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372" r:id="rId5"/>
    <p:sldId id="413" r:id="rId6"/>
    <p:sldId id="395" r:id="rId7"/>
    <p:sldId id="442" r:id="rId8"/>
    <p:sldId id="416" r:id="rId9"/>
    <p:sldId id="429" r:id="rId10"/>
    <p:sldId id="385" r:id="rId11"/>
    <p:sldId id="418" r:id="rId12"/>
    <p:sldId id="434" r:id="rId13"/>
    <p:sldId id="377" r:id="rId14"/>
    <p:sldId id="346" r:id="rId15"/>
    <p:sldId id="439" r:id="rId16"/>
    <p:sldId id="435" r:id="rId17"/>
    <p:sldId id="436" r:id="rId18"/>
    <p:sldId id="437" r:id="rId19"/>
    <p:sldId id="438" r:id="rId20"/>
    <p:sldId id="441" r:id="rId21"/>
    <p:sldId id="458" r:id="rId22"/>
    <p:sldId id="446" r:id="rId23"/>
    <p:sldId id="449" r:id="rId24"/>
    <p:sldId id="450" r:id="rId25"/>
    <p:sldId id="451" r:id="rId26"/>
    <p:sldId id="453" r:id="rId27"/>
    <p:sldId id="456" r:id="rId28"/>
    <p:sldId id="426" r:id="rId29"/>
    <p:sldId id="344" r:id="rId30"/>
    <p:sldId id="454" r:id="rId31"/>
    <p:sldId id="452" r:id="rId32"/>
    <p:sldId id="448" r:id="rId33"/>
    <p:sldId id="349" r:id="rId34"/>
    <p:sldId id="352" r:id="rId35"/>
    <p:sldId id="379" r:id="rId36"/>
    <p:sldId id="433" r:id="rId37"/>
    <p:sldId id="391"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346C03-FE83-C3DE-78E0-246B43546546}" name="Owens, Andrew C. (DESE)" initials="AO" userId="S::andrew.c.owens@mass.gov::234a5f39-c018-45d9-8ab9-85f878f7ee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FD"/>
    <a:srgbClr val="4948B6"/>
    <a:srgbClr val="93A9FF"/>
    <a:srgbClr val="000000"/>
    <a:srgbClr val="86A9E2"/>
    <a:srgbClr val="E2ECFE"/>
    <a:srgbClr val="3647B6"/>
    <a:srgbClr val="839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B473F-14D6-4E36-8833-3B09671A8E5C}" v="55" dt="2026-06-04T18:53:48.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41" autoAdjust="0"/>
  </p:normalViewPr>
  <p:slideViewPr>
    <p:cSldViewPr snapToGrid="0">
      <p:cViewPr varScale="1">
        <p:scale>
          <a:sx n="76" d="100"/>
          <a:sy n="76" d="100"/>
        </p:scale>
        <p:origin x="120" y="522"/>
      </p:cViewPr>
      <p:guideLst/>
    </p:cSldViewPr>
  </p:slideViewPr>
  <p:outlineViewPr>
    <p:cViewPr>
      <p:scale>
        <a:sx n="33" d="100"/>
        <a:sy n="33" d="100"/>
      </p:scale>
      <p:origin x="0" y="-200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E3026C01-E540-49FF-A09D-C957810A065F}"/>
    <pc:docChg chg="undo custSel addSld delSld modSld">
      <pc:chgData name="Resetarits, Jake S. (DESE)" userId="37741e96-5ecb-4258-9857-666183bdd9bd" providerId="ADAL" clId="{E3026C01-E540-49FF-A09D-C957810A065F}" dt="2026-06-04T18:55:21.965" v="1271" actId="962"/>
      <pc:docMkLst>
        <pc:docMk/>
      </pc:docMkLst>
      <pc:sldChg chg="modSp del mod">
        <pc:chgData name="Resetarits, Jake S. (DESE)" userId="37741e96-5ecb-4258-9857-666183bdd9bd" providerId="ADAL" clId="{E3026C01-E540-49FF-A09D-C957810A065F}" dt="2026-06-04T18:46:10.340" v="310" actId="47"/>
        <pc:sldMkLst>
          <pc:docMk/>
          <pc:sldMk cId="3849836690" sldId="315"/>
        </pc:sldMkLst>
        <pc:spChg chg="mod">
          <ac:chgData name="Resetarits, Jake S. (DESE)" userId="37741e96-5ecb-4258-9857-666183bdd9bd" providerId="ADAL" clId="{E3026C01-E540-49FF-A09D-C957810A065F}" dt="2026-06-04T18:46:08.302" v="309" actId="27636"/>
          <ac:spMkLst>
            <pc:docMk/>
            <pc:sldMk cId="3849836690" sldId="315"/>
            <ac:spMk id="3" creationId="{7D076126-808C-4E8B-98AA-64A211DD84AD}"/>
          </ac:spMkLst>
        </pc:spChg>
        <pc:spChg chg="mod">
          <ac:chgData name="Resetarits, Jake S. (DESE)" userId="37741e96-5ecb-4258-9857-666183bdd9bd" providerId="ADAL" clId="{E3026C01-E540-49FF-A09D-C957810A065F}" dt="2026-06-04T18:46:08.281" v="308" actId="255"/>
          <ac:spMkLst>
            <pc:docMk/>
            <pc:sldMk cId="3849836690" sldId="315"/>
            <ac:spMk id="4" creationId="{70A65C05-E3D1-445B-8A0D-E32D48165551}"/>
          </ac:spMkLst>
        </pc:spChg>
        <pc:spChg chg="mod">
          <ac:chgData name="Resetarits, Jake S. (DESE)" userId="37741e96-5ecb-4258-9857-666183bdd9bd" providerId="ADAL" clId="{E3026C01-E540-49FF-A09D-C957810A065F}" dt="2026-06-04T18:46:08.281" v="308" actId="255"/>
          <ac:spMkLst>
            <pc:docMk/>
            <pc:sldMk cId="3849836690" sldId="315"/>
            <ac:spMk id="7" creationId="{3B76FAA5-1DA2-4187-A9DC-376E4A7BD9A7}"/>
          </ac:spMkLst>
        </pc:spChg>
        <pc:spChg chg="mod">
          <ac:chgData name="Resetarits, Jake S. (DESE)" userId="37741e96-5ecb-4258-9857-666183bdd9bd" providerId="ADAL" clId="{E3026C01-E540-49FF-A09D-C957810A065F}" dt="2026-06-04T18:46:08.281" v="308" actId="255"/>
          <ac:spMkLst>
            <pc:docMk/>
            <pc:sldMk cId="3849836690" sldId="315"/>
            <ac:spMk id="8" creationId="{4A69AA7F-A0E8-45FD-8735-37D7634CC0CA}"/>
          </ac:spMkLst>
        </pc:spChg>
      </pc:sldChg>
      <pc:sldChg chg="modSp">
        <pc:chgData name="Resetarits, Jake S. (DESE)" userId="37741e96-5ecb-4258-9857-666183bdd9bd" providerId="ADAL" clId="{E3026C01-E540-49FF-A09D-C957810A065F}" dt="2026-06-03T14:32:24.264" v="276" actId="13244"/>
        <pc:sldMkLst>
          <pc:docMk/>
          <pc:sldMk cId="4063959062" sldId="344"/>
        </pc:sldMkLst>
        <pc:spChg chg="mod">
          <ac:chgData name="Resetarits, Jake S. (DESE)" userId="37741e96-5ecb-4258-9857-666183bdd9bd" providerId="ADAL" clId="{E3026C01-E540-49FF-A09D-C957810A065F}" dt="2026-06-03T14:32:24.264" v="276" actId="13244"/>
          <ac:spMkLst>
            <pc:docMk/>
            <pc:sldMk cId="4063959062" sldId="344"/>
            <ac:spMk id="3" creationId="{C3200B6A-1560-0DEF-89E9-48ED34BDE958}"/>
          </ac:spMkLst>
        </pc:spChg>
      </pc:sldChg>
      <pc:sldChg chg="addSp modSp mod">
        <pc:chgData name="Resetarits, Jake S. (DESE)" userId="37741e96-5ecb-4258-9857-666183bdd9bd" providerId="ADAL" clId="{E3026C01-E540-49FF-A09D-C957810A065F}" dt="2026-06-03T14:31:42.130" v="265" actId="13244"/>
        <pc:sldMkLst>
          <pc:docMk/>
          <pc:sldMk cId="1408470775" sldId="346"/>
        </pc:sldMkLst>
        <pc:spChg chg="mod">
          <ac:chgData name="Resetarits, Jake S. (DESE)" userId="37741e96-5ecb-4258-9857-666183bdd9bd" providerId="ADAL" clId="{E3026C01-E540-49FF-A09D-C957810A065F}" dt="2026-06-03T14:31:04.741" v="256" actId="13244"/>
          <ac:spMkLst>
            <pc:docMk/>
            <pc:sldMk cId="1408470775" sldId="346"/>
            <ac:spMk id="6" creationId="{EB3DCECA-5141-BFC3-E9E0-3972B59A82D6}"/>
          </ac:spMkLst>
        </pc:spChg>
        <pc:spChg chg="add mod">
          <ac:chgData name="Resetarits, Jake S. (DESE)" userId="37741e96-5ecb-4258-9857-666183bdd9bd" providerId="ADAL" clId="{E3026C01-E540-49FF-A09D-C957810A065F}" dt="2026-06-03T14:31:23.559" v="263" actId="13244"/>
          <ac:spMkLst>
            <pc:docMk/>
            <pc:sldMk cId="1408470775" sldId="346"/>
            <ac:spMk id="7" creationId="{E5916417-3C0E-AECC-0602-7BA86FE27C1B}"/>
          </ac:spMkLst>
        </pc:spChg>
        <pc:spChg chg="mod">
          <ac:chgData name="Resetarits, Jake S. (DESE)" userId="37741e96-5ecb-4258-9857-666183bdd9bd" providerId="ADAL" clId="{E3026C01-E540-49FF-A09D-C957810A065F}" dt="2026-06-03T14:31:36.428" v="264" actId="13244"/>
          <ac:spMkLst>
            <pc:docMk/>
            <pc:sldMk cId="1408470775" sldId="346"/>
            <ac:spMk id="24" creationId="{9AB9B794-F24F-A478-A833-6567587DC1A1}"/>
          </ac:spMkLst>
        </pc:spChg>
        <pc:spChg chg="mod">
          <ac:chgData name="Resetarits, Jake S. (DESE)" userId="37741e96-5ecb-4258-9857-666183bdd9bd" providerId="ADAL" clId="{E3026C01-E540-49FF-A09D-C957810A065F}" dt="2026-06-03T14:31:42.130" v="265" actId="13244"/>
          <ac:spMkLst>
            <pc:docMk/>
            <pc:sldMk cId="1408470775" sldId="346"/>
            <ac:spMk id="26" creationId="{36FD9975-23F9-54DF-BBB0-8B223841AE89}"/>
          </ac:spMkLst>
        </pc:spChg>
        <pc:cxnChg chg="mod">
          <ac:chgData name="Resetarits, Jake S. (DESE)" userId="37741e96-5ecb-4258-9857-666183bdd9bd" providerId="ADAL" clId="{E3026C01-E540-49FF-A09D-C957810A065F}" dt="2026-06-03T14:31:13.358" v="258" actId="962"/>
          <ac:cxnSpMkLst>
            <pc:docMk/>
            <pc:sldMk cId="1408470775" sldId="346"/>
            <ac:cxnSpMk id="15" creationId="{7097C23B-5EF9-D794-BD34-6610978B3DD4}"/>
          </ac:cxnSpMkLst>
        </pc:cxnChg>
        <pc:cxnChg chg="mod">
          <ac:chgData name="Resetarits, Jake S. (DESE)" userId="37741e96-5ecb-4258-9857-666183bdd9bd" providerId="ADAL" clId="{E3026C01-E540-49FF-A09D-C957810A065F}" dt="2026-06-03T14:31:14.934" v="259" actId="962"/>
          <ac:cxnSpMkLst>
            <pc:docMk/>
            <pc:sldMk cId="1408470775" sldId="346"/>
            <ac:cxnSpMk id="20" creationId="{3E7E2739-BF09-9B72-55F4-4A147B41730F}"/>
          </ac:cxnSpMkLst>
        </pc:cxnChg>
        <pc:cxnChg chg="mod">
          <ac:chgData name="Resetarits, Jake S. (DESE)" userId="37741e96-5ecb-4258-9857-666183bdd9bd" providerId="ADAL" clId="{E3026C01-E540-49FF-A09D-C957810A065F}" dt="2026-06-03T14:31:15.638" v="260" actId="962"/>
          <ac:cxnSpMkLst>
            <pc:docMk/>
            <pc:sldMk cId="1408470775" sldId="346"/>
            <ac:cxnSpMk id="22" creationId="{577188F2-20B2-A8AF-CF0A-47914AAD94E6}"/>
          </ac:cxnSpMkLst>
        </pc:cxnChg>
        <pc:cxnChg chg="mod">
          <ac:chgData name="Resetarits, Jake S. (DESE)" userId="37741e96-5ecb-4258-9857-666183bdd9bd" providerId="ADAL" clId="{E3026C01-E540-49FF-A09D-C957810A065F}" dt="2026-06-03T14:31:19.109" v="261" actId="962"/>
          <ac:cxnSpMkLst>
            <pc:docMk/>
            <pc:sldMk cId="1408470775" sldId="346"/>
            <ac:cxnSpMk id="25" creationId="{9C1AA5E2-9EB5-BF9B-3058-E683542E4C31}"/>
          </ac:cxnSpMkLst>
        </pc:cxnChg>
        <pc:cxnChg chg="mod">
          <ac:chgData name="Resetarits, Jake S. (DESE)" userId="37741e96-5ecb-4258-9857-666183bdd9bd" providerId="ADAL" clId="{E3026C01-E540-49FF-A09D-C957810A065F}" dt="2026-06-03T14:31:20.103" v="262" actId="962"/>
          <ac:cxnSpMkLst>
            <pc:docMk/>
            <pc:sldMk cId="1408470775" sldId="346"/>
            <ac:cxnSpMk id="27" creationId="{D495B437-5935-91FC-167F-DDBCC11524D1}"/>
          </ac:cxnSpMkLst>
        </pc:cxnChg>
      </pc:sldChg>
      <pc:sldChg chg="modSp">
        <pc:chgData name="Resetarits, Jake S. (DESE)" userId="37741e96-5ecb-4258-9857-666183bdd9bd" providerId="ADAL" clId="{E3026C01-E540-49FF-A09D-C957810A065F}" dt="2026-06-03T14:32:30.498" v="277" actId="13244"/>
        <pc:sldMkLst>
          <pc:docMk/>
          <pc:sldMk cId="270183221" sldId="349"/>
        </pc:sldMkLst>
        <pc:spChg chg="mod">
          <ac:chgData name="Resetarits, Jake S. (DESE)" userId="37741e96-5ecb-4258-9857-666183bdd9bd" providerId="ADAL" clId="{E3026C01-E540-49FF-A09D-C957810A065F}" dt="2026-06-03T14:32:30.498" v="277" actId="13244"/>
          <ac:spMkLst>
            <pc:docMk/>
            <pc:sldMk cId="270183221" sldId="349"/>
            <ac:spMk id="3" creationId="{A8FB4A0D-B7C4-D731-B56C-B2D02EEB1989}"/>
          </ac:spMkLst>
        </pc:spChg>
      </pc:sldChg>
      <pc:sldChg chg="modSp">
        <pc:chgData name="Resetarits, Jake S. (DESE)" userId="37741e96-5ecb-4258-9857-666183bdd9bd" providerId="ADAL" clId="{E3026C01-E540-49FF-A09D-C957810A065F}" dt="2026-06-03T14:32:43.540" v="279" actId="962"/>
        <pc:sldMkLst>
          <pc:docMk/>
          <pc:sldMk cId="3554978281" sldId="352"/>
        </pc:sldMkLst>
        <pc:spChg chg="mod">
          <ac:chgData name="Resetarits, Jake S. (DESE)" userId="37741e96-5ecb-4258-9857-666183bdd9bd" providerId="ADAL" clId="{E3026C01-E540-49FF-A09D-C957810A065F}" dt="2026-06-03T14:32:41.186" v="278" actId="13244"/>
          <ac:spMkLst>
            <pc:docMk/>
            <pc:sldMk cId="3554978281" sldId="352"/>
            <ac:spMk id="3" creationId="{30A1A5C9-6300-2C49-4718-C9F3076A6B90}"/>
          </ac:spMkLst>
        </pc:spChg>
        <pc:spChg chg="mod">
          <ac:chgData name="Resetarits, Jake S. (DESE)" userId="37741e96-5ecb-4258-9857-666183bdd9bd" providerId="ADAL" clId="{E3026C01-E540-49FF-A09D-C957810A065F}" dt="2026-06-03T14:32:43.540" v="279" actId="962"/>
          <ac:spMkLst>
            <pc:docMk/>
            <pc:sldMk cId="3554978281" sldId="352"/>
            <ac:spMk id="5" creationId="{D0E01E8C-A7F1-5439-F1D6-A8AD9814F93E}"/>
          </ac:spMkLst>
        </pc:spChg>
      </pc:sldChg>
      <pc:sldChg chg="modSp">
        <pc:chgData name="Resetarits, Jake S. (DESE)" userId="37741e96-5ecb-4258-9857-666183bdd9bd" providerId="ADAL" clId="{E3026C01-E540-49FF-A09D-C957810A065F}" dt="2026-06-03T14:30:50.889" v="255" actId="13244"/>
        <pc:sldMkLst>
          <pc:docMk/>
          <pc:sldMk cId="1535381784" sldId="377"/>
        </pc:sldMkLst>
        <pc:spChg chg="mod">
          <ac:chgData name="Resetarits, Jake S. (DESE)" userId="37741e96-5ecb-4258-9857-666183bdd9bd" providerId="ADAL" clId="{E3026C01-E540-49FF-A09D-C957810A065F}" dt="2026-06-03T14:30:50.889" v="255" actId="13244"/>
          <ac:spMkLst>
            <pc:docMk/>
            <pc:sldMk cId="1535381784" sldId="377"/>
            <ac:spMk id="3" creationId="{B6914C10-0E4C-EDA7-41EA-D5758264FD94}"/>
          </ac:spMkLst>
        </pc:spChg>
      </pc:sldChg>
      <pc:sldChg chg="modSp">
        <pc:chgData name="Resetarits, Jake S. (DESE)" userId="37741e96-5ecb-4258-9857-666183bdd9bd" providerId="ADAL" clId="{E3026C01-E540-49FF-A09D-C957810A065F}" dt="2026-06-03T14:33:06.238" v="285" actId="13244"/>
        <pc:sldMkLst>
          <pc:docMk/>
          <pc:sldMk cId="3633397699" sldId="379"/>
        </pc:sldMkLst>
        <pc:spChg chg="mod">
          <ac:chgData name="Resetarits, Jake S. (DESE)" userId="37741e96-5ecb-4258-9857-666183bdd9bd" providerId="ADAL" clId="{E3026C01-E540-49FF-A09D-C957810A065F}" dt="2026-06-03T14:33:06.238" v="285" actId="13244"/>
          <ac:spMkLst>
            <pc:docMk/>
            <pc:sldMk cId="3633397699" sldId="379"/>
            <ac:spMk id="3" creationId="{B2AB152D-8101-DE86-67A2-FCD150F8764C}"/>
          </ac:spMkLst>
        </pc:spChg>
      </pc:sldChg>
      <pc:sldChg chg="modSp mod modNotesTx">
        <pc:chgData name="Resetarits, Jake S. (DESE)" userId="37741e96-5ecb-4258-9857-666183bdd9bd" providerId="ADAL" clId="{E3026C01-E540-49FF-A09D-C957810A065F}" dt="2026-06-04T18:46:14.761" v="311" actId="255"/>
        <pc:sldMkLst>
          <pc:docMk/>
          <pc:sldMk cId="3128771698" sldId="385"/>
        </pc:sldMkLst>
        <pc:spChg chg="mod">
          <ac:chgData name="Resetarits, Jake S. (DESE)" userId="37741e96-5ecb-4258-9857-666183bdd9bd" providerId="ADAL" clId="{E3026C01-E540-49FF-A09D-C957810A065F}" dt="2026-06-04T18:46:14.761" v="311" actId="255"/>
          <ac:spMkLst>
            <pc:docMk/>
            <pc:sldMk cId="3128771698" sldId="385"/>
            <ac:spMk id="2" creationId="{4CDC33F3-BAFA-F966-F4DB-384E883C1F43}"/>
          </ac:spMkLst>
        </pc:spChg>
        <pc:spChg chg="mod">
          <ac:chgData name="Resetarits, Jake S. (DESE)" userId="37741e96-5ecb-4258-9857-666183bdd9bd" providerId="ADAL" clId="{E3026C01-E540-49FF-A09D-C957810A065F}" dt="2026-06-03T14:30:45.017" v="254" actId="13244"/>
          <ac:spMkLst>
            <pc:docMk/>
            <pc:sldMk cId="3128771698" sldId="385"/>
            <ac:spMk id="3" creationId="{EB7A738F-C598-4DD0-2BA5-84C19911B83D}"/>
          </ac:spMkLst>
        </pc:spChg>
      </pc:sldChg>
      <pc:sldChg chg="modSp">
        <pc:chgData name="Resetarits, Jake S. (DESE)" userId="37741e96-5ecb-4258-9857-666183bdd9bd" providerId="ADAL" clId="{E3026C01-E540-49FF-A09D-C957810A065F}" dt="2026-06-03T14:33:09.894" v="287" actId="13244"/>
        <pc:sldMkLst>
          <pc:docMk/>
          <pc:sldMk cId="3272020471" sldId="391"/>
        </pc:sldMkLst>
        <pc:spChg chg="mod">
          <ac:chgData name="Resetarits, Jake S. (DESE)" userId="37741e96-5ecb-4258-9857-666183bdd9bd" providerId="ADAL" clId="{E3026C01-E540-49FF-A09D-C957810A065F}" dt="2026-06-03T14:33:09.894" v="287" actId="13244"/>
          <ac:spMkLst>
            <pc:docMk/>
            <pc:sldMk cId="3272020471" sldId="391"/>
            <ac:spMk id="3" creationId="{DFAD5EB3-B46F-A01C-D430-740212A4035C}"/>
          </ac:spMkLst>
        </pc:spChg>
      </pc:sldChg>
      <pc:sldChg chg="modSp modNotesTx">
        <pc:chgData name="Resetarits, Jake S. (DESE)" userId="37741e96-5ecb-4258-9857-666183bdd9bd" providerId="ADAL" clId="{E3026C01-E540-49FF-A09D-C957810A065F}" dt="2026-06-03T17:05:39.949" v="290" actId="6549"/>
        <pc:sldMkLst>
          <pc:docMk/>
          <pc:sldMk cId="3537251085" sldId="395"/>
        </pc:sldMkLst>
        <pc:spChg chg="mod">
          <ac:chgData name="Resetarits, Jake S. (DESE)" userId="37741e96-5ecb-4258-9857-666183bdd9bd" providerId="ADAL" clId="{E3026C01-E540-49FF-A09D-C957810A065F}" dt="2026-06-03T14:30:26.052" v="249" actId="13244"/>
          <ac:spMkLst>
            <pc:docMk/>
            <pc:sldMk cId="3537251085" sldId="395"/>
            <ac:spMk id="3" creationId="{0FA2004F-C3A7-A684-3860-6D3276D67A1A}"/>
          </ac:spMkLst>
        </pc:spChg>
      </pc:sldChg>
      <pc:sldChg chg="modSp">
        <pc:chgData name="Resetarits, Jake S. (DESE)" userId="37741e96-5ecb-4258-9857-666183bdd9bd" providerId="ADAL" clId="{E3026C01-E540-49FF-A09D-C957810A065F}" dt="2026-06-03T14:30:23.874" v="248" actId="13244"/>
        <pc:sldMkLst>
          <pc:docMk/>
          <pc:sldMk cId="2690497685" sldId="413"/>
        </pc:sldMkLst>
        <pc:spChg chg="mod">
          <ac:chgData name="Resetarits, Jake S. (DESE)" userId="37741e96-5ecb-4258-9857-666183bdd9bd" providerId="ADAL" clId="{E3026C01-E540-49FF-A09D-C957810A065F}" dt="2026-06-03T14:30:23.874" v="248" actId="13244"/>
          <ac:spMkLst>
            <pc:docMk/>
            <pc:sldMk cId="2690497685" sldId="413"/>
            <ac:spMk id="3" creationId="{E2422759-33C5-A90C-732E-ADEF6C058CA0}"/>
          </ac:spMkLst>
        </pc:spChg>
      </pc:sldChg>
      <pc:sldChg chg="modSp mod modNotesTx">
        <pc:chgData name="Resetarits, Jake S. (DESE)" userId="37741e96-5ecb-4258-9857-666183bdd9bd" providerId="ADAL" clId="{E3026C01-E540-49FF-A09D-C957810A065F}" dt="2026-06-04T18:45:46.599" v="303" actId="1076"/>
        <pc:sldMkLst>
          <pc:docMk/>
          <pc:sldMk cId="833030433" sldId="416"/>
        </pc:sldMkLst>
        <pc:spChg chg="mod">
          <ac:chgData name="Resetarits, Jake S. (DESE)" userId="37741e96-5ecb-4258-9857-666183bdd9bd" providerId="ADAL" clId="{E3026C01-E540-49FF-A09D-C957810A065F}" dt="2026-06-04T18:45:41.671" v="302" actId="14100"/>
          <ac:spMkLst>
            <pc:docMk/>
            <pc:sldMk cId="833030433" sldId="416"/>
            <ac:spMk id="2" creationId="{0BBEFAD3-7AB7-460B-AAB6-F3BA71CFC78C}"/>
          </ac:spMkLst>
        </pc:spChg>
        <pc:spChg chg="mod">
          <ac:chgData name="Resetarits, Jake S. (DESE)" userId="37741e96-5ecb-4258-9857-666183bdd9bd" providerId="ADAL" clId="{E3026C01-E540-49FF-A09D-C957810A065F}" dt="2026-06-04T18:45:38.483" v="301" actId="1076"/>
          <ac:spMkLst>
            <pc:docMk/>
            <pc:sldMk cId="833030433" sldId="416"/>
            <ac:spMk id="3" creationId="{7D076126-808C-4E8B-98AA-64A211DD84AD}"/>
          </ac:spMkLst>
        </pc:spChg>
        <pc:graphicFrameChg chg="mod modGraphic">
          <ac:chgData name="Resetarits, Jake S. (DESE)" userId="37741e96-5ecb-4258-9857-666183bdd9bd" providerId="ADAL" clId="{E3026C01-E540-49FF-A09D-C957810A065F}" dt="2026-06-04T18:45:46.599" v="303" actId="1076"/>
          <ac:graphicFrameMkLst>
            <pc:docMk/>
            <pc:sldMk cId="833030433" sldId="416"/>
            <ac:graphicFrameMk id="5" creationId="{EA28DF7A-FB97-4E56-9594-435574FD555F}"/>
          </ac:graphicFrameMkLst>
        </pc:graphicFrameChg>
      </pc:sldChg>
      <pc:sldChg chg="modSp modNotesTx">
        <pc:chgData name="Resetarits, Jake S. (DESE)" userId="37741e96-5ecb-4258-9857-666183bdd9bd" providerId="ADAL" clId="{E3026C01-E540-49FF-A09D-C957810A065F}" dt="2026-06-03T17:05:51.003" v="294" actId="6549"/>
        <pc:sldMkLst>
          <pc:docMk/>
          <pc:sldMk cId="81827859" sldId="418"/>
        </pc:sldMkLst>
        <pc:spChg chg="mod">
          <ac:chgData name="Resetarits, Jake S. (DESE)" userId="37741e96-5ecb-4258-9857-666183bdd9bd" providerId="ADAL" clId="{E3026C01-E540-49FF-A09D-C957810A065F}" dt="2026-06-03T14:30:05.901" v="227" actId="20577"/>
          <ac:spMkLst>
            <pc:docMk/>
            <pc:sldMk cId="81827859" sldId="418"/>
            <ac:spMk id="3" creationId="{A5B490E3-60BB-4A17-9E20-1778ACB0DD13}"/>
          </ac:spMkLst>
        </pc:spChg>
      </pc:sldChg>
      <pc:sldChg chg="modSp">
        <pc:chgData name="Resetarits, Jake S. (DESE)" userId="37741e96-5ecb-4258-9857-666183bdd9bd" providerId="ADAL" clId="{E3026C01-E540-49FF-A09D-C957810A065F}" dt="2026-06-03T14:32:19.111" v="275" actId="13244"/>
        <pc:sldMkLst>
          <pc:docMk/>
          <pc:sldMk cId="1201634229" sldId="426"/>
        </pc:sldMkLst>
        <pc:spChg chg="mod">
          <ac:chgData name="Resetarits, Jake S. (DESE)" userId="37741e96-5ecb-4258-9857-666183bdd9bd" providerId="ADAL" clId="{E3026C01-E540-49FF-A09D-C957810A065F}" dt="2026-06-03T14:32:19.111" v="275" actId="13244"/>
          <ac:spMkLst>
            <pc:docMk/>
            <pc:sldMk cId="1201634229" sldId="426"/>
            <ac:spMk id="3" creationId="{9CD3AFA0-A451-4F9D-8F9B-1E0E812E31EE}"/>
          </ac:spMkLst>
        </pc:spChg>
      </pc:sldChg>
      <pc:sldChg chg="modSp mod modNotesTx">
        <pc:chgData name="Resetarits, Jake S. (DESE)" userId="37741e96-5ecb-4258-9857-666183bdd9bd" providerId="ADAL" clId="{E3026C01-E540-49FF-A09D-C957810A065F}" dt="2026-06-04T18:45:59.275" v="307" actId="6549"/>
        <pc:sldMkLst>
          <pc:docMk/>
          <pc:sldMk cId="996577535" sldId="429"/>
        </pc:sldMkLst>
        <pc:spChg chg="mod">
          <ac:chgData name="Resetarits, Jake S. (DESE)" userId="37741e96-5ecb-4258-9857-666183bdd9bd" providerId="ADAL" clId="{E3026C01-E540-49FF-A09D-C957810A065F}" dt="2026-06-04T18:45:59.275" v="307" actId="6549"/>
          <ac:spMkLst>
            <pc:docMk/>
            <pc:sldMk cId="996577535" sldId="429"/>
            <ac:spMk id="2" creationId="{DDD7ED13-B71B-8D1F-F926-846C24D4F4E2}"/>
          </ac:spMkLst>
        </pc:spChg>
        <pc:spChg chg="mod">
          <ac:chgData name="Resetarits, Jake S. (DESE)" userId="37741e96-5ecb-4258-9857-666183bdd9bd" providerId="ADAL" clId="{E3026C01-E540-49FF-A09D-C957810A065F}" dt="2026-06-03T14:30:32.386" v="252" actId="13244"/>
          <ac:spMkLst>
            <pc:docMk/>
            <pc:sldMk cId="996577535" sldId="429"/>
            <ac:spMk id="3" creationId="{FE750746-B136-0BDD-1B26-30A6BF059956}"/>
          </ac:spMkLst>
        </pc:spChg>
      </pc:sldChg>
      <pc:sldChg chg="modSp">
        <pc:chgData name="Resetarits, Jake S. (DESE)" userId="37741e96-5ecb-4258-9857-666183bdd9bd" providerId="ADAL" clId="{E3026C01-E540-49FF-A09D-C957810A065F}" dt="2026-06-03T14:33:08.163" v="286" actId="13244"/>
        <pc:sldMkLst>
          <pc:docMk/>
          <pc:sldMk cId="3599004713" sldId="433"/>
        </pc:sldMkLst>
        <pc:spChg chg="mod">
          <ac:chgData name="Resetarits, Jake S. (DESE)" userId="37741e96-5ecb-4258-9857-666183bdd9bd" providerId="ADAL" clId="{E3026C01-E540-49FF-A09D-C957810A065F}" dt="2026-06-03T14:33:08.163" v="286" actId="13244"/>
          <ac:spMkLst>
            <pc:docMk/>
            <pc:sldMk cId="3599004713" sldId="433"/>
            <ac:spMk id="3" creationId="{944006CF-0C15-1449-A965-50619B8A958E}"/>
          </ac:spMkLst>
        </pc:spChg>
      </pc:sldChg>
      <pc:sldChg chg="modSp">
        <pc:chgData name="Resetarits, Jake S. (DESE)" userId="37741e96-5ecb-4258-9857-666183bdd9bd" providerId="ADAL" clId="{E3026C01-E540-49FF-A09D-C957810A065F}" dt="2026-06-03T14:31:48.396" v="266" actId="13244"/>
        <pc:sldMkLst>
          <pc:docMk/>
          <pc:sldMk cId="2211995165" sldId="434"/>
        </pc:sldMkLst>
        <pc:spChg chg="mod">
          <ac:chgData name="Resetarits, Jake S. (DESE)" userId="37741e96-5ecb-4258-9857-666183bdd9bd" providerId="ADAL" clId="{E3026C01-E540-49FF-A09D-C957810A065F}" dt="2026-06-03T14:31:48.396" v="266" actId="13244"/>
          <ac:spMkLst>
            <pc:docMk/>
            <pc:sldMk cId="2211995165" sldId="434"/>
            <ac:spMk id="3" creationId="{F9F4E18D-DBA6-3EC7-CB94-382105623F7E}"/>
          </ac:spMkLst>
        </pc:spChg>
      </pc:sldChg>
      <pc:sldChg chg="modSp">
        <pc:chgData name="Resetarits, Jake S. (DESE)" userId="37741e96-5ecb-4258-9857-666183bdd9bd" providerId="ADAL" clId="{E3026C01-E540-49FF-A09D-C957810A065F}" dt="2026-06-03T14:32:00.159" v="268" actId="13244"/>
        <pc:sldMkLst>
          <pc:docMk/>
          <pc:sldMk cId="2278083571" sldId="435"/>
        </pc:sldMkLst>
        <pc:spChg chg="mod">
          <ac:chgData name="Resetarits, Jake S. (DESE)" userId="37741e96-5ecb-4258-9857-666183bdd9bd" providerId="ADAL" clId="{E3026C01-E540-49FF-A09D-C957810A065F}" dt="2026-06-03T14:32:00.159" v="268" actId="13244"/>
          <ac:spMkLst>
            <pc:docMk/>
            <pc:sldMk cId="2278083571" sldId="435"/>
            <ac:spMk id="3" creationId="{8692D5B7-86AE-84DC-A4CA-78D4B68F68F2}"/>
          </ac:spMkLst>
        </pc:spChg>
      </pc:sldChg>
      <pc:sldChg chg="modSp">
        <pc:chgData name="Resetarits, Jake S. (DESE)" userId="37741e96-5ecb-4258-9857-666183bdd9bd" providerId="ADAL" clId="{E3026C01-E540-49FF-A09D-C957810A065F}" dt="2026-06-03T14:32:01.877" v="269" actId="13244"/>
        <pc:sldMkLst>
          <pc:docMk/>
          <pc:sldMk cId="21683982" sldId="436"/>
        </pc:sldMkLst>
        <pc:spChg chg="mod">
          <ac:chgData name="Resetarits, Jake S. (DESE)" userId="37741e96-5ecb-4258-9857-666183bdd9bd" providerId="ADAL" clId="{E3026C01-E540-49FF-A09D-C957810A065F}" dt="2026-06-03T14:32:01.877" v="269" actId="13244"/>
          <ac:spMkLst>
            <pc:docMk/>
            <pc:sldMk cId="21683982" sldId="436"/>
            <ac:spMk id="3" creationId="{622C8557-206A-9A5B-511C-763E31F3180E}"/>
          </ac:spMkLst>
        </pc:spChg>
      </pc:sldChg>
      <pc:sldChg chg="modSp">
        <pc:chgData name="Resetarits, Jake S. (DESE)" userId="37741e96-5ecb-4258-9857-666183bdd9bd" providerId="ADAL" clId="{E3026C01-E540-49FF-A09D-C957810A065F}" dt="2026-06-03T14:32:03.602" v="270" actId="13244"/>
        <pc:sldMkLst>
          <pc:docMk/>
          <pc:sldMk cId="703273505" sldId="437"/>
        </pc:sldMkLst>
        <pc:spChg chg="mod">
          <ac:chgData name="Resetarits, Jake S. (DESE)" userId="37741e96-5ecb-4258-9857-666183bdd9bd" providerId="ADAL" clId="{E3026C01-E540-49FF-A09D-C957810A065F}" dt="2026-06-03T14:32:03.602" v="270" actId="13244"/>
          <ac:spMkLst>
            <pc:docMk/>
            <pc:sldMk cId="703273505" sldId="437"/>
            <ac:spMk id="3" creationId="{A81A66A1-9202-AAD5-AEA8-4CDA48F6C733}"/>
          </ac:spMkLst>
        </pc:spChg>
      </pc:sldChg>
      <pc:sldChg chg="modSp">
        <pc:chgData name="Resetarits, Jake S. (DESE)" userId="37741e96-5ecb-4258-9857-666183bdd9bd" providerId="ADAL" clId="{E3026C01-E540-49FF-A09D-C957810A065F}" dt="2026-06-03T14:32:05.702" v="271" actId="13244"/>
        <pc:sldMkLst>
          <pc:docMk/>
          <pc:sldMk cId="401042420" sldId="438"/>
        </pc:sldMkLst>
        <pc:spChg chg="mod">
          <ac:chgData name="Resetarits, Jake S. (DESE)" userId="37741e96-5ecb-4258-9857-666183bdd9bd" providerId="ADAL" clId="{E3026C01-E540-49FF-A09D-C957810A065F}" dt="2026-06-03T14:32:05.702" v="271" actId="13244"/>
          <ac:spMkLst>
            <pc:docMk/>
            <pc:sldMk cId="401042420" sldId="438"/>
            <ac:spMk id="3" creationId="{3F5210CA-3007-A070-0537-4844B1B8FF16}"/>
          </ac:spMkLst>
        </pc:spChg>
      </pc:sldChg>
      <pc:sldChg chg="modSp">
        <pc:chgData name="Resetarits, Jake S. (DESE)" userId="37741e96-5ecb-4258-9857-666183bdd9bd" providerId="ADAL" clId="{E3026C01-E540-49FF-A09D-C957810A065F}" dt="2026-06-03T14:31:58.085" v="267" actId="13244"/>
        <pc:sldMkLst>
          <pc:docMk/>
          <pc:sldMk cId="1670487200" sldId="439"/>
        </pc:sldMkLst>
        <pc:spChg chg="mod">
          <ac:chgData name="Resetarits, Jake S. (DESE)" userId="37741e96-5ecb-4258-9857-666183bdd9bd" providerId="ADAL" clId="{E3026C01-E540-49FF-A09D-C957810A065F}" dt="2026-06-03T14:31:58.085" v="267" actId="13244"/>
          <ac:spMkLst>
            <pc:docMk/>
            <pc:sldMk cId="1670487200" sldId="439"/>
            <ac:spMk id="3" creationId="{7A24CCFA-ED0F-1494-8BB9-F016FAD845D5}"/>
          </ac:spMkLst>
        </pc:spChg>
      </pc:sldChg>
      <pc:sldChg chg="addSp modSp mod">
        <pc:chgData name="Resetarits, Jake S. (DESE)" userId="37741e96-5ecb-4258-9857-666183bdd9bd" providerId="ADAL" clId="{E3026C01-E540-49FF-A09D-C957810A065F}" dt="2026-06-03T14:32:07.543" v="272" actId="13244"/>
        <pc:sldMkLst>
          <pc:docMk/>
          <pc:sldMk cId="4109041349" sldId="441"/>
        </pc:sldMkLst>
        <pc:spChg chg="add mod">
          <ac:chgData name="Resetarits, Jake S. (DESE)" userId="37741e96-5ecb-4258-9857-666183bdd9bd" providerId="ADAL" clId="{E3026C01-E540-49FF-A09D-C957810A065F}" dt="2026-06-03T14:32:07.543" v="272" actId="13244"/>
          <ac:spMkLst>
            <pc:docMk/>
            <pc:sldMk cId="4109041349" sldId="441"/>
            <ac:spMk id="2" creationId="{DA99F9BA-0442-B4AF-9CDE-AFB7AFCAA118}"/>
          </ac:spMkLst>
        </pc:spChg>
      </pc:sldChg>
      <pc:sldChg chg="modSp">
        <pc:chgData name="Resetarits, Jake S. (DESE)" userId="37741e96-5ecb-4258-9857-666183bdd9bd" providerId="ADAL" clId="{E3026C01-E540-49FF-A09D-C957810A065F}" dt="2026-06-03T14:30:27.875" v="250" actId="13244"/>
        <pc:sldMkLst>
          <pc:docMk/>
          <pc:sldMk cId="858557095" sldId="442"/>
        </pc:sldMkLst>
        <pc:spChg chg="mod">
          <ac:chgData name="Resetarits, Jake S. (DESE)" userId="37741e96-5ecb-4258-9857-666183bdd9bd" providerId="ADAL" clId="{E3026C01-E540-49FF-A09D-C957810A065F}" dt="2026-06-03T14:30:27.875" v="250" actId="13244"/>
          <ac:spMkLst>
            <pc:docMk/>
            <pc:sldMk cId="858557095" sldId="442"/>
            <ac:spMk id="3" creationId="{3A6AE782-7BE8-98C7-4EE0-7D16D077EF1F}"/>
          </ac:spMkLst>
        </pc:spChg>
      </pc:sldChg>
      <pc:sldChg chg="addSp delSp modSp mod">
        <pc:chgData name="Resetarits, Jake S. (DESE)" userId="37741e96-5ecb-4258-9857-666183bdd9bd" providerId="ADAL" clId="{E3026C01-E540-49FF-A09D-C957810A065F}" dt="2026-06-04T18:47:13.340" v="315" actId="207"/>
        <pc:sldMkLst>
          <pc:docMk/>
          <pc:sldMk cId="1588872304" sldId="446"/>
        </pc:sldMkLst>
        <pc:spChg chg="add del mod">
          <ac:chgData name="Resetarits, Jake S. (DESE)" userId="37741e96-5ecb-4258-9857-666183bdd9bd" providerId="ADAL" clId="{E3026C01-E540-49FF-A09D-C957810A065F}" dt="2026-06-03T14:29:15.998" v="94" actId="478"/>
          <ac:spMkLst>
            <pc:docMk/>
            <pc:sldMk cId="1588872304" sldId="446"/>
            <ac:spMk id="3" creationId="{2F9941A2-6ACA-6294-4BAE-179CCF3123DA}"/>
          </ac:spMkLst>
        </pc:spChg>
        <pc:spChg chg="add mod">
          <ac:chgData name="Resetarits, Jake S. (DESE)" userId="37741e96-5ecb-4258-9857-666183bdd9bd" providerId="ADAL" clId="{E3026C01-E540-49FF-A09D-C957810A065F}" dt="2026-06-03T14:32:09.417" v="273" actId="13244"/>
          <ac:spMkLst>
            <pc:docMk/>
            <pc:sldMk cId="1588872304" sldId="446"/>
            <ac:spMk id="4" creationId="{70EF49CA-9921-453C-BDE7-318375BBF43B}"/>
          </ac:spMkLst>
        </pc:spChg>
        <pc:graphicFrameChg chg="mod">
          <ac:chgData name="Resetarits, Jake S. (DESE)" userId="37741e96-5ecb-4258-9857-666183bdd9bd" providerId="ADAL" clId="{E3026C01-E540-49FF-A09D-C957810A065F}" dt="2026-06-04T18:47:13.340" v="315" actId="207"/>
          <ac:graphicFrameMkLst>
            <pc:docMk/>
            <pc:sldMk cId="1588872304" sldId="446"/>
            <ac:graphicFrameMk id="2" creationId="{70BCD27A-5532-B40E-409B-9AF3EB0E9605}"/>
          </ac:graphicFrameMkLst>
        </pc:graphicFrameChg>
      </pc:sldChg>
      <pc:sldChg chg="addSp delSp modSp add del mod">
        <pc:chgData name="Resetarits, Jake S. (DESE)" userId="37741e96-5ecb-4258-9857-666183bdd9bd" providerId="ADAL" clId="{E3026C01-E540-49FF-A09D-C957810A065F}" dt="2026-06-04T18:55:21.965" v="1271" actId="962"/>
        <pc:sldMkLst>
          <pc:docMk/>
          <pc:sldMk cId="1992318230" sldId="448"/>
        </pc:sldMkLst>
        <pc:spChg chg="add mod">
          <ac:chgData name="Resetarits, Jake S. (DESE)" userId="37741e96-5ecb-4258-9857-666183bdd9bd" providerId="ADAL" clId="{E3026C01-E540-49FF-A09D-C957810A065F}" dt="2026-06-04T18:51:04.535" v="343" actId="1076"/>
          <ac:spMkLst>
            <pc:docMk/>
            <pc:sldMk cId="1992318230" sldId="448"/>
            <ac:spMk id="3" creationId="{07720C76-CF63-916E-8F26-7586A5859F63}"/>
          </ac:spMkLst>
        </pc:spChg>
        <pc:graphicFrameChg chg="del mod">
          <ac:chgData name="Resetarits, Jake S. (DESE)" userId="37741e96-5ecb-4258-9857-666183bdd9bd" providerId="ADAL" clId="{E3026C01-E540-49FF-A09D-C957810A065F}" dt="2026-06-04T18:53:50.974" v="345" actId="478"/>
          <ac:graphicFrameMkLst>
            <pc:docMk/>
            <pc:sldMk cId="1992318230" sldId="448"/>
            <ac:graphicFrameMk id="2" creationId="{0FF74ED4-511E-BECB-7F43-CFC87F0A3E3E}"/>
          </ac:graphicFrameMkLst>
        </pc:graphicFrameChg>
        <pc:picChg chg="add mod">
          <ac:chgData name="Resetarits, Jake S. (DESE)" userId="37741e96-5ecb-4258-9857-666183bdd9bd" providerId="ADAL" clId="{E3026C01-E540-49FF-A09D-C957810A065F}" dt="2026-06-04T18:55:21.965" v="1271" actId="962"/>
          <ac:picMkLst>
            <pc:docMk/>
            <pc:sldMk cId="1992318230" sldId="448"/>
            <ac:picMk id="5" creationId="{16F9882A-B325-B68E-5CBE-12A6F2B768A6}"/>
          </ac:picMkLst>
        </pc:picChg>
      </pc:sldChg>
      <pc:sldChg chg="addSp modSp mod">
        <pc:chgData name="Resetarits, Jake S. (DESE)" userId="37741e96-5ecb-4258-9857-666183bdd9bd" providerId="ADAL" clId="{E3026C01-E540-49FF-A09D-C957810A065F}" dt="2026-06-04T18:49:03.292" v="329" actId="255"/>
        <pc:sldMkLst>
          <pc:docMk/>
          <pc:sldMk cId="4102895152" sldId="449"/>
        </pc:sldMkLst>
        <pc:spChg chg="mod">
          <ac:chgData name="Resetarits, Jake S. (DESE)" userId="37741e96-5ecb-4258-9857-666183bdd9bd" providerId="ADAL" clId="{E3026C01-E540-49FF-A09D-C957810A065F}" dt="2026-06-04T18:47:19.727" v="316" actId="255"/>
          <ac:spMkLst>
            <pc:docMk/>
            <pc:sldMk cId="4102895152" sldId="449"/>
            <ac:spMk id="3" creationId="{C2BE3DA3-1DE4-213A-700F-8FBCD25E053C}"/>
          </ac:spMkLst>
        </pc:spChg>
        <pc:spChg chg="add mod">
          <ac:chgData name="Resetarits, Jake S. (DESE)" userId="37741e96-5ecb-4258-9857-666183bdd9bd" providerId="ADAL" clId="{E3026C01-E540-49FF-A09D-C957810A065F}" dt="2026-06-03T14:32:11.654" v="274" actId="13244"/>
          <ac:spMkLst>
            <pc:docMk/>
            <pc:sldMk cId="4102895152" sldId="449"/>
            <ac:spMk id="4" creationId="{46BA271D-CFFE-72AF-B63D-4E4B2C414DE2}"/>
          </ac:spMkLst>
        </pc:spChg>
        <pc:graphicFrameChg chg="mod">
          <ac:chgData name="Resetarits, Jake S. (DESE)" userId="37741e96-5ecb-4258-9857-666183bdd9bd" providerId="ADAL" clId="{E3026C01-E540-49FF-A09D-C957810A065F}" dt="2026-06-04T18:49:03.292" v="329" actId="255"/>
          <ac:graphicFrameMkLst>
            <pc:docMk/>
            <pc:sldMk cId="4102895152" sldId="449"/>
            <ac:graphicFrameMk id="2" creationId="{084008F4-3B13-ABDE-B88E-123E91C6086B}"/>
          </ac:graphicFrameMkLst>
        </pc:graphicFrameChg>
      </pc:sldChg>
      <pc:sldChg chg="addSp modSp mod">
        <pc:chgData name="Resetarits, Jake S. (DESE)" userId="37741e96-5ecb-4258-9857-666183bdd9bd" providerId="ADAL" clId="{E3026C01-E540-49FF-A09D-C957810A065F}" dt="2026-06-04T18:48:57.612" v="328" actId="255"/>
        <pc:sldMkLst>
          <pc:docMk/>
          <pc:sldMk cId="118947589" sldId="450"/>
        </pc:sldMkLst>
        <pc:spChg chg="mod">
          <ac:chgData name="Resetarits, Jake S. (DESE)" userId="37741e96-5ecb-4258-9857-666183bdd9bd" providerId="ADAL" clId="{E3026C01-E540-49FF-A09D-C957810A065F}" dt="2026-06-04T18:48:46.625" v="326" actId="207"/>
          <ac:spMkLst>
            <pc:docMk/>
            <pc:sldMk cId="118947589" sldId="450"/>
            <ac:spMk id="3" creationId="{2CC00295-DB99-076A-C9D0-1A1033CE9999}"/>
          </ac:spMkLst>
        </pc:spChg>
        <pc:spChg chg="mod">
          <ac:chgData name="Resetarits, Jake S. (DESE)" userId="37741e96-5ecb-4258-9857-666183bdd9bd" providerId="ADAL" clId="{E3026C01-E540-49FF-A09D-C957810A065F}" dt="2026-06-04T18:48:49.213" v="327" actId="207"/>
          <ac:spMkLst>
            <pc:docMk/>
            <pc:sldMk cId="118947589" sldId="450"/>
            <ac:spMk id="4" creationId="{53BE5DF1-9595-B19E-E8D9-322B2E72E544}"/>
          </ac:spMkLst>
        </pc:spChg>
        <pc:spChg chg="add mod">
          <ac:chgData name="Resetarits, Jake S. (DESE)" userId="37741e96-5ecb-4258-9857-666183bdd9bd" providerId="ADAL" clId="{E3026C01-E540-49FF-A09D-C957810A065F}" dt="2026-06-03T14:32:56.238" v="280" actId="13244"/>
          <ac:spMkLst>
            <pc:docMk/>
            <pc:sldMk cId="118947589" sldId="450"/>
            <ac:spMk id="5" creationId="{6620EEE8-8F49-8BAF-E129-084CDDDECEEA}"/>
          </ac:spMkLst>
        </pc:spChg>
        <pc:graphicFrameChg chg="mod">
          <ac:chgData name="Resetarits, Jake S. (DESE)" userId="37741e96-5ecb-4258-9857-666183bdd9bd" providerId="ADAL" clId="{E3026C01-E540-49FF-A09D-C957810A065F}" dt="2026-06-04T18:48:57.612" v="328" actId="255"/>
          <ac:graphicFrameMkLst>
            <pc:docMk/>
            <pc:sldMk cId="118947589" sldId="450"/>
            <ac:graphicFrameMk id="2" creationId="{6A27B766-672E-D508-2C7E-DFA7A55F2B5C}"/>
          </ac:graphicFrameMkLst>
        </pc:graphicFrameChg>
      </pc:sldChg>
      <pc:sldChg chg="modSp mod">
        <pc:chgData name="Resetarits, Jake S. (DESE)" userId="37741e96-5ecb-4258-9857-666183bdd9bd" providerId="ADAL" clId="{E3026C01-E540-49FF-A09D-C957810A065F}" dt="2026-06-04T18:50:00.571" v="337" actId="14100"/>
        <pc:sldMkLst>
          <pc:docMk/>
          <pc:sldMk cId="2238285407" sldId="451"/>
        </pc:sldMkLst>
        <pc:spChg chg="mod">
          <ac:chgData name="Resetarits, Jake S. (DESE)" userId="37741e96-5ecb-4258-9857-666183bdd9bd" providerId="ADAL" clId="{E3026C01-E540-49FF-A09D-C957810A065F}" dt="2026-06-04T18:49:47.535" v="335" actId="1076"/>
          <ac:spMkLst>
            <pc:docMk/>
            <pc:sldMk cId="2238285407" sldId="451"/>
            <ac:spMk id="3" creationId="{8ED669C7-07B2-B768-D538-19821F2A8C33}"/>
          </ac:spMkLst>
        </pc:spChg>
        <pc:spChg chg="mod">
          <ac:chgData name="Resetarits, Jake S. (DESE)" userId="37741e96-5ecb-4258-9857-666183bdd9bd" providerId="ADAL" clId="{E3026C01-E540-49FF-A09D-C957810A065F}" dt="2026-06-04T18:50:00.571" v="337" actId="14100"/>
          <ac:spMkLst>
            <pc:docMk/>
            <pc:sldMk cId="2238285407" sldId="451"/>
            <ac:spMk id="4" creationId="{C9A97CCF-EB6A-F9EB-0CA9-5BAF2A6A2287}"/>
          </ac:spMkLst>
        </pc:spChg>
        <pc:graphicFrameChg chg="mod">
          <ac:chgData name="Resetarits, Jake S. (DESE)" userId="37741e96-5ecb-4258-9857-666183bdd9bd" providerId="ADAL" clId="{E3026C01-E540-49FF-A09D-C957810A065F}" dt="2026-06-04T18:49:35.096" v="332" actId="1076"/>
          <ac:graphicFrameMkLst>
            <pc:docMk/>
            <pc:sldMk cId="2238285407" sldId="451"/>
            <ac:graphicFrameMk id="2" creationId="{15E02267-59C5-725A-8E6A-7EF01A150785}"/>
          </ac:graphicFrameMkLst>
        </pc:graphicFrameChg>
      </pc:sldChg>
      <pc:sldChg chg="modSp mod">
        <pc:chgData name="Resetarits, Jake S. (DESE)" userId="37741e96-5ecb-4258-9857-666183bdd9bd" providerId="ADAL" clId="{E3026C01-E540-49FF-A09D-C957810A065F}" dt="2026-06-04T18:50:41.317" v="339" actId="255"/>
        <pc:sldMkLst>
          <pc:docMk/>
          <pc:sldMk cId="1314434573" sldId="452"/>
        </pc:sldMkLst>
        <pc:spChg chg="mod">
          <ac:chgData name="Resetarits, Jake S. (DESE)" userId="37741e96-5ecb-4258-9857-666183bdd9bd" providerId="ADAL" clId="{E3026C01-E540-49FF-A09D-C957810A065F}" dt="2026-06-04T18:50:12.088" v="338" actId="255"/>
          <ac:spMkLst>
            <pc:docMk/>
            <pc:sldMk cId="1314434573" sldId="452"/>
            <ac:spMk id="3" creationId="{C1C15187-1C38-AC1E-4399-75AB4C016032}"/>
          </ac:spMkLst>
        </pc:spChg>
        <pc:graphicFrameChg chg="mod">
          <ac:chgData name="Resetarits, Jake S. (DESE)" userId="37741e96-5ecb-4258-9857-666183bdd9bd" providerId="ADAL" clId="{E3026C01-E540-49FF-A09D-C957810A065F}" dt="2026-06-04T18:50:41.317" v="339" actId="255"/>
          <ac:graphicFrameMkLst>
            <pc:docMk/>
            <pc:sldMk cId="1314434573" sldId="452"/>
            <ac:graphicFrameMk id="2" creationId="{74EA80CE-D249-8E4B-0D1A-597A18D37BFA}"/>
          </ac:graphicFrameMkLst>
        </pc:graphicFrameChg>
      </pc:sldChg>
      <pc:sldChg chg="modSp">
        <pc:chgData name="Resetarits, Jake S. (DESE)" userId="37741e96-5ecb-4258-9857-666183bdd9bd" providerId="ADAL" clId="{E3026C01-E540-49FF-A09D-C957810A065F}" dt="2026-06-03T14:33:29.734" v="289" actId="962"/>
        <pc:sldMkLst>
          <pc:docMk/>
          <pc:sldMk cId="1064126580" sldId="453"/>
        </pc:sldMkLst>
        <pc:spChg chg="mod">
          <ac:chgData name="Resetarits, Jake S. (DESE)" userId="37741e96-5ecb-4258-9857-666183bdd9bd" providerId="ADAL" clId="{E3026C01-E540-49FF-A09D-C957810A065F}" dt="2026-06-03T14:32:59.006" v="281" actId="13244"/>
          <ac:spMkLst>
            <pc:docMk/>
            <pc:sldMk cId="1064126580" sldId="453"/>
            <ac:spMk id="3" creationId="{C0211D54-9930-C64D-3D41-76E8185B863A}"/>
          </ac:spMkLst>
        </pc:spChg>
        <pc:picChg chg="mod">
          <ac:chgData name="Resetarits, Jake S. (DESE)" userId="37741e96-5ecb-4258-9857-666183bdd9bd" providerId="ADAL" clId="{E3026C01-E540-49FF-A09D-C957810A065F}" dt="2026-06-03T14:33:29.734" v="289" actId="962"/>
          <ac:picMkLst>
            <pc:docMk/>
            <pc:sldMk cId="1064126580" sldId="453"/>
            <ac:picMk id="5" creationId="{0DF9EF13-C885-06F9-9CB9-D2CC5E74E790}"/>
          </ac:picMkLst>
        </pc:picChg>
      </pc:sldChg>
      <pc:sldChg chg="modSp">
        <pc:chgData name="Resetarits, Jake S. (DESE)" userId="37741e96-5ecb-4258-9857-666183bdd9bd" providerId="ADAL" clId="{E3026C01-E540-49FF-A09D-C957810A065F}" dt="2026-06-03T14:33:02.570" v="283" actId="13244"/>
        <pc:sldMkLst>
          <pc:docMk/>
          <pc:sldMk cId="2347010717" sldId="454"/>
        </pc:sldMkLst>
        <pc:spChg chg="mod">
          <ac:chgData name="Resetarits, Jake S. (DESE)" userId="37741e96-5ecb-4258-9857-666183bdd9bd" providerId="ADAL" clId="{E3026C01-E540-49FF-A09D-C957810A065F}" dt="2026-06-03T14:33:02.570" v="283" actId="13244"/>
          <ac:spMkLst>
            <pc:docMk/>
            <pc:sldMk cId="2347010717" sldId="454"/>
            <ac:spMk id="3" creationId="{2E97E020-E650-0187-C7EA-383F68B5782D}"/>
          </ac:spMkLst>
        </pc:spChg>
      </pc:sldChg>
      <pc:sldChg chg="modSp">
        <pc:chgData name="Resetarits, Jake S. (DESE)" userId="37741e96-5ecb-4258-9857-666183bdd9bd" providerId="ADAL" clId="{E3026C01-E540-49FF-A09D-C957810A065F}" dt="2026-06-03T14:33:00.867" v="282" actId="13244"/>
        <pc:sldMkLst>
          <pc:docMk/>
          <pc:sldMk cId="3895305866" sldId="456"/>
        </pc:sldMkLst>
        <pc:spChg chg="mod">
          <ac:chgData name="Resetarits, Jake S. (DESE)" userId="37741e96-5ecb-4258-9857-666183bdd9bd" providerId="ADAL" clId="{E3026C01-E540-49FF-A09D-C957810A065F}" dt="2026-06-03T14:33:00.867" v="282" actId="13244"/>
          <ac:spMkLst>
            <pc:docMk/>
            <pc:sldMk cId="3895305866" sldId="456"/>
            <ac:spMk id="3" creationId="{53B2AEF0-D605-6017-7BA3-A9CB511E1FA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1" dirty="0">
                <a:solidFill>
                  <a:schemeClr val="tx1"/>
                </a:solidFill>
              </a:rPr>
              <a:t>Fiscal</a:t>
            </a:r>
            <a:r>
              <a:rPr lang="en-US" sz="2000" b="1" baseline="0" dirty="0">
                <a:solidFill>
                  <a:schemeClr val="tx1"/>
                </a:solidFill>
              </a:rPr>
              <a:t> Time Clock</a:t>
            </a:r>
            <a:endParaRPr lang="en-US" sz="2000" b="1" dirty="0">
              <a:solidFill>
                <a:schemeClr val="tx1"/>
              </a:solidFill>
            </a:endParaRPr>
          </a:p>
        </c:rich>
      </c:tx>
      <c:layout>
        <c:manualLayout>
          <c:xMode val="edge"/>
          <c:yMode val="edge"/>
          <c:x val="2.4839759814702694E-2"/>
          <c:y val="2.3668498702214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040396531527997"/>
          <c:y val="1.5355039959375642E-2"/>
          <c:w val="0.50440622947676039"/>
          <c:h val="0.92427384978212124"/>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EDC9-492F-BAC4-B2EA1460206B}"/>
              </c:ext>
            </c:extLst>
          </c:dPt>
          <c:dPt>
            <c:idx val="1"/>
            <c:bubble3D val="0"/>
            <c:spPr>
              <a:solidFill>
                <a:schemeClr val="accent4">
                  <a:lumMod val="20000"/>
                  <a:lumOff val="80000"/>
                </a:schemeClr>
              </a:solidFill>
              <a:ln w="19050">
                <a:solidFill>
                  <a:schemeClr val="bg1"/>
                </a:solidFill>
              </a:ln>
              <a:effectLst/>
            </c:spPr>
            <c:extLst>
              <c:ext xmlns:c16="http://schemas.microsoft.com/office/drawing/2014/chart" uri="{C3380CC4-5D6E-409C-BE32-E72D297353CC}">
                <c16:uniqueId val="{00000003-EDC9-492F-BAC4-B2EA1460206B}"/>
              </c:ext>
            </c:extLst>
          </c:dPt>
          <c:dPt>
            <c:idx val="2"/>
            <c:bubble3D val="0"/>
            <c:spPr>
              <a:solidFill>
                <a:schemeClr val="tx2">
                  <a:lumMod val="20000"/>
                  <a:lumOff val="80000"/>
                </a:schemeClr>
              </a:solidFill>
              <a:ln w="19050">
                <a:solidFill>
                  <a:schemeClr val="bg1"/>
                </a:solidFill>
              </a:ln>
              <a:effectLst/>
            </c:spPr>
            <c:extLst>
              <c:ext xmlns:c16="http://schemas.microsoft.com/office/drawing/2014/chart" uri="{C3380CC4-5D6E-409C-BE32-E72D297353CC}">
                <c16:uniqueId val="{00000005-EDC9-492F-BAC4-B2EA1460206B}"/>
              </c:ext>
            </c:extLst>
          </c:dPt>
          <c:dPt>
            <c:idx val="3"/>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7-EDC9-492F-BAC4-B2EA1460206B}"/>
              </c:ext>
            </c:extLst>
          </c:dPt>
          <c:cat>
            <c:strRef>
              <c:f>Sheet1!$A$2:$A$5</c:f>
              <c:strCache>
                <c:ptCount val="4"/>
                <c:pt idx="0">
                  <c:v>July - Sept</c:v>
                </c:pt>
                <c:pt idx="1">
                  <c:v>Oct - Dec</c:v>
                </c:pt>
                <c:pt idx="2">
                  <c:v>Jan - Mar</c:v>
                </c:pt>
                <c:pt idx="3">
                  <c:v>Apr - June</c:v>
                </c:pt>
              </c:strCache>
            </c:strRef>
          </c:cat>
          <c:val>
            <c:numRef>
              <c:f>Sheet1!$B$2:$B$5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8-EDC9-492F-BAC4-B2EA1460206B}"/>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1"/>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2673682719486499E-2"/>
          <c:y val="0.93014794082367058"/>
          <c:w val="0.39927380034715049"/>
          <c:h val="4.4031878773914165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Fiscal</a:t>
            </a:r>
            <a:r>
              <a:rPr lang="en-US" sz="2000" b="1" baseline="0" dirty="0"/>
              <a:t> Time Clock</a:t>
            </a:r>
            <a:endParaRPr lang="en-US" sz="2000" b="1" dirty="0"/>
          </a:p>
        </c:rich>
      </c:tx>
      <c:layout>
        <c:manualLayout>
          <c:xMode val="edge"/>
          <c:yMode val="edge"/>
          <c:x val="2.4839759814702694E-2"/>
          <c:y val="2.3668498702214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40396531527997"/>
          <c:y val="1.5355039959375642E-2"/>
          <c:w val="0.50440622947676039"/>
          <c:h val="0.92427384978212124"/>
        </c:manualLayout>
      </c:layout>
      <c:pieChart>
        <c:varyColors val="1"/>
        <c:ser>
          <c:idx val="0"/>
          <c:order val="0"/>
          <c:tx>
            <c:strRef>
              <c:f>Sheet1!$B$1</c:f>
              <c:strCache>
                <c:ptCount val="1"/>
                <c:pt idx="0">
                  <c:v>Sales</c:v>
                </c:pt>
              </c:strCache>
            </c:strRef>
          </c:tx>
          <c:spPr>
            <a:ln>
              <a:solidFill>
                <a:schemeClr val="tx1"/>
              </a:solidFill>
            </a:ln>
          </c:spPr>
          <c:explosion val="5"/>
          <c:dPt>
            <c:idx val="0"/>
            <c:bubble3D val="0"/>
            <c:spPr>
              <a:solidFill>
                <a:schemeClr val="accent1"/>
              </a:solidFill>
              <a:ln w="19050">
                <a:solidFill>
                  <a:schemeClr val="bg1"/>
                </a:solidFill>
              </a:ln>
              <a:effectLst/>
            </c:spPr>
            <c:extLst>
              <c:ext xmlns:c16="http://schemas.microsoft.com/office/drawing/2014/chart" uri="{C3380CC4-5D6E-409C-BE32-E72D297353CC}">
                <c16:uniqueId val="{00000001-5BE8-46DE-9B35-6D033DBC1F20}"/>
              </c:ext>
            </c:extLst>
          </c:dPt>
          <c:dPt>
            <c:idx val="1"/>
            <c:bubble3D val="0"/>
            <c:spPr>
              <a:solidFill>
                <a:schemeClr val="accent4">
                  <a:lumMod val="20000"/>
                  <a:lumOff val="80000"/>
                </a:schemeClr>
              </a:solidFill>
              <a:ln w="19050">
                <a:solidFill>
                  <a:schemeClr val="bg1"/>
                </a:solidFill>
              </a:ln>
              <a:effectLst/>
            </c:spPr>
            <c:extLst>
              <c:ext xmlns:c16="http://schemas.microsoft.com/office/drawing/2014/chart" uri="{C3380CC4-5D6E-409C-BE32-E72D297353CC}">
                <c16:uniqueId val="{00000003-5BE8-46DE-9B35-6D033DBC1F20}"/>
              </c:ext>
            </c:extLst>
          </c:dPt>
          <c:dPt>
            <c:idx val="2"/>
            <c:bubble3D val="0"/>
            <c:spPr>
              <a:solidFill>
                <a:schemeClr val="tx2">
                  <a:lumMod val="20000"/>
                  <a:lumOff val="80000"/>
                </a:schemeClr>
              </a:solidFill>
              <a:ln w="19050">
                <a:solidFill>
                  <a:schemeClr val="bg1"/>
                </a:solidFill>
              </a:ln>
              <a:effectLst/>
            </c:spPr>
            <c:extLst>
              <c:ext xmlns:c16="http://schemas.microsoft.com/office/drawing/2014/chart" uri="{C3380CC4-5D6E-409C-BE32-E72D297353CC}">
                <c16:uniqueId val="{00000005-5BE8-46DE-9B35-6D033DBC1F20}"/>
              </c:ext>
            </c:extLst>
          </c:dPt>
          <c:dPt>
            <c:idx val="3"/>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7-5BE8-46DE-9B35-6D033DBC1F20}"/>
              </c:ext>
            </c:extLst>
          </c:dPt>
          <c:cat>
            <c:strRef>
              <c:f>Sheet1!$A$2:$A$5</c:f>
              <c:strCache>
                <c:ptCount val="4"/>
                <c:pt idx="0">
                  <c:v>July - Sept</c:v>
                </c:pt>
                <c:pt idx="1">
                  <c:v>Oct - Dec</c:v>
                </c:pt>
                <c:pt idx="2">
                  <c:v>Jan - Mar</c:v>
                </c:pt>
                <c:pt idx="3">
                  <c:v>Apr - June</c:v>
                </c:pt>
              </c:strCache>
            </c:strRef>
          </c:cat>
          <c:val>
            <c:numRef>
              <c:f>Sheet1!$B$2:$B$5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8-5BE8-46DE-9B35-6D033DBC1F20}"/>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5022167757094158E-2"/>
          <c:y val="0.93014794082367058"/>
          <c:w val="0.41336471057279645"/>
          <c:h val="4.40318787739141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Fiscal</a:t>
            </a:r>
            <a:r>
              <a:rPr lang="en-US" sz="2000" b="1" baseline="0" dirty="0"/>
              <a:t> Time Clock</a:t>
            </a:r>
            <a:endParaRPr lang="en-US" sz="2000" b="1" dirty="0"/>
          </a:p>
        </c:rich>
      </c:tx>
      <c:layout>
        <c:manualLayout>
          <c:xMode val="edge"/>
          <c:yMode val="edge"/>
          <c:x val="2.4839759814702694E-2"/>
          <c:y val="2.3668498702214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40396531527997"/>
          <c:y val="1.5355039959375642E-2"/>
          <c:w val="0.50440622947676039"/>
          <c:h val="0.92427384978212124"/>
        </c:manualLayout>
      </c:layout>
      <c:pieChart>
        <c:varyColors val="1"/>
        <c:ser>
          <c:idx val="0"/>
          <c:order val="0"/>
          <c:tx>
            <c:strRef>
              <c:f>Sheet1!$B$1</c:f>
              <c:strCache>
                <c:ptCount val="1"/>
                <c:pt idx="0">
                  <c:v>Sales</c:v>
                </c:pt>
              </c:strCache>
            </c:strRef>
          </c:tx>
          <c:spPr>
            <a:ln>
              <a:solidFill>
                <a:schemeClr val="tx1"/>
              </a:solidFill>
            </a:ln>
          </c:spPr>
          <c:explosion val="10"/>
          <c:dPt>
            <c:idx val="0"/>
            <c:bubble3D val="0"/>
            <c:explosion val="19"/>
            <c:spPr>
              <a:solidFill>
                <a:schemeClr val="accent1"/>
              </a:solidFill>
              <a:ln w="19050">
                <a:solidFill>
                  <a:schemeClr val="bg1"/>
                </a:solidFill>
              </a:ln>
              <a:effectLst/>
            </c:spPr>
            <c:extLst>
              <c:ext xmlns:c16="http://schemas.microsoft.com/office/drawing/2014/chart" uri="{C3380CC4-5D6E-409C-BE32-E72D297353CC}">
                <c16:uniqueId val="{00000001-FB4C-41EC-AA48-082F55411196}"/>
              </c:ext>
            </c:extLst>
          </c:dPt>
          <c:dPt>
            <c:idx val="1"/>
            <c:bubble3D val="0"/>
            <c:explosion val="0"/>
            <c:spPr>
              <a:solidFill>
                <a:schemeClr val="accent4">
                  <a:lumMod val="20000"/>
                  <a:lumOff val="80000"/>
                </a:schemeClr>
              </a:solidFill>
              <a:ln w="19050">
                <a:solidFill>
                  <a:schemeClr val="bg1"/>
                </a:solidFill>
              </a:ln>
              <a:effectLst/>
            </c:spPr>
            <c:extLst>
              <c:ext xmlns:c16="http://schemas.microsoft.com/office/drawing/2014/chart" uri="{C3380CC4-5D6E-409C-BE32-E72D297353CC}">
                <c16:uniqueId val="{00000003-FB4C-41EC-AA48-082F55411196}"/>
              </c:ext>
            </c:extLst>
          </c:dPt>
          <c:dPt>
            <c:idx val="2"/>
            <c:bubble3D val="0"/>
            <c:explosion val="0"/>
            <c:spPr>
              <a:solidFill>
                <a:schemeClr val="tx2">
                  <a:lumMod val="20000"/>
                  <a:lumOff val="80000"/>
                </a:schemeClr>
              </a:solidFill>
              <a:ln w="19050">
                <a:solidFill>
                  <a:schemeClr val="bg1"/>
                </a:solidFill>
              </a:ln>
              <a:effectLst/>
            </c:spPr>
            <c:extLst>
              <c:ext xmlns:c16="http://schemas.microsoft.com/office/drawing/2014/chart" uri="{C3380CC4-5D6E-409C-BE32-E72D297353CC}">
                <c16:uniqueId val="{00000005-FB4C-41EC-AA48-082F55411196}"/>
              </c:ext>
            </c:extLst>
          </c:dPt>
          <c:dPt>
            <c:idx val="3"/>
            <c:bubble3D val="0"/>
            <c:explosion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7-FB4C-41EC-AA48-082F55411196}"/>
              </c:ext>
            </c:extLst>
          </c:dPt>
          <c:cat>
            <c:strRef>
              <c:f>Sheet1!$A$2:$A$5</c:f>
              <c:strCache>
                <c:ptCount val="4"/>
                <c:pt idx="0">
                  <c:v>July - Sept</c:v>
                </c:pt>
                <c:pt idx="1">
                  <c:v>Oct - Dec</c:v>
                </c:pt>
                <c:pt idx="2">
                  <c:v>Jan - Mar</c:v>
                </c:pt>
                <c:pt idx="3">
                  <c:v>Apr - June</c:v>
                </c:pt>
              </c:strCache>
            </c:strRef>
          </c:cat>
          <c:val>
            <c:numRef>
              <c:f>Sheet1!$B$2:$B$5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8-FB4C-41EC-AA48-082F55411196}"/>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6764592945132455E-2"/>
          <c:y val="0.93014794082367058"/>
          <c:w val="0.38283440508389688"/>
          <c:h val="4.40318787739141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Fiscal</a:t>
            </a:r>
            <a:r>
              <a:rPr lang="en-US" sz="2000" b="1" baseline="0" dirty="0"/>
              <a:t> Time Clock</a:t>
            </a:r>
            <a:endParaRPr lang="en-US" sz="2000" b="1" dirty="0"/>
          </a:p>
        </c:rich>
      </c:tx>
      <c:layout>
        <c:manualLayout>
          <c:xMode val="edge"/>
          <c:yMode val="edge"/>
          <c:x val="2.4839759814702694E-2"/>
          <c:y val="2.3668498702214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40396531527997"/>
          <c:y val="1.5355039959375642E-2"/>
          <c:w val="0.50440622947676039"/>
          <c:h val="0.92427384978212124"/>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2DD0-4DD8-A6CC-2F95628446C3}"/>
              </c:ext>
            </c:extLst>
          </c:dPt>
          <c:dPt>
            <c:idx val="1"/>
            <c:bubble3D val="0"/>
            <c:explosion val="13"/>
            <c:spPr>
              <a:solidFill>
                <a:schemeClr val="accent4">
                  <a:lumMod val="20000"/>
                  <a:lumOff val="80000"/>
                </a:schemeClr>
              </a:solidFill>
              <a:ln w="19050">
                <a:solidFill>
                  <a:schemeClr val="bg1"/>
                </a:solidFill>
              </a:ln>
              <a:effectLst/>
            </c:spPr>
            <c:extLst>
              <c:ext xmlns:c16="http://schemas.microsoft.com/office/drawing/2014/chart" uri="{C3380CC4-5D6E-409C-BE32-E72D297353CC}">
                <c16:uniqueId val="{00000003-2DD0-4DD8-A6CC-2F95628446C3}"/>
              </c:ext>
            </c:extLst>
          </c:dPt>
          <c:dPt>
            <c:idx val="2"/>
            <c:bubble3D val="0"/>
            <c:spPr>
              <a:solidFill>
                <a:schemeClr val="tx2">
                  <a:lumMod val="20000"/>
                  <a:lumOff val="80000"/>
                </a:schemeClr>
              </a:solidFill>
              <a:ln w="19050">
                <a:solidFill>
                  <a:schemeClr val="bg1"/>
                </a:solidFill>
              </a:ln>
              <a:effectLst/>
            </c:spPr>
            <c:extLst>
              <c:ext xmlns:c16="http://schemas.microsoft.com/office/drawing/2014/chart" uri="{C3380CC4-5D6E-409C-BE32-E72D297353CC}">
                <c16:uniqueId val="{00000005-2DD0-4DD8-A6CC-2F95628446C3}"/>
              </c:ext>
            </c:extLst>
          </c:dPt>
          <c:dPt>
            <c:idx val="3"/>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7-2DD0-4DD8-A6CC-2F95628446C3}"/>
              </c:ext>
            </c:extLst>
          </c:dPt>
          <c:cat>
            <c:strRef>
              <c:f>Sheet1!$A$2:$A$5</c:f>
              <c:strCache>
                <c:ptCount val="4"/>
                <c:pt idx="0">
                  <c:v>July - Sept</c:v>
                </c:pt>
                <c:pt idx="1">
                  <c:v>Oct - Dec</c:v>
                </c:pt>
                <c:pt idx="2">
                  <c:v>Jan - Mar</c:v>
                </c:pt>
                <c:pt idx="3">
                  <c:v>Apr - June</c:v>
                </c:pt>
              </c:strCache>
            </c:strRef>
          </c:cat>
          <c:val>
            <c:numRef>
              <c:f>Sheet1!$B$2:$B$5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8-2DD0-4DD8-A6CC-2F95628446C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9988803135122139E-5"/>
          <c:y val="0.90912598571173187"/>
          <c:w val="0.36849828836916487"/>
          <c:h val="4.40318787739141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Fiscal</a:t>
            </a:r>
            <a:r>
              <a:rPr lang="en-US" sz="2000" b="1" baseline="0" dirty="0"/>
              <a:t> Time Clock</a:t>
            </a:r>
            <a:endParaRPr lang="en-US" sz="2000" b="1" dirty="0"/>
          </a:p>
        </c:rich>
      </c:tx>
      <c:layout>
        <c:manualLayout>
          <c:xMode val="edge"/>
          <c:yMode val="edge"/>
          <c:x val="2.4839759814702694E-2"/>
          <c:y val="2.3668498702214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40396531527997"/>
          <c:y val="1.5355039959375642E-2"/>
          <c:w val="0.50440622947676039"/>
          <c:h val="0.92427384978212124"/>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83D7-42F9-9253-658B6A91B3F9}"/>
              </c:ext>
            </c:extLst>
          </c:dPt>
          <c:dPt>
            <c:idx val="1"/>
            <c:bubble3D val="0"/>
            <c:spPr>
              <a:solidFill>
                <a:schemeClr val="accent4">
                  <a:lumMod val="20000"/>
                  <a:lumOff val="80000"/>
                </a:schemeClr>
              </a:solidFill>
              <a:ln w="19050">
                <a:solidFill>
                  <a:schemeClr val="bg1"/>
                </a:solidFill>
              </a:ln>
              <a:effectLst/>
            </c:spPr>
            <c:extLst>
              <c:ext xmlns:c16="http://schemas.microsoft.com/office/drawing/2014/chart" uri="{C3380CC4-5D6E-409C-BE32-E72D297353CC}">
                <c16:uniqueId val="{00000003-83D7-42F9-9253-658B6A91B3F9}"/>
              </c:ext>
            </c:extLst>
          </c:dPt>
          <c:dPt>
            <c:idx val="2"/>
            <c:bubble3D val="0"/>
            <c:explosion val="15"/>
            <c:spPr>
              <a:solidFill>
                <a:schemeClr val="tx2">
                  <a:lumMod val="20000"/>
                  <a:lumOff val="80000"/>
                </a:schemeClr>
              </a:solidFill>
              <a:ln w="19050">
                <a:solidFill>
                  <a:schemeClr val="bg1"/>
                </a:solidFill>
              </a:ln>
              <a:effectLst/>
            </c:spPr>
            <c:extLst>
              <c:ext xmlns:c16="http://schemas.microsoft.com/office/drawing/2014/chart" uri="{C3380CC4-5D6E-409C-BE32-E72D297353CC}">
                <c16:uniqueId val="{00000005-83D7-42F9-9253-658B6A91B3F9}"/>
              </c:ext>
            </c:extLst>
          </c:dPt>
          <c:dPt>
            <c:idx val="3"/>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7-83D7-42F9-9253-658B6A91B3F9}"/>
              </c:ext>
            </c:extLst>
          </c:dPt>
          <c:cat>
            <c:strRef>
              <c:f>Sheet1!$A$2:$A$5</c:f>
              <c:strCache>
                <c:ptCount val="4"/>
                <c:pt idx="0">
                  <c:v>July - Sept</c:v>
                </c:pt>
                <c:pt idx="1">
                  <c:v>Oct - Dec</c:v>
                </c:pt>
                <c:pt idx="2">
                  <c:v>Jan - Mar</c:v>
                </c:pt>
                <c:pt idx="3">
                  <c:v>Apr - June</c:v>
                </c:pt>
              </c:strCache>
            </c:strRef>
          </c:cat>
          <c:val>
            <c:numRef>
              <c:f>Sheet1!$B$2:$B$5</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8-83D7-42F9-9253-658B6A91B3F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2204931243105133"/>
          <c:y val="0.911228175299438"/>
          <c:w val="0.37082791130410092"/>
          <c:h val="6.71560188832904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0.53266</cdr:x>
      <cdr:y>0.15932</cdr:y>
    </cdr:from>
    <cdr:to>
      <cdr:x>0.6996</cdr:x>
      <cdr:y>0.22828</cdr:y>
    </cdr:to>
    <cdr:sp macro="" textlink="">
      <cdr:nvSpPr>
        <cdr:cNvPr id="2" name="TextBox 1">
          <a:extLst xmlns:a="http://schemas.openxmlformats.org/drawingml/2006/main">
            <a:ext uri="{FF2B5EF4-FFF2-40B4-BE49-F238E27FC236}">
              <a16:creationId xmlns:a16="http://schemas.microsoft.com/office/drawing/2014/main" id="{092A041D-A3FB-F785-0854-C8C4229EF1A3}"/>
            </a:ext>
          </a:extLst>
        </cdr:cNvPr>
        <cdr:cNvSpPr txBox="1"/>
      </cdr:nvSpPr>
      <cdr:spPr>
        <a:xfrm xmlns:a="http://schemas.openxmlformats.org/drawingml/2006/main">
          <a:off x="4329471" y="863328"/>
          <a:ext cx="1356852" cy="37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0.53992</cdr:x>
      <cdr:y>0.21195</cdr:y>
    </cdr:from>
    <cdr:to>
      <cdr:x>0.6754</cdr:x>
      <cdr:y>0.32445</cdr:y>
    </cdr:to>
    <cdr:sp macro="" textlink="">
      <cdr:nvSpPr>
        <cdr:cNvPr id="3" name="TextBox 2">
          <a:extLst xmlns:a="http://schemas.openxmlformats.org/drawingml/2006/main">
            <a:ext uri="{FF2B5EF4-FFF2-40B4-BE49-F238E27FC236}">
              <a16:creationId xmlns:a16="http://schemas.microsoft.com/office/drawing/2014/main" id="{E16230E3-8D37-8FA7-A4C1-63A42C6B31D9}"/>
            </a:ext>
          </a:extLst>
        </cdr:cNvPr>
        <cdr:cNvSpPr txBox="1"/>
      </cdr:nvSpPr>
      <cdr:spPr>
        <a:xfrm xmlns:a="http://schemas.openxmlformats.org/drawingml/2006/main">
          <a:off x="4388465" y="1148463"/>
          <a:ext cx="11012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0.53273</cdr:x>
      <cdr:y>0.33483</cdr:y>
    </cdr:from>
    <cdr:to>
      <cdr:x>0.69909</cdr:x>
      <cdr:y>0.48975</cdr:y>
    </cdr:to>
    <cdr:sp macro="" textlink="">
      <cdr:nvSpPr>
        <cdr:cNvPr id="6" name="TextBox 5">
          <a:extLst xmlns:a="http://schemas.openxmlformats.org/drawingml/2006/main">
            <a:ext uri="{FF2B5EF4-FFF2-40B4-BE49-F238E27FC236}">
              <a16:creationId xmlns:a16="http://schemas.microsoft.com/office/drawing/2014/main" id="{B4A4D498-C194-14C7-FC54-6A411DECF716}"/>
            </a:ext>
          </a:extLst>
        </cdr:cNvPr>
        <cdr:cNvSpPr txBox="1"/>
      </cdr:nvSpPr>
      <cdr:spPr>
        <a:xfrm xmlns:a="http://schemas.openxmlformats.org/drawingml/2006/main">
          <a:off x="5761702" y="1976284"/>
          <a:ext cx="179930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0.56636</cdr:x>
      <cdr:y>0.24321</cdr:y>
    </cdr:from>
    <cdr:to>
      <cdr:x>0.65091</cdr:x>
      <cdr:y>0.39813</cdr:y>
    </cdr:to>
    <cdr:sp macro="" textlink="">
      <cdr:nvSpPr>
        <cdr:cNvPr id="10" name="TextBox 9">
          <a:extLst xmlns:a="http://schemas.openxmlformats.org/drawingml/2006/main">
            <a:ext uri="{FF2B5EF4-FFF2-40B4-BE49-F238E27FC236}">
              <a16:creationId xmlns:a16="http://schemas.microsoft.com/office/drawing/2014/main" id="{F2BE0797-3AE4-E744-85AD-BFA032F407E6}"/>
            </a:ext>
          </a:extLst>
        </cdr:cNvPr>
        <cdr:cNvSpPr txBox="1"/>
      </cdr:nvSpPr>
      <cdr:spPr>
        <a:xfrm xmlns:a="http://schemas.openxmlformats.org/drawingml/2006/main">
          <a:off x="6125496" y="143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0.56545</cdr:x>
      <cdr:y>0.2632</cdr:y>
    </cdr:from>
    <cdr:to>
      <cdr:x>0.71636</cdr:x>
      <cdr:y>0.34816</cdr:y>
    </cdr:to>
    <cdr:sp macro="" textlink="">
      <cdr:nvSpPr>
        <cdr:cNvPr id="11" name="TextBox 10">
          <a:extLst xmlns:a="http://schemas.openxmlformats.org/drawingml/2006/main">
            <a:ext uri="{FF2B5EF4-FFF2-40B4-BE49-F238E27FC236}">
              <a16:creationId xmlns:a16="http://schemas.microsoft.com/office/drawing/2014/main" id="{5F0964FD-1CE7-9033-E923-84E2060430E4}"/>
            </a:ext>
          </a:extLst>
        </cdr:cNvPr>
        <cdr:cNvSpPr txBox="1"/>
      </cdr:nvSpPr>
      <cdr:spPr>
        <a:xfrm xmlns:a="http://schemas.openxmlformats.org/drawingml/2006/main">
          <a:off x="6115664" y="1553497"/>
          <a:ext cx="1632155"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0.57542</cdr:x>
      <cdr:y>0.79774</cdr:y>
    </cdr:from>
    <cdr:to>
      <cdr:x>0.65997</cdr:x>
      <cdr:y>0.95266</cdr:y>
    </cdr:to>
    <cdr:sp macro="" textlink="">
      <cdr:nvSpPr>
        <cdr:cNvPr id="15" name="TextBox 14">
          <a:extLst xmlns:a="http://schemas.openxmlformats.org/drawingml/2006/main">
            <a:ext uri="{FF2B5EF4-FFF2-40B4-BE49-F238E27FC236}">
              <a16:creationId xmlns:a16="http://schemas.microsoft.com/office/drawing/2014/main" id="{7DEE5628-4BD8-BAD6-C889-D06BD34BCD87}"/>
            </a:ext>
          </a:extLst>
        </cdr:cNvPr>
        <cdr:cNvSpPr txBox="1"/>
      </cdr:nvSpPr>
      <cdr:spPr>
        <a:xfrm xmlns:a="http://schemas.openxmlformats.org/drawingml/2006/main">
          <a:off x="6223455" y="47085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0.55508</cdr:x>
      <cdr:y>0.58587</cdr:y>
    </cdr:from>
    <cdr:to>
      <cdr:x>0.71131</cdr:x>
      <cdr:y>0.70787</cdr:y>
    </cdr:to>
    <cdr:sp macro="" textlink="">
      <cdr:nvSpPr>
        <cdr:cNvPr id="16" name="TextBox 15">
          <a:extLst xmlns:a="http://schemas.openxmlformats.org/drawingml/2006/main">
            <a:ext uri="{FF2B5EF4-FFF2-40B4-BE49-F238E27FC236}">
              <a16:creationId xmlns:a16="http://schemas.microsoft.com/office/drawing/2014/main" id="{19AED3A0-FEA2-C84E-9646-045E71E08D60}"/>
            </a:ext>
          </a:extLst>
        </cdr:cNvPr>
        <cdr:cNvSpPr txBox="1"/>
      </cdr:nvSpPr>
      <cdr:spPr>
        <a:xfrm xmlns:a="http://schemas.openxmlformats.org/drawingml/2006/main">
          <a:off x="6003458" y="3476597"/>
          <a:ext cx="1689703" cy="72395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800" b="1" kern="1200" dirty="0">
              <a:solidFill>
                <a:schemeClr val="tx1"/>
              </a:solidFill>
            </a:rPr>
            <a:t>October – </a:t>
          </a:r>
        </a:p>
        <a:p xmlns:a="http://schemas.openxmlformats.org/drawingml/2006/main">
          <a:r>
            <a:rPr lang="en-US" sz="1800" b="1" kern="1200" dirty="0">
              <a:solidFill>
                <a:schemeClr val="tx1"/>
              </a:solidFill>
            </a:rPr>
            <a:t>December</a:t>
          </a:r>
        </a:p>
      </cdr:txBody>
    </cdr:sp>
  </cdr:relSizeAnchor>
  <cdr:relSizeAnchor xmlns:cdr="http://schemas.openxmlformats.org/drawingml/2006/chartDrawing">
    <cdr:from>
      <cdr:x>0.32116</cdr:x>
      <cdr:y>0.26502</cdr:y>
    </cdr:from>
    <cdr:to>
      <cdr:x>0.45239</cdr:x>
      <cdr:y>0.41994</cdr:y>
    </cdr:to>
    <cdr:sp macro="" textlink="">
      <cdr:nvSpPr>
        <cdr:cNvPr id="19" name="TextBox 18">
          <a:extLst xmlns:a="http://schemas.openxmlformats.org/drawingml/2006/main">
            <a:ext uri="{FF2B5EF4-FFF2-40B4-BE49-F238E27FC236}">
              <a16:creationId xmlns:a16="http://schemas.microsoft.com/office/drawing/2014/main" id="{42346FF1-41F7-3C53-B087-FE82E0EF9105}"/>
            </a:ext>
          </a:extLst>
        </cdr:cNvPr>
        <cdr:cNvSpPr txBox="1"/>
      </cdr:nvSpPr>
      <cdr:spPr>
        <a:xfrm xmlns:a="http://schemas.openxmlformats.org/drawingml/2006/main">
          <a:off x="3473552" y="1564251"/>
          <a:ext cx="14192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0.45773</cdr:x>
      <cdr:y>0.42254</cdr:y>
    </cdr:from>
    <cdr:to>
      <cdr:x>0.54227</cdr:x>
      <cdr:y>0.57746</cdr:y>
    </cdr:to>
    <cdr:sp macro="" textlink="">
      <cdr:nvSpPr>
        <cdr:cNvPr id="20" name="TextBox 19">
          <a:extLst xmlns:a="http://schemas.openxmlformats.org/drawingml/2006/main">
            <a:ext uri="{FF2B5EF4-FFF2-40B4-BE49-F238E27FC236}">
              <a16:creationId xmlns:a16="http://schemas.microsoft.com/office/drawing/2014/main" id="{38FE0678-4271-12CF-79D0-D499D2B0F7DB}"/>
            </a:ext>
          </a:extLst>
        </cdr:cNvPr>
        <cdr:cNvSpPr txBox="1"/>
      </cdr:nvSpPr>
      <cdr:spPr>
        <a:xfrm xmlns:a="http://schemas.openxmlformats.org/drawingml/2006/main">
          <a:off x="4950541" y="24939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0.48409</cdr:x>
      <cdr:y>0.49095</cdr:y>
    </cdr:from>
    <cdr:to>
      <cdr:x>0.56864</cdr:x>
      <cdr:y>0.64587</cdr:y>
    </cdr:to>
    <cdr:sp macro="" textlink="">
      <cdr:nvSpPr>
        <cdr:cNvPr id="21" name="TextBox 20">
          <a:extLst xmlns:a="http://schemas.openxmlformats.org/drawingml/2006/main">
            <a:ext uri="{FF2B5EF4-FFF2-40B4-BE49-F238E27FC236}">
              <a16:creationId xmlns:a16="http://schemas.microsoft.com/office/drawing/2014/main" id="{CC3D9F55-D7B9-EB86-A162-13142D92F8DC}"/>
            </a:ext>
          </a:extLst>
        </cdr:cNvPr>
        <cdr:cNvSpPr txBox="1"/>
      </cdr:nvSpPr>
      <cdr:spPr>
        <a:xfrm xmlns:a="http://schemas.openxmlformats.org/drawingml/2006/main">
          <a:off x="5235677" y="2897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0.49378</cdr:x>
      <cdr:y>0.25651</cdr:y>
    </cdr:from>
    <cdr:to>
      <cdr:x>0.5748</cdr:x>
      <cdr:y>0.47203</cdr:y>
    </cdr:to>
    <cdr:cxnSp macro="">
      <cdr:nvCxnSpPr>
        <cdr:cNvPr id="24" name="Straight Arrow Connector 23">
          <a:extLst xmlns:a="http://schemas.openxmlformats.org/drawingml/2006/main">
            <a:ext uri="{FF2B5EF4-FFF2-40B4-BE49-F238E27FC236}">
              <a16:creationId xmlns:a16="http://schemas.microsoft.com/office/drawing/2014/main" id="{83BB7902-F213-D552-FF88-79D581D7A90E}"/>
            </a:ext>
          </a:extLst>
        </cdr:cNvPr>
        <cdr:cNvCxnSpPr/>
      </cdr:nvCxnSpPr>
      <cdr:spPr>
        <a:xfrm xmlns:a="http://schemas.openxmlformats.org/drawingml/2006/main" flipV="1">
          <a:off x="5340452" y="1485115"/>
          <a:ext cx="876300" cy="1247775"/>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0.49472</cdr:x>
      <cdr:y>0.03935</cdr:y>
    </cdr:from>
    <cdr:to>
      <cdr:x>0.49472</cdr:x>
      <cdr:y>0.47697</cdr:y>
    </cdr:to>
    <cdr:cxnSp macro="">
      <cdr:nvCxnSpPr>
        <cdr:cNvPr id="26" name="Straight Arrow Connector 25">
          <a:extLst xmlns:a="http://schemas.openxmlformats.org/drawingml/2006/main">
            <a:ext uri="{FF2B5EF4-FFF2-40B4-BE49-F238E27FC236}">
              <a16:creationId xmlns:a16="http://schemas.microsoft.com/office/drawing/2014/main" id="{ED1C27D4-4991-AEF8-D6E1-469E958C4122}"/>
            </a:ext>
          </a:extLst>
        </cdr:cNvPr>
        <cdr:cNvCxnSpPr/>
      </cdr:nvCxnSpPr>
      <cdr:spPr>
        <a:xfrm xmlns:a="http://schemas.openxmlformats.org/drawingml/2006/main" flipV="1">
          <a:off x="5350591" y="227815"/>
          <a:ext cx="0" cy="2533650"/>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0.56159</cdr:x>
      <cdr:y>0.14446</cdr:y>
    </cdr:from>
    <cdr:to>
      <cdr:x>0.74213</cdr:x>
      <cdr:y>0.24077</cdr:y>
    </cdr:to>
    <cdr:sp macro="" textlink="">
      <cdr:nvSpPr>
        <cdr:cNvPr id="38" name="TextBox 37">
          <a:extLst xmlns:a="http://schemas.openxmlformats.org/drawingml/2006/main">
            <a:ext uri="{FF2B5EF4-FFF2-40B4-BE49-F238E27FC236}">
              <a16:creationId xmlns:a16="http://schemas.microsoft.com/office/drawing/2014/main" id="{A67FC796-3A86-64F3-8E1D-18B82009DC7B}"/>
            </a:ext>
          </a:extLst>
        </cdr:cNvPr>
        <cdr:cNvSpPr txBox="1"/>
      </cdr:nvSpPr>
      <cdr:spPr>
        <a:xfrm xmlns:a="http://schemas.openxmlformats.org/drawingml/2006/main">
          <a:off x="6073877" y="857250"/>
          <a:ext cx="1952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0.5475</cdr:x>
      <cdr:y>0.13483</cdr:y>
    </cdr:from>
    <cdr:to>
      <cdr:x>0.67344</cdr:x>
      <cdr:y>0.19583</cdr:y>
    </cdr:to>
    <cdr:sp macro="" textlink="">
      <cdr:nvSpPr>
        <cdr:cNvPr id="39" name="TextBox 38">
          <a:extLst xmlns:a="http://schemas.openxmlformats.org/drawingml/2006/main">
            <a:ext uri="{FF2B5EF4-FFF2-40B4-BE49-F238E27FC236}">
              <a16:creationId xmlns:a16="http://schemas.microsoft.com/office/drawing/2014/main" id="{CC8E133D-04B1-EF7F-21F2-AC04C4E79DB8}"/>
            </a:ext>
          </a:extLst>
        </cdr:cNvPr>
        <cdr:cNvSpPr txBox="1"/>
      </cdr:nvSpPr>
      <cdr:spPr>
        <a:xfrm xmlns:a="http://schemas.openxmlformats.org/drawingml/2006/main">
          <a:off x="5921477" y="800100"/>
          <a:ext cx="13620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0.55278</cdr:x>
      <cdr:y>0.13002</cdr:y>
    </cdr:from>
    <cdr:to>
      <cdr:x>0.67784</cdr:x>
      <cdr:y>0.25843</cdr:y>
    </cdr:to>
    <cdr:sp macro="" textlink="">
      <cdr:nvSpPr>
        <cdr:cNvPr id="40" name="TextBox 39">
          <a:extLst xmlns:a="http://schemas.openxmlformats.org/drawingml/2006/main">
            <a:ext uri="{FF2B5EF4-FFF2-40B4-BE49-F238E27FC236}">
              <a16:creationId xmlns:a16="http://schemas.microsoft.com/office/drawing/2014/main" id="{6132972C-E4A9-D553-F7F6-BF217642E86F}"/>
            </a:ext>
          </a:extLst>
        </cdr:cNvPr>
        <cdr:cNvSpPr txBox="1"/>
      </cdr:nvSpPr>
      <cdr:spPr>
        <a:xfrm xmlns:a="http://schemas.openxmlformats.org/drawingml/2006/main">
          <a:off x="5978628" y="771525"/>
          <a:ext cx="13525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July - September</a:t>
          </a:r>
        </a:p>
      </cdr:txBody>
    </cdr:sp>
  </cdr:relSizeAnchor>
  <cdr:relSizeAnchor xmlns:cdr="http://schemas.openxmlformats.org/drawingml/2006/chartDrawing">
    <cdr:from>
      <cdr:x>0.31324</cdr:x>
      <cdr:y>0.58106</cdr:y>
    </cdr:from>
    <cdr:to>
      <cdr:x>0.45503</cdr:x>
      <cdr:y>0.70947</cdr:y>
    </cdr:to>
    <cdr:sp macro="" textlink="">
      <cdr:nvSpPr>
        <cdr:cNvPr id="41" name="TextBox 40">
          <a:extLst xmlns:a="http://schemas.openxmlformats.org/drawingml/2006/main">
            <a:ext uri="{FF2B5EF4-FFF2-40B4-BE49-F238E27FC236}">
              <a16:creationId xmlns:a16="http://schemas.microsoft.com/office/drawing/2014/main" id="{E37B076A-B815-699E-466C-77F833587465}"/>
            </a:ext>
          </a:extLst>
        </cdr:cNvPr>
        <cdr:cNvSpPr txBox="1"/>
      </cdr:nvSpPr>
      <cdr:spPr>
        <a:xfrm xmlns:a="http://schemas.openxmlformats.org/drawingml/2006/main">
          <a:off x="3387827" y="3448050"/>
          <a:ext cx="153352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0.30795</cdr:x>
      <cdr:y>0.58748</cdr:y>
    </cdr:from>
    <cdr:to>
      <cdr:x>0.43389</cdr:x>
      <cdr:y>0.70787</cdr:y>
    </cdr:to>
    <cdr:sp macro="" textlink="">
      <cdr:nvSpPr>
        <cdr:cNvPr id="42" name="TextBox 41">
          <a:extLst xmlns:a="http://schemas.openxmlformats.org/drawingml/2006/main">
            <a:ext uri="{FF2B5EF4-FFF2-40B4-BE49-F238E27FC236}">
              <a16:creationId xmlns:a16="http://schemas.microsoft.com/office/drawing/2014/main" id="{2D103078-811A-DE0E-743D-22572D118563}"/>
            </a:ext>
          </a:extLst>
        </cdr:cNvPr>
        <cdr:cNvSpPr txBox="1"/>
      </cdr:nvSpPr>
      <cdr:spPr>
        <a:xfrm xmlns:a="http://schemas.openxmlformats.org/drawingml/2006/main">
          <a:off x="3330677" y="3486150"/>
          <a:ext cx="13620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January  - March</a:t>
          </a:r>
        </a:p>
      </cdr:txBody>
    </cdr:sp>
  </cdr:relSizeAnchor>
  <cdr:relSizeAnchor xmlns:cdr="http://schemas.openxmlformats.org/drawingml/2006/chartDrawing">
    <cdr:from>
      <cdr:x>0.34054</cdr:x>
      <cdr:y>0.24719</cdr:y>
    </cdr:from>
    <cdr:to>
      <cdr:x>0.42509</cdr:x>
      <cdr:y>0.40128</cdr:y>
    </cdr:to>
    <cdr:sp macro="" textlink="">
      <cdr:nvSpPr>
        <cdr:cNvPr id="43" name="TextBox 42">
          <a:extLst xmlns:a="http://schemas.openxmlformats.org/drawingml/2006/main">
            <a:ext uri="{FF2B5EF4-FFF2-40B4-BE49-F238E27FC236}">
              <a16:creationId xmlns:a16="http://schemas.microsoft.com/office/drawing/2014/main" id="{D1CCF65E-57C1-C72A-81D5-66F7889B622D}"/>
            </a:ext>
          </a:extLst>
        </cdr:cNvPr>
        <cdr:cNvSpPr txBox="1"/>
      </cdr:nvSpPr>
      <cdr:spPr>
        <a:xfrm xmlns:a="http://schemas.openxmlformats.org/drawingml/2006/main">
          <a:off x="3683102" y="1466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0.315</cdr:x>
      <cdr:y>0.23114</cdr:y>
    </cdr:from>
    <cdr:to>
      <cdr:x>0.43653</cdr:x>
      <cdr:y>0.38523</cdr:y>
    </cdr:to>
    <cdr:sp macro="" textlink="">
      <cdr:nvSpPr>
        <cdr:cNvPr id="44" name="TextBox 43">
          <a:extLst xmlns:a="http://schemas.openxmlformats.org/drawingml/2006/main">
            <a:ext uri="{FF2B5EF4-FFF2-40B4-BE49-F238E27FC236}">
              <a16:creationId xmlns:a16="http://schemas.microsoft.com/office/drawing/2014/main" id="{3BA2C94C-5DE7-6125-1713-33CCE534AD9B}"/>
            </a:ext>
          </a:extLst>
        </cdr:cNvPr>
        <cdr:cNvSpPr txBox="1"/>
      </cdr:nvSpPr>
      <cdr:spPr>
        <a:xfrm xmlns:a="http://schemas.openxmlformats.org/drawingml/2006/main">
          <a:off x="3406877" y="1371600"/>
          <a:ext cx="1314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t>April - June</a:t>
          </a:r>
        </a:p>
      </cdr:txBody>
    </cdr:sp>
  </cdr:relSizeAnchor>
</c:userShapes>
</file>

<file path=ppt/drawings/drawing2.xml><?xml version="1.0" encoding="utf-8"?>
<c:userShapes xmlns:c="http://schemas.openxmlformats.org/drawingml/2006/chart">
  <cdr:relSizeAnchor xmlns:cdr="http://schemas.openxmlformats.org/drawingml/2006/chartDrawing">
    <cdr:from>
      <cdr:x>0.53266</cdr:x>
      <cdr:y>0.15932</cdr:y>
    </cdr:from>
    <cdr:to>
      <cdr:x>0.6996</cdr:x>
      <cdr:y>0.22828</cdr:y>
    </cdr:to>
    <cdr:sp macro="" textlink="">
      <cdr:nvSpPr>
        <cdr:cNvPr id="2" name="TextBox 1">
          <a:extLst xmlns:a="http://schemas.openxmlformats.org/drawingml/2006/main">
            <a:ext uri="{FF2B5EF4-FFF2-40B4-BE49-F238E27FC236}">
              <a16:creationId xmlns:a16="http://schemas.microsoft.com/office/drawing/2014/main" id="{092A041D-A3FB-F785-0854-C8C4229EF1A3}"/>
            </a:ext>
          </a:extLst>
        </cdr:cNvPr>
        <cdr:cNvSpPr txBox="1"/>
      </cdr:nvSpPr>
      <cdr:spPr>
        <a:xfrm xmlns:a="http://schemas.openxmlformats.org/drawingml/2006/main">
          <a:off x="4329471" y="863328"/>
          <a:ext cx="1356852" cy="37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0.53992</cdr:x>
      <cdr:y>0.21195</cdr:y>
    </cdr:from>
    <cdr:to>
      <cdr:x>0.6754</cdr:x>
      <cdr:y>0.32445</cdr:y>
    </cdr:to>
    <cdr:sp macro="" textlink="">
      <cdr:nvSpPr>
        <cdr:cNvPr id="3" name="TextBox 2">
          <a:extLst xmlns:a="http://schemas.openxmlformats.org/drawingml/2006/main">
            <a:ext uri="{FF2B5EF4-FFF2-40B4-BE49-F238E27FC236}">
              <a16:creationId xmlns:a16="http://schemas.microsoft.com/office/drawing/2014/main" id="{E16230E3-8D37-8FA7-A4C1-63A42C6B31D9}"/>
            </a:ext>
          </a:extLst>
        </cdr:cNvPr>
        <cdr:cNvSpPr txBox="1"/>
      </cdr:nvSpPr>
      <cdr:spPr>
        <a:xfrm xmlns:a="http://schemas.openxmlformats.org/drawingml/2006/main">
          <a:off x="4388465" y="1148463"/>
          <a:ext cx="11012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0.53273</cdr:x>
      <cdr:y>0.33483</cdr:y>
    </cdr:from>
    <cdr:to>
      <cdr:x>0.69909</cdr:x>
      <cdr:y>0.48975</cdr:y>
    </cdr:to>
    <cdr:sp macro="" textlink="">
      <cdr:nvSpPr>
        <cdr:cNvPr id="6" name="TextBox 5">
          <a:extLst xmlns:a="http://schemas.openxmlformats.org/drawingml/2006/main">
            <a:ext uri="{FF2B5EF4-FFF2-40B4-BE49-F238E27FC236}">
              <a16:creationId xmlns:a16="http://schemas.microsoft.com/office/drawing/2014/main" id="{B4A4D498-C194-14C7-FC54-6A411DECF716}"/>
            </a:ext>
          </a:extLst>
        </cdr:cNvPr>
        <cdr:cNvSpPr txBox="1"/>
      </cdr:nvSpPr>
      <cdr:spPr>
        <a:xfrm xmlns:a="http://schemas.openxmlformats.org/drawingml/2006/main">
          <a:off x="5761702" y="1976284"/>
          <a:ext cx="179930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0.56636</cdr:x>
      <cdr:y>0.24321</cdr:y>
    </cdr:from>
    <cdr:to>
      <cdr:x>0.65091</cdr:x>
      <cdr:y>0.39813</cdr:y>
    </cdr:to>
    <cdr:sp macro="" textlink="">
      <cdr:nvSpPr>
        <cdr:cNvPr id="10" name="TextBox 9">
          <a:extLst xmlns:a="http://schemas.openxmlformats.org/drawingml/2006/main">
            <a:ext uri="{FF2B5EF4-FFF2-40B4-BE49-F238E27FC236}">
              <a16:creationId xmlns:a16="http://schemas.microsoft.com/office/drawing/2014/main" id="{F2BE0797-3AE4-E744-85AD-BFA032F407E6}"/>
            </a:ext>
          </a:extLst>
        </cdr:cNvPr>
        <cdr:cNvSpPr txBox="1"/>
      </cdr:nvSpPr>
      <cdr:spPr>
        <a:xfrm xmlns:a="http://schemas.openxmlformats.org/drawingml/2006/main">
          <a:off x="6125496" y="143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0.56545</cdr:x>
      <cdr:y>0.2632</cdr:y>
    </cdr:from>
    <cdr:to>
      <cdr:x>0.71636</cdr:x>
      <cdr:y>0.34816</cdr:y>
    </cdr:to>
    <cdr:sp macro="" textlink="">
      <cdr:nvSpPr>
        <cdr:cNvPr id="11" name="TextBox 10">
          <a:extLst xmlns:a="http://schemas.openxmlformats.org/drawingml/2006/main">
            <a:ext uri="{FF2B5EF4-FFF2-40B4-BE49-F238E27FC236}">
              <a16:creationId xmlns:a16="http://schemas.microsoft.com/office/drawing/2014/main" id="{5F0964FD-1CE7-9033-E923-84E2060430E4}"/>
            </a:ext>
          </a:extLst>
        </cdr:cNvPr>
        <cdr:cNvSpPr txBox="1"/>
      </cdr:nvSpPr>
      <cdr:spPr>
        <a:xfrm xmlns:a="http://schemas.openxmlformats.org/drawingml/2006/main">
          <a:off x="6115664" y="1553497"/>
          <a:ext cx="1632155"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0.57542</cdr:x>
      <cdr:y>0.79774</cdr:y>
    </cdr:from>
    <cdr:to>
      <cdr:x>0.65997</cdr:x>
      <cdr:y>0.95266</cdr:y>
    </cdr:to>
    <cdr:sp macro="" textlink="">
      <cdr:nvSpPr>
        <cdr:cNvPr id="15" name="TextBox 14">
          <a:extLst xmlns:a="http://schemas.openxmlformats.org/drawingml/2006/main">
            <a:ext uri="{FF2B5EF4-FFF2-40B4-BE49-F238E27FC236}">
              <a16:creationId xmlns:a16="http://schemas.microsoft.com/office/drawing/2014/main" id="{7DEE5628-4BD8-BAD6-C889-D06BD34BCD87}"/>
            </a:ext>
          </a:extLst>
        </cdr:cNvPr>
        <cdr:cNvSpPr txBox="1"/>
      </cdr:nvSpPr>
      <cdr:spPr>
        <a:xfrm xmlns:a="http://schemas.openxmlformats.org/drawingml/2006/main">
          <a:off x="6223455" y="47085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0.55069</cdr:x>
      <cdr:y>0.58787</cdr:y>
    </cdr:from>
    <cdr:to>
      <cdr:x>0.70692</cdr:x>
      <cdr:y>0.70987</cdr:y>
    </cdr:to>
    <cdr:sp macro="" textlink="">
      <cdr:nvSpPr>
        <cdr:cNvPr id="16" name="TextBox 15">
          <a:extLst xmlns:a="http://schemas.openxmlformats.org/drawingml/2006/main">
            <a:ext uri="{FF2B5EF4-FFF2-40B4-BE49-F238E27FC236}">
              <a16:creationId xmlns:a16="http://schemas.microsoft.com/office/drawing/2014/main" id="{19AED3A0-FEA2-C84E-9646-045E71E08D60}"/>
            </a:ext>
          </a:extLst>
        </cdr:cNvPr>
        <cdr:cNvSpPr txBox="1"/>
      </cdr:nvSpPr>
      <cdr:spPr>
        <a:xfrm xmlns:a="http://schemas.openxmlformats.org/drawingml/2006/main">
          <a:off x="5955957" y="3488472"/>
          <a:ext cx="1689703" cy="72395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800" b="1" kern="1200" dirty="0">
              <a:solidFill>
                <a:schemeClr val="tx1"/>
              </a:solidFill>
            </a:rPr>
            <a:t>October – </a:t>
          </a:r>
        </a:p>
        <a:p xmlns:a="http://schemas.openxmlformats.org/drawingml/2006/main">
          <a:r>
            <a:rPr lang="en-US" sz="1800" b="1" kern="1200" dirty="0">
              <a:solidFill>
                <a:schemeClr val="tx1"/>
              </a:solidFill>
            </a:rPr>
            <a:t>December</a:t>
          </a:r>
        </a:p>
      </cdr:txBody>
    </cdr:sp>
  </cdr:relSizeAnchor>
  <cdr:relSizeAnchor xmlns:cdr="http://schemas.openxmlformats.org/drawingml/2006/chartDrawing">
    <cdr:from>
      <cdr:x>0.32116</cdr:x>
      <cdr:y>0.26502</cdr:y>
    </cdr:from>
    <cdr:to>
      <cdr:x>0.45239</cdr:x>
      <cdr:y>0.41994</cdr:y>
    </cdr:to>
    <cdr:sp macro="" textlink="">
      <cdr:nvSpPr>
        <cdr:cNvPr id="19" name="TextBox 18">
          <a:extLst xmlns:a="http://schemas.openxmlformats.org/drawingml/2006/main">
            <a:ext uri="{FF2B5EF4-FFF2-40B4-BE49-F238E27FC236}">
              <a16:creationId xmlns:a16="http://schemas.microsoft.com/office/drawing/2014/main" id="{42346FF1-41F7-3C53-B087-FE82E0EF9105}"/>
            </a:ext>
          </a:extLst>
        </cdr:cNvPr>
        <cdr:cNvSpPr txBox="1"/>
      </cdr:nvSpPr>
      <cdr:spPr>
        <a:xfrm xmlns:a="http://schemas.openxmlformats.org/drawingml/2006/main">
          <a:off x="3473552" y="1564251"/>
          <a:ext cx="14192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0.45773</cdr:x>
      <cdr:y>0.42254</cdr:y>
    </cdr:from>
    <cdr:to>
      <cdr:x>0.54227</cdr:x>
      <cdr:y>0.57746</cdr:y>
    </cdr:to>
    <cdr:sp macro="" textlink="">
      <cdr:nvSpPr>
        <cdr:cNvPr id="20" name="TextBox 19">
          <a:extLst xmlns:a="http://schemas.openxmlformats.org/drawingml/2006/main">
            <a:ext uri="{FF2B5EF4-FFF2-40B4-BE49-F238E27FC236}">
              <a16:creationId xmlns:a16="http://schemas.microsoft.com/office/drawing/2014/main" id="{38FE0678-4271-12CF-79D0-D499D2B0F7DB}"/>
            </a:ext>
          </a:extLst>
        </cdr:cNvPr>
        <cdr:cNvSpPr txBox="1"/>
      </cdr:nvSpPr>
      <cdr:spPr>
        <a:xfrm xmlns:a="http://schemas.openxmlformats.org/drawingml/2006/main">
          <a:off x="4950541" y="24939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0.48409</cdr:x>
      <cdr:y>0.49095</cdr:y>
    </cdr:from>
    <cdr:to>
      <cdr:x>0.56864</cdr:x>
      <cdr:y>0.64587</cdr:y>
    </cdr:to>
    <cdr:sp macro="" textlink="">
      <cdr:nvSpPr>
        <cdr:cNvPr id="21" name="TextBox 20">
          <a:extLst xmlns:a="http://schemas.openxmlformats.org/drawingml/2006/main">
            <a:ext uri="{FF2B5EF4-FFF2-40B4-BE49-F238E27FC236}">
              <a16:creationId xmlns:a16="http://schemas.microsoft.com/office/drawing/2014/main" id="{CC3D9F55-D7B9-EB86-A162-13142D92F8DC}"/>
            </a:ext>
          </a:extLst>
        </cdr:cNvPr>
        <cdr:cNvSpPr txBox="1"/>
      </cdr:nvSpPr>
      <cdr:spPr>
        <a:xfrm xmlns:a="http://schemas.openxmlformats.org/drawingml/2006/main">
          <a:off x="5235677" y="2897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0.49378</cdr:x>
      <cdr:y>0.25651</cdr:y>
    </cdr:from>
    <cdr:to>
      <cdr:x>0.5748</cdr:x>
      <cdr:y>0.47203</cdr:y>
    </cdr:to>
    <cdr:cxnSp macro="">
      <cdr:nvCxnSpPr>
        <cdr:cNvPr id="24" name="Straight Arrow Connector 23">
          <a:extLst xmlns:a="http://schemas.openxmlformats.org/drawingml/2006/main">
            <a:ext uri="{FF2B5EF4-FFF2-40B4-BE49-F238E27FC236}">
              <a16:creationId xmlns:a16="http://schemas.microsoft.com/office/drawing/2014/main" id="{83BB7902-F213-D552-FF88-79D581D7A90E}"/>
            </a:ext>
          </a:extLst>
        </cdr:cNvPr>
        <cdr:cNvCxnSpPr/>
      </cdr:nvCxnSpPr>
      <cdr:spPr>
        <a:xfrm xmlns:a="http://schemas.openxmlformats.org/drawingml/2006/main" flipV="1">
          <a:off x="5340452" y="1485115"/>
          <a:ext cx="876300" cy="1247775"/>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0.49472</cdr:x>
      <cdr:y>0.03935</cdr:y>
    </cdr:from>
    <cdr:to>
      <cdr:x>0.49472</cdr:x>
      <cdr:y>0.47697</cdr:y>
    </cdr:to>
    <cdr:cxnSp macro="">
      <cdr:nvCxnSpPr>
        <cdr:cNvPr id="26" name="Straight Arrow Connector 25">
          <a:extLst xmlns:a="http://schemas.openxmlformats.org/drawingml/2006/main">
            <a:ext uri="{FF2B5EF4-FFF2-40B4-BE49-F238E27FC236}">
              <a16:creationId xmlns:a16="http://schemas.microsoft.com/office/drawing/2014/main" id="{ED1C27D4-4991-AEF8-D6E1-469E958C4122}"/>
            </a:ext>
          </a:extLst>
        </cdr:cNvPr>
        <cdr:cNvCxnSpPr/>
      </cdr:nvCxnSpPr>
      <cdr:spPr>
        <a:xfrm xmlns:a="http://schemas.openxmlformats.org/drawingml/2006/main" flipV="1">
          <a:off x="5350591" y="227815"/>
          <a:ext cx="0" cy="2533650"/>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0.56159</cdr:x>
      <cdr:y>0.14446</cdr:y>
    </cdr:from>
    <cdr:to>
      <cdr:x>0.74213</cdr:x>
      <cdr:y>0.24077</cdr:y>
    </cdr:to>
    <cdr:sp macro="" textlink="">
      <cdr:nvSpPr>
        <cdr:cNvPr id="38" name="TextBox 37">
          <a:extLst xmlns:a="http://schemas.openxmlformats.org/drawingml/2006/main">
            <a:ext uri="{FF2B5EF4-FFF2-40B4-BE49-F238E27FC236}">
              <a16:creationId xmlns:a16="http://schemas.microsoft.com/office/drawing/2014/main" id="{A67FC796-3A86-64F3-8E1D-18B82009DC7B}"/>
            </a:ext>
          </a:extLst>
        </cdr:cNvPr>
        <cdr:cNvSpPr txBox="1"/>
      </cdr:nvSpPr>
      <cdr:spPr>
        <a:xfrm xmlns:a="http://schemas.openxmlformats.org/drawingml/2006/main">
          <a:off x="6073877" y="857250"/>
          <a:ext cx="1952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0.5475</cdr:x>
      <cdr:y>0.13483</cdr:y>
    </cdr:from>
    <cdr:to>
      <cdr:x>0.67344</cdr:x>
      <cdr:y>0.19583</cdr:y>
    </cdr:to>
    <cdr:sp macro="" textlink="">
      <cdr:nvSpPr>
        <cdr:cNvPr id="39" name="TextBox 38">
          <a:extLst xmlns:a="http://schemas.openxmlformats.org/drawingml/2006/main">
            <a:ext uri="{FF2B5EF4-FFF2-40B4-BE49-F238E27FC236}">
              <a16:creationId xmlns:a16="http://schemas.microsoft.com/office/drawing/2014/main" id="{CC8E133D-04B1-EF7F-21F2-AC04C4E79DB8}"/>
            </a:ext>
          </a:extLst>
        </cdr:cNvPr>
        <cdr:cNvSpPr txBox="1"/>
      </cdr:nvSpPr>
      <cdr:spPr>
        <a:xfrm xmlns:a="http://schemas.openxmlformats.org/drawingml/2006/main">
          <a:off x="5921477" y="800100"/>
          <a:ext cx="13620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0.55278</cdr:x>
      <cdr:y>0.13002</cdr:y>
    </cdr:from>
    <cdr:to>
      <cdr:x>0.67784</cdr:x>
      <cdr:y>0.25843</cdr:y>
    </cdr:to>
    <cdr:sp macro="" textlink="">
      <cdr:nvSpPr>
        <cdr:cNvPr id="40" name="TextBox 39">
          <a:extLst xmlns:a="http://schemas.openxmlformats.org/drawingml/2006/main">
            <a:ext uri="{FF2B5EF4-FFF2-40B4-BE49-F238E27FC236}">
              <a16:creationId xmlns:a16="http://schemas.microsoft.com/office/drawing/2014/main" id="{6132972C-E4A9-D553-F7F6-BF217642E86F}"/>
            </a:ext>
          </a:extLst>
        </cdr:cNvPr>
        <cdr:cNvSpPr txBox="1"/>
      </cdr:nvSpPr>
      <cdr:spPr>
        <a:xfrm xmlns:a="http://schemas.openxmlformats.org/drawingml/2006/main">
          <a:off x="5978628" y="771525"/>
          <a:ext cx="13525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July - September</a:t>
          </a:r>
        </a:p>
      </cdr:txBody>
    </cdr:sp>
  </cdr:relSizeAnchor>
  <cdr:relSizeAnchor xmlns:cdr="http://schemas.openxmlformats.org/drawingml/2006/chartDrawing">
    <cdr:from>
      <cdr:x>0.31324</cdr:x>
      <cdr:y>0.58106</cdr:y>
    </cdr:from>
    <cdr:to>
      <cdr:x>0.45503</cdr:x>
      <cdr:y>0.70947</cdr:y>
    </cdr:to>
    <cdr:sp macro="" textlink="">
      <cdr:nvSpPr>
        <cdr:cNvPr id="41" name="TextBox 40">
          <a:extLst xmlns:a="http://schemas.openxmlformats.org/drawingml/2006/main">
            <a:ext uri="{FF2B5EF4-FFF2-40B4-BE49-F238E27FC236}">
              <a16:creationId xmlns:a16="http://schemas.microsoft.com/office/drawing/2014/main" id="{E37B076A-B815-699E-466C-77F833587465}"/>
            </a:ext>
          </a:extLst>
        </cdr:cNvPr>
        <cdr:cNvSpPr txBox="1"/>
      </cdr:nvSpPr>
      <cdr:spPr>
        <a:xfrm xmlns:a="http://schemas.openxmlformats.org/drawingml/2006/main">
          <a:off x="3387827" y="3448050"/>
          <a:ext cx="153352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0.3354</cdr:x>
      <cdr:y>0.63347</cdr:y>
    </cdr:from>
    <cdr:to>
      <cdr:x>0.46134</cdr:x>
      <cdr:y>0.75386</cdr:y>
    </cdr:to>
    <cdr:sp macro="" textlink="">
      <cdr:nvSpPr>
        <cdr:cNvPr id="42" name="TextBox 41">
          <a:extLst xmlns:a="http://schemas.openxmlformats.org/drawingml/2006/main">
            <a:ext uri="{FF2B5EF4-FFF2-40B4-BE49-F238E27FC236}">
              <a16:creationId xmlns:a16="http://schemas.microsoft.com/office/drawing/2014/main" id="{2D103078-811A-DE0E-743D-22572D118563}"/>
            </a:ext>
          </a:extLst>
        </cdr:cNvPr>
        <cdr:cNvSpPr txBox="1"/>
      </cdr:nvSpPr>
      <cdr:spPr>
        <a:xfrm xmlns:a="http://schemas.openxmlformats.org/drawingml/2006/main">
          <a:off x="3627511" y="3759040"/>
          <a:ext cx="1362102" cy="7144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January  - March</a:t>
          </a:r>
        </a:p>
      </cdr:txBody>
    </cdr:sp>
  </cdr:relSizeAnchor>
  <cdr:relSizeAnchor xmlns:cdr="http://schemas.openxmlformats.org/drawingml/2006/chartDrawing">
    <cdr:from>
      <cdr:x>0.34054</cdr:x>
      <cdr:y>0.24719</cdr:y>
    </cdr:from>
    <cdr:to>
      <cdr:x>0.42509</cdr:x>
      <cdr:y>0.40128</cdr:y>
    </cdr:to>
    <cdr:sp macro="" textlink="">
      <cdr:nvSpPr>
        <cdr:cNvPr id="43" name="TextBox 42">
          <a:extLst xmlns:a="http://schemas.openxmlformats.org/drawingml/2006/main">
            <a:ext uri="{FF2B5EF4-FFF2-40B4-BE49-F238E27FC236}">
              <a16:creationId xmlns:a16="http://schemas.microsoft.com/office/drawing/2014/main" id="{D1CCF65E-57C1-C72A-81D5-66F7889B622D}"/>
            </a:ext>
          </a:extLst>
        </cdr:cNvPr>
        <cdr:cNvSpPr txBox="1"/>
      </cdr:nvSpPr>
      <cdr:spPr>
        <a:xfrm xmlns:a="http://schemas.openxmlformats.org/drawingml/2006/main">
          <a:off x="3683102" y="1466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0.315</cdr:x>
      <cdr:y>0.23114</cdr:y>
    </cdr:from>
    <cdr:to>
      <cdr:x>0.43653</cdr:x>
      <cdr:y>0.38523</cdr:y>
    </cdr:to>
    <cdr:sp macro="" textlink="">
      <cdr:nvSpPr>
        <cdr:cNvPr id="44" name="TextBox 43">
          <a:extLst xmlns:a="http://schemas.openxmlformats.org/drawingml/2006/main">
            <a:ext uri="{FF2B5EF4-FFF2-40B4-BE49-F238E27FC236}">
              <a16:creationId xmlns:a16="http://schemas.microsoft.com/office/drawing/2014/main" id="{3BA2C94C-5DE7-6125-1713-33CCE534AD9B}"/>
            </a:ext>
          </a:extLst>
        </cdr:cNvPr>
        <cdr:cNvSpPr txBox="1"/>
      </cdr:nvSpPr>
      <cdr:spPr>
        <a:xfrm xmlns:a="http://schemas.openxmlformats.org/drawingml/2006/main">
          <a:off x="3406877" y="1371600"/>
          <a:ext cx="1314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t>April - June</a:t>
          </a:r>
        </a:p>
      </cdr:txBody>
    </cdr:sp>
  </cdr:relSizeAnchor>
</c:userShapes>
</file>

<file path=ppt/drawings/drawing3.xml><?xml version="1.0" encoding="utf-8"?>
<c:userShapes xmlns:c="http://schemas.openxmlformats.org/drawingml/2006/chart">
  <cdr:relSizeAnchor xmlns:cdr="http://schemas.openxmlformats.org/drawingml/2006/chartDrawing">
    <cdr:from>
      <cdr:x>0.53266</cdr:x>
      <cdr:y>0.15932</cdr:y>
    </cdr:from>
    <cdr:to>
      <cdr:x>0.6996</cdr:x>
      <cdr:y>0.22828</cdr:y>
    </cdr:to>
    <cdr:sp macro="" textlink="">
      <cdr:nvSpPr>
        <cdr:cNvPr id="2" name="TextBox 1">
          <a:extLst xmlns:a="http://schemas.openxmlformats.org/drawingml/2006/main">
            <a:ext uri="{FF2B5EF4-FFF2-40B4-BE49-F238E27FC236}">
              <a16:creationId xmlns:a16="http://schemas.microsoft.com/office/drawing/2014/main" id="{092A041D-A3FB-F785-0854-C8C4229EF1A3}"/>
            </a:ext>
          </a:extLst>
        </cdr:cNvPr>
        <cdr:cNvSpPr txBox="1"/>
      </cdr:nvSpPr>
      <cdr:spPr>
        <a:xfrm xmlns:a="http://schemas.openxmlformats.org/drawingml/2006/main">
          <a:off x="4329471" y="863328"/>
          <a:ext cx="1356852" cy="37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0.53992</cdr:x>
      <cdr:y>0.21195</cdr:y>
    </cdr:from>
    <cdr:to>
      <cdr:x>0.6754</cdr:x>
      <cdr:y>0.32445</cdr:y>
    </cdr:to>
    <cdr:sp macro="" textlink="">
      <cdr:nvSpPr>
        <cdr:cNvPr id="3" name="TextBox 2">
          <a:extLst xmlns:a="http://schemas.openxmlformats.org/drawingml/2006/main">
            <a:ext uri="{FF2B5EF4-FFF2-40B4-BE49-F238E27FC236}">
              <a16:creationId xmlns:a16="http://schemas.microsoft.com/office/drawing/2014/main" id="{E16230E3-8D37-8FA7-A4C1-63A42C6B31D9}"/>
            </a:ext>
          </a:extLst>
        </cdr:cNvPr>
        <cdr:cNvSpPr txBox="1"/>
      </cdr:nvSpPr>
      <cdr:spPr>
        <a:xfrm xmlns:a="http://schemas.openxmlformats.org/drawingml/2006/main">
          <a:off x="4388465" y="1148463"/>
          <a:ext cx="11012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0.53273</cdr:x>
      <cdr:y>0.33483</cdr:y>
    </cdr:from>
    <cdr:to>
      <cdr:x>0.69909</cdr:x>
      <cdr:y>0.48975</cdr:y>
    </cdr:to>
    <cdr:sp macro="" textlink="">
      <cdr:nvSpPr>
        <cdr:cNvPr id="6" name="TextBox 5">
          <a:extLst xmlns:a="http://schemas.openxmlformats.org/drawingml/2006/main">
            <a:ext uri="{FF2B5EF4-FFF2-40B4-BE49-F238E27FC236}">
              <a16:creationId xmlns:a16="http://schemas.microsoft.com/office/drawing/2014/main" id="{B4A4D498-C194-14C7-FC54-6A411DECF716}"/>
            </a:ext>
          </a:extLst>
        </cdr:cNvPr>
        <cdr:cNvSpPr txBox="1"/>
      </cdr:nvSpPr>
      <cdr:spPr>
        <a:xfrm xmlns:a="http://schemas.openxmlformats.org/drawingml/2006/main">
          <a:off x="5761702" y="1976284"/>
          <a:ext cx="179930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0.56636</cdr:x>
      <cdr:y>0.24321</cdr:y>
    </cdr:from>
    <cdr:to>
      <cdr:x>0.65091</cdr:x>
      <cdr:y>0.39813</cdr:y>
    </cdr:to>
    <cdr:sp macro="" textlink="">
      <cdr:nvSpPr>
        <cdr:cNvPr id="10" name="TextBox 9">
          <a:extLst xmlns:a="http://schemas.openxmlformats.org/drawingml/2006/main">
            <a:ext uri="{FF2B5EF4-FFF2-40B4-BE49-F238E27FC236}">
              <a16:creationId xmlns:a16="http://schemas.microsoft.com/office/drawing/2014/main" id="{F2BE0797-3AE4-E744-85AD-BFA032F407E6}"/>
            </a:ext>
          </a:extLst>
        </cdr:cNvPr>
        <cdr:cNvSpPr txBox="1"/>
      </cdr:nvSpPr>
      <cdr:spPr>
        <a:xfrm xmlns:a="http://schemas.openxmlformats.org/drawingml/2006/main">
          <a:off x="6125496" y="143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0.56545</cdr:x>
      <cdr:y>0.2632</cdr:y>
    </cdr:from>
    <cdr:to>
      <cdr:x>0.71636</cdr:x>
      <cdr:y>0.34816</cdr:y>
    </cdr:to>
    <cdr:sp macro="" textlink="">
      <cdr:nvSpPr>
        <cdr:cNvPr id="11" name="TextBox 10">
          <a:extLst xmlns:a="http://schemas.openxmlformats.org/drawingml/2006/main">
            <a:ext uri="{FF2B5EF4-FFF2-40B4-BE49-F238E27FC236}">
              <a16:creationId xmlns:a16="http://schemas.microsoft.com/office/drawing/2014/main" id="{5F0964FD-1CE7-9033-E923-84E2060430E4}"/>
            </a:ext>
          </a:extLst>
        </cdr:cNvPr>
        <cdr:cNvSpPr txBox="1"/>
      </cdr:nvSpPr>
      <cdr:spPr>
        <a:xfrm xmlns:a="http://schemas.openxmlformats.org/drawingml/2006/main">
          <a:off x="6115664" y="1553497"/>
          <a:ext cx="1632155"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0.57542</cdr:x>
      <cdr:y>0.79774</cdr:y>
    </cdr:from>
    <cdr:to>
      <cdr:x>0.65997</cdr:x>
      <cdr:y>0.95266</cdr:y>
    </cdr:to>
    <cdr:sp macro="" textlink="">
      <cdr:nvSpPr>
        <cdr:cNvPr id="15" name="TextBox 14">
          <a:extLst xmlns:a="http://schemas.openxmlformats.org/drawingml/2006/main">
            <a:ext uri="{FF2B5EF4-FFF2-40B4-BE49-F238E27FC236}">
              <a16:creationId xmlns:a16="http://schemas.microsoft.com/office/drawing/2014/main" id="{7DEE5628-4BD8-BAD6-C889-D06BD34BCD87}"/>
            </a:ext>
          </a:extLst>
        </cdr:cNvPr>
        <cdr:cNvSpPr txBox="1"/>
      </cdr:nvSpPr>
      <cdr:spPr>
        <a:xfrm xmlns:a="http://schemas.openxmlformats.org/drawingml/2006/main">
          <a:off x="6223455" y="47085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0.51099</cdr:x>
      <cdr:y>0.61206</cdr:y>
    </cdr:from>
    <cdr:to>
      <cdr:x>0.66722</cdr:x>
      <cdr:y>0.73406</cdr:y>
    </cdr:to>
    <cdr:sp macro="" textlink="">
      <cdr:nvSpPr>
        <cdr:cNvPr id="16" name="TextBox 15">
          <a:extLst xmlns:a="http://schemas.openxmlformats.org/drawingml/2006/main">
            <a:ext uri="{FF2B5EF4-FFF2-40B4-BE49-F238E27FC236}">
              <a16:creationId xmlns:a16="http://schemas.microsoft.com/office/drawing/2014/main" id="{19AED3A0-FEA2-C84E-9646-045E71E08D60}"/>
            </a:ext>
          </a:extLst>
        </cdr:cNvPr>
        <cdr:cNvSpPr txBox="1"/>
      </cdr:nvSpPr>
      <cdr:spPr>
        <a:xfrm xmlns:a="http://schemas.openxmlformats.org/drawingml/2006/main">
          <a:off x="5526639" y="3575238"/>
          <a:ext cx="1689703" cy="71263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600" b="1" kern="1200" dirty="0">
              <a:solidFill>
                <a:schemeClr val="tx1"/>
              </a:solidFill>
            </a:rPr>
            <a:t>October – </a:t>
          </a:r>
        </a:p>
        <a:p xmlns:a="http://schemas.openxmlformats.org/drawingml/2006/main">
          <a:r>
            <a:rPr lang="en-US" sz="1600" b="1" kern="1200" dirty="0">
              <a:solidFill>
                <a:schemeClr val="tx1"/>
              </a:solidFill>
            </a:rPr>
            <a:t>December</a:t>
          </a:r>
        </a:p>
      </cdr:txBody>
    </cdr:sp>
  </cdr:relSizeAnchor>
  <cdr:relSizeAnchor xmlns:cdr="http://schemas.openxmlformats.org/drawingml/2006/chartDrawing">
    <cdr:from>
      <cdr:x>0.32116</cdr:x>
      <cdr:y>0.26502</cdr:y>
    </cdr:from>
    <cdr:to>
      <cdr:x>0.45239</cdr:x>
      <cdr:y>0.41994</cdr:y>
    </cdr:to>
    <cdr:sp macro="" textlink="">
      <cdr:nvSpPr>
        <cdr:cNvPr id="19" name="TextBox 18">
          <a:extLst xmlns:a="http://schemas.openxmlformats.org/drawingml/2006/main">
            <a:ext uri="{FF2B5EF4-FFF2-40B4-BE49-F238E27FC236}">
              <a16:creationId xmlns:a16="http://schemas.microsoft.com/office/drawing/2014/main" id="{42346FF1-41F7-3C53-B087-FE82E0EF9105}"/>
            </a:ext>
          </a:extLst>
        </cdr:cNvPr>
        <cdr:cNvSpPr txBox="1"/>
      </cdr:nvSpPr>
      <cdr:spPr>
        <a:xfrm xmlns:a="http://schemas.openxmlformats.org/drawingml/2006/main">
          <a:off x="3473552" y="1564251"/>
          <a:ext cx="14192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0.45773</cdr:x>
      <cdr:y>0.42254</cdr:y>
    </cdr:from>
    <cdr:to>
      <cdr:x>0.54227</cdr:x>
      <cdr:y>0.57746</cdr:y>
    </cdr:to>
    <cdr:sp macro="" textlink="">
      <cdr:nvSpPr>
        <cdr:cNvPr id="20" name="TextBox 19">
          <a:extLst xmlns:a="http://schemas.openxmlformats.org/drawingml/2006/main">
            <a:ext uri="{FF2B5EF4-FFF2-40B4-BE49-F238E27FC236}">
              <a16:creationId xmlns:a16="http://schemas.microsoft.com/office/drawing/2014/main" id="{38FE0678-4271-12CF-79D0-D499D2B0F7DB}"/>
            </a:ext>
          </a:extLst>
        </cdr:cNvPr>
        <cdr:cNvSpPr txBox="1"/>
      </cdr:nvSpPr>
      <cdr:spPr>
        <a:xfrm xmlns:a="http://schemas.openxmlformats.org/drawingml/2006/main">
          <a:off x="4950541" y="24939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0.48409</cdr:x>
      <cdr:y>0.49095</cdr:y>
    </cdr:from>
    <cdr:to>
      <cdr:x>0.56864</cdr:x>
      <cdr:y>0.64587</cdr:y>
    </cdr:to>
    <cdr:sp macro="" textlink="">
      <cdr:nvSpPr>
        <cdr:cNvPr id="21" name="TextBox 20">
          <a:extLst xmlns:a="http://schemas.openxmlformats.org/drawingml/2006/main">
            <a:ext uri="{FF2B5EF4-FFF2-40B4-BE49-F238E27FC236}">
              <a16:creationId xmlns:a16="http://schemas.microsoft.com/office/drawing/2014/main" id="{CC3D9F55-D7B9-EB86-A162-13142D92F8DC}"/>
            </a:ext>
          </a:extLst>
        </cdr:cNvPr>
        <cdr:cNvSpPr txBox="1"/>
      </cdr:nvSpPr>
      <cdr:spPr>
        <a:xfrm xmlns:a="http://schemas.openxmlformats.org/drawingml/2006/main">
          <a:off x="5235677" y="2897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0.49378</cdr:x>
      <cdr:y>0.25651</cdr:y>
    </cdr:from>
    <cdr:to>
      <cdr:x>0.5748</cdr:x>
      <cdr:y>0.47203</cdr:y>
    </cdr:to>
    <cdr:cxnSp macro="">
      <cdr:nvCxnSpPr>
        <cdr:cNvPr id="24" name="Straight Arrow Connector 23">
          <a:extLst xmlns:a="http://schemas.openxmlformats.org/drawingml/2006/main">
            <a:ext uri="{FF2B5EF4-FFF2-40B4-BE49-F238E27FC236}">
              <a16:creationId xmlns:a16="http://schemas.microsoft.com/office/drawing/2014/main" id="{83BB7902-F213-D552-FF88-79D581D7A90E}"/>
            </a:ext>
          </a:extLst>
        </cdr:cNvPr>
        <cdr:cNvCxnSpPr/>
      </cdr:nvCxnSpPr>
      <cdr:spPr>
        <a:xfrm xmlns:a="http://schemas.openxmlformats.org/drawingml/2006/main" flipV="1">
          <a:off x="5340452" y="1485115"/>
          <a:ext cx="876300" cy="1247775"/>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0.49472</cdr:x>
      <cdr:y>0.03935</cdr:y>
    </cdr:from>
    <cdr:to>
      <cdr:x>0.49472</cdr:x>
      <cdr:y>0.47697</cdr:y>
    </cdr:to>
    <cdr:cxnSp macro="">
      <cdr:nvCxnSpPr>
        <cdr:cNvPr id="26" name="Straight Arrow Connector 25">
          <a:extLst xmlns:a="http://schemas.openxmlformats.org/drawingml/2006/main">
            <a:ext uri="{FF2B5EF4-FFF2-40B4-BE49-F238E27FC236}">
              <a16:creationId xmlns:a16="http://schemas.microsoft.com/office/drawing/2014/main" id="{ED1C27D4-4991-AEF8-D6E1-469E958C4122}"/>
            </a:ext>
          </a:extLst>
        </cdr:cNvPr>
        <cdr:cNvCxnSpPr/>
      </cdr:nvCxnSpPr>
      <cdr:spPr>
        <a:xfrm xmlns:a="http://schemas.openxmlformats.org/drawingml/2006/main" flipV="1">
          <a:off x="5350591" y="227815"/>
          <a:ext cx="0" cy="2533650"/>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0.56159</cdr:x>
      <cdr:y>0.14446</cdr:y>
    </cdr:from>
    <cdr:to>
      <cdr:x>0.74213</cdr:x>
      <cdr:y>0.24077</cdr:y>
    </cdr:to>
    <cdr:sp macro="" textlink="">
      <cdr:nvSpPr>
        <cdr:cNvPr id="38" name="TextBox 37">
          <a:extLst xmlns:a="http://schemas.openxmlformats.org/drawingml/2006/main">
            <a:ext uri="{FF2B5EF4-FFF2-40B4-BE49-F238E27FC236}">
              <a16:creationId xmlns:a16="http://schemas.microsoft.com/office/drawing/2014/main" id="{A67FC796-3A86-64F3-8E1D-18B82009DC7B}"/>
            </a:ext>
          </a:extLst>
        </cdr:cNvPr>
        <cdr:cNvSpPr txBox="1"/>
      </cdr:nvSpPr>
      <cdr:spPr>
        <a:xfrm xmlns:a="http://schemas.openxmlformats.org/drawingml/2006/main">
          <a:off x="6073877" y="857250"/>
          <a:ext cx="1952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0.5475</cdr:x>
      <cdr:y>0.13483</cdr:y>
    </cdr:from>
    <cdr:to>
      <cdr:x>0.67344</cdr:x>
      <cdr:y>0.19583</cdr:y>
    </cdr:to>
    <cdr:sp macro="" textlink="">
      <cdr:nvSpPr>
        <cdr:cNvPr id="39" name="TextBox 38">
          <a:extLst xmlns:a="http://schemas.openxmlformats.org/drawingml/2006/main">
            <a:ext uri="{FF2B5EF4-FFF2-40B4-BE49-F238E27FC236}">
              <a16:creationId xmlns:a16="http://schemas.microsoft.com/office/drawing/2014/main" id="{CC8E133D-04B1-EF7F-21F2-AC04C4E79DB8}"/>
            </a:ext>
          </a:extLst>
        </cdr:cNvPr>
        <cdr:cNvSpPr txBox="1"/>
      </cdr:nvSpPr>
      <cdr:spPr>
        <a:xfrm xmlns:a="http://schemas.openxmlformats.org/drawingml/2006/main">
          <a:off x="5921477" y="800100"/>
          <a:ext cx="13620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0.55278</cdr:x>
      <cdr:y>0.13002</cdr:y>
    </cdr:from>
    <cdr:to>
      <cdr:x>0.67784</cdr:x>
      <cdr:y>0.25843</cdr:y>
    </cdr:to>
    <cdr:sp macro="" textlink="">
      <cdr:nvSpPr>
        <cdr:cNvPr id="40" name="TextBox 39">
          <a:extLst xmlns:a="http://schemas.openxmlformats.org/drawingml/2006/main">
            <a:ext uri="{FF2B5EF4-FFF2-40B4-BE49-F238E27FC236}">
              <a16:creationId xmlns:a16="http://schemas.microsoft.com/office/drawing/2014/main" id="{6132972C-E4A9-D553-F7F6-BF217642E86F}"/>
            </a:ext>
          </a:extLst>
        </cdr:cNvPr>
        <cdr:cNvSpPr txBox="1"/>
      </cdr:nvSpPr>
      <cdr:spPr>
        <a:xfrm xmlns:a="http://schemas.openxmlformats.org/drawingml/2006/main">
          <a:off x="5978628" y="771525"/>
          <a:ext cx="13525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July - September</a:t>
          </a:r>
        </a:p>
      </cdr:txBody>
    </cdr:sp>
  </cdr:relSizeAnchor>
  <cdr:relSizeAnchor xmlns:cdr="http://schemas.openxmlformats.org/drawingml/2006/chartDrawing">
    <cdr:from>
      <cdr:x>0.31324</cdr:x>
      <cdr:y>0.58106</cdr:y>
    </cdr:from>
    <cdr:to>
      <cdr:x>0.45503</cdr:x>
      <cdr:y>0.70947</cdr:y>
    </cdr:to>
    <cdr:sp macro="" textlink="">
      <cdr:nvSpPr>
        <cdr:cNvPr id="41" name="TextBox 40">
          <a:extLst xmlns:a="http://schemas.openxmlformats.org/drawingml/2006/main">
            <a:ext uri="{FF2B5EF4-FFF2-40B4-BE49-F238E27FC236}">
              <a16:creationId xmlns:a16="http://schemas.microsoft.com/office/drawing/2014/main" id="{E37B076A-B815-699E-466C-77F833587465}"/>
            </a:ext>
          </a:extLst>
        </cdr:cNvPr>
        <cdr:cNvSpPr txBox="1"/>
      </cdr:nvSpPr>
      <cdr:spPr>
        <a:xfrm xmlns:a="http://schemas.openxmlformats.org/drawingml/2006/main">
          <a:off x="3387827" y="3448050"/>
          <a:ext cx="153352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0.30795</cdr:x>
      <cdr:y>0.58748</cdr:y>
    </cdr:from>
    <cdr:to>
      <cdr:x>0.43389</cdr:x>
      <cdr:y>0.70787</cdr:y>
    </cdr:to>
    <cdr:sp macro="" textlink="">
      <cdr:nvSpPr>
        <cdr:cNvPr id="42" name="TextBox 41">
          <a:extLst xmlns:a="http://schemas.openxmlformats.org/drawingml/2006/main">
            <a:ext uri="{FF2B5EF4-FFF2-40B4-BE49-F238E27FC236}">
              <a16:creationId xmlns:a16="http://schemas.microsoft.com/office/drawing/2014/main" id="{2D103078-811A-DE0E-743D-22572D118563}"/>
            </a:ext>
          </a:extLst>
        </cdr:cNvPr>
        <cdr:cNvSpPr txBox="1"/>
      </cdr:nvSpPr>
      <cdr:spPr>
        <a:xfrm xmlns:a="http://schemas.openxmlformats.org/drawingml/2006/main">
          <a:off x="3330677" y="3486150"/>
          <a:ext cx="13620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kern="1200" dirty="0"/>
            <a:t>January  - March</a:t>
          </a:r>
        </a:p>
      </cdr:txBody>
    </cdr:sp>
  </cdr:relSizeAnchor>
  <cdr:relSizeAnchor xmlns:cdr="http://schemas.openxmlformats.org/drawingml/2006/chartDrawing">
    <cdr:from>
      <cdr:x>0.34054</cdr:x>
      <cdr:y>0.24719</cdr:y>
    </cdr:from>
    <cdr:to>
      <cdr:x>0.42509</cdr:x>
      <cdr:y>0.40128</cdr:y>
    </cdr:to>
    <cdr:sp macro="" textlink="">
      <cdr:nvSpPr>
        <cdr:cNvPr id="43" name="TextBox 42">
          <a:extLst xmlns:a="http://schemas.openxmlformats.org/drawingml/2006/main">
            <a:ext uri="{FF2B5EF4-FFF2-40B4-BE49-F238E27FC236}">
              <a16:creationId xmlns:a16="http://schemas.microsoft.com/office/drawing/2014/main" id="{D1CCF65E-57C1-C72A-81D5-66F7889B622D}"/>
            </a:ext>
          </a:extLst>
        </cdr:cNvPr>
        <cdr:cNvSpPr txBox="1"/>
      </cdr:nvSpPr>
      <cdr:spPr>
        <a:xfrm xmlns:a="http://schemas.openxmlformats.org/drawingml/2006/main">
          <a:off x="3683102" y="1466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0.315</cdr:x>
      <cdr:y>0.23114</cdr:y>
    </cdr:from>
    <cdr:to>
      <cdr:x>0.43653</cdr:x>
      <cdr:y>0.38523</cdr:y>
    </cdr:to>
    <cdr:sp macro="" textlink="">
      <cdr:nvSpPr>
        <cdr:cNvPr id="44" name="TextBox 43">
          <a:extLst xmlns:a="http://schemas.openxmlformats.org/drawingml/2006/main">
            <a:ext uri="{FF2B5EF4-FFF2-40B4-BE49-F238E27FC236}">
              <a16:creationId xmlns:a16="http://schemas.microsoft.com/office/drawing/2014/main" id="{3BA2C94C-5DE7-6125-1713-33CCE534AD9B}"/>
            </a:ext>
          </a:extLst>
        </cdr:cNvPr>
        <cdr:cNvSpPr txBox="1"/>
      </cdr:nvSpPr>
      <cdr:spPr>
        <a:xfrm xmlns:a="http://schemas.openxmlformats.org/drawingml/2006/main">
          <a:off x="3406877" y="1371600"/>
          <a:ext cx="1314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t>April - June</a:t>
          </a:r>
        </a:p>
      </cdr:txBody>
    </cdr:sp>
  </cdr:relSizeAnchor>
</c:userShapes>
</file>

<file path=ppt/drawings/drawing4.xml><?xml version="1.0" encoding="utf-8"?>
<c:userShapes xmlns:c="http://schemas.openxmlformats.org/drawingml/2006/chart">
  <cdr:relSizeAnchor xmlns:cdr="http://schemas.openxmlformats.org/drawingml/2006/chartDrawing">
    <cdr:from>
      <cdr:x>0.53266</cdr:x>
      <cdr:y>0.15932</cdr:y>
    </cdr:from>
    <cdr:to>
      <cdr:x>0.6996</cdr:x>
      <cdr:y>0.22828</cdr:y>
    </cdr:to>
    <cdr:sp macro="" textlink="">
      <cdr:nvSpPr>
        <cdr:cNvPr id="2" name="TextBox 1">
          <a:extLst xmlns:a="http://schemas.openxmlformats.org/drawingml/2006/main">
            <a:ext uri="{FF2B5EF4-FFF2-40B4-BE49-F238E27FC236}">
              <a16:creationId xmlns:a16="http://schemas.microsoft.com/office/drawing/2014/main" id="{092A041D-A3FB-F785-0854-C8C4229EF1A3}"/>
            </a:ext>
          </a:extLst>
        </cdr:cNvPr>
        <cdr:cNvSpPr txBox="1"/>
      </cdr:nvSpPr>
      <cdr:spPr>
        <a:xfrm xmlns:a="http://schemas.openxmlformats.org/drawingml/2006/main">
          <a:off x="4329471" y="863328"/>
          <a:ext cx="1356852" cy="37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0.53992</cdr:x>
      <cdr:y>0.21195</cdr:y>
    </cdr:from>
    <cdr:to>
      <cdr:x>0.6754</cdr:x>
      <cdr:y>0.32445</cdr:y>
    </cdr:to>
    <cdr:sp macro="" textlink="">
      <cdr:nvSpPr>
        <cdr:cNvPr id="3" name="TextBox 2">
          <a:extLst xmlns:a="http://schemas.openxmlformats.org/drawingml/2006/main">
            <a:ext uri="{FF2B5EF4-FFF2-40B4-BE49-F238E27FC236}">
              <a16:creationId xmlns:a16="http://schemas.microsoft.com/office/drawing/2014/main" id="{E16230E3-8D37-8FA7-A4C1-63A42C6B31D9}"/>
            </a:ext>
          </a:extLst>
        </cdr:cNvPr>
        <cdr:cNvSpPr txBox="1"/>
      </cdr:nvSpPr>
      <cdr:spPr>
        <a:xfrm xmlns:a="http://schemas.openxmlformats.org/drawingml/2006/main">
          <a:off x="4388465" y="1148463"/>
          <a:ext cx="11012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0.53273</cdr:x>
      <cdr:y>0.33483</cdr:y>
    </cdr:from>
    <cdr:to>
      <cdr:x>0.69909</cdr:x>
      <cdr:y>0.48975</cdr:y>
    </cdr:to>
    <cdr:sp macro="" textlink="">
      <cdr:nvSpPr>
        <cdr:cNvPr id="6" name="TextBox 5">
          <a:extLst xmlns:a="http://schemas.openxmlformats.org/drawingml/2006/main">
            <a:ext uri="{FF2B5EF4-FFF2-40B4-BE49-F238E27FC236}">
              <a16:creationId xmlns:a16="http://schemas.microsoft.com/office/drawing/2014/main" id="{B4A4D498-C194-14C7-FC54-6A411DECF716}"/>
            </a:ext>
          </a:extLst>
        </cdr:cNvPr>
        <cdr:cNvSpPr txBox="1"/>
      </cdr:nvSpPr>
      <cdr:spPr>
        <a:xfrm xmlns:a="http://schemas.openxmlformats.org/drawingml/2006/main">
          <a:off x="5761702" y="1976284"/>
          <a:ext cx="179930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0.56636</cdr:x>
      <cdr:y>0.24321</cdr:y>
    </cdr:from>
    <cdr:to>
      <cdr:x>0.65091</cdr:x>
      <cdr:y>0.39813</cdr:y>
    </cdr:to>
    <cdr:sp macro="" textlink="">
      <cdr:nvSpPr>
        <cdr:cNvPr id="10" name="TextBox 9">
          <a:extLst xmlns:a="http://schemas.openxmlformats.org/drawingml/2006/main">
            <a:ext uri="{FF2B5EF4-FFF2-40B4-BE49-F238E27FC236}">
              <a16:creationId xmlns:a16="http://schemas.microsoft.com/office/drawing/2014/main" id="{F2BE0797-3AE4-E744-85AD-BFA032F407E6}"/>
            </a:ext>
          </a:extLst>
        </cdr:cNvPr>
        <cdr:cNvSpPr txBox="1"/>
      </cdr:nvSpPr>
      <cdr:spPr>
        <a:xfrm xmlns:a="http://schemas.openxmlformats.org/drawingml/2006/main">
          <a:off x="6125496" y="143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0.56545</cdr:x>
      <cdr:y>0.2632</cdr:y>
    </cdr:from>
    <cdr:to>
      <cdr:x>0.71636</cdr:x>
      <cdr:y>0.34816</cdr:y>
    </cdr:to>
    <cdr:sp macro="" textlink="">
      <cdr:nvSpPr>
        <cdr:cNvPr id="11" name="TextBox 10">
          <a:extLst xmlns:a="http://schemas.openxmlformats.org/drawingml/2006/main">
            <a:ext uri="{FF2B5EF4-FFF2-40B4-BE49-F238E27FC236}">
              <a16:creationId xmlns:a16="http://schemas.microsoft.com/office/drawing/2014/main" id="{5F0964FD-1CE7-9033-E923-84E2060430E4}"/>
            </a:ext>
          </a:extLst>
        </cdr:cNvPr>
        <cdr:cNvSpPr txBox="1"/>
      </cdr:nvSpPr>
      <cdr:spPr>
        <a:xfrm xmlns:a="http://schemas.openxmlformats.org/drawingml/2006/main">
          <a:off x="6115664" y="1553497"/>
          <a:ext cx="1632155"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0.57542</cdr:x>
      <cdr:y>0.79774</cdr:y>
    </cdr:from>
    <cdr:to>
      <cdr:x>0.65997</cdr:x>
      <cdr:y>0.95266</cdr:y>
    </cdr:to>
    <cdr:sp macro="" textlink="">
      <cdr:nvSpPr>
        <cdr:cNvPr id="15" name="TextBox 14">
          <a:extLst xmlns:a="http://schemas.openxmlformats.org/drawingml/2006/main">
            <a:ext uri="{FF2B5EF4-FFF2-40B4-BE49-F238E27FC236}">
              <a16:creationId xmlns:a16="http://schemas.microsoft.com/office/drawing/2014/main" id="{7DEE5628-4BD8-BAD6-C889-D06BD34BCD87}"/>
            </a:ext>
          </a:extLst>
        </cdr:cNvPr>
        <cdr:cNvSpPr txBox="1"/>
      </cdr:nvSpPr>
      <cdr:spPr>
        <a:xfrm xmlns:a="http://schemas.openxmlformats.org/drawingml/2006/main">
          <a:off x="6223455" y="47085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cdr:x>
      <cdr:y>0.71397</cdr:y>
    </cdr:from>
    <cdr:to>
      <cdr:x>0.65623</cdr:x>
      <cdr:y>0.83597</cdr:y>
    </cdr:to>
    <cdr:sp macro="" textlink="">
      <cdr:nvSpPr>
        <cdr:cNvPr id="16" name="TextBox 15">
          <a:extLst xmlns:a="http://schemas.openxmlformats.org/drawingml/2006/main">
            <a:ext uri="{FF2B5EF4-FFF2-40B4-BE49-F238E27FC236}">
              <a16:creationId xmlns:a16="http://schemas.microsoft.com/office/drawing/2014/main" id="{19AED3A0-FEA2-C84E-9646-045E71E08D60}"/>
            </a:ext>
          </a:extLst>
        </cdr:cNvPr>
        <cdr:cNvSpPr txBox="1"/>
      </cdr:nvSpPr>
      <cdr:spPr>
        <a:xfrm xmlns:a="http://schemas.openxmlformats.org/drawingml/2006/main">
          <a:off x="5451526" y="4313321"/>
          <a:ext cx="1703384" cy="737041"/>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800" b="1" kern="1200" dirty="0">
              <a:solidFill>
                <a:schemeClr val="tx1"/>
              </a:solidFill>
            </a:rPr>
            <a:t>October – </a:t>
          </a:r>
        </a:p>
        <a:p xmlns:a="http://schemas.openxmlformats.org/drawingml/2006/main">
          <a:r>
            <a:rPr lang="en-US" sz="1800" b="1" kern="1200" dirty="0">
              <a:solidFill>
                <a:schemeClr val="tx1"/>
              </a:solidFill>
            </a:rPr>
            <a:t>December</a:t>
          </a:r>
        </a:p>
      </cdr:txBody>
    </cdr:sp>
  </cdr:relSizeAnchor>
  <cdr:relSizeAnchor xmlns:cdr="http://schemas.openxmlformats.org/drawingml/2006/chartDrawing">
    <cdr:from>
      <cdr:x>0.32116</cdr:x>
      <cdr:y>0.26502</cdr:y>
    </cdr:from>
    <cdr:to>
      <cdr:x>0.45239</cdr:x>
      <cdr:y>0.41994</cdr:y>
    </cdr:to>
    <cdr:sp macro="" textlink="">
      <cdr:nvSpPr>
        <cdr:cNvPr id="19" name="TextBox 18">
          <a:extLst xmlns:a="http://schemas.openxmlformats.org/drawingml/2006/main">
            <a:ext uri="{FF2B5EF4-FFF2-40B4-BE49-F238E27FC236}">
              <a16:creationId xmlns:a16="http://schemas.microsoft.com/office/drawing/2014/main" id="{42346FF1-41F7-3C53-B087-FE82E0EF9105}"/>
            </a:ext>
          </a:extLst>
        </cdr:cNvPr>
        <cdr:cNvSpPr txBox="1"/>
      </cdr:nvSpPr>
      <cdr:spPr>
        <a:xfrm xmlns:a="http://schemas.openxmlformats.org/drawingml/2006/main">
          <a:off x="3473552" y="1564251"/>
          <a:ext cx="14192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0.45773</cdr:x>
      <cdr:y>0.42254</cdr:y>
    </cdr:from>
    <cdr:to>
      <cdr:x>0.54227</cdr:x>
      <cdr:y>0.57746</cdr:y>
    </cdr:to>
    <cdr:sp macro="" textlink="">
      <cdr:nvSpPr>
        <cdr:cNvPr id="20" name="TextBox 19">
          <a:extLst xmlns:a="http://schemas.openxmlformats.org/drawingml/2006/main">
            <a:ext uri="{FF2B5EF4-FFF2-40B4-BE49-F238E27FC236}">
              <a16:creationId xmlns:a16="http://schemas.microsoft.com/office/drawing/2014/main" id="{38FE0678-4271-12CF-79D0-D499D2B0F7DB}"/>
            </a:ext>
          </a:extLst>
        </cdr:cNvPr>
        <cdr:cNvSpPr txBox="1"/>
      </cdr:nvSpPr>
      <cdr:spPr>
        <a:xfrm xmlns:a="http://schemas.openxmlformats.org/drawingml/2006/main">
          <a:off x="4950541" y="24939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0.48409</cdr:x>
      <cdr:y>0.49095</cdr:y>
    </cdr:from>
    <cdr:to>
      <cdr:x>0.56864</cdr:x>
      <cdr:y>0.64587</cdr:y>
    </cdr:to>
    <cdr:sp macro="" textlink="">
      <cdr:nvSpPr>
        <cdr:cNvPr id="21" name="TextBox 20">
          <a:extLst xmlns:a="http://schemas.openxmlformats.org/drawingml/2006/main">
            <a:ext uri="{FF2B5EF4-FFF2-40B4-BE49-F238E27FC236}">
              <a16:creationId xmlns:a16="http://schemas.microsoft.com/office/drawing/2014/main" id="{CC3D9F55-D7B9-EB86-A162-13142D92F8DC}"/>
            </a:ext>
          </a:extLst>
        </cdr:cNvPr>
        <cdr:cNvSpPr txBox="1"/>
      </cdr:nvSpPr>
      <cdr:spPr>
        <a:xfrm xmlns:a="http://schemas.openxmlformats.org/drawingml/2006/main">
          <a:off x="5235677" y="2897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0.49378</cdr:x>
      <cdr:y>0.25651</cdr:y>
    </cdr:from>
    <cdr:to>
      <cdr:x>0.5748</cdr:x>
      <cdr:y>0.47203</cdr:y>
    </cdr:to>
    <cdr:cxnSp macro="">
      <cdr:nvCxnSpPr>
        <cdr:cNvPr id="24" name="Straight Arrow Connector 23">
          <a:extLst xmlns:a="http://schemas.openxmlformats.org/drawingml/2006/main">
            <a:ext uri="{FF2B5EF4-FFF2-40B4-BE49-F238E27FC236}">
              <a16:creationId xmlns:a16="http://schemas.microsoft.com/office/drawing/2014/main" id="{83BB7902-F213-D552-FF88-79D581D7A90E}"/>
            </a:ext>
          </a:extLst>
        </cdr:cNvPr>
        <cdr:cNvCxnSpPr/>
      </cdr:nvCxnSpPr>
      <cdr:spPr>
        <a:xfrm xmlns:a="http://schemas.openxmlformats.org/drawingml/2006/main" flipV="1">
          <a:off x="5340452" y="1485115"/>
          <a:ext cx="876300" cy="1247775"/>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0.49472</cdr:x>
      <cdr:y>0.03935</cdr:y>
    </cdr:from>
    <cdr:to>
      <cdr:x>0.49472</cdr:x>
      <cdr:y>0.47697</cdr:y>
    </cdr:to>
    <cdr:cxnSp macro="">
      <cdr:nvCxnSpPr>
        <cdr:cNvPr id="26" name="Straight Arrow Connector 25">
          <a:extLst xmlns:a="http://schemas.openxmlformats.org/drawingml/2006/main">
            <a:ext uri="{FF2B5EF4-FFF2-40B4-BE49-F238E27FC236}">
              <a16:creationId xmlns:a16="http://schemas.microsoft.com/office/drawing/2014/main" id="{ED1C27D4-4991-AEF8-D6E1-469E958C4122}"/>
            </a:ext>
          </a:extLst>
        </cdr:cNvPr>
        <cdr:cNvCxnSpPr/>
      </cdr:nvCxnSpPr>
      <cdr:spPr>
        <a:xfrm xmlns:a="http://schemas.openxmlformats.org/drawingml/2006/main" flipV="1">
          <a:off x="5350591" y="227815"/>
          <a:ext cx="0" cy="2533650"/>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0.56159</cdr:x>
      <cdr:y>0.14446</cdr:y>
    </cdr:from>
    <cdr:to>
      <cdr:x>0.74213</cdr:x>
      <cdr:y>0.24077</cdr:y>
    </cdr:to>
    <cdr:sp macro="" textlink="">
      <cdr:nvSpPr>
        <cdr:cNvPr id="38" name="TextBox 37">
          <a:extLst xmlns:a="http://schemas.openxmlformats.org/drawingml/2006/main">
            <a:ext uri="{FF2B5EF4-FFF2-40B4-BE49-F238E27FC236}">
              <a16:creationId xmlns:a16="http://schemas.microsoft.com/office/drawing/2014/main" id="{A67FC796-3A86-64F3-8E1D-18B82009DC7B}"/>
            </a:ext>
          </a:extLst>
        </cdr:cNvPr>
        <cdr:cNvSpPr txBox="1"/>
      </cdr:nvSpPr>
      <cdr:spPr>
        <a:xfrm xmlns:a="http://schemas.openxmlformats.org/drawingml/2006/main">
          <a:off x="6073877" y="857250"/>
          <a:ext cx="1952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0.5475</cdr:x>
      <cdr:y>0.13483</cdr:y>
    </cdr:from>
    <cdr:to>
      <cdr:x>0.67344</cdr:x>
      <cdr:y>0.19583</cdr:y>
    </cdr:to>
    <cdr:sp macro="" textlink="">
      <cdr:nvSpPr>
        <cdr:cNvPr id="39" name="TextBox 38">
          <a:extLst xmlns:a="http://schemas.openxmlformats.org/drawingml/2006/main">
            <a:ext uri="{FF2B5EF4-FFF2-40B4-BE49-F238E27FC236}">
              <a16:creationId xmlns:a16="http://schemas.microsoft.com/office/drawing/2014/main" id="{CC8E133D-04B1-EF7F-21F2-AC04C4E79DB8}"/>
            </a:ext>
          </a:extLst>
        </cdr:cNvPr>
        <cdr:cNvSpPr txBox="1"/>
      </cdr:nvSpPr>
      <cdr:spPr>
        <a:xfrm xmlns:a="http://schemas.openxmlformats.org/drawingml/2006/main">
          <a:off x="5921477" y="800100"/>
          <a:ext cx="13620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0.55278</cdr:x>
      <cdr:y>0.13002</cdr:y>
    </cdr:from>
    <cdr:to>
      <cdr:x>0.67784</cdr:x>
      <cdr:y>0.25843</cdr:y>
    </cdr:to>
    <cdr:sp macro="" textlink="">
      <cdr:nvSpPr>
        <cdr:cNvPr id="40" name="TextBox 39">
          <a:extLst xmlns:a="http://schemas.openxmlformats.org/drawingml/2006/main">
            <a:ext uri="{FF2B5EF4-FFF2-40B4-BE49-F238E27FC236}">
              <a16:creationId xmlns:a16="http://schemas.microsoft.com/office/drawing/2014/main" id="{6132972C-E4A9-D553-F7F6-BF217642E86F}"/>
            </a:ext>
          </a:extLst>
        </cdr:cNvPr>
        <cdr:cNvSpPr txBox="1"/>
      </cdr:nvSpPr>
      <cdr:spPr>
        <a:xfrm xmlns:a="http://schemas.openxmlformats.org/drawingml/2006/main">
          <a:off x="5978628" y="771525"/>
          <a:ext cx="13525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July - September</a:t>
          </a:r>
        </a:p>
      </cdr:txBody>
    </cdr:sp>
  </cdr:relSizeAnchor>
  <cdr:relSizeAnchor xmlns:cdr="http://schemas.openxmlformats.org/drawingml/2006/chartDrawing">
    <cdr:from>
      <cdr:x>0.31324</cdr:x>
      <cdr:y>0.58106</cdr:y>
    </cdr:from>
    <cdr:to>
      <cdr:x>0.45503</cdr:x>
      <cdr:y>0.70947</cdr:y>
    </cdr:to>
    <cdr:sp macro="" textlink="">
      <cdr:nvSpPr>
        <cdr:cNvPr id="41" name="TextBox 40">
          <a:extLst xmlns:a="http://schemas.openxmlformats.org/drawingml/2006/main">
            <a:ext uri="{FF2B5EF4-FFF2-40B4-BE49-F238E27FC236}">
              <a16:creationId xmlns:a16="http://schemas.microsoft.com/office/drawing/2014/main" id="{E37B076A-B815-699E-466C-77F833587465}"/>
            </a:ext>
          </a:extLst>
        </cdr:cNvPr>
        <cdr:cNvSpPr txBox="1"/>
      </cdr:nvSpPr>
      <cdr:spPr>
        <a:xfrm xmlns:a="http://schemas.openxmlformats.org/drawingml/2006/main">
          <a:off x="3387827" y="3448050"/>
          <a:ext cx="153352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0.30795</cdr:x>
      <cdr:y>0.58748</cdr:y>
    </cdr:from>
    <cdr:to>
      <cdr:x>0.43389</cdr:x>
      <cdr:y>0.70787</cdr:y>
    </cdr:to>
    <cdr:sp macro="" textlink="">
      <cdr:nvSpPr>
        <cdr:cNvPr id="42" name="TextBox 41">
          <a:extLst xmlns:a="http://schemas.openxmlformats.org/drawingml/2006/main">
            <a:ext uri="{FF2B5EF4-FFF2-40B4-BE49-F238E27FC236}">
              <a16:creationId xmlns:a16="http://schemas.microsoft.com/office/drawing/2014/main" id="{2D103078-811A-DE0E-743D-22572D118563}"/>
            </a:ext>
          </a:extLst>
        </cdr:cNvPr>
        <cdr:cNvSpPr txBox="1"/>
      </cdr:nvSpPr>
      <cdr:spPr>
        <a:xfrm xmlns:a="http://schemas.openxmlformats.org/drawingml/2006/main">
          <a:off x="3330677" y="3486150"/>
          <a:ext cx="13620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January  - March</a:t>
          </a:r>
        </a:p>
      </cdr:txBody>
    </cdr:sp>
  </cdr:relSizeAnchor>
  <cdr:relSizeAnchor xmlns:cdr="http://schemas.openxmlformats.org/drawingml/2006/chartDrawing">
    <cdr:from>
      <cdr:x>0.34054</cdr:x>
      <cdr:y>0.24719</cdr:y>
    </cdr:from>
    <cdr:to>
      <cdr:x>0.42509</cdr:x>
      <cdr:y>0.40128</cdr:y>
    </cdr:to>
    <cdr:sp macro="" textlink="">
      <cdr:nvSpPr>
        <cdr:cNvPr id="43" name="TextBox 42">
          <a:extLst xmlns:a="http://schemas.openxmlformats.org/drawingml/2006/main">
            <a:ext uri="{FF2B5EF4-FFF2-40B4-BE49-F238E27FC236}">
              <a16:creationId xmlns:a16="http://schemas.microsoft.com/office/drawing/2014/main" id="{D1CCF65E-57C1-C72A-81D5-66F7889B622D}"/>
            </a:ext>
          </a:extLst>
        </cdr:cNvPr>
        <cdr:cNvSpPr txBox="1"/>
      </cdr:nvSpPr>
      <cdr:spPr>
        <a:xfrm xmlns:a="http://schemas.openxmlformats.org/drawingml/2006/main">
          <a:off x="3683102" y="1466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0.315</cdr:x>
      <cdr:y>0.23114</cdr:y>
    </cdr:from>
    <cdr:to>
      <cdr:x>0.43653</cdr:x>
      <cdr:y>0.38523</cdr:y>
    </cdr:to>
    <cdr:sp macro="" textlink="">
      <cdr:nvSpPr>
        <cdr:cNvPr id="44" name="TextBox 43">
          <a:extLst xmlns:a="http://schemas.openxmlformats.org/drawingml/2006/main">
            <a:ext uri="{FF2B5EF4-FFF2-40B4-BE49-F238E27FC236}">
              <a16:creationId xmlns:a16="http://schemas.microsoft.com/office/drawing/2014/main" id="{3BA2C94C-5DE7-6125-1713-33CCE534AD9B}"/>
            </a:ext>
          </a:extLst>
        </cdr:cNvPr>
        <cdr:cNvSpPr txBox="1"/>
      </cdr:nvSpPr>
      <cdr:spPr>
        <a:xfrm xmlns:a="http://schemas.openxmlformats.org/drawingml/2006/main">
          <a:off x="3406877" y="1371600"/>
          <a:ext cx="1314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t>April - June</a:t>
          </a:r>
        </a:p>
      </cdr:txBody>
    </cdr:sp>
  </cdr:relSizeAnchor>
</c:userShapes>
</file>

<file path=ppt/drawings/drawing5.xml><?xml version="1.0" encoding="utf-8"?>
<c:userShapes xmlns:c="http://schemas.openxmlformats.org/drawingml/2006/chart">
  <cdr:relSizeAnchor xmlns:cdr="http://schemas.openxmlformats.org/drawingml/2006/chartDrawing">
    <cdr:from>
      <cdr:x>0.53266</cdr:x>
      <cdr:y>0.15932</cdr:y>
    </cdr:from>
    <cdr:to>
      <cdr:x>0.6996</cdr:x>
      <cdr:y>0.22828</cdr:y>
    </cdr:to>
    <cdr:sp macro="" textlink="">
      <cdr:nvSpPr>
        <cdr:cNvPr id="2" name="TextBox 1">
          <a:extLst xmlns:a="http://schemas.openxmlformats.org/drawingml/2006/main">
            <a:ext uri="{FF2B5EF4-FFF2-40B4-BE49-F238E27FC236}">
              <a16:creationId xmlns:a16="http://schemas.microsoft.com/office/drawing/2014/main" id="{092A041D-A3FB-F785-0854-C8C4229EF1A3}"/>
            </a:ext>
          </a:extLst>
        </cdr:cNvPr>
        <cdr:cNvSpPr txBox="1"/>
      </cdr:nvSpPr>
      <cdr:spPr>
        <a:xfrm xmlns:a="http://schemas.openxmlformats.org/drawingml/2006/main">
          <a:off x="4329471" y="863328"/>
          <a:ext cx="1356852" cy="37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0.53992</cdr:x>
      <cdr:y>0.21195</cdr:y>
    </cdr:from>
    <cdr:to>
      <cdr:x>0.6754</cdr:x>
      <cdr:y>0.32445</cdr:y>
    </cdr:to>
    <cdr:sp macro="" textlink="">
      <cdr:nvSpPr>
        <cdr:cNvPr id="3" name="TextBox 2">
          <a:extLst xmlns:a="http://schemas.openxmlformats.org/drawingml/2006/main">
            <a:ext uri="{FF2B5EF4-FFF2-40B4-BE49-F238E27FC236}">
              <a16:creationId xmlns:a16="http://schemas.microsoft.com/office/drawing/2014/main" id="{E16230E3-8D37-8FA7-A4C1-63A42C6B31D9}"/>
            </a:ext>
          </a:extLst>
        </cdr:cNvPr>
        <cdr:cNvSpPr txBox="1"/>
      </cdr:nvSpPr>
      <cdr:spPr>
        <a:xfrm xmlns:a="http://schemas.openxmlformats.org/drawingml/2006/main">
          <a:off x="4388465" y="1148463"/>
          <a:ext cx="11012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0.53273</cdr:x>
      <cdr:y>0.33483</cdr:y>
    </cdr:from>
    <cdr:to>
      <cdr:x>0.69909</cdr:x>
      <cdr:y>0.48975</cdr:y>
    </cdr:to>
    <cdr:sp macro="" textlink="">
      <cdr:nvSpPr>
        <cdr:cNvPr id="6" name="TextBox 5">
          <a:extLst xmlns:a="http://schemas.openxmlformats.org/drawingml/2006/main">
            <a:ext uri="{FF2B5EF4-FFF2-40B4-BE49-F238E27FC236}">
              <a16:creationId xmlns:a16="http://schemas.microsoft.com/office/drawing/2014/main" id="{B4A4D498-C194-14C7-FC54-6A411DECF716}"/>
            </a:ext>
          </a:extLst>
        </cdr:cNvPr>
        <cdr:cNvSpPr txBox="1"/>
      </cdr:nvSpPr>
      <cdr:spPr>
        <a:xfrm xmlns:a="http://schemas.openxmlformats.org/drawingml/2006/main">
          <a:off x="5761702" y="1976284"/>
          <a:ext cx="179930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0.56636</cdr:x>
      <cdr:y>0.24321</cdr:y>
    </cdr:from>
    <cdr:to>
      <cdr:x>0.65091</cdr:x>
      <cdr:y>0.39813</cdr:y>
    </cdr:to>
    <cdr:sp macro="" textlink="">
      <cdr:nvSpPr>
        <cdr:cNvPr id="10" name="TextBox 9">
          <a:extLst xmlns:a="http://schemas.openxmlformats.org/drawingml/2006/main">
            <a:ext uri="{FF2B5EF4-FFF2-40B4-BE49-F238E27FC236}">
              <a16:creationId xmlns:a16="http://schemas.microsoft.com/office/drawing/2014/main" id="{F2BE0797-3AE4-E744-85AD-BFA032F407E6}"/>
            </a:ext>
          </a:extLst>
        </cdr:cNvPr>
        <cdr:cNvSpPr txBox="1"/>
      </cdr:nvSpPr>
      <cdr:spPr>
        <a:xfrm xmlns:a="http://schemas.openxmlformats.org/drawingml/2006/main">
          <a:off x="6125496" y="143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0.56545</cdr:x>
      <cdr:y>0.2632</cdr:y>
    </cdr:from>
    <cdr:to>
      <cdr:x>0.71636</cdr:x>
      <cdr:y>0.34816</cdr:y>
    </cdr:to>
    <cdr:sp macro="" textlink="">
      <cdr:nvSpPr>
        <cdr:cNvPr id="11" name="TextBox 10">
          <a:extLst xmlns:a="http://schemas.openxmlformats.org/drawingml/2006/main">
            <a:ext uri="{FF2B5EF4-FFF2-40B4-BE49-F238E27FC236}">
              <a16:creationId xmlns:a16="http://schemas.microsoft.com/office/drawing/2014/main" id="{5F0964FD-1CE7-9033-E923-84E2060430E4}"/>
            </a:ext>
          </a:extLst>
        </cdr:cNvPr>
        <cdr:cNvSpPr txBox="1"/>
      </cdr:nvSpPr>
      <cdr:spPr>
        <a:xfrm xmlns:a="http://schemas.openxmlformats.org/drawingml/2006/main">
          <a:off x="6115664" y="1553497"/>
          <a:ext cx="1632155"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0.57542</cdr:x>
      <cdr:y>0.79774</cdr:y>
    </cdr:from>
    <cdr:to>
      <cdr:x>0.65997</cdr:x>
      <cdr:y>0.95266</cdr:y>
    </cdr:to>
    <cdr:sp macro="" textlink="">
      <cdr:nvSpPr>
        <cdr:cNvPr id="15" name="TextBox 14">
          <a:extLst xmlns:a="http://schemas.openxmlformats.org/drawingml/2006/main">
            <a:ext uri="{FF2B5EF4-FFF2-40B4-BE49-F238E27FC236}">
              <a16:creationId xmlns:a16="http://schemas.microsoft.com/office/drawing/2014/main" id="{7DEE5628-4BD8-BAD6-C889-D06BD34BCD87}"/>
            </a:ext>
          </a:extLst>
        </cdr:cNvPr>
        <cdr:cNvSpPr txBox="1"/>
      </cdr:nvSpPr>
      <cdr:spPr>
        <a:xfrm xmlns:a="http://schemas.openxmlformats.org/drawingml/2006/main">
          <a:off x="6223455" y="47085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0.55508</cdr:x>
      <cdr:y>0.58587</cdr:y>
    </cdr:from>
    <cdr:to>
      <cdr:x>0.71131</cdr:x>
      <cdr:y>0.70787</cdr:y>
    </cdr:to>
    <cdr:sp macro="" textlink="">
      <cdr:nvSpPr>
        <cdr:cNvPr id="16" name="TextBox 15">
          <a:extLst xmlns:a="http://schemas.openxmlformats.org/drawingml/2006/main">
            <a:ext uri="{FF2B5EF4-FFF2-40B4-BE49-F238E27FC236}">
              <a16:creationId xmlns:a16="http://schemas.microsoft.com/office/drawing/2014/main" id="{19AED3A0-FEA2-C84E-9646-045E71E08D60}"/>
            </a:ext>
          </a:extLst>
        </cdr:cNvPr>
        <cdr:cNvSpPr txBox="1"/>
      </cdr:nvSpPr>
      <cdr:spPr>
        <a:xfrm xmlns:a="http://schemas.openxmlformats.org/drawingml/2006/main">
          <a:off x="6003458" y="3476597"/>
          <a:ext cx="1689703" cy="72395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800" b="1" kern="1200" dirty="0">
              <a:solidFill>
                <a:schemeClr val="tx1"/>
              </a:solidFill>
            </a:rPr>
            <a:t>October – </a:t>
          </a:r>
        </a:p>
        <a:p xmlns:a="http://schemas.openxmlformats.org/drawingml/2006/main">
          <a:r>
            <a:rPr lang="en-US" sz="1800" b="1" kern="1200" dirty="0">
              <a:solidFill>
                <a:schemeClr val="tx1"/>
              </a:solidFill>
            </a:rPr>
            <a:t>December</a:t>
          </a:r>
        </a:p>
      </cdr:txBody>
    </cdr:sp>
  </cdr:relSizeAnchor>
  <cdr:relSizeAnchor xmlns:cdr="http://schemas.openxmlformats.org/drawingml/2006/chartDrawing">
    <cdr:from>
      <cdr:x>0.32116</cdr:x>
      <cdr:y>0.26502</cdr:y>
    </cdr:from>
    <cdr:to>
      <cdr:x>0.45239</cdr:x>
      <cdr:y>0.41994</cdr:y>
    </cdr:to>
    <cdr:sp macro="" textlink="">
      <cdr:nvSpPr>
        <cdr:cNvPr id="19" name="TextBox 18">
          <a:extLst xmlns:a="http://schemas.openxmlformats.org/drawingml/2006/main">
            <a:ext uri="{FF2B5EF4-FFF2-40B4-BE49-F238E27FC236}">
              <a16:creationId xmlns:a16="http://schemas.microsoft.com/office/drawing/2014/main" id="{42346FF1-41F7-3C53-B087-FE82E0EF9105}"/>
            </a:ext>
          </a:extLst>
        </cdr:cNvPr>
        <cdr:cNvSpPr txBox="1"/>
      </cdr:nvSpPr>
      <cdr:spPr>
        <a:xfrm xmlns:a="http://schemas.openxmlformats.org/drawingml/2006/main">
          <a:off x="3473552" y="1564251"/>
          <a:ext cx="14192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0.45773</cdr:x>
      <cdr:y>0.42254</cdr:y>
    </cdr:from>
    <cdr:to>
      <cdr:x>0.54227</cdr:x>
      <cdr:y>0.57746</cdr:y>
    </cdr:to>
    <cdr:sp macro="" textlink="">
      <cdr:nvSpPr>
        <cdr:cNvPr id="20" name="TextBox 19">
          <a:extLst xmlns:a="http://schemas.openxmlformats.org/drawingml/2006/main">
            <a:ext uri="{FF2B5EF4-FFF2-40B4-BE49-F238E27FC236}">
              <a16:creationId xmlns:a16="http://schemas.microsoft.com/office/drawing/2014/main" id="{38FE0678-4271-12CF-79D0-D499D2B0F7DB}"/>
            </a:ext>
          </a:extLst>
        </cdr:cNvPr>
        <cdr:cNvSpPr txBox="1"/>
      </cdr:nvSpPr>
      <cdr:spPr>
        <a:xfrm xmlns:a="http://schemas.openxmlformats.org/drawingml/2006/main">
          <a:off x="4950541" y="24939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0.48409</cdr:x>
      <cdr:y>0.49095</cdr:y>
    </cdr:from>
    <cdr:to>
      <cdr:x>0.56864</cdr:x>
      <cdr:y>0.64587</cdr:y>
    </cdr:to>
    <cdr:sp macro="" textlink="">
      <cdr:nvSpPr>
        <cdr:cNvPr id="21" name="TextBox 20">
          <a:extLst xmlns:a="http://schemas.openxmlformats.org/drawingml/2006/main">
            <a:ext uri="{FF2B5EF4-FFF2-40B4-BE49-F238E27FC236}">
              <a16:creationId xmlns:a16="http://schemas.microsoft.com/office/drawing/2014/main" id="{CC3D9F55-D7B9-EB86-A162-13142D92F8DC}"/>
            </a:ext>
          </a:extLst>
        </cdr:cNvPr>
        <cdr:cNvSpPr txBox="1"/>
      </cdr:nvSpPr>
      <cdr:spPr>
        <a:xfrm xmlns:a="http://schemas.openxmlformats.org/drawingml/2006/main">
          <a:off x="5235677" y="2897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0.49378</cdr:x>
      <cdr:y>0.25651</cdr:y>
    </cdr:from>
    <cdr:to>
      <cdr:x>0.5748</cdr:x>
      <cdr:y>0.47203</cdr:y>
    </cdr:to>
    <cdr:cxnSp macro="">
      <cdr:nvCxnSpPr>
        <cdr:cNvPr id="24" name="Straight Arrow Connector 23">
          <a:extLst xmlns:a="http://schemas.openxmlformats.org/drawingml/2006/main">
            <a:ext uri="{FF2B5EF4-FFF2-40B4-BE49-F238E27FC236}">
              <a16:creationId xmlns:a16="http://schemas.microsoft.com/office/drawing/2014/main" id="{83BB7902-F213-D552-FF88-79D581D7A90E}"/>
            </a:ext>
          </a:extLst>
        </cdr:cNvPr>
        <cdr:cNvCxnSpPr/>
      </cdr:nvCxnSpPr>
      <cdr:spPr>
        <a:xfrm xmlns:a="http://schemas.openxmlformats.org/drawingml/2006/main" flipV="1">
          <a:off x="5340452" y="1485115"/>
          <a:ext cx="876300" cy="1247775"/>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0.49472</cdr:x>
      <cdr:y>0.03935</cdr:y>
    </cdr:from>
    <cdr:to>
      <cdr:x>0.49472</cdr:x>
      <cdr:y>0.47697</cdr:y>
    </cdr:to>
    <cdr:cxnSp macro="">
      <cdr:nvCxnSpPr>
        <cdr:cNvPr id="26" name="Straight Arrow Connector 25">
          <a:extLst xmlns:a="http://schemas.openxmlformats.org/drawingml/2006/main">
            <a:ext uri="{FF2B5EF4-FFF2-40B4-BE49-F238E27FC236}">
              <a16:creationId xmlns:a16="http://schemas.microsoft.com/office/drawing/2014/main" id="{ED1C27D4-4991-AEF8-D6E1-469E958C4122}"/>
            </a:ext>
          </a:extLst>
        </cdr:cNvPr>
        <cdr:cNvCxnSpPr/>
      </cdr:nvCxnSpPr>
      <cdr:spPr>
        <a:xfrm xmlns:a="http://schemas.openxmlformats.org/drawingml/2006/main" flipV="1">
          <a:off x="5350591" y="227815"/>
          <a:ext cx="0" cy="2533650"/>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0.56159</cdr:x>
      <cdr:y>0.14446</cdr:y>
    </cdr:from>
    <cdr:to>
      <cdr:x>0.74213</cdr:x>
      <cdr:y>0.24077</cdr:y>
    </cdr:to>
    <cdr:sp macro="" textlink="">
      <cdr:nvSpPr>
        <cdr:cNvPr id="38" name="TextBox 37">
          <a:extLst xmlns:a="http://schemas.openxmlformats.org/drawingml/2006/main">
            <a:ext uri="{FF2B5EF4-FFF2-40B4-BE49-F238E27FC236}">
              <a16:creationId xmlns:a16="http://schemas.microsoft.com/office/drawing/2014/main" id="{A67FC796-3A86-64F3-8E1D-18B82009DC7B}"/>
            </a:ext>
          </a:extLst>
        </cdr:cNvPr>
        <cdr:cNvSpPr txBox="1"/>
      </cdr:nvSpPr>
      <cdr:spPr>
        <a:xfrm xmlns:a="http://schemas.openxmlformats.org/drawingml/2006/main">
          <a:off x="6073877" y="857250"/>
          <a:ext cx="1952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0.5475</cdr:x>
      <cdr:y>0.13483</cdr:y>
    </cdr:from>
    <cdr:to>
      <cdr:x>0.67344</cdr:x>
      <cdr:y>0.19583</cdr:y>
    </cdr:to>
    <cdr:sp macro="" textlink="">
      <cdr:nvSpPr>
        <cdr:cNvPr id="39" name="TextBox 38">
          <a:extLst xmlns:a="http://schemas.openxmlformats.org/drawingml/2006/main">
            <a:ext uri="{FF2B5EF4-FFF2-40B4-BE49-F238E27FC236}">
              <a16:creationId xmlns:a16="http://schemas.microsoft.com/office/drawing/2014/main" id="{CC8E133D-04B1-EF7F-21F2-AC04C4E79DB8}"/>
            </a:ext>
          </a:extLst>
        </cdr:cNvPr>
        <cdr:cNvSpPr txBox="1"/>
      </cdr:nvSpPr>
      <cdr:spPr>
        <a:xfrm xmlns:a="http://schemas.openxmlformats.org/drawingml/2006/main">
          <a:off x="5921477" y="800100"/>
          <a:ext cx="13620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0.55278</cdr:x>
      <cdr:y>0.13002</cdr:y>
    </cdr:from>
    <cdr:to>
      <cdr:x>0.67784</cdr:x>
      <cdr:y>0.25843</cdr:y>
    </cdr:to>
    <cdr:sp macro="" textlink="">
      <cdr:nvSpPr>
        <cdr:cNvPr id="40" name="TextBox 39">
          <a:extLst xmlns:a="http://schemas.openxmlformats.org/drawingml/2006/main">
            <a:ext uri="{FF2B5EF4-FFF2-40B4-BE49-F238E27FC236}">
              <a16:creationId xmlns:a16="http://schemas.microsoft.com/office/drawing/2014/main" id="{6132972C-E4A9-D553-F7F6-BF217642E86F}"/>
            </a:ext>
          </a:extLst>
        </cdr:cNvPr>
        <cdr:cNvSpPr txBox="1"/>
      </cdr:nvSpPr>
      <cdr:spPr>
        <a:xfrm xmlns:a="http://schemas.openxmlformats.org/drawingml/2006/main">
          <a:off x="5978628" y="771525"/>
          <a:ext cx="13525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July - September</a:t>
          </a:r>
        </a:p>
      </cdr:txBody>
    </cdr:sp>
  </cdr:relSizeAnchor>
  <cdr:relSizeAnchor xmlns:cdr="http://schemas.openxmlformats.org/drawingml/2006/chartDrawing">
    <cdr:from>
      <cdr:x>0.31324</cdr:x>
      <cdr:y>0.58106</cdr:y>
    </cdr:from>
    <cdr:to>
      <cdr:x>0.45503</cdr:x>
      <cdr:y>0.70947</cdr:y>
    </cdr:to>
    <cdr:sp macro="" textlink="">
      <cdr:nvSpPr>
        <cdr:cNvPr id="41" name="TextBox 40">
          <a:extLst xmlns:a="http://schemas.openxmlformats.org/drawingml/2006/main">
            <a:ext uri="{FF2B5EF4-FFF2-40B4-BE49-F238E27FC236}">
              <a16:creationId xmlns:a16="http://schemas.microsoft.com/office/drawing/2014/main" id="{E37B076A-B815-699E-466C-77F833587465}"/>
            </a:ext>
          </a:extLst>
        </cdr:cNvPr>
        <cdr:cNvSpPr txBox="1"/>
      </cdr:nvSpPr>
      <cdr:spPr>
        <a:xfrm xmlns:a="http://schemas.openxmlformats.org/drawingml/2006/main">
          <a:off x="3387827" y="3448050"/>
          <a:ext cx="153352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0.30795</cdr:x>
      <cdr:y>0.58748</cdr:y>
    </cdr:from>
    <cdr:to>
      <cdr:x>0.43389</cdr:x>
      <cdr:y>0.70787</cdr:y>
    </cdr:to>
    <cdr:sp macro="" textlink="">
      <cdr:nvSpPr>
        <cdr:cNvPr id="42" name="TextBox 41">
          <a:extLst xmlns:a="http://schemas.openxmlformats.org/drawingml/2006/main">
            <a:ext uri="{FF2B5EF4-FFF2-40B4-BE49-F238E27FC236}">
              <a16:creationId xmlns:a16="http://schemas.microsoft.com/office/drawing/2014/main" id="{2D103078-811A-DE0E-743D-22572D118563}"/>
            </a:ext>
          </a:extLst>
        </cdr:cNvPr>
        <cdr:cNvSpPr txBox="1"/>
      </cdr:nvSpPr>
      <cdr:spPr>
        <a:xfrm xmlns:a="http://schemas.openxmlformats.org/drawingml/2006/main">
          <a:off x="3330677" y="3486150"/>
          <a:ext cx="13620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January  - March</a:t>
          </a:r>
        </a:p>
      </cdr:txBody>
    </cdr:sp>
  </cdr:relSizeAnchor>
  <cdr:relSizeAnchor xmlns:cdr="http://schemas.openxmlformats.org/drawingml/2006/chartDrawing">
    <cdr:from>
      <cdr:x>0.34054</cdr:x>
      <cdr:y>0.24719</cdr:y>
    </cdr:from>
    <cdr:to>
      <cdr:x>0.42509</cdr:x>
      <cdr:y>0.40128</cdr:y>
    </cdr:to>
    <cdr:sp macro="" textlink="">
      <cdr:nvSpPr>
        <cdr:cNvPr id="43" name="TextBox 42">
          <a:extLst xmlns:a="http://schemas.openxmlformats.org/drawingml/2006/main">
            <a:ext uri="{FF2B5EF4-FFF2-40B4-BE49-F238E27FC236}">
              <a16:creationId xmlns:a16="http://schemas.microsoft.com/office/drawing/2014/main" id="{D1CCF65E-57C1-C72A-81D5-66F7889B622D}"/>
            </a:ext>
          </a:extLst>
        </cdr:cNvPr>
        <cdr:cNvSpPr txBox="1"/>
      </cdr:nvSpPr>
      <cdr:spPr>
        <a:xfrm xmlns:a="http://schemas.openxmlformats.org/drawingml/2006/main">
          <a:off x="3683102" y="1466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0.315</cdr:x>
      <cdr:y>0.23114</cdr:y>
    </cdr:from>
    <cdr:to>
      <cdr:x>0.43653</cdr:x>
      <cdr:y>0.38523</cdr:y>
    </cdr:to>
    <cdr:sp macro="" textlink="">
      <cdr:nvSpPr>
        <cdr:cNvPr id="44" name="TextBox 43">
          <a:extLst xmlns:a="http://schemas.openxmlformats.org/drawingml/2006/main">
            <a:ext uri="{FF2B5EF4-FFF2-40B4-BE49-F238E27FC236}">
              <a16:creationId xmlns:a16="http://schemas.microsoft.com/office/drawing/2014/main" id="{3BA2C94C-5DE7-6125-1713-33CCE534AD9B}"/>
            </a:ext>
          </a:extLst>
        </cdr:cNvPr>
        <cdr:cNvSpPr txBox="1"/>
      </cdr:nvSpPr>
      <cdr:spPr>
        <a:xfrm xmlns:a="http://schemas.openxmlformats.org/drawingml/2006/main">
          <a:off x="3406877" y="1371600"/>
          <a:ext cx="1314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t>April - June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211163C-EE2E-7546-90F8-CF22AAE91DD9}" type="datetimeFigureOut">
              <a:rPr lang="en-US" smtClean="0"/>
              <a:t>6/5/2026</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251491-C050-C142-BE35-A9B9D73644B3}" type="datetimeFigureOut">
              <a:rPr lang="en-US" smtClean="0"/>
              <a:t>6/5/2026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dirty="0"/>
          </a:p>
        </p:txBody>
      </p:sp>
    </p:spTree>
    <p:extLst>
      <p:ext uri="{BB962C8B-B14F-4D97-AF65-F5344CB8AC3E}">
        <p14:creationId xmlns:p14="http://schemas.microsoft.com/office/powerpoint/2010/main" val="78162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 admin level user for LEA – holds the power!</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dirty="0"/>
          </a:p>
        </p:txBody>
      </p:sp>
    </p:spTree>
    <p:extLst>
      <p:ext uri="{BB962C8B-B14F-4D97-AF65-F5344CB8AC3E}">
        <p14:creationId xmlns:p14="http://schemas.microsoft.com/office/powerpoint/2010/main" val="424111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dirty="0"/>
          </a:p>
        </p:txBody>
      </p:sp>
    </p:spTree>
    <p:extLst>
      <p:ext uri="{BB962C8B-B14F-4D97-AF65-F5344CB8AC3E}">
        <p14:creationId xmlns:p14="http://schemas.microsoft.com/office/powerpoint/2010/main" val="132745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Validations – bullet 2 and 3.  decrease – </a:t>
            </a:r>
            <a:r>
              <a:rPr lang="en-US" dirty="0" err="1">
                <a:cs typeface="Calibri"/>
              </a:rPr>
              <a:t>reimb</a:t>
            </a:r>
            <a:r>
              <a:rPr lang="en-US" dirty="0">
                <a:cs typeface="Calibri"/>
              </a:rPr>
              <a:t> request will not allow you to draw more than the new amount; </a:t>
            </a:r>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420816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and program need to work together to be on the same timeline and ensure all necessary revisions are completed.</a:t>
            </a: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dirty="0"/>
          </a:p>
        </p:txBody>
      </p:sp>
    </p:spTree>
    <p:extLst>
      <p:ext uri="{BB962C8B-B14F-4D97-AF65-F5344CB8AC3E}">
        <p14:creationId xmlns:p14="http://schemas.microsoft.com/office/powerpoint/2010/main" val="127542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204724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common ground with city/town contacts to ensure that the grant funds are applied to the right grant.  More common with district who take advantage of A LOT of DESE grant funds.  Code by project number; entitlement grants must have a way to be carried into the next FY – code it accordingly; we must give 27-month so that there are ZERO returns.</a:t>
            </a: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dirty="0"/>
          </a:p>
        </p:txBody>
      </p:sp>
    </p:spTree>
    <p:extLst>
      <p:ext uri="{BB962C8B-B14F-4D97-AF65-F5344CB8AC3E}">
        <p14:creationId xmlns:p14="http://schemas.microsoft.com/office/powerpoint/2010/main" val="231953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limit to revisions but 4 per fiscal year is probably reasonable (not counting any we require of LEAs)</a:t>
            </a: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dirty="0"/>
          </a:p>
        </p:txBody>
      </p:sp>
    </p:spTree>
    <p:extLst>
      <p:ext uri="{BB962C8B-B14F-4D97-AF65-F5344CB8AC3E}">
        <p14:creationId xmlns:p14="http://schemas.microsoft.com/office/powerpoint/2010/main" val="88446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77547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 Resources in GEM$; RFP Postings; Communications from program units; GEM$ communications from GM; Trainings</a:t>
            </a:r>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dirty="0"/>
          </a:p>
        </p:txBody>
      </p:sp>
    </p:spTree>
    <p:extLst>
      <p:ext uri="{BB962C8B-B14F-4D97-AF65-F5344CB8AC3E}">
        <p14:creationId xmlns:p14="http://schemas.microsoft.com/office/powerpoint/2010/main" val="429006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dirty="0"/>
          </a:p>
        </p:txBody>
      </p:sp>
    </p:spTree>
    <p:extLst>
      <p:ext uri="{BB962C8B-B14F-4D97-AF65-F5344CB8AC3E}">
        <p14:creationId xmlns:p14="http://schemas.microsoft.com/office/powerpoint/2010/main" val="270761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151500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406361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81951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6130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dirty="0"/>
          </a:p>
        </p:txBody>
      </p:sp>
    </p:spTree>
    <p:extLst>
      <p:ext uri="{BB962C8B-B14F-4D97-AF65-F5344CB8AC3E}">
        <p14:creationId xmlns:p14="http://schemas.microsoft.com/office/powerpoint/2010/main" val="124100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dirty="0"/>
          </a:p>
        </p:txBody>
      </p:sp>
    </p:spTree>
    <p:extLst>
      <p:ext uri="{BB962C8B-B14F-4D97-AF65-F5344CB8AC3E}">
        <p14:creationId xmlns:p14="http://schemas.microsoft.com/office/powerpoint/2010/main" val="386890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for ALL grants have the super submit but if it is someone authorized to sign contracts for the district as the super’s designee this is ok; in general have a PLAN for transition of information and roles as people leave the district; have backup folks in place.  COMP GRANTS!</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230036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will follow this workflow each time (</a:t>
            </a:r>
            <a:r>
              <a:rPr lang="en-US" dirty="0" err="1"/>
              <a:t>orig</a:t>
            </a:r>
            <a:r>
              <a:rPr lang="en-US" dirty="0"/>
              <a:t> + revisions); roles are not meant to be everyone in the district who touches a grant it is designed to only give access to the people who need access to that grant.</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46832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gra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ass.egrantsmanagement.com/DocumentLibrary/ViewDocument.aspx?DocumentKey=207820&amp;inline=true" TargetMode="External"/><Relationship Id="rId5" Type="http://schemas.openxmlformats.org/officeDocument/2006/relationships/hyperlink" Target="https://mass.egrantsmanagement.com/DocumentLibrary/ViewDocument.aspx?DocumentKey=211929&amp;inline=true" TargetMode="External"/><Relationship Id="rId4" Type="http://schemas.openxmlformats.org/officeDocument/2006/relationships/hyperlink" Target="https://mass.egrantsmanagemen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a:extLst>
              <a:ext uri="{FF2B5EF4-FFF2-40B4-BE49-F238E27FC236}">
                <a16:creationId xmlns:a16="http://schemas.microsoft.com/office/drawing/2014/main" id="{014B4766-0EE3-8028-2E23-5FACFF09600A}"/>
              </a:ext>
            </a:extLst>
          </p:cNvPr>
          <p:cNvSpPr>
            <a:spLocks noGrp="1"/>
          </p:cNvSpPr>
          <p:nvPr>
            <p:ph type="ctrTitle"/>
          </p:nvPr>
        </p:nvSpPr>
        <p:spPr>
          <a:xfrm>
            <a:off x="505838" y="1799304"/>
            <a:ext cx="10647832" cy="1928238"/>
          </a:xfrm>
        </p:spPr>
        <p:txBody>
          <a:bodyPr>
            <a:noAutofit/>
          </a:bodyPr>
          <a:lstStyle/>
          <a:p>
            <a:r>
              <a:rPr lang="en-US" sz="4400" dirty="0"/>
              <a:t>Spring Federal Grants Conference: Grants Management Housekeeping</a:t>
            </a:r>
          </a:p>
        </p:txBody>
      </p:sp>
      <p:sp>
        <p:nvSpPr>
          <p:cNvPr id="3" name="Subtitle 2" descr="conference Title">
            <a:extLst>
              <a:ext uri="{FF2B5EF4-FFF2-40B4-BE49-F238E27FC236}">
                <a16:creationId xmlns:a16="http://schemas.microsoft.com/office/drawing/2014/main" id="{451FB839-A537-685A-EE8C-AF8C11F1A27D}"/>
              </a:ext>
            </a:extLst>
          </p:cNvPr>
          <p:cNvSpPr>
            <a:spLocks noGrp="1"/>
          </p:cNvSpPr>
          <p:nvPr>
            <p:ph type="subTitle" idx="1"/>
          </p:nvPr>
        </p:nvSpPr>
        <p:spPr>
          <a:xfrm>
            <a:off x="505838" y="5279922"/>
            <a:ext cx="7900743" cy="1578077"/>
          </a:xfrm>
        </p:spPr>
        <p:txBody>
          <a:bodyPr>
            <a:normAutofit/>
          </a:bodyPr>
          <a:lstStyle/>
          <a:p>
            <a:r>
              <a:rPr lang="en-US" dirty="0"/>
              <a:t>June 9, 2026</a:t>
            </a:r>
          </a:p>
          <a:p>
            <a:r>
              <a:rPr lang="en-US" dirty="0"/>
              <a:t>Jennifer Ahern, Grants Management Supervisor</a:t>
            </a:r>
          </a:p>
          <a:p>
            <a:r>
              <a:rPr lang="en-US" dirty="0"/>
              <a:t>Andrew Owens, Grants Specialist</a:t>
            </a:r>
          </a:p>
          <a:p>
            <a:endParaRPr lang="en-US" dirty="0"/>
          </a:p>
        </p:txBody>
      </p:sp>
    </p:spTree>
    <p:extLst>
      <p:ext uri="{BB962C8B-B14F-4D97-AF65-F5344CB8AC3E}">
        <p14:creationId xmlns:p14="http://schemas.microsoft.com/office/powerpoint/2010/main" val="278422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914C10-0E4C-EDA7-41EA-D5758264FD94}"/>
              </a:ext>
            </a:extLst>
          </p:cNvPr>
          <p:cNvSpPr>
            <a:spLocks noGrp="1"/>
          </p:cNvSpPr>
          <p:nvPr>
            <p:ph type="title"/>
          </p:nvPr>
        </p:nvSpPr>
        <p:spPr/>
        <p:txBody>
          <a:bodyPr>
            <a:normAutofit/>
          </a:bodyPr>
          <a:lstStyle/>
          <a:p>
            <a:r>
              <a:rPr lang="en-US" dirty="0"/>
              <a:t>Federal Entitlement Grants</a:t>
            </a:r>
            <a:endParaRPr lang="en-US" sz="4000" dirty="0"/>
          </a:p>
        </p:txBody>
      </p:sp>
      <p:sp>
        <p:nvSpPr>
          <p:cNvPr id="2" name="Content Placeholder 1" descr="text explaining fed entitlement grants and how the start date is assigned.">
            <a:extLst>
              <a:ext uri="{FF2B5EF4-FFF2-40B4-BE49-F238E27FC236}">
                <a16:creationId xmlns:a16="http://schemas.microsoft.com/office/drawing/2014/main" id="{F85900EA-C571-BCDC-58F9-A43E704D634A}"/>
              </a:ext>
            </a:extLst>
          </p:cNvPr>
          <p:cNvSpPr>
            <a:spLocks noGrp="1"/>
          </p:cNvSpPr>
          <p:nvPr>
            <p:ph idx="1"/>
          </p:nvPr>
        </p:nvSpPr>
        <p:spPr/>
        <p:txBody>
          <a:bodyPr>
            <a:normAutofit/>
          </a:bodyPr>
          <a:lstStyle/>
          <a:p>
            <a:r>
              <a:rPr lang="en-US" dirty="0"/>
              <a:t>The grant start date for entitlements is based on when the grant is submitted through </a:t>
            </a:r>
            <a:r>
              <a:rPr lang="en-US" b="1" dirty="0"/>
              <a:t>LEA Fiscal Representative Approved</a:t>
            </a:r>
            <a:r>
              <a:rPr lang="en-US" dirty="0"/>
              <a:t> step in GEM$.</a:t>
            </a:r>
          </a:p>
          <a:p>
            <a:endParaRPr lang="en-US" dirty="0"/>
          </a:p>
          <a:p>
            <a:pPr lvl="1"/>
            <a:r>
              <a:rPr lang="en-US" dirty="0"/>
              <a:t>Only grants submitted through this step on or before 7/1 will get 7/1 as a start date.</a:t>
            </a:r>
          </a:p>
          <a:p>
            <a:pPr lvl="1"/>
            <a:endParaRPr lang="en-US" dirty="0"/>
          </a:p>
          <a:p>
            <a:pPr lvl="1"/>
            <a:r>
              <a:rPr lang="en-US" dirty="0"/>
              <a:t>Superintendent must be the one to submit the Super step.</a:t>
            </a:r>
          </a:p>
          <a:p>
            <a:pPr lvl="1"/>
            <a:endParaRPr lang="en-US" dirty="0"/>
          </a:p>
          <a:p>
            <a:pPr lvl="1"/>
            <a:r>
              <a:rPr lang="en-US" dirty="0"/>
              <a:t>Have a plan for submission timeframes at the district level.</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153538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916417-3C0E-AECC-0602-7BA86FE27C1B}"/>
              </a:ext>
            </a:extLst>
          </p:cNvPr>
          <p:cNvSpPr>
            <a:spLocks noGrp="1"/>
          </p:cNvSpPr>
          <p:nvPr>
            <p:ph type="title"/>
          </p:nvPr>
        </p:nvSpPr>
        <p:spPr>
          <a:xfrm>
            <a:off x="838200" y="-1042852"/>
            <a:ext cx="10515600" cy="1042852"/>
          </a:xfrm>
        </p:spPr>
        <p:txBody>
          <a:bodyPr vert="horz" lIns="91440" tIns="45720" rIns="91440" bIns="45720" rtlCol="0" anchor="b">
            <a:normAutofit/>
          </a:bodyPr>
          <a:lstStyle/>
          <a:p>
            <a:r>
              <a:rPr lang="en-US" dirty="0"/>
              <a:t>Entitlement Grant Workflow</a:t>
            </a:r>
          </a:p>
        </p:txBody>
      </p:sp>
      <p:pic>
        <p:nvPicPr>
          <p:cNvPr id="5" name="Picture 4" descr="screen shot of the entitlement grant workflow.">
            <a:extLst>
              <a:ext uri="{FF2B5EF4-FFF2-40B4-BE49-F238E27FC236}">
                <a16:creationId xmlns:a16="http://schemas.microsoft.com/office/drawing/2014/main" id="{32DFE688-0020-D65D-18EB-8B1DAF8C8A4B}"/>
              </a:ext>
            </a:extLst>
          </p:cNvPr>
          <p:cNvPicPr>
            <a:picLocks noChangeAspect="1"/>
          </p:cNvPicPr>
          <p:nvPr/>
        </p:nvPicPr>
        <p:blipFill>
          <a:blip r:embed="rId3"/>
          <a:stretch>
            <a:fillRect/>
          </a:stretch>
        </p:blipFill>
        <p:spPr>
          <a:xfrm>
            <a:off x="1279255" y="457200"/>
            <a:ext cx="9906000" cy="5943600"/>
          </a:xfrm>
          <a:prstGeom prst="rect">
            <a:avLst/>
          </a:prstGeom>
        </p:spPr>
      </p:pic>
      <p:sp>
        <p:nvSpPr>
          <p:cNvPr id="2" name="TextBox 1">
            <a:extLst>
              <a:ext uri="{FF2B5EF4-FFF2-40B4-BE49-F238E27FC236}">
                <a16:creationId xmlns:a16="http://schemas.microsoft.com/office/drawing/2014/main" id="{6F70E561-E1A9-AE9E-7A03-90E544F1F0BE}"/>
              </a:ext>
            </a:extLst>
          </p:cNvPr>
          <p:cNvSpPr txBox="1"/>
          <p:nvPr/>
        </p:nvSpPr>
        <p:spPr>
          <a:xfrm>
            <a:off x="7543800" y="1108711"/>
            <a:ext cx="2594610" cy="523220"/>
          </a:xfrm>
          <a:prstGeom prst="rect">
            <a:avLst/>
          </a:prstGeom>
          <a:noFill/>
        </p:spPr>
        <p:txBody>
          <a:bodyPr wrap="square" rtlCol="0">
            <a:spAutoFit/>
          </a:bodyPr>
          <a:lstStyle/>
          <a:p>
            <a:r>
              <a:rPr lang="en-US" sz="1400" dirty="0"/>
              <a:t>UAAs and </a:t>
            </a:r>
            <a:r>
              <a:rPr lang="en-US" sz="1400" dirty="0" err="1"/>
              <a:t>Grantwriters</a:t>
            </a:r>
            <a:r>
              <a:rPr lang="en-US" sz="1400" dirty="0"/>
              <a:t> can start applications</a:t>
            </a:r>
          </a:p>
        </p:txBody>
      </p:sp>
      <p:cxnSp>
        <p:nvCxnSpPr>
          <p:cNvPr id="15" name="Straight Connector 14">
            <a:extLst>
              <a:ext uri="{FF2B5EF4-FFF2-40B4-BE49-F238E27FC236}">
                <a16:creationId xmlns:a16="http://schemas.microsoft.com/office/drawing/2014/main" id="{7097C23B-5EF9-D794-BD34-6610978B3DD4}"/>
              </a:ext>
              <a:ext uri="{C183D7F6-B498-43B3-948B-1728B52AA6E4}">
                <adec:decorative xmlns:adec="http://schemas.microsoft.com/office/drawing/2017/decorative" val="1"/>
              </a:ext>
            </a:extLst>
          </p:cNvPr>
          <p:cNvCxnSpPr>
            <a:cxnSpLocks/>
          </p:cNvCxnSpPr>
          <p:nvPr/>
        </p:nvCxnSpPr>
        <p:spPr>
          <a:xfrm flipV="1">
            <a:off x="7018020" y="1370321"/>
            <a:ext cx="525780" cy="812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EADC2C1-5C0A-9593-2819-9FCA2B829725}"/>
              </a:ext>
            </a:extLst>
          </p:cNvPr>
          <p:cNvSpPr txBox="1"/>
          <p:nvPr/>
        </p:nvSpPr>
        <p:spPr>
          <a:xfrm>
            <a:off x="7623810" y="1760222"/>
            <a:ext cx="2594610" cy="523220"/>
          </a:xfrm>
          <a:prstGeom prst="rect">
            <a:avLst/>
          </a:prstGeom>
          <a:noFill/>
        </p:spPr>
        <p:txBody>
          <a:bodyPr wrap="square" rtlCol="0">
            <a:spAutoFit/>
          </a:bodyPr>
          <a:lstStyle/>
          <a:p>
            <a:r>
              <a:rPr lang="en-US" sz="1400" dirty="0"/>
              <a:t>Only </a:t>
            </a:r>
            <a:r>
              <a:rPr lang="en-US" sz="1400" dirty="0" err="1"/>
              <a:t>Grantwriters</a:t>
            </a:r>
            <a:r>
              <a:rPr lang="en-US" sz="1400" dirty="0"/>
              <a:t> connected to that specific app can submit</a:t>
            </a:r>
          </a:p>
        </p:txBody>
      </p:sp>
      <p:sp>
        <p:nvSpPr>
          <p:cNvPr id="6" name="TextBox 5">
            <a:extLst>
              <a:ext uri="{FF2B5EF4-FFF2-40B4-BE49-F238E27FC236}">
                <a16:creationId xmlns:a16="http://schemas.microsoft.com/office/drawing/2014/main" id="{EB3DCECA-5141-BFC3-E9E0-3972B59A82D6}"/>
              </a:ext>
            </a:extLst>
          </p:cNvPr>
          <p:cNvSpPr txBox="1"/>
          <p:nvPr/>
        </p:nvSpPr>
        <p:spPr>
          <a:xfrm>
            <a:off x="7578090" y="2411733"/>
            <a:ext cx="2354580" cy="954107"/>
          </a:xfrm>
          <a:prstGeom prst="rect">
            <a:avLst/>
          </a:prstGeom>
          <a:noFill/>
        </p:spPr>
        <p:txBody>
          <a:bodyPr wrap="square" rtlCol="0">
            <a:spAutoFit/>
          </a:bodyPr>
          <a:lstStyle/>
          <a:p>
            <a:r>
              <a:rPr lang="en-US" sz="1400" dirty="0"/>
              <a:t>LEA fiscal is universal role to LEA; business manager or their designee </a:t>
            </a:r>
            <a:r>
              <a:rPr lang="en-US" sz="1400" b="1" dirty="0"/>
              <a:t>(Start date tied to this step!)</a:t>
            </a:r>
          </a:p>
        </p:txBody>
      </p:sp>
      <p:sp>
        <p:nvSpPr>
          <p:cNvPr id="24" name="TextBox 23">
            <a:extLst>
              <a:ext uri="{FF2B5EF4-FFF2-40B4-BE49-F238E27FC236}">
                <a16:creationId xmlns:a16="http://schemas.microsoft.com/office/drawing/2014/main" id="{9AB9B794-F24F-A478-A833-6567587DC1A1}"/>
              </a:ext>
            </a:extLst>
          </p:cNvPr>
          <p:cNvSpPr txBox="1"/>
          <p:nvPr/>
        </p:nvSpPr>
        <p:spPr>
          <a:xfrm>
            <a:off x="3097763" y="4019274"/>
            <a:ext cx="1390261" cy="523220"/>
          </a:xfrm>
          <a:prstGeom prst="rect">
            <a:avLst/>
          </a:prstGeom>
          <a:noFill/>
        </p:spPr>
        <p:txBody>
          <a:bodyPr wrap="square" rtlCol="0">
            <a:spAutoFit/>
          </a:bodyPr>
          <a:lstStyle/>
          <a:p>
            <a:r>
              <a:rPr lang="en-US" sz="1400" dirty="0"/>
              <a:t>Must be Superintendent</a:t>
            </a:r>
          </a:p>
        </p:txBody>
      </p:sp>
      <p:sp>
        <p:nvSpPr>
          <p:cNvPr id="26" name="TextBox 25">
            <a:extLst>
              <a:ext uri="{FF2B5EF4-FFF2-40B4-BE49-F238E27FC236}">
                <a16:creationId xmlns:a16="http://schemas.microsoft.com/office/drawing/2014/main" id="{36FD9975-23F9-54DF-BBB0-8B223841AE89}"/>
              </a:ext>
            </a:extLst>
          </p:cNvPr>
          <p:cNvSpPr txBox="1"/>
          <p:nvPr/>
        </p:nvSpPr>
        <p:spPr>
          <a:xfrm>
            <a:off x="2423160" y="5600699"/>
            <a:ext cx="1714500" cy="307777"/>
          </a:xfrm>
          <a:prstGeom prst="rect">
            <a:avLst/>
          </a:prstGeom>
          <a:noFill/>
        </p:spPr>
        <p:txBody>
          <a:bodyPr wrap="square" rtlCol="0">
            <a:spAutoFit/>
          </a:bodyPr>
          <a:lstStyle/>
          <a:p>
            <a:r>
              <a:rPr lang="en-US" sz="1400" dirty="0"/>
              <a:t>Grants Management</a:t>
            </a:r>
          </a:p>
        </p:txBody>
      </p:sp>
      <p:sp>
        <p:nvSpPr>
          <p:cNvPr id="4" name="TextBox 3">
            <a:extLst>
              <a:ext uri="{FF2B5EF4-FFF2-40B4-BE49-F238E27FC236}">
                <a16:creationId xmlns:a16="http://schemas.microsoft.com/office/drawing/2014/main" id="{83468F6E-3B94-17D6-B07B-6DE0660ED354}"/>
              </a:ext>
            </a:extLst>
          </p:cNvPr>
          <p:cNvSpPr txBox="1"/>
          <p:nvPr/>
        </p:nvSpPr>
        <p:spPr>
          <a:xfrm>
            <a:off x="7955280" y="5600699"/>
            <a:ext cx="2263140" cy="523220"/>
          </a:xfrm>
          <a:prstGeom prst="rect">
            <a:avLst/>
          </a:prstGeom>
          <a:noFill/>
        </p:spPr>
        <p:txBody>
          <a:bodyPr wrap="square" rtlCol="0">
            <a:spAutoFit/>
          </a:bodyPr>
          <a:lstStyle/>
          <a:p>
            <a:r>
              <a:rPr lang="en-US" sz="1400" dirty="0"/>
              <a:t>Access to GAN once DESE fiscal Budget Approved</a:t>
            </a:r>
          </a:p>
        </p:txBody>
      </p:sp>
      <p:cxnSp>
        <p:nvCxnSpPr>
          <p:cNvPr id="20" name="Straight Connector 19">
            <a:extLst>
              <a:ext uri="{FF2B5EF4-FFF2-40B4-BE49-F238E27FC236}">
                <a16:creationId xmlns:a16="http://schemas.microsoft.com/office/drawing/2014/main" id="{3E7E2739-BF09-9B72-55F4-4A147B41730F}"/>
              </a:ext>
              <a:ext uri="{C183D7F6-B498-43B3-948B-1728B52AA6E4}">
                <adec:decorative xmlns:adec="http://schemas.microsoft.com/office/drawing/2017/decorative" val="1"/>
              </a:ext>
            </a:extLst>
          </p:cNvPr>
          <p:cNvCxnSpPr>
            <a:cxnSpLocks/>
          </p:cNvCxnSpPr>
          <p:nvPr/>
        </p:nvCxnSpPr>
        <p:spPr>
          <a:xfrm flipV="1">
            <a:off x="7280910" y="1990058"/>
            <a:ext cx="411480" cy="3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7188F2-20B2-A8AF-CF0A-47914AAD94E6}"/>
              </a:ext>
              <a:ext uri="{C183D7F6-B498-43B3-948B-1728B52AA6E4}">
                <adec:decorative xmlns:adec="http://schemas.microsoft.com/office/drawing/2017/decorative" val="1"/>
              </a:ext>
            </a:extLst>
          </p:cNvPr>
          <p:cNvCxnSpPr>
            <a:cxnSpLocks/>
          </p:cNvCxnSpPr>
          <p:nvPr/>
        </p:nvCxnSpPr>
        <p:spPr>
          <a:xfrm>
            <a:off x="7178040" y="2694545"/>
            <a:ext cx="4457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1AA5E2-9EB5-BF9B-3058-E683542E4C31}"/>
              </a:ext>
              <a:ext uri="{C183D7F6-B498-43B3-948B-1728B52AA6E4}">
                <adec:decorative xmlns:adec="http://schemas.microsoft.com/office/drawing/2017/decorative" val="1"/>
              </a:ext>
            </a:extLst>
          </p:cNvPr>
          <p:cNvCxnSpPr>
            <a:cxnSpLocks/>
          </p:cNvCxnSpPr>
          <p:nvPr/>
        </p:nvCxnSpPr>
        <p:spPr>
          <a:xfrm>
            <a:off x="4578640" y="4161395"/>
            <a:ext cx="4457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95B437-5935-91FC-167F-DDBCC11524D1}"/>
              </a:ext>
              <a:ext uri="{C183D7F6-B498-43B3-948B-1728B52AA6E4}">
                <adec:decorative xmlns:adec="http://schemas.microsoft.com/office/drawing/2017/decorative" val="1"/>
              </a:ext>
            </a:extLst>
          </p:cNvPr>
          <p:cNvCxnSpPr>
            <a:cxnSpLocks/>
          </p:cNvCxnSpPr>
          <p:nvPr/>
        </p:nvCxnSpPr>
        <p:spPr>
          <a:xfrm>
            <a:off x="4286250" y="5754587"/>
            <a:ext cx="7381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7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CCFA-ED0F-1494-8BB9-F016FAD845D5}"/>
              </a:ext>
            </a:extLst>
          </p:cNvPr>
          <p:cNvSpPr>
            <a:spLocks noGrp="1"/>
          </p:cNvSpPr>
          <p:nvPr>
            <p:ph type="title"/>
          </p:nvPr>
        </p:nvSpPr>
        <p:spPr/>
        <p:txBody>
          <a:bodyPr/>
          <a:lstStyle/>
          <a:p>
            <a:r>
              <a:rPr lang="en-US" dirty="0"/>
              <a:t>GEM$ User roles</a:t>
            </a:r>
          </a:p>
        </p:txBody>
      </p:sp>
      <p:sp>
        <p:nvSpPr>
          <p:cNvPr id="2" name="Content Placeholder 1" descr="Slide explaining the importance of GEM$ User Roles.">
            <a:extLst>
              <a:ext uri="{FF2B5EF4-FFF2-40B4-BE49-F238E27FC236}">
                <a16:creationId xmlns:a16="http://schemas.microsoft.com/office/drawing/2014/main" id="{F82B14D9-9081-00AD-BA09-9EDD1E88C14F}"/>
              </a:ext>
            </a:extLst>
          </p:cNvPr>
          <p:cNvSpPr>
            <a:spLocks noGrp="1"/>
          </p:cNvSpPr>
          <p:nvPr>
            <p:ph idx="1"/>
          </p:nvPr>
        </p:nvSpPr>
        <p:spPr/>
        <p:txBody>
          <a:bodyPr>
            <a:normAutofit fontScale="92500" lnSpcReduction="10000"/>
          </a:bodyPr>
          <a:lstStyle/>
          <a:p>
            <a:r>
              <a:rPr lang="en-US" dirty="0"/>
              <a:t>User assigned roles serve as controls within the grant system</a:t>
            </a:r>
          </a:p>
          <a:p>
            <a:endParaRPr lang="en-US" dirty="0"/>
          </a:p>
          <a:p>
            <a:r>
              <a:rPr lang="en-US" dirty="0"/>
              <a:t>User roles should only be assigned to those who need access to those roles to perform their job duties</a:t>
            </a:r>
          </a:p>
          <a:p>
            <a:endParaRPr lang="en-US" dirty="0"/>
          </a:p>
          <a:p>
            <a:r>
              <a:rPr lang="en-US" dirty="0"/>
              <a:t>User roles serve as an efficient way for DESE to be able to communicate with the appropriate person within an LEA</a:t>
            </a:r>
          </a:p>
          <a:p>
            <a:endParaRPr lang="en-US" dirty="0"/>
          </a:p>
          <a:p>
            <a:r>
              <a:rPr lang="en-US" dirty="0"/>
              <a:t>User roles must be kept accurate and up to date/relevant within an LEA</a:t>
            </a:r>
          </a:p>
        </p:txBody>
      </p:sp>
    </p:spTree>
    <p:extLst>
      <p:ext uri="{BB962C8B-B14F-4D97-AF65-F5344CB8AC3E}">
        <p14:creationId xmlns:p14="http://schemas.microsoft.com/office/powerpoint/2010/main" val="167048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92D5B7-86AE-84DC-A4CA-78D4B68F68F2}"/>
              </a:ext>
            </a:extLst>
          </p:cNvPr>
          <p:cNvSpPr>
            <a:spLocks noGrp="1"/>
          </p:cNvSpPr>
          <p:nvPr>
            <p:ph type="title"/>
          </p:nvPr>
        </p:nvSpPr>
        <p:spPr/>
        <p:txBody>
          <a:bodyPr/>
          <a:lstStyle/>
          <a:p>
            <a:r>
              <a:rPr lang="en-US" dirty="0"/>
              <a:t>User Access Administrator (UAA)</a:t>
            </a:r>
          </a:p>
        </p:txBody>
      </p:sp>
      <p:sp>
        <p:nvSpPr>
          <p:cNvPr id="2" name="Content Placeholder 1" descr="Slide explaining the purpose and responsibilities of the User Access Administrator (UAA).">
            <a:extLst>
              <a:ext uri="{FF2B5EF4-FFF2-40B4-BE49-F238E27FC236}">
                <a16:creationId xmlns:a16="http://schemas.microsoft.com/office/drawing/2014/main" id="{E61267B0-4254-F3BC-1E3A-16F756AF601C}"/>
              </a:ext>
            </a:extLst>
          </p:cNvPr>
          <p:cNvSpPr>
            <a:spLocks noGrp="1"/>
          </p:cNvSpPr>
          <p:nvPr>
            <p:ph idx="1"/>
          </p:nvPr>
        </p:nvSpPr>
        <p:spPr/>
        <p:txBody>
          <a:bodyPr>
            <a:normAutofit fontScale="92500" lnSpcReduction="20000"/>
          </a:bodyPr>
          <a:lstStyle/>
          <a:p>
            <a:r>
              <a:rPr lang="en-US" dirty="0"/>
              <a:t>User Access Administrator (UAA) is responsible for creating and maintaining LEA user roles </a:t>
            </a:r>
          </a:p>
          <a:p>
            <a:endParaRPr lang="en-US" dirty="0"/>
          </a:p>
          <a:p>
            <a:r>
              <a:rPr lang="en-US" dirty="0"/>
              <a:t>District level user</a:t>
            </a:r>
          </a:p>
          <a:p>
            <a:endParaRPr lang="en-US" dirty="0"/>
          </a:p>
          <a:p>
            <a:r>
              <a:rPr lang="en-US" dirty="0"/>
              <a:t>Expectations:</a:t>
            </a:r>
          </a:p>
          <a:p>
            <a:pPr lvl="1"/>
            <a:r>
              <a:rPr lang="en-US" dirty="0"/>
              <a:t>Roles are being deactivated as needed</a:t>
            </a:r>
          </a:p>
          <a:p>
            <a:pPr lvl="1"/>
            <a:r>
              <a:rPr lang="en-US" dirty="0"/>
              <a:t>Once yearly review/maintenance (at a minimum)</a:t>
            </a:r>
          </a:p>
          <a:p>
            <a:pPr lvl="1"/>
            <a:r>
              <a:rPr lang="en-US" dirty="0"/>
              <a:t>Backup UAAs established (within reason) </a:t>
            </a:r>
          </a:p>
          <a:p>
            <a:pPr lvl="1"/>
            <a:endParaRPr lang="en-US" dirty="0"/>
          </a:p>
          <a:p>
            <a:r>
              <a:rPr lang="en-US" dirty="0"/>
              <a:t>Strict policy around DESE staff NOT connecting users for LEAs</a:t>
            </a:r>
          </a:p>
          <a:p>
            <a:pPr marL="0" indent="0">
              <a:buNone/>
            </a:pPr>
            <a:endParaRPr lang="en-US" dirty="0"/>
          </a:p>
        </p:txBody>
      </p:sp>
    </p:spTree>
    <p:extLst>
      <p:ext uri="{BB962C8B-B14F-4D97-AF65-F5344CB8AC3E}">
        <p14:creationId xmlns:p14="http://schemas.microsoft.com/office/powerpoint/2010/main" val="227808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C8557-206A-9A5B-511C-763E31F3180E}"/>
              </a:ext>
            </a:extLst>
          </p:cNvPr>
          <p:cNvSpPr>
            <a:spLocks noGrp="1"/>
          </p:cNvSpPr>
          <p:nvPr>
            <p:ph type="title"/>
          </p:nvPr>
        </p:nvSpPr>
        <p:spPr/>
        <p:txBody>
          <a:bodyPr/>
          <a:lstStyle/>
          <a:p>
            <a:r>
              <a:rPr lang="en-US" dirty="0"/>
              <a:t>LEA </a:t>
            </a:r>
            <a:r>
              <a:rPr lang="en-US" dirty="0" err="1"/>
              <a:t>Grantwriter</a:t>
            </a:r>
            <a:r>
              <a:rPr lang="en-US" dirty="0"/>
              <a:t>(s)</a:t>
            </a:r>
          </a:p>
        </p:txBody>
      </p:sp>
      <p:sp>
        <p:nvSpPr>
          <p:cNvPr id="2" name="Content Placeholder 1" descr="Slide explaining the purpose and responsibilities of the LEA Grantwriter role.">
            <a:extLst>
              <a:ext uri="{FF2B5EF4-FFF2-40B4-BE49-F238E27FC236}">
                <a16:creationId xmlns:a16="http://schemas.microsoft.com/office/drawing/2014/main" id="{29DFDB9E-2948-7F8C-332E-B62F21B677C8}"/>
              </a:ext>
            </a:extLst>
          </p:cNvPr>
          <p:cNvSpPr>
            <a:spLocks noGrp="1"/>
          </p:cNvSpPr>
          <p:nvPr>
            <p:ph idx="1"/>
          </p:nvPr>
        </p:nvSpPr>
        <p:spPr/>
        <p:txBody>
          <a:bodyPr>
            <a:normAutofit fontScale="85000" lnSpcReduction="20000"/>
          </a:bodyPr>
          <a:lstStyle/>
          <a:p>
            <a:r>
              <a:rPr lang="en-US" dirty="0"/>
              <a:t>Role assigned by UAA in the system</a:t>
            </a:r>
          </a:p>
          <a:p>
            <a:endParaRPr lang="en-US" dirty="0"/>
          </a:p>
          <a:p>
            <a:r>
              <a:rPr lang="en-US" dirty="0"/>
              <a:t>Connected to grant(s) they need to complete/submit</a:t>
            </a:r>
          </a:p>
          <a:p>
            <a:endParaRPr lang="en-US" dirty="0"/>
          </a:p>
          <a:p>
            <a:r>
              <a:rPr lang="en-US" dirty="0"/>
              <a:t>Responsible for initial grant submission and any revisions to grants that they are assigned </a:t>
            </a:r>
            <a:r>
              <a:rPr lang="en-US" dirty="0" err="1"/>
              <a:t>grantwriter</a:t>
            </a:r>
            <a:endParaRPr lang="en-US" dirty="0"/>
          </a:p>
          <a:p>
            <a:endParaRPr lang="en-US" dirty="0"/>
          </a:p>
          <a:p>
            <a:r>
              <a:rPr lang="en-US" dirty="0"/>
              <a:t>Works with LEA fiscal rep to get budgets aligned and categorized properly</a:t>
            </a:r>
          </a:p>
          <a:p>
            <a:endParaRPr lang="en-US" dirty="0"/>
          </a:p>
          <a:p>
            <a:r>
              <a:rPr lang="en-US" dirty="0"/>
              <a:t>Can move the grant from “Not Started” to “Application Started” (UAAs can change this status as well)</a:t>
            </a:r>
          </a:p>
        </p:txBody>
      </p:sp>
    </p:spTree>
    <p:extLst>
      <p:ext uri="{BB962C8B-B14F-4D97-AF65-F5344CB8AC3E}">
        <p14:creationId xmlns:p14="http://schemas.microsoft.com/office/powerpoint/2010/main" val="2168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A66A1-9202-AAD5-AEA8-4CDA48F6C733}"/>
              </a:ext>
            </a:extLst>
          </p:cNvPr>
          <p:cNvSpPr>
            <a:spLocks noGrp="1"/>
          </p:cNvSpPr>
          <p:nvPr>
            <p:ph type="title"/>
          </p:nvPr>
        </p:nvSpPr>
        <p:spPr/>
        <p:txBody>
          <a:bodyPr/>
          <a:lstStyle/>
          <a:p>
            <a:r>
              <a:rPr lang="en-US" dirty="0"/>
              <a:t>LEA Fiscal Representative</a:t>
            </a:r>
          </a:p>
        </p:txBody>
      </p:sp>
      <p:sp>
        <p:nvSpPr>
          <p:cNvPr id="2" name="Content Placeholder 1" descr="Slide explaining the purpose and responsibilities of the LEA Fiscal Representative role.">
            <a:extLst>
              <a:ext uri="{FF2B5EF4-FFF2-40B4-BE49-F238E27FC236}">
                <a16:creationId xmlns:a16="http://schemas.microsoft.com/office/drawing/2014/main" id="{8C380051-90D5-064D-3380-327AFB786889}"/>
              </a:ext>
            </a:extLst>
          </p:cNvPr>
          <p:cNvSpPr>
            <a:spLocks noGrp="1"/>
          </p:cNvSpPr>
          <p:nvPr>
            <p:ph idx="1"/>
          </p:nvPr>
        </p:nvSpPr>
        <p:spPr/>
        <p:txBody>
          <a:bodyPr>
            <a:normAutofit fontScale="92500" lnSpcReduction="10000"/>
          </a:bodyPr>
          <a:lstStyle/>
          <a:p>
            <a:r>
              <a:rPr lang="en-US" dirty="0"/>
              <a:t>Role assigned by UAA in the system</a:t>
            </a:r>
          </a:p>
          <a:p>
            <a:endParaRPr lang="en-US" dirty="0"/>
          </a:p>
          <a:p>
            <a:r>
              <a:rPr lang="en-US" dirty="0"/>
              <a:t>District level user (across all grants/clearinghouse)</a:t>
            </a:r>
          </a:p>
          <a:p>
            <a:endParaRPr lang="en-US" dirty="0"/>
          </a:p>
          <a:p>
            <a:r>
              <a:rPr lang="en-US" dirty="0"/>
              <a:t>Responsible for reviewing budgets and approving all grant submissions from the LEA</a:t>
            </a:r>
          </a:p>
          <a:p>
            <a:endParaRPr lang="en-US" dirty="0"/>
          </a:p>
          <a:p>
            <a:r>
              <a:rPr lang="en-US" dirty="0"/>
              <a:t>Should be assigned to the highest-level business officer at the organization (i.e., School Business Official, or their direct reports) </a:t>
            </a:r>
          </a:p>
        </p:txBody>
      </p:sp>
    </p:spTree>
    <p:extLst>
      <p:ext uri="{BB962C8B-B14F-4D97-AF65-F5344CB8AC3E}">
        <p14:creationId xmlns:p14="http://schemas.microsoft.com/office/powerpoint/2010/main" val="70327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5210CA-3007-A070-0537-4844B1B8FF16}"/>
              </a:ext>
            </a:extLst>
          </p:cNvPr>
          <p:cNvSpPr>
            <a:spLocks noGrp="1"/>
          </p:cNvSpPr>
          <p:nvPr>
            <p:ph type="title"/>
          </p:nvPr>
        </p:nvSpPr>
        <p:spPr/>
        <p:txBody>
          <a:bodyPr/>
          <a:lstStyle/>
          <a:p>
            <a:r>
              <a:rPr lang="en-US" dirty="0"/>
              <a:t>LEA Superintendent / Chief Executive</a:t>
            </a:r>
          </a:p>
        </p:txBody>
      </p:sp>
      <p:sp>
        <p:nvSpPr>
          <p:cNvPr id="2" name="Content Placeholder 1" descr="Slide explaining the purpose and responsibilities of the LEA Superintendent / Chief Executive role. ">
            <a:extLst>
              <a:ext uri="{FF2B5EF4-FFF2-40B4-BE49-F238E27FC236}">
                <a16:creationId xmlns:a16="http://schemas.microsoft.com/office/drawing/2014/main" id="{C6F09C38-D962-8961-ADC0-DA7F351DEDFD}"/>
              </a:ext>
            </a:extLst>
          </p:cNvPr>
          <p:cNvSpPr>
            <a:spLocks noGrp="1"/>
          </p:cNvSpPr>
          <p:nvPr>
            <p:ph idx="1"/>
          </p:nvPr>
        </p:nvSpPr>
        <p:spPr/>
        <p:txBody>
          <a:bodyPr>
            <a:normAutofit lnSpcReduction="10000"/>
          </a:bodyPr>
          <a:lstStyle/>
          <a:p>
            <a:pPr>
              <a:lnSpc>
                <a:spcPct val="80000"/>
              </a:lnSpc>
            </a:pPr>
            <a:r>
              <a:rPr lang="en-US" sz="2000" dirty="0"/>
              <a:t>Role assigned by UAA in the system</a:t>
            </a:r>
          </a:p>
          <a:p>
            <a:pPr>
              <a:lnSpc>
                <a:spcPct val="80000"/>
              </a:lnSpc>
            </a:pPr>
            <a:endParaRPr lang="en-US" sz="2000" dirty="0"/>
          </a:p>
          <a:p>
            <a:pPr>
              <a:lnSpc>
                <a:spcPct val="80000"/>
              </a:lnSpc>
            </a:pPr>
            <a:r>
              <a:rPr lang="en-US" sz="2000" dirty="0"/>
              <a:t>This role must be assigned to the superintendent/chief executive/leader of your organization</a:t>
            </a:r>
          </a:p>
          <a:p>
            <a:pPr>
              <a:lnSpc>
                <a:spcPct val="80000"/>
              </a:lnSpc>
            </a:pPr>
            <a:endParaRPr lang="en-US" sz="2000" dirty="0"/>
          </a:p>
          <a:p>
            <a:pPr>
              <a:lnSpc>
                <a:spcPct val="80000"/>
              </a:lnSpc>
            </a:pPr>
            <a:r>
              <a:rPr lang="en-US" sz="2000" dirty="0"/>
              <a:t>Changing the grant status to LEA Superintendent/Chief Executive Approved is considered a contractual sign-off on the grant submission</a:t>
            </a:r>
          </a:p>
          <a:p>
            <a:pPr>
              <a:lnSpc>
                <a:spcPct val="80000"/>
              </a:lnSpc>
            </a:pPr>
            <a:endParaRPr lang="en-US" sz="2000" dirty="0"/>
          </a:p>
          <a:p>
            <a:pPr>
              <a:lnSpc>
                <a:spcPct val="80000"/>
              </a:lnSpc>
            </a:pPr>
            <a:r>
              <a:rPr lang="en-US" sz="2000" dirty="0"/>
              <a:t>This role should be </a:t>
            </a:r>
            <a:r>
              <a:rPr lang="en-US" sz="2000" b="1" dirty="0"/>
              <a:t>limited</a:t>
            </a:r>
            <a:r>
              <a:rPr lang="en-US" sz="2000" dirty="0"/>
              <a:t> within an LEA </a:t>
            </a:r>
          </a:p>
          <a:p>
            <a:pPr>
              <a:lnSpc>
                <a:spcPct val="80000"/>
              </a:lnSpc>
            </a:pPr>
            <a:endParaRPr lang="en-US" sz="2000" dirty="0"/>
          </a:p>
          <a:p>
            <a:pPr>
              <a:lnSpc>
                <a:spcPct val="80000"/>
              </a:lnSpc>
            </a:pPr>
            <a:r>
              <a:rPr lang="en-US" sz="2000" dirty="0"/>
              <a:t>Any surrogate for the actual superintendent/chief executive holding this role must be authorized to sign contracts and must be designated on the LEA’s CASL form (Contractor Authorized Signatory Listing) on file with DESE’s Grants Management office.</a:t>
            </a:r>
          </a:p>
        </p:txBody>
      </p:sp>
    </p:spTree>
    <p:extLst>
      <p:ext uri="{BB962C8B-B14F-4D97-AF65-F5344CB8AC3E}">
        <p14:creationId xmlns:p14="http://schemas.microsoft.com/office/powerpoint/2010/main" val="40104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F9BA-0442-B4AF-9CDE-AFB7AFCAA118}"/>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DESE Resources Page in GEM$</a:t>
            </a:r>
          </a:p>
        </p:txBody>
      </p:sp>
      <p:pic>
        <p:nvPicPr>
          <p:cNvPr id="3" name="Picture 2" descr="Screen shot of DESE Resources page where the GEM$ LEA User Roles documentation resides.">
            <a:extLst>
              <a:ext uri="{FF2B5EF4-FFF2-40B4-BE49-F238E27FC236}">
                <a16:creationId xmlns:a16="http://schemas.microsoft.com/office/drawing/2014/main" id="{0129BD18-692C-D134-108D-79777B15AD13}"/>
              </a:ext>
            </a:extLst>
          </p:cNvPr>
          <p:cNvPicPr>
            <a:picLocks noChangeAspect="1"/>
          </p:cNvPicPr>
          <p:nvPr/>
        </p:nvPicPr>
        <p:blipFill>
          <a:blip r:embed="rId2"/>
          <a:stretch>
            <a:fillRect/>
          </a:stretch>
        </p:blipFill>
        <p:spPr>
          <a:xfrm>
            <a:off x="551141" y="186813"/>
            <a:ext cx="11089718" cy="6484374"/>
          </a:xfrm>
          <a:prstGeom prst="rect">
            <a:avLst/>
          </a:prstGeom>
        </p:spPr>
      </p:pic>
    </p:spTree>
    <p:extLst>
      <p:ext uri="{BB962C8B-B14F-4D97-AF65-F5344CB8AC3E}">
        <p14:creationId xmlns:p14="http://schemas.microsoft.com/office/powerpoint/2010/main" val="410904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38D3E-D6FD-6781-AAAB-82AA263D1202}"/>
              </a:ext>
            </a:extLst>
          </p:cNvPr>
          <p:cNvSpPr>
            <a:spLocks noGrp="1"/>
          </p:cNvSpPr>
          <p:nvPr>
            <p:ph type="title"/>
          </p:nvPr>
        </p:nvSpPr>
        <p:spPr/>
        <p:txBody>
          <a:bodyPr/>
          <a:lstStyle/>
          <a:p>
            <a:r>
              <a:rPr lang="en-US" dirty="0"/>
              <a:t>Fiscal Time Clock</a:t>
            </a:r>
          </a:p>
        </p:txBody>
      </p:sp>
      <p:sp>
        <p:nvSpPr>
          <p:cNvPr id="3" name="Text Placeholder 2">
            <a:extLst>
              <a:ext uri="{FF2B5EF4-FFF2-40B4-BE49-F238E27FC236}">
                <a16:creationId xmlns:a16="http://schemas.microsoft.com/office/drawing/2014/main" id="{BD58F141-0008-63D4-237B-6E9D3C6A3D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764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F49CA-9921-453C-BDE7-318375BBF4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Fiscal Time Clock: July - Sept</a:t>
            </a:r>
          </a:p>
        </p:txBody>
      </p:sp>
      <p:graphicFrame>
        <p:nvGraphicFramePr>
          <p:cNvPr id="2" name="Chart 1" descr="Pie chart showing the &quot;Fiscal Time Clock&quot;">
            <a:extLst>
              <a:ext uri="{FF2B5EF4-FFF2-40B4-BE49-F238E27FC236}">
                <a16:creationId xmlns:a16="http://schemas.microsoft.com/office/drawing/2014/main" id="{70BCD27A-5532-B40E-409B-9AF3EB0E9605}"/>
              </a:ext>
            </a:extLst>
          </p:cNvPr>
          <p:cNvGraphicFramePr/>
          <p:nvPr>
            <p:extLst>
              <p:ext uri="{D42A27DB-BD31-4B8C-83A1-F6EECF244321}">
                <p14:modId xmlns:p14="http://schemas.microsoft.com/office/powerpoint/2010/main" val="655740063"/>
              </p:ext>
            </p:extLst>
          </p:nvPr>
        </p:nvGraphicFramePr>
        <p:xfrm>
          <a:off x="984148" y="257175"/>
          <a:ext cx="10815483" cy="5934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887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22759-33C5-A90C-732E-ADEF6C058CA0}"/>
              </a:ext>
            </a:extLst>
          </p:cNvPr>
          <p:cNvSpPr>
            <a:spLocks noGrp="1"/>
          </p:cNvSpPr>
          <p:nvPr>
            <p:ph type="title"/>
          </p:nvPr>
        </p:nvSpPr>
        <p:spPr/>
        <p:txBody>
          <a:bodyPr/>
          <a:lstStyle/>
          <a:p>
            <a:r>
              <a:rPr lang="en-US" dirty="0"/>
              <a:t>DESE as an Organization</a:t>
            </a:r>
          </a:p>
        </p:txBody>
      </p:sp>
      <p:sp>
        <p:nvSpPr>
          <p:cNvPr id="2" name="Content Placeholder 1" descr="Description of DESE as an Organization">
            <a:extLst>
              <a:ext uri="{FF2B5EF4-FFF2-40B4-BE49-F238E27FC236}">
                <a16:creationId xmlns:a16="http://schemas.microsoft.com/office/drawing/2014/main" id="{40050E18-C78F-5564-F180-255C760E2888}"/>
              </a:ext>
            </a:extLst>
          </p:cNvPr>
          <p:cNvSpPr>
            <a:spLocks noGrp="1"/>
          </p:cNvSpPr>
          <p:nvPr>
            <p:ph idx="1"/>
          </p:nvPr>
        </p:nvSpPr>
        <p:spPr/>
        <p:txBody>
          <a:bodyPr/>
          <a:lstStyle/>
          <a:p>
            <a:r>
              <a:rPr lang="en-US" dirty="0"/>
              <a:t>An organization based on function</a:t>
            </a:r>
          </a:p>
          <a:p>
            <a:endParaRPr lang="en-US" dirty="0"/>
          </a:p>
          <a:p>
            <a:r>
              <a:rPr lang="en-US" dirty="0"/>
              <a:t>Program units - can we? / Allowable costs (applications)</a:t>
            </a:r>
          </a:p>
          <a:p>
            <a:endParaRPr lang="en-US" dirty="0"/>
          </a:p>
          <a:p>
            <a:r>
              <a:rPr lang="en-US" dirty="0"/>
              <a:t>Grants Management - procurement for grant programs all grants flow through - $</a:t>
            </a:r>
          </a:p>
          <a:p>
            <a:endParaRPr lang="en-US" dirty="0"/>
          </a:p>
        </p:txBody>
      </p:sp>
    </p:spTree>
    <p:extLst>
      <p:ext uri="{BB962C8B-B14F-4D97-AF65-F5344CB8AC3E}">
        <p14:creationId xmlns:p14="http://schemas.microsoft.com/office/powerpoint/2010/main" val="269049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A271D-CFFE-72AF-B63D-4E4B2C414DE2}"/>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Fiscal Time Clock: April - June</a:t>
            </a:r>
          </a:p>
        </p:txBody>
      </p:sp>
      <p:graphicFrame>
        <p:nvGraphicFramePr>
          <p:cNvPr id="2" name="Chart 1" descr="Pie chart showing Fiscal Time Clock with the April through June pie slice pulled out.  ">
            <a:extLst>
              <a:ext uri="{FF2B5EF4-FFF2-40B4-BE49-F238E27FC236}">
                <a16:creationId xmlns:a16="http://schemas.microsoft.com/office/drawing/2014/main" id="{084008F4-3B13-ABDE-B88E-123E91C6086B}"/>
              </a:ext>
            </a:extLst>
          </p:cNvPr>
          <p:cNvGraphicFramePr/>
          <p:nvPr>
            <p:extLst>
              <p:ext uri="{D42A27DB-BD31-4B8C-83A1-F6EECF244321}">
                <p14:modId xmlns:p14="http://schemas.microsoft.com/office/powerpoint/2010/main" val="3314995802"/>
              </p:ext>
            </p:extLst>
          </p:nvPr>
        </p:nvGraphicFramePr>
        <p:xfrm>
          <a:off x="984148" y="257175"/>
          <a:ext cx="10815483" cy="59340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descr="A note describing APril through June of the Fiscal Time Clock:&#10;Current FY Established Fed Awards:&#10;1. Ensure mid-year adjustments are processed&#10;2. Finalize June reimbursement requests (if needed)&#10;3. 6/30 end grants: final revisions due 5/30&#10;">
            <a:extLst>
              <a:ext uri="{FF2B5EF4-FFF2-40B4-BE49-F238E27FC236}">
                <a16:creationId xmlns:a16="http://schemas.microsoft.com/office/drawing/2014/main" id="{C2BE3DA3-1DE4-213A-700F-8FBCD25E053C}"/>
              </a:ext>
            </a:extLst>
          </p:cNvPr>
          <p:cNvSpPr txBox="1"/>
          <p:nvPr/>
        </p:nvSpPr>
        <p:spPr>
          <a:xfrm>
            <a:off x="1153481" y="1953063"/>
            <a:ext cx="3781777" cy="2031325"/>
          </a:xfrm>
          <a:prstGeom prst="rect">
            <a:avLst/>
          </a:prstGeom>
          <a:pattFill prst="pct5">
            <a:fgClr>
              <a:schemeClr val="accent2">
                <a:lumMod val="20000"/>
                <a:lumOff val="80000"/>
              </a:schemeClr>
            </a:fgClr>
            <a:bgClr>
              <a:schemeClr val="bg1"/>
            </a:bgClr>
          </a:pattFill>
        </p:spPr>
        <p:txBody>
          <a:bodyPr wrap="square" rtlCol="0">
            <a:spAutoFit/>
          </a:bodyPr>
          <a:lstStyle/>
          <a:p>
            <a:r>
              <a:rPr lang="en-US" b="1" dirty="0"/>
              <a:t>Current FY Established Fed Awards:</a:t>
            </a:r>
          </a:p>
          <a:p>
            <a:r>
              <a:rPr lang="en-US" dirty="0"/>
              <a:t>1. Ensure mid-year adjustments are processed</a:t>
            </a:r>
          </a:p>
          <a:p>
            <a:r>
              <a:rPr lang="en-US" dirty="0"/>
              <a:t>2. Finalize June reimbursement requests (if needed)</a:t>
            </a:r>
          </a:p>
          <a:p>
            <a:r>
              <a:rPr lang="en-US" dirty="0"/>
              <a:t>3. 6/30 end grants: final revisions due 5/30</a:t>
            </a:r>
          </a:p>
        </p:txBody>
      </p:sp>
    </p:spTree>
    <p:extLst>
      <p:ext uri="{BB962C8B-B14F-4D97-AF65-F5344CB8AC3E}">
        <p14:creationId xmlns:p14="http://schemas.microsoft.com/office/powerpoint/2010/main" val="410289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0EEE8-8F49-8BAF-E129-084CDDDECEEA}"/>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Fiscal Time Clock: July – Sept Annotated</a:t>
            </a:r>
          </a:p>
        </p:txBody>
      </p:sp>
      <p:graphicFrame>
        <p:nvGraphicFramePr>
          <p:cNvPr id="2" name="Chart 1" descr="Pie chart of the fiscal time clock with the July through September pie slice pulled out.">
            <a:extLst>
              <a:ext uri="{FF2B5EF4-FFF2-40B4-BE49-F238E27FC236}">
                <a16:creationId xmlns:a16="http://schemas.microsoft.com/office/drawing/2014/main" id="{6A27B766-672E-D508-2C7E-DFA7A55F2B5C}"/>
              </a:ext>
            </a:extLst>
          </p:cNvPr>
          <p:cNvGraphicFramePr/>
          <p:nvPr>
            <p:extLst>
              <p:ext uri="{D42A27DB-BD31-4B8C-83A1-F6EECF244321}">
                <p14:modId xmlns:p14="http://schemas.microsoft.com/office/powerpoint/2010/main" val="1527089672"/>
              </p:ext>
            </p:extLst>
          </p:nvPr>
        </p:nvGraphicFramePr>
        <p:xfrm>
          <a:off x="922947" y="349955"/>
          <a:ext cx="10815483" cy="584129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descr="Description of July through September activities:&#10;Year Close / End: (FY25)&#10;1. DESE rolls unclaimed balances early July&#10;2. Final Revisions for FY25 entitlements due 8/31&#10;3. Reconcile!  Claim funds!&#10;">
            <a:extLst>
              <a:ext uri="{FF2B5EF4-FFF2-40B4-BE49-F238E27FC236}">
                <a16:creationId xmlns:a16="http://schemas.microsoft.com/office/drawing/2014/main" id="{2CC00295-DB99-076A-C9D0-1A1033CE9999}"/>
              </a:ext>
            </a:extLst>
          </p:cNvPr>
          <p:cNvSpPr txBox="1"/>
          <p:nvPr/>
        </p:nvSpPr>
        <p:spPr>
          <a:xfrm>
            <a:off x="8139289" y="666750"/>
            <a:ext cx="3599141" cy="1754326"/>
          </a:xfrm>
          <a:prstGeom prst="rect">
            <a:avLst/>
          </a:prstGeom>
          <a:solidFill>
            <a:schemeClr val="bg1"/>
          </a:solidFill>
        </p:spPr>
        <p:txBody>
          <a:bodyPr wrap="square" rtlCol="0">
            <a:spAutoFit/>
          </a:bodyPr>
          <a:lstStyle/>
          <a:p>
            <a:r>
              <a:rPr lang="en-US" b="1" dirty="0"/>
              <a:t>Year Close / End: (FY25)</a:t>
            </a:r>
          </a:p>
          <a:p>
            <a:r>
              <a:rPr lang="en-US" dirty="0"/>
              <a:t>1. DESE rolls unclaimed balances early July</a:t>
            </a:r>
          </a:p>
          <a:p>
            <a:r>
              <a:rPr lang="en-US" dirty="0"/>
              <a:t>2. Final Revisions for FY25 entitlements due 8/31</a:t>
            </a:r>
          </a:p>
          <a:p>
            <a:r>
              <a:rPr lang="en-US" dirty="0"/>
              <a:t>3. Reconcile!  Claim funds!</a:t>
            </a:r>
          </a:p>
        </p:txBody>
      </p:sp>
      <p:sp>
        <p:nvSpPr>
          <p:cNvPr id="4" name="TextBox 3" descr="Description of July through September activities:&#10;Year Open / New Fed Awards: (FY27)&#10;1. Apply for new fed grant awards (+)&#10;2. Ensure LEA roles are in place and accurate &#10;3. All LEA involved roles are aware of submission deadlines&#10;4. Complete necessary follow-up to ensure grant processing&#10;">
            <a:extLst>
              <a:ext uri="{FF2B5EF4-FFF2-40B4-BE49-F238E27FC236}">
                <a16:creationId xmlns:a16="http://schemas.microsoft.com/office/drawing/2014/main" id="{53BE5DF1-9595-B19E-E8D9-322B2E72E544}"/>
              </a:ext>
            </a:extLst>
          </p:cNvPr>
          <p:cNvSpPr txBox="1"/>
          <p:nvPr/>
        </p:nvSpPr>
        <p:spPr>
          <a:xfrm>
            <a:off x="7721600" y="2771031"/>
            <a:ext cx="4016830" cy="2308324"/>
          </a:xfrm>
          <a:prstGeom prst="rect">
            <a:avLst/>
          </a:prstGeom>
          <a:solidFill>
            <a:schemeClr val="bg1"/>
          </a:solidFill>
        </p:spPr>
        <p:txBody>
          <a:bodyPr wrap="square" rtlCol="0">
            <a:spAutoFit/>
          </a:bodyPr>
          <a:lstStyle/>
          <a:p>
            <a:r>
              <a:rPr lang="en-US" b="1" dirty="0"/>
              <a:t>Year Open / New Fed Awards: (FY27)</a:t>
            </a:r>
          </a:p>
          <a:p>
            <a:r>
              <a:rPr lang="en-US" dirty="0"/>
              <a:t>1. Apply for new fed grant awards (+)</a:t>
            </a:r>
          </a:p>
          <a:p>
            <a:r>
              <a:rPr lang="en-US" dirty="0"/>
              <a:t>2. Ensure LEA roles are in place and accurate </a:t>
            </a:r>
          </a:p>
          <a:p>
            <a:r>
              <a:rPr lang="en-US" dirty="0"/>
              <a:t>3. All LEA involved roles are aware of submission deadlines</a:t>
            </a:r>
          </a:p>
          <a:p>
            <a:r>
              <a:rPr lang="en-US" dirty="0"/>
              <a:t>4. Complete necessary follow-up to ensure grant processing</a:t>
            </a:r>
          </a:p>
        </p:txBody>
      </p:sp>
    </p:spTree>
    <p:extLst>
      <p:ext uri="{BB962C8B-B14F-4D97-AF65-F5344CB8AC3E}">
        <p14:creationId xmlns:p14="http://schemas.microsoft.com/office/powerpoint/2010/main" val="11894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Pie chart of the fiscal time clock with the October through December pie slice pulled out.">
            <a:extLst>
              <a:ext uri="{FF2B5EF4-FFF2-40B4-BE49-F238E27FC236}">
                <a16:creationId xmlns:a16="http://schemas.microsoft.com/office/drawing/2014/main" id="{15E02267-59C5-725A-8E6A-7EF01A150785}"/>
              </a:ext>
            </a:extLst>
          </p:cNvPr>
          <p:cNvGraphicFramePr/>
          <p:nvPr>
            <p:extLst>
              <p:ext uri="{D42A27DB-BD31-4B8C-83A1-F6EECF244321}">
                <p14:modId xmlns:p14="http://schemas.microsoft.com/office/powerpoint/2010/main" val="2274279823"/>
              </p:ext>
            </p:extLst>
          </p:nvPr>
        </p:nvGraphicFramePr>
        <p:xfrm>
          <a:off x="938428" y="408340"/>
          <a:ext cx="10903052" cy="604132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descr="Description of October through December activities:&#10;Year Open / New Fed Awards: (FY27)&#10;1. Ensure GANs are in place/awards established&#10;2. Assess if revisions are needed (October)&#10;3. Reconcile and claim grant funds as expended&#10;4. DESE makes MTRS payments (80% of MTRS budgeted)&#10;">
            <a:extLst>
              <a:ext uri="{FF2B5EF4-FFF2-40B4-BE49-F238E27FC236}">
                <a16:creationId xmlns:a16="http://schemas.microsoft.com/office/drawing/2014/main" id="{8ED669C7-07B2-B768-D538-19821F2A8C33}"/>
              </a:ext>
            </a:extLst>
          </p:cNvPr>
          <p:cNvSpPr txBox="1">
            <a:spLocks noGrp="1"/>
          </p:cNvSpPr>
          <p:nvPr>
            <p:ph type="title" idx="4294967295"/>
          </p:nvPr>
        </p:nvSpPr>
        <p:spPr>
          <a:xfrm>
            <a:off x="8173156" y="408340"/>
            <a:ext cx="4018844" cy="2585323"/>
          </a:xfrm>
          <a:prstGeom prst="rect">
            <a:avLst/>
          </a:prstGeom>
          <a:pattFill prst="pct5">
            <a:fgClr>
              <a:schemeClr val="accent4">
                <a:lumMod val="20000"/>
                <a:lumOff val="80000"/>
              </a:schemeClr>
            </a:fgClr>
            <a:bgClr>
              <a:schemeClr val="bg1"/>
            </a:bgClr>
          </a:patt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Year Open / New Fed Awards: (FY27)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1. Ensure GANs are in place/awards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2. Assess if revisions are needed (October)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3. Reconcile and claim grant funds as expended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4. DESE makes MTRS payments (80% of MTRS budgeted)</a:t>
            </a:r>
          </a:p>
        </p:txBody>
      </p:sp>
      <p:sp>
        <p:nvSpPr>
          <p:cNvPr id="4" name="TextBox 3" descr="Description of October through December activities:&#10;Year Close / Fed Award End: (FY25)&#10;1. Final invoicing and reconciliation (FY25 entitlements)&#10;2. Liquidation timeframe begins (60 days post obligation end)&#10;3. Final Reimbursement Requests due by 11/30&#10;4. MTRS payments made by LEA to MTRS (20% owed +/-)&#10;5. FER filings due 12/31 – can use to claim final balances">
            <a:extLst>
              <a:ext uri="{FF2B5EF4-FFF2-40B4-BE49-F238E27FC236}">
                <a16:creationId xmlns:a16="http://schemas.microsoft.com/office/drawing/2014/main" id="{C9A97CCF-EB6A-F9EB-0CA9-5BAF2A6A2287}"/>
              </a:ext>
            </a:extLst>
          </p:cNvPr>
          <p:cNvSpPr txBox="1"/>
          <p:nvPr/>
        </p:nvSpPr>
        <p:spPr>
          <a:xfrm>
            <a:off x="7517886" y="3290500"/>
            <a:ext cx="4674114" cy="2862322"/>
          </a:xfrm>
          <a:prstGeom prst="rect">
            <a:avLst/>
          </a:prstGeom>
          <a:pattFill prst="pct5">
            <a:fgClr>
              <a:schemeClr val="accent4">
                <a:lumMod val="20000"/>
                <a:lumOff val="80000"/>
              </a:schemeClr>
            </a:fgClr>
            <a:bgClr>
              <a:schemeClr val="bg1"/>
            </a:bgClr>
          </a:pattFill>
        </p:spPr>
        <p:txBody>
          <a:bodyPr wrap="square" rtlCol="0">
            <a:spAutoFit/>
          </a:bodyPr>
          <a:lstStyle/>
          <a:p>
            <a:r>
              <a:rPr lang="en-US" b="1" dirty="0"/>
              <a:t>Year Close / Fed Award End: (FY25)</a:t>
            </a:r>
          </a:p>
          <a:p>
            <a:r>
              <a:rPr lang="en-US" dirty="0"/>
              <a:t>1. </a:t>
            </a:r>
            <a:r>
              <a:rPr lang="en-US" b="1" dirty="0"/>
              <a:t>Final</a:t>
            </a:r>
            <a:r>
              <a:rPr lang="en-US" dirty="0"/>
              <a:t> invoicing and reconciliation (FY25 entitlements)</a:t>
            </a:r>
          </a:p>
          <a:p>
            <a:r>
              <a:rPr lang="en-US" dirty="0"/>
              <a:t>2. Liquidation timeframe begins (60 days post obligation end)</a:t>
            </a:r>
          </a:p>
          <a:p>
            <a:r>
              <a:rPr lang="en-US" dirty="0"/>
              <a:t>3. Final Reimbursement Requests due by 11/30</a:t>
            </a:r>
          </a:p>
          <a:p>
            <a:r>
              <a:rPr lang="en-US" dirty="0"/>
              <a:t>4. MTRS payments made by LEA to MTRS (20% owed +/-)</a:t>
            </a:r>
          </a:p>
          <a:p>
            <a:r>
              <a:rPr lang="en-US" dirty="0"/>
              <a:t>5. FER filings due 12/31 – can use to claim final balances</a:t>
            </a:r>
          </a:p>
        </p:txBody>
      </p:sp>
    </p:spTree>
    <p:extLst>
      <p:ext uri="{BB962C8B-B14F-4D97-AF65-F5344CB8AC3E}">
        <p14:creationId xmlns:p14="http://schemas.microsoft.com/office/powerpoint/2010/main" val="223828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11D54-9930-C64D-3D41-76E8185B863A}"/>
              </a:ext>
            </a:extLst>
          </p:cNvPr>
          <p:cNvSpPr>
            <a:spLocks noGrp="1"/>
          </p:cNvSpPr>
          <p:nvPr>
            <p:ph type="title"/>
          </p:nvPr>
        </p:nvSpPr>
        <p:spPr/>
        <p:txBody>
          <a:bodyPr/>
          <a:lstStyle/>
          <a:p>
            <a:r>
              <a:rPr lang="en-US" dirty="0"/>
              <a:t>MTRS</a:t>
            </a:r>
          </a:p>
        </p:txBody>
      </p:sp>
      <p:sp>
        <p:nvSpPr>
          <p:cNvPr id="2" name="Content Placeholder 1" descr="Slide explaining MTRS payment timeframe from DESE to MTRS.">
            <a:extLst>
              <a:ext uri="{FF2B5EF4-FFF2-40B4-BE49-F238E27FC236}">
                <a16:creationId xmlns:a16="http://schemas.microsoft.com/office/drawing/2014/main" id="{E680591A-1C06-8D19-0434-A2369EA35BED}"/>
              </a:ext>
            </a:extLst>
          </p:cNvPr>
          <p:cNvSpPr>
            <a:spLocks noGrp="1"/>
          </p:cNvSpPr>
          <p:nvPr>
            <p:ph idx="1"/>
          </p:nvPr>
        </p:nvSpPr>
        <p:spPr/>
        <p:txBody>
          <a:bodyPr/>
          <a:lstStyle/>
          <a:p>
            <a:r>
              <a:rPr lang="en-US" dirty="0"/>
              <a:t>First week of December – DESE makes annual payment to MTRS</a:t>
            </a:r>
          </a:p>
          <a:p>
            <a:r>
              <a:rPr lang="en-US" dirty="0"/>
              <a:t>Record of payment found in the Adjustments section of the Project Summary (Reimbursement Requests)</a:t>
            </a:r>
          </a:p>
        </p:txBody>
      </p:sp>
      <p:pic>
        <p:nvPicPr>
          <p:cNvPr id="5" name="Picture 4" descr="MTRS reimbursement record in GEM$">
            <a:extLst>
              <a:ext uri="{FF2B5EF4-FFF2-40B4-BE49-F238E27FC236}">
                <a16:creationId xmlns:a16="http://schemas.microsoft.com/office/drawing/2014/main" id="{0DF9EF13-C885-06F9-9CB9-D2CC5E74E790}"/>
              </a:ext>
            </a:extLst>
          </p:cNvPr>
          <p:cNvPicPr>
            <a:picLocks noChangeAspect="1"/>
          </p:cNvPicPr>
          <p:nvPr/>
        </p:nvPicPr>
        <p:blipFill>
          <a:blip r:embed="rId2"/>
          <a:stretch>
            <a:fillRect/>
          </a:stretch>
        </p:blipFill>
        <p:spPr>
          <a:xfrm>
            <a:off x="1091620" y="4113263"/>
            <a:ext cx="7521592" cy="891617"/>
          </a:xfrm>
          <a:prstGeom prst="rect">
            <a:avLst/>
          </a:prstGeom>
        </p:spPr>
      </p:pic>
    </p:spTree>
    <p:extLst>
      <p:ext uri="{BB962C8B-B14F-4D97-AF65-F5344CB8AC3E}">
        <p14:creationId xmlns:p14="http://schemas.microsoft.com/office/powerpoint/2010/main" val="106412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2AEF0-D605-6017-7BA3-A9CB511E1FA8}"/>
              </a:ext>
            </a:extLst>
          </p:cNvPr>
          <p:cNvSpPr>
            <a:spLocks noGrp="1"/>
          </p:cNvSpPr>
          <p:nvPr>
            <p:ph type="title"/>
          </p:nvPr>
        </p:nvSpPr>
        <p:spPr/>
        <p:txBody>
          <a:bodyPr/>
          <a:lstStyle/>
          <a:p>
            <a:r>
              <a:rPr lang="en-US" dirty="0"/>
              <a:t>MTRS continued</a:t>
            </a:r>
          </a:p>
        </p:txBody>
      </p:sp>
      <p:sp>
        <p:nvSpPr>
          <p:cNvPr id="2" name="Content Placeholder 1" descr="Slide explaining the behavior of the reimbursement request post MTRS payment.">
            <a:extLst>
              <a:ext uri="{FF2B5EF4-FFF2-40B4-BE49-F238E27FC236}">
                <a16:creationId xmlns:a16="http://schemas.microsoft.com/office/drawing/2014/main" id="{086997A4-5806-0096-D3CE-BFBDA2D87865}"/>
              </a:ext>
            </a:extLst>
          </p:cNvPr>
          <p:cNvSpPr>
            <a:spLocks noGrp="1"/>
          </p:cNvSpPr>
          <p:nvPr>
            <p:ph idx="1"/>
          </p:nvPr>
        </p:nvSpPr>
        <p:spPr/>
        <p:txBody>
          <a:bodyPr/>
          <a:lstStyle/>
          <a:p>
            <a:r>
              <a:rPr lang="en-US" dirty="0"/>
              <a:t>After DESE has made its payment to MTRS, you must report the expenditure in subsequent reimbursement requests.</a:t>
            </a:r>
          </a:p>
          <a:p>
            <a:r>
              <a:rPr lang="en-US" dirty="0"/>
              <a:t>If a revision decreases MTRS budget to an amount less than what DESE paid, report the lower figure as your MTRS expenditure.</a:t>
            </a:r>
          </a:p>
          <a:p>
            <a:r>
              <a:rPr lang="en-US" dirty="0"/>
              <a:t>Refunds/reconciliations are done in conjunction with the filing of the FER, after the period of performance. MTRS refunds LEA directly, not through GEM$.</a:t>
            </a:r>
          </a:p>
          <a:p>
            <a:endParaRPr lang="en-US" dirty="0"/>
          </a:p>
        </p:txBody>
      </p:sp>
    </p:spTree>
    <p:extLst>
      <p:ext uri="{BB962C8B-B14F-4D97-AF65-F5344CB8AC3E}">
        <p14:creationId xmlns:p14="http://schemas.microsoft.com/office/powerpoint/2010/main" val="389530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of slide">
            <a:extLst>
              <a:ext uri="{FF2B5EF4-FFF2-40B4-BE49-F238E27FC236}">
                <a16:creationId xmlns:a16="http://schemas.microsoft.com/office/drawing/2014/main" id="{9CD3AFA0-A451-4F9D-8F9B-1E0E812E31EE}"/>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Revisions (</a:t>
            </a:r>
            <a:r>
              <a:rPr lang="en-US" dirty="0" err="1"/>
              <a:t>fka</a:t>
            </a:r>
            <a:r>
              <a:rPr lang="en-US" dirty="0"/>
              <a:t> amendments) are Required when:</a:t>
            </a:r>
          </a:p>
        </p:txBody>
      </p:sp>
      <p:sp>
        <p:nvSpPr>
          <p:cNvPr id="2" name="Content Placeholder 1" descr="bullets describing when amendments are required.">
            <a:extLst>
              <a:ext uri="{FF2B5EF4-FFF2-40B4-BE49-F238E27FC236}">
                <a16:creationId xmlns:a16="http://schemas.microsoft.com/office/drawing/2014/main" id="{BF92D3B1-56B2-4517-8E12-416FB61A6BF2}"/>
              </a:ext>
              <a:ext uri="{C183D7F6-B498-43B3-948B-1728B52AA6E4}">
                <adec:decorative xmlns:adec="http://schemas.microsoft.com/office/drawing/2017/decorative" val="0"/>
              </a:ext>
            </a:extLst>
          </p:cNvPr>
          <p:cNvSpPr>
            <a:spLocks noGrp="1"/>
          </p:cNvSpPr>
          <p:nvPr>
            <p:ph idx="1"/>
          </p:nvPr>
        </p:nvSpPr>
        <p:spPr/>
        <p:txBody>
          <a:bodyPr>
            <a:normAutofit fontScale="77500" lnSpcReduction="20000"/>
          </a:bodyPr>
          <a:lstStyle/>
          <a:p>
            <a:r>
              <a:rPr lang="en-US" dirty="0">
                <a:solidFill>
                  <a:srgbClr val="212529"/>
                </a:solidFill>
              </a:rPr>
              <a:t>T</a:t>
            </a:r>
            <a:r>
              <a:rPr lang="en-US" b="0" i="0" dirty="0">
                <a:solidFill>
                  <a:srgbClr val="212529"/>
                </a:solidFill>
                <a:effectLst/>
              </a:rPr>
              <a:t>here is a significant change in program objectives; or</a:t>
            </a:r>
          </a:p>
          <a:p>
            <a:endParaRPr lang="en-US" b="0" i="0" dirty="0">
              <a:solidFill>
                <a:srgbClr val="212529"/>
              </a:solidFill>
              <a:effectLst/>
            </a:endParaRPr>
          </a:p>
          <a:p>
            <a:r>
              <a:rPr lang="en-US" b="0" i="0" dirty="0">
                <a:solidFill>
                  <a:srgbClr val="212529"/>
                </a:solidFill>
                <a:effectLst/>
              </a:rPr>
              <a:t>There is an increase or decrease in the </a:t>
            </a:r>
            <a:r>
              <a:rPr lang="en-US" b="1" i="0" dirty="0">
                <a:solidFill>
                  <a:srgbClr val="212529"/>
                </a:solidFill>
                <a:effectLst/>
              </a:rPr>
              <a:t>total </a:t>
            </a:r>
            <a:r>
              <a:rPr lang="en-US" i="0" dirty="0">
                <a:solidFill>
                  <a:srgbClr val="212529"/>
                </a:solidFill>
                <a:effectLst/>
              </a:rPr>
              <a:t>award</a:t>
            </a:r>
            <a:r>
              <a:rPr lang="en-US" b="0" i="0" dirty="0">
                <a:solidFill>
                  <a:srgbClr val="212529"/>
                </a:solidFill>
                <a:effectLst/>
              </a:rPr>
              <a:t> amount of the grant; or</a:t>
            </a:r>
          </a:p>
          <a:p>
            <a:endParaRPr lang="en-US" b="0" i="0" dirty="0">
              <a:solidFill>
                <a:srgbClr val="212529"/>
              </a:solidFill>
              <a:effectLst/>
            </a:endParaRPr>
          </a:p>
          <a:p>
            <a:r>
              <a:rPr lang="en-US" b="0" i="0" dirty="0">
                <a:solidFill>
                  <a:srgbClr val="212529"/>
                </a:solidFill>
                <a:effectLst/>
              </a:rPr>
              <a:t>An </a:t>
            </a:r>
            <a:r>
              <a:rPr lang="en-US" b="1" i="0" dirty="0">
                <a:solidFill>
                  <a:srgbClr val="212529"/>
                </a:solidFill>
                <a:effectLst/>
              </a:rPr>
              <a:t>increase</a:t>
            </a:r>
            <a:r>
              <a:rPr lang="en-US" b="0" i="0" dirty="0">
                <a:solidFill>
                  <a:srgbClr val="212529"/>
                </a:solidFill>
                <a:effectLst/>
              </a:rPr>
              <a:t> in a line of the budget that exceeds $100 or 10% of the line (whichever is greater), or exceeds $10,000</a:t>
            </a:r>
          </a:p>
          <a:p>
            <a:endParaRPr lang="en-US" b="0" i="0" dirty="0">
              <a:solidFill>
                <a:srgbClr val="212529"/>
              </a:solidFill>
              <a:effectLst/>
            </a:endParaRPr>
          </a:p>
          <a:p>
            <a:r>
              <a:rPr lang="en-US" b="0" i="0" dirty="0">
                <a:solidFill>
                  <a:srgbClr val="212529"/>
                </a:solidFill>
                <a:effectLst/>
              </a:rPr>
              <a:t>A change to MTRS salaries resulting in an increase/decrease to MTRS owed</a:t>
            </a:r>
          </a:p>
          <a:p>
            <a:endParaRPr lang="en-US" dirty="0">
              <a:solidFill>
                <a:srgbClr val="212529"/>
              </a:solidFill>
            </a:endParaRPr>
          </a:p>
          <a:p>
            <a:r>
              <a:rPr lang="en-US" b="0" i="0" dirty="0">
                <a:solidFill>
                  <a:srgbClr val="212529"/>
                </a:solidFill>
                <a:effectLst/>
              </a:rPr>
              <a:t>Amendment validations are buil</a:t>
            </a:r>
            <a:r>
              <a:rPr lang="en-US" dirty="0">
                <a:solidFill>
                  <a:srgbClr val="212529"/>
                </a:solidFill>
              </a:rPr>
              <a:t>t into the reimbursement request form in GEM$.</a:t>
            </a:r>
          </a:p>
          <a:p>
            <a:endParaRPr lang="en-US" dirty="0">
              <a:solidFill>
                <a:srgbClr val="212529"/>
              </a:solidFill>
            </a:endParaRPr>
          </a:p>
          <a:p>
            <a:endParaRPr lang="en-US" dirty="0"/>
          </a:p>
        </p:txBody>
      </p:sp>
    </p:spTree>
    <p:extLst>
      <p:ext uri="{BB962C8B-B14F-4D97-AF65-F5344CB8AC3E}">
        <p14:creationId xmlns:p14="http://schemas.microsoft.com/office/powerpoint/2010/main" val="120163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of slide">
            <a:extLst>
              <a:ext uri="{FF2B5EF4-FFF2-40B4-BE49-F238E27FC236}">
                <a16:creationId xmlns:a16="http://schemas.microsoft.com/office/drawing/2014/main" id="{C3200B6A-1560-0DEF-89E9-48ED34BDE958}"/>
              </a:ext>
            </a:extLst>
          </p:cNvPr>
          <p:cNvSpPr>
            <a:spLocks noGrp="1"/>
          </p:cNvSpPr>
          <p:nvPr>
            <p:ph type="title"/>
          </p:nvPr>
        </p:nvSpPr>
        <p:spPr/>
        <p:txBody>
          <a:bodyPr/>
          <a:lstStyle/>
          <a:p>
            <a:r>
              <a:rPr lang="en-US" dirty="0"/>
              <a:t>Revisions continued</a:t>
            </a:r>
          </a:p>
        </p:txBody>
      </p:sp>
      <p:sp>
        <p:nvSpPr>
          <p:cNvPr id="2" name="Content Placeholder 1" descr="bullets describing when amendments are required.">
            <a:extLst>
              <a:ext uri="{FF2B5EF4-FFF2-40B4-BE49-F238E27FC236}">
                <a16:creationId xmlns:a16="http://schemas.microsoft.com/office/drawing/2014/main" id="{7CB4A00A-E282-A38E-8618-AB0BE54299C4}"/>
              </a:ext>
            </a:extLst>
          </p:cNvPr>
          <p:cNvSpPr>
            <a:spLocks noGrp="1"/>
          </p:cNvSpPr>
          <p:nvPr>
            <p:ph idx="1"/>
          </p:nvPr>
        </p:nvSpPr>
        <p:spPr/>
        <p:txBody>
          <a:bodyPr>
            <a:normAutofit fontScale="92500" lnSpcReduction="10000"/>
          </a:bodyPr>
          <a:lstStyle/>
          <a:p>
            <a:r>
              <a:rPr lang="en-US" b="0" i="0" dirty="0">
                <a:solidFill>
                  <a:srgbClr val="212529"/>
                </a:solidFill>
                <a:effectLst/>
              </a:rPr>
              <a:t>Amendments are due 30 days prior to grant end date (check your GAN!).  </a:t>
            </a:r>
          </a:p>
          <a:p>
            <a:endParaRPr lang="en-US" dirty="0"/>
          </a:p>
          <a:p>
            <a:r>
              <a:rPr lang="en-US" dirty="0"/>
              <a:t>Reimbursement requests will prevent reporting expenditures over the allowable amendment thresholds based on the last </a:t>
            </a:r>
            <a:r>
              <a:rPr lang="en-US" b="1" dirty="0">
                <a:solidFill>
                  <a:srgbClr val="FF0000"/>
                </a:solidFill>
              </a:rPr>
              <a:t>approved</a:t>
            </a:r>
            <a:r>
              <a:rPr lang="en-US" dirty="0"/>
              <a:t> budget on file.  </a:t>
            </a:r>
            <a:endParaRPr lang="en-US" i="1" dirty="0"/>
          </a:p>
          <a:p>
            <a:endParaRPr lang="en-US" i="1" dirty="0"/>
          </a:p>
          <a:p>
            <a:r>
              <a:rPr lang="en-US" dirty="0"/>
              <a:t>Revisions should be completed before you are in liquidation / final reimbursement timeframe as DESE may not be able to honor reimbursements on expenses that were not previously approved.</a:t>
            </a:r>
          </a:p>
          <a:p>
            <a:endParaRPr lang="en-US" dirty="0"/>
          </a:p>
        </p:txBody>
      </p:sp>
    </p:spTree>
    <p:extLst>
      <p:ext uri="{BB962C8B-B14F-4D97-AF65-F5344CB8AC3E}">
        <p14:creationId xmlns:p14="http://schemas.microsoft.com/office/powerpoint/2010/main" val="406395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7E020-E650-0187-C7EA-383F68B5782D}"/>
              </a:ext>
            </a:extLst>
          </p:cNvPr>
          <p:cNvSpPr>
            <a:spLocks noGrp="1"/>
          </p:cNvSpPr>
          <p:nvPr>
            <p:ph type="title"/>
          </p:nvPr>
        </p:nvSpPr>
        <p:spPr/>
        <p:txBody>
          <a:bodyPr/>
          <a:lstStyle/>
          <a:p>
            <a:r>
              <a:rPr lang="en-US" dirty="0"/>
              <a:t>Final Expenditure Report (FER)</a:t>
            </a:r>
          </a:p>
        </p:txBody>
      </p:sp>
      <p:sp>
        <p:nvSpPr>
          <p:cNvPr id="2" name="Content Placeholder 1" descr="Slide describing the Final Expenditure Report.">
            <a:extLst>
              <a:ext uri="{FF2B5EF4-FFF2-40B4-BE49-F238E27FC236}">
                <a16:creationId xmlns:a16="http://schemas.microsoft.com/office/drawing/2014/main" id="{B64263BD-22DC-DAF4-8774-FACDE2550A77}"/>
              </a:ext>
            </a:extLst>
          </p:cNvPr>
          <p:cNvSpPr>
            <a:spLocks noGrp="1"/>
          </p:cNvSpPr>
          <p:nvPr>
            <p:ph idx="1"/>
          </p:nvPr>
        </p:nvSpPr>
        <p:spPr/>
        <p:txBody>
          <a:bodyPr>
            <a:normAutofit fontScale="92500" lnSpcReduction="10000"/>
          </a:bodyPr>
          <a:lstStyle/>
          <a:p>
            <a:r>
              <a:rPr lang="en-US" dirty="0"/>
              <a:t>Final Expenditure Report (FER) = report out of true actual expenditures</a:t>
            </a:r>
          </a:p>
          <a:p>
            <a:endParaRPr lang="en-US" dirty="0"/>
          </a:p>
          <a:p>
            <a:r>
              <a:rPr lang="en-US" dirty="0"/>
              <a:t>FER is required to close the grant</a:t>
            </a:r>
          </a:p>
          <a:p>
            <a:endParaRPr lang="en-US" dirty="0"/>
          </a:p>
          <a:p>
            <a:r>
              <a:rPr lang="en-US" dirty="0"/>
              <a:t>FER is due 90 days after grant obligation end date. Failure to submit on time may result in a suspension of your ability to submit reimbursement requests.</a:t>
            </a:r>
          </a:p>
          <a:p>
            <a:endParaRPr lang="en-US" dirty="0"/>
          </a:p>
          <a:p>
            <a:r>
              <a:rPr lang="en-US" dirty="0"/>
              <a:t>FER can SOMETIMES be used to claim final balances left on grants</a:t>
            </a:r>
          </a:p>
        </p:txBody>
      </p:sp>
    </p:spTree>
    <p:extLst>
      <p:ext uri="{BB962C8B-B14F-4D97-AF65-F5344CB8AC3E}">
        <p14:creationId xmlns:p14="http://schemas.microsoft.com/office/powerpoint/2010/main" val="234701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Pie chart of the fiscal time clock with the January through March pie slice pulled out.">
            <a:extLst>
              <a:ext uri="{FF2B5EF4-FFF2-40B4-BE49-F238E27FC236}">
                <a16:creationId xmlns:a16="http://schemas.microsoft.com/office/drawing/2014/main" id="{74EA80CE-D249-8E4B-0D1A-597A18D37BFA}"/>
              </a:ext>
            </a:extLst>
          </p:cNvPr>
          <p:cNvGraphicFramePr/>
          <p:nvPr>
            <p:extLst>
              <p:ext uri="{D42A27DB-BD31-4B8C-83A1-F6EECF244321}">
                <p14:modId xmlns:p14="http://schemas.microsoft.com/office/powerpoint/2010/main" val="917115585"/>
              </p:ext>
            </p:extLst>
          </p:nvPr>
        </p:nvGraphicFramePr>
        <p:xfrm>
          <a:off x="1018438" y="257175"/>
          <a:ext cx="10903052" cy="604132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descr="Description of January through March activities:&#10;Current FY Established Fed Awards:&#10;1. Assess if revisions are needed&#10;2. Reconcile and claim grant funds as expended!&#10;3. Mid-Year adjustments (March - adjust line items if needed&#10;">
            <a:extLst>
              <a:ext uri="{FF2B5EF4-FFF2-40B4-BE49-F238E27FC236}">
                <a16:creationId xmlns:a16="http://schemas.microsoft.com/office/drawing/2014/main" id="{C1C15187-1C38-AC1E-4399-75AB4C016032}"/>
              </a:ext>
            </a:extLst>
          </p:cNvPr>
          <p:cNvSpPr txBox="1">
            <a:spLocks noGrp="1"/>
          </p:cNvSpPr>
          <p:nvPr>
            <p:ph type="title" idx="4294967295"/>
          </p:nvPr>
        </p:nvSpPr>
        <p:spPr>
          <a:xfrm>
            <a:off x="600326" y="4380090"/>
            <a:ext cx="4120444" cy="1754326"/>
          </a:xfrm>
          <a:prstGeom prst="rect">
            <a:avLst/>
          </a:prstGeom>
          <a:pattFill prst="pct5">
            <a:fgClr>
              <a:schemeClr val="tx2">
                <a:lumMod val="20000"/>
                <a:lumOff val="80000"/>
              </a:schemeClr>
            </a:fgClr>
            <a:bgClr>
              <a:schemeClr val="bg1"/>
            </a:bgClr>
          </a:patt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Current FY Established Fed Awards: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1. Assess if revisions are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2. Reconcile and claim grant funds as expended!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3. Mid-Year adjustments (March - adjust line items if needed</a:t>
            </a:r>
          </a:p>
        </p:txBody>
      </p:sp>
    </p:spTree>
    <p:extLst>
      <p:ext uri="{BB962C8B-B14F-4D97-AF65-F5344CB8AC3E}">
        <p14:creationId xmlns:p14="http://schemas.microsoft.com/office/powerpoint/2010/main" val="1314434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91A0-0035-C904-03FD-CE00F93147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720C76-CF63-916E-8F26-7586A5859F63}"/>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Fiscal Time Clock continued</a:t>
            </a:r>
          </a:p>
        </p:txBody>
      </p:sp>
      <p:pic>
        <p:nvPicPr>
          <p:cNvPr id="5" name="Picture 4" descr="A summary of the key elements of the fiscal time clock that were shared individually in previous slides. July-Sept the year closes for the grant two fiscal years prior, but also opens for the new fiscal year. Oct - Dec the GANs are created and liquidation closes for prior years. Jan - Mar check if revisions are needed. Apr - June ensure mid-year adjustments are processed.">
            <a:extLst>
              <a:ext uri="{FF2B5EF4-FFF2-40B4-BE49-F238E27FC236}">
                <a16:creationId xmlns:a16="http://schemas.microsoft.com/office/drawing/2014/main" id="{16F9882A-B325-B68E-5CBE-12A6F2B768A6}"/>
              </a:ext>
            </a:extLst>
          </p:cNvPr>
          <p:cNvPicPr>
            <a:picLocks noChangeAspect="1"/>
          </p:cNvPicPr>
          <p:nvPr/>
        </p:nvPicPr>
        <p:blipFill>
          <a:blip r:embed="rId3"/>
          <a:stretch>
            <a:fillRect/>
          </a:stretch>
        </p:blipFill>
        <p:spPr>
          <a:xfrm>
            <a:off x="63366" y="370390"/>
            <a:ext cx="11693950" cy="5928957"/>
          </a:xfrm>
          <a:prstGeom prst="rect">
            <a:avLst/>
          </a:prstGeom>
        </p:spPr>
      </p:pic>
    </p:spTree>
    <p:extLst>
      <p:ext uri="{BB962C8B-B14F-4D97-AF65-F5344CB8AC3E}">
        <p14:creationId xmlns:p14="http://schemas.microsoft.com/office/powerpoint/2010/main" val="199231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A2004F-C3A7-A684-3860-6D3276D67A1A}"/>
              </a:ext>
            </a:extLst>
          </p:cNvPr>
          <p:cNvSpPr>
            <a:spLocks noGrp="1"/>
          </p:cNvSpPr>
          <p:nvPr>
            <p:ph type="title"/>
          </p:nvPr>
        </p:nvSpPr>
        <p:spPr/>
        <p:txBody>
          <a:bodyPr>
            <a:normAutofit/>
          </a:bodyPr>
          <a:lstStyle/>
          <a:p>
            <a:r>
              <a:rPr lang="en-US" dirty="0"/>
              <a:t>Federal Entitlements (ESSA, IDEA)</a:t>
            </a:r>
          </a:p>
        </p:txBody>
      </p:sp>
      <p:sp>
        <p:nvSpPr>
          <p:cNvPr id="2" name="Content Placeholder 1" descr="Slide showing multi-year period for federal entitlements.  (ESSA and IDEA)">
            <a:extLst>
              <a:ext uri="{FF2B5EF4-FFF2-40B4-BE49-F238E27FC236}">
                <a16:creationId xmlns:a16="http://schemas.microsoft.com/office/drawing/2014/main" id="{FC047AF6-FA37-D427-1202-427279FEDC08}"/>
              </a:ext>
            </a:extLst>
          </p:cNvPr>
          <p:cNvSpPr>
            <a:spLocks noGrp="1"/>
          </p:cNvSpPr>
          <p:nvPr>
            <p:ph idx="1"/>
          </p:nvPr>
        </p:nvSpPr>
        <p:spPr/>
        <p:txBody>
          <a:bodyPr>
            <a:normAutofit fontScale="92500" lnSpcReduction="10000"/>
          </a:bodyPr>
          <a:lstStyle/>
          <a:p>
            <a:pPr marL="0" indent="0">
              <a:buNone/>
            </a:pPr>
            <a:r>
              <a:rPr lang="en-US" sz="3200" dirty="0"/>
              <a:t>Covers 2 ¼ state fiscal years ~</a:t>
            </a:r>
          </a:p>
          <a:p>
            <a:pPr lvl="1"/>
            <a:r>
              <a:rPr lang="en-US" sz="3200" dirty="0"/>
              <a:t>Year 1: 7/1* – 6/30</a:t>
            </a:r>
          </a:p>
          <a:p>
            <a:pPr lvl="1"/>
            <a:r>
              <a:rPr lang="en-US" sz="3200" dirty="0"/>
              <a:t>Year 2: 7/1 – 6/30</a:t>
            </a:r>
          </a:p>
          <a:p>
            <a:pPr lvl="1"/>
            <a:r>
              <a:rPr lang="en-US" sz="3200" dirty="0"/>
              <a:t>Year 3: 7/1 – 9/30 (3 months)</a:t>
            </a:r>
          </a:p>
          <a:p>
            <a:pPr marL="457200" lvl="1" indent="0">
              <a:buNone/>
            </a:pPr>
            <a:endParaRPr lang="en-US" sz="3200" dirty="0"/>
          </a:p>
          <a:p>
            <a:pPr marL="457200" lvl="1" indent="0">
              <a:buNone/>
            </a:pPr>
            <a:r>
              <a:rPr lang="en-US" sz="3200" dirty="0"/>
              <a:t>DESE rolls unclaimed balances from Year 1 into Year 2 and into Year 3 if not liquidated.  </a:t>
            </a:r>
            <a:r>
              <a:rPr lang="en-US" sz="3200" dirty="0">
                <a:solidFill>
                  <a:srgbClr val="FF0000"/>
                </a:solidFill>
              </a:rPr>
              <a:t>(NOT PERKINS!)</a:t>
            </a:r>
          </a:p>
          <a:p>
            <a:pPr marL="457200" lvl="1" indent="0">
              <a:buNone/>
            </a:pPr>
            <a:endParaRPr lang="en-US" sz="3200" dirty="0">
              <a:solidFill>
                <a:srgbClr val="FF0000"/>
              </a:solidFill>
            </a:endParaRPr>
          </a:p>
          <a:p>
            <a:pPr marL="457200" lvl="1" indent="0">
              <a:buNone/>
            </a:pPr>
            <a:r>
              <a:rPr lang="en-US" sz="2300" dirty="0"/>
              <a:t>*Actual start date depends on grant submission by the LEA</a:t>
            </a:r>
          </a:p>
          <a:p>
            <a:pPr marL="457200" lvl="1" indent="0">
              <a:buNone/>
            </a:pPr>
            <a:endParaRPr lang="en-US" sz="3200" dirty="0"/>
          </a:p>
          <a:p>
            <a:pPr lvl="1"/>
            <a:endParaRPr lang="en-US" sz="3200" dirty="0"/>
          </a:p>
          <a:p>
            <a:endParaRPr lang="en-US" dirty="0"/>
          </a:p>
        </p:txBody>
      </p:sp>
    </p:spTree>
    <p:extLst>
      <p:ext uri="{BB962C8B-B14F-4D97-AF65-F5344CB8AC3E}">
        <p14:creationId xmlns:p14="http://schemas.microsoft.com/office/powerpoint/2010/main" val="3537251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B4A0D-B7C4-D731-B56C-B2D02EEB1989}"/>
              </a:ext>
            </a:extLst>
          </p:cNvPr>
          <p:cNvSpPr>
            <a:spLocks noGrp="1"/>
          </p:cNvSpPr>
          <p:nvPr>
            <p:ph type="title"/>
          </p:nvPr>
        </p:nvSpPr>
        <p:spPr/>
        <p:txBody>
          <a:bodyPr/>
          <a:lstStyle/>
          <a:p>
            <a:r>
              <a:rPr lang="en-US" dirty="0"/>
              <a:t>Cash Management</a:t>
            </a:r>
          </a:p>
        </p:txBody>
      </p:sp>
      <p:sp>
        <p:nvSpPr>
          <p:cNvPr id="2" name="Content Placeholder 1" descr="cash management expectations">
            <a:extLst>
              <a:ext uri="{FF2B5EF4-FFF2-40B4-BE49-F238E27FC236}">
                <a16:creationId xmlns:a16="http://schemas.microsoft.com/office/drawing/2014/main" id="{17139FDB-8CF0-D551-21BC-AB2FE8249946}"/>
              </a:ext>
            </a:extLst>
          </p:cNvPr>
          <p:cNvSpPr>
            <a:spLocks noGrp="1"/>
          </p:cNvSpPr>
          <p:nvPr>
            <p:ph idx="1"/>
          </p:nvPr>
        </p:nvSpPr>
        <p:spPr/>
        <p:txBody>
          <a:bodyPr>
            <a:normAutofit fontScale="85000" lnSpcReduction="20000"/>
          </a:bodyPr>
          <a:lstStyle/>
          <a:p>
            <a:pPr marL="457200" lvl="1" indent="0">
              <a:buNone/>
            </a:pPr>
            <a:r>
              <a:rPr lang="en-US" sz="2800" dirty="0">
                <a:latin typeface="Arial"/>
                <a:cs typeface="Arial"/>
              </a:rPr>
              <a:t>The expectation is that grantees are following sound cash management principles, including: </a:t>
            </a:r>
          </a:p>
          <a:p>
            <a:pPr marL="457200" lvl="1" indent="0">
              <a:buNone/>
            </a:pPr>
            <a:endParaRPr lang="en-US" sz="2800" dirty="0">
              <a:latin typeface="Arial"/>
              <a:cs typeface="Arial"/>
            </a:endParaRPr>
          </a:p>
          <a:p>
            <a:pPr lvl="2"/>
            <a:r>
              <a:rPr lang="en-US" sz="2800" dirty="0">
                <a:latin typeface="Arial"/>
                <a:cs typeface="Arial"/>
              </a:rPr>
              <a:t>Maintaining records on expenditures that align with the approved budget line items.</a:t>
            </a:r>
          </a:p>
          <a:p>
            <a:pPr lvl="2"/>
            <a:endParaRPr lang="en-US" sz="2800" dirty="0">
              <a:latin typeface="Arial"/>
              <a:cs typeface="Arial"/>
            </a:endParaRPr>
          </a:p>
          <a:p>
            <a:pPr lvl="2"/>
            <a:r>
              <a:rPr lang="en-US" sz="2800" dirty="0">
                <a:latin typeface="Arial"/>
                <a:cs typeface="Arial"/>
              </a:rPr>
              <a:t>Charging only allowable costs (as approved on the grant budget).</a:t>
            </a:r>
          </a:p>
          <a:p>
            <a:pPr lvl="2"/>
            <a:endParaRPr lang="en-US" sz="2800" dirty="0">
              <a:latin typeface="Arial"/>
              <a:cs typeface="Arial"/>
            </a:endParaRPr>
          </a:p>
          <a:p>
            <a:pPr lvl="2"/>
            <a:r>
              <a:rPr lang="en-US" sz="2800" dirty="0">
                <a:latin typeface="Arial"/>
                <a:cs typeface="Arial"/>
              </a:rPr>
              <a:t>Drawing funds as funds </a:t>
            </a:r>
            <a:r>
              <a:rPr lang="en-US" sz="2800" i="1" dirty="0">
                <a:latin typeface="Arial"/>
                <a:cs typeface="Arial"/>
              </a:rPr>
              <a:t>are expended </a:t>
            </a:r>
            <a:r>
              <a:rPr lang="en-US" sz="2800" dirty="0">
                <a:latin typeface="Arial"/>
                <a:cs typeface="Arial"/>
              </a:rPr>
              <a:t>or in the process of being expended (</a:t>
            </a:r>
            <a:r>
              <a:rPr lang="en-US" sz="2800" b="1" dirty="0">
                <a:latin typeface="Arial"/>
                <a:cs typeface="Arial"/>
              </a:rPr>
              <a:t>not obligated</a:t>
            </a:r>
            <a:r>
              <a:rPr lang="en-US" sz="2800" dirty="0">
                <a:latin typeface="Arial"/>
                <a:cs typeface="Arial"/>
              </a:rPr>
              <a:t>).</a:t>
            </a:r>
          </a:p>
          <a:p>
            <a:pPr lvl="2"/>
            <a:endParaRPr lang="en-US" sz="2800" dirty="0">
              <a:latin typeface="Arial"/>
              <a:cs typeface="Arial"/>
            </a:endParaRPr>
          </a:p>
          <a:p>
            <a:pPr lvl="2"/>
            <a:r>
              <a:rPr lang="en-US" sz="2800" dirty="0">
                <a:latin typeface="Arial"/>
                <a:cs typeface="Arial"/>
              </a:rPr>
              <a:t>Grant funds are deposited into the correct accounts at the city/town level.</a:t>
            </a:r>
          </a:p>
          <a:p>
            <a:endParaRPr lang="en-US" dirty="0"/>
          </a:p>
        </p:txBody>
      </p:sp>
    </p:spTree>
    <p:extLst>
      <p:ext uri="{BB962C8B-B14F-4D97-AF65-F5344CB8AC3E}">
        <p14:creationId xmlns:p14="http://schemas.microsoft.com/office/powerpoint/2010/main" val="27018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1A5C9-6300-2C49-4718-C9F3076A6B90}"/>
              </a:ext>
            </a:extLst>
          </p:cNvPr>
          <p:cNvSpPr>
            <a:spLocks noGrp="1"/>
          </p:cNvSpPr>
          <p:nvPr>
            <p:ph type="title"/>
          </p:nvPr>
        </p:nvSpPr>
        <p:spPr/>
        <p:txBody>
          <a:bodyPr/>
          <a:lstStyle/>
          <a:p>
            <a:r>
              <a:rPr lang="en-US" dirty="0"/>
              <a:t>Grant Reimbursement</a:t>
            </a:r>
          </a:p>
        </p:txBody>
      </p:sp>
      <p:sp>
        <p:nvSpPr>
          <p:cNvPr id="2" name="Content Placeholder 1" descr="reimbursement request notes">
            <a:extLst>
              <a:ext uri="{FF2B5EF4-FFF2-40B4-BE49-F238E27FC236}">
                <a16:creationId xmlns:a16="http://schemas.microsoft.com/office/drawing/2014/main" id="{7B903968-9DFA-5317-F47F-2C302C811A83}"/>
              </a:ext>
            </a:extLst>
          </p:cNvPr>
          <p:cNvSpPr>
            <a:spLocks noGrp="1"/>
          </p:cNvSpPr>
          <p:nvPr>
            <p:ph idx="1"/>
          </p:nvPr>
        </p:nvSpPr>
        <p:spPr>
          <a:xfrm>
            <a:off x="838200" y="1792224"/>
            <a:ext cx="10515600" cy="4347319"/>
          </a:xfrm>
        </p:spPr>
        <p:txBody>
          <a:bodyPr>
            <a:normAutofit fontScale="85000" lnSpcReduction="20000"/>
          </a:bodyPr>
          <a:lstStyle/>
          <a:p>
            <a:pPr marL="457200" lvl="1" indent="0">
              <a:buNone/>
            </a:pPr>
            <a:endParaRPr lang="en-US" sz="2500" dirty="0">
              <a:latin typeface="Arial"/>
              <a:cs typeface="Arial"/>
            </a:endParaRPr>
          </a:p>
          <a:p>
            <a:pPr marL="457200" lvl="1" indent="0">
              <a:buNone/>
            </a:pPr>
            <a:r>
              <a:rPr lang="en-US" sz="2500" b="1" dirty="0">
                <a:latin typeface="Arial"/>
                <a:cs typeface="Arial"/>
              </a:rPr>
              <a:t>Reconcile frequently </a:t>
            </a:r>
          </a:p>
          <a:p>
            <a:pPr marL="457200" lvl="1" indent="0">
              <a:buNone/>
            </a:pPr>
            <a:endParaRPr lang="en-US" sz="2500" b="1" dirty="0">
              <a:latin typeface="Arial"/>
              <a:cs typeface="Arial"/>
            </a:endParaRPr>
          </a:p>
          <a:p>
            <a:pPr lvl="1"/>
            <a:r>
              <a:rPr lang="en-US" sz="2500" dirty="0">
                <a:latin typeface="Arial"/>
                <a:cs typeface="Arial"/>
              </a:rPr>
              <a:t>Against the budget(s) to determine if a revision is needed (at a minimum quarterly).</a:t>
            </a:r>
          </a:p>
          <a:p>
            <a:pPr lvl="1"/>
            <a:r>
              <a:rPr lang="en-US" sz="2500" dirty="0">
                <a:latin typeface="Arial"/>
                <a:cs typeface="Arial"/>
              </a:rPr>
              <a:t>Against payments to claim reimbursement (at a minimum quarterly).</a:t>
            </a:r>
          </a:p>
          <a:p>
            <a:pPr marL="457200" lvl="1" indent="0">
              <a:buNone/>
            </a:pPr>
            <a:endParaRPr lang="en-US" sz="2500" dirty="0">
              <a:latin typeface="Arial"/>
              <a:cs typeface="Arial"/>
            </a:endParaRPr>
          </a:p>
          <a:p>
            <a:pPr marL="457200" lvl="1" indent="0">
              <a:buNone/>
            </a:pPr>
            <a:r>
              <a:rPr lang="en-US" sz="2500" b="1" dirty="0">
                <a:latin typeface="Arial"/>
                <a:cs typeface="Arial"/>
              </a:rPr>
              <a:t>Do not wait until the end of the grant award to “clean up” budget line items and request reimbursement.</a:t>
            </a:r>
          </a:p>
          <a:p>
            <a:pPr marL="457200" lvl="1" indent="0">
              <a:buNone/>
            </a:pPr>
            <a:endParaRPr lang="en-US" sz="2500" b="1" dirty="0">
              <a:latin typeface="Arial"/>
              <a:cs typeface="Arial"/>
            </a:endParaRPr>
          </a:p>
          <a:p>
            <a:pPr lvl="1"/>
            <a:r>
              <a:rPr lang="en-US" sz="2500" dirty="0">
                <a:latin typeface="Arial"/>
                <a:cs typeface="Arial"/>
              </a:rPr>
              <a:t>Gives the appearance that grant programming is not happening</a:t>
            </a:r>
          </a:p>
          <a:p>
            <a:pPr lvl="1"/>
            <a:r>
              <a:rPr lang="en-US" sz="2500" dirty="0">
                <a:latin typeface="Arial"/>
                <a:cs typeface="Arial"/>
              </a:rPr>
              <a:t>DESE only has the reimbursement claims as insight into programs (no claims = red flag     ).</a:t>
            </a:r>
          </a:p>
          <a:p>
            <a:pPr lvl="1"/>
            <a:r>
              <a:rPr lang="en-US" sz="2500" dirty="0">
                <a:latin typeface="Arial"/>
                <a:cs typeface="Arial"/>
              </a:rPr>
              <a:t>Final revisions (amendments) are due 30 days before grant obligation end date to ensure approval and processing does not compete with final reimbursement deadline.</a:t>
            </a:r>
          </a:p>
          <a:p>
            <a:pPr lvl="2"/>
            <a:endParaRPr lang="en-US" dirty="0">
              <a:latin typeface="Arial"/>
              <a:cs typeface="Arial"/>
            </a:endParaRPr>
          </a:p>
          <a:p>
            <a:pPr lvl="1"/>
            <a:endParaRPr lang="en-US" dirty="0">
              <a:latin typeface="Arial"/>
              <a:cs typeface="Arial"/>
            </a:endParaRPr>
          </a:p>
          <a:p>
            <a:endParaRPr lang="en-US" dirty="0"/>
          </a:p>
        </p:txBody>
      </p:sp>
      <p:sp>
        <p:nvSpPr>
          <p:cNvPr id="5" name="Wave 4">
            <a:extLst>
              <a:ext uri="{FF2B5EF4-FFF2-40B4-BE49-F238E27FC236}">
                <a16:creationId xmlns:a16="http://schemas.microsoft.com/office/drawing/2014/main" id="{D0E01E8C-A7F1-5439-F1D6-A8AD9814F93E}"/>
              </a:ext>
              <a:ext uri="{C183D7F6-B498-43B3-948B-1728B52AA6E4}">
                <adec:decorative xmlns:adec="http://schemas.microsoft.com/office/drawing/2017/decorative" val="1"/>
              </a:ext>
            </a:extLst>
          </p:cNvPr>
          <p:cNvSpPr/>
          <p:nvPr/>
        </p:nvSpPr>
        <p:spPr>
          <a:xfrm>
            <a:off x="2553629" y="5040352"/>
            <a:ext cx="267630" cy="25647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7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B152D-8101-DE86-67A2-FCD150F8764C}"/>
              </a:ext>
            </a:extLst>
          </p:cNvPr>
          <p:cNvSpPr>
            <a:spLocks noGrp="1"/>
          </p:cNvSpPr>
          <p:nvPr>
            <p:ph type="title"/>
          </p:nvPr>
        </p:nvSpPr>
        <p:spPr/>
        <p:txBody>
          <a:bodyPr/>
          <a:lstStyle/>
          <a:p>
            <a:r>
              <a:rPr lang="en-US" dirty="0"/>
              <a:t>Federal Grant Assurances</a:t>
            </a:r>
          </a:p>
        </p:txBody>
      </p:sp>
      <p:pic>
        <p:nvPicPr>
          <p:cNvPr id="5" name="Content Placeholder 4" descr="Screen shot of the Federal Grant Assurances document showing language regarding 7 day payment timeframe from request.">
            <a:extLst>
              <a:ext uri="{FF2B5EF4-FFF2-40B4-BE49-F238E27FC236}">
                <a16:creationId xmlns:a16="http://schemas.microsoft.com/office/drawing/2014/main" id="{F457C4D2-C2B6-69CA-2624-B67BF693AAD3}"/>
              </a:ext>
            </a:extLst>
          </p:cNvPr>
          <p:cNvPicPr>
            <a:picLocks noGrp="1" noChangeAspect="1"/>
          </p:cNvPicPr>
          <p:nvPr>
            <p:ph idx="1"/>
          </p:nvPr>
        </p:nvPicPr>
        <p:blipFill>
          <a:blip r:embed="rId3"/>
          <a:stretch>
            <a:fillRect/>
          </a:stretch>
        </p:blipFill>
        <p:spPr>
          <a:xfrm>
            <a:off x="1811062" y="1619529"/>
            <a:ext cx="8569875" cy="4873345"/>
          </a:xfrm>
        </p:spPr>
      </p:pic>
    </p:spTree>
    <p:extLst>
      <p:ext uri="{BB962C8B-B14F-4D97-AF65-F5344CB8AC3E}">
        <p14:creationId xmlns:p14="http://schemas.microsoft.com/office/powerpoint/2010/main" val="3633397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006CF-0C15-1449-A965-50619B8A958E}"/>
              </a:ext>
            </a:extLst>
          </p:cNvPr>
          <p:cNvSpPr>
            <a:spLocks noGrp="1"/>
          </p:cNvSpPr>
          <p:nvPr>
            <p:ph type="title"/>
          </p:nvPr>
        </p:nvSpPr>
        <p:spPr/>
        <p:txBody>
          <a:bodyPr/>
          <a:lstStyle/>
          <a:p>
            <a:r>
              <a:rPr lang="en-US" dirty="0"/>
              <a:t>Takeaways</a:t>
            </a:r>
          </a:p>
        </p:txBody>
      </p:sp>
      <p:sp>
        <p:nvSpPr>
          <p:cNvPr id="2" name="Content Placeholder 1" descr="Presentation takeaways">
            <a:extLst>
              <a:ext uri="{FF2B5EF4-FFF2-40B4-BE49-F238E27FC236}">
                <a16:creationId xmlns:a16="http://schemas.microsoft.com/office/drawing/2014/main" id="{90AAF997-6854-0D6B-3CDD-F2EB1228BB5F}"/>
              </a:ext>
            </a:extLst>
          </p:cNvPr>
          <p:cNvSpPr>
            <a:spLocks noGrp="1"/>
          </p:cNvSpPr>
          <p:nvPr>
            <p:ph idx="1"/>
          </p:nvPr>
        </p:nvSpPr>
        <p:spPr>
          <a:xfrm>
            <a:off x="838200" y="1998134"/>
            <a:ext cx="10515600" cy="4141410"/>
          </a:xfrm>
        </p:spPr>
        <p:txBody>
          <a:bodyPr>
            <a:normAutofit fontScale="85000" lnSpcReduction="20000"/>
          </a:bodyPr>
          <a:lstStyle/>
          <a:p>
            <a:r>
              <a:rPr lang="en-US" sz="2600" dirty="0"/>
              <a:t>Finite time with grant funding</a:t>
            </a:r>
          </a:p>
          <a:p>
            <a:endParaRPr lang="en-US" sz="2600" dirty="0"/>
          </a:p>
          <a:p>
            <a:r>
              <a:rPr lang="en-US" sz="2600" dirty="0"/>
              <a:t>Cadence of the fiscal year / when to do what</a:t>
            </a:r>
          </a:p>
          <a:p>
            <a:endParaRPr lang="en-US" sz="2600" dirty="0"/>
          </a:p>
          <a:p>
            <a:r>
              <a:rPr lang="en-US" sz="2600" dirty="0"/>
              <a:t>GEM$ user roles carry weight and meaning</a:t>
            </a:r>
          </a:p>
          <a:p>
            <a:endParaRPr lang="en-US" sz="2600" dirty="0"/>
          </a:p>
          <a:p>
            <a:r>
              <a:rPr lang="en-US" sz="2600" dirty="0"/>
              <a:t>Deadlines driven by obligation end date by grant (review GAN)</a:t>
            </a:r>
          </a:p>
          <a:p>
            <a:endParaRPr lang="en-US" sz="2600" dirty="0"/>
          </a:p>
          <a:p>
            <a:r>
              <a:rPr lang="en-US" sz="2600" dirty="0"/>
              <a:t>Check in quarterly on your grant needs (revisions / reimbursements)</a:t>
            </a:r>
          </a:p>
          <a:p>
            <a:endParaRPr lang="en-US" sz="2600" dirty="0"/>
          </a:p>
          <a:p>
            <a:r>
              <a:rPr lang="en-US" sz="2600" dirty="0"/>
              <a:t>Rely on the resources and tools provided to assist. (Call your fed grants liaison!)</a:t>
            </a:r>
          </a:p>
          <a:p>
            <a:endParaRPr lang="en-US" dirty="0"/>
          </a:p>
        </p:txBody>
      </p:sp>
    </p:spTree>
    <p:extLst>
      <p:ext uri="{BB962C8B-B14F-4D97-AF65-F5344CB8AC3E}">
        <p14:creationId xmlns:p14="http://schemas.microsoft.com/office/powerpoint/2010/main" val="359900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D5EB3-B46F-A01C-D430-740212A4035C}"/>
              </a:ext>
            </a:extLst>
          </p:cNvPr>
          <p:cNvSpPr>
            <a:spLocks noGrp="1"/>
          </p:cNvSpPr>
          <p:nvPr>
            <p:ph type="title"/>
          </p:nvPr>
        </p:nvSpPr>
        <p:spPr/>
        <p:txBody>
          <a:bodyPr/>
          <a:lstStyle/>
          <a:p>
            <a:r>
              <a:rPr lang="en-US" dirty="0"/>
              <a:t>Links</a:t>
            </a:r>
          </a:p>
        </p:txBody>
      </p:sp>
      <p:sp>
        <p:nvSpPr>
          <p:cNvPr id="2" name="Content Placeholder 1" descr="Links to Grants Website, GEM$ Reimbursement and FER how to.">
            <a:extLst>
              <a:ext uri="{FF2B5EF4-FFF2-40B4-BE49-F238E27FC236}">
                <a16:creationId xmlns:a16="http://schemas.microsoft.com/office/drawing/2014/main" id="{004F3831-33FC-2C9D-B111-DCC7C509A112}"/>
              </a:ext>
            </a:extLst>
          </p:cNvPr>
          <p:cNvSpPr>
            <a:spLocks noGrp="1"/>
          </p:cNvSpPr>
          <p:nvPr>
            <p:ph idx="1"/>
          </p:nvPr>
        </p:nvSpPr>
        <p:spPr/>
        <p:txBody>
          <a:bodyPr>
            <a:normAutofit/>
          </a:bodyPr>
          <a:lstStyle/>
          <a:p>
            <a:r>
              <a:rPr lang="en-US" dirty="0">
                <a:hlinkClick r:id="rId3"/>
              </a:rPr>
              <a:t>Grants Management Website</a:t>
            </a:r>
            <a:r>
              <a:rPr lang="en-US" dirty="0"/>
              <a:t> (RFP postings and more)</a:t>
            </a:r>
          </a:p>
          <a:p>
            <a:endParaRPr lang="en-US" dirty="0"/>
          </a:p>
          <a:p>
            <a:r>
              <a:rPr lang="en-US" dirty="0">
                <a:hlinkClick r:id="rId4"/>
              </a:rPr>
              <a:t>Grants for Education Management System (GEM$)</a:t>
            </a:r>
            <a:endParaRPr lang="en-US" dirty="0"/>
          </a:p>
          <a:p>
            <a:endParaRPr lang="en-US" dirty="0"/>
          </a:p>
          <a:p>
            <a:r>
              <a:rPr lang="en-US" dirty="0">
                <a:hlinkClick r:id="rId5"/>
              </a:rPr>
              <a:t>Reimbursement Requests</a:t>
            </a:r>
            <a:endParaRPr lang="en-US" dirty="0"/>
          </a:p>
          <a:p>
            <a:endParaRPr lang="en-US" dirty="0"/>
          </a:p>
          <a:p>
            <a:r>
              <a:rPr lang="en-US" dirty="0">
                <a:hlinkClick r:id="rId6"/>
              </a:rPr>
              <a:t>How to file Final Expenditure Report (FER) – GEM$</a:t>
            </a:r>
            <a:endParaRPr lang="en-US" dirty="0"/>
          </a:p>
          <a:p>
            <a:pPr marL="0" indent="0">
              <a:buNone/>
            </a:pPr>
            <a:endParaRPr lang="en-US" dirty="0"/>
          </a:p>
        </p:txBody>
      </p:sp>
    </p:spTree>
    <p:extLst>
      <p:ext uri="{BB962C8B-B14F-4D97-AF65-F5344CB8AC3E}">
        <p14:creationId xmlns:p14="http://schemas.microsoft.com/office/powerpoint/2010/main" val="327202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AE782-7BE8-98C7-4EE0-7D16D077EF1F}"/>
              </a:ext>
            </a:extLst>
          </p:cNvPr>
          <p:cNvSpPr>
            <a:spLocks noGrp="1"/>
          </p:cNvSpPr>
          <p:nvPr>
            <p:ph type="title"/>
          </p:nvPr>
        </p:nvSpPr>
        <p:spPr/>
        <p:txBody>
          <a:bodyPr/>
          <a:lstStyle/>
          <a:p>
            <a:r>
              <a:rPr lang="en-US" dirty="0"/>
              <a:t>FY2025 &amp; FY2026 ESSA / IDEA</a:t>
            </a:r>
          </a:p>
        </p:txBody>
      </p:sp>
      <p:sp>
        <p:nvSpPr>
          <p:cNvPr id="2" name="Content Placeholder 1" descr="FY25 and FY26 upcoming timeframe">
            <a:extLst>
              <a:ext uri="{FF2B5EF4-FFF2-40B4-BE49-F238E27FC236}">
                <a16:creationId xmlns:a16="http://schemas.microsoft.com/office/drawing/2014/main" id="{69EE5077-60D1-CBED-5995-744734C086EC}"/>
              </a:ext>
            </a:extLst>
          </p:cNvPr>
          <p:cNvSpPr>
            <a:spLocks noGrp="1"/>
          </p:cNvSpPr>
          <p:nvPr>
            <p:ph idx="1"/>
          </p:nvPr>
        </p:nvSpPr>
        <p:spPr/>
        <p:txBody>
          <a:bodyPr>
            <a:normAutofit fontScale="92500" lnSpcReduction="10000"/>
          </a:bodyPr>
          <a:lstStyle/>
          <a:p>
            <a:pPr marL="0" indent="0">
              <a:buNone/>
            </a:pPr>
            <a:r>
              <a:rPr lang="en-US" dirty="0"/>
              <a:t>FY25 Year 3 – (as of July 1)</a:t>
            </a:r>
          </a:p>
          <a:p>
            <a:r>
              <a:rPr lang="en-US" dirty="0"/>
              <a:t>Last date to submit final revisions 8/31/2026</a:t>
            </a:r>
          </a:p>
          <a:p>
            <a:r>
              <a:rPr lang="en-US" dirty="0"/>
              <a:t>Reimbursement Requests close 11/30/2026</a:t>
            </a:r>
          </a:p>
          <a:p>
            <a:r>
              <a:rPr lang="en-US" dirty="0"/>
              <a:t>FER filing due 12/31/2026</a:t>
            </a:r>
          </a:p>
          <a:p>
            <a:r>
              <a:rPr lang="en-US" dirty="0">
                <a:solidFill>
                  <a:srgbClr val="000000"/>
                </a:solidFill>
              </a:rPr>
              <a:t>Can </a:t>
            </a:r>
            <a:r>
              <a:rPr lang="en-US" dirty="0"/>
              <a:t>use FER filing to claim final balances, if needed</a:t>
            </a:r>
          </a:p>
          <a:p>
            <a:pPr marL="0" indent="0">
              <a:buNone/>
            </a:pPr>
            <a:endParaRPr lang="en-US" dirty="0"/>
          </a:p>
          <a:p>
            <a:pPr marL="0" indent="0">
              <a:buNone/>
            </a:pPr>
            <a:r>
              <a:rPr lang="en-US" dirty="0"/>
              <a:t>FY26 Year 2 – (as of July 1)</a:t>
            </a:r>
          </a:p>
          <a:p>
            <a:r>
              <a:rPr lang="en-US" dirty="0"/>
              <a:t>7/1/2026 – 6/30/2027</a:t>
            </a:r>
          </a:p>
          <a:p>
            <a:r>
              <a:rPr lang="en-US" dirty="0"/>
              <a:t>DESE will roll unclaimed balances into Year 3 in July of 2027</a:t>
            </a:r>
          </a:p>
        </p:txBody>
      </p:sp>
    </p:spTree>
    <p:extLst>
      <p:ext uri="{BB962C8B-B14F-4D97-AF65-F5344CB8AC3E}">
        <p14:creationId xmlns:p14="http://schemas.microsoft.com/office/powerpoint/2010/main" val="85855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76126-808C-4E8B-98AA-64A211DD84AD}"/>
              </a:ext>
            </a:extLst>
          </p:cNvPr>
          <p:cNvSpPr>
            <a:spLocks noGrp="1"/>
          </p:cNvSpPr>
          <p:nvPr>
            <p:ph type="title"/>
          </p:nvPr>
        </p:nvSpPr>
        <p:spPr>
          <a:xfrm>
            <a:off x="838198" y="-21224"/>
            <a:ext cx="10515600" cy="1042852"/>
          </a:xfrm>
        </p:spPr>
        <p:txBody>
          <a:bodyPr>
            <a:normAutofit/>
          </a:bodyPr>
          <a:lstStyle/>
          <a:p>
            <a:r>
              <a:rPr lang="en-US" dirty="0"/>
              <a:t>Obligation for Federal Grants</a:t>
            </a:r>
          </a:p>
        </p:txBody>
      </p:sp>
      <p:sp>
        <p:nvSpPr>
          <p:cNvPr id="2" name="Content Placeholder 1">
            <a:extLst>
              <a:ext uri="{FF2B5EF4-FFF2-40B4-BE49-F238E27FC236}">
                <a16:creationId xmlns:a16="http://schemas.microsoft.com/office/drawing/2014/main" id="{0BBEFAD3-7AB7-460B-AAB6-F3BA71CFC78C}"/>
              </a:ext>
            </a:extLst>
          </p:cNvPr>
          <p:cNvSpPr>
            <a:spLocks noGrp="1"/>
          </p:cNvSpPr>
          <p:nvPr>
            <p:ph idx="1"/>
          </p:nvPr>
        </p:nvSpPr>
        <p:spPr>
          <a:xfrm>
            <a:off x="-1" y="878774"/>
            <a:ext cx="12191999" cy="5614101"/>
          </a:xfrm>
          <a:solidFill>
            <a:schemeClr val="bg1">
              <a:lumMod val="95000"/>
            </a:schemeClr>
          </a:solidFill>
        </p:spPr>
        <p:txBody>
          <a:bodyPr>
            <a:normAutofit/>
          </a:bodyPr>
          <a:lstStyle/>
          <a:p>
            <a:r>
              <a:rPr lang="en-US" sz="2400" dirty="0">
                <a:solidFill>
                  <a:srgbClr val="3647B6"/>
                </a:solidFill>
              </a:rPr>
              <a:t>Deadline</a:t>
            </a:r>
            <a:r>
              <a:rPr lang="en-US" sz="2400" dirty="0"/>
              <a:t> for obligation depends on type of expense:</a:t>
            </a:r>
          </a:p>
          <a:p>
            <a:endParaRPr lang="en-US" sz="2400" dirty="0"/>
          </a:p>
        </p:txBody>
      </p:sp>
      <p:graphicFrame>
        <p:nvGraphicFramePr>
          <p:cNvPr id="5" name="Table 4" descr="chart of obligations by type of expense">
            <a:extLst>
              <a:ext uri="{FF2B5EF4-FFF2-40B4-BE49-F238E27FC236}">
                <a16:creationId xmlns:a16="http://schemas.microsoft.com/office/drawing/2014/main" id="{EA28DF7A-FB97-4E56-9594-435574FD555F}"/>
              </a:ext>
            </a:extLst>
          </p:cNvPr>
          <p:cNvGraphicFramePr>
            <a:graphicFrameLocks noGrp="1"/>
          </p:cNvGraphicFramePr>
          <p:nvPr>
            <p:extLst>
              <p:ext uri="{D42A27DB-BD31-4B8C-83A1-F6EECF244321}">
                <p14:modId xmlns:p14="http://schemas.microsoft.com/office/powerpoint/2010/main" val="748759734"/>
              </p:ext>
            </p:extLst>
          </p:nvPr>
        </p:nvGraphicFramePr>
        <p:xfrm>
          <a:off x="146461" y="1465208"/>
          <a:ext cx="11899074" cy="4815973"/>
        </p:xfrm>
        <a:graphic>
          <a:graphicData uri="http://schemas.openxmlformats.org/drawingml/2006/table">
            <a:tbl>
              <a:tblPr firstRow="1" firstCol="1" bandRow="1"/>
              <a:tblGrid>
                <a:gridCol w="4927406">
                  <a:extLst>
                    <a:ext uri="{9D8B030D-6E8A-4147-A177-3AD203B41FA5}">
                      <a16:colId xmlns:a16="http://schemas.microsoft.com/office/drawing/2014/main" val="3254003711"/>
                    </a:ext>
                  </a:extLst>
                </a:gridCol>
                <a:gridCol w="6971668">
                  <a:extLst>
                    <a:ext uri="{9D8B030D-6E8A-4147-A177-3AD203B41FA5}">
                      <a16:colId xmlns:a16="http://schemas.microsoft.com/office/drawing/2014/main" val="1672681847"/>
                    </a:ext>
                  </a:extLst>
                </a:gridCol>
              </a:tblGrid>
              <a:tr h="298329">
                <a:tc>
                  <a:txBody>
                    <a:bodyPr/>
                    <a:lstStyle/>
                    <a:p>
                      <a:pPr marL="0" marR="0">
                        <a:lnSpc>
                          <a:spcPct val="115000"/>
                        </a:lnSpc>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If the obligation is for: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The obligation is made: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1F497D"/>
                    </a:solidFill>
                  </a:tcPr>
                </a:tc>
                <a:extLst>
                  <a:ext uri="{0D108BD9-81ED-4DB2-BD59-A6C34878D82A}">
                    <a16:rowId xmlns:a16="http://schemas.microsoft.com/office/drawing/2014/main" val="3666035049"/>
                  </a:ext>
                </a:extLst>
              </a:tr>
              <a:tr h="433290">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Acquisition of real or personal property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457200" marR="0">
                        <a:lnSpc>
                          <a:spcPct val="115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On the date on which the State or subgrantee makes a binding written commitment to acquire the property.</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531884987"/>
                  </a:ext>
                </a:extLst>
              </a:tr>
              <a:tr h="427791">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a:effectLst/>
                          <a:latin typeface="Arial" panose="020B0604020202020204" pitchFamily="34" charset="0"/>
                          <a:ea typeface="Calibri" panose="020F0502020204030204" pitchFamily="34" charset="0"/>
                          <a:cs typeface="Arial" panose="020B0604020202020204" pitchFamily="34" charset="0"/>
                        </a:rPr>
                        <a:t>Personal services by an employee of the State or subgrantee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4572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When the services are performed.</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249137218"/>
                  </a:ext>
                </a:extLst>
              </a:tr>
              <a:tr h="625796">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Personal services by a contractor who is not an employee of the State or subgrantee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45720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the date on which the State or subgrantee makes a binding written commitment to obtain the services.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231484192"/>
                  </a:ext>
                </a:extLst>
              </a:tr>
              <a:tr h="460792">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effectLst/>
                          <a:latin typeface="Arial" panose="020B0604020202020204" pitchFamily="34" charset="0"/>
                          <a:ea typeface="Calibri" panose="020F0502020204030204" pitchFamily="34" charset="0"/>
                          <a:cs typeface="Arial" panose="020B0604020202020204" pitchFamily="34" charset="0"/>
                        </a:rPr>
                        <a:t>Performance of work other than personal services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457200" marR="0">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On the date on which the State or subgrantee makes a binding written commitment to obtain the work.</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829320579"/>
                  </a:ext>
                </a:extLst>
              </a:tr>
              <a:tr h="268286">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Public utility services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457200" marR="0">
                        <a:lnSpc>
                          <a:spcPct val="115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When the State or subgrantee receives the services.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2169514102"/>
                  </a:ext>
                </a:extLst>
              </a:tr>
              <a:tr h="262786">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effectLst/>
                          <a:latin typeface="Arial" panose="020B0604020202020204" pitchFamily="34" charset="0"/>
                          <a:ea typeface="Calibri" panose="020F0502020204030204" pitchFamily="34" charset="0"/>
                          <a:cs typeface="Arial" panose="020B0604020202020204" pitchFamily="34" charset="0"/>
                        </a:rPr>
                        <a:t>Travel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4572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When the travel is taken.</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2760706108"/>
                  </a:ext>
                </a:extLst>
              </a:tr>
              <a:tr h="279287">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Rental of real or personal property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45720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the State or subgrantee uses the property.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104842543"/>
                  </a:ext>
                </a:extLst>
              </a:tr>
              <a:tr h="702799">
                <a:tc>
                  <a:txBody>
                    <a:bodyPr/>
                    <a:lstStyle/>
                    <a:p>
                      <a:pPr marL="342900" marR="0" lvl="0" indent="-342900">
                        <a:lnSpc>
                          <a:spcPct val="115000"/>
                        </a:lnSpc>
                        <a:spcBef>
                          <a:spcPts val="0"/>
                        </a:spcBef>
                        <a:spcAft>
                          <a:spcPts val="0"/>
                        </a:spcAft>
                        <a:buFont typeface="+mj-lt"/>
                        <a:buAutoNum type="arabicPeriod"/>
                        <a:tabLst>
                          <a:tab pos="342900" algn="l"/>
                          <a:tab pos="400050" algn="l"/>
                        </a:tabLst>
                      </a:pPr>
                      <a:r>
                        <a:rPr lang="en-US" sz="1800" b="1" dirty="0">
                          <a:effectLst/>
                          <a:latin typeface="Arial" panose="020B0604020202020204" pitchFamily="34" charset="0"/>
                          <a:ea typeface="Calibri" panose="020F0502020204030204" pitchFamily="34" charset="0"/>
                          <a:cs typeface="Arial" panose="020B0604020202020204" pitchFamily="34" charset="0"/>
                        </a:rPr>
                        <a:t>A pre-agreement cost that was properly approved by the Secretary [of Education]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4572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On the first day of the grant or subgrant performance.</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2126148185"/>
                  </a:ext>
                </a:extLst>
              </a:tr>
            </a:tbl>
          </a:graphicData>
        </a:graphic>
      </p:graphicFrame>
    </p:spTree>
    <p:extLst>
      <p:ext uri="{BB962C8B-B14F-4D97-AF65-F5344CB8AC3E}">
        <p14:creationId xmlns:p14="http://schemas.microsoft.com/office/powerpoint/2010/main" val="83303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50746-B136-0BDD-1B26-30A6BF059956}"/>
              </a:ext>
            </a:extLst>
          </p:cNvPr>
          <p:cNvSpPr>
            <a:spLocks noGrp="1"/>
          </p:cNvSpPr>
          <p:nvPr>
            <p:ph type="title"/>
          </p:nvPr>
        </p:nvSpPr>
        <p:spPr>
          <a:xfrm>
            <a:off x="838200" y="365126"/>
            <a:ext cx="10881852" cy="1042852"/>
          </a:xfrm>
        </p:spPr>
        <p:txBody>
          <a:bodyPr>
            <a:normAutofit fontScale="90000"/>
          </a:bodyPr>
          <a:lstStyle/>
          <a:p>
            <a:r>
              <a:rPr lang="en-US" dirty="0"/>
              <a:t>Liquidation (Final Reimbursement &amp; Closeout)</a:t>
            </a:r>
          </a:p>
        </p:txBody>
      </p:sp>
      <p:sp>
        <p:nvSpPr>
          <p:cNvPr id="2" name="Content Placeholder 1" descr="Liquidation explained">
            <a:extLst>
              <a:ext uri="{FF2B5EF4-FFF2-40B4-BE49-F238E27FC236}">
                <a16:creationId xmlns:a16="http://schemas.microsoft.com/office/drawing/2014/main" id="{DDD7ED13-B71B-8D1F-F926-846C24D4F4E2}"/>
              </a:ext>
            </a:extLst>
          </p:cNvPr>
          <p:cNvSpPr>
            <a:spLocks noGrp="1"/>
          </p:cNvSpPr>
          <p:nvPr>
            <p:ph idx="1"/>
          </p:nvPr>
        </p:nvSpPr>
        <p:spPr>
          <a:xfrm>
            <a:off x="907026" y="1995948"/>
            <a:ext cx="10515600" cy="4143595"/>
          </a:xfrm>
        </p:spPr>
        <p:txBody>
          <a:bodyPr>
            <a:noAutofit/>
          </a:bodyPr>
          <a:lstStyle/>
          <a:p>
            <a:r>
              <a:rPr lang="en-US" sz="1800" dirty="0"/>
              <a:t>Liquidation = final reimbursement request process</a:t>
            </a:r>
          </a:p>
          <a:p>
            <a:pPr lvl="1"/>
            <a:r>
              <a:rPr lang="en-US" sz="1800" dirty="0"/>
              <a:t>Extends beyond the grant obligation end date by approx. 60 days (not true for state funded or Perkins/other fed grants!)</a:t>
            </a:r>
          </a:p>
          <a:p>
            <a:pPr lvl="1"/>
            <a:r>
              <a:rPr lang="en-US" sz="1800" dirty="0"/>
              <a:t>This varies by grant type; Check the Grant Award Notice (GAN)</a:t>
            </a:r>
          </a:p>
          <a:p>
            <a:r>
              <a:rPr lang="en-US" sz="1800" dirty="0"/>
              <a:t>Closeout – Final Expenditure Report (FER) filing</a:t>
            </a:r>
          </a:p>
          <a:p>
            <a:pPr lvl="1"/>
            <a:r>
              <a:rPr lang="en-US" sz="1800" dirty="0"/>
              <a:t>90 days post obligation end </a:t>
            </a:r>
          </a:p>
          <a:p>
            <a:pPr lvl="1"/>
            <a:r>
              <a:rPr lang="en-US" sz="1800" dirty="0"/>
              <a:t>Can sometimes use the FER filing to claim final balances</a:t>
            </a:r>
            <a:r>
              <a:rPr lang="en-US" sz="1800" dirty="0">
                <a:solidFill>
                  <a:srgbClr val="FF0000"/>
                </a:solidFill>
              </a:rPr>
              <a:t>*</a:t>
            </a:r>
          </a:p>
          <a:p>
            <a:r>
              <a:rPr lang="en-US" sz="1800" dirty="0"/>
              <a:t>Federal entitlements (Titles, IDEA) have 60 days to liquidate using Reimbursement Request form; Additional 30 days to liquidate using FER filing. </a:t>
            </a:r>
          </a:p>
          <a:p>
            <a:r>
              <a:rPr lang="en-US" sz="1800" dirty="0"/>
              <a:t>Timing final requests and revisions – have a plan!</a:t>
            </a:r>
          </a:p>
          <a:p>
            <a:endParaRPr lang="en-US" sz="1800" dirty="0"/>
          </a:p>
          <a:p>
            <a:pPr marL="0" indent="0">
              <a:buNone/>
            </a:pPr>
            <a:r>
              <a:rPr lang="en-US" sz="1800" dirty="0">
                <a:solidFill>
                  <a:srgbClr val="FF0000"/>
                </a:solidFill>
              </a:rPr>
              <a:t>*Know when the FER CANNOT be used to claim final balances.</a:t>
            </a:r>
          </a:p>
        </p:txBody>
      </p:sp>
    </p:spTree>
    <p:extLst>
      <p:ext uri="{BB962C8B-B14F-4D97-AF65-F5344CB8AC3E}">
        <p14:creationId xmlns:p14="http://schemas.microsoft.com/office/powerpoint/2010/main" val="99657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A738F-C598-4DD0-2BA5-84C19911B83D}"/>
              </a:ext>
            </a:extLst>
          </p:cNvPr>
          <p:cNvSpPr>
            <a:spLocks noGrp="1"/>
          </p:cNvSpPr>
          <p:nvPr>
            <p:ph type="title"/>
          </p:nvPr>
        </p:nvSpPr>
        <p:spPr/>
        <p:txBody>
          <a:bodyPr/>
          <a:lstStyle/>
          <a:p>
            <a:r>
              <a:rPr lang="en-US" dirty="0"/>
              <a:t>Grant Award Notice (GAN)</a:t>
            </a:r>
          </a:p>
        </p:txBody>
      </p:sp>
      <p:sp>
        <p:nvSpPr>
          <p:cNvPr id="2" name="Content Placeholder 1" descr="Slide explaining Grant Award Notice (GAN)">
            <a:extLst>
              <a:ext uri="{FF2B5EF4-FFF2-40B4-BE49-F238E27FC236}">
                <a16:creationId xmlns:a16="http://schemas.microsoft.com/office/drawing/2014/main" id="{4CDC33F3-BAFA-F966-F4DB-384E883C1F43}"/>
              </a:ext>
            </a:extLst>
          </p:cNvPr>
          <p:cNvSpPr>
            <a:spLocks noGrp="1"/>
          </p:cNvSpPr>
          <p:nvPr>
            <p:ph idx="1"/>
          </p:nvPr>
        </p:nvSpPr>
        <p:spPr>
          <a:xfrm>
            <a:off x="838200" y="1973766"/>
            <a:ext cx="10515600" cy="4165777"/>
          </a:xfrm>
        </p:spPr>
        <p:txBody>
          <a:bodyPr>
            <a:noAutofit/>
          </a:bodyPr>
          <a:lstStyle/>
          <a:p>
            <a:r>
              <a:rPr lang="en-US" sz="1800" dirty="0"/>
              <a:t>The Grant Award Notice (GAN) end date determines the timing of deadlines:</a:t>
            </a:r>
          </a:p>
          <a:p>
            <a:pPr lvl="1"/>
            <a:r>
              <a:rPr lang="en-US" sz="1800" dirty="0"/>
              <a:t>Final Revisions (amendments): 30 days </a:t>
            </a:r>
            <a:r>
              <a:rPr lang="en-US" sz="1800" b="1" i="1" dirty="0"/>
              <a:t>prior</a:t>
            </a:r>
            <a:r>
              <a:rPr lang="en-US" sz="1800" dirty="0"/>
              <a:t> to grant end date.</a:t>
            </a:r>
          </a:p>
          <a:p>
            <a:pPr lvl="1"/>
            <a:r>
              <a:rPr lang="en-US" sz="1800" dirty="0"/>
              <a:t>Final Reimbursement Requests: 60 days </a:t>
            </a:r>
            <a:r>
              <a:rPr lang="en-US" sz="1800" b="1" i="1" dirty="0"/>
              <a:t>post </a:t>
            </a:r>
            <a:r>
              <a:rPr lang="en-US" sz="1800" dirty="0"/>
              <a:t>grant end date </a:t>
            </a:r>
            <a:r>
              <a:rPr lang="en-US" sz="1800" b="1" dirty="0"/>
              <a:t>(approx.).</a:t>
            </a:r>
          </a:p>
          <a:p>
            <a:pPr lvl="1"/>
            <a:r>
              <a:rPr lang="en-US" sz="1800" dirty="0"/>
              <a:t>Final Expenditure Report: 90 days </a:t>
            </a:r>
            <a:r>
              <a:rPr lang="en-US" sz="1800" b="1" i="1" dirty="0"/>
              <a:t>post</a:t>
            </a:r>
            <a:r>
              <a:rPr lang="en-US" sz="1800" dirty="0"/>
              <a:t> grant end date.</a:t>
            </a:r>
          </a:p>
          <a:p>
            <a:endParaRPr lang="en-US" sz="1800" dirty="0"/>
          </a:p>
          <a:p>
            <a:r>
              <a:rPr lang="en-US" sz="1800" dirty="0"/>
              <a:t>Grants that end 6/30 have approx. 46 days to request final reimbursement depending on what day Accounts Payable ends.  (PERKINS!)</a:t>
            </a:r>
          </a:p>
          <a:p>
            <a:pPr lvl="1"/>
            <a:r>
              <a:rPr lang="en-US" sz="1800" dirty="0"/>
              <a:t>Mid-August final reimbursement request deadline. </a:t>
            </a:r>
          </a:p>
          <a:p>
            <a:pPr lvl="1"/>
            <a:r>
              <a:rPr lang="en-US" sz="1800" dirty="0"/>
              <a:t>Mid-August FER filing IF using FER to claim final balances. </a:t>
            </a:r>
          </a:p>
          <a:p>
            <a:pPr lvl="1"/>
            <a:endParaRPr lang="en-US" sz="1800" dirty="0"/>
          </a:p>
          <a:p>
            <a:r>
              <a:rPr lang="en-US" sz="1800" dirty="0"/>
              <a:t>Grant obligation end date drives the final reimbursement and FER closeout timeframe</a:t>
            </a:r>
          </a:p>
          <a:p>
            <a:endParaRPr lang="en-US" sz="1800" dirty="0"/>
          </a:p>
          <a:p>
            <a:r>
              <a:rPr lang="en-US" sz="1800" dirty="0"/>
              <a:t>If a GAN is showing dates that look incorrect, please let us know!</a:t>
            </a:r>
          </a:p>
        </p:txBody>
      </p:sp>
    </p:spTree>
    <p:extLst>
      <p:ext uri="{BB962C8B-B14F-4D97-AF65-F5344CB8AC3E}">
        <p14:creationId xmlns:p14="http://schemas.microsoft.com/office/powerpoint/2010/main" val="312877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490E3-60BB-4A17-9E20-1778ACB0DD13}"/>
              </a:ext>
            </a:extLst>
          </p:cNvPr>
          <p:cNvSpPr>
            <a:spLocks noGrp="1"/>
          </p:cNvSpPr>
          <p:nvPr>
            <p:ph type="title"/>
          </p:nvPr>
        </p:nvSpPr>
        <p:spPr/>
        <p:txBody>
          <a:bodyPr/>
          <a:lstStyle/>
          <a:p>
            <a:r>
              <a:rPr lang="en-US" dirty="0"/>
              <a:t>Grant Award Notice (GAN) continued</a:t>
            </a:r>
          </a:p>
        </p:txBody>
      </p:sp>
      <p:sp>
        <p:nvSpPr>
          <p:cNvPr id="4" name="Content Placeholder 3">
            <a:extLst>
              <a:ext uri="{FF2B5EF4-FFF2-40B4-BE49-F238E27FC236}">
                <a16:creationId xmlns:a16="http://schemas.microsoft.com/office/drawing/2014/main" id="{1F73DEAF-1AC0-670F-FFC0-A9CF6EA659AC}"/>
              </a:ext>
            </a:extLst>
          </p:cNvPr>
          <p:cNvSpPr>
            <a:spLocks noGrp="1"/>
          </p:cNvSpPr>
          <p:nvPr>
            <p:ph idx="1"/>
          </p:nvPr>
        </p:nvSpPr>
        <p:spPr/>
        <p:txBody>
          <a:bodyPr/>
          <a:lstStyle/>
          <a:p>
            <a:endParaRPr lang="en-US" dirty="0"/>
          </a:p>
        </p:txBody>
      </p:sp>
      <p:pic>
        <p:nvPicPr>
          <p:cNvPr id="7" name="Picture 6" descr="Screen shot of Section 5 of the Grant Award Notice (GAN) Sub-recipient Award Information.  Focus on the grant project duration, and Reimbursement Request deadline.">
            <a:extLst>
              <a:ext uri="{FF2B5EF4-FFF2-40B4-BE49-F238E27FC236}">
                <a16:creationId xmlns:a16="http://schemas.microsoft.com/office/drawing/2014/main" id="{AF790CC8-01B1-D7FC-DEB1-BC166DC9FA33}"/>
              </a:ext>
            </a:extLst>
          </p:cNvPr>
          <p:cNvPicPr>
            <a:picLocks noChangeAspect="1"/>
          </p:cNvPicPr>
          <p:nvPr/>
        </p:nvPicPr>
        <p:blipFill>
          <a:blip r:embed="rId3"/>
          <a:stretch>
            <a:fillRect/>
          </a:stretch>
        </p:blipFill>
        <p:spPr>
          <a:xfrm>
            <a:off x="838201" y="2086984"/>
            <a:ext cx="9111200" cy="2917635"/>
          </a:xfrm>
          <a:prstGeom prst="rect">
            <a:avLst/>
          </a:prstGeom>
        </p:spPr>
      </p:pic>
    </p:spTree>
    <p:extLst>
      <p:ext uri="{BB962C8B-B14F-4D97-AF65-F5344CB8AC3E}">
        <p14:creationId xmlns:p14="http://schemas.microsoft.com/office/powerpoint/2010/main" val="8182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F4E18D-DBA6-3EC7-CB94-382105623F7E}"/>
              </a:ext>
            </a:extLst>
          </p:cNvPr>
          <p:cNvSpPr>
            <a:spLocks noGrp="1"/>
          </p:cNvSpPr>
          <p:nvPr>
            <p:ph type="title"/>
          </p:nvPr>
        </p:nvSpPr>
        <p:spPr/>
        <p:txBody>
          <a:bodyPr/>
          <a:lstStyle/>
          <a:p>
            <a:r>
              <a:rPr lang="en-US" dirty="0"/>
              <a:t>FY2027 Federal Entitlements</a:t>
            </a:r>
          </a:p>
        </p:txBody>
      </p:sp>
      <p:sp>
        <p:nvSpPr>
          <p:cNvPr id="2" name="Content Placeholder 1" descr="FY27 federal entitlement timeline">
            <a:extLst>
              <a:ext uri="{FF2B5EF4-FFF2-40B4-BE49-F238E27FC236}">
                <a16:creationId xmlns:a16="http://schemas.microsoft.com/office/drawing/2014/main" id="{614FE28D-A67D-AACE-983D-527EA758271B}"/>
              </a:ext>
            </a:extLst>
          </p:cNvPr>
          <p:cNvSpPr>
            <a:spLocks noGrp="1"/>
          </p:cNvSpPr>
          <p:nvPr>
            <p:ph idx="1"/>
          </p:nvPr>
        </p:nvSpPr>
        <p:spPr/>
        <p:txBody>
          <a:bodyPr>
            <a:normAutofit/>
          </a:bodyPr>
          <a:lstStyle/>
          <a:p>
            <a:r>
              <a:rPr lang="en-US" dirty="0"/>
              <a:t>FY2027 federal entitlements RFPs are posted!</a:t>
            </a:r>
          </a:p>
          <a:p>
            <a:pPr lvl="1"/>
            <a:endParaRPr lang="en-US" sz="3200" dirty="0"/>
          </a:p>
          <a:p>
            <a:pPr lvl="1"/>
            <a:r>
              <a:rPr lang="en-US" sz="3200" dirty="0"/>
              <a:t>Year 1: 7/1/2026* – 6/30/2027 (FY27)</a:t>
            </a:r>
          </a:p>
          <a:p>
            <a:pPr lvl="1"/>
            <a:r>
              <a:rPr lang="en-US" sz="3200" dirty="0"/>
              <a:t>Year 2: 7/1/2027 – 6/30/2028 (FY28)</a:t>
            </a:r>
          </a:p>
          <a:p>
            <a:pPr lvl="1"/>
            <a:r>
              <a:rPr lang="en-US" sz="3200" dirty="0"/>
              <a:t>Year 3: 7/1/2028 – 9/30/2028 (FY29 - 3 months)</a:t>
            </a:r>
          </a:p>
          <a:p>
            <a:pPr marL="457200" lvl="1" indent="0">
              <a:buNone/>
            </a:pPr>
            <a:endParaRPr lang="en-US" sz="3200" dirty="0"/>
          </a:p>
          <a:p>
            <a:pPr marL="457200" lvl="1" indent="0">
              <a:buNone/>
            </a:pPr>
            <a:r>
              <a:rPr lang="en-US" sz="3200" dirty="0">
                <a:solidFill>
                  <a:srgbClr val="FF0000"/>
                </a:solidFill>
              </a:rPr>
              <a:t>(Perkins does not follow the multi-year timeline)</a:t>
            </a:r>
          </a:p>
          <a:p>
            <a:pPr marL="0" indent="0">
              <a:buNone/>
            </a:pPr>
            <a:r>
              <a:rPr lang="en-US" sz="1600" dirty="0"/>
              <a:t>*Actual start date depends on grant submission by the LEA</a:t>
            </a:r>
          </a:p>
          <a:p>
            <a:endParaRPr lang="en-US" dirty="0"/>
          </a:p>
          <a:p>
            <a:endParaRPr lang="en-US" dirty="0"/>
          </a:p>
        </p:txBody>
      </p:sp>
    </p:spTree>
    <p:extLst>
      <p:ext uri="{BB962C8B-B14F-4D97-AF65-F5344CB8AC3E}">
        <p14:creationId xmlns:p14="http://schemas.microsoft.com/office/powerpoint/2010/main" val="221199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c63040-5e06-4c4a-8b07-ca5832d9b241">
      <UserInfo>
        <DisplayName>O'Donnell, Robert F (DESE)</DisplayName>
        <AccountId>18</AccountId>
        <AccountType/>
      </UserInfo>
      <UserInfo>
        <DisplayName>Cross, Kathleen (DESE)</DisplayName>
        <AccountId>315</AccountId>
        <AccountType/>
      </UserInfo>
    </SharedWithUsers>
    <TaxCatchAll xmlns="14c63040-5e06-4c4a-8b07-ca5832d9b241" xsi:nil="true"/>
    <lcf76f155ced4ddcb4097134ff3c332f xmlns="9324d023-3849-46fe-9182-6ce950756bea">
      <Terms xmlns="http://schemas.microsoft.com/office/infopath/2007/PartnerControls"/>
    </lcf76f155ced4ddcb4097134ff3c332f>
    <Count xmlns="9324d023-3849-46fe-9182-6ce950756b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E4B4D68279094DB93237BC2E98CD8D" ma:contentTypeVersion="15" ma:contentTypeDescription="Create a new document." ma:contentTypeScope="" ma:versionID="60448585fb4e3d759dcb22e6944eb22f">
  <xsd:schema xmlns:xsd="http://www.w3.org/2001/XMLSchema" xmlns:xs="http://www.w3.org/2001/XMLSchema" xmlns:p="http://schemas.microsoft.com/office/2006/metadata/properties" xmlns:ns2="9324d023-3849-46fe-9182-6ce950756bea" xmlns:ns3="14c63040-5e06-4c4a-8b07-ca5832d9b241" targetNamespace="http://schemas.microsoft.com/office/2006/metadata/properties" ma:root="true" ma:fieldsID="6b1608e6297668a821a546fd799e6b16" ns2:_="" ns3:_="">
    <xsd:import namespace="9324d023-3849-46fe-9182-6ce950756bea"/>
    <xsd:import namespace="14c63040-5e06-4c4a-8b07-ca5832d9b2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unt"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4d023-3849-46fe-9182-6ce950756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unt" ma:index="12" nillable="true" ma:displayName="Count" ma:format="Dropdown" ma:internalName="Count"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63040-5e06-4c4a-8b07-ca5832d9b2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3fef9fc-aad9-40f4-bab0-9a6c27b33d5c}" ma:internalName="TaxCatchAll" ma:showField="CatchAllData" ma:web="14c63040-5e06-4c4a-8b07-ca5832d9b2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9324d023-3849-46fe-9182-6ce950756bea"/>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14c63040-5e06-4c4a-8b07-ca5832d9b241"/>
    <ds:schemaRef ds:uri="http://schemas.microsoft.com/office/infopath/2007/PartnerControls"/>
  </ds:schemaRefs>
</ds:datastoreItem>
</file>

<file path=customXml/itemProps2.xml><?xml version="1.0" encoding="utf-8"?>
<ds:datastoreItem xmlns:ds="http://schemas.openxmlformats.org/officeDocument/2006/customXml" ds:itemID="{3E262044-7F8D-434B-B211-EF00C4EE4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4d023-3849-46fe-9182-6ce950756bea"/>
    <ds:schemaRef ds:uri="14c63040-5e06-4c4a-8b07-ca5832d9b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4915</TotalTime>
  <Words>2441</Words>
  <Application>Microsoft Office PowerPoint</Application>
  <PresentationFormat>Widescreen</PresentationFormat>
  <Paragraphs>313</Paragraphs>
  <Slides>34</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Spring Federal Grants Conference: Grants Management Housekeeping</vt:lpstr>
      <vt:lpstr>DESE as an Organization</vt:lpstr>
      <vt:lpstr>Federal Entitlements (ESSA, IDEA)</vt:lpstr>
      <vt:lpstr>FY2025 &amp; FY2026 ESSA / IDEA</vt:lpstr>
      <vt:lpstr>Obligation for Federal Grants</vt:lpstr>
      <vt:lpstr>Liquidation (Final Reimbursement &amp; Closeout)</vt:lpstr>
      <vt:lpstr>Grant Award Notice (GAN)</vt:lpstr>
      <vt:lpstr>Grant Award Notice (GAN) continued</vt:lpstr>
      <vt:lpstr>FY2027 Federal Entitlements</vt:lpstr>
      <vt:lpstr>Federal Entitlement Grants</vt:lpstr>
      <vt:lpstr>Entitlement Grant Workflow</vt:lpstr>
      <vt:lpstr>GEM$ User roles</vt:lpstr>
      <vt:lpstr>User Access Administrator (UAA)</vt:lpstr>
      <vt:lpstr>LEA Grantwriter(s)</vt:lpstr>
      <vt:lpstr>LEA Fiscal Representative</vt:lpstr>
      <vt:lpstr>LEA Superintendent / Chief Executive</vt:lpstr>
      <vt:lpstr>DESE Resources Page in GEM$</vt:lpstr>
      <vt:lpstr>Fiscal Time Clock</vt:lpstr>
      <vt:lpstr>Fiscal Time Clock: July - Sept</vt:lpstr>
      <vt:lpstr>Fiscal Time Clock: April - June</vt:lpstr>
      <vt:lpstr>Fiscal Time Clock: July – Sept Annotated</vt:lpstr>
      <vt:lpstr>Year Open / New Fed Awards: (FY27) 1. Ensure GANs are in place/awards established 2. Assess if revisions are needed (October) 3. Reconcile and claim grant funds as expended 4. DESE makes MTRS payments (80% of MTRS budgeted)</vt:lpstr>
      <vt:lpstr>MTRS</vt:lpstr>
      <vt:lpstr>MTRS continued</vt:lpstr>
      <vt:lpstr>Revisions (fka amendments) are Required when:</vt:lpstr>
      <vt:lpstr>Revisions continued</vt:lpstr>
      <vt:lpstr>Final Expenditure Report (FER)</vt:lpstr>
      <vt:lpstr>Current FY Established Fed Awards: 1. Assess if revisions are needed 2. Reconcile and claim grant funds as expended! 3. Mid-Year adjustments (March - adjust line items if needed</vt:lpstr>
      <vt:lpstr>Fiscal Time Clock continued</vt:lpstr>
      <vt:lpstr>Cash Management</vt:lpstr>
      <vt:lpstr>Grant Reimbursement</vt:lpstr>
      <vt:lpstr>Federal Grant Assurances</vt:lpstr>
      <vt:lpstr>Takeaways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Policies in GEM$ Presentation</dc:title>
  <dc:creator>DESE</dc:creator>
  <cp:lastModifiedBy>Zou, Dong (EOE)</cp:lastModifiedBy>
  <cp:revision>18</cp:revision>
  <cp:lastPrinted>2023-05-15T15:17:25Z</cp:lastPrinted>
  <dcterms:created xsi:type="dcterms:W3CDTF">2022-10-11T20:32:22Z</dcterms:created>
  <dcterms:modified xsi:type="dcterms:W3CDTF">2026-06-05T14:32:42Z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5 2026 12:00AM</vt:lpwstr>
  </property>
</Properties>
</file>