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Lst>
  <p:notesMasterIdLst>
    <p:notesMasterId r:id="rId20"/>
  </p:notesMasterIdLst>
  <p:sldIdLst>
    <p:sldId id="256" r:id="rId5"/>
    <p:sldId id="257" r:id="rId6"/>
    <p:sldId id="4897" r:id="rId7"/>
    <p:sldId id="2404" r:id="rId8"/>
    <p:sldId id="4892" r:id="rId9"/>
    <p:sldId id="303" r:id="rId10"/>
    <p:sldId id="315" r:id="rId11"/>
    <p:sldId id="310" r:id="rId12"/>
    <p:sldId id="4896" r:id="rId13"/>
    <p:sldId id="4898" r:id="rId14"/>
    <p:sldId id="4893" r:id="rId15"/>
    <p:sldId id="314" r:id="rId16"/>
    <p:sldId id="4895" r:id="rId17"/>
    <p:sldId id="4899"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DC6CD306-81AD-BC7D-16A2-05D9847175B0}" name="Woo, Lauren (DESE)" initials="WL" userId="S::lauren.woo@mass.gov::891b1bf9-83ca-4481-960c-a0625b521a43" providerId="AD"/>
  <p188:author id="{5935AF0D-C88F-DA02-7455-3D6A66FFDC33}" name="Fitzgerald, Patrick G. (DESE)" initials="F(" userId="S::patrick.g.fitzgerald2@mass.gov::53b36a70-9b83-456d-ba86-31a4afdf464c" providerId="AD"/>
  <p188:author id="{2469E821-F328-75A0-E3C5-2037EEE2F572}" name="Garell, Julie L. (DESE)" initials="G(" userId="S::julie.l.garell@mass.gov::ac148227-ae84-4e0c-b427-3b87ecb20e9a" providerId="AD"/>
  <p188:author id="{DB95473E-3799-72CB-965F-9EB89B56FFF3}" name="Daigle, Martha (DESE)" initials="MD" userId="S::Martha.S.Daigle@mass.gov::30cc7468-3554-4040-b5ec-110ac3e947d8" providerId="AD"/>
  <p188:author id="{3F602C5C-ED15-FC16-4B03-46E9ADDE3930}" name="Christo, Dimitri D. (DESE)" initials="CDD(" userId="S::dimitri.d.christo@mass.gov::f6874029-da51-4205-b36d-b8ddc7839279" providerId="AD"/>
  <p188:author id="{F0D0A25C-1152-AB87-4A03-191442AE67D4}" name="Daigle, Martha (DESE)" initials="DM" userId="S::martha.s.daigle@mass.gov::30cc7468-3554-4040-b5ec-110ac3e947d8" providerId="AD"/>
  <p188:author id="{7961FF5F-6533-BF5A-5B4D-A8A6AEABBD13}" name="Cruz, Jenny (DESE)" initials="CJ" userId="S::jenny.cruz@mass.gov::9acc5e5d-1e16-45d5-8416-f07c61d324d0" providerId="AD"/>
  <p188:author id="{D346AF6F-FE77-D792-EE9C-E08BA9385AF9}" name="McDonald, Michael (DESE)" initials="MM" userId="S::michael.mcdonald@mass.gov::d8c3b4b2-fea8-4e47-885f-da6cc0ebb64d" providerId="AD"/>
  <p188:author id="{41499271-2D33-ED90-2441-AF2210F20A6F}" name="Rastogi-Kelly, Vandana (DESE)" initials="VR" userId="S::Vandana.R.Rastogi-Kelly@mass.gov::04ea3925-efd3-4cb6-91ff-2bb834262727" providerId="AD"/>
  <p188:author id="{34E2AC71-14A6-BAF0-FE8D-5B7FC4B39284}" name="Camacho, Jamie L. (DESE)" initials="JC" userId="S::Jamie.L.Camacho@mass.gov::21f49f1e-e593-4860-b32e-bdd5656b5338" providerId="AD"/>
  <p188:author id="{4ED8E198-FC13-D569-2669-37EBEC834A14}" name="Tobey, Gregory (DESE)" initials="GT" userId="S::Gregory.Tobey@mass.gov::12968eda-ee05-4bb6-837b-2d6d4faa13b6" providerId="AD"/>
  <p188:author id="{9CA43CE2-546B-A27E-FF66-ADBBE95484C9}" name="Sahni, Amrita D. (DESE)" initials="AS" userId="S::Amrita.D.Sahni@mass.gov::6313d7e8-2463-49dd-9257-e9ab299d51d0" providerId="AD"/>
  <p188:author id="{29FDBAE2-41D5-162A-6036-D4D0D463F883}" name="Wakelin, Johanna (DESE)" initials="JW" userId="S::Johanna.Wakelin@mass.gov::861700f2-2647-4c79-b4e9-5d2ae7c7128a" providerId="AD"/>
  <p188:author id="{656499E3-BA4D-B45B-EBEF-002C4371244D}" name="Fitzgerald, Patrick G. (DESE)" initials="PF" userId="S::Patrick.G.Fitzgerald2@mass.gov::53b36a70-9b83-456d-ba86-31a4afdf464c" providerId="AD"/>
  <p188:author id="{6ABF01F9-5982-37E0-2D93-4071B6BB4D63}" name="LoDuca-Towne, Kelsey (DESE)" initials="KL" userId="S::kelsey.loduca-towne@mass.gov::f03be8ce-807a-4f33-8b2e-6128f35343e9" providerId="AD"/>
  <p188:author id="{4F08D7FB-1392-BA33-72FA-90F2B7A61763}" name="Mao, Yu-Ping (DESE)" initials="MY" userId="S::yu-ping.mao@mass.gov::8534b1b7-a0d5-4f47-86c1-c5d493c16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782"/>
    <a:srgbClr val="347AB6"/>
    <a:srgbClr val="EFBC49"/>
    <a:srgbClr val="B5DFF3"/>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21CEA-8D1B-8FCC-198D-70A54E816155}" v="1" dt="2026-05-28T15:38:59.341"/>
    <p1510:client id="{D66F6D05-E13F-4B36-BE33-7FD1DED4431B}" v="4" dt="2026-05-29T14:35:23.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02"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E3026C01-E540-49FF-A09D-C957810A065F}"/>
    <pc:docChg chg="undo custSel modSld">
      <pc:chgData name="Resetarits, Jake S. (DESE)" userId="37741e96-5ecb-4258-9857-666183bdd9bd" providerId="ADAL" clId="{E3026C01-E540-49FF-A09D-C957810A065F}" dt="2026-05-29T14:32:21.539" v="74" actId="962"/>
      <pc:docMkLst>
        <pc:docMk/>
      </pc:docMkLst>
      <pc:sldChg chg="modSp mod">
        <pc:chgData name="Resetarits, Jake S. (DESE)" userId="37741e96-5ecb-4258-9857-666183bdd9bd" providerId="ADAL" clId="{E3026C01-E540-49FF-A09D-C957810A065F}" dt="2026-05-29T14:31:14.640" v="40" actId="207"/>
        <pc:sldMkLst>
          <pc:docMk/>
          <pc:sldMk cId="2198329092" sldId="257"/>
        </pc:sldMkLst>
        <pc:spChg chg="mod">
          <ac:chgData name="Resetarits, Jake S. (DESE)" userId="37741e96-5ecb-4258-9857-666183bdd9bd" providerId="ADAL" clId="{E3026C01-E540-49FF-A09D-C957810A065F}" dt="2026-05-29T14:31:14.640" v="40" actId="207"/>
          <ac:spMkLst>
            <pc:docMk/>
            <pc:sldMk cId="2198329092" sldId="257"/>
            <ac:spMk id="3" creationId="{E420044D-E518-28A7-E711-CBD82A7DC94B}"/>
          </ac:spMkLst>
        </pc:spChg>
      </pc:sldChg>
      <pc:sldChg chg="modSp mod">
        <pc:chgData name="Resetarits, Jake S. (DESE)" userId="37741e96-5ecb-4258-9857-666183bdd9bd" providerId="ADAL" clId="{E3026C01-E540-49FF-A09D-C957810A065F}" dt="2026-05-29T14:30:41.645" v="31" actId="207"/>
        <pc:sldMkLst>
          <pc:docMk/>
          <pc:sldMk cId="948477045" sldId="303"/>
        </pc:sldMkLst>
        <pc:spChg chg="mod">
          <ac:chgData name="Resetarits, Jake S. (DESE)" userId="37741e96-5ecb-4258-9857-666183bdd9bd" providerId="ADAL" clId="{E3026C01-E540-49FF-A09D-C957810A065F}" dt="2026-05-29T14:30:41.645" v="31" actId="207"/>
          <ac:spMkLst>
            <pc:docMk/>
            <pc:sldMk cId="948477045" sldId="303"/>
            <ac:spMk id="3" creationId="{93233F64-CC9C-720A-212A-D89B5F6C4FFA}"/>
          </ac:spMkLst>
        </pc:spChg>
      </pc:sldChg>
      <pc:sldChg chg="modSp mod">
        <pc:chgData name="Resetarits, Jake S. (DESE)" userId="37741e96-5ecb-4258-9857-666183bdd9bd" providerId="ADAL" clId="{E3026C01-E540-49FF-A09D-C957810A065F}" dt="2026-05-29T14:30:32.017" v="29" actId="207"/>
        <pc:sldMkLst>
          <pc:docMk/>
          <pc:sldMk cId="2114893597" sldId="310"/>
        </pc:sldMkLst>
        <pc:spChg chg="mod">
          <ac:chgData name="Resetarits, Jake S. (DESE)" userId="37741e96-5ecb-4258-9857-666183bdd9bd" providerId="ADAL" clId="{E3026C01-E540-49FF-A09D-C957810A065F}" dt="2026-05-29T14:30:32.017" v="29" actId="207"/>
          <ac:spMkLst>
            <pc:docMk/>
            <pc:sldMk cId="2114893597" sldId="310"/>
            <ac:spMk id="3" creationId="{A51D5AFD-DBC1-8EBE-76F5-137ECAEBF591}"/>
          </ac:spMkLst>
        </pc:spChg>
      </pc:sldChg>
      <pc:sldChg chg="modSp mod">
        <pc:chgData name="Resetarits, Jake S. (DESE)" userId="37741e96-5ecb-4258-9857-666183bdd9bd" providerId="ADAL" clId="{E3026C01-E540-49FF-A09D-C957810A065F}" dt="2026-05-29T14:30:16.112" v="26" actId="207"/>
        <pc:sldMkLst>
          <pc:docMk/>
          <pc:sldMk cId="4068845715" sldId="314"/>
        </pc:sldMkLst>
        <pc:spChg chg="mod">
          <ac:chgData name="Resetarits, Jake S. (DESE)" userId="37741e96-5ecb-4258-9857-666183bdd9bd" providerId="ADAL" clId="{E3026C01-E540-49FF-A09D-C957810A065F}" dt="2026-05-29T14:30:16.112" v="26" actId="207"/>
          <ac:spMkLst>
            <pc:docMk/>
            <pc:sldMk cId="4068845715" sldId="314"/>
            <ac:spMk id="3" creationId="{F127376A-D599-575F-4D5B-505AD319FC3E}"/>
          </ac:spMkLst>
        </pc:spChg>
      </pc:sldChg>
      <pc:sldChg chg="modSp mod">
        <pc:chgData name="Resetarits, Jake S. (DESE)" userId="37741e96-5ecb-4258-9857-666183bdd9bd" providerId="ADAL" clId="{E3026C01-E540-49FF-A09D-C957810A065F}" dt="2026-05-29T14:30:37.113" v="30" actId="207"/>
        <pc:sldMkLst>
          <pc:docMk/>
          <pc:sldMk cId="3065542953" sldId="315"/>
        </pc:sldMkLst>
        <pc:spChg chg="mod">
          <ac:chgData name="Resetarits, Jake S. (DESE)" userId="37741e96-5ecb-4258-9857-666183bdd9bd" providerId="ADAL" clId="{E3026C01-E540-49FF-A09D-C957810A065F}" dt="2026-05-29T14:30:37.113" v="30" actId="207"/>
          <ac:spMkLst>
            <pc:docMk/>
            <pc:sldMk cId="3065542953" sldId="315"/>
            <ac:spMk id="3" creationId="{5D2C8F7F-23F2-57E2-85CB-10A9434B0283}"/>
          </ac:spMkLst>
        </pc:spChg>
      </pc:sldChg>
      <pc:sldChg chg="modSp mod">
        <pc:chgData name="Resetarits, Jake S. (DESE)" userId="37741e96-5ecb-4258-9857-666183bdd9bd" providerId="ADAL" clId="{E3026C01-E540-49FF-A09D-C957810A065F}" dt="2026-05-29T14:31:00.412" v="35" actId="207"/>
        <pc:sldMkLst>
          <pc:docMk/>
          <pc:sldMk cId="4191871886" sldId="2404"/>
        </pc:sldMkLst>
        <pc:spChg chg="mod">
          <ac:chgData name="Resetarits, Jake S. (DESE)" userId="37741e96-5ecb-4258-9857-666183bdd9bd" providerId="ADAL" clId="{E3026C01-E540-49FF-A09D-C957810A065F}" dt="2026-05-29T14:31:00.412" v="35" actId="207"/>
          <ac:spMkLst>
            <pc:docMk/>
            <pc:sldMk cId="4191871886" sldId="2404"/>
            <ac:spMk id="7" creationId="{7EB2AA37-EC57-1C51-BB9F-A95A2B5F0D6E}"/>
          </ac:spMkLst>
        </pc:spChg>
      </pc:sldChg>
      <pc:sldChg chg="modSp mod">
        <pc:chgData name="Resetarits, Jake S. (DESE)" userId="37741e96-5ecb-4258-9857-666183bdd9bd" providerId="ADAL" clId="{E3026C01-E540-49FF-A09D-C957810A065F}" dt="2026-05-29T14:30:54.345" v="34" actId="207"/>
        <pc:sldMkLst>
          <pc:docMk/>
          <pc:sldMk cId="1928603299" sldId="4892"/>
        </pc:sldMkLst>
        <pc:spChg chg="mod">
          <ac:chgData name="Resetarits, Jake S. (DESE)" userId="37741e96-5ecb-4258-9857-666183bdd9bd" providerId="ADAL" clId="{E3026C01-E540-49FF-A09D-C957810A065F}" dt="2026-05-29T14:30:54.345" v="34" actId="207"/>
          <ac:spMkLst>
            <pc:docMk/>
            <pc:sldMk cId="1928603299" sldId="4892"/>
            <ac:spMk id="3" creationId="{A294F1F0-3E9F-C353-0432-626A05CB0785}"/>
          </ac:spMkLst>
        </pc:spChg>
      </pc:sldChg>
      <pc:sldChg chg="modSp mod">
        <pc:chgData name="Resetarits, Jake S. (DESE)" userId="37741e96-5ecb-4258-9857-666183bdd9bd" providerId="ADAL" clId="{E3026C01-E540-49FF-A09D-C957810A065F}" dt="2026-05-29T14:32:21.539" v="74" actId="962"/>
        <pc:sldMkLst>
          <pc:docMk/>
          <pc:sldMk cId="133622200" sldId="4893"/>
        </pc:sldMkLst>
        <pc:spChg chg="mod">
          <ac:chgData name="Resetarits, Jake S. (DESE)" userId="37741e96-5ecb-4258-9857-666183bdd9bd" providerId="ADAL" clId="{E3026C01-E540-49FF-A09D-C957810A065F}" dt="2026-05-29T14:28:19.720" v="14" actId="14100"/>
          <ac:spMkLst>
            <pc:docMk/>
            <pc:sldMk cId="133622200" sldId="4893"/>
            <ac:spMk id="3" creationId="{7148D290-BC9E-4261-7E1D-A64E3198BFB1}"/>
          </ac:spMkLst>
        </pc:spChg>
        <pc:spChg chg="ord">
          <ac:chgData name="Resetarits, Jake S. (DESE)" userId="37741e96-5ecb-4258-9857-666183bdd9bd" providerId="ADAL" clId="{E3026C01-E540-49FF-A09D-C957810A065F}" dt="2026-05-29T14:29:47.939" v="23" actId="13244"/>
          <ac:spMkLst>
            <pc:docMk/>
            <pc:sldMk cId="133622200" sldId="4893"/>
            <ac:spMk id="4" creationId="{157EC851-2114-BF21-9163-CAC6F1B015A0}"/>
          </ac:spMkLst>
        </pc:spChg>
        <pc:picChg chg="mod">
          <ac:chgData name="Resetarits, Jake S. (DESE)" userId="37741e96-5ecb-4258-9857-666183bdd9bd" providerId="ADAL" clId="{E3026C01-E540-49FF-A09D-C957810A065F}" dt="2026-05-29T14:32:21.539" v="74" actId="962"/>
          <ac:picMkLst>
            <pc:docMk/>
            <pc:sldMk cId="133622200" sldId="4893"/>
            <ac:picMk id="5" creationId="{086F4125-DA85-E35A-D651-16B47615C431}"/>
          </ac:picMkLst>
        </pc:picChg>
      </pc:sldChg>
      <pc:sldChg chg="modSp mod">
        <pc:chgData name="Resetarits, Jake S. (DESE)" userId="37741e96-5ecb-4258-9857-666183bdd9bd" providerId="ADAL" clId="{E3026C01-E540-49FF-A09D-C957810A065F}" dt="2026-05-29T14:30:11.830" v="25" actId="207"/>
        <pc:sldMkLst>
          <pc:docMk/>
          <pc:sldMk cId="4262162415" sldId="4895"/>
        </pc:sldMkLst>
        <pc:spChg chg="mod">
          <ac:chgData name="Resetarits, Jake S. (DESE)" userId="37741e96-5ecb-4258-9857-666183bdd9bd" providerId="ADAL" clId="{E3026C01-E540-49FF-A09D-C957810A065F}" dt="2026-05-29T14:30:11.830" v="25" actId="207"/>
          <ac:spMkLst>
            <pc:docMk/>
            <pc:sldMk cId="4262162415" sldId="4895"/>
            <ac:spMk id="3" creationId="{23E6B7F4-D1C2-B51C-3A22-0669C7713247}"/>
          </ac:spMkLst>
        </pc:spChg>
      </pc:sldChg>
      <pc:sldChg chg="modSp mod">
        <pc:chgData name="Resetarits, Jake S. (DESE)" userId="37741e96-5ecb-4258-9857-666183bdd9bd" providerId="ADAL" clId="{E3026C01-E540-49FF-A09D-C957810A065F}" dt="2026-05-29T14:30:26.876" v="28" actId="207"/>
        <pc:sldMkLst>
          <pc:docMk/>
          <pc:sldMk cId="3173051349" sldId="4896"/>
        </pc:sldMkLst>
        <pc:spChg chg="mod">
          <ac:chgData name="Resetarits, Jake S. (DESE)" userId="37741e96-5ecb-4258-9857-666183bdd9bd" providerId="ADAL" clId="{E3026C01-E540-49FF-A09D-C957810A065F}" dt="2026-05-29T14:30:26.876" v="28" actId="207"/>
          <ac:spMkLst>
            <pc:docMk/>
            <pc:sldMk cId="3173051349" sldId="4896"/>
            <ac:spMk id="3" creationId="{0CABDE2C-4627-78B3-923B-D853076E94F3}"/>
          </ac:spMkLst>
        </pc:spChg>
        <pc:spChg chg="ord">
          <ac:chgData name="Resetarits, Jake S. (DESE)" userId="37741e96-5ecb-4258-9857-666183bdd9bd" providerId="ADAL" clId="{E3026C01-E540-49FF-A09D-C957810A065F}" dt="2026-05-29T14:29:41.091" v="22" actId="13244"/>
          <ac:spMkLst>
            <pc:docMk/>
            <pc:sldMk cId="3173051349" sldId="4896"/>
            <ac:spMk id="4" creationId="{ED02EB2F-724C-F99B-4F25-BF7593AE503D}"/>
          </ac:spMkLst>
        </pc:spChg>
        <pc:picChg chg="mod">
          <ac:chgData name="Resetarits, Jake S. (DESE)" userId="37741e96-5ecb-4258-9857-666183bdd9bd" providerId="ADAL" clId="{E3026C01-E540-49FF-A09D-C957810A065F}" dt="2026-05-29T14:27:01.573" v="1" actId="962"/>
          <ac:picMkLst>
            <pc:docMk/>
            <pc:sldMk cId="3173051349" sldId="4896"/>
            <ac:picMk id="6" creationId="{0660F1B8-4410-C3DF-3570-F1685411C943}"/>
          </ac:picMkLst>
        </pc:picChg>
      </pc:sldChg>
      <pc:sldChg chg="modSp mod">
        <pc:chgData name="Resetarits, Jake S. (DESE)" userId="37741e96-5ecb-4258-9857-666183bdd9bd" providerId="ADAL" clId="{E3026C01-E540-49FF-A09D-C957810A065F}" dt="2026-05-29T14:31:08.539" v="39" actId="20577"/>
        <pc:sldMkLst>
          <pc:docMk/>
          <pc:sldMk cId="1995969041" sldId="4897"/>
        </pc:sldMkLst>
        <pc:spChg chg="mod">
          <ac:chgData name="Resetarits, Jake S. (DESE)" userId="37741e96-5ecb-4258-9857-666183bdd9bd" providerId="ADAL" clId="{E3026C01-E540-49FF-A09D-C957810A065F}" dt="2026-05-29T14:31:08.539" v="39" actId="20577"/>
          <ac:spMkLst>
            <pc:docMk/>
            <pc:sldMk cId="1995969041" sldId="4897"/>
            <ac:spMk id="3" creationId="{8226FCCE-13FD-9C2A-FB80-621C3751F370}"/>
          </ac:spMkLst>
        </pc:spChg>
      </pc:sldChg>
      <pc:sldChg chg="modSp mod">
        <pc:chgData name="Resetarits, Jake S. (DESE)" userId="37741e96-5ecb-4258-9857-666183bdd9bd" providerId="ADAL" clId="{E3026C01-E540-49FF-A09D-C957810A065F}" dt="2026-05-29T14:30:22.154" v="27" actId="207"/>
        <pc:sldMkLst>
          <pc:docMk/>
          <pc:sldMk cId="2743573007" sldId="4898"/>
        </pc:sldMkLst>
        <pc:spChg chg="mod">
          <ac:chgData name="Resetarits, Jake S. (DESE)" userId="37741e96-5ecb-4258-9857-666183bdd9bd" providerId="ADAL" clId="{E3026C01-E540-49FF-A09D-C957810A065F}" dt="2026-05-29T14:30:22.154" v="27" actId="207"/>
          <ac:spMkLst>
            <pc:docMk/>
            <pc:sldMk cId="2743573007" sldId="4898"/>
            <ac:spMk id="6" creationId="{D91F599E-D61F-0036-77EC-66E37A0A932E}"/>
          </ac:spMkLst>
        </pc:spChg>
        <pc:picChg chg="mod">
          <ac:chgData name="Resetarits, Jake S. (DESE)" userId="37741e96-5ecb-4258-9857-666183bdd9bd" providerId="ADAL" clId="{E3026C01-E540-49FF-A09D-C957810A065F}" dt="2026-05-29T14:27:19.836" v="3" actId="962"/>
          <ac:picMkLst>
            <pc:docMk/>
            <pc:sldMk cId="2743573007" sldId="4898"/>
            <ac:picMk id="11" creationId="{47C395A1-FD93-3D72-C1FE-89FD225C7990}"/>
          </ac:picMkLst>
        </pc:picChg>
      </pc:sldChg>
      <pc:sldChg chg="modSp mod">
        <pc:chgData name="Resetarits, Jake S. (DESE)" userId="37741e96-5ecb-4258-9857-666183bdd9bd" providerId="ADAL" clId="{E3026C01-E540-49FF-A09D-C957810A065F}" dt="2026-05-29T14:30:07.760" v="24" actId="207"/>
        <pc:sldMkLst>
          <pc:docMk/>
          <pc:sldMk cId="3190181252" sldId="4899"/>
        </pc:sldMkLst>
        <pc:spChg chg="mod">
          <ac:chgData name="Resetarits, Jake S. (DESE)" userId="37741e96-5ecb-4258-9857-666183bdd9bd" providerId="ADAL" clId="{E3026C01-E540-49FF-A09D-C957810A065F}" dt="2026-05-29T14:30:07.760" v="24" actId="207"/>
          <ac:spMkLst>
            <pc:docMk/>
            <pc:sldMk cId="3190181252" sldId="4899"/>
            <ac:spMk id="3" creationId="{A60AE8C2-B8D6-144E-46E8-78F2ED35F6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84" r:id="rId3"/>
    <p:sldLayoutId id="2147483685" r:id="rId4"/>
    <p:sldLayoutId id="2147483692" r:id="rId5"/>
    <p:sldLayoutId id="2147483676" r:id="rId6"/>
    <p:sldLayoutId id="2147483677" r:id="rId7"/>
    <p:sldLayoutId id="2147483682" r:id="rId8"/>
    <p:sldLayoutId id="2147483681" r:id="rId9"/>
    <p:sldLayoutId id="2147483683" r:id="rId10"/>
    <p:sldLayoutId id="2147483656" r:id="rId11"/>
    <p:sldLayoutId id="2147483678" r:id="rId12"/>
    <p:sldLayoutId id="2147483661" r:id="rId13"/>
    <p:sldLayoutId id="2147483657" r:id="rId14"/>
    <p:sldLayoutId id="2147483686" r:id="rId15"/>
    <p:sldLayoutId id="2147483679" r:id="rId16"/>
    <p:sldLayoutId id="2147483687" r:id="rId17"/>
    <p:sldLayoutId id="2147483680" r:id="rId18"/>
    <p:sldLayoutId id="2147483688"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ockcake.com/i/cluttered-desk-space_1035865_105163"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rldefense.com/v3/__https:/us02web.zoom.us/webinar/register/WN_TZjxiMdWTpiLZpGt5ZJTFQ__;!!CPANwP4y!VgP4Zc-Qr57kqA-9gxUqtHFVoRhTpZrroki6IAgZgrnFv8AkpzphOMnUbrVm_mBXOTB5tKXy_Mzq_4gUYvq4O_eaF-K-hCk$" TargetMode="External"/><Relationship Id="rId2" Type="http://schemas.openxmlformats.org/officeDocument/2006/relationships/hyperlink" Target="https://urldefense.com/v3/__https:/us02web.zoom.us/webinar/register/WN_g2oIeWPoQ56UjRmQhCBbKg__;!!CPANwP4y!VgP4Zc-Qr57kqA-9gxUqtHFVoRhTpZrroki6IAgZgrnFv8AkpzphOMnUbrVm_mBXOTB5tKXy_Mzq_4gUYvq4O_ea5KFLuZU$" TargetMode="External"/><Relationship Id="rId1" Type="http://schemas.openxmlformats.org/officeDocument/2006/relationships/slideLayout" Target="../slideLayouts/slideLayout2.xml"/><Relationship Id="rId4" Type="http://schemas.openxmlformats.org/officeDocument/2006/relationships/hyperlink" Target="https://us02web.zoom.us/webinar/register/WN_AD-lZ1DATo2UkrsYGR4x9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IDEAfiscal@mas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urrent/title-34/subtitle-B/chapter-III/part-300#300.600" TargetMode="External"/><Relationship Id="rId2" Type="http://schemas.openxmlformats.org/officeDocument/2006/relationships/hyperlink" Target="https://www.ecfr.gov/current/title-2/subtitle-A/part-1#1.200" TargetMode="External"/><Relationship Id="rId1" Type="http://schemas.openxmlformats.org/officeDocument/2006/relationships/slideLayout" Target="../slideLayouts/slideLayout2.xml"/><Relationship Id="rId4" Type="http://schemas.openxmlformats.org/officeDocument/2006/relationships/hyperlink" Target="https://www.ecfr.gov/current/title-2/subtitle-A/chapter-II/part-200/subpart-D/subject-group-ECFR031321e29ac5bbd/section-200.33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a:xfrm>
            <a:off x="342900" y="873824"/>
            <a:ext cx="11693588" cy="1955101"/>
          </a:xfrm>
        </p:spPr>
        <p:txBody>
          <a:bodyPr>
            <a:normAutofit fontScale="90000"/>
          </a:bodyPr>
          <a:lstStyle/>
          <a:p>
            <a:r>
              <a:rPr lang="en-US" sz="4400">
                <a:latin typeface="Arial"/>
                <a:cs typeface="Arial"/>
              </a:rPr>
              <a:t>Spring Federal Grants Conference</a:t>
            </a:r>
            <a:br>
              <a:rPr lang="en-US" sz="4400">
                <a:latin typeface="Arial"/>
                <a:cs typeface="Arial"/>
              </a:rPr>
            </a:br>
            <a:br>
              <a:rPr lang="en-US" sz="4400">
                <a:latin typeface="Arial"/>
                <a:cs typeface="Arial"/>
              </a:rPr>
            </a:br>
            <a:r>
              <a:rPr lang="en-US" sz="4400">
                <a:latin typeface="Arial"/>
                <a:cs typeface="Arial"/>
              </a:rPr>
              <a:t>IDEA Part B LEA Fiscal </a:t>
            </a:r>
            <a:br>
              <a:rPr lang="en-US" sz="4400">
                <a:latin typeface="Arial"/>
                <a:cs typeface="Arial"/>
              </a:rPr>
            </a:br>
            <a:r>
              <a:rPr lang="en-US" sz="4400">
                <a:latin typeface="Arial"/>
                <a:cs typeface="Arial"/>
              </a:rPr>
              <a:t>Universal, Cyclical, and Targeted Monitoring </a:t>
            </a:r>
            <a:endParaRPr lang="en-US" sz="4400"/>
          </a:p>
        </p:txBody>
      </p:sp>
      <p:sp>
        <p:nvSpPr>
          <p:cNvPr id="5" name="TextBox 4">
            <a:extLst>
              <a:ext uri="{FF2B5EF4-FFF2-40B4-BE49-F238E27FC236}">
                <a16:creationId xmlns:a16="http://schemas.microsoft.com/office/drawing/2014/main" id="{2B48D2E7-4AD0-16DB-A9E5-428343DEC973}"/>
              </a:ext>
            </a:extLst>
          </p:cNvPr>
          <p:cNvSpPr txBox="1"/>
          <p:nvPr/>
        </p:nvSpPr>
        <p:spPr>
          <a:xfrm>
            <a:off x="782052" y="5113421"/>
            <a:ext cx="5955631" cy="523220"/>
          </a:xfrm>
          <a:prstGeom prst="rect">
            <a:avLst/>
          </a:prstGeom>
          <a:solidFill>
            <a:srgbClr val="1E478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rPr>
              <a:t>June 9, 2026</a:t>
            </a:r>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A9FBC6-6BD9-B245-12D6-20129AF405A7}"/>
              </a:ext>
            </a:extLst>
          </p:cNvPr>
          <p:cNvSpPr>
            <a:spLocks noGrp="1"/>
          </p:cNvSpPr>
          <p:nvPr>
            <p:ph type="title"/>
          </p:nvPr>
        </p:nvSpPr>
        <p:spPr/>
        <p:txBody>
          <a:bodyPr>
            <a:normAutofit fontScale="90000"/>
          </a:bodyPr>
          <a:lstStyle/>
          <a:p>
            <a:r>
              <a:rPr lang="en-US">
                <a:latin typeface="Arial"/>
                <a:cs typeface="Arial"/>
              </a:rPr>
              <a:t>LEA Experiences with Cyclical Monitoring</a:t>
            </a:r>
          </a:p>
        </p:txBody>
      </p:sp>
      <p:sp>
        <p:nvSpPr>
          <p:cNvPr id="6" name="Content Placeholder 5">
            <a:extLst>
              <a:ext uri="{FF2B5EF4-FFF2-40B4-BE49-F238E27FC236}">
                <a16:creationId xmlns:a16="http://schemas.microsoft.com/office/drawing/2014/main" id="{D91F599E-D61F-0036-77EC-66E37A0A932E}"/>
              </a:ext>
            </a:extLst>
          </p:cNvPr>
          <p:cNvSpPr>
            <a:spLocks noGrp="1"/>
          </p:cNvSpPr>
          <p:nvPr>
            <p:ph idx="1"/>
          </p:nvPr>
        </p:nvSpPr>
        <p:spPr>
          <a:xfrm>
            <a:off x="477979" y="1993391"/>
            <a:ext cx="7559597" cy="4186725"/>
          </a:xfrm>
        </p:spPr>
        <p:txBody>
          <a:bodyPr vert="horz" lIns="91440" tIns="45720" rIns="91440" bIns="45720" rtlCol="0" anchor="t">
            <a:normAutofit/>
          </a:bodyPr>
          <a:lstStyle/>
          <a:p>
            <a:pPr marL="0" indent="0">
              <a:buNone/>
            </a:pPr>
            <a:endParaRPr lang="en-US" sz="3600" dirty="0"/>
          </a:p>
          <a:p>
            <a:pPr marL="0" indent="0">
              <a:buNone/>
            </a:pPr>
            <a:r>
              <a:rPr lang="en-US" sz="3600" dirty="0">
                <a:solidFill>
                  <a:schemeClr val="tx1"/>
                </a:solidFill>
                <a:latin typeface="Arial"/>
                <a:cs typeface="Arial"/>
              </a:rPr>
              <a:t>We are fortunate to have LEA representatives with us today to share their experiences participating in Tier II cyclical monitoring during the 2025–2026 school year. </a:t>
            </a:r>
            <a:endParaRPr lang="en-US" dirty="0">
              <a:solidFill>
                <a:schemeClr val="tx1"/>
              </a:solidFill>
            </a:endParaRPr>
          </a:p>
        </p:txBody>
      </p:sp>
      <p:sp>
        <p:nvSpPr>
          <p:cNvPr id="4" name="Slide Number Placeholder 3">
            <a:extLst>
              <a:ext uri="{FF2B5EF4-FFF2-40B4-BE49-F238E27FC236}">
                <a16:creationId xmlns:a16="http://schemas.microsoft.com/office/drawing/2014/main" id="{AA97A331-4A77-5EA9-A474-EA40DE4886F2}"/>
              </a:ext>
            </a:extLst>
          </p:cNvPr>
          <p:cNvSpPr>
            <a:spLocks noGrp="1"/>
          </p:cNvSpPr>
          <p:nvPr>
            <p:ph type="sldNum" sz="quarter" idx="12"/>
          </p:nvPr>
        </p:nvSpPr>
        <p:spPr/>
        <p:txBody>
          <a:bodyPr/>
          <a:lstStyle/>
          <a:p>
            <a:fld id="{68A8D22E-6BC5-9E47-900C-2BB94685D9F5}" type="slidenum">
              <a:rPr lang="en-US" smtClean="0"/>
              <a:t>10</a:t>
            </a:fld>
            <a:endParaRPr lang="en-US"/>
          </a:p>
        </p:txBody>
      </p:sp>
      <p:pic>
        <p:nvPicPr>
          <p:cNvPr id="11" name="Content Placeholder 10" descr="Desk with papers on it">
            <a:extLst>
              <a:ext uri="{FF2B5EF4-FFF2-40B4-BE49-F238E27FC236}">
                <a16:creationId xmlns:a16="http://schemas.microsoft.com/office/drawing/2014/main" id="{47C395A1-FD93-3D72-C1FE-89FD225C7990}"/>
              </a:ext>
            </a:extLst>
          </p:cNvPr>
          <p:cNvPicPr>
            <a:picLocks noGrp="1" noChangeAspect="1"/>
          </p:cNvPicPr>
          <p:nvPr>
            <p:ph sz="half" idx="4294967295"/>
          </p:nvPr>
        </p:nvPicPr>
        <p:blipFill>
          <a:blip r:embed="rId2">
            <a:extLst>
              <a:ext uri="{837473B0-CC2E-450A-ABE3-18F120FF3D39}">
                <a1611:picAttrSrcUrl xmlns:a1611="http://schemas.microsoft.com/office/drawing/2016/11/main" r:id="rId3"/>
              </a:ext>
            </a:extLst>
          </a:blip>
          <a:stretch>
            <a:fillRect/>
          </a:stretch>
        </p:blipFill>
        <p:spPr>
          <a:xfrm>
            <a:off x="8712581" y="1582013"/>
            <a:ext cx="2784475" cy="4967288"/>
          </a:xfrm>
        </p:spPr>
      </p:pic>
    </p:spTree>
    <p:extLst>
      <p:ext uri="{BB962C8B-B14F-4D97-AF65-F5344CB8AC3E}">
        <p14:creationId xmlns:p14="http://schemas.microsoft.com/office/powerpoint/2010/main" val="274357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71CC-9536-1119-7BD3-5BDF8AA275D1}"/>
              </a:ext>
            </a:extLst>
          </p:cNvPr>
          <p:cNvSpPr>
            <a:spLocks noGrp="1"/>
          </p:cNvSpPr>
          <p:nvPr>
            <p:ph type="title"/>
          </p:nvPr>
        </p:nvSpPr>
        <p:spPr/>
        <p:txBody>
          <a:bodyPr>
            <a:noAutofit/>
          </a:bodyPr>
          <a:lstStyle/>
          <a:p>
            <a:r>
              <a:rPr lang="en-US" sz="4000">
                <a:latin typeface="Arial"/>
                <a:cs typeface="Arial"/>
              </a:rPr>
              <a:t>IDEA Fiscal Monitoring: Tier III – Targeted</a:t>
            </a:r>
          </a:p>
        </p:txBody>
      </p:sp>
      <p:sp>
        <p:nvSpPr>
          <p:cNvPr id="3" name="Content Placeholder 2">
            <a:extLst>
              <a:ext uri="{FF2B5EF4-FFF2-40B4-BE49-F238E27FC236}">
                <a16:creationId xmlns:a16="http://schemas.microsoft.com/office/drawing/2014/main" id="{7148D290-BC9E-4261-7E1D-A64E3198BFB1}"/>
              </a:ext>
            </a:extLst>
          </p:cNvPr>
          <p:cNvSpPr>
            <a:spLocks noGrp="1"/>
          </p:cNvSpPr>
          <p:nvPr>
            <p:ph idx="1"/>
          </p:nvPr>
        </p:nvSpPr>
        <p:spPr>
          <a:xfrm>
            <a:off x="173179" y="1591254"/>
            <a:ext cx="11890665" cy="1275703"/>
          </a:xfrm>
        </p:spPr>
        <p:txBody>
          <a:bodyPr vert="horz" lIns="91440" tIns="45720" rIns="91440" bIns="45720" rtlCol="0" anchor="t">
            <a:noAutofit/>
          </a:bodyPr>
          <a:lstStyle/>
          <a:p>
            <a:r>
              <a:rPr lang="en-US" sz="2100" dirty="0">
                <a:solidFill>
                  <a:srgbClr val="000000"/>
                </a:solidFill>
                <a:latin typeface="Arial"/>
                <a:cs typeface="Arial"/>
              </a:rPr>
              <a:t>During a Tier III Targeted  Review, the IDEA fiscal  team may examine all, or a targeted subset, of the  components from the Tier II Cyclical Review, with the selection guided by identified areas of risk. Sample size for some of the requests may exceed what is typically required during a Tier II Cyclical Review.</a:t>
            </a:r>
            <a:endParaRPr lang="en-US" sz="2100" dirty="0">
              <a:latin typeface="Arial"/>
              <a:cs typeface="Arial"/>
            </a:endParaRPr>
          </a:p>
        </p:txBody>
      </p:sp>
      <p:pic>
        <p:nvPicPr>
          <p:cNvPr id="5" name="Picture 4" descr="Overview of required elements of a Tier II - Cyclical monitoring process, including:&#10;&#10;Cyclical Monitoring revolved around the IDEA Part B LEA Fiscal Cyclical Monitoring Submission in GEM$:&#10;Written, board-approved, fiscal policies and procedures required by Uniform Grant Guidance, 2 CFR Part 200, and IDEA Part B, 34 CFR Part 300&#10;Grant award letters, procurement files, documents, and related correspondence&#10;Equipment purchases/inventory lists&#10;Time and effort documentation&#10;LEA budget, general ledger, and or expenditure documentation for FC 240, 262, 213, and 274 funds&#10;IDEA Part B GEM$ applications, budgets, and budget revisions&#10;Excess cost calculation detail &#10;Financial Management Assurance Statement(s) and Audit reports &#10;Proportionate share for equitable services expenditure documentation&#10;Voluntary Coordinated Early Intervening Services (CEIS) expenditure documentation and data collection (if applicable) &#10;">
            <a:extLst>
              <a:ext uri="{FF2B5EF4-FFF2-40B4-BE49-F238E27FC236}">
                <a16:creationId xmlns:a16="http://schemas.microsoft.com/office/drawing/2014/main" id="{086F4125-DA85-E35A-D651-16B47615C431}"/>
              </a:ext>
            </a:extLst>
          </p:cNvPr>
          <p:cNvPicPr>
            <a:picLocks noChangeAspect="1"/>
          </p:cNvPicPr>
          <p:nvPr/>
        </p:nvPicPr>
        <p:blipFill>
          <a:blip r:embed="rId2"/>
          <a:stretch>
            <a:fillRect/>
          </a:stretch>
        </p:blipFill>
        <p:spPr>
          <a:xfrm>
            <a:off x="2552662" y="2893209"/>
            <a:ext cx="8241759" cy="37229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a:extLst>
              <a:ext uri="{FF2B5EF4-FFF2-40B4-BE49-F238E27FC236}">
                <a16:creationId xmlns:a16="http://schemas.microsoft.com/office/drawing/2014/main" id="{157EC851-2114-BF21-9163-CAC6F1B015A0}"/>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13362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4B36-225B-3A13-F349-46D26F4DCA83}"/>
              </a:ext>
            </a:extLst>
          </p:cNvPr>
          <p:cNvSpPr>
            <a:spLocks noGrp="1"/>
          </p:cNvSpPr>
          <p:nvPr>
            <p:ph type="title"/>
          </p:nvPr>
        </p:nvSpPr>
        <p:spPr>
          <a:xfrm>
            <a:off x="585215" y="731519"/>
            <a:ext cx="10103563" cy="438181"/>
          </a:xfrm>
        </p:spPr>
        <p:txBody>
          <a:bodyPr>
            <a:normAutofit fontScale="90000"/>
          </a:bodyPr>
          <a:lstStyle/>
          <a:p>
            <a:r>
              <a:rPr lang="en-US">
                <a:latin typeface="Arial"/>
                <a:cs typeface="Arial"/>
              </a:rPr>
              <a:t>FY26 Annual IDEA LEA Fiscal Risk Assessment</a:t>
            </a:r>
            <a:br>
              <a:rPr lang="en-US">
                <a:latin typeface="Arial"/>
                <a:cs typeface="Arial"/>
              </a:rPr>
            </a:br>
            <a:endParaRPr lang="en-US"/>
          </a:p>
        </p:txBody>
      </p:sp>
      <p:sp>
        <p:nvSpPr>
          <p:cNvPr id="3" name="Content Placeholder 2">
            <a:extLst>
              <a:ext uri="{FF2B5EF4-FFF2-40B4-BE49-F238E27FC236}">
                <a16:creationId xmlns:a16="http://schemas.microsoft.com/office/drawing/2014/main" id="{F127376A-D599-575F-4D5B-505AD319FC3E}"/>
              </a:ext>
            </a:extLst>
          </p:cNvPr>
          <p:cNvSpPr>
            <a:spLocks noGrp="1"/>
          </p:cNvSpPr>
          <p:nvPr>
            <p:ph idx="1"/>
          </p:nvPr>
        </p:nvSpPr>
        <p:spPr/>
        <p:txBody>
          <a:bodyPr vert="horz" lIns="91440" tIns="45720" rIns="91440" bIns="45720" rtlCol="0" anchor="t">
            <a:noAutofit/>
          </a:bodyPr>
          <a:lstStyle/>
          <a:p>
            <a:r>
              <a:rPr lang="en-US" sz="2200" dirty="0">
                <a:solidFill>
                  <a:schemeClr val="tx1"/>
                </a:solidFill>
                <a:latin typeface="Arial"/>
                <a:cs typeface="Arial"/>
              </a:rPr>
              <a:t>Turnover in personnel</a:t>
            </a:r>
          </a:p>
          <a:p>
            <a:r>
              <a:rPr lang="en-US" sz="2200" dirty="0">
                <a:solidFill>
                  <a:schemeClr val="tx1"/>
                </a:solidFill>
                <a:latin typeface="Arial"/>
                <a:cs typeface="Arial"/>
              </a:rPr>
              <a:t>Length of time in operation and receiving IDEA Part B grant funding</a:t>
            </a:r>
          </a:p>
          <a:p>
            <a:r>
              <a:rPr lang="en-US" sz="2200" dirty="0">
                <a:solidFill>
                  <a:schemeClr val="tx1"/>
                </a:solidFill>
                <a:latin typeface="Arial"/>
                <a:cs typeface="Arial"/>
              </a:rPr>
              <a:t>Timely and accurate of end of year financial reporting</a:t>
            </a:r>
          </a:p>
          <a:p>
            <a:r>
              <a:rPr lang="en-US" sz="2200" dirty="0">
                <a:solidFill>
                  <a:schemeClr val="tx1"/>
                </a:solidFill>
                <a:latin typeface="Arial"/>
                <a:cs typeface="Arial"/>
              </a:rPr>
              <a:t>Significant Disproportionality identification and CCEIS required reservation</a:t>
            </a:r>
          </a:p>
          <a:p>
            <a:r>
              <a:rPr lang="en-US" sz="2200" dirty="0">
                <a:solidFill>
                  <a:schemeClr val="tx1"/>
                </a:solidFill>
                <a:latin typeface="Arial"/>
                <a:cs typeface="Arial"/>
              </a:rPr>
              <a:t>Amount of IDEA Part B allocations</a:t>
            </a:r>
          </a:p>
          <a:p>
            <a:r>
              <a:rPr lang="en-US" sz="2200" dirty="0">
                <a:solidFill>
                  <a:schemeClr val="tx1"/>
                </a:solidFill>
                <a:latin typeface="Arial"/>
                <a:cs typeface="Arial"/>
              </a:rPr>
              <a:t>Single Audit participation and findings</a:t>
            </a:r>
          </a:p>
          <a:p>
            <a:r>
              <a:rPr lang="en-US" sz="2200" dirty="0">
                <a:solidFill>
                  <a:schemeClr val="tx1"/>
                </a:solidFill>
                <a:latin typeface="Arial"/>
                <a:cs typeface="Arial"/>
              </a:rPr>
              <a:t>Maintenance of Effort (MOE) Compliance</a:t>
            </a:r>
          </a:p>
          <a:p>
            <a:r>
              <a:rPr lang="en-US" sz="2200" dirty="0">
                <a:solidFill>
                  <a:schemeClr val="tx1"/>
                </a:solidFill>
                <a:latin typeface="Arial"/>
                <a:cs typeface="Arial"/>
              </a:rPr>
              <a:t>Full and timely expenditure and claim of IDEA Part B funds, including FCs 240, 262, 213, and 274, and required CCEIS and proportionate share funds for equitable services</a:t>
            </a:r>
          </a:p>
          <a:p>
            <a:r>
              <a:rPr lang="en-US" sz="2200" dirty="0">
                <a:solidFill>
                  <a:schemeClr val="tx1"/>
                </a:solidFill>
                <a:latin typeface="Arial"/>
                <a:cs typeface="Arial"/>
              </a:rPr>
              <a:t>Timely, complete, and accurate child count submissions</a:t>
            </a:r>
          </a:p>
          <a:p>
            <a:r>
              <a:rPr lang="en-US" sz="2200" dirty="0">
                <a:solidFill>
                  <a:schemeClr val="tx1"/>
                </a:solidFill>
                <a:latin typeface="Arial"/>
                <a:cs typeface="Arial"/>
              </a:rPr>
              <a:t>Changes in child count and proportionate share allocations </a:t>
            </a:r>
          </a:p>
          <a:p>
            <a:r>
              <a:rPr lang="en-US" sz="2200" dirty="0">
                <a:solidFill>
                  <a:schemeClr val="tx1"/>
                </a:solidFill>
                <a:latin typeface="Arial"/>
                <a:cs typeface="Arial"/>
              </a:rPr>
              <a:t>Timely completion of annual excess cost calculation</a:t>
            </a:r>
          </a:p>
          <a:p>
            <a:endParaRPr lang="en-US" dirty="0">
              <a:latin typeface="Arial"/>
              <a:cs typeface="Arial"/>
            </a:endParaRPr>
          </a:p>
        </p:txBody>
      </p:sp>
      <p:sp>
        <p:nvSpPr>
          <p:cNvPr id="4" name="Slide Number Placeholder 3">
            <a:extLst>
              <a:ext uri="{FF2B5EF4-FFF2-40B4-BE49-F238E27FC236}">
                <a16:creationId xmlns:a16="http://schemas.microsoft.com/office/drawing/2014/main" id="{97AA1323-B737-F863-E6AD-BF3B1DDC9D76}"/>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406884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C015-5203-1F58-F922-DE344F71B5EB}"/>
              </a:ext>
            </a:extLst>
          </p:cNvPr>
          <p:cNvSpPr>
            <a:spLocks noGrp="1"/>
          </p:cNvSpPr>
          <p:nvPr>
            <p:ph type="title"/>
          </p:nvPr>
        </p:nvSpPr>
        <p:spPr/>
        <p:txBody>
          <a:bodyPr/>
          <a:lstStyle/>
          <a:p>
            <a:r>
              <a:rPr lang="en-US">
                <a:latin typeface="Arial"/>
                <a:cs typeface="Arial"/>
              </a:rPr>
              <a:t>Fiscal Monitoring for SY 2026-2027</a:t>
            </a:r>
            <a:endParaRPr lang="en-US"/>
          </a:p>
        </p:txBody>
      </p:sp>
      <p:sp>
        <p:nvSpPr>
          <p:cNvPr id="3" name="Content Placeholder 2">
            <a:extLst>
              <a:ext uri="{FF2B5EF4-FFF2-40B4-BE49-F238E27FC236}">
                <a16:creationId xmlns:a16="http://schemas.microsoft.com/office/drawing/2014/main" id="{23E6B7F4-D1C2-B51C-3A22-0669C7713247}"/>
              </a:ext>
            </a:extLst>
          </p:cNvPr>
          <p:cNvSpPr>
            <a:spLocks noGrp="1"/>
          </p:cNvSpPr>
          <p:nvPr>
            <p:ph idx="1"/>
          </p:nvPr>
        </p:nvSpPr>
        <p:spPr/>
        <p:txBody>
          <a:bodyPr vert="horz" lIns="91440" tIns="45720" rIns="91440" bIns="45720" rtlCol="0" anchor="t">
            <a:noAutofit/>
          </a:bodyPr>
          <a:lstStyle/>
          <a:p>
            <a:endParaRPr lang="en-US" sz="3200" dirty="0">
              <a:latin typeface="Arial"/>
              <a:cs typeface="Arial"/>
            </a:endParaRPr>
          </a:p>
          <a:p>
            <a:r>
              <a:rPr lang="en-US" sz="3600" dirty="0">
                <a:solidFill>
                  <a:schemeClr val="tx1"/>
                </a:solidFill>
                <a:latin typeface="Arial"/>
                <a:cs typeface="Arial"/>
              </a:rPr>
              <a:t>Schools and Districts going through a Group B Integrated Monitoring Review during SY 2026-2027 will take part in a Tier II, Cyclical Monitoring Review.</a:t>
            </a:r>
          </a:p>
          <a:p>
            <a:pPr marL="0" indent="0">
              <a:buNone/>
            </a:pPr>
            <a:endParaRPr lang="en-US" sz="3600" dirty="0">
              <a:solidFill>
                <a:schemeClr val="tx1"/>
              </a:solidFill>
            </a:endParaRPr>
          </a:p>
          <a:p>
            <a:r>
              <a:rPr lang="en-US" sz="3600" dirty="0">
                <a:solidFill>
                  <a:schemeClr val="tx1"/>
                </a:solidFill>
                <a:latin typeface="Arial"/>
                <a:cs typeface="Arial"/>
              </a:rPr>
              <a:t>Virtual orientations for those schools and districts undergoing a Cyclical Monitoring Review will be offered over the summer.</a:t>
            </a:r>
          </a:p>
          <a:p>
            <a:endParaRPr lang="en-US" sz="3200" dirty="0"/>
          </a:p>
        </p:txBody>
      </p:sp>
      <p:sp>
        <p:nvSpPr>
          <p:cNvPr id="4" name="Slide Number Placeholder 3">
            <a:extLst>
              <a:ext uri="{FF2B5EF4-FFF2-40B4-BE49-F238E27FC236}">
                <a16:creationId xmlns:a16="http://schemas.microsoft.com/office/drawing/2014/main" id="{4187C7E3-1FFA-0945-A8A7-EE9C79B1371D}"/>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426216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4A02-0276-C6C6-B222-AD483A7D83FC}"/>
              </a:ext>
            </a:extLst>
          </p:cNvPr>
          <p:cNvSpPr>
            <a:spLocks noGrp="1"/>
          </p:cNvSpPr>
          <p:nvPr>
            <p:ph type="title"/>
          </p:nvPr>
        </p:nvSpPr>
        <p:spPr/>
        <p:txBody>
          <a:bodyPr>
            <a:noAutofit/>
          </a:bodyPr>
          <a:lstStyle/>
          <a:p>
            <a:r>
              <a:rPr lang="en-US" sz="3600"/>
              <a:t>Virtual Orientation Dates and Registration Links</a:t>
            </a:r>
          </a:p>
        </p:txBody>
      </p:sp>
      <p:sp>
        <p:nvSpPr>
          <p:cNvPr id="3" name="Content Placeholder 2">
            <a:extLst>
              <a:ext uri="{FF2B5EF4-FFF2-40B4-BE49-F238E27FC236}">
                <a16:creationId xmlns:a16="http://schemas.microsoft.com/office/drawing/2014/main" id="{A60AE8C2-B8D6-144E-46E8-78F2ED35F6F5}"/>
              </a:ext>
            </a:extLst>
          </p:cNvPr>
          <p:cNvSpPr>
            <a:spLocks noGrp="1"/>
          </p:cNvSpPr>
          <p:nvPr>
            <p:ph idx="1"/>
          </p:nvPr>
        </p:nvSpPr>
        <p:spPr/>
        <p:txBody>
          <a:bodyPr/>
          <a:lstStyle/>
          <a:p>
            <a:pPr marL="0" indent="0">
              <a:buNone/>
            </a:pPr>
            <a:r>
              <a:rPr lang="en-US" dirty="0">
                <a:solidFill>
                  <a:schemeClr val="tx1"/>
                </a:solidFill>
              </a:rPr>
              <a:t>- Wednesday, June 24 at 11:00 am </a:t>
            </a:r>
            <a:r>
              <a:rPr lang="en-US" u="sng" dirty="0">
                <a:solidFill>
                  <a:schemeClr val="tx1"/>
                </a:solidFill>
                <a:hlinkClick r:id="rId2">
                  <a:extLst>
                    <a:ext uri="{A12FA001-AC4F-418D-AE19-62706E023703}">
                      <ahyp:hlinkClr xmlns:ahyp="http://schemas.microsoft.com/office/drawing/2018/hyperlinkcolor" val="tx"/>
                    </a:ext>
                  </a:extLst>
                </a:hlinkClick>
              </a:rPr>
              <a:t>https://us02web.zoom.us/webinar/register/WN_g2oIeWPoQ56UjRmQhCBbKg</a:t>
            </a:r>
            <a:br>
              <a:rPr lang="en-US" dirty="0">
                <a:solidFill>
                  <a:schemeClr val="tx1"/>
                </a:solidFill>
              </a:rPr>
            </a:br>
            <a:br>
              <a:rPr lang="en-US" dirty="0">
                <a:solidFill>
                  <a:schemeClr val="tx1"/>
                </a:solidFill>
              </a:rPr>
            </a:br>
            <a:r>
              <a:rPr lang="en-US" dirty="0">
                <a:solidFill>
                  <a:schemeClr val="tx1"/>
                </a:solidFill>
              </a:rPr>
              <a:t>- Wednesday, July 8 at 1:00 pm </a:t>
            </a:r>
            <a:r>
              <a:rPr lang="en-US" u="sng" dirty="0">
                <a:solidFill>
                  <a:schemeClr val="tx1"/>
                </a:solidFill>
                <a:hlinkClick r:id="rId3">
                  <a:extLst>
                    <a:ext uri="{A12FA001-AC4F-418D-AE19-62706E023703}">
                      <ahyp:hlinkClr xmlns:ahyp="http://schemas.microsoft.com/office/drawing/2018/hyperlinkcolor" val="tx"/>
                    </a:ext>
                  </a:extLst>
                </a:hlinkClick>
              </a:rPr>
              <a:t>https://us02web.zoom.us/webinar/register/WN_TZjxiMdWTpiLZpGt5ZJTFQ</a:t>
            </a:r>
            <a:br>
              <a:rPr lang="en-US" dirty="0">
                <a:solidFill>
                  <a:schemeClr val="tx1"/>
                </a:solidFill>
              </a:rPr>
            </a:br>
            <a:br>
              <a:rPr lang="en-US" dirty="0">
                <a:solidFill>
                  <a:schemeClr val="tx1"/>
                </a:solidFill>
              </a:rPr>
            </a:br>
            <a:r>
              <a:rPr lang="en-US" dirty="0">
                <a:solidFill>
                  <a:schemeClr val="tx1"/>
                </a:solidFill>
              </a:rPr>
              <a:t>- Wednesday, July 22 at 11:00 am </a:t>
            </a:r>
            <a:r>
              <a:rPr lang="en-US" u="sng" dirty="0">
                <a:solidFill>
                  <a:schemeClr val="tx1"/>
                </a:solidFill>
                <a:hlinkClick r:id="rId4">
                  <a:extLst>
                    <a:ext uri="{A12FA001-AC4F-418D-AE19-62706E023703}">
                      <ahyp:hlinkClr xmlns:ahyp="http://schemas.microsoft.com/office/drawing/2018/hyperlinkcolor" val="tx"/>
                    </a:ext>
                  </a:extLst>
                </a:hlinkClick>
              </a:rPr>
              <a:t>https://us02web.zoom.us/webinar/register/WN_AD-lZ1DATo2UkrsYGR4x9A</a:t>
            </a: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A785EA7F-5E5D-78DE-7994-3C00E3514C70}"/>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3190181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descr="Questions and answers">
            <a:extLst>
              <a:ext uri="{FF2B5EF4-FFF2-40B4-BE49-F238E27FC236}">
                <a16:creationId xmlns:a16="http://schemas.microsoft.com/office/drawing/2014/main" id="{CF0F06CD-B61E-34C7-677A-0AB2D5584E51}"/>
              </a:ext>
            </a:extLst>
          </p:cNvPr>
          <p:cNvSpPr>
            <a:spLocks noGrp="1"/>
          </p:cNvSpPr>
          <p:nvPr>
            <p:ph type="title" idx="4294967295"/>
          </p:nvPr>
        </p:nvSpPr>
        <p:spPr>
          <a:xfrm>
            <a:off x="3984625" y="1797050"/>
            <a:ext cx="4606925" cy="2857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Question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and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Answer</a:t>
            </a:r>
          </a:p>
        </p:txBody>
      </p:sp>
      <p:sp>
        <p:nvSpPr>
          <p:cNvPr id="4" name="Slide Number Placeholder 3">
            <a:extLst>
              <a:ext uri="{FF2B5EF4-FFF2-40B4-BE49-F238E27FC236}">
                <a16:creationId xmlns:a16="http://schemas.microsoft.com/office/drawing/2014/main" id="{B084E90A-3297-672C-96D9-F62EE8E7B6C2}"/>
              </a:ext>
            </a:extLst>
          </p:cNvPr>
          <p:cNvSpPr>
            <a:spLocks noGrp="1"/>
          </p:cNvSpPr>
          <p:nvPr>
            <p:ph type="sldNum" sz="quarter" idx="12"/>
          </p:nvPr>
        </p:nvSpPr>
        <p:spPr/>
        <p:txBody>
          <a:bodyPr/>
          <a:lstStyle/>
          <a:p>
            <a:fld id="{68A8D22E-6BC5-9E47-900C-2BB94685D9F5}" type="slidenum">
              <a:rPr lang="en-US" smtClean="0"/>
              <a:pPr/>
              <a:t>15</a:t>
            </a:fld>
            <a:endParaRPr lang="en-US"/>
          </a:p>
        </p:txBody>
      </p:sp>
    </p:spTree>
    <p:extLst>
      <p:ext uri="{BB962C8B-B14F-4D97-AF65-F5344CB8AC3E}">
        <p14:creationId xmlns:p14="http://schemas.microsoft.com/office/powerpoint/2010/main" val="117931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C05A-BB5E-FD97-6FFF-868FAFEE7047}"/>
              </a:ext>
            </a:extLst>
          </p:cNvPr>
          <p:cNvSpPr>
            <a:spLocks noGrp="1"/>
          </p:cNvSpPr>
          <p:nvPr>
            <p:ph type="title"/>
          </p:nvPr>
        </p:nvSpPr>
        <p:spPr/>
        <p:txBody>
          <a:bodyPr/>
          <a:lstStyle/>
          <a:p>
            <a:r>
              <a:rPr lang="en-US">
                <a:latin typeface="Arial"/>
                <a:cs typeface="Arial"/>
              </a:rPr>
              <a:t>Agenda</a:t>
            </a:r>
          </a:p>
        </p:txBody>
      </p:sp>
      <p:sp>
        <p:nvSpPr>
          <p:cNvPr id="3" name="Content Placeholder 2">
            <a:extLst>
              <a:ext uri="{FF2B5EF4-FFF2-40B4-BE49-F238E27FC236}">
                <a16:creationId xmlns:a16="http://schemas.microsoft.com/office/drawing/2014/main" id="{E420044D-E518-28A7-E711-CBD82A7DC94B}"/>
              </a:ext>
            </a:extLst>
          </p:cNvPr>
          <p:cNvSpPr>
            <a:spLocks noGrp="1"/>
          </p:cNvSpPr>
          <p:nvPr>
            <p:ph idx="1"/>
          </p:nvPr>
        </p:nvSpPr>
        <p:spPr/>
        <p:txBody>
          <a:bodyPr vert="horz" lIns="91440" tIns="45720" rIns="91440" bIns="45720" rtlCol="0" anchor="t">
            <a:normAutofit/>
          </a:bodyPr>
          <a:lstStyle/>
          <a:p>
            <a:r>
              <a:rPr lang="en-US" dirty="0">
                <a:solidFill>
                  <a:schemeClr val="tx1"/>
                </a:solidFill>
                <a:latin typeface="Arial"/>
                <a:cs typeface="Arial"/>
              </a:rPr>
              <a:t>Introductions</a:t>
            </a:r>
          </a:p>
          <a:p>
            <a:r>
              <a:rPr lang="en-US" dirty="0">
                <a:solidFill>
                  <a:schemeClr val="tx1"/>
                </a:solidFill>
                <a:latin typeface="Arial"/>
                <a:cs typeface="Arial"/>
              </a:rPr>
              <a:t>General Supervision</a:t>
            </a:r>
          </a:p>
          <a:p>
            <a:r>
              <a:rPr lang="en-US" dirty="0">
                <a:solidFill>
                  <a:schemeClr val="tx1"/>
                </a:solidFill>
                <a:latin typeface="Arial"/>
                <a:cs typeface="Arial"/>
              </a:rPr>
              <a:t>IDEA Part B Fiscal Monitoring</a:t>
            </a:r>
          </a:p>
          <a:p>
            <a:pPr lvl="1"/>
            <a:r>
              <a:rPr lang="en-US" dirty="0">
                <a:solidFill>
                  <a:schemeClr val="tx1"/>
                </a:solidFill>
                <a:latin typeface="Arial"/>
                <a:cs typeface="Arial"/>
              </a:rPr>
              <a:t>Tier I – Universal Monitoring</a:t>
            </a:r>
          </a:p>
          <a:p>
            <a:pPr lvl="1"/>
            <a:r>
              <a:rPr lang="en-US" dirty="0">
                <a:solidFill>
                  <a:schemeClr val="tx1"/>
                </a:solidFill>
                <a:latin typeface="Arial"/>
                <a:cs typeface="Arial"/>
              </a:rPr>
              <a:t>Tier II – Cyclical Monitoring</a:t>
            </a:r>
          </a:p>
          <a:p>
            <a:pPr lvl="2"/>
            <a:r>
              <a:rPr lang="en-US" dirty="0">
                <a:solidFill>
                  <a:schemeClr val="tx1"/>
                </a:solidFill>
                <a:latin typeface="Arial"/>
                <a:cs typeface="Arial"/>
              </a:rPr>
              <a:t>LEA Experiences</a:t>
            </a:r>
          </a:p>
          <a:p>
            <a:pPr lvl="1"/>
            <a:r>
              <a:rPr lang="en-US" dirty="0">
                <a:solidFill>
                  <a:schemeClr val="tx1"/>
                </a:solidFill>
                <a:latin typeface="Arial"/>
                <a:cs typeface="Arial"/>
              </a:rPr>
              <a:t>Tier III – Targeted Monitoring</a:t>
            </a:r>
          </a:p>
          <a:p>
            <a:pPr lvl="1"/>
            <a:r>
              <a:rPr lang="en-US" dirty="0">
                <a:solidFill>
                  <a:schemeClr val="tx1"/>
                </a:solidFill>
                <a:latin typeface="Arial"/>
                <a:cs typeface="Arial"/>
              </a:rPr>
              <a:t>IDEA Part B Risk Assessment</a:t>
            </a:r>
          </a:p>
          <a:p>
            <a:r>
              <a:rPr lang="en-US" dirty="0">
                <a:solidFill>
                  <a:schemeClr val="tx1"/>
                </a:solidFill>
                <a:latin typeface="Arial"/>
                <a:cs typeface="Arial"/>
              </a:rPr>
              <a:t>Question and Answer</a:t>
            </a:r>
          </a:p>
        </p:txBody>
      </p:sp>
      <p:sp>
        <p:nvSpPr>
          <p:cNvPr id="4" name="Slide Number Placeholder 3">
            <a:extLst>
              <a:ext uri="{FF2B5EF4-FFF2-40B4-BE49-F238E27FC236}">
                <a16:creationId xmlns:a16="http://schemas.microsoft.com/office/drawing/2014/main" id="{022757E5-066E-93CC-7805-3BF5E3284120}"/>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219832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81367-E5FD-1730-83E1-267C10207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F1A3D-9FC5-89C3-7D2E-1ADDF9582ADE}"/>
              </a:ext>
            </a:extLst>
          </p:cNvPr>
          <p:cNvSpPr>
            <a:spLocks noGrp="1"/>
          </p:cNvSpPr>
          <p:nvPr>
            <p:ph type="title"/>
          </p:nvPr>
        </p:nvSpPr>
        <p:spPr/>
        <p:txBody>
          <a:bodyPr/>
          <a:lstStyle/>
          <a:p>
            <a:r>
              <a:rPr lang="en-US">
                <a:latin typeface="Arial"/>
                <a:cs typeface="Arial"/>
              </a:rPr>
              <a:t>IDEA Part B Fiscal Staff</a:t>
            </a:r>
          </a:p>
        </p:txBody>
      </p:sp>
      <p:sp>
        <p:nvSpPr>
          <p:cNvPr id="3" name="Content Placeholder 2">
            <a:extLst>
              <a:ext uri="{FF2B5EF4-FFF2-40B4-BE49-F238E27FC236}">
                <a16:creationId xmlns:a16="http://schemas.microsoft.com/office/drawing/2014/main" id="{8226FCCE-13FD-9C2A-FB80-621C3751F370}"/>
              </a:ext>
            </a:extLst>
          </p:cNvPr>
          <p:cNvSpPr>
            <a:spLocks noGrp="1"/>
          </p:cNvSpPr>
          <p:nvPr>
            <p:ph idx="1"/>
          </p:nvPr>
        </p:nvSpPr>
        <p:spPr/>
        <p:txBody>
          <a:bodyPr vert="horz" lIns="91440" tIns="45720" rIns="91440" bIns="45720" rtlCol="0" anchor="t">
            <a:normAutofit lnSpcReduction="10000"/>
          </a:bodyPr>
          <a:lstStyle/>
          <a:p>
            <a:r>
              <a:rPr lang="en-US" dirty="0">
                <a:solidFill>
                  <a:schemeClr val="tx1"/>
                </a:solidFill>
                <a:latin typeface="Arial"/>
                <a:cs typeface="Arial"/>
              </a:rPr>
              <a:t>Patrick Fitzgerald </a:t>
            </a:r>
          </a:p>
          <a:p>
            <a:pPr lvl="1"/>
            <a:r>
              <a:rPr lang="en-US" sz="2800" dirty="0">
                <a:solidFill>
                  <a:schemeClr val="tx1"/>
                </a:solidFill>
                <a:latin typeface="Arial"/>
                <a:cs typeface="Arial"/>
              </a:rPr>
              <a:t>Assistant Director, Special Education Planning and Policy</a:t>
            </a:r>
          </a:p>
          <a:p>
            <a:r>
              <a:rPr lang="en-US" dirty="0">
                <a:solidFill>
                  <a:schemeClr val="tx1"/>
                </a:solidFill>
                <a:latin typeface="Arial"/>
                <a:cs typeface="Arial"/>
              </a:rPr>
              <a:t>Renée Labrecque Simon</a:t>
            </a:r>
          </a:p>
          <a:p>
            <a:pPr lvl="1"/>
            <a:r>
              <a:rPr lang="en-US" sz="2800" dirty="0">
                <a:solidFill>
                  <a:schemeClr val="tx1"/>
                </a:solidFill>
                <a:latin typeface="Arial"/>
                <a:cs typeface="Arial"/>
              </a:rPr>
              <a:t>IDEA Fiscal Manager</a:t>
            </a:r>
          </a:p>
          <a:p>
            <a:r>
              <a:rPr lang="en-US" dirty="0">
                <a:solidFill>
                  <a:schemeClr val="tx1"/>
                </a:solidFill>
                <a:latin typeface="Arial"/>
                <a:cs typeface="Arial"/>
              </a:rPr>
              <a:t>Etse Oriakhi</a:t>
            </a:r>
          </a:p>
          <a:p>
            <a:pPr lvl="1"/>
            <a:r>
              <a:rPr lang="en-US" sz="2800" dirty="0">
                <a:solidFill>
                  <a:schemeClr val="tx1"/>
                </a:solidFill>
                <a:latin typeface="Arial"/>
                <a:cs typeface="Arial"/>
              </a:rPr>
              <a:t>IDEA Fiscal Auditor</a:t>
            </a:r>
            <a:endParaRPr lang="en-US" sz="2800" dirty="0">
              <a:solidFill>
                <a:schemeClr val="tx1"/>
              </a:solidFill>
            </a:endParaRPr>
          </a:p>
          <a:p>
            <a:r>
              <a:rPr lang="en-US" dirty="0">
                <a:solidFill>
                  <a:schemeClr val="tx1"/>
                </a:solidFill>
                <a:latin typeface="Arial"/>
                <a:cs typeface="Arial"/>
              </a:rPr>
              <a:t>Michael McDonald</a:t>
            </a:r>
            <a:endParaRPr lang="en-US" dirty="0">
              <a:solidFill>
                <a:schemeClr val="tx1"/>
              </a:solidFill>
            </a:endParaRPr>
          </a:p>
          <a:p>
            <a:pPr lvl="1"/>
            <a:r>
              <a:rPr lang="en-US" sz="2800" dirty="0">
                <a:solidFill>
                  <a:schemeClr val="tx1"/>
                </a:solidFill>
                <a:latin typeface="Arial"/>
                <a:cs typeface="Arial"/>
              </a:rPr>
              <a:t>IDEA Fiscal Monitor</a:t>
            </a:r>
          </a:p>
          <a:p>
            <a:pPr marL="457200" lvl="1" indent="0">
              <a:buNone/>
            </a:pPr>
            <a:endParaRPr lang="en-US" dirty="0">
              <a:solidFill>
                <a:schemeClr val="tx1"/>
              </a:solidFill>
              <a:latin typeface="Arial"/>
              <a:cs typeface="Arial"/>
            </a:endParaRPr>
          </a:p>
          <a:p>
            <a:r>
              <a:rPr lang="en-US" dirty="0">
                <a:solidFill>
                  <a:schemeClr val="tx1"/>
                </a:solidFill>
                <a:latin typeface="Arial"/>
                <a:cs typeface="Arial"/>
                <a:hlinkClick r:id="rId2"/>
              </a:rPr>
              <a:t>IDEAfiscal@mass.gov</a:t>
            </a:r>
            <a:r>
              <a:rPr lang="en-US" dirty="0">
                <a:solidFill>
                  <a:schemeClr val="tx1"/>
                </a:solidFill>
                <a:latin typeface="Arial"/>
                <a:cs typeface="Arial"/>
              </a:rPr>
              <a:t> </a:t>
            </a:r>
          </a:p>
        </p:txBody>
      </p:sp>
      <p:sp>
        <p:nvSpPr>
          <p:cNvPr id="4" name="Slide Number Placeholder 3">
            <a:extLst>
              <a:ext uri="{FF2B5EF4-FFF2-40B4-BE49-F238E27FC236}">
                <a16:creationId xmlns:a16="http://schemas.microsoft.com/office/drawing/2014/main" id="{ED8D7666-B657-1831-FB08-85D624174ADD}"/>
              </a:ext>
            </a:extLst>
          </p:cNvPr>
          <p:cNvSpPr>
            <a:spLocks noGrp="1"/>
          </p:cNvSpPr>
          <p:nvPr>
            <p:ph type="sldNum" sz="quarter" idx="12"/>
          </p:nvPr>
        </p:nvSpPr>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199596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500AC3-6861-291E-01C4-F64A5EF03B4E}"/>
              </a:ext>
            </a:extLst>
          </p:cNvPr>
          <p:cNvSpPr>
            <a:spLocks noGrp="1"/>
          </p:cNvSpPr>
          <p:nvPr>
            <p:ph type="title"/>
          </p:nvPr>
        </p:nvSpPr>
        <p:spPr>
          <a:xfrm>
            <a:off x="770636" y="195020"/>
            <a:ext cx="10746450" cy="958866"/>
          </a:xfrm>
        </p:spPr>
        <p:txBody>
          <a:bodyPr vert="horz" lIns="91440" tIns="45720" rIns="91440" bIns="45720" rtlCol="0" anchor="b">
            <a:normAutofit/>
          </a:bodyPr>
          <a:lstStyle/>
          <a:p>
            <a:r>
              <a:rPr lang="en-US" sz="5400" kern="1200">
                <a:latin typeface="+mj-lt"/>
                <a:ea typeface="+mj-ea"/>
                <a:cs typeface="+mj-cs"/>
              </a:rPr>
              <a:t>General Supervision</a:t>
            </a:r>
          </a:p>
        </p:txBody>
      </p:sp>
      <p:sp>
        <p:nvSpPr>
          <p:cNvPr id="7" name="Text Placeholder 6">
            <a:extLst>
              <a:ext uri="{FF2B5EF4-FFF2-40B4-BE49-F238E27FC236}">
                <a16:creationId xmlns:a16="http://schemas.microsoft.com/office/drawing/2014/main" id="{7EB2AA37-EC57-1C51-BB9F-A95A2B5F0D6E}"/>
              </a:ext>
            </a:extLst>
          </p:cNvPr>
          <p:cNvSpPr>
            <a:spLocks noGrp="1"/>
          </p:cNvSpPr>
          <p:nvPr>
            <p:ph idx="1"/>
          </p:nvPr>
        </p:nvSpPr>
        <p:spPr>
          <a:xfrm>
            <a:off x="203200" y="2070100"/>
            <a:ext cx="4419600" cy="4592880"/>
          </a:xfrm>
        </p:spPr>
        <p:txBody>
          <a:bodyPr vert="horz" lIns="91440" tIns="45720" rIns="91440" bIns="45720" rtlCol="0" anchor="t">
            <a:noAutofit/>
          </a:bodyPr>
          <a:lstStyle/>
          <a:p>
            <a:r>
              <a:rPr lang="en-US" sz="2000" b="0" i="0" dirty="0">
                <a:solidFill>
                  <a:schemeClr val="tx1"/>
                </a:solidFill>
                <a:effectLst/>
                <a:latin typeface="+mn-lt"/>
                <a:cs typeface="+mn-cs"/>
              </a:rPr>
              <a:t>As the State Educational Agency, the Massachusetts Department of Elementary and Secondary Education (DESE) has responsibility for general supervision under Part B of the Individuals with Disabilities Education Act (IDEA). </a:t>
            </a:r>
          </a:p>
          <a:p>
            <a:r>
              <a:rPr lang="en-US" sz="2000" b="0" i="0" dirty="0">
                <a:solidFill>
                  <a:schemeClr val="tx1"/>
                </a:solidFill>
                <a:effectLst/>
                <a:latin typeface="+mn-lt"/>
                <a:cs typeface="+mn-cs"/>
              </a:rPr>
              <a:t>DESE provides technical assistance and monitors local education agencies’ (LEAs) implementation of IDEA and state special education law. General supervision has eight distinct but interconnected components, creating a cohesive system</a:t>
            </a:r>
            <a:endParaRPr lang="en-US" sz="2000" dirty="0">
              <a:solidFill>
                <a:schemeClr val="tx1"/>
              </a:solidFill>
              <a:latin typeface="+mn-lt"/>
              <a:cs typeface="+mn-cs"/>
            </a:endParaRPr>
          </a:p>
        </p:txBody>
      </p:sp>
      <p:pic>
        <p:nvPicPr>
          <p:cNvPr id="1028" name="Picture 4" descr="graphic of puzzle pieces showing how eight key components all interlock to form complete Components of General Supervision: Fiscal Management, Integrated Monitoring, Sustaining Compliance &amp; Improvement, Implementation of Policies and Procedures, Technical Assistance &amp; Professional Development, Dispute Resolution, Data, and SPP/APR">
            <a:extLst>
              <a:ext uri="{FF2B5EF4-FFF2-40B4-BE49-F238E27FC236}">
                <a16:creationId xmlns:a16="http://schemas.microsoft.com/office/drawing/2014/main" id="{5FB05969-3AC1-B10B-AFC3-8702C787DCB0}"/>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893056" y="1470069"/>
            <a:ext cx="6903720" cy="391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87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9B9E-3422-F94B-2816-21F4F81E7A8B}"/>
              </a:ext>
            </a:extLst>
          </p:cNvPr>
          <p:cNvSpPr>
            <a:spLocks noGrp="1"/>
          </p:cNvSpPr>
          <p:nvPr>
            <p:ph type="title"/>
          </p:nvPr>
        </p:nvSpPr>
        <p:spPr/>
        <p:txBody>
          <a:bodyPr>
            <a:normAutofit/>
          </a:bodyPr>
          <a:lstStyle/>
          <a:p>
            <a:r>
              <a:rPr lang="en-US"/>
              <a:t>IDEA Fiscal Regulatory Requirements</a:t>
            </a:r>
          </a:p>
        </p:txBody>
      </p:sp>
      <p:sp>
        <p:nvSpPr>
          <p:cNvPr id="3" name="Content Placeholder 2">
            <a:extLst>
              <a:ext uri="{FF2B5EF4-FFF2-40B4-BE49-F238E27FC236}">
                <a16:creationId xmlns:a16="http://schemas.microsoft.com/office/drawing/2014/main" id="{A294F1F0-3E9F-C353-0432-626A05CB0785}"/>
              </a:ext>
            </a:extLst>
          </p:cNvPr>
          <p:cNvSpPr>
            <a:spLocks noGrp="1"/>
          </p:cNvSpPr>
          <p:nvPr>
            <p:ph idx="1"/>
          </p:nvPr>
        </p:nvSpPr>
        <p:spPr/>
        <p:txBody>
          <a:bodyPr vert="horz" lIns="91440" tIns="45720" rIns="91440" bIns="45720" rtlCol="0" anchor="t">
            <a:normAutofit fontScale="92500"/>
          </a:bodyPr>
          <a:lstStyle/>
          <a:p>
            <a:r>
              <a:rPr lang="en-US" dirty="0">
                <a:latin typeface="Arial"/>
                <a:cs typeface="Arial"/>
                <a:hlinkClick r:id="rId2"/>
              </a:rPr>
              <a:t>2 CFR Part 200</a:t>
            </a:r>
            <a:r>
              <a:rPr lang="en-US" dirty="0">
                <a:latin typeface="Arial"/>
                <a:cs typeface="Arial"/>
              </a:rPr>
              <a:t>, </a:t>
            </a:r>
            <a:r>
              <a:rPr lang="en-US" i="1" dirty="0">
                <a:solidFill>
                  <a:schemeClr val="tx1"/>
                </a:solidFill>
                <a:latin typeface="Arial"/>
                <a:cs typeface="Arial"/>
              </a:rPr>
              <a:t>Uniform Administrative Requirements, Cost Principles, and Audit Requirements for Federal Awards (</a:t>
            </a:r>
            <a:r>
              <a:rPr lang="en-US" dirty="0">
                <a:solidFill>
                  <a:schemeClr val="tx1"/>
                </a:solidFill>
                <a:latin typeface="Arial"/>
                <a:cs typeface="Arial"/>
              </a:rPr>
              <a:t>Uniform Guidance)</a:t>
            </a:r>
          </a:p>
          <a:p>
            <a:r>
              <a:rPr lang="en-US" dirty="0">
                <a:solidFill>
                  <a:schemeClr val="tx1"/>
                </a:solidFill>
                <a:latin typeface="Arial"/>
                <a:cs typeface="Arial"/>
              </a:rPr>
              <a:t> DESE must monitor its own activities, and those of its local educational agencies (LEAs), to ensure compliance with applicable federal requirements and performance expectations are achieved. Monitoring by the SEA must cover each program, function, or activity (See 2 CFR §200.329(a))</a:t>
            </a:r>
          </a:p>
          <a:p>
            <a:r>
              <a:rPr lang="en-US" dirty="0">
                <a:solidFill>
                  <a:schemeClr val="tx1"/>
                </a:solidFill>
                <a:latin typeface="Arial"/>
                <a:cs typeface="Arial"/>
              </a:rPr>
              <a:t>DESE is responsible for monitoring the activities of its subrecipients to ensure that IDEA Part B program is effectively implemented and funds are used for authorized purposes in accordance with federal statutes, regulations, and the terms and conditions of the subaward </a:t>
            </a:r>
            <a:r>
              <a:rPr lang="en-US" dirty="0">
                <a:latin typeface="Arial"/>
                <a:cs typeface="Arial"/>
                <a:hlinkClick r:id="rId3"/>
              </a:rPr>
              <a:t>34 CFR § 300.600</a:t>
            </a:r>
            <a:r>
              <a:rPr lang="en-US" dirty="0">
                <a:latin typeface="Arial"/>
                <a:cs typeface="Arial"/>
              </a:rPr>
              <a:t> </a:t>
            </a:r>
            <a:r>
              <a:rPr lang="en-US" dirty="0">
                <a:solidFill>
                  <a:schemeClr val="tx1"/>
                </a:solidFill>
                <a:latin typeface="Arial"/>
                <a:cs typeface="Arial"/>
              </a:rPr>
              <a:t>and</a:t>
            </a:r>
            <a:r>
              <a:rPr lang="en-US" dirty="0">
                <a:latin typeface="Arial"/>
                <a:cs typeface="Arial"/>
              </a:rPr>
              <a:t> </a:t>
            </a:r>
            <a:r>
              <a:rPr lang="en-US" dirty="0">
                <a:latin typeface="Arial"/>
                <a:cs typeface="Arial"/>
                <a:hlinkClick r:id="rId4"/>
              </a:rPr>
              <a:t>2 CFR § 200.332</a:t>
            </a:r>
            <a:endParaRPr lang="en-US" dirty="0"/>
          </a:p>
        </p:txBody>
      </p:sp>
      <p:sp>
        <p:nvSpPr>
          <p:cNvPr id="4" name="Slide Number Placeholder 3">
            <a:extLst>
              <a:ext uri="{FF2B5EF4-FFF2-40B4-BE49-F238E27FC236}">
                <a16:creationId xmlns:a16="http://schemas.microsoft.com/office/drawing/2014/main" id="{B85EB77E-182E-1052-6BC4-EAF3E5C12325}"/>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192860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1971-7A0E-DBFD-53E5-97A8CE03B69D}"/>
              </a:ext>
            </a:extLst>
          </p:cNvPr>
          <p:cNvSpPr>
            <a:spLocks noGrp="1"/>
          </p:cNvSpPr>
          <p:nvPr>
            <p:ph type="title"/>
          </p:nvPr>
        </p:nvSpPr>
        <p:spPr/>
        <p:txBody>
          <a:bodyPr/>
          <a:lstStyle/>
          <a:p>
            <a:r>
              <a:rPr lang="en-US">
                <a:latin typeface="Arial"/>
                <a:cs typeface="Arial"/>
              </a:rPr>
              <a:t>IDEA Part B Fiscal Monitoring</a:t>
            </a:r>
            <a:endParaRPr lang="en-US"/>
          </a:p>
        </p:txBody>
      </p:sp>
      <p:sp>
        <p:nvSpPr>
          <p:cNvPr id="3" name="Content Placeholder 2">
            <a:extLst>
              <a:ext uri="{FF2B5EF4-FFF2-40B4-BE49-F238E27FC236}">
                <a16:creationId xmlns:a16="http://schemas.microsoft.com/office/drawing/2014/main" id="{93233F64-CC9C-720A-212A-D89B5F6C4FFA}"/>
              </a:ext>
            </a:extLst>
          </p:cNvPr>
          <p:cNvSpPr>
            <a:spLocks noGrp="1"/>
          </p:cNvSpPr>
          <p:nvPr>
            <p:ph idx="1"/>
          </p:nvPr>
        </p:nvSpPr>
        <p:spPr/>
        <p:txBody>
          <a:bodyPr vert="horz" lIns="91440" tIns="45720" rIns="91440" bIns="45720" rtlCol="0" anchor="t">
            <a:normAutofit/>
          </a:bodyPr>
          <a:lstStyle/>
          <a:p>
            <a:r>
              <a:rPr lang="en-US" dirty="0">
                <a:solidFill>
                  <a:schemeClr val="tx1"/>
                </a:solidFill>
                <a:latin typeface="Arial"/>
                <a:cs typeface="Arial"/>
              </a:rPr>
              <a:t>Local Education Agency (LEA) Annual Fiscal Risk Assessment</a:t>
            </a:r>
          </a:p>
          <a:p>
            <a:r>
              <a:rPr lang="en-US" dirty="0">
                <a:solidFill>
                  <a:schemeClr val="tx1"/>
                </a:solidFill>
                <a:latin typeface="Arial"/>
                <a:cs typeface="Arial"/>
              </a:rPr>
              <a:t>Tier I – Universal Annual Monitoring</a:t>
            </a:r>
          </a:p>
          <a:p>
            <a:r>
              <a:rPr lang="en-US" sz="2400" dirty="0">
                <a:solidFill>
                  <a:schemeClr val="tx1"/>
                </a:solidFill>
                <a:latin typeface="Arial"/>
                <a:cs typeface="Arial"/>
              </a:rPr>
              <a:t>T</a:t>
            </a:r>
            <a:r>
              <a:rPr lang="en-US" dirty="0">
                <a:solidFill>
                  <a:schemeClr val="tx1"/>
                </a:solidFill>
                <a:latin typeface="Arial"/>
                <a:cs typeface="Arial"/>
              </a:rPr>
              <a:t>ier II – Cyclical Monitoring every six (6) years</a:t>
            </a:r>
          </a:p>
          <a:p>
            <a:pPr lvl="1"/>
            <a:r>
              <a:rPr lang="en-US" sz="2800" dirty="0">
                <a:solidFill>
                  <a:schemeClr val="tx1"/>
                </a:solidFill>
                <a:latin typeface="Arial"/>
                <a:cs typeface="Arial"/>
              </a:rPr>
              <a:t>Monitoring occurs the same year as the LEA's Group B Integrated Monitoring Review (IMR) with the Office of Public School Monitoring (PSM)</a:t>
            </a:r>
          </a:p>
          <a:p>
            <a:r>
              <a:rPr lang="en-US" dirty="0">
                <a:solidFill>
                  <a:schemeClr val="tx1"/>
                </a:solidFill>
                <a:latin typeface="Arial"/>
                <a:cs typeface="Arial"/>
              </a:rPr>
              <a:t>Tier III – Targeted Monitoring for LEAs with the highest relative risk based on annual fiscal risk assessment, credible allegation(s) of noncompliance, or any other reason at the Department's discretion</a:t>
            </a:r>
            <a:endParaRPr lang="en-US" dirty="0">
              <a:solidFill>
                <a:schemeClr val="tx1"/>
              </a:solidFill>
            </a:endParaRPr>
          </a:p>
          <a:p>
            <a:pPr marL="457200" lvl="1" indent="0">
              <a:buNone/>
            </a:pPr>
            <a:endParaRPr lang="en-US" dirty="0">
              <a:latin typeface="Arial"/>
              <a:cs typeface="Arial"/>
            </a:endParaRPr>
          </a:p>
        </p:txBody>
      </p:sp>
      <p:sp>
        <p:nvSpPr>
          <p:cNvPr id="4" name="Slide Number Placeholder 3">
            <a:extLst>
              <a:ext uri="{FF2B5EF4-FFF2-40B4-BE49-F238E27FC236}">
                <a16:creationId xmlns:a16="http://schemas.microsoft.com/office/drawing/2014/main" id="{7C44E705-5A88-44AD-908E-3162313FF1A1}"/>
              </a:ext>
            </a:extLst>
          </p:cNvPr>
          <p:cNvSpPr>
            <a:spLocks noGrp="1"/>
          </p:cNvSpPr>
          <p:nvPr>
            <p:ph type="sldNum" sz="quarter" idx="12"/>
          </p:nvPr>
        </p:nvSpPr>
        <p:spPr/>
        <p:txBody>
          <a:bodyPr/>
          <a:lstStyle/>
          <a:p>
            <a:fld id="{68A8D22E-6BC5-9E47-900C-2BB94685D9F5}" type="slidenum">
              <a:rPr lang="en-US" smtClean="0"/>
              <a:t>6</a:t>
            </a:fld>
            <a:endParaRPr lang="en-US"/>
          </a:p>
        </p:txBody>
      </p:sp>
    </p:spTree>
    <p:extLst>
      <p:ext uri="{BB962C8B-B14F-4D97-AF65-F5344CB8AC3E}">
        <p14:creationId xmlns:p14="http://schemas.microsoft.com/office/powerpoint/2010/main" val="94847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5162-F307-4B1F-6317-34275F60DB51}"/>
              </a:ext>
            </a:extLst>
          </p:cNvPr>
          <p:cNvSpPr>
            <a:spLocks noGrp="1"/>
          </p:cNvSpPr>
          <p:nvPr>
            <p:ph type="title"/>
          </p:nvPr>
        </p:nvSpPr>
        <p:spPr/>
        <p:txBody>
          <a:bodyPr>
            <a:normAutofit fontScale="90000"/>
          </a:bodyPr>
          <a:lstStyle/>
          <a:p>
            <a:r>
              <a:rPr lang="en-US">
                <a:latin typeface="Arial"/>
                <a:cs typeface="Arial"/>
              </a:rPr>
              <a:t>IDEA Fiscal Monitoring: Tier I – Universal</a:t>
            </a:r>
            <a:endParaRPr lang="en-US"/>
          </a:p>
        </p:txBody>
      </p:sp>
      <p:sp>
        <p:nvSpPr>
          <p:cNvPr id="3" name="Content Placeholder 2">
            <a:extLst>
              <a:ext uri="{FF2B5EF4-FFF2-40B4-BE49-F238E27FC236}">
                <a16:creationId xmlns:a16="http://schemas.microsoft.com/office/drawing/2014/main" id="{5D2C8F7F-23F2-57E2-85CB-10A9434B0283}"/>
              </a:ext>
            </a:extLst>
          </p:cNvPr>
          <p:cNvSpPr>
            <a:spLocks noGrp="1"/>
          </p:cNvSpPr>
          <p:nvPr>
            <p:ph idx="1"/>
          </p:nvPr>
        </p:nvSpPr>
        <p:spPr/>
        <p:txBody>
          <a:bodyPr vert="horz" lIns="91440" tIns="45720" rIns="91440" bIns="45720" rtlCol="0" anchor="t">
            <a:normAutofit fontScale="70000" lnSpcReduction="20000"/>
          </a:bodyPr>
          <a:lstStyle/>
          <a:p>
            <a:r>
              <a:rPr lang="en-US" dirty="0">
                <a:solidFill>
                  <a:schemeClr val="tx1"/>
                </a:solidFill>
                <a:latin typeface="Arial"/>
                <a:cs typeface="Arial"/>
              </a:rPr>
              <a:t>Review and approval of IDEA Part B Consolidated grant application and budgets, and required assurances under 34 CFR § 300.200</a:t>
            </a:r>
          </a:p>
          <a:p>
            <a:r>
              <a:rPr lang="en-US" dirty="0">
                <a:solidFill>
                  <a:schemeClr val="tx1"/>
                </a:solidFill>
                <a:latin typeface="Arial"/>
                <a:cs typeface="Arial"/>
              </a:rPr>
              <a:t>GEM$ budget revision review and approval</a:t>
            </a:r>
            <a:endParaRPr lang="en-US" dirty="0">
              <a:solidFill>
                <a:schemeClr val="tx1"/>
              </a:solidFill>
            </a:endParaRPr>
          </a:p>
          <a:p>
            <a:r>
              <a:rPr lang="en-US" dirty="0">
                <a:solidFill>
                  <a:schemeClr val="tx1"/>
                </a:solidFill>
                <a:latin typeface="Arial"/>
                <a:cs typeface="Arial"/>
              </a:rPr>
              <a:t>Submission and review of final expenditure reports (FER)</a:t>
            </a:r>
          </a:p>
          <a:p>
            <a:r>
              <a:rPr lang="en-US" dirty="0">
                <a:solidFill>
                  <a:schemeClr val="tx1"/>
                </a:solidFill>
                <a:latin typeface="Arial"/>
                <a:cs typeface="Arial"/>
              </a:rPr>
              <a:t>Maintenance of effort (MOE) compliance determination and substantiation of exceptions and adjustments</a:t>
            </a:r>
          </a:p>
          <a:p>
            <a:r>
              <a:rPr lang="en-US" dirty="0">
                <a:solidFill>
                  <a:schemeClr val="tx1"/>
                </a:solidFill>
                <a:latin typeface="Arial"/>
                <a:cs typeface="Arial"/>
              </a:rPr>
              <a:t>Excess cost calculation submission review</a:t>
            </a:r>
          </a:p>
          <a:p>
            <a:r>
              <a:rPr lang="en-US" dirty="0">
                <a:solidFill>
                  <a:schemeClr val="tx1"/>
                </a:solidFill>
                <a:latin typeface="Arial"/>
                <a:cs typeface="Arial"/>
              </a:rPr>
              <a:t>Monitoring the timely obligation of funds</a:t>
            </a:r>
          </a:p>
          <a:p>
            <a:r>
              <a:rPr lang="en-US" dirty="0">
                <a:solidFill>
                  <a:schemeClr val="tx1"/>
                </a:solidFill>
                <a:latin typeface="Arial"/>
                <a:cs typeface="Arial"/>
              </a:rPr>
              <a:t>Annual risk assessment</a:t>
            </a:r>
          </a:p>
          <a:p>
            <a:r>
              <a:rPr lang="en-US" dirty="0">
                <a:solidFill>
                  <a:schemeClr val="tx1"/>
                </a:solidFill>
                <a:latin typeface="Arial"/>
                <a:cs typeface="Arial"/>
              </a:rPr>
              <a:t>Review of Single Audit reports (if applicable)</a:t>
            </a:r>
            <a:endParaRPr lang="en-US" dirty="0">
              <a:solidFill>
                <a:schemeClr val="tx1"/>
              </a:solidFill>
            </a:endParaRPr>
          </a:p>
          <a:p>
            <a:r>
              <a:rPr lang="en-US" dirty="0">
                <a:solidFill>
                  <a:schemeClr val="tx1"/>
                </a:solidFill>
                <a:latin typeface="Arial"/>
                <a:cs typeface="Arial"/>
              </a:rPr>
              <a:t>Review of proportionate share for equitable services expenditure and carryover, and timely and meaningful consultation at least three (3) times each year (fall, winter, spring)</a:t>
            </a:r>
          </a:p>
          <a:p>
            <a:r>
              <a:rPr lang="en-US" dirty="0">
                <a:solidFill>
                  <a:schemeClr val="tx1"/>
                </a:solidFill>
                <a:latin typeface="Arial"/>
                <a:cs typeface="Arial"/>
              </a:rPr>
              <a:t>Review and audit of CCEIS expenditures against approved action plan and budget</a:t>
            </a:r>
            <a:endParaRPr lang="en-US" dirty="0">
              <a:solidFill>
                <a:schemeClr val="tx1"/>
              </a:solidFill>
            </a:endParaRPr>
          </a:p>
          <a:p>
            <a:r>
              <a:rPr lang="en-US" dirty="0">
                <a:solidFill>
                  <a:schemeClr val="tx1"/>
                </a:solidFill>
                <a:latin typeface="Arial"/>
                <a:cs typeface="Arial"/>
              </a:rPr>
              <a:t>Annual training provided to LEAs on IDEA fiscal compliance requirements</a:t>
            </a:r>
          </a:p>
          <a:p>
            <a:endParaRPr lang="en-US" dirty="0"/>
          </a:p>
        </p:txBody>
      </p:sp>
      <p:sp>
        <p:nvSpPr>
          <p:cNvPr id="4" name="Slide Number Placeholder 3">
            <a:extLst>
              <a:ext uri="{FF2B5EF4-FFF2-40B4-BE49-F238E27FC236}">
                <a16:creationId xmlns:a16="http://schemas.microsoft.com/office/drawing/2014/main" id="{B617FBB0-CF25-9577-5082-9E8997A8160D}"/>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306554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547D-2971-861B-D6F3-EAE9166D1E8A}"/>
              </a:ext>
            </a:extLst>
          </p:cNvPr>
          <p:cNvSpPr>
            <a:spLocks noGrp="1"/>
          </p:cNvSpPr>
          <p:nvPr>
            <p:ph type="title"/>
          </p:nvPr>
        </p:nvSpPr>
        <p:spPr/>
        <p:txBody>
          <a:bodyPr>
            <a:normAutofit fontScale="90000"/>
          </a:bodyPr>
          <a:lstStyle/>
          <a:p>
            <a:r>
              <a:rPr lang="en-US">
                <a:latin typeface="Arial"/>
                <a:cs typeface="Arial"/>
              </a:rPr>
              <a:t>IDEA Fiscal Monitoring: Tier II – Cyclical </a:t>
            </a:r>
            <a:endParaRPr lang="en-US"/>
          </a:p>
        </p:txBody>
      </p:sp>
      <p:sp>
        <p:nvSpPr>
          <p:cNvPr id="3" name="Content Placeholder 2">
            <a:extLst>
              <a:ext uri="{FF2B5EF4-FFF2-40B4-BE49-F238E27FC236}">
                <a16:creationId xmlns:a16="http://schemas.microsoft.com/office/drawing/2014/main" id="{A51D5AFD-DBC1-8EBE-76F5-137ECAEBF591}"/>
              </a:ext>
            </a:extLst>
          </p:cNvPr>
          <p:cNvSpPr>
            <a:spLocks noGrp="1"/>
          </p:cNvSpPr>
          <p:nvPr>
            <p:ph idx="1"/>
          </p:nvPr>
        </p:nvSpPr>
        <p:spPr/>
        <p:txBody>
          <a:bodyPr vert="horz" lIns="91440" tIns="45720" rIns="91440" bIns="45720" rtlCol="0" anchor="t">
            <a:normAutofit fontScale="92500" lnSpcReduction="10000"/>
          </a:bodyPr>
          <a:lstStyle/>
          <a:p>
            <a:r>
              <a:rPr lang="en-US" dirty="0">
                <a:solidFill>
                  <a:schemeClr val="tx1"/>
                </a:solidFill>
                <a:latin typeface="Arial"/>
                <a:cs typeface="Arial"/>
              </a:rPr>
              <a:t>Cyclical Monitoring revolved around the IDEA Part B LEA Fiscal Cyclical Monitoring Submission in GEM$:</a:t>
            </a:r>
          </a:p>
          <a:p>
            <a:pPr lvl="1"/>
            <a:r>
              <a:rPr lang="en-US" sz="2000" dirty="0">
                <a:solidFill>
                  <a:schemeClr val="tx1"/>
                </a:solidFill>
                <a:highlight>
                  <a:srgbClr val="FFFF00"/>
                </a:highlight>
                <a:latin typeface="Arial"/>
                <a:cs typeface="Arial"/>
              </a:rPr>
              <a:t>Written, board-approved, fiscal policies and procedures required by Uniform Grant Guidance, 2 CFR Part 200, and IDEA Part B, 34 CFR Part 300</a:t>
            </a:r>
          </a:p>
          <a:p>
            <a:pPr lvl="1"/>
            <a:r>
              <a:rPr lang="en-US" sz="2000" dirty="0">
                <a:solidFill>
                  <a:schemeClr val="tx1"/>
                </a:solidFill>
                <a:latin typeface="Arial"/>
                <a:cs typeface="Arial"/>
              </a:rPr>
              <a:t>Grant award letters, procurement files, documents, and related correspondence</a:t>
            </a:r>
          </a:p>
          <a:p>
            <a:pPr lvl="1"/>
            <a:r>
              <a:rPr lang="en-US" sz="2000" dirty="0">
                <a:solidFill>
                  <a:schemeClr val="tx1"/>
                </a:solidFill>
                <a:highlight>
                  <a:srgbClr val="FFFF00"/>
                </a:highlight>
                <a:latin typeface="Arial"/>
                <a:cs typeface="Arial"/>
              </a:rPr>
              <a:t>Equipment purchases/inventory lists</a:t>
            </a:r>
          </a:p>
          <a:p>
            <a:pPr lvl="1"/>
            <a:r>
              <a:rPr lang="en-US" sz="2000" dirty="0">
                <a:solidFill>
                  <a:schemeClr val="tx1"/>
                </a:solidFill>
                <a:highlight>
                  <a:srgbClr val="FFFF00"/>
                </a:highlight>
                <a:latin typeface="Arial"/>
                <a:cs typeface="Arial"/>
              </a:rPr>
              <a:t>Time and effort documentation</a:t>
            </a:r>
          </a:p>
          <a:p>
            <a:pPr lvl="1"/>
            <a:r>
              <a:rPr lang="en-US" sz="2000" dirty="0">
                <a:solidFill>
                  <a:schemeClr val="tx1"/>
                </a:solidFill>
                <a:highlight>
                  <a:srgbClr val="FFFF00"/>
                </a:highlight>
                <a:latin typeface="Arial"/>
                <a:cs typeface="Arial"/>
              </a:rPr>
              <a:t>LEA budget, </a:t>
            </a:r>
            <a:r>
              <a:rPr lang="en-US" sz="2000" b="1" dirty="0">
                <a:solidFill>
                  <a:schemeClr val="tx1"/>
                </a:solidFill>
                <a:highlight>
                  <a:srgbClr val="FFFF00"/>
                </a:highlight>
                <a:latin typeface="Arial"/>
                <a:cs typeface="Arial"/>
              </a:rPr>
              <a:t>general ledger</a:t>
            </a:r>
            <a:r>
              <a:rPr lang="en-US" sz="2000" dirty="0">
                <a:solidFill>
                  <a:schemeClr val="tx1"/>
                </a:solidFill>
                <a:highlight>
                  <a:srgbClr val="FFFF00"/>
                </a:highlight>
                <a:latin typeface="Arial"/>
                <a:cs typeface="Arial"/>
              </a:rPr>
              <a:t>, and or expenditure documentation for FC 240, 262, 213, and 274 funds</a:t>
            </a:r>
          </a:p>
          <a:p>
            <a:pPr lvl="1"/>
            <a:r>
              <a:rPr lang="en-US" sz="2000" dirty="0">
                <a:solidFill>
                  <a:schemeClr val="tx1"/>
                </a:solidFill>
                <a:latin typeface="Arial"/>
                <a:cs typeface="Arial"/>
              </a:rPr>
              <a:t>IDEA Part B GEM$ applications, budgets, and budget revisions</a:t>
            </a:r>
          </a:p>
          <a:p>
            <a:pPr lvl="1"/>
            <a:r>
              <a:rPr lang="en-US" sz="2000" dirty="0">
                <a:solidFill>
                  <a:schemeClr val="tx1"/>
                </a:solidFill>
                <a:latin typeface="Arial"/>
                <a:cs typeface="Arial"/>
              </a:rPr>
              <a:t>Excess cost calculation detail </a:t>
            </a:r>
          </a:p>
          <a:p>
            <a:pPr lvl="1"/>
            <a:r>
              <a:rPr lang="en-US" sz="2000" dirty="0">
                <a:solidFill>
                  <a:schemeClr val="tx1"/>
                </a:solidFill>
                <a:latin typeface="Arial"/>
                <a:cs typeface="Arial"/>
              </a:rPr>
              <a:t>Financial Management Assurance Statement(s) and Audit reports </a:t>
            </a:r>
          </a:p>
          <a:p>
            <a:pPr lvl="1"/>
            <a:r>
              <a:rPr lang="en-US" sz="2000" dirty="0">
                <a:solidFill>
                  <a:schemeClr val="tx1"/>
                </a:solidFill>
                <a:latin typeface="Arial"/>
                <a:cs typeface="Arial"/>
              </a:rPr>
              <a:t>Proportionate share for equitable services expenditure documentation</a:t>
            </a:r>
          </a:p>
          <a:p>
            <a:pPr lvl="1"/>
            <a:r>
              <a:rPr lang="en-US" sz="2000" dirty="0">
                <a:solidFill>
                  <a:schemeClr val="tx1"/>
                </a:solidFill>
                <a:latin typeface="Arial"/>
                <a:cs typeface="Arial"/>
              </a:rPr>
              <a:t>Voluntary Coordinated Early Intervening Services (CEIS) expenditure documentation and data collection (if applicable) </a:t>
            </a:r>
          </a:p>
          <a:p>
            <a:endParaRPr lang="en-US" sz="2000" dirty="0">
              <a:solidFill>
                <a:schemeClr val="tx1"/>
              </a:solidFill>
            </a:endParaRPr>
          </a:p>
        </p:txBody>
      </p:sp>
      <p:sp>
        <p:nvSpPr>
          <p:cNvPr id="4" name="Slide Number Placeholder 3">
            <a:extLst>
              <a:ext uri="{FF2B5EF4-FFF2-40B4-BE49-F238E27FC236}">
                <a16:creationId xmlns:a16="http://schemas.microsoft.com/office/drawing/2014/main" id="{BFCC43B2-7656-0A67-7202-A607DE5BE717}"/>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211489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1FEE-16A4-E569-BBDD-1273E0CDAB90}"/>
              </a:ext>
            </a:extLst>
          </p:cNvPr>
          <p:cNvSpPr>
            <a:spLocks noGrp="1"/>
          </p:cNvSpPr>
          <p:nvPr>
            <p:ph type="title"/>
          </p:nvPr>
        </p:nvSpPr>
        <p:spPr>
          <a:xfrm>
            <a:off x="301752" y="237744"/>
            <a:ext cx="11027663" cy="931957"/>
          </a:xfrm>
        </p:spPr>
        <p:txBody>
          <a:bodyPr>
            <a:normAutofit fontScale="90000"/>
          </a:bodyPr>
          <a:lstStyle/>
          <a:p>
            <a:r>
              <a:rPr lang="en-US">
                <a:latin typeface="Arial"/>
                <a:cs typeface="Arial"/>
              </a:rPr>
              <a:t>IDEA Part B LEA Cyclical Monitoring Submission GEM$ Application Supplement</a:t>
            </a:r>
            <a:endParaRPr lang="en-US"/>
          </a:p>
        </p:txBody>
      </p:sp>
      <p:sp>
        <p:nvSpPr>
          <p:cNvPr id="3" name="Content Placeholder 2">
            <a:extLst>
              <a:ext uri="{FF2B5EF4-FFF2-40B4-BE49-F238E27FC236}">
                <a16:creationId xmlns:a16="http://schemas.microsoft.com/office/drawing/2014/main" id="{0CABDE2C-4627-78B3-923B-D853076E94F3}"/>
              </a:ext>
            </a:extLst>
          </p:cNvPr>
          <p:cNvSpPr>
            <a:spLocks noGrp="1"/>
          </p:cNvSpPr>
          <p:nvPr>
            <p:ph idx="1"/>
          </p:nvPr>
        </p:nvSpPr>
        <p:spPr/>
        <p:txBody>
          <a:bodyPr vert="horz" lIns="91440" tIns="45720" rIns="91440" bIns="45720" rtlCol="0" anchor="t">
            <a:normAutofit fontScale="85000" lnSpcReduction="20000"/>
          </a:bodyPr>
          <a:lstStyle/>
          <a:p>
            <a:r>
              <a:rPr lang="en-US" dirty="0">
                <a:solidFill>
                  <a:schemeClr val="tx1"/>
                </a:solidFill>
                <a:latin typeface="Arial"/>
                <a:cs typeface="Arial"/>
              </a:rPr>
              <a:t>Contact Information</a:t>
            </a:r>
            <a:endParaRPr lang="en-US" dirty="0">
              <a:solidFill>
                <a:schemeClr val="tx1"/>
              </a:solidFill>
            </a:endParaRPr>
          </a:p>
          <a:p>
            <a:r>
              <a:rPr lang="en-US" dirty="0">
                <a:solidFill>
                  <a:schemeClr val="tx1"/>
                </a:solidFill>
                <a:latin typeface="Arial"/>
                <a:cs typeface="Arial"/>
              </a:rPr>
              <a:t>Administrative Review</a:t>
            </a:r>
          </a:p>
          <a:p>
            <a:r>
              <a:rPr lang="en-US" dirty="0">
                <a:solidFill>
                  <a:schemeClr val="tx1"/>
                </a:solidFill>
                <a:latin typeface="Arial"/>
                <a:cs typeface="Arial"/>
              </a:rPr>
              <a:t>Cost Principles and Expenditures</a:t>
            </a:r>
            <a:endParaRPr lang="en-US" dirty="0">
              <a:solidFill>
                <a:schemeClr val="tx1"/>
              </a:solidFill>
            </a:endParaRPr>
          </a:p>
          <a:p>
            <a:r>
              <a:rPr lang="en-US" dirty="0">
                <a:solidFill>
                  <a:schemeClr val="tx1"/>
                </a:solidFill>
                <a:latin typeface="Arial"/>
                <a:cs typeface="Arial"/>
              </a:rPr>
              <a:t>Time and Effort Reporting</a:t>
            </a:r>
          </a:p>
          <a:p>
            <a:r>
              <a:rPr lang="en-US" dirty="0">
                <a:solidFill>
                  <a:schemeClr val="tx1"/>
                </a:solidFill>
                <a:latin typeface="Arial"/>
                <a:cs typeface="Arial"/>
              </a:rPr>
              <a:t>Inventory Management</a:t>
            </a:r>
          </a:p>
          <a:p>
            <a:r>
              <a:rPr lang="en-US" dirty="0">
                <a:solidFill>
                  <a:schemeClr val="tx1"/>
                </a:solidFill>
                <a:latin typeface="Arial"/>
                <a:cs typeface="Arial"/>
              </a:rPr>
              <a:t>Contracts and Procurement</a:t>
            </a:r>
          </a:p>
          <a:p>
            <a:r>
              <a:rPr lang="en-US" dirty="0">
                <a:solidFill>
                  <a:schemeClr val="tx1"/>
                </a:solidFill>
                <a:latin typeface="Arial"/>
                <a:cs typeface="Arial"/>
              </a:rPr>
              <a:t>Fiscal Record Retention</a:t>
            </a:r>
          </a:p>
          <a:p>
            <a:r>
              <a:rPr lang="en-US" dirty="0">
                <a:solidFill>
                  <a:schemeClr val="tx1"/>
                </a:solidFill>
                <a:latin typeface="Arial"/>
                <a:cs typeface="Arial"/>
              </a:rPr>
              <a:t>Financial System Review</a:t>
            </a:r>
          </a:p>
          <a:p>
            <a:r>
              <a:rPr lang="en-US" dirty="0">
                <a:solidFill>
                  <a:schemeClr val="tx1"/>
                </a:solidFill>
                <a:latin typeface="Arial"/>
                <a:cs typeface="Arial"/>
              </a:rPr>
              <a:t>IDEA Part B Fiscal Requirements</a:t>
            </a:r>
          </a:p>
          <a:p>
            <a:r>
              <a:rPr lang="en-US" dirty="0">
                <a:solidFill>
                  <a:schemeClr val="tx1"/>
                </a:solidFill>
                <a:latin typeface="Arial"/>
                <a:cs typeface="Arial"/>
              </a:rPr>
              <a:t>LEA Feedback</a:t>
            </a:r>
          </a:p>
          <a:p>
            <a:r>
              <a:rPr lang="en-US" dirty="0">
                <a:solidFill>
                  <a:schemeClr val="tx1"/>
                </a:solidFill>
                <a:latin typeface="Arial"/>
                <a:cs typeface="Arial"/>
              </a:rPr>
              <a:t>Attestation</a:t>
            </a:r>
          </a:p>
          <a:p>
            <a:endParaRPr lang="en-US" dirty="0">
              <a:latin typeface="Arial"/>
              <a:cs typeface="Arial"/>
            </a:endParaRPr>
          </a:p>
        </p:txBody>
      </p:sp>
      <p:pic>
        <p:nvPicPr>
          <p:cNvPr id="6" name="Picture 5" descr="Sections page of the IDEA Part B Monitoring application supplement">
            <a:extLst>
              <a:ext uri="{FF2B5EF4-FFF2-40B4-BE49-F238E27FC236}">
                <a16:creationId xmlns:a16="http://schemas.microsoft.com/office/drawing/2014/main" id="{0660F1B8-4410-C3DF-3570-F1685411C943}"/>
              </a:ext>
            </a:extLst>
          </p:cNvPr>
          <p:cNvPicPr>
            <a:picLocks noChangeAspect="1"/>
          </p:cNvPicPr>
          <p:nvPr/>
        </p:nvPicPr>
        <p:blipFill>
          <a:blip r:embed="rId2"/>
          <a:stretch>
            <a:fillRect/>
          </a:stretch>
        </p:blipFill>
        <p:spPr>
          <a:xfrm>
            <a:off x="5815583" y="1504626"/>
            <a:ext cx="5555218" cy="5111496"/>
          </a:xfrm>
          <a:prstGeom prst="rect">
            <a:avLst/>
          </a:prstGeom>
        </p:spPr>
      </p:pic>
      <p:sp>
        <p:nvSpPr>
          <p:cNvPr id="4" name="Slide Number Placeholder 3">
            <a:extLst>
              <a:ext uri="{FF2B5EF4-FFF2-40B4-BE49-F238E27FC236}">
                <a16:creationId xmlns:a16="http://schemas.microsoft.com/office/drawing/2014/main" id="{ED02EB2F-724C-F99B-4F25-BF7593AE503D}"/>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3173051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1464DB40EBCF4CAD3CE0AE1CB60F48" ma:contentTypeVersion="17" ma:contentTypeDescription="Create a new document." ma:contentTypeScope="" ma:versionID="e02880359e552c92366cf411f9b32419">
  <xsd:schema xmlns:xsd="http://www.w3.org/2001/XMLSchema" xmlns:xs="http://www.w3.org/2001/XMLSchema" xmlns:p="http://schemas.microsoft.com/office/2006/metadata/properties" xmlns:ns2="c8027b71-02cc-4dec-aaf7-185a8092092f" xmlns:ns3="0eb367d7-c08b-4e4b-8ed0-241863a9fc80" targetNamespace="http://schemas.microsoft.com/office/2006/metadata/properties" ma:root="true" ma:fieldsID="555810a23b0ed0620cd318e42088f812" ns2:_="" ns3:_="">
    <xsd:import namespace="c8027b71-02cc-4dec-aaf7-185a8092092f"/>
    <xsd:import namespace="0eb367d7-c08b-4e4b-8ed0-241863a9fc8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Numberoffil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027b71-02cc-4dec-aaf7-185a809209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9e833fe-51fa-40be-a757-6a91a1505fb0}" ma:internalName="TaxCatchAll" ma:showField="CatchAllData" ma:web="c8027b71-02cc-4dec-aaf7-185a809209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b367d7-c08b-4e4b-8ed0-241863a9fc8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Numberoffiles" ma:index="23" nillable="true" ma:displayName="Number of files" ma:format="Dropdown" ma:internalName="Numberoffiles" ma:percentage="FALSE">
      <xsd:simpleType>
        <xsd:restriction base="dms:Number"/>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8027b71-02cc-4dec-aaf7-185a8092092f" xsi:nil="true"/>
    <lcf76f155ced4ddcb4097134ff3c332f xmlns="0eb367d7-c08b-4e4b-8ed0-241863a9fc80">
      <Terms xmlns="http://schemas.microsoft.com/office/infopath/2007/PartnerControls"/>
    </lcf76f155ced4ddcb4097134ff3c332f>
    <Numberoffiles xmlns="0eb367d7-c08b-4e4b-8ed0-241863a9fc80" xsi:nil="true"/>
  </documentManagement>
</p:properties>
</file>

<file path=customXml/itemProps1.xml><?xml version="1.0" encoding="utf-8"?>
<ds:datastoreItem xmlns:ds="http://schemas.openxmlformats.org/officeDocument/2006/customXml" ds:itemID="{C7641A63-BF3C-4ECC-A18F-E604832C995D}">
  <ds:schemaRefs>
    <ds:schemaRef ds:uri="0eb367d7-c08b-4e4b-8ed0-241863a9fc80"/>
    <ds:schemaRef ds:uri="c8027b71-02cc-4dec-aaf7-185a809209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98D21F-1B6C-4306-9254-F6E9DAD8DCB1}">
  <ds:schemaRefs>
    <ds:schemaRef ds:uri="http://schemas.microsoft.com/sharepoint/v3/contenttype/forms"/>
  </ds:schemaRefs>
</ds:datastoreItem>
</file>

<file path=customXml/itemProps3.xml><?xml version="1.0" encoding="utf-8"?>
<ds:datastoreItem xmlns:ds="http://schemas.openxmlformats.org/officeDocument/2006/customXml" ds:itemID="{9D494D0F-5B2D-44F5-A6E4-06E511D698B6}">
  <ds:schemaRefs>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0eb367d7-c08b-4e4b-8ed0-241863a9fc80"/>
    <ds:schemaRef ds:uri="http://schemas.microsoft.com/office/infopath/2007/PartnerControls"/>
    <ds:schemaRef ds:uri="http://schemas.openxmlformats.org/package/2006/metadata/core-properties"/>
    <ds:schemaRef ds:uri="c8027b71-02cc-4dec-aaf7-185a8092092f"/>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6</TotalTime>
  <Words>1071</Words>
  <Application>Microsoft Office PowerPoint</Application>
  <PresentationFormat>Widescreen</PresentationFormat>
  <Paragraphs>113</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Aptos</vt:lpstr>
      <vt:lpstr>Arial</vt:lpstr>
      <vt:lpstr>Office Theme</vt:lpstr>
      <vt:lpstr>Spring Federal Grants Conference  IDEA Part B LEA Fiscal  Universal, Cyclical, and Targeted Monitoring </vt:lpstr>
      <vt:lpstr>Agenda</vt:lpstr>
      <vt:lpstr>IDEA Part B Fiscal Staff</vt:lpstr>
      <vt:lpstr>General Supervision</vt:lpstr>
      <vt:lpstr>IDEA Fiscal Regulatory Requirements</vt:lpstr>
      <vt:lpstr>IDEA Part B Fiscal Monitoring</vt:lpstr>
      <vt:lpstr>IDEA Fiscal Monitoring: Tier I – Universal</vt:lpstr>
      <vt:lpstr>IDEA Fiscal Monitoring: Tier II – Cyclical </vt:lpstr>
      <vt:lpstr>IDEA Part B LEA Cyclical Monitoring Submission GEM$ Application Supplement</vt:lpstr>
      <vt:lpstr>LEA Experiences with Cyclical Monitoring</vt:lpstr>
      <vt:lpstr>IDEA Fiscal Monitoring: Tier III – Targeted</vt:lpstr>
      <vt:lpstr>FY26 Annual IDEA LEA Fiscal Risk Assessment </vt:lpstr>
      <vt:lpstr>Fiscal Monitoring for SY 2026-2027</vt:lpstr>
      <vt:lpstr>Virtual Orientation Dates and Registration Links</vt:lpstr>
      <vt:lpstr>Question and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Fiscal Monitoring Presentation</dc:title>
  <dc:creator>DESE</dc:creator>
  <cp:lastModifiedBy>Zou, Dong (EOE)</cp:lastModifiedBy>
  <cp:revision>5</cp:revision>
  <dcterms:created xsi:type="dcterms:W3CDTF">2025-04-29T19:14:04Z</dcterms:created>
  <dcterms:modified xsi:type="dcterms:W3CDTF">2026-06-02T14:58:44Z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5 2026 12:00AM</vt:lpwstr>
  </property>
</Properties>
</file>