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294" r:id="rId6"/>
    <p:sldId id="295" r:id="rId7"/>
    <p:sldId id="296" r:id="rId8"/>
    <p:sldId id="297" r:id="rId9"/>
    <p:sldId id="298" r:id="rId10"/>
    <p:sldId id="299" r:id="rId11"/>
    <p:sldId id="510" r:id="rId12"/>
    <p:sldId id="301" r:id="rId13"/>
    <p:sldId id="300" r:id="rId14"/>
    <p:sldId id="302" r:id="rId15"/>
    <p:sldId id="522" r:id="rId16"/>
    <p:sldId id="523" r:id="rId17"/>
    <p:sldId id="524" r:id="rId18"/>
    <p:sldId id="525" r:id="rId19"/>
    <p:sldId id="515" r:id="rId20"/>
    <p:sldId id="516" r:id="rId21"/>
    <p:sldId id="517" r:id="rId22"/>
    <p:sldId id="518" r:id="rId23"/>
    <p:sldId id="519" r:id="rId24"/>
    <p:sldId id="520" r:id="rId25"/>
    <p:sldId id="539" r:id="rId26"/>
    <p:sldId id="537" r:id="rId27"/>
    <p:sldId id="538" r:id="rId28"/>
    <p:sldId id="281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1A16B94F-2857-47E2-B60E-996AF3185510}">
          <p14:sldIdLst>
            <p14:sldId id="256"/>
            <p14:sldId id="294"/>
            <p14:sldId id="295"/>
            <p14:sldId id="296"/>
            <p14:sldId id="297"/>
            <p14:sldId id="298"/>
            <p14:sldId id="299"/>
            <p14:sldId id="510"/>
            <p14:sldId id="301"/>
            <p14:sldId id="300"/>
            <p14:sldId id="302"/>
            <p14:sldId id="522"/>
            <p14:sldId id="523"/>
            <p14:sldId id="524"/>
            <p14:sldId id="525"/>
            <p14:sldId id="515"/>
            <p14:sldId id="516"/>
            <p14:sldId id="517"/>
            <p14:sldId id="518"/>
            <p14:sldId id="519"/>
            <p14:sldId id="520"/>
            <p14:sldId id="539"/>
            <p14:sldId id="537"/>
            <p14:sldId id="538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35AF0D-C88F-DA02-7455-3D6A66FFDC33}" name="Fitzgerald, Patrick G. (DESE)" initials="F(" userId="S::patrick.g.fitzgerald2@mass.gov::53b36a70-9b83-456d-ba86-31a4afdf464c" providerId="AD"/>
  <p188:author id="{9A037535-26A1-89C7-44BD-8F324DEA7ACA}" name="Cross, Kathleen (DESE)" initials="CK" userId="S::kathleen.cross@mass.gov::ca1cc86f-2abe-4b62-b160-f85ea6808276" providerId="AD"/>
  <p188:author id="{22712A3F-1540-D235-82F3-23CB00B92550}" name="Rounds-Bloom, Eleanor (DESE)" initials="RE" userId="S::eleanor.rounds@mass.gov::ae3cae55-aabd-4d2f-9bc9-45b61ff330c5" providerId="AD"/>
  <p188:author id="{504AA7CF-E1C1-AE1F-93EC-E036FC8AF6DC}" name="Rounds-Bloom, Eleanor (DESE)" initials="ER" userId="S::Eleanor.Rounds@mass.gov::ae3cae55-aabd-4d2f-9bc9-45b61ff330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23141-BD05-4025-975E-DA10806F5219}" v="184" dt="2026-06-03T16:57:27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7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23D8E4-8980-4CF3-9529-BC8C2D6AAE07}" type="datetimeFigureOut"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65CCB4-CE1E-4E09-B397-EA5B75E7D6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7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5CCB4-CE1E-4E09-B397-EA5B75E7D619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3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5CCB4-CE1E-4E09-B397-EA5B75E7D619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5CCB4-CE1E-4E09-B397-EA5B75E7D619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6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5CCB4-CE1E-4E09-B397-EA5B75E7D619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5CCB4-CE1E-4E09-B397-EA5B75E7D619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38A6E-406D-2A88-8AC6-91A478847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1FCC3BF4-98CC-D3B2-B68E-C06BEA11EE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087D17D0-7DF2-8067-B509-E6CCDAEFC5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/>
        <p:txBody>
          <a:bodyPr numCol="1">
            <a:prstTxWarp prst="textNoShape">
              <a:avLst/>
            </a:prstTxWarp>
            <a:normAutofit/>
          </a:bodyPr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/>
          </a:p>
        </p:txBody>
      </p:sp>
      <p:sp>
        <p:nvSpPr>
          <p:cNvPr id="60420" name="Footer Placeholder 3">
            <a:extLst>
              <a:ext uri="{FF2B5EF4-FFF2-40B4-BE49-F238E27FC236}">
                <a16:creationId xmlns:a16="http://schemas.microsoft.com/office/drawing/2014/main" id="{81C1CE58-FCA2-6BE0-0E27-7D45F554F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76836"/>
            <a:ext cx="3105997" cy="4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/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Massachusetts Department of Elementary and Secondary Education</a:t>
            </a:r>
          </a:p>
        </p:txBody>
      </p:sp>
      <p:sp>
        <p:nvSpPr>
          <p:cNvPr id="60421" name="Slide Number Placeholder 4">
            <a:extLst>
              <a:ext uri="{FF2B5EF4-FFF2-40B4-BE49-F238E27FC236}">
                <a16:creationId xmlns:a16="http://schemas.microsoft.com/office/drawing/2014/main" id="{A5A65319-E3AB-AD13-AC0F-BECD92F4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568" y="8976836"/>
            <a:ext cx="3105997" cy="4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/>
          <a:lstStyle/>
          <a:p>
            <a:pPr algn="r"/>
            <a:fld id="{B20CCC4A-699D-4C3B-B632-068B2F21F7D7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8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C12EC-2D98-F919-775B-ABB3C3BE6A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8125-6C10-B68E-7EEC-29F87A03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</p:spPr>
        <p:txBody>
          <a:bodyPr anchor="b">
            <a:normAutofit/>
          </a:bodyPr>
          <a:lstStyle>
            <a:lvl1pPr algn="l">
              <a:defRPr sz="80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0F4C-9107-5A14-480E-3D44D062E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5DFF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2B64-39B8-E038-D8C3-7C98BA27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971965" dist="50800" dir="5400000" algn="ctr" rotWithShape="0">
              <a:srgbClr val="000000">
                <a:alpha val="30037"/>
              </a:srgbClr>
            </a:outerShdw>
          </a:effectLst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37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C3C95-C45D-6F6C-F3B4-EDA7F22D4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6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7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C82F-33C1-E184-14B2-3E5429080C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F3F3F3"/>
                </a:solidFill>
              </a:defRPr>
            </a:lvl1pPr>
            <a:lvl2pPr>
              <a:defRPr sz="2800">
                <a:solidFill>
                  <a:srgbClr val="F3F3F3"/>
                </a:solidFill>
              </a:defRPr>
            </a:lvl2pPr>
            <a:lvl3pPr>
              <a:defRPr sz="2400">
                <a:solidFill>
                  <a:srgbClr val="F3F3F3"/>
                </a:solidFill>
              </a:defRPr>
            </a:lvl3pPr>
            <a:lvl4pPr>
              <a:defRPr sz="2000">
                <a:solidFill>
                  <a:srgbClr val="F3F3F3"/>
                </a:solidFill>
              </a:defRPr>
            </a:lvl4pPr>
            <a:lvl5pPr>
              <a:defRPr sz="2000">
                <a:solidFill>
                  <a:srgbClr val="F3F3F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6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51A6A-4D8B-5122-0AE6-EB1794A937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1E4782"/>
                </a:solidFill>
              </a:defRPr>
            </a:lvl1pPr>
            <a:lvl2pPr>
              <a:defRPr sz="2800">
                <a:solidFill>
                  <a:srgbClr val="1E4782"/>
                </a:solidFill>
              </a:defRPr>
            </a:lvl2pPr>
            <a:lvl3pPr>
              <a:defRPr sz="2400">
                <a:solidFill>
                  <a:srgbClr val="1E4782"/>
                </a:solidFill>
              </a:defRPr>
            </a:lvl3pPr>
            <a:lvl4pPr>
              <a:defRPr sz="2000">
                <a:solidFill>
                  <a:srgbClr val="1E4782"/>
                </a:solidFill>
              </a:defRPr>
            </a:lvl4pPr>
            <a:lvl5pPr>
              <a:defRPr sz="2000">
                <a:solidFill>
                  <a:srgbClr val="1E478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6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3FA896-C43D-31E8-81CC-112E026C87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81888" cy="6858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6467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6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F6B8AA-CDAC-6F83-437E-9F75F81B74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19620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5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6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30A28D6-B250-1721-F3F0-F1B6912079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9148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A598-F2AA-D757-9BAF-844B64A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3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FAF1-FDD2-DEBC-6AA4-EC4CCBD2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FBA8-CEF2-8E5D-9095-7FA8144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4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4F3-A1B5-B917-5F54-AF19B274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548" y="2505075"/>
            <a:ext cx="5157787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1150-5393-D283-E33B-3609AA2A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796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017DC-0538-D4B7-3886-13292A46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960" y="2505075"/>
            <a:ext cx="5183188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B7D3-E745-25B4-373D-DBC63B59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AI-generated content may be incorrect.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95598" dist="50800" dir="5400000" algn="ctr" rotWithShape="0">
              <a:srgbClr val="000000">
                <a:alpha val="2955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1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48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793118" dist="50800" dir="5400000" algn="ctr" rotWithShape="0">
              <a:srgbClr val="000000">
                <a:alpha val="30216"/>
              </a:srgbClr>
            </a:outerShdw>
          </a:effectLst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23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AI-generated content may be incorrect.">
            <a:extLst>
              <a:ext uri="{FF2B5EF4-FFF2-40B4-BE49-F238E27FC236}">
                <a16:creationId xmlns:a16="http://schemas.microsoft.com/office/drawing/2014/main" id="{51D4DCB4-D71E-80F2-CD14-980FA57C2A14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49BF-250F-BA79-3611-D06653B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65126"/>
            <a:ext cx="10515600" cy="86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57C9-737B-B6D6-1314-78C22CCF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0" y="1340427"/>
            <a:ext cx="10515600" cy="483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D77-56B0-2B84-ADB2-A2EE1F0E5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1A4BC1-EF8B-4A2F-A8CB-5742723C3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7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7A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federalgrants/resources/equitableservices-essa/affirm-consultation.doc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resources/equitableservices-essa/private-essa.docx" TargetMode="External"/><Relationship Id="rId2" Type="http://schemas.openxmlformats.org/officeDocument/2006/relationships/hyperlink" Target="https://www.doe.mass.edu/federalgrants/titlei-a/guidance/private-schools-consultation.doc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oe.mass.edu/federalgrants/equitable-services/qrg-essa-unused-funding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ederalgrantprograms@mass.gov" TargetMode="External"/><Relationship Id="rId2" Type="http://schemas.openxmlformats.org/officeDocument/2006/relationships/hyperlink" Target="https://www.doe.mass.edu/federalgrants/liaisons.xls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equitable-services/district-leve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titleii-a/qrg.docx" TargetMode="External"/><Relationship Id="rId2" Type="http://schemas.openxmlformats.org/officeDocument/2006/relationships/hyperlink" Target="https://www.doe.mass.edu/federalgrants/titlei-a/resources/qrg.doc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oe.mass.edu/federalgrants/titleiv-a/qrg.docx" TargetMode="External"/><Relationship Id="rId4" Type="http://schemas.openxmlformats.org/officeDocument/2006/relationships/hyperlink" Target="https://www.doe.mass.edu/federalgrants/titleiii-a/resources/qrg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8A19-E55B-535F-D694-FD295931C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Equitable Services: </a:t>
            </a:r>
            <a:r>
              <a:rPr lang="en-US" sz="4900" dirty="0"/>
              <a:t>Outreach and Participation</a:t>
            </a:r>
            <a:br>
              <a:rPr lang="en-US" dirty="0"/>
            </a:br>
            <a:endParaRPr lang="en-US" sz="5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E3C3F-7EBC-EE6B-2B5C-76594BA16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Presentation and Panel</a:t>
            </a:r>
          </a:p>
          <a:p>
            <a:r>
              <a:rPr lang="en-US" dirty="0"/>
              <a:t>Spring Federal Grant Programs Conference - 2026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BE244-1B37-27E8-41B7-5A4EFE10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8407-6BF1-04A1-716F-89BCD097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Who Determines What's Allowable?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3F8D-656C-BEDA-704D-8E43FE69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921075"/>
            <a:ext cx="11890665" cy="44146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latin typeface="Arial"/>
                <a:cs typeface="Arial"/>
              </a:rPr>
              <a:t>You do…in consultation with private school officials</a:t>
            </a:r>
          </a:p>
          <a:p>
            <a:pPr>
              <a:buNone/>
            </a:pPr>
            <a:endParaRPr lang="en-US">
              <a:latin typeface="Arial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</a:rPr>
              <a:t>Discuss needs and options for meeting needs </a:t>
            </a:r>
          </a:p>
          <a:p>
            <a:pPr lvl="1"/>
            <a:r>
              <a:rPr lang="en-US">
                <a:latin typeface="Arial"/>
                <a:cs typeface="Arial"/>
              </a:rPr>
              <a:t>Share Quick Reference Guides for each program and other resources as needed</a:t>
            </a:r>
          </a:p>
          <a:p>
            <a:pPr lvl="1"/>
            <a:r>
              <a:rPr lang="en-US">
                <a:latin typeface="Arial"/>
                <a:cs typeface="Arial"/>
              </a:rPr>
              <a:t>Use topics of consultation in </a:t>
            </a:r>
            <a:r>
              <a:rPr lang="en-US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Affirmation of Consultation form</a:t>
            </a:r>
            <a:endParaRPr lang="en-US">
              <a:latin typeface="Arial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</a:rPr>
              <a:t>Makes relationship clear… district runs program to meet needs of private school students/staff… in consultation with private school officials</a:t>
            </a:r>
          </a:p>
          <a:p>
            <a:pPr>
              <a:buNone/>
            </a:pPr>
            <a:endParaRPr lang="en-US" sz="2400"/>
          </a:p>
          <a:p>
            <a:pPr lvl="1"/>
            <a:r>
              <a:rPr lang="en-US" sz="2800">
                <a:latin typeface="Arial"/>
                <a:cs typeface="Arial"/>
              </a:rPr>
              <a:t>Seek help from liaison when in doubt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7070A-26B4-59ED-3FDC-6CD1D880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037A-2A2A-ECCB-2258-AB383797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Upcoming and Ongoing Tasks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F40E-C4E3-AACA-2E9D-F512AECEF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3"/>
            <a:ext cx="11890665" cy="470068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latin typeface="Arial"/>
                <a:cs typeface="Arial"/>
              </a:rPr>
              <a:t>Prepare for FY27 outreach to eligible schools</a:t>
            </a:r>
          </a:p>
          <a:p>
            <a:pPr lvl="1"/>
            <a:r>
              <a:rPr lang="en-US">
                <a:latin typeface="Arial"/>
                <a:cs typeface="Arial"/>
              </a:rPr>
              <a:t>Find eligible students and schools</a:t>
            </a:r>
          </a:p>
          <a:p>
            <a:pPr lvl="1"/>
            <a:r>
              <a:rPr lang="en-US">
                <a:latin typeface="Arial"/>
                <a:cs typeface="Arial"/>
              </a:rPr>
              <a:t>Plan distribution and collection of offers</a:t>
            </a:r>
          </a:p>
          <a:p>
            <a:pPr lvl="2"/>
            <a:r>
              <a:rPr lang="en-US" b="0" i="0" u="none" strike="noStrike">
                <a:solidFill>
                  <a:srgbClr val="0060C7"/>
                </a:solidFill>
                <a:effectLst/>
                <a:latin typeface="Arial"/>
                <a:cs typeface="Arial"/>
                <a:hlinkClick r:id="rId2"/>
              </a:rPr>
              <a:t>Sample Offer of Consultation to Eligible Private Schools — Title I Only</a:t>
            </a:r>
            <a:endParaRPr lang="en-US" b="0" i="0">
              <a:solidFill>
                <a:srgbClr val="212529"/>
              </a:solidFill>
              <a:effectLst/>
              <a:latin typeface="Arial"/>
              <a:cs typeface="Arial"/>
            </a:endParaRPr>
          </a:p>
          <a:p>
            <a:pPr lvl="2"/>
            <a:r>
              <a:rPr lang="en-US" b="0" i="0" u="sng">
                <a:solidFill>
                  <a:srgbClr val="0056B3"/>
                </a:solidFill>
                <a:effectLst/>
                <a:latin typeface="Arial"/>
                <a:cs typeface="Arial"/>
                <a:hlinkClick r:id="rId3"/>
              </a:rPr>
              <a:t>Sample Offer of Consultation to Eligible Private Schools — Titles I, IIA, IIIA, and </a:t>
            </a:r>
            <a:r>
              <a:rPr lang="en-US" u="sng">
                <a:solidFill>
                  <a:srgbClr val="0056B3"/>
                </a:solidFill>
                <a:latin typeface="Arial"/>
                <a:cs typeface="Arial"/>
                <a:hlinkClick r:id="rId3"/>
              </a:rPr>
              <a:t>IVA</a:t>
            </a:r>
            <a:endParaRPr lang="en-US" u="sng">
              <a:solidFill>
                <a:srgbClr val="0056B3"/>
              </a:solidFill>
              <a:latin typeface="Arial"/>
              <a:cs typeface="Arial"/>
            </a:endParaRPr>
          </a:p>
          <a:p>
            <a:pPr lvl="2"/>
            <a:endParaRPr lang="en-US" sz="2400">
              <a:latin typeface="Arial"/>
              <a:cs typeface="Arial"/>
            </a:endParaRPr>
          </a:p>
          <a:p>
            <a:pPr lvl="2">
              <a:buFont typeface="Wingdings" panose="020B0604020202020204" pitchFamily="34" charset="0"/>
              <a:buChar char="v"/>
            </a:pPr>
            <a:r>
              <a:rPr lang="en-US" sz="2400">
                <a:latin typeface="Arial"/>
                <a:cs typeface="Arial"/>
              </a:rPr>
              <a:t> Contact all local private schools to remind them of the importance of submitting "Non-Public School Report" to DESE data services.</a:t>
            </a:r>
          </a:p>
          <a:p>
            <a:pPr marL="914400" lvl="2" indent="0">
              <a:buNone/>
            </a:pPr>
            <a:endParaRPr lang="en-US" sz="2400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Check-in on activity plans and spend-down of FY26 program participants</a:t>
            </a:r>
          </a:p>
          <a:p>
            <a:pPr lvl="1"/>
            <a:r>
              <a:rPr lang="en-US">
                <a:latin typeface="Arial"/>
                <a:cs typeface="Arial"/>
              </a:rPr>
              <a:t>Are agreed upon activities and spending on track for completion by end of summer?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Will any unused/unspent allocations need to be carried over to next fiscal year or reallocated?</a:t>
            </a:r>
          </a:p>
          <a:p>
            <a:pPr lvl="2"/>
            <a:r>
              <a:rPr lang="en-US">
                <a:latin typeface="Arial"/>
                <a:cs typeface="Arial"/>
              </a:rPr>
              <a:t>See </a:t>
            </a:r>
            <a:r>
              <a:rPr lang="en-US">
                <a:latin typeface="Arial"/>
                <a:cs typeface="Arial"/>
                <a:hlinkClick r:id="rId4"/>
              </a:rPr>
              <a:t>Quick Reference Guide</a:t>
            </a:r>
            <a:r>
              <a:rPr lang="en-US">
                <a:latin typeface="Arial"/>
                <a:cs typeface="Arial"/>
              </a:rPr>
              <a:t> for eligibility and directions on how to do carry this out</a:t>
            </a:r>
          </a:p>
          <a:p>
            <a:pPr marL="228600" lvl="1">
              <a:spcBef>
                <a:spcPts val="1000"/>
              </a:spcBef>
            </a:pPr>
            <a:r>
              <a:rPr lang="en-US" sz="2800">
                <a:latin typeface="Arial"/>
                <a:cs typeface="Arial"/>
              </a:rPr>
              <a:t>Prepare for annual evaluation of program activities</a:t>
            </a:r>
          </a:p>
          <a:p>
            <a:pPr marL="685800" lvl="2">
              <a:spcBef>
                <a:spcPts val="1000"/>
              </a:spcBef>
            </a:pPr>
            <a:r>
              <a:rPr lang="en-US" sz="2400">
                <a:latin typeface="Arial"/>
                <a:cs typeface="Arial"/>
              </a:rPr>
              <a:t>What data will be used? What is needed from private school officials and by when?</a:t>
            </a:r>
          </a:p>
          <a:p>
            <a:pPr marL="457200" lvl="1" indent="0">
              <a:buNone/>
            </a:pPr>
            <a:endParaRPr lang="en-US" sz="28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84472-999D-B2EE-F393-CA5B9595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0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FC32-47E6-A9D6-8724-D0A2FA26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Ludlow Public Schools</a:t>
            </a:r>
          </a:p>
        </p:txBody>
      </p:sp>
      <p:pic>
        <p:nvPicPr>
          <p:cNvPr id="1026" name="Picture 2" descr="A map of all towns in Massachusetts with Ludlow highlighted in dark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179" y="2006891"/>
            <a:ext cx="4870490" cy="28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 overview of Ludlow Public School district's enrollment for the 2025-26 year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77" y="1698854"/>
            <a:ext cx="6771694" cy="34963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2DCD3-0FCE-3D5E-395A-740D631E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5724348"/>
            <a:ext cx="11890665" cy="5816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Tara Brandt, Director of Curriculum &amp;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B8A3B-1178-FCE1-753C-4B3F667A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3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4779-1C46-4C03-BB42-40549496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Equitable Share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48EBB-3065-F4F3-C8FD-F5FF3F84F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1817771"/>
          </a:xfrm>
        </p:spPr>
        <p:txBody>
          <a:bodyPr/>
          <a:lstStyle/>
          <a:p>
            <a:r>
              <a:rPr lang="en-US" dirty="0"/>
              <a:t>Approximately a half-dozen schools across just as many cities</a:t>
            </a:r>
          </a:p>
          <a:p>
            <a:pPr lvl="1"/>
            <a:r>
              <a:rPr lang="en-US" dirty="0"/>
              <a:t>Only one typically participates – Title I, II, &amp; IV</a:t>
            </a:r>
          </a:p>
          <a:p>
            <a:pPr lvl="1"/>
            <a:r>
              <a:rPr lang="en-US" dirty="0"/>
              <a:t>Annual allotment is around $30,000</a:t>
            </a:r>
          </a:p>
          <a:p>
            <a:pPr lvl="1"/>
            <a:r>
              <a:rPr lang="en-US" dirty="0"/>
              <a:t>PK-8 (183 students excluding the PK)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C48EBB-3065-F4F3-C8FD-F5FF3F84FDC9}"/>
              </a:ext>
            </a:extLst>
          </p:cNvPr>
          <p:cNvSpPr txBox="1">
            <a:spLocks/>
          </p:cNvSpPr>
          <p:nvPr/>
        </p:nvSpPr>
        <p:spPr>
          <a:xfrm>
            <a:off x="65806" y="4042064"/>
            <a:ext cx="11890665" cy="181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School Attending Children Report</a:t>
            </a:r>
          </a:p>
          <a:p>
            <a:pPr lvl="1"/>
            <a:r>
              <a:rPr lang="en-US" dirty="0"/>
              <a:t>Database for all private and charter schools that our students attend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F10C-FCC8-741E-C47B-9F1EBDA2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3F7D-D8D3-07EB-BAA9-8053E16C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6AF1-CEC5-6C84-3241-0AFAEDE44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1649096"/>
          </a:xfrm>
        </p:spPr>
        <p:txBody>
          <a:bodyPr/>
          <a:lstStyle/>
          <a:p>
            <a:r>
              <a:rPr lang="en-US" dirty="0"/>
              <a:t>Certified Mail</a:t>
            </a:r>
          </a:p>
          <a:p>
            <a:r>
              <a:rPr lang="en-US" dirty="0"/>
              <a:t>Email Read Confirmations</a:t>
            </a:r>
          </a:p>
          <a:p>
            <a:r>
              <a:rPr lang="en-US" dirty="0"/>
              <a:t>Calendar of Communications and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263CF-B588-62A4-DEC1-CFA29438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9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3F7D-D8D3-07EB-BAA9-8053E16C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&amp;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6AF1-CEC5-6C84-3241-0AFAEDE4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In-depth conversations about need</a:t>
            </a:r>
          </a:p>
          <a:p>
            <a:r>
              <a:rPr lang="en-US" dirty="0"/>
              <a:t>Shared PD or duplicable ones</a:t>
            </a:r>
          </a:p>
          <a:p>
            <a:r>
              <a:rPr lang="en-US" dirty="0"/>
              <a:t>Parent Liaison </a:t>
            </a:r>
          </a:p>
          <a:p>
            <a:r>
              <a:rPr lang="en-US" dirty="0"/>
              <a:t>Regular check-in emails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263CF-B588-62A4-DEC1-CFA29438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4779-1C46-4C03-BB42-40549496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Worcester Public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48EBB-3065-F4F3-C8FD-F5FF3F84F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25,078 current students across 47 schools (Pk-12)</a:t>
            </a:r>
          </a:p>
          <a:p>
            <a:r>
              <a:rPr lang="en-US" dirty="0"/>
              <a:t>ESSA Programs: Title I (schoolwide), Title II, Title III (8,000 MLL students), Title IV</a:t>
            </a:r>
          </a:p>
          <a:p>
            <a:r>
              <a:rPr lang="en-US" dirty="0"/>
              <a:t>WPS currently has 17 private schools in the city/catchment area</a:t>
            </a:r>
          </a:p>
          <a:p>
            <a:pPr lvl="1"/>
            <a:r>
              <a:rPr lang="en-US" dirty="0"/>
              <a:t>12 in Worcester, 5 across four neighboring towns</a:t>
            </a:r>
          </a:p>
          <a:p>
            <a:r>
              <a:rPr lang="en-US" dirty="0"/>
              <a:t>WPS has a dedicated Office of Grants Management</a:t>
            </a:r>
          </a:p>
          <a:p>
            <a:r>
              <a:rPr lang="en-US" dirty="0"/>
              <a:t>WPS has financial analysts dedicated to grants as well.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F10C-FCC8-741E-C47B-9F1EBDA2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3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3F7D-D8D3-07EB-BAA9-8053E16C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– Who and When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6AF1-CEC5-6C84-3241-0AFAEDE4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an excel sheet with schools and main points of contact</a:t>
            </a:r>
          </a:p>
          <a:p>
            <a:pPr lvl="1"/>
            <a:r>
              <a:rPr lang="en-US" dirty="0"/>
              <a:t>Institutional knowledge, basic area searches, communication with PIC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Contact early and often</a:t>
            </a:r>
          </a:p>
          <a:p>
            <a:endParaRPr lang="en-US" dirty="0"/>
          </a:p>
          <a:p>
            <a:r>
              <a:rPr lang="en-US" dirty="0"/>
              <a:t>Review points of </a:t>
            </a:r>
          </a:p>
          <a:p>
            <a:pPr marL="0" indent="0">
              <a:buNone/>
            </a:pPr>
            <a:r>
              <a:rPr lang="en-US" dirty="0"/>
              <a:t>contact at each visit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Listing of tasks and related activities by month for private school outreach and service.">
            <a:extLst>
              <a:ext uri="{FF2B5EF4-FFF2-40B4-BE49-F238E27FC236}">
                <a16:creationId xmlns:a16="http://schemas.microsoft.com/office/drawing/2014/main" id="{D5A753D3-D549-B5C5-92B7-B9EC5EEA3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234" y="2614233"/>
            <a:ext cx="7771610" cy="36351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263CF-B588-62A4-DEC1-CFA29438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0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E3EB-BABF-54AF-FE55-F166BE8E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Consultation, Participation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C6D1-8A09-3890-6A21-9D5FA4219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Meaningful Consultation meetings</a:t>
            </a:r>
          </a:p>
          <a:p>
            <a:pPr lvl="1"/>
            <a:r>
              <a:rPr lang="en-US" dirty="0"/>
              <a:t>In-person, on site. Discuss the following:</a:t>
            </a:r>
          </a:p>
          <a:p>
            <a:pPr lvl="2"/>
            <a:r>
              <a:rPr lang="en-US" dirty="0"/>
              <a:t>ESSA Funding Overview, School Needs, WPS Policies and Procedures, Timelines and Deadlines, Contact Information and Current Balances.</a:t>
            </a:r>
          </a:p>
          <a:p>
            <a:pPr lvl="2"/>
            <a:r>
              <a:rPr lang="en-US" dirty="0"/>
              <a:t>Plan for evaluations – available springs dates, discuss fall as well. </a:t>
            </a:r>
          </a:p>
          <a:p>
            <a:r>
              <a:rPr lang="en-US" dirty="0"/>
              <a:t>Participation</a:t>
            </a:r>
          </a:p>
          <a:p>
            <a:pPr lvl="1"/>
            <a:r>
              <a:rPr lang="en-US" dirty="0"/>
              <a:t>At least one school representative, sometimes more depending on size.</a:t>
            </a:r>
          </a:p>
          <a:p>
            <a:pPr lvl="2"/>
            <a:r>
              <a:rPr lang="en-US" dirty="0"/>
              <a:t>Typically principal, business manager, department heads</a:t>
            </a:r>
          </a:p>
          <a:p>
            <a:r>
              <a:rPr lang="en-US" dirty="0"/>
              <a:t>Services</a:t>
            </a:r>
          </a:p>
          <a:p>
            <a:pPr lvl="1"/>
            <a:r>
              <a:rPr lang="en-US" dirty="0"/>
              <a:t>Availability and allowability of what the school is looking to do.</a:t>
            </a:r>
          </a:p>
          <a:p>
            <a:pPr lvl="2"/>
            <a:r>
              <a:rPr lang="en-US" dirty="0"/>
              <a:t>Contracts can be an issue, recommend early communication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A364-7019-4B7A-9023-B9F92E40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EBC0-8619-2877-7C65-44876E22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and Oversight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9CCE-E595-EC16-61AB-3995AABC5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WPS Private School Portal</a:t>
            </a:r>
          </a:p>
          <a:p>
            <a:pPr lvl="1"/>
            <a:r>
              <a:rPr lang="en-US"/>
              <a:t>Google Site that has all the resources for private school partners in one place</a:t>
            </a:r>
          </a:p>
          <a:p>
            <a:endParaRPr lang="en-US" dirty="0"/>
          </a:p>
        </p:txBody>
      </p:sp>
      <p:pic>
        <p:nvPicPr>
          <p:cNvPr id="6" name="Picture 5" descr="Snapshot of WPS private school portal front page.">
            <a:extLst>
              <a:ext uri="{FF2B5EF4-FFF2-40B4-BE49-F238E27FC236}">
                <a16:creationId xmlns:a16="http://schemas.microsoft.com/office/drawing/2014/main" id="{65B8BCAD-F3DD-D3A2-1652-1EF4B64EEF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200" y="2450153"/>
            <a:ext cx="8764621" cy="40427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D6FCE-C0CC-183D-2452-46E5A55F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6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91132-6DF4-D479-BB1A-E582D0E33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67DBE-3774-DBB5-ED86-E9438093E4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2264" y="699516"/>
            <a:ext cx="8609910" cy="653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571500" indent="-5715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E47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Agenda</a:t>
            </a:r>
            <a:br>
              <a:rPr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E47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E47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200" b="0" dirty="0">
              <a:solidFill>
                <a:srgbClr val="1E4782"/>
              </a:solidFill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AEEE9-21FE-D61C-1955-6F365D261C45}"/>
              </a:ext>
            </a:extLst>
          </p:cNvPr>
          <p:cNvSpPr txBox="1"/>
          <p:nvPr/>
        </p:nvSpPr>
        <p:spPr>
          <a:xfrm>
            <a:off x="3176365" y="1772816"/>
            <a:ext cx="878010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and Resources: </a:t>
            </a:r>
            <a:br>
              <a:rPr lang="en-US" sz="2400" dirty="0">
                <a:solidFill>
                  <a:srgbClr val="1E4782"/>
                </a:solidFill>
              </a:rPr>
            </a:br>
            <a:r>
              <a:rPr lang="en-US" sz="2400" dirty="0">
                <a:solidFill>
                  <a:srgbClr val="1E4782"/>
                </a:solidFill>
              </a:rPr>
              <a:t>	</a:t>
            </a:r>
            <a:r>
              <a:rPr lang="en-US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Lilley, DESE – ESSA Equitable Services Ombudsman</a:t>
            </a:r>
            <a:br>
              <a:rPr lang="en-US" sz="2400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1E4782"/>
                </a:solidFill>
              </a:rPr>
              <a:t>Process and Practice:</a:t>
            </a:r>
            <a:br>
              <a:rPr lang="en-US" sz="2400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1E4782"/>
                </a:solidFill>
              </a:rPr>
              <a:t>Ludlow PS: </a:t>
            </a:r>
            <a:r>
              <a:rPr lang="en-US" dirty="0">
                <a:solidFill>
                  <a:srgbClr val="1E4782"/>
                </a:solidFill>
              </a:rPr>
              <a:t>Tara Brandt, Director of Curriculum and Instruction</a:t>
            </a:r>
            <a:br>
              <a:rPr lang="en-US" sz="2400" dirty="0">
                <a:solidFill>
                  <a:srgbClr val="1E4782"/>
                </a:solidFill>
              </a:rPr>
            </a:br>
            <a:br>
              <a:rPr lang="en-US" sz="2400" dirty="0">
                <a:solidFill>
                  <a:srgbClr val="1E4782"/>
                </a:solidFill>
              </a:rPr>
            </a:br>
            <a:r>
              <a:rPr lang="en-US" sz="2400" dirty="0">
                <a:solidFill>
                  <a:srgbClr val="1E4782"/>
                </a:solidFill>
              </a:rPr>
              <a:t>	Worcester PS: </a:t>
            </a:r>
            <a:r>
              <a:rPr lang="en-US" dirty="0">
                <a:solidFill>
                  <a:srgbClr val="1E4782"/>
                </a:solidFill>
              </a:rPr>
              <a:t>Danielle Parrillo, Director of 	Grants 						Kaylee DeGrace, Grant Developer</a:t>
            </a:r>
            <a:br>
              <a:rPr lang="en-US" sz="2400" dirty="0">
                <a:solidFill>
                  <a:srgbClr val="1E4782"/>
                </a:solidFill>
              </a:rPr>
            </a:br>
            <a:br>
              <a:rPr lang="en-US" sz="2400" dirty="0">
                <a:solidFill>
                  <a:srgbClr val="1E4782"/>
                </a:solidFill>
              </a:rPr>
            </a:br>
            <a:r>
              <a:rPr lang="en-US" sz="2400" dirty="0">
                <a:solidFill>
                  <a:srgbClr val="1E4782"/>
                </a:solidFill>
              </a:rPr>
              <a:t>	New Bedford PS: </a:t>
            </a:r>
            <a:r>
              <a:rPr lang="en-US" dirty="0">
                <a:solidFill>
                  <a:srgbClr val="1E4782"/>
                </a:solidFill>
              </a:rPr>
              <a:t>Susana Mattos, Grants Manager</a:t>
            </a:r>
            <a:br>
              <a:rPr lang="en-US" dirty="0">
                <a:solidFill>
                  <a:srgbClr val="1E4782"/>
                </a:solidFill>
              </a:rPr>
            </a:br>
            <a:r>
              <a:rPr lang="en-US" dirty="0">
                <a:solidFill>
                  <a:srgbClr val="1E4782"/>
                </a:solidFill>
              </a:rPr>
              <a:t>		</a:t>
            </a:r>
            <a:r>
              <a:rPr lang="en-US" sz="2000" dirty="0">
                <a:solidFill>
                  <a:srgbClr val="1E4782"/>
                </a:solidFill>
              </a:rPr>
              <a:t>Nazarene Christian Academy: </a:t>
            </a:r>
            <a:r>
              <a:rPr lang="en-US" dirty="0">
                <a:solidFill>
                  <a:srgbClr val="1E4782"/>
                </a:solidFill>
              </a:rPr>
              <a:t>Susan Helm, Principal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7655C-E49C-D589-9413-A3E85A5F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1A48-83E9-4CCC-962C-0C41F4AC44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4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6285B-489C-05BA-6E35-3D17FCB02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5359-BA52-8E25-653F-1732DC88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and Oversight -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ABEA-E5F4-AA11-C062-BB7A1E6C9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WPS Private School Portal</a:t>
            </a:r>
          </a:p>
          <a:p>
            <a:pPr lvl="1"/>
            <a:r>
              <a:rPr lang="en-US" dirty="0"/>
              <a:t>Private school requests are tracked and fulfilled using the </a:t>
            </a:r>
            <a:r>
              <a:rPr lang="en-US" dirty="0" err="1"/>
              <a:t>Smartsheets</a:t>
            </a:r>
            <a:r>
              <a:rPr lang="en-US" dirty="0"/>
              <a:t> platform</a:t>
            </a:r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292CF7-A89F-A0B1-7B37-01AD882B7E53}"/>
              </a:ext>
            </a:extLst>
          </p:cNvPr>
          <p:cNvSpPr txBox="1">
            <a:spLocks/>
          </p:cNvSpPr>
          <p:nvPr/>
        </p:nvSpPr>
        <p:spPr>
          <a:xfrm>
            <a:off x="597693" y="2571750"/>
            <a:ext cx="2394501" cy="35865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1E47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Schools fill out an online form to populate each row</a:t>
            </a:r>
          </a:p>
          <a:p>
            <a:r>
              <a:rPr lang="en-US" sz="2400" dirty="0"/>
              <a:t>Keeps request forms, quotes, POs, and  evaluation documents attached to each request</a:t>
            </a:r>
          </a:p>
          <a:p>
            <a:endParaRPr lang="en-US" dirty="0"/>
          </a:p>
        </p:txBody>
      </p:sp>
      <p:pic>
        <p:nvPicPr>
          <p:cNvPr id="7" name="Picture 6" descr="Snapshot of smartsheet tracker of fund requests.">
            <a:extLst>
              <a:ext uri="{FF2B5EF4-FFF2-40B4-BE49-F238E27FC236}">
                <a16:creationId xmlns:a16="http://schemas.microsoft.com/office/drawing/2014/main" id="{A2065BEF-1B54-12D9-6390-9242A68A5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95" y="2474072"/>
            <a:ext cx="8964276" cy="3953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964E1-08AC-1200-F07C-312BB9F3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3278" y="3279913"/>
            <a:ext cx="2196548" cy="3021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7B029-FBC1-E0A3-976D-97E8FE312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5678" y="3432313"/>
            <a:ext cx="2196548" cy="3021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0CBEB5-ADAB-650C-0FD0-2F34D64AA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6728" y="3279913"/>
            <a:ext cx="2589972" cy="3021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F5310C-EDC8-DF4A-9170-D6C3B25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88960">
            <a:off x="2739457" y="5847182"/>
            <a:ext cx="733425" cy="250078"/>
          </a:xfrm>
          <a:prstGeom prst="rightArrow">
            <a:avLst/>
          </a:prstGeom>
          <a:solidFill>
            <a:srgbClr val="EFBC49"/>
          </a:solidFill>
          <a:ln>
            <a:solidFill>
              <a:srgbClr val="1E47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E87DB-FAEE-B1A7-5AA2-DC09902E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A497-4C11-8C9D-736F-1D932474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and Oversight - purchasing</a:t>
            </a:r>
          </a:p>
        </p:txBody>
      </p:sp>
      <p:pic>
        <p:nvPicPr>
          <p:cNvPr id="10" name="Content Placeholder 9" descr="Snapshot of first page of WPS manual for private school activilty funding procedures.">
            <a:extLst>
              <a:ext uri="{FF2B5EF4-FFF2-40B4-BE49-F238E27FC236}">
                <a16:creationId xmlns:a16="http://schemas.microsoft.com/office/drawing/2014/main" id="{959EFF91-13D2-D50A-9975-58650AB07A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148" y="1339850"/>
            <a:ext cx="5018104" cy="4967288"/>
          </a:xfrm>
          <a:prstGeom prst="rect">
            <a:avLst/>
          </a:prstGeom>
        </p:spPr>
      </p:pic>
      <p:pic>
        <p:nvPicPr>
          <p:cNvPr id="8" name="Content Placeholder 7" descr="Snapshot of WPS general purchasing workflow.">
            <a:extLst>
              <a:ext uri="{FF2B5EF4-FFF2-40B4-BE49-F238E27FC236}">
                <a16:creationId xmlns:a16="http://schemas.microsoft.com/office/drawing/2014/main" id="{F9FBF250-53A8-F19E-CFB6-8D60331B46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6400" y="1801810"/>
            <a:ext cx="5181600" cy="40433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BF3F9-3D10-0955-40C2-5DCAEBC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3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8BBF-3777-8B9C-D264-7D58840E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200" dirty="0"/>
              <a:t>NBPS Equitable Services Partnership with Private Schools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9B9E5-1F6F-2F05-527E-35311F37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22</a:t>
            </a:fld>
            <a:endParaRPr lang="en-US"/>
          </a:p>
        </p:txBody>
      </p:sp>
      <p:pic>
        <p:nvPicPr>
          <p:cNvPr id="10" name="Content Placeholder 9" descr="Snapshot of New Bedford PS's private school participants in ESSA programs.&#10;&#10;Shares that NBPS benefits from the partnership by serving as the school-level partner for consultation, student, needs, and service coordination; helps NBPS understand what supports are meaningful and usable in the private school setting; brings the private school perspective into the district's equitable services planning process.">
            <a:extLst>
              <a:ext uri="{FF2B5EF4-FFF2-40B4-BE49-F238E27FC236}">
                <a16:creationId xmlns:a16="http://schemas.microsoft.com/office/drawing/2014/main" id="{5636EBDD-E601-07E4-FA23-20080253C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09" y="191782"/>
            <a:ext cx="10784581" cy="61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26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8935-A780-7F4E-B55B-A6FB476E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200" dirty="0"/>
              <a:t>Equitable Services: Key Talking Points</a:t>
            </a:r>
          </a:p>
        </p:txBody>
      </p:sp>
      <p:pic>
        <p:nvPicPr>
          <p:cNvPr id="6" name="Content Placeholder 5" descr="Snapshot of ongoing consultation process with participating private schools from consultation to ongoing requests to evaluation.">
            <a:extLst>
              <a:ext uri="{FF2B5EF4-FFF2-40B4-BE49-F238E27FC236}">
                <a16:creationId xmlns:a16="http://schemas.microsoft.com/office/drawing/2014/main" id="{054B7876-AFD0-5A06-D249-23F1A383C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74" y="118630"/>
            <a:ext cx="11002088" cy="61998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5B412-ACC4-CB0D-F363-57A4E088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5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7841-E434-B24E-2CDF-803BEE21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200" dirty="0"/>
              <a:t>Partner Spotlight: Nazarene Christian Academy</a:t>
            </a:r>
          </a:p>
        </p:txBody>
      </p:sp>
      <p:pic>
        <p:nvPicPr>
          <p:cNvPr id="6" name="Content Placeholder 5" descr="Snapshot of Nazarene Christian Academy and how it uses its equitable shares for ESSA progamming.">
            <a:extLst>
              <a:ext uri="{FF2B5EF4-FFF2-40B4-BE49-F238E27FC236}">
                <a16:creationId xmlns:a16="http://schemas.microsoft.com/office/drawing/2014/main" id="{A9506679-8086-AF40-A196-88B14930F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52" y="308699"/>
            <a:ext cx="11260362" cy="60372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5E448-B34D-B687-AE45-60710CCC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72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/>
          </a:p>
          <a:p>
            <a:pPr marL="0" indent="0" algn="ctr">
              <a:buNone/>
            </a:pPr>
            <a:r>
              <a:rPr lang="en-US" sz="3200"/>
              <a:t>Contact your Federal Grants Liaison</a:t>
            </a:r>
          </a:p>
          <a:p>
            <a:pPr marL="0" indent="0" algn="ctr">
              <a:buNone/>
            </a:pPr>
            <a:r>
              <a:rPr lang="en-US" sz="3200">
                <a:hlinkClick r:id="rId2"/>
              </a:rPr>
              <a:t>https://www.doe.mass.edu/federalgrants/liaisons.xlsx</a:t>
            </a:r>
            <a:r>
              <a:rPr lang="en-US" sz="3200"/>
              <a:t> </a:t>
            </a:r>
          </a:p>
          <a:p>
            <a:pPr marL="0" indent="0" algn="ctr">
              <a:buNone/>
            </a:pPr>
            <a:r>
              <a:rPr lang="en-US" sz="3200"/>
              <a:t>Or</a:t>
            </a:r>
          </a:p>
          <a:p>
            <a:pPr marL="0" indent="0" algn="ctr">
              <a:buNone/>
            </a:pPr>
            <a:r>
              <a:rPr lang="en-US" sz="3200">
                <a:hlinkClick r:id="rId3"/>
              </a:rPr>
              <a:t>federalgrantprograms@mass.gov</a:t>
            </a:r>
            <a:r>
              <a:rPr lang="en-US" sz="32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824F8-4632-2624-1BB2-3DF6BA4B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1A48-83E9-4CCC-962C-0C41F4AC44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EA619-D056-9AB7-9B2A-86D01E3E6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3B42-700B-7566-CA68-1EA6F0EA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Who must be offered grant participation?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D341F-12B5-B608-9280-08BBF81A2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67" y="1506281"/>
            <a:ext cx="11879292" cy="51775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Arial"/>
                <a:cs typeface="Arial"/>
              </a:rPr>
              <a:t>Title IA</a:t>
            </a:r>
            <a:endParaRPr lang="en-US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Students who reside in your district and would have attended a Title I-served school had they gone to their local public school.</a:t>
            </a:r>
            <a:endParaRPr lang="en-US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Eligible students may be attending private schools </a:t>
            </a:r>
            <a:r>
              <a:rPr lang="en-US" sz="2600" u="sng" dirty="0">
                <a:latin typeface="Arial"/>
                <a:cs typeface="Arial"/>
              </a:rPr>
              <a:t>inside or outside </a:t>
            </a:r>
            <a:r>
              <a:rPr lang="en-US" sz="2600" dirty="0">
                <a:latin typeface="Arial"/>
                <a:cs typeface="Arial"/>
              </a:rPr>
              <a:t>the district. 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sz="2000" u="sng" dirty="0">
                <a:latin typeface="Arial"/>
                <a:cs typeface="Arial"/>
              </a:rPr>
              <a:t>funds are generated </a:t>
            </a:r>
            <a:r>
              <a:rPr lang="en-US" sz="2000" dirty="0">
                <a:latin typeface="Arial"/>
                <a:cs typeface="Arial"/>
              </a:rPr>
              <a:t>(at least one eligible student is considered low-income) and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there’s </a:t>
            </a:r>
            <a:r>
              <a:rPr lang="en-US" sz="2000" u="sng" dirty="0">
                <a:latin typeface="Arial"/>
                <a:cs typeface="Arial"/>
              </a:rPr>
              <a:t>academic need</a:t>
            </a:r>
            <a:r>
              <a:rPr lang="en-US" sz="2000" dirty="0">
                <a:latin typeface="Arial"/>
                <a:cs typeface="Arial"/>
              </a:rPr>
              <a:t> for supplemental assistance</a:t>
            </a:r>
          </a:p>
          <a:p>
            <a:pPr marL="0" indent="0">
              <a:buNone/>
            </a:pPr>
            <a:endParaRPr lang="en-US" sz="26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b="1" dirty="0">
                <a:latin typeface="Arial"/>
                <a:cs typeface="Arial"/>
              </a:rPr>
              <a:t>Titles IIA, IIIA, IVA</a:t>
            </a:r>
            <a:endParaRPr lang="en-US" dirty="0">
              <a:latin typeface="Arial"/>
              <a:cs typeface="Arial"/>
            </a:endParaRPr>
          </a:p>
          <a:p>
            <a:r>
              <a:rPr lang="en-US" sz="2600" dirty="0">
                <a:latin typeface="Arial"/>
                <a:cs typeface="Arial"/>
              </a:rPr>
              <a:t>All students (and their teachers) at private schools </a:t>
            </a:r>
            <a:r>
              <a:rPr lang="en-US" sz="2600" u="sng" dirty="0">
                <a:latin typeface="Arial"/>
                <a:cs typeface="Arial"/>
              </a:rPr>
              <a:t>inside</a:t>
            </a:r>
            <a:r>
              <a:rPr lang="en-US" sz="2600" dirty="0">
                <a:latin typeface="Arial"/>
                <a:cs typeface="Arial"/>
              </a:rPr>
              <a:t> district borders are </a:t>
            </a:r>
            <a:r>
              <a:rPr lang="en-US" dirty="0"/>
              <a:t>eligible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19A79-96E5-CCDE-B7E9-918482F5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47EB2-6A0C-C905-E92B-347F5AC2B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9C6B-A8C8-5760-24A2-08609717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110751"/>
            <a:ext cx="10515600" cy="86100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Timeline of Actions for FY27</a:t>
            </a:r>
            <a:endParaRPr lang="en-US" dirty="0"/>
          </a:p>
        </p:txBody>
      </p:sp>
      <p:pic>
        <p:nvPicPr>
          <p:cNvPr id="8" name="Picture 7" descr="Graphic indicating the timeline of equitable services actions for FY27. Data collection is due by 10/15, School find is due by 3/1, offer of consultation is due by 3/15, signed decision is due by 4/30, consultation is due by 6/30, and provision of services should be provided throughout the school year.">
            <a:extLst>
              <a:ext uri="{FF2B5EF4-FFF2-40B4-BE49-F238E27FC236}">
                <a16:creationId xmlns:a16="http://schemas.microsoft.com/office/drawing/2014/main" id="{48448D76-5715-7A56-723E-B3D550742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5" y="1158449"/>
            <a:ext cx="11828315" cy="5703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3E211-748A-9EB8-8306-D63E5EBC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z="1800" smtClean="0"/>
              <a:t>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0447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B87E1-D689-54E1-D124-DFDF5BBA8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2816-5386-C2E1-F859-6AAC43CF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Outreach - 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63F7D-E150-CD7D-F2EC-D3FD2F101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hlinkClick r:id="rId3"/>
              </a:rPr>
              <a:t>District Level Equitable Services for Private Schools - Federal Grant Programs (mass.edu)</a:t>
            </a:r>
            <a:endParaRPr lang="en-US"/>
          </a:p>
          <a:p>
            <a:endParaRPr lang="en-US"/>
          </a:p>
        </p:txBody>
      </p:sp>
      <p:pic>
        <p:nvPicPr>
          <p:cNvPr id="4" name="Picture 3" descr="Listing of resources available on the DESE website related to private school outreach and services.">
            <a:extLst>
              <a:ext uri="{FF2B5EF4-FFF2-40B4-BE49-F238E27FC236}">
                <a16:creationId xmlns:a16="http://schemas.microsoft.com/office/drawing/2014/main" id="{A495EAD4-3177-6B91-5DF0-F42B318EE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56" y="2482039"/>
            <a:ext cx="10747613" cy="35430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7FC20-3A6A-35FC-EBF6-78B0629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99BE-9E3C-D604-13DF-0D53640D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Track and Document Outreach!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02F4-C8D1-CE0F-04A8-5834CDF09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Send letters by return receipt (either snail mail or email)</a:t>
            </a:r>
          </a:p>
          <a:p>
            <a:r>
              <a:rPr lang="en-US">
                <a:latin typeface="Arial"/>
                <a:cs typeface="Arial"/>
              </a:rPr>
              <a:t>Keep record of responses and receipts (if no response)</a:t>
            </a:r>
          </a:p>
          <a:p>
            <a:pPr marL="0" indent="0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For those that choose to participate:</a:t>
            </a:r>
          </a:p>
          <a:p>
            <a:pPr lvl="1"/>
            <a:r>
              <a:rPr lang="en-US" sz="2800">
                <a:latin typeface="Arial"/>
                <a:cs typeface="Arial"/>
              </a:rPr>
              <a:t>Arrange for timely consultation (initial, then ongoing)</a:t>
            </a:r>
          </a:p>
          <a:p>
            <a:pPr lvl="1"/>
            <a:r>
              <a:rPr lang="en-US" sz="2800">
                <a:latin typeface="Arial"/>
                <a:cs typeface="Arial"/>
              </a:rPr>
              <a:t>Collect signed </a:t>
            </a:r>
            <a:r>
              <a:rPr lang="en-US" sz="2800" u="sng">
                <a:latin typeface="Arial"/>
                <a:cs typeface="Arial"/>
              </a:rPr>
              <a:t>Affirmation of Consultation with Participating Schools</a:t>
            </a:r>
            <a:endParaRPr lang="en-US" sz="2800">
              <a:latin typeface="Arial"/>
              <a:cs typeface="Arial"/>
            </a:endParaRPr>
          </a:p>
          <a:p>
            <a:pPr lvl="1"/>
            <a:r>
              <a:rPr lang="en-US" sz="2800">
                <a:latin typeface="Arial"/>
                <a:cs typeface="Arial"/>
              </a:rPr>
              <a:t>Keep on file and upload with grant application</a:t>
            </a:r>
          </a:p>
          <a:p>
            <a:pPr lvl="1"/>
            <a:endParaRPr lang="en-US" sz="2800"/>
          </a:p>
          <a:p>
            <a:pPr lvl="1"/>
            <a:r>
              <a:rPr lang="en-US" sz="2800">
                <a:latin typeface="Arial"/>
                <a:cs typeface="Arial"/>
              </a:rPr>
              <a:t>Use to </a:t>
            </a:r>
            <a:r>
              <a:rPr lang="en-US" sz="2800" u="sng">
                <a:latin typeface="Arial"/>
                <a:cs typeface="Arial"/>
              </a:rPr>
              <a:t>document agreed upon services</a:t>
            </a:r>
            <a:endParaRPr lang="en-US" sz="2800">
              <a:latin typeface="Arial"/>
              <a:cs typeface="Arial"/>
            </a:endParaRP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F55F3-A4CE-C217-12FE-AC29191B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4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D1E48-2023-DFD9-EF79-0D935C02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Important Rules/Reminders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F6E03-C6C8-C1FF-04F6-26C0D69F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798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Consultation must be “timely” and “meaningful”</a:t>
            </a:r>
          </a:p>
          <a:p>
            <a:pPr lvl="1"/>
            <a:r>
              <a:rPr lang="en-US" dirty="0">
                <a:latin typeface="Arial"/>
                <a:cs typeface="Arial"/>
              </a:rPr>
              <a:t>Complete before you finalize plans and consider/meet their needs</a:t>
            </a:r>
          </a:p>
          <a:p>
            <a:r>
              <a:rPr lang="en-US" dirty="0">
                <a:latin typeface="Arial"/>
                <a:cs typeface="Arial"/>
              </a:rPr>
              <a:t>Never pay the private school</a:t>
            </a:r>
          </a:p>
          <a:p>
            <a:pPr lvl="1"/>
            <a:r>
              <a:rPr lang="en-US" dirty="0">
                <a:latin typeface="Arial"/>
                <a:cs typeface="Arial"/>
              </a:rPr>
              <a:t>You must maintain control of public funds – no reimbursing…you hire, you own, you inventory…you take back at end</a:t>
            </a:r>
          </a:p>
          <a:p>
            <a:r>
              <a:rPr lang="en-US" dirty="0">
                <a:latin typeface="Arial"/>
                <a:cs typeface="Arial"/>
              </a:rPr>
              <a:t>Supplement, Not Supplant applies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For Title I, it will always be a Targeted Assistance program for the eligible/participating students only</a:t>
            </a:r>
          </a:p>
          <a:p>
            <a:pPr lvl="1"/>
            <a:r>
              <a:rPr lang="en-US" dirty="0">
                <a:latin typeface="Arial"/>
                <a:cs typeface="Arial"/>
              </a:rPr>
              <a:t>All services and materials must be additional to what the school would provide without participating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4E12-F9C3-1D21-1A06-F58A5B23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E8EE9-D3F9-17B9-B884-BCD876390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DFD9D15-BDB9-F946-E62E-C777E76E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1783292" cy="861002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Private School Title Services Evaluation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6F36F388-2B1A-8DFF-7EB3-00F3F3DC0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643063"/>
            <a:ext cx="11890665" cy="49062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eaLnBrk="1" hangingPunct="1">
              <a:buNone/>
            </a:pPr>
            <a:r>
              <a:rPr lang="en-US" sz="2400" b="1">
                <a:latin typeface="Arial"/>
                <a:cs typeface="Arial"/>
              </a:rPr>
              <a:t>How will the Title services to private schools get assessed?</a:t>
            </a:r>
            <a:endParaRPr lang="en-US" sz="2400" b="1"/>
          </a:p>
          <a:p>
            <a:pPr>
              <a:buClr>
                <a:srgbClr val="FF9933"/>
              </a:buClr>
            </a:pPr>
            <a:endParaRPr lang="en-US" sz="2000"/>
          </a:p>
          <a:p>
            <a:pPr marL="0" indent="0">
              <a:buClr>
                <a:srgbClr val="FF9933"/>
              </a:buClr>
              <a:buNone/>
            </a:pPr>
            <a:endParaRPr lang="en-US" sz="2000"/>
          </a:p>
        </p:txBody>
      </p:sp>
      <p:pic>
        <p:nvPicPr>
          <p:cNvPr id="4" name="Picture 3" descr="Snapshot of grant application page regarding services provided to a participating private school. An arrow highlights where the means to assess activity's impact is stated.">
            <a:extLst>
              <a:ext uri="{FF2B5EF4-FFF2-40B4-BE49-F238E27FC236}">
                <a16:creationId xmlns:a16="http://schemas.microsoft.com/office/drawing/2014/main" id="{635AFE28-7CE4-B0AF-E8A4-5BF6B4423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3" y="2219545"/>
            <a:ext cx="10763803" cy="408326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3AF2313-750D-5D73-6399-A772B81E2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5802086"/>
            <a:ext cx="598714" cy="500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8DD40-2A66-56AF-4DF1-51000167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8308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1494-0F3D-24A4-5D07-DEC29D08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What's Allowable for Private Schools?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9D486-DF7A-954C-78A0-F35FB5350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33" y="1955194"/>
            <a:ext cx="11890665" cy="44146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000">
                <a:latin typeface="Arial"/>
                <a:cs typeface="Arial"/>
              </a:rPr>
              <a:t>Title I </a:t>
            </a:r>
            <a:r>
              <a:rPr lang="en-US" sz="300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QRG</a:t>
            </a:r>
            <a:r>
              <a:rPr lang="en-US" sz="3000">
                <a:latin typeface="Arial"/>
                <a:cs typeface="Arial"/>
              </a:rPr>
              <a:t>:</a:t>
            </a:r>
            <a:r>
              <a:rPr lang="en-US">
                <a:latin typeface="Arial"/>
                <a:cs typeface="Arial"/>
              </a:rPr>
              <a:t> same allowability rules as district Targeted Assistance programs…supplemental assistance to eligible, targeted students</a:t>
            </a:r>
          </a:p>
          <a:p>
            <a:pPr>
              <a:spcAft>
                <a:spcPts val="1000"/>
              </a:spcAft>
            </a:pPr>
            <a:r>
              <a:rPr lang="en-US" sz="3000">
                <a:latin typeface="Arial"/>
                <a:cs typeface="Arial"/>
              </a:rPr>
              <a:t>Title IIA </a:t>
            </a:r>
            <a:r>
              <a:rPr lang="en-US" sz="300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QRG</a:t>
            </a:r>
            <a:r>
              <a:rPr lang="en-US" sz="3000">
                <a:latin typeface="Arial"/>
                <a:cs typeface="Arial"/>
              </a:rPr>
              <a:t>:</a:t>
            </a:r>
            <a:r>
              <a:rPr lang="en-US">
                <a:latin typeface="Arial"/>
                <a:cs typeface="Arial"/>
              </a:rPr>
              <a:t> same as district, except cannot use for class-size reduction</a:t>
            </a:r>
          </a:p>
          <a:p>
            <a:pPr>
              <a:spcAft>
                <a:spcPts val="1000"/>
              </a:spcAft>
            </a:pPr>
            <a:r>
              <a:rPr lang="en-US" sz="3000">
                <a:latin typeface="Arial"/>
                <a:cs typeface="Arial"/>
              </a:rPr>
              <a:t>Title IIIA </a:t>
            </a:r>
            <a:r>
              <a:rPr lang="en-US" sz="300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QRG</a:t>
            </a:r>
            <a:r>
              <a:rPr lang="en-US" sz="3000">
                <a:latin typeface="Arial"/>
                <a:cs typeface="Arial"/>
              </a:rPr>
              <a:t>:</a:t>
            </a:r>
            <a:r>
              <a:rPr lang="en-US">
                <a:latin typeface="Arial"/>
                <a:cs typeface="Arial"/>
              </a:rPr>
              <a:t> same as district, except funds can be used for private school screeners</a:t>
            </a:r>
          </a:p>
          <a:p>
            <a:pPr>
              <a:spcAft>
                <a:spcPts val="1000"/>
              </a:spcAft>
            </a:pPr>
            <a:r>
              <a:rPr lang="en-US" sz="3000">
                <a:latin typeface="Arial"/>
                <a:cs typeface="Arial"/>
              </a:rPr>
              <a:t>Title IVA </a:t>
            </a:r>
            <a:r>
              <a:rPr lang="en-US" sz="300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QRG</a:t>
            </a:r>
            <a:r>
              <a:rPr lang="en-US" sz="3000">
                <a:latin typeface="Arial"/>
                <a:cs typeface="Arial"/>
              </a:rPr>
              <a:t>:</a:t>
            </a:r>
            <a:r>
              <a:rPr lang="en-US">
                <a:latin typeface="Arial"/>
                <a:cs typeface="Arial"/>
              </a:rPr>
              <a:t> same as district, except do not need to spend on each priority area like districts with greater than $30,000 allocation must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3534A-64D4-9953-B033-96804D0D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BC1-EF8B-4A2F-A8CB-5742723C39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5068"/>
      </p:ext>
    </p:extLst>
  </p:cSld>
  <p:clrMapOvr>
    <a:masterClrMapping/>
  </p:clrMapOvr>
</p:sld>
</file>

<file path=ppt/theme/theme1.xml><?xml version="1.0" encoding="utf-8"?>
<a:theme xmlns:a="http://schemas.openxmlformats.org/drawingml/2006/main" name="DESE PowerPoint Template 2025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E PowerPoint Template 2025  -  Read-Only" id="{B45E056A-EE55-4A42-8F0C-1D12EF6A337E}" vid="{0628E806-D1A6-46B3-8030-685DEEF3B4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6" ma:contentTypeDescription="Create a new document." ma:contentTypeScope="" ma:versionID="cef37b4672dc911fe306bff919c2f717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205b3e7074d9a7e1797db956b8be3913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bf261-e971-4a38-83b4-d85e273e70b4">
      <Terms xmlns="http://schemas.microsoft.com/office/infopath/2007/PartnerControls"/>
    </lcf76f155ced4ddcb4097134ff3c332f>
    <TaxCatchAll xmlns="46f7fc10-315f-4884-8231-57a9c90b9c56" xsi:nil="true"/>
  </documentManagement>
</p:properties>
</file>

<file path=customXml/itemProps1.xml><?xml version="1.0" encoding="utf-8"?>
<ds:datastoreItem xmlns:ds="http://schemas.openxmlformats.org/officeDocument/2006/customXml" ds:itemID="{EB60700E-A78C-47C1-BAF4-B8BF5C06E5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47D3F-FD72-48B1-AC50-4635DC6C2CBC}">
  <ds:schemaRefs>
    <ds:schemaRef ds:uri="46f7fc10-315f-4884-8231-57a9c90b9c56"/>
    <ds:schemaRef ds:uri="67cbf261-e971-4a38-83b4-d85e273e70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E52129-4980-4452-A8A3-B0B509333FCE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67cbf261-e971-4a38-83b4-d85e273e70b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6f7fc10-315f-4884-8231-57a9c90b9c56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2025</Template>
  <TotalTime>816</TotalTime>
  <Words>1160</Words>
  <Application>Microsoft Office PowerPoint</Application>
  <PresentationFormat>Widescreen</PresentationFormat>
  <Paragraphs>163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DESE PowerPoint Template 2025</vt:lpstr>
      <vt:lpstr>Equitable Services: Outreach and Participation </vt:lpstr>
      <vt:lpstr>   Agenda  </vt:lpstr>
      <vt:lpstr>Who must be offered grant participation?</vt:lpstr>
      <vt:lpstr>Timeline of Actions for FY27</vt:lpstr>
      <vt:lpstr>Outreach - Resources</vt:lpstr>
      <vt:lpstr>Track and Document Outreach!</vt:lpstr>
      <vt:lpstr>Important Rules/Reminders</vt:lpstr>
      <vt:lpstr>Private School Title Services Evaluation</vt:lpstr>
      <vt:lpstr>What's Allowable for Private Schools?</vt:lpstr>
      <vt:lpstr>Who Determines What's Allowable?</vt:lpstr>
      <vt:lpstr>Upcoming and Ongoing Tasks</vt:lpstr>
      <vt:lpstr>Ludlow Public Schools</vt:lpstr>
      <vt:lpstr>Equitable Share Outreach</vt:lpstr>
      <vt:lpstr>Documentation</vt:lpstr>
      <vt:lpstr>Services &amp; Evaluation</vt:lpstr>
      <vt:lpstr>Worcester Public Schools</vt:lpstr>
      <vt:lpstr>Outreach – Who and When </vt:lpstr>
      <vt:lpstr>Consultation, Participation and Services</vt:lpstr>
      <vt:lpstr>Process and Oversight </vt:lpstr>
      <vt:lpstr>Process and Oversight - tracking</vt:lpstr>
      <vt:lpstr>Process and Oversight - purchasing</vt:lpstr>
      <vt:lpstr> NBPS Equitable Services Partnership with Private Schools</vt:lpstr>
      <vt:lpstr> Equitable Services: Key Talking Points</vt:lpstr>
      <vt:lpstr> Partner Spotlight: Nazarene Christian Academy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 Equitable Services - Outreach and Participation</dc:title>
  <dc:creator>DESE</dc:creator>
  <cp:lastModifiedBy>Zou, Dong (EOE)</cp:lastModifiedBy>
  <cp:revision>7</cp:revision>
  <cp:lastPrinted>2026-01-21T17:49:38Z</cp:lastPrinted>
  <dcterms:created xsi:type="dcterms:W3CDTF">2025-07-09T19:39:28Z</dcterms:created>
  <dcterms:modified xsi:type="dcterms:W3CDTF">2026-06-05T14:37:04Z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3 2026 12:00AM</vt:lpwstr>
  </property>
</Properties>
</file>