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sldIdLst>
    <p:sldId id="27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7" r:id="rId20"/>
    <p:sldId id="278" r:id="rId21"/>
    <p:sldId id="273" r:id="rId22"/>
    <p:sldId id="274" r:id="rId23"/>
    <p:sldId id="275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782"/>
    <a:srgbClr val="347AB6"/>
    <a:srgbClr val="B5DFF3"/>
    <a:srgbClr val="EFBC49"/>
    <a:srgbClr val="EFF8F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27533-B2D1-4DD4-8E58-F583C50E848C}" v="4" dt="2026-06-01T15:36:34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1"/>
    <p:restoredTop sz="94694"/>
  </p:normalViewPr>
  <p:slideViewPr>
    <p:cSldViewPr snapToGrid="0">
      <p:cViewPr varScale="1">
        <p:scale>
          <a:sx n="88" d="100"/>
          <a:sy n="88" d="100"/>
        </p:scale>
        <p:origin x="16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07B44-A9F9-6344-868B-44BA300F2CC7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B38A-5D4A-D140-AE31-7200571C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3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ed0c82eac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ed0c82ea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d0c82ea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ed0c82ea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d0c82eac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ed0c82eac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3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1E47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E478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6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FAF1-FDD2-DEBC-6AA4-EC4CCBD2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548" y="2505075"/>
            <a:ext cx="5157787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505075"/>
            <a:ext cx="5183188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D4DCB4-D71E-80F2-CD14-980FA57C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6512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2" r:id="rId5"/>
    <p:sldLayoutId id="2147483653" r:id="rId6"/>
    <p:sldLayoutId id="2147483655" r:id="rId7"/>
    <p:sldLayoutId id="2147483665" r:id="rId8"/>
    <p:sldLayoutId id="2147483664" r:id="rId9"/>
    <p:sldLayoutId id="2147483666" r:id="rId10"/>
    <p:sldLayoutId id="2147483656" r:id="rId11"/>
    <p:sldLayoutId id="2147483660" r:id="rId12"/>
    <p:sldLayoutId id="2147483661" r:id="rId13"/>
    <p:sldLayoutId id="2147483657" r:id="rId14"/>
    <p:sldLayoutId id="2147483669" r:id="rId15"/>
    <p:sldLayoutId id="2147483662" r:id="rId16"/>
    <p:sldLayoutId id="2147483670" r:id="rId17"/>
    <p:sldLayoutId id="2147483663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C3DD-E409-815C-A9F0-A17AFAA5E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I and High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1E95C-F45C-22D0-A3BA-B12FC1E03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June 9, 2026</a:t>
            </a:r>
          </a:p>
        </p:txBody>
      </p:sp>
    </p:spTree>
    <p:extLst>
      <p:ext uri="{BB962C8B-B14F-4D97-AF65-F5344CB8AC3E}">
        <p14:creationId xmlns:p14="http://schemas.microsoft.com/office/powerpoint/2010/main" val="17771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4782"/>
              </a:buClr>
              <a:buSzPts val="3960"/>
              <a:buFont typeface="Arial"/>
              <a:buNone/>
            </a:pPr>
            <a:r>
              <a:rPr lang="en-US" sz="3360">
                <a:solidFill>
                  <a:srgbClr val="1E4782"/>
                </a:solidFill>
              </a:rPr>
              <a:t>Southbridge High School</a:t>
            </a:r>
            <a:endParaRPr sz="3360">
              <a:solidFill>
                <a:srgbClr val="1E478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 sz="6200"/>
              <a:t>Southbridge High School</a:t>
            </a:r>
            <a:endParaRPr sz="620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DFF3"/>
              </a:buClr>
              <a:buSzPts val="2400"/>
              <a:buNone/>
            </a:pPr>
            <a:r>
              <a:rPr lang="en-US"/>
              <a:t>Credit Recovery Programs as a Pathway to Student Success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2"/>
              </a:buClr>
              <a:buSzPts val="4400"/>
              <a:buFont typeface="Arial"/>
              <a:buNone/>
            </a:pPr>
            <a:r>
              <a:rPr lang="en-US"/>
              <a:t>Credit Recovery Programming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173179" y="1709722"/>
            <a:ext cx="11890800" cy="4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Began implementation SY 2023-2024</a:t>
            </a:r>
            <a:br>
              <a:rPr lang="en-US" sz="3600"/>
            </a:br>
            <a:endParaRPr sz="3600"/>
          </a:p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February &amp; April Vacation</a:t>
            </a:r>
            <a:endParaRPr sz="3600"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200"/>
              <a:t>Tuesday-Friday 9am-1pm</a:t>
            </a:r>
            <a:br>
              <a:rPr lang="en-US" sz="3200"/>
            </a:br>
            <a:endParaRPr sz="3200"/>
          </a:p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Summer Vacation </a:t>
            </a:r>
            <a:endParaRPr sz="3600"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3 weeks, 4-5 days/week</a:t>
            </a:r>
            <a:br>
              <a:rPr lang="en-US" sz="3200"/>
            </a:br>
            <a:endParaRPr sz="3200"/>
          </a:p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After School Credit Recovery</a:t>
            </a:r>
            <a:endParaRPr sz="3200"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173179" y="308699"/>
            <a:ext cx="105156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400"/>
              <a:buFont typeface="Arial"/>
              <a:buNone/>
            </a:pPr>
            <a:r>
              <a:rPr lang="en-US"/>
              <a:t>Grade 9 Course Pass Rate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9632372" y="6492875"/>
            <a:ext cx="23241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40" name="Google Shape;140;p23" descr="graph of Grade 9 course pass rate over three yea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571" y="1590051"/>
            <a:ext cx="4684650" cy="41387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173179" y="308699"/>
            <a:ext cx="105156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400"/>
              <a:buFont typeface="Arial"/>
              <a:buNone/>
            </a:pPr>
            <a:r>
              <a:rPr lang="en-US"/>
              <a:t>Attendance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9632372" y="6492875"/>
            <a:ext cx="23241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47" name="Google Shape;147;p24" descr="graph of attendance by school over three yea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150" y="1610838"/>
            <a:ext cx="9304699" cy="4440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173179" y="308699"/>
            <a:ext cx="105156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400"/>
              <a:buFont typeface="Arial"/>
              <a:buNone/>
            </a:pPr>
            <a:r>
              <a:rPr lang="en-US"/>
              <a:t>Quarterly Failure Rates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9632372" y="6492875"/>
            <a:ext cx="23241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154" name="Google Shape;154;p25" descr="quarterly failure rates over three years"/>
          <p:cNvGraphicFramePr/>
          <p:nvPr>
            <p:extLst>
              <p:ext uri="{D42A27DB-BD31-4B8C-83A1-F6EECF244321}">
                <p14:modId xmlns:p14="http://schemas.microsoft.com/office/powerpoint/2010/main" val="3673053829"/>
              </p:ext>
            </p:extLst>
          </p:nvPr>
        </p:nvGraphicFramePr>
        <p:xfrm>
          <a:off x="1517634" y="1973655"/>
          <a:ext cx="9447350" cy="423237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33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Year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Q1 Fail Rate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(all grades)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Q2 Fail Rate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(all grades)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Q3 Fail Rate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(all grades)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Q4 Fail Rate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(all grades)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Cumulative Fail Rate</a:t>
                      </a:r>
                      <a:endParaRPr sz="1800" b="1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SY26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2025-2026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6%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8%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6%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SY25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2024-2025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12%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13%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8%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8%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5%*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*6.7% before Summer Credit Recovery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SY24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2023-2024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12%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12%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13%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14%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7% 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400"/>
              <a:buFont typeface="Arial"/>
              <a:buNone/>
            </a:pPr>
            <a:r>
              <a:rPr lang="en-US"/>
              <a:t>Graduation Rates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ldNum" idx="12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61" name="Google Shape;161;p26" descr="picture of soaring to success graduation rate from 71.5% to 80.5% in one ye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175" y="1422802"/>
            <a:ext cx="3521775" cy="4990251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AB2B-9E86-B31F-8494-E95DE385C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1425966" cy="2560638"/>
          </a:xfrm>
        </p:spPr>
        <p:txBody>
          <a:bodyPr>
            <a:normAutofit/>
          </a:bodyPr>
          <a:lstStyle/>
          <a:p>
            <a:r>
              <a:rPr lang="en-US" sz="7200"/>
              <a:t>Brockton Public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1BCB3-4284-A57E-4AB3-04CB2D22A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Beyond the Bell:  Academic Recovery, Enrichment, and Career Pathways at Brockton High School</a:t>
            </a: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D1D77242-7C6A-4AFF-8F5D-9F2EFCEB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8290" y="409938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5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C05A-BB5E-FD97-6FFF-868FAFEE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Brockton Public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044D-E518-28A7-E711-CBD82A7DC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Over 14,600 students</a:t>
            </a:r>
          </a:p>
          <a:p>
            <a:r>
              <a:rPr lang="en-US" dirty="0">
                <a:latin typeface="Arial"/>
                <a:cs typeface="Arial"/>
              </a:rPr>
              <a:t>Students and families in Brockton represent a broad range of cultural backgrounds,, languages, and lived experiences, contributing to a vibrant school community.</a:t>
            </a:r>
          </a:p>
          <a:p>
            <a:r>
              <a:rPr lang="en-US" dirty="0">
                <a:latin typeface="Arial"/>
                <a:cs typeface="Arial"/>
              </a:rPr>
              <a:t>Twenty-four Schools</a:t>
            </a:r>
          </a:p>
          <a:p>
            <a:pPr lvl="1"/>
            <a:r>
              <a:rPr lang="en-US" dirty="0">
                <a:latin typeface="Arial"/>
                <a:cs typeface="Arial"/>
              </a:rPr>
              <a:t>11 elementary schools</a:t>
            </a:r>
          </a:p>
          <a:p>
            <a:pPr lvl="1"/>
            <a:r>
              <a:rPr lang="en-US" dirty="0">
                <a:latin typeface="Arial"/>
                <a:cs typeface="Arial"/>
              </a:rPr>
              <a:t>1 early childhood center</a:t>
            </a:r>
          </a:p>
          <a:p>
            <a:pPr lvl="1"/>
            <a:r>
              <a:rPr lang="en-US" dirty="0">
                <a:latin typeface="Arial"/>
                <a:cs typeface="Arial"/>
              </a:rPr>
              <a:t>1 K-8 school</a:t>
            </a:r>
          </a:p>
          <a:p>
            <a:pPr lvl="1"/>
            <a:r>
              <a:rPr lang="en-US" dirty="0">
                <a:latin typeface="Arial"/>
                <a:cs typeface="Arial"/>
              </a:rPr>
              <a:t>6 middle schools</a:t>
            </a:r>
          </a:p>
          <a:p>
            <a:pPr lvl="1"/>
            <a:r>
              <a:rPr lang="en-US" dirty="0">
                <a:latin typeface="Arial"/>
                <a:cs typeface="Arial"/>
              </a:rPr>
              <a:t>Brockton High School; PROMISE Career &amp; College Academy; Brockton Virtual Learning Academy; Champion High School; Brockton Therapeutic Day School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757E5-066E-93CC-7805-3BF5E328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2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E3B41-1BE7-74B4-ED72-CDA8A0A6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44EF-228B-46F2-178D-C6C276DC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the Bell: 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7BEEA-8CAD-4B76-4D0A-9FCA8DEC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3"/>
            <a:ext cx="11890665" cy="462273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Learning Recovery AND Enrichment Program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Courses offered:</a:t>
            </a:r>
          </a:p>
          <a:p>
            <a:pPr lvl="1"/>
            <a:r>
              <a:rPr lang="en-US" dirty="0"/>
              <a:t>Math (Math I – III, Trigonometry)</a:t>
            </a:r>
          </a:p>
          <a:p>
            <a:pPr lvl="1"/>
            <a:r>
              <a:rPr lang="en-US" dirty="0"/>
              <a:t>English (ELA I – IV, World Literature, Creative Writing)</a:t>
            </a:r>
          </a:p>
          <a:p>
            <a:pPr lvl="1"/>
            <a:r>
              <a:rPr lang="en-US" dirty="0"/>
              <a:t>ESL (ESL I – IV, Content and Literature)</a:t>
            </a:r>
          </a:p>
          <a:p>
            <a:pPr lvl="1"/>
            <a:r>
              <a:rPr lang="en-US" dirty="0"/>
              <a:t>Science (Biology, Chemistry, Physics)</a:t>
            </a:r>
          </a:p>
          <a:p>
            <a:pPr lvl="1"/>
            <a:r>
              <a:rPr lang="en-US" dirty="0"/>
              <a:t>Social Science (US History I &amp; II, Modern World History)</a:t>
            </a:r>
          </a:p>
          <a:p>
            <a:pPr lvl="1"/>
            <a:r>
              <a:rPr lang="en-US" dirty="0"/>
              <a:t>Health &amp; Wellness (Health, Physical Education, Yoga)</a:t>
            </a:r>
          </a:p>
          <a:p>
            <a:pPr lvl="1"/>
            <a:r>
              <a:rPr lang="en-US" dirty="0"/>
              <a:t>CTE (Automotive, Biotechnology, Culinary, Carpentry)</a:t>
            </a:r>
          </a:p>
          <a:p>
            <a:pPr lvl="1"/>
            <a:r>
              <a:rPr lang="en-US" dirty="0"/>
              <a:t>Languages (Spanish I &amp; II, Mandarin I &amp; II)</a:t>
            </a:r>
          </a:p>
          <a:p>
            <a:pPr lvl="1"/>
            <a:r>
              <a:rPr lang="en-US" dirty="0"/>
              <a:t>Arts (Visual Arts, Mural Class)</a:t>
            </a:r>
          </a:p>
          <a:p>
            <a:pPr lvl="1"/>
            <a:r>
              <a:rPr lang="en-US" dirty="0"/>
              <a:t>Independent Studies</a:t>
            </a:r>
          </a:p>
          <a:p>
            <a:pPr lvl="1"/>
            <a:r>
              <a:rPr lang="en-US" dirty="0"/>
              <a:t>Teaching Assistant Positions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*Courses ran based on student need &amp; enrollment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89F12-78FB-DDDF-5583-5470F48E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71981-9ABC-1EA1-15E1-FB52F8397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BE25-B0AE-5BC3-DAF8-7BA7ED9C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the Bell:  Staff &amp;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6FD6B-D7AB-AEDF-1E6A-E087BD595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942621" cy="44146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Staff:</a:t>
            </a:r>
          </a:p>
          <a:p>
            <a:pPr lvl="1"/>
            <a:r>
              <a:rPr lang="en-US" sz="1800" dirty="0"/>
              <a:t>34 certified teachers</a:t>
            </a:r>
          </a:p>
          <a:p>
            <a:pPr lvl="1"/>
            <a:r>
              <a:rPr lang="en-US" sz="1800" dirty="0"/>
              <a:t>4 safety &amp; security staff</a:t>
            </a:r>
          </a:p>
          <a:p>
            <a:pPr lvl="1"/>
            <a:r>
              <a:rPr lang="en-US" sz="1800" dirty="0"/>
              <a:t>1 substitute teacher</a:t>
            </a:r>
          </a:p>
          <a:p>
            <a:pPr lvl="1"/>
            <a:r>
              <a:rPr lang="en-US" sz="1800" dirty="0"/>
              <a:t>3 administrative assistants (job share)</a:t>
            </a:r>
          </a:p>
          <a:p>
            <a:pPr lvl="1"/>
            <a:r>
              <a:rPr lang="en-US" sz="1800" dirty="0"/>
              <a:t>1 supervisor</a:t>
            </a:r>
          </a:p>
          <a:p>
            <a:r>
              <a:rPr lang="en-US" sz="1800" dirty="0"/>
              <a:t>Schedule:</a:t>
            </a:r>
          </a:p>
          <a:p>
            <a:pPr lvl="1"/>
            <a:r>
              <a:rPr lang="en-US" sz="1800" dirty="0"/>
              <a:t>Each class 90 minutes, one face-to-face meeting per week</a:t>
            </a:r>
          </a:p>
          <a:p>
            <a:pPr lvl="1"/>
            <a:r>
              <a:rPr lang="en-US" sz="1800" dirty="0"/>
              <a:t>Monday, Tuesday, Wednesday 2:20 – 3:50</a:t>
            </a:r>
          </a:p>
          <a:p>
            <a:pPr lvl="1"/>
            <a:r>
              <a:rPr lang="en-US" sz="1800" dirty="0"/>
              <a:t>Saturday (2 periods) 8:30 – 10:00 &amp; 10:00 – 11:30</a:t>
            </a:r>
          </a:p>
          <a:p>
            <a:pPr lvl="1"/>
            <a:r>
              <a:rPr lang="en-US" sz="1800" dirty="0"/>
              <a:t>4 sessions in a year, approximately 8 weeks per session</a:t>
            </a:r>
          </a:p>
          <a:p>
            <a:pPr lvl="1"/>
            <a:r>
              <a:rPr lang="en-US" sz="1800" dirty="0"/>
              <a:t>3 credits per course / some courses offered as a part A and part B (core content classes)</a:t>
            </a:r>
          </a:p>
          <a:p>
            <a:r>
              <a:rPr lang="en-US" sz="1800" dirty="0"/>
              <a:t>Requirements:</a:t>
            </a:r>
          </a:p>
          <a:p>
            <a:pPr lvl="1"/>
            <a:r>
              <a:rPr lang="en-US" sz="1800" dirty="0"/>
              <a:t>Students have face-to-face time, plus work to complete outside of class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D7FC4-B85B-7384-6816-5672B111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AB2B-9E86-B31F-8494-E95DE385C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Learning Charter Public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1BCB3-4284-A57E-4AB3-04CB2D22A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Derek Michael, Director of Academics</a:t>
            </a:r>
          </a:p>
        </p:txBody>
      </p:sp>
    </p:spTree>
    <p:extLst>
      <p:ext uri="{BB962C8B-B14F-4D97-AF65-F5344CB8AC3E}">
        <p14:creationId xmlns:p14="http://schemas.microsoft.com/office/powerpoint/2010/main" val="263610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F04F3-3786-07BD-54E8-09498F85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AAD2-ABA2-002D-2365-5FACA4D1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Beyond the Bell:  Supporting All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B3CE-4947-1E7A-8E63-722E0E3D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Support for MLLs:</a:t>
            </a:r>
          </a:p>
          <a:p>
            <a:pPr lvl="1"/>
            <a:r>
              <a:rPr lang="en-US" dirty="0">
                <a:latin typeface="Arial"/>
                <a:cs typeface="Arial"/>
              </a:rPr>
              <a:t>12 teachers who are bilingual or multilingual on staff, additional bilingual staff in other positions</a:t>
            </a:r>
          </a:p>
          <a:p>
            <a:pPr lvl="1"/>
            <a:r>
              <a:rPr lang="en-US" dirty="0">
                <a:latin typeface="Arial"/>
                <a:cs typeface="Arial"/>
              </a:rPr>
              <a:t>Students scheduled with a content teacher that can support their language </a:t>
            </a:r>
          </a:p>
          <a:p>
            <a:pPr marL="457200" lvl="1" indent="0">
              <a:buNone/>
            </a:pPr>
            <a:r>
              <a:rPr lang="en-US" dirty="0">
                <a:latin typeface="Arial"/>
                <a:cs typeface="Arial"/>
              </a:rPr>
              <a:t>    - OR -      language support staff co-taught with content area staff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Support for SWDs:</a:t>
            </a:r>
          </a:p>
          <a:p>
            <a:pPr lvl="1"/>
            <a:r>
              <a:rPr lang="en-US" dirty="0"/>
              <a:t>6 certified special education staff</a:t>
            </a:r>
          </a:p>
          <a:p>
            <a:pPr lvl="2"/>
            <a:r>
              <a:rPr lang="en-US" dirty="0"/>
              <a:t>4 moderate special needs teachers</a:t>
            </a:r>
          </a:p>
          <a:p>
            <a:pPr lvl="2"/>
            <a:r>
              <a:rPr lang="en-US" dirty="0"/>
              <a:t>2 specialized staff certified in moderate special needs and support for life skills students</a:t>
            </a:r>
          </a:p>
          <a:p>
            <a:pPr lvl="1"/>
            <a:r>
              <a:rPr lang="en-US" dirty="0"/>
              <a:t>Push-in and pull-out supports provided</a:t>
            </a:r>
          </a:p>
          <a:p>
            <a:pPr lvl="1"/>
            <a:r>
              <a:rPr lang="en-US" dirty="0"/>
              <a:t>Staff communicated with teachers, provided IEPs and 504s, handled specialized transportation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Supports for Students with Special Considerations:</a:t>
            </a:r>
          </a:p>
          <a:p>
            <a:pPr lvl="1"/>
            <a:r>
              <a:rPr lang="en-US" dirty="0"/>
              <a:t>1 teacher was dedicated for virtual support </a:t>
            </a:r>
          </a:p>
          <a:p>
            <a:pPr lvl="1"/>
            <a:r>
              <a:rPr lang="en-US" dirty="0">
                <a:latin typeface="Arial"/>
                <a:cs typeface="Arial"/>
              </a:rPr>
              <a:t>6 students deemed “special consideration” cases, and were partially or fully virtual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83C76-5C45-8A5E-1F24-F1521156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5874-6893-381D-B184-94C15D98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Beyond the Bell:  The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EED6-B8E2-20AE-E4AD-36994C6DE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Sessions 1-3 have finished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457 students have earned credits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An additional 90 students attempted, but did not earn credits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Session 4 is in progress!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E82C1-220C-55CF-9E27-15C443A7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13A279-99A5-8167-8FD0-22C62BF81780}"/>
              </a:ext>
            </a:extLst>
          </p:cNvPr>
          <p:cNvGraphicFramePr>
            <a:graphicFrameLocks noGrp="1"/>
          </p:cNvGraphicFramePr>
          <p:nvPr/>
        </p:nvGraphicFramePr>
        <p:xfrm>
          <a:off x="547329" y="3187562"/>
          <a:ext cx="1121205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030">
                  <a:extLst>
                    <a:ext uri="{9D8B030D-6E8A-4147-A177-3AD203B41FA5}">
                      <a16:colId xmlns:a16="http://schemas.microsoft.com/office/drawing/2014/main" val="752032224"/>
                    </a:ext>
                  </a:extLst>
                </a:gridCol>
                <a:gridCol w="878506">
                  <a:extLst>
                    <a:ext uri="{9D8B030D-6E8A-4147-A177-3AD203B41FA5}">
                      <a16:colId xmlns:a16="http://schemas.microsoft.com/office/drawing/2014/main" val="3752486826"/>
                    </a:ext>
                  </a:extLst>
                </a:gridCol>
                <a:gridCol w="835741">
                  <a:extLst>
                    <a:ext uri="{9D8B030D-6E8A-4147-A177-3AD203B41FA5}">
                      <a16:colId xmlns:a16="http://schemas.microsoft.com/office/drawing/2014/main" val="4162602789"/>
                    </a:ext>
                  </a:extLst>
                </a:gridCol>
                <a:gridCol w="845575">
                  <a:extLst>
                    <a:ext uri="{9D8B030D-6E8A-4147-A177-3AD203B41FA5}">
                      <a16:colId xmlns:a16="http://schemas.microsoft.com/office/drawing/2014/main" val="1362765671"/>
                    </a:ext>
                  </a:extLst>
                </a:gridCol>
                <a:gridCol w="894735">
                  <a:extLst>
                    <a:ext uri="{9D8B030D-6E8A-4147-A177-3AD203B41FA5}">
                      <a16:colId xmlns:a16="http://schemas.microsoft.com/office/drawing/2014/main" val="36114216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3441678249"/>
                    </a:ext>
                  </a:extLst>
                </a:gridCol>
                <a:gridCol w="795049">
                  <a:extLst>
                    <a:ext uri="{9D8B030D-6E8A-4147-A177-3AD203B41FA5}">
                      <a16:colId xmlns:a16="http://schemas.microsoft.com/office/drawing/2014/main" val="2240220031"/>
                    </a:ext>
                  </a:extLst>
                </a:gridCol>
                <a:gridCol w="934338">
                  <a:extLst>
                    <a:ext uri="{9D8B030D-6E8A-4147-A177-3AD203B41FA5}">
                      <a16:colId xmlns:a16="http://schemas.microsoft.com/office/drawing/2014/main" val="657438089"/>
                    </a:ext>
                  </a:extLst>
                </a:gridCol>
                <a:gridCol w="934338">
                  <a:extLst>
                    <a:ext uri="{9D8B030D-6E8A-4147-A177-3AD203B41FA5}">
                      <a16:colId xmlns:a16="http://schemas.microsoft.com/office/drawing/2014/main" val="2557787690"/>
                    </a:ext>
                  </a:extLst>
                </a:gridCol>
                <a:gridCol w="934338">
                  <a:extLst>
                    <a:ext uri="{9D8B030D-6E8A-4147-A177-3AD203B41FA5}">
                      <a16:colId xmlns:a16="http://schemas.microsoft.com/office/drawing/2014/main" val="565640667"/>
                    </a:ext>
                  </a:extLst>
                </a:gridCol>
                <a:gridCol w="934338">
                  <a:extLst>
                    <a:ext uri="{9D8B030D-6E8A-4147-A177-3AD203B41FA5}">
                      <a16:colId xmlns:a16="http://schemas.microsoft.com/office/drawing/2014/main" val="1716202046"/>
                    </a:ext>
                  </a:extLst>
                </a:gridCol>
                <a:gridCol w="934338">
                  <a:extLst>
                    <a:ext uri="{9D8B030D-6E8A-4147-A177-3AD203B41FA5}">
                      <a16:colId xmlns:a16="http://schemas.microsoft.com/office/drawing/2014/main" val="174157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Credits Earned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31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30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23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5ACC-CFCA-6017-E1F0-50C8FA2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the Bell: 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E5D43-C9CD-3852-A444-53E1AB0D8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Considerations/Adjustments for Next Year:</a:t>
            </a:r>
          </a:p>
          <a:p>
            <a:pPr lvl="1"/>
            <a:r>
              <a:rPr lang="en-US" dirty="0"/>
              <a:t>Start early, align with the terms during the day</a:t>
            </a:r>
          </a:p>
          <a:p>
            <a:pPr lvl="1"/>
            <a:r>
              <a:rPr lang="en-US" dirty="0">
                <a:latin typeface="Arial"/>
                <a:cs typeface="Arial"/>
              </a:rPr>
              <a:t>Consider hiring a school counselor to complete graduation plans with students and communicate progress to BHS school counselors for improved communication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offered open spots to students for enrichments but want to expand offerings for students to enroll in more classes for fun!</a:t>
            </a:r>
          </a:p>
          <a:p>
            <a:pPr lvl="1"/>
            <a:r>
              <a:rPr lang="en-US" dirty="0"/>
              <a:t>Exploring horticulture</a:t>
            </a:r>
          </a:p>
          <a:p>
            <a:pPr lvl="1"/>
            <a:r>
              <a:rPr lang="en-US" dirty="0"/>
              <a:t>Yoga and CTE electives were VERY popular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4E90A-3297-672C-96D9-F62EE8E7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1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C05A-BB5E-FD97-6FFF-868FAFEE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GLCPS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044D-E518-28A7-E711-CBD82A7DC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Located in New Bedford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500 students in grades 5 – 12.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~170 enrolled in our High School grades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Schoolwide Program: 70% of students identified as low-income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757E5-066E-93CC-7805-3BF5E328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30D7D-28E9-51F3-A958-490B955E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Planning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B576-30B8-CE24-6118-0C2D24049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Our Process to Determine Priorities: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our yearly Needs Assessment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Conversations/Surveys with our Board, Administrators, Staff, Families and Students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Ensure compatibility with our mission and two key design elements: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 with a focus on Project-Based Learning</a:t>
            </a:r>
          </a:p>
          <a:p>
            <a:pPr lvl="2">
              <a:lnSpc>
                <a:spcPct val="150000"/>
              </a:lnSpc>
            </a:pPr>
            <a:r>
              <a:rPr lang="en-US" b="1" dirty="0"/>
              <a:t>College and Career Readiness with a focus on Academic Excellence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D0319-36A9-D16C-75B7-8D18EF33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4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A9F9-1C95-5519-1831-0063836D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852054"/>
            <a:ext cx="10515600" cy="317646"/>
          </a:xfrm>
        </p:spPr>
        <p:txBody>
          <a:bodyPr>
            <a:normAutofit fontScale="90000"/>
          </a:bodyPr>
          <a:lstStyle/>
          <a:p>
            <a:r>
              <a:rPr lang="en-US" sz="3100" b="0" dirty="0"/>
              <a:t>Using Title I to Supplement College and Career Readiness through Academic Excellence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1FAA9-907E-0D9A-1F60-DA71A068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Access to Advanced Coursework</a:t>
            </a:r>
          </a:p>
          <a:p>
            <a:pPr>
              <a:lnSpc>
                <a:spcPct val="150000"/>
              </a:lnSpc>
            </a:pPr>
            <a:r>
              <a:rPr lang="en-US" dirty="0"/>
              <a:t>Enhance our MTSS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77BF0-D778-85AD-35AE-49C94D0F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9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5171-866F-8FA9-8231-C0820D8E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Advanced Coursework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7730-D75B-1C2B-9E9C-9BEFB576C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Purchasing of Dual Enrollment courses through our relationships with Bristol Community College and UMASS-Dartmouth.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Whole Sections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Individual Seats</a:t>
            </a:r>
          </a:p>
          <a:p>
            <a:pPr>
              <a:lnSpc>
                <a:spcPct val="150000"/>
              </a:lnSpc>
            </a:pPr>
            <a:r>
              <a:rPr lang="en-US" dirty="0"/>
              <a:t>Purchasing of Virtual High School (VHS) AP Course Seats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FE52A-CD94-158F-FAC6-3F3C6318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79FC-2D69-C28A-ADD8-6B9D76EB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 Our MTSS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20092-AC8E-275B-FD1A-869FC7093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Component</a:t>
            </a:r>
          </a:p>
          <a:p>
            <a:pPr lvl="1"/>
            <a:r>
              <a:rPr lang="en-US" dirty="0"/>
              <a:t>Tier II Staff – Provide instruction during our Algebra and Writing Lab support sections</a:t>
            </a:r>
          </a:p>
          <a:p>
            <a:pPr lvl="1"/>
            <a:r>
              <a:rPr lang="en-US" dirty="0"/>
              <a:t>Tier III Staff – Reading Specialist who provides Orton Gillingham services to qualified students</a:t>
            </a:r>
          </a:p>
          <a:p>
            <a:r>
              <a:rPr lang="en-US" dirty="0"/>
              <a:t>Social Emotional Component</a:t>
            </a:r>
          </a:p>
          <a:p>
            <a:pPr lvl="1"/>
            <a:r>
              <a:rPr lang="en-US" dirty="0"/>
              <a:t>Tier I Screener and Data Gathering Software (Panorama)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86FFA-0E52-5280-78E7-52782293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818C-3C74-7CD6-27CF-C8A3E35E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1104325"/>
            <a:ext cx="10515600" cy="65376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Other Possible Uses of Title I at the High School Level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B431-CF97-6EC2-A0EC-DCF36940D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Developing/Supplementing </a:t>
            </a:r>
            <a:r>
              <a:rPr lang="en-US" dirty="0" err="1"/>
              <a:t>MyCap</a:t>
            </a:r>
            <a:r>
              <a:rPr lang="en-US" dirty="0"/>
              <a:t> programming</a:t>
            </a:r>
          </a:p>
          <a:p>
            <a:pPr>
              <a:lnSpc>
                <a:spcPct val="200000"/>
              </a:lnSpc>
            </a:pPr>
            <a:r>
              <a:rPr lang="en-US" dirty="0"/>
              <a:t>Supplemental resources for WIN block programming</a:t>
            </a:r>
          </a:p>
          <a:p>
            <a:pPr>
              <a:lnSpc>
                <a:spcPct val="200000"/>
              </a:lnSpc>
            </a:pPr>
            <a:r>
              <a:rPr lang="en-US" dirty="0"/>
              <a:t>Supplementing Family Involvement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0BCE8-B8DA-D9FB-EECF-CA33CC59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7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22D4-D684-8BBC-E58B-4FC1B959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B4C90-C9C2-A252-2F78-02EC629C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or thoughts?</a:t>
            </a:r>
          </a:p>
          <a:p>
            <a:endParaRPr lang="en-US" dirty="0"/>
          </a:p>
          <a:p>
            <a:r>
              <a:rPr lang="en-US" dirty="0"/>
              <a:t>Derek Michael – </a:t>
            </a:r>
            <a:r>
              <a:rPr lang="en-US" dirty="0" err="1"/>
              <a:t>dmichael@</a:t>
            </a:r>
            <a:r>
              <a:rPr lang="en-US" err="1"/>
              <a:t>glcps</a:t>
            </a:r>
            <a:r>
              <a:rPr lang="en-US"/>
              <a:t>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BD625-5B61-0DC0-6B9B-C6CC5304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5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7" ma:contentTypeDescription="Create a new document." ma:contentTypeScope="" ma:versionID="122a525b0ddc9a0a55b6052fc4d4e91a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3e002737b01c460030aa6b66fe2c2cea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f7fc10-315f-4884-8231-57a9c90b9c56"/>
    <lcf76f155ced4ddcb4097134ff3c332f xmlns="67cbf261-e971-4a38-83b4-d85e273e70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6A9B7-BE50-40E4-B78B-D0793A75D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bf261-e971-4a38-83b4-d85e273e70b4"/>
    <ds:schemaRef ds:uri="46f7fc10-315f-4884-8231-57a9c90b9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43A678-3B62-4638-847B-287AF50462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649671-6F31-4B50-9257-3E5C81E7FB2B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67cbf261-e971-4a38-83b4-d85e273e70b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6f7fc10-315f-4884-8231-57a9c90b9c56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980</Words>
  <Application>Microsoft Office PowerPoint</Application>
  <PresentationFormat>Widescreen</PresentationFormat>
  <Paragraphs>204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Aptos</vt:lpstr>
      <vt:lpstr>Arial</vt:lpstr>
      <vt:lpstr>Office Theme</vt:lpstr>
      <vt:lpstr>Title I and High Schools</vt:lpstr>
      <vt:lpstr>Global Learning Charter Public School</vt:lpstr>
      <vt:lpstr>GLCPS Background</vt:lpstr>
      <vt:lpstr>Federal Grants Planning Process</vt:lpstr>
      <vt:lpstr>Using Title I to Supplement College and Career Readiness through Academic Excellence </vt:lpstr>
      <vt:lpstr>Access to Advanced Coursework</vt:lpstr>
      <vt:lpstr>Enhance Our MTSS Structures</vt:lpstr>
      <vt:lpstr>Other Possible Uses of Title I at the High School Level </vt:lpstr>
      <vt:lpstr>Contact Information</vt:lpstr>
      <vt:lpstr>Southbridge High School Southbridge High School</vt:lpstr>
      <vt:lpstr>Credit Recovery Programming</vt:lpstr>
      <vt:lpstr>Grade 9 Course Pass Rate</vt:lpstr>
      <vt:lpstr>Attendance</vt:lpstr>
      <vt:lpstr>Quarterly Failure Rates</vt:lpstr>
      <vt:lpstr>Graduation Rates</vt:lpstr>
      <vt:lpstr>Brockton Public Schools</vt:lpstr>
      <vt:lpstr>The Brockton Public Schools</vt:lpstr>
      <vt:lpstr>Beyond the Bell:  The Program</vt:lpstr>
      <vt:lpstr>Beyond the Bell:  Staff &amp; Schedule</vt:lpstr>
      <vt:lpstr>Beyond the Bell:  Supporting All Learners</vt:lpstr>
      <vt:lpstr>Beyond the Bell:  The Impact</vt:lpstr>
      <vt:lpstr>Beyond the Bell:  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and High Schools</dc:title>
  <dc:creator>DESE</dc:creator>
  <cp:lastModifiedBy>Zou, Dong (EOE)</cp:lastModifiedBy>
  <cp:revision>4</cp:revision>
  <dcterms:created xsi:type="dcterms:W3CDTF">2025-07-28T12:45:59Z</dcterms:created>
  <dcterms:modified xsi:type="dcterms:W3CDTF">2026-06-02T15:05:19Z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5 2026 12:00AM</vt:lpwstr>
  </property>
</Properties>
</file>