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73" r:id="rId6"/>
    <p:sldId id="274" r:id="rId7"/>
    <p:sldId id="289" r:id="rId8"/>
    <p:sldId id="291" r:id="rId9"/>
    <p:sldId id="287" r:id="rId10"/>
    <p:sldId id="288" r:id="rId11"/>
    <p:sldId id="275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6CD306-81AD-BC7D-16A2-05D9847175B0}" name="Woo, Lauren (DESE)" initials="WL" userId="S::lauren.woo@mass.gov::891b1bf9-83ca-4481-960c-a0625b521a43" providerId="AD"/>
  <p188:author id="{3F602C5C-ED15-FC16-4B03-46E9ADDE3930}" name="Christo, Dimitri D. (DESE)" initials="CDD(" userId="S::dimitri.d.christo@mass.gov::f6874029-da51-4205-b36d-b8ddc7839279" providerId="AD"/>
  <p188:author id="{7961FF5F-6533-BF5A-5B4D-A8A6AEABBD13}" name="Cruz, Jenny (DESE)" initials="CJ" userId="S::jenny.cruz@mass.gov::9acc5e5d-1e16-45d5-8416-f07c61d324d0" providerId="AD"/>
  <p188:author id="{9CA43CE2-546B-A27E-FF66-ADBBE95484C9}" name="Sahni, Amrita D. (DESE)" initials="AS" userId="S::Amrita.D.Sahni@mass.gov::6313d7e8-2463-49dd-9257-e9ab299d51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782"/>
    <a:srgbClr val="347AB6"/>
    <a:srgbClr val="EFBC49"/>
    <a:srgbClr val="B5DFF3"/>
    <a:srgbClr val="EFF8F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A1C75D-36A8-406D-A373-B378B8481DA1}" v="1" dt="2026-05-29T14:46:03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outlineViewPr>
    <p:cViewPr>
      <p:scale>
        <a:sx n="33" d="100"/>
        <a:sy n="33" d="100"/>
      </p:scale>
      <p:origin x="0" y="-33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7B44-A9F9-6344-868B-44BA300F2CC7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DB38A-5D4A-D140-AE31-7200571C6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C12EC-2D98-F919-775B-ABB3C3BE6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E8125-6C10-B68E-7EEC-29F87A03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</p:spPr>
        <p:txBody>
          <a:bodyPr anchor="b">
            <a:normAutofit/>
          </a:bodyPr>
          <a:lstStyle>
            <a:lvl1pPr algn="l">
              <a:defRPr sz="80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40F4C-9107-5A14-480E-3D44D062E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B5DFF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2B64-39B8-E038-D8C3-7C98BA27D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971965" dist="50800" dir="5400000" algn="ctr" rotWithShape="0">
              <a:srgbClr val="000000">
                <a:alpha val="30037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933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0C3C95-C45D-6F6C-F3B4-EDA7F22D49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FBC82F-33C1-E184-14B2-3E5429080C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F3F3F3"/>
                </a:solidFill>
              </a:defRPr>
            </a:lvl1pPr>
            <a:lvl2pPr>
              <a:defRPr sz="2800">
                <a:solidFill>
                  <a:srgbClr val="F3F3F3"/>
                </a:solidFill>
              </a:defRPr>
            </a:lvl2pPr>
            <a:lvl3pPr>
              <a:defRPr sz="2400">
                <a:solidFill>
                  <a:srgbClr val="F3F3F3"/>
                </a:solidFill>
              </a:defRPr>
            </a:lvl3pPr>
            <a:lvl4pPr>
              <a:defRPr sz="2000">
                <a:solidFill>
                  <a:srgbClr val="F3F3F3"/>
                </a:solidFill>
              </a:defRPr>
            </a:lvl4pPr>
            <a:lvl5pPr>
              <a:defRPr sz="2000">
                <a:solidFill>
                  <a:srgbClr val="F3F3F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551A6A-4D8B-5122-0AE6-EB1794A937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1E4782"/>
                </a:solidFill>
              </a:defRPr>
            </a:lvl1pPr>
            <a:lvl2pPr>
              <a:defRPr sz="2800">
                <a:solidFill>
                  <a:srgbClr val="1E4782"/>
                </a:solidFill>
              </a:defRPr>
            </a:lvl2pPr>
            <a:lvl3pPr>
              <a:defRPr sz="2400">
                <a:solidFill>
                  <a:srgbClr val="1E4782"/>
                </a:solidFill>
              </a:defRPr>
            </a:lvl3pPr>
            <a:lvl4pPr>
              <a:defRPr sz="2000">
                <a:solidFill>
                  <a:srgbClr val="1E4782"/>
                </a:solidFill>
              </a:defRPr>
            </a:lvl4pPr>
            <a:lvl5pPr>
              <a:defRPr sz="2000">
                <a:solidFill>
                  <a:srgbClr val="1E478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3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F3FA896-C43D-31E8-81CC-112E026C87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81888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0F6B8AA-CDAC-6F83-437E-9F75F81B74D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2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30A28D6-B250-1721-F3F0-F1B69120797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1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75CF-B5C5-ED8A-88A0-8AE47B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90DD9-4BCC-D20C-9CD3-C61570FC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FA598-F2AA-D757-9BAF-844B64AEC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55EE-1863-610E-AAE1-EE332FFA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AF1-FDD2-DEBC-6AA4-EC4CCBD2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FBA8-CEF2-8E5D-9095-7FA8144C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5D4F3-A1B5-B917-5F54-AF19B274D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548" y="2505075"/>
            <a:ext cx="5157787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01150-5393-D283-E33B-3609AA2AB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2796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017DC-0538-D4B7-3886-13292A469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960" y="2505075"/>
            <a:ext cx="5183188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DB7D3-E745-25B4-373D-DBC63B59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&#10;&#10;AI-generated content may be incorrect.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95598" dist="50800" dir="5400000" algn="ctr" rotWithShape="0">
              <a:srgbClr val="000000">
                <a:alpha val="2955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92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76969" dir="720000" algn="ctr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667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793118" dist="50800" dir="5400000" algn="ctr" rotWithShape="0">
              <a:srgbClr val="000000">
                <a:alpha val="30216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44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hape&#10;&#10;AI-generated content may be incorrect.">
            <a:extLst>
              <a:ext uri="{FF2B5EF4-FFF2-40B4-BE49-F238E27FC236}">
                <a16:creationId xmlns:a16="http://schemas.microsoft.com/office/drawing/2014/main" id="{51D4DCB4-D71E-80F2-CD14-980FA57C2A14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549BF-250F-BA79-3611-D06653B9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7C9-737B-B6D6-1314-78C22CCF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BD77-56B0-2B84-ADB2-A2EE1F0E5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rgbClr val="1E47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52" r:id="rId5"/>
    <p:sldLayoutId id="2147483653" r:id="rId6"/>
    <p:sldLayoutId id="2147483655" r:id="rId7"/>
    <p:sldLayoutId id="2147483665" r:id="rId8"/>
    <p:sldLayoutId id="2147483664" r:id="rId9"/>
    <p:sldLayoutId id="2147483666" r:id="rId10"/>
    <p:sldLayoutId id="2147483656" r:id="rId11"/>
    <p:sldLayoutId id="2147483660" r:id="rId12"/>
    <p:sldLayoutId id="2147483661" r:id="rId13"/>
    <p:sldLayoutId id="2147483657" r:id="rId14"/>
    <p:sldLayoutId id="2147483669" r:id="rId15"/>
    <p:sldLayoutId id="2147483662" r:id="rId16"/>
    <p:sldLayoutId id="2147483670" r:id="rId17"/>
    <p:sldLayoutId id="2147483663" r:id="rId18"/>
    <p:sldLayoutId id="214748367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347A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e.mass.edu/federalgrants/titlei-a/resources/homeless-resource-guide.docx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e.mass.edu/federalgrants/liaisons.xlsx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AB2B-9E86-B31F-8494-E95DE385C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923544"/>
            <a:ext cx="10079182" cy="3014613"/>
          </a:xfrm>
        </p:spPr>
        <p:txBody>
          <a:bodyPr>
            <a:normAutofit/>
          </a:bodyPr>
          <a:lstStyle/>
          <a:p>
            <a:r>
              <a:rPr lang="en-US" dirty="0"/>
              <a:t>Title I Homeless Reservation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1BCB3-4284-A57E-4AB3-04CB2D22A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4352543"/>
            <a:ext cx="10079182" cy="1354561"/>
          </a:xfrm>
        </p:spPr>
        <p:txBody>
          <a:bodyPr/>
          <a:lstStyle/>
          <a:p>
            <a:r>
              <a:rPr lang="en-US" dirty="0"/>
              <a:t>Federal Grants Conference</a:t>
            </a:r>
          </a:p>
          <a:p>
            <a:r>
              <a:rPr lang="en-US" dirty="0"/>
              <a:t>June 9, 2026</a:t>
            </a:r>
          </a:p>
        </p:txBody>
      </p:sp>
    </p:spTree>
    <p:extLst>
      <p:ext uri="{BB962C8B-B14F-4D97-AF65-F5344CB8AC3E}">
        <p14:creationId xmlns:p14="http://schemas.microsoft.com/office/powerpoint/2010/main" val="263610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6DA73-E130-7FD0-FEED-BCF2A6AC0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35FD1-75FD-796F-D3FF-394FB2D34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Required Title I Homeless Reservation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C7FAF-9085-FF27-87C1-415ECF014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Title I requires every district to reserve an amount in their budget to support homeless services.</a:t>
            </a:r>
          </a:p>
          <a:p>
            <a:r>
              <a:rPr lang="en-US" dirty="0"/>
              <a:t>There is no required minimum, but the amount should be reasonable and sufficient and based on a needs assessment</a:t>
            </a:r>
          </a:p>
          <a:p>
            <a:r>
              <a:rPr lang="en-US" dirty="0"/>
              <a:t>District Title I Director and Homeless Liaison should collaborate to determine the amount and use of funds</a:t>
            </a:r>
          </a:p>
          <a:p>
            <a:r>
              <a:rPr lang="en-US" dirty="0"/>
              <a:t>Even if a district has no or few identified homeless students, this reservation is still required</a:t>
            </a:r>
          </a:p>
          <a:p>
            <a:r>
              <a:rPr lang="en-US" dirty="0">
                <a:latin typeface="Arial"/>
                <a:cs typeface="Arial"/>
              </a:rPr>
              <a:t>All homeless students in the district are eligible for Title I services, even if they do not attend a Title I school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2D7A0-99C3-B1AD-F457-72B8F7B67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57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C3F6D-BA6B-94D2-8B4C-41101D4AA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E5F30-0242-DF25-1442-7C668873A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8" y="308699"/>
            <a:ext cx="11439701" cy="861002"/>
          </a:xfrm>
        </p:spPr>
        <p:txBody>
          <a:bodyPr>
            <a:normAutofit/>
          </a:bodyPr>
          <a:lstStyle/>
          <a:p>
            <a:r>
              <a:rPr lang="en-US" dirty="0"/>
              <a:t>Allowable Expenses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78BE-E018-C32B-869D-D986FB632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68153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3200"/>
              <a:t>District </a:t>
            </a:r>
            <a:r>
              <a:rPr lang="en-US" sz="3200" dirty="0"/>
              <a:t>Homeless Liaison or school-based liaisons</a:t>
            </a:r>
          </a:p>
          <a:p>
            <a:pPr lvl="0"/>
            <a:r>
              <a:rPr lang="en-US" sz="3200" dirty="0"/>
              <a:t>Transportation to and from the school of origin (not already covered with state or federal funding)</a:t>
            </a:r>
          </a:p>
          <a:p>
            <a:pPr lvl="0"/>
            <a:r>
              <a:rPr lang="en-US" sz="3200" dirty="0"/>
              <a:t>Food </a:t>
            </a:r>
          </a:p>
          <a:p>
            <a:pPr lvl="0"/>
            <a:r>
              <a:rPr lang="en-US" sz="3200" dirty="0"/>
              <a:t>School clothing, uniforms, and required gym clothes</a:t>
            </a:r>
          </a:p>
          <a:p>
            <a:pPr lvl="0"/>
            <a:r>
              <a:rPr lang="en-US" sz="3200" dirty="0"/>
              <a:t>School supplies including backpacks, notebooks, pencils</a:t>
            </a:r>
          </a:p>
          <a:p>
            <a:pPr lvl="0"/>
            <a:r>
              <a:rPr lang="en-US" sz="3200" dirty="0"/>
              <a:t>Immunizations, medical and dental services</a:t>
            </a:r>
          </a:p>
          <a:p>
            <a:pPr lvl="0"/>
            <a:r>
              <a:rPr lang="en-US" sz="3200" dirty="0"/>
              <a:t>Eyeglasses and hearing aids</a:t>
            </a:r>
          </a:p>
          <a:p>
            <a:pPr lvl="0"/>
            <a:r>
              <a:rPr lang="en-US" sz="3200" dirty="0"/>
              <a:t>Counseling services related to the anxiety of homelessness or foster care</a:t>
            </a:r>
          </a:p>
          <a:p>
            <a:pPr lvl="0"/>
            <a:r>
              <a:rPr lang="en-US" sz="3200" dirty="0"/>
              <a:t>Outreach services to students living in shelter, motels, and other temporary shelters</a:t>
            </a:r>
          </a:p>
          <a:p>
            <a:pPr lvl="0"/>
            <a:r>
              <a:rPr lang="en-US" sz="3200" dirty="0"/>
              <a:t>Extended learning time including before/after school programming, Saturday, evening, or summer school</a:t>
            </a:r>
          </a:p>
          <a:p>
            <a:pPr lvl="0"/>
            <a:r>
              <a:rPr lang="en-US" sz="3200" dirty="0"/>
              <a:t>Tutoring at school or in shelters</a:t>
            </a:r>
          </a:p>
          <a:p>
            <a:pPr lvl="0"/>
            <a:r>
              <a:rPr lang="en-US" sz="3200" dirty="0"/>
              <a:t>PD related to supporting homeless students</a:t>
            </a:r>
          </a:p>
          <a:p>
            <a:pPr lvl="0"/>
            <a:r>
              <a:rPr lang="en-US" sz="3200" dirty="0"/>
              <a:t>Family engagement activities for homeless families</a:t>
            </a:r>
          </a:p>
          <a:p>
            <a:pPr lvl="0"/>
            <a:r>
              <a:rPr lang="en-US" sz="3200" dirty="0"/>
              <a:t>Educational fees including general education fees, AP testing, college entrance exams and </a:t>
            </a:r>
            <a:r>
              <a:rPr lang="en-US" sz="3200" dirty="0" err="1"/>
              <a:t>HiSET</a:t>
            </a:r>
            <a:r>
              <a:rPr lang="en-US" sz="3200" dirty="0"/>
              <a:t>/GED testing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EF130-ED95-806D-0B3A-1DABE6D45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2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A1BF4-C57B-BAB2-2259-57F1C7CF9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0C80A-51F9-3CD2-523A-5D143A9FB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8" y="308699"/>
            <a:ext cx="11439701" cy="861002"/>
          </a:xfrm>
        </p:spPr>
        <p:txBody>
          <a:bodyPr>
            <a:normAutofit/>
          </a:bodyPr>
          <a:lstStyle/>
          <a:p>
            <a:r>
              <a:rPr lang="en-US" dirty="0"/>
              <a:t>If No or Few Homeless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6DAFA-FE38-6D26-853B-586E4DDA6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For districts with few or no identified homeless students, this reservation is still required.</a:t>
            </a:r>
          </a:p>
          <a:p>
            <a:r>
              <a:rPr lang="en-US" dirty="0"/>
              <a:t>Fund all or partial salary for district Homeless Liaison</a:t>
            </a:r>
          </a:p>
          <a:p>
            <a:r>
              <a:rPr lang="en-US" dirty="0"/>
              <a:t>Excess transportation costs to school of origin</a:t>
            </a:r>
          </a:p>
          <a:p>
            <a:r>
              <a:rPr lang="en-US" dirty="0"/>
              <a:t>Outreach and identification efforts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Printing costs, travel costs, stipends for staff assisting with outreach</a:t>
            </a:r>
          </a:p>
          <a:p>
            <a:r>
              <a:rPr lang="en-US" dirty="0"/>
              <a:t>Trainings for school staff on identifying homeless students</a:t>
            </a:r>
          </a:p>
          <a:p>
            <a:r>
              <a:rPr lang="en-US" dirty="0"/>
              <a:t>Professional development on topics related to homeless education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Improving attendance for highly mobile students, trauma-informed practices, mental health supports, improving sense of belonging in school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D16D7-6B7B-986E-6CC0-CEA5CA0E2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82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7586E-B335-9544-5169-0F646D0E1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A4CB-65CA-D0B8-BC40-C414393C5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8" y="308699"/>
            <a:ext cx="11439701" cy="861002"/>
          </a:xfrm>
        </p:spPr>
        <p:txBody>
          <a:bodyPr>
            <a:normAutofit/>
          </a:bodyPr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4AD66-F643-019B-CCFD-621A256E4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Collaboration between the Title I Director and the Homeless Liaison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Discuss use of homeless reservation, regular meetings throughout the year</a:t>
            </a:r>
          </a:p>
          <a:p>
            <a:r>
              <a:rPr lang="en-US" dirty="0"/>
              <a:t>Use of data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Enrollment, attendance, academic achievement data on homeless students</a:t>
            </a:r>
          </a:p>
          <a:p>
            <a:r>
              <a:rPr lang="en-US" dirty="0"/>
              <a:t>Needs assessment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Used to determine greatest areas of need for homeless students, pinpoint where funds could be most effective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A408F-BE8E-8AE8-2583-21137938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1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BDCA5-66C1-46B3-C837-6EA3EC4F6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BBFC-1D08-2636-3540-BE1B79C7B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20B77-CB21-5652-5B48-E8AEEFC18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3"/>
            <a:ext cx="11890665" cy="46906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>
                <a:hlinkClick r:id="rId2"/>
              </a:rPr>
              <a:t>Resource guide for Homeless services under Title 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This guide includes:</a:t>
            </a:r>
          </a:p>
          <a:p>
            <a:r>
              <a:rPr lang="en-US" dirty="0"/>
              <a:t>Title I requirements</a:t>
            </a:r>
          </a:p>
          <a:p>
            <a:r>
              <a:rPr lang="en-US" dirty="0"/>
              <a:t>Allowable expenses</a:t>
            </a:r>
          </a:p>
          <a:p>
            <a:r>
              <a:rPr lang="en-US" dirty="0"/>
              <a:t>Suggestions for how to calculate reservation amount</a:t>
            </a:r>
          </a:p>
          <a:p>
            <a:r>
              <a:rPr lang="en-US" dirty="0"/>
              <a:t>Best practices</a:t>
            </a:r>
          </a:p>
          <a:p>
            <a:r>
              <a:rPr lang="en-US" dirty="0"/>
              <a:t>Suggestions for spending if there are no identified homeless students</a:t>
            </a:r>
          </a:p>
          <a:p>
            <a:r>
              <a:rPr lang="en-US" dirty="0"/>
              <a:t>Links to additional resources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E9D59-5EB1-EEDD-0584-3C410D23E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95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742FA-FB84-DDD4-9C26-CC9B44D32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59939-D8FB-270D-B7D3-A713079C0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04758-8CCC-52CF-D34C-7967267F0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Reach out to your district’s </a:t>
            </a:r>
            <a:r>
              <a:rPr lang="en-US" dirty="0">
                <a:hlinkClick r:id="rId2"/>
              </a:rPr>
              <a:t>federal grants liaison</a:t>
            </a:r>
            <a:r>
              <a:rPr lang="en-US" dirty="0"/>
              <a:t> at DESE.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E952D-5269-48C2-344E-2A3344BCA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05DB6-6979-24BD-4CA5-7907183B4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BA715-1CC4-5A1D-EDC9-87E5A95696E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27438" y="2151063"/>
            <a:ext cx="6457950" cy="25558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1E478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Panel Discussion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AAC932-FC77-0091-2FC6-A932C7E61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0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59000-9E48-BBA8-B1EB-8FE64C128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74AB-10B4-B164-95DB-7D6C5149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20135-4115-84CB-BC2A-1546983F5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b="1" dirty="0"/>
              <a:t>Assabet Valley Voc Tech</a:t>
            </a:r>
            <a:r>
              <a:rPr lang="en-US" dirty="0"/>
              <a:t>:</a:t>
            </a:r>
          </a:p>
          <a:p>
            <a:pPr fontAlgn="base"/>
            <a:r>
              <a:rPr lang="en-US" dirty="0"/>
              <a:t>Sabrina Howley, Finance Specialist</a:t>
            </a:r>
          </a:p>
          <a:p>
            <a:pPr fontAlgn="base"/>
            <a:r>
              <a:rPr lang="en-US" dirty="0"/>
              <a:t>Alyssia Berghaus, Director of Pupil Personnel Services</a:t>
            </a:r>
          </a:p>
          <a:p>
            <a:pPr marL="0" indent="0" fontAlgn="base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b="1" dirty="0"/>
              <a:t>Revere</a:t>
            </a:r>
            <a:r>
              <a:rPr lang="en-US" dirty="0"/>
              <a:t>:</a:t>
            </a:r>
          </a:p>
          <a:p>
            <a:pPr fontAlgn="base"/>
            <a:r>
              <a:rPr lang="en-US" dirty="0"/>
              <a:t>Briana Tsoupas, Assistant Director of Curriculum and Instruction K-12, and Title I Director</a:t>
            </a:r>
          </a:p>
          <a:p>
            <a:pPr fontAlgn="base"/>
            <a:r>
              <a:rPr lang="en-US" dirty="0"/>
              <a:t>Doug Goodwin, Supervisor of Attendance, District Homeless Liaison, Dept Children &amp; Family Point of Contact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DA353-051D-A064-ED48-BD2C21A15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29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9D2FCE26A5CF42B73DB707666E1E83" ma:contentTypeVersion="17" ma:contentTypeDescription="Create a new document." ma:contentTypeScope="" ma:versionID="122a525b0ddc9a0a55b6052fc4d4e91a">
  <xsd:schema xmlns:xsd="http://www.w3.org/2001/XMLSchema" xmlns:xs="http://www.w3.org/2001/XMLSchema" xmlns:p="http://schemas.microsoft.com/office/2006/metadata/properties" xmlns:ns2="67cbf261-e971-4a38-83b4-d85e273e70b4" xmlns:ns3="46f7fc10-315f-4884-8231-57a9c90b9c56" targetNamespace="http://schemas.microsoft.com/office/2006/metadata/properties" ma:root="true" ma:fieldsID="3e002737b01c460030aa6b66fe2c2cea" ns2:_="" ns3:_="">
    <xsd:import namespace="67cbf261-e971-4a38-83b4-d85e273e70b4"/>
    <xsd:import namespace="46f7fc10-315f-4884-8231-57a9c90b9c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bf261-e971-4a38-83b4-d85e273e70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7fc10-315f-4884-8231-57a9c90b9c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9dfc3a5-e0cb-420d-bb1c-baaddc6e8637}" ma:internalName="TaxCatchAll" ma:showField="CatchAllData" ma:web="46f7fc10-315f-4884-8231-57a9c90b9c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6f7fc10-315f-4884-8231-57a9c90b9c56" xsi:nil="true"/>
    <lcf76f155ced4ddcb4097134ff3c332f xmlns="67cbf261-e971-4a38-83b4-d85e273e70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98D21F-1B6C-4306-9254-F6E9DAD8DC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BFCD51-AEF7-4EC9-BD60-9C544DCDA9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cbf261-e971-4a38-83b4-d85e273e70b4"/>
    <ds:schemaRef ds:uri="46f7fc10-315f-4884-8231-57a9c90b9c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494D0F-5B2D-44F5-A6E4-06E511D698B6}">
  <ds:schemaRefs>
    <ds:schemaRef ds:uri="http://purl.org/dc/dcmitype/"/>
    <ds:schemaRef ds:uri="http://www.w3.org/XML/1998/namespace"/>
    <ds:schemaRef ds:uri="46f7fc10-315f-4884-8231-57a9c90b9c56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67cbf261-e971-4a38-83b4-d85e273e70b4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507</Words>
  <Application>Microsoft Office PowerPoint</Application>
  <PresentationFormat>Widescreen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Courier New</vt:lpstr>
      <vt:lpstr>Office Theme</vt:lpstr>
      <vt:lpstr>Title I Homeless Reservation</vt:lpstr>
      <vt:lpstr>Required Title I Homeless Reservation</vt:lpstr>
      <vt:lpstr>Allowable Expenses</vt:lpstr>
      <vt:lpstr>If No or Few Homeless Students</vt:lpstr>
      <vt:lpstr>Best Practices</vt:lpstr>
      <vt:lpstr>New Resource</vt:lpstr>
      <vt:lpstr>Questions</vt:lpstr>
      <vt:lpstr>Panel Discussion</vt:lpstr>
      <vt:lpstr>Panelists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 Homeless Reservation_Federal Grants Conference</dc:title>
  <dc:creator>DESE</dc:creator>
  <cp:lastModifiedBy>Zou, Dong (EOE)</cp:lastModifiedBy>
  <cp:revision>32</cp:revision>
  <dcterms:created xsi:type="dcterms:W3CDTF">2025-04-29T19:14:04Z</dcterms:created>
  <dcterms:modified xsi:type="dcterms:W3CDTF">2026-06-08T15:51:25Z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Jun 8 2026 12:00AM</vt:lpwstr>
  </property>
</Properties>
</file>