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9"/>
  </p:notesMasterIdLst>
  <p:sldIdLst>
    <p:sldId id="681" r:id="rId5"/>
    <p:sldId id="787" r:id="rId6"/>
    <p:sldId id="690" r:id="rId7"/>
    <p:sldId id="692" r:id="rId8"/>
    <p:sldId id="694" r:id="rId9"/>
    <p:sldId id="785" r:id="rId10"/>
    <p:sldId id="774" r:id="rId11"/>
    <p:sldId id="721" r:id="rId12"/>
    <p:sldId id="786" r:id="rId13"/>
    <p:sldId id="776" r:id="rId14"/>
    <p:sldId id="777" r:id="rId15"/>
    <p:sldId id="779" r:id="rId16"/>
    <p:sldId id="780" r:id="rId17"/>
    <p:sldId id="781" r:id="rId18"/>
  </p:sldIdLst>
  <p:sldSz cx="12192000" cy="6858000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455C3D-F478-5200-7890-9518D1F80781}" name="Winner, Kendra (DESE)" initials="KW" userId="S::Kendra.L.Winner@mass.gov::c4a8ae17-bfa4-40c2-a450-c325afb6dbe1" providerId="AD"/>
  <p188:author id="{5A887EBD-D7AF-3648-E18A-89DADD383112}" name="Jacobsen, Leif (DESE)" initials="LJ" userId="S::Leif.Jacobsen@mass.gov::3cdc3877-ab1c-4726-8835-23af03d4ee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29F37F-C4D9-4E04-8155-AB4F7BBF5ED8}" v="5" dt="2026-06-03T17:11:45.328"/>
    <p1510:client id="{666D882B-6D4D-4C3F-850D-E34A714DE734}" v="28" dt="2026-06-02T18:34:44.1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8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setarits, Jake S. (DESE)" userId="37741e96-5ecb-4258-9857-666183bdd9bd" providerId="ADAL" clId="{E3026C01-E540-49FF-A09D-C957810A065F}"/>
    <pc:docChg chg="addSld delSld modSld sldOrd">
      <pc:chgData name="Resetarits, Jake S. (DESE)" userId="37741e96-5ecb-4258-9857-666183bdd9bd" providerId="ADAL" clId="{E3026C01-E540-49FF-A09D-C957810A065F}" dt="2026-06-03T17:12:16.439" v="18" actId="962"/>
      <pc:docMkLst>
        <pc:docMk/>
      </pc:docMkLst>
      <pc:sldChg chg="modNotesTx">
        <pc:chgData name="Resetarits, Jake S. (DESE)" userId="37741e96-5ecb-4258-9857-666183bdd9bd" providerId="ADAL" clId="{E3026C01-E540-49FF-A09D-C957810A065F}" dt="2026-06-03T17:03:16.006" v="9" actId="6549"/>
        <pc:sldMkLst>
          <pc:docMk/>
          <pc:sldMk cId="2755640326" sldId="692"/>
        </pc:sldMkLst>
      </pc:sldChg>
      <pc:sldChg chg="modNotesTx">
        <pc:chgData name="Resetarits, Jake S. (DESE)" userId="37741e96-5ecb-4258-9857-666183bdd9bd" providerId="ADAL" clId="{E3026C01-E540-49FF-A09D-C957810A065F}" dt="2026-06-03T17:03:24.562" v="10" actId="6549"/>
        <pc:sldMkLst>
          <pc:docMk/>
          <pc:sldMk cId="1990031964" sldId="721"/>
        </pc:sldMkLst>
      </pc:sldChg>
      <pc:sldChg chg="modSp add mod modNotesTx">
        <pc:chgData name="Resetarits, Jake S. (DESE)" userId="37741e96-5ecb-4258-9857-666183bdd9bd" providerId="ADAL" clId="{E3026C01-E540-49FF-A09D-C957810A065F}" dt="2026-06-03T17:03:30.141" v="12" actId="6549"/>
        <pc:sldMkLst>
          <pc:docMk/>
          <pc:sldMk cId="783245993" sldId="777"/>
        </pc:sldMkLst>
        <pc:spChg chg="ord">
          <ac:chgData name="Resetarits, Jake S. (DESE)" userId="37741e96-5ecb-4258-9857-666183bdd9bd" providerId="ADAL" clId="{E3026C01-E540-49FF-A09D-C957810A065F}" dt="2026-06-03T17:02:26.384" v="6" actId="13244"/>
          <ac:spMkLst>
            <pc:docMk/>
            <pc:sldMk cId="783245993" sldId="777"/>
            <ac:spMk id="5" creationId="{73126D99-CEF9-4C6D-7428-3C98D7D8F2E9}"/>
          </ac:spMkLst>
        </pc:spChg>
      </pc:sldChg>
      <pc:sldChg chg="ord">
        <pc:chgData name="Resetarits, Jake S. (DESE)" userId="37741e96-5ecb-4258-9857-666183bdd9bd" providerId="ADAL" clId="{E3026C01-E540-49FF-A09D-C957810A065F}" dt="2026-06-03T15:32:56.056" v="4"/>
        <pc:sldMkLst>
          <pc:docMk/>
          <pc:sldMk cId="3585627582" sldId="779"/>
        </pc:sldMkLst>
      </pc:sldChg>
      <pc:sldChg chg="modSp add mod">
        <pc:chgData name="Resetarits, Jake S. (DESE)" userId="37741e96-5ecb-4258-9857-666183bdd9bd" providerId="ADAL" clId="{E3026C01-E540-49FF-A09D-C957810A065F}" dt="2026-06-03T17:02:41.407" v="7" actId="13244"/>
        <pc:sldMkLst>
          <pc:docMk/>
          <pc:sldMk cId="4082907031" sldId="780"/>
        </pc:sldMkLst>
        <pc:spChg chg="ord">
          <ac:chgData name="Resetarits, Jake S. (DESE)" userId="37741e96-5ecb-4258-9857-666183bdd9bd" providerId="ADAL" clId="{E3026C01-E540-49FF-A09D-C957810A065F}" dt="2026-06-03T17:02:41.407" v="7" actId="13244"/>
          <ac:spMkLst>
            <pc:docMk/>
            <pc:sldMk cId="4082907031" sldId="780"/>
            <ac:spMk id="3" creationId="{88223F08-3784-7FCF-9084-75F68D1B1EAE}"/>
          </ac:spMkLst>
        </pc:spChg>
      </pc:sldChg>
      <pc:sldChg chg="modSp add del mod">
        <pc:chgData name="Resetarits, Jake S. (DESE)" userId="37741e96-5ecb-4258-9857-666183bdd9bd" providerId="ADAL" clId="{E3026C01-E540-49FF-A09D-C957810A065F}" dt="2026-06-03T17:02:49.377" v="8" actId="13244"/>
        <pc:sldMkLst>
          <pc:docMk/>
          <pc:sldMk cId="3118113859" sldId="781"/>
        </pc:sldMkLst>
        <pc:spChg chg="ord">
          <ac:chgData name="Resetarits, Jake S. (DESE)" userId="37741e96-5ecb-4258-9857-666183bdd9bd" providerId="ADAL" clId="{E3026C01-E540-49FF-A09D-C957810A065F}" dt="2026-06-03T17:02:49.377" v="8" actId="13244"/>
          <ac:spMkLst>
            <pc:docMk/>
            <pc:sldMk cId="3118113859" sldId="781"/>
            <ac:spMk id="3" creationId="{B000E82A-B7C8-C223-F6D2-221B041EF93E}"/>
          </ac:spMkLst>
        </pc:spChg>
      </pc:sldChg>
      <pc:sldChg chg="del">
        <pc:chgData name="Resetarits, Jake S. (DESE)" userId="37741e96-5ecb-4258-9857-666183bdd9bd" providerId="ADAL" clId="{E3026C01-E540-49FF-A09D-C957810A065F}" dt="2026-06-03T17:11:46.825" v="14" actId="47"/>
        <pc:sldMkLst>
          <pc:docMk/>
          <pc:sldMk cId="3956702198" sldId="784"/>
        </pc:sldMkLst>
      </pc:sldChg>
      <pc:sldChg chg="modNotesTx">
        <pc:chgData name="Resetarits, Jake S. (DESE)" userId="37741e96-5ecb-4258-9857-666183bdd9bd" providerId="ADAL" clId="{E3026C01-E540-49FF-A09D-C957810A065F}" dt="2026-06-03T17:03:26.143" v="11" actId="6549"/>
        <pc:sldMkLst>
          <pc:docMk/>
          <pc:sldMk cId="3539542644" sldId="786"/>
        </pc:sldMkLst>
      </pc:sldChg>
      <pc:sldChg chg="modSp add mod">
        <pc:chgData name="Resetarits, Jake S. (DESE)" userId="37741e96-5ecb-4258-9857-666183bdd9bd" providerId="ADAL" clId="{E3026C01-E540-49FF-A09D-C957810A065F}" dt="2026-06-03T17:12:16.439" v="18" actId="962"/>
        <pc:sldMkLst>
          <pc:docMk/>
          <pc:sldMk cId="2450534589" sldId="787"/>
        </pc:sldMkLst>
        <pc:spChg chg="ord">
          <ac:chgData name="Resetarits, Jake S. (DESE)" userId="37741e96-5ecb-4258-9857-666183bdd9bd" providerId="ADAL" clId="{E3026C01-E540-49FF-A09D-C957810A065F}" dt="2026-06-03T17:11:57.064" v="15" actId="13244"/>
          <ac:spMkLst>
            <pc:docMk/>
            <pc:sldMk cId="2450534589" sldId="787"/>
            <ac:spMk id="2" creationId="{00000000-0000-0000-0000-000000000000}"/>
          </ac:spMkLst>
        </pc:spChg>
        <pc:spChg chg="ord">
          <ac:chgData name="Resetarits, Jake S. (DESE)" userId="37741e96-5ecb-4258-9857-666183bdd9bd" providerId="ADAL" clId="{E3026C01-E540-49FF-A09D-C957810A065F}" dt="2026-06-03T17:12:00.732" v="16" actId="13244"/>
          <ac:spMkLst>
            <pc:docMk/>
            <pc:sldMk cId="2450534589" sldId="787"/>
            <ac:spMk id="4" creationId="{00000000-0000-0000-0000-000000000000}"/>
          </ac:spMkLst>
        </pc:spChg>
        <pc:picChg chg="mod">
          <ac:chgData name="Resetarits, Jake S. (DESE)" userId="37741e96-5ecb-4258-9857-666183bdd9bd" providerId="ADAL" clId="{E3026C01-E540-49FF-A09D-C957810A065F}" dt="2026-06-03T17:12:16.439" v="18" actId="962"/>
          <ac:picMkLst>
            <pc:docMk/>
            <pc:sldMk cId="2450534589" sldId="787"/>
            <ac:picMk id="6" creationId="{E24674B7-3190-8C73-F8B7-6590089038A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74A8D580-D4B3-4FE5-9AFB-3C18983151D0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</p:spPr>
        <p:txBody>
          <a:bodyPr vert="horz" lIns="93104" tIns="46552" rIns="93104" bIns="465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17704866-F9E1-4FCB-860A-4AABB24DF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21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04866-F9E1-4FCB-860A-4AABB24DFB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55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0DC9-1B81-4B62-A623-434B4B8D97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11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0DC9-1B81-4B62-A623-434B4B8D97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73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04866-F9E1-4FCB-860A-4AABB24DFB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32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04866-F9E1-4FCB-860A-4AABB24DFB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14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3A13FDB-6B12-D57B-937C-FDCC340F7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 b="1" i="0" spc="-3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4855099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7C03EFA-A152-4539-22F6-1D780DB54F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2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1233722"/>
            <a:ext cx="12192000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3822199"/>
            <a:ext cx="12192000" cy="124942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211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4282516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33ABB-3A05-33B8-F248-A8217E1A8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9949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89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BD671DD8-DB66-3B92-A1B6-23D8B89C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spc="-1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C97040BC-7CEF-FBD5-14E8-B96311C9FE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69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33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958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1C0FFF0-5075-CF61-E3DA-7EA0ED407C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7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439D200-687F-1A35-0FE3-6C8A88693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C54FC1CB-AE67-CB1C-35FD-36F5211323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6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98BCF38-2DC6-B6A1-4F78-590B1BDDE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659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342569E2-6A72-3DCA-A745-FF35C7E6E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1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and white rectangle&#10;&#10;Description automatically generated with medium confidence">
            <a:extLst>
              <a:ext uri="{FF2B5EF4-FFF2-40B4-BE49-F238E27FC236}">
                <a16:creationId xmlns:a16="http://schemas.microsoft.com/office/drawing/2014/main" id="{798CE026-D2F3-C172-A33A-A1429F11C51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56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federalgrants/resources/default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9154" y="1714778"/>
            <a:ext cx="6678954" cy="2450031"/>
          </a:xfrm>
        </p:spPr>
        <p:txBody>
          <a:bodyPr>
            <a:normAutofit fontScale="90000"/>
          </a:bodyPr>
          <a:lstStyle/>
          <a:p>
            <a:pPr>
              <a:spcAft>
                <a:spcPts val="2400"/>
              </a:spcAft>
            </a:pPr>
            <a:r>
              <a:rPr lang="en-US"/>
              <a:t>Program Evaluation: </a:t>
            </a:r>
            <a:br>
              <a:rPr lang="en-US"/>
            </a:br>
            <a:r>
              <a:rPr lang="en-US"/>
              <a:t>An Overview</a:t>
            </a:r>
            <a:endParaRPr lang="en-US" sz="49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0472" y="4533561"/>
            <a:ext cx="6659592" cy="8262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CN">
                <a:solidFill>
                  <a:schemeClr val="tx1">
                    <a:lumMod val="50000"/>
                  </a:schemeClr>
                </a:solidFill>
                <a:ea typeface="等线"/>
              </a:rPr>
              <a:t>June 9</a:t>
            </a:r>
            <a:r>
              <a:rPr lang="en-US" altLang="zh-CN" baseline="30000">
                <a:solidFill>
                  <a:schemeClr val="tx1">
                    <a:lumMod val="50000"/>
                  </a:schemeClr>
                </a:solidFill>
                <a:ea typeface="等线"/>
              </a:rPr>
              <a:t>th</a:t>
            </a:r>
            <a:r>
              <a:rPr lang="en-US" altLang="zh-CN">
                <a:solidFill>
                  <a:schemeClr val="tx1">
                    <a:lumMod val="50000"/>
                  </a:schemeClr>
                </a:solidFill>
                <a:ea typeface="等线"/>
              </a:rPr>
              <a:t>, 2026</a:t>
            </a:r>
          </a:p>
          <a:p>
            <a:endParaRPr lang="en-US" altLang="zh-CN">
              <a:solidFill>
                <a:schemeClr val="tx1">
                  <a:lumMod val="50000"/>
                </a:schemeClr>
              </a:solidFill>
              <a:ea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468117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D0C4D1-E80C-EA16-6ED6-B3FBEB360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Our Evaluation “Strong Examples”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48C225-CA6D-EA52-35DD-067D18E25143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endParaRPr lang="en-US"/>
          </a:p>
          <a:p>
            <a:r>
              <a:rPr lang="en-US"/>
              <a:t>Today’s focus: Title IIA</a:t>
            </a:r>
          </a:p>
          <a:p>
            <a:endParaRPr lang="en-US"/>
          </a:p>
          <a:p>
            <a:r>
              <a:rPr lang="en-US"/>
              <a:t>These are just individual examples.  Every district’s program will be different, which should be reflected in these documents.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43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6E0E3E-E022-7F0D-C046-D7FCAD36A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Title IIA Evaluation Summary: Strong Example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126D99-CEF9-4C6D-7428-3C98D7D8F2E9}"/>
              </a:ext>
            </a:extLst>
          </p:cNvPr>
          <p:cNvSpPr txBox="1"/>
          <p:nvPr/>
        </p:nvSpPr>
        <p:spPr>
          <a:xfrm>
            <a:off x="332509" y="2151209"/>
            <a:ext cx="5881255" cy="3877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/>
              <a:t>Strengths of This Plan</a:t>
            </a:r>
          </a:p>
          <a:p>
            <a:endParaRPr lang="en-US" sz="24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Evaluation is anchored at beginning by summary of program and goals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Qualitative data is organized into coherent data displays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is thoroughly discussed in context, with program shortcomings frankly acknowledged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Clear and specific next steps for program are identified based on analysis of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F3815F-CB89-1688-3370-82580C596058}"/>
              </a:ext>
            </a:extLst>
          </p:cNvPr>
          <p:cNvSpPr txBox="1"/>
          <p:nvPr/>
        </p:nvSpPr>
        <p:spPr>
          <a:xfrm>
            <a:off x="6908707" y="2151209"/>
            <a:ext cx="4807528" cy="33239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/>
              <a:t>Key Components</a:t>
            </a:r>
          </a:p>
          <a:p>
            <a:endParaRPr lang="en-US" sz="24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Summary of program and program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Overview of data collected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Analysis of data and key insights explained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Determination of whether program goals were met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Identification of program’s biggest strengths and weaknesses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Discussion of program changes going forward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45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6AF4C7-EF49-738A-332C-709E61169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Frequently Asked Questions – Title IIA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2156D5-AFA0-C55E-C193-36EF63D46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0003"/>
            <a:ext cx="10515600" cy="4052559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endParaRPr lang="en-US"/>
          </a:p>
          <a:p>
            <a:r>
              <a:rPr lang="en-US" sz="2400"/>
              <a:t>I’m new to evaluation and this has fallen off our district’s radar – where do you recommend I start?</a:t>
            </a:r>
          </a:p>
          <a:p>
            <a:endParaRPr lang="en-US" sz="2400"/>
          </a:p>
          <a:p>
            <a:r>
              <a:rPr lang="en-US" sz="2400"/>
              <a:t>What if I am evaluating something that doesn’t have a direct thru-line to student achievement, such as a mentorship program?  What should I be measuring?</a:t>
            </a:r>
          </a:p>
          <a:p>
            <a:endParaRPr lang="en-US" sz="2400"/>
          </a:p>
          <a:p>
            <a:r>
              <a:rPr lang="en-US" sz="2400"/>
              <a:t>For Title IIA, would you recommend quantitative or qualitative measures?  How will this impact the analysis?</a:t>
            </a:r>
          </a:p>
          <a:p>
            <a:endParaRPr lang="en-US" sz="2400"/>
          </a:p>
          <a:p>
            <a:r>
              <a:rPr lang="en-US" sz="2400"/>
              <a:t>What if the data we collect tells a story (e.g. program goals not met) that we believe is contradicted by other contextual evidence (e.g. program goals moving achievement in right direction)?</a:t>
            </a:r>
          </a:p>
        </p:txBody>
      </p:sp>
    </p:spTree>
    <p:extLst>
      <p:ext uri="{BB962C8B-B14F-4D97-AF65-F5344CB8AC3E}">
        <p14:creationId xmlns:p14="http://schemas.microsoft.com/office/powerpoint/2010/main" val="3585627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223F08-3784-7FCF-9084-75F68D1B1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Available DESE Support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F219EB-425C-E920-9957-16F60622E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7092"/>
            <a:ext cx="10515600" cy="3163889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 would like support with your program evaluation process, please email leif.jacobsen@mass.gov.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907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00E82A-B7C8-C223-F6D2-221B041EF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</p:spPr>
        <p:txBody>
          <a:bodyPr anchor="ctr">
            <a:normAutofit/>
          </a:bodyPr>
          <a:lstStyle/>
          <a:p>
            <a:r>
              <a:rPr lang="en-US"/>
              <a:t>Feedback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FEC648-DF31-6D34-A356-9F80536B91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Your feedback is critical to our improvement!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Before you leave, please complete our survey.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QR code">
            <a:extLst>
              <a:ext uri="{FF2B5EF4-FFF2-40B4-BE49-F238E27FC236}">
                <a16:creationId xmlns:a16="http://schemas.microsoft.com/office/drawing/2014/main" id="{C63C2B74-3DA7-093C-69B5-9F215AFFE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4146" y="2119256"/>
            <a:ext cx="4057707" cy="405770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118113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 Semibold"/>
                <a:cs typeface="Segoe UI Semibold"/>
              </a:rPr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86984"/>
            <a:ext cx="5880100" cy="405255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buFont typeface="Arial"/>
              <a:buChar char="•"/>
              <a:tabLst>
                <a:tab pos="2286000" algn="l"/>
              </a:tabLst>
            </a:pPr>
            <a:r>
              <a:rPr lang="en-US" dirty="0">
                <a:latin typeface="Arial"/>
                <a:cs typeface="Arial"/>
              </a:rPr>
              <a:t>Leif Jacobsen</a:t>
            </a:r>
          </a:p>
          <a:p>
            <a:pPr marL="0" indent="0" algn="just">
              <a:lnSpc>
                <a:spcPct val="100000"/>
              </a:lnSpc>
              <a:buNone/>
              <a:tabLst>
                <a:tab pos="2286000" algn="l"/>
              </a:tabLst>
            </a:pPr>
            <a:r>
              <a:rPr lang="en-US" dirty="0">
                <a:latin typeface="Arial"/>
                <a:cs typeface="Arial"/>
              </a:rPr>
              <a:t> </a:t>
            </a:r>
            <a:r>
              <a:rPr lang="en-US" sz="2200" dirty="0">
                <a:latin typeface="Arial"/>
                <a:cs typeface="Arial"/>
              </a:rPr>
              <a:t>DESE, Federal Programs Team</a:t>
            </a:r>
          </a:p>
          <a:p>
            <a:pPr>
              <a:lnSpc>
                <a:spcPct val="100000"/>
              </a:lnSpc>
              <a:buFont typeface="Arial"/>
              <a:buChar char="•"/>
              <a:tabLst>
                <a:tab pos="2286000" algn="l"/>
              </a:tabLst>
            </a:pPr>
            <a:endParaRPr lang="en-US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  <a:tabLst>
                <a:tab pos="2286000" algn="l"/>
              </a:tabLst>
            </a:pPr>
            <a:r>
              <a:rPr lang="en-US" dirty="0">
                <a:latin typeface="Arial"/>
                <a:cs typeface="Arial"/>
              </a:rPr>
              <a:t>Kendra Winner</a:t>
            </a:r>
            <a:endParaRPr lang="en-US" dirty="0"/>
          </a:p>
          <a:p>
            <a:pPr marL="0" indent="0" algn="just">
              <a:lnSpc>
                <a:spcPct val="100000"/>
              </a:lnSpc>
              <a:buNone/>
              <a:tabLst>
                <a:tab pos="2286000" algn="l"/>
              </a:tabLst>
            </a:pPr>
            <a:r>
              <a:rPr lang="en-US" dirty="0">
                <a:latin typeface="Arial"/>
                <a:cs typeface="Arial"/>
              </a:rPr>
              <a:t> </a:t>
            </a:r>
            <a:r>
              <a:rPr lang="en-US" sz="2200" dirty="0">
                <a:latin typeface="Arial"/>
                <a:cs typeface="Arial"/>
              </a:rPr>
              <a:t>DESE, Research and Evaluation Coordinator</a:t>
            </a:r>
            <a:endParaRPr lang="en-US" sz="2200" dirty="0"/>
          </a:p>
        </p:txBody>
      </p:sp>
      <p:pic>
        <p:nvPicPr>
          <p:cNvPr id="6" name="Picture 5" descr="Massachusetts Department of Elementary and Secondary Education logo">
            <a:extLst>
              <a:ext uri="{FF2B5EF4-FFF2-40B4-BE49-F238E27FC236}">
                <a16:creationId xmlns:a16="http://schemas.microsoft.com/office/drawing/2014/main" id="{E24674B7-3190-8C73-F8B7-659008903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727" y="2715678"/>
            <a:ext cx="4184073" cy="162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34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803A7B-6249-0DBB-C85A-95EF05760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Session Goals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A5EFB2-525E-E85F-6CF1-4006CFD159DC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marR="0">
              <a:buNone/>
            </a:pPr>
            <a:endParaRPr lang="en-US" sz="2800" b="1" dirty="0">
              <a:effectLst/>
              <a:ea typeface="DengXian" panose="02010600030101010101" pitchFamily="2" charset="-122"/>
            </a:endParaRPr>
          </a:p>
          <a:p>
            <a:pPr marL="0" marR="0">
              <a:buNone/>
            </a:pPr>
            <a:r>
              <a:rPr lang="en-US" sz="2800" b="1" dirty="0">
                <a:effectLst/>
                <a:ea typeface="DengXian" panose="02010600030101010101" pitchFamily="2" charset="-122"/>
              </a:rPr>
              <a:t>At the end of this session, participants will </a:t>
            </a:r>
            <a:r>
              <a:rPr lang="en-US" b="1" dirty="0">
                <a:ea typeface="DengXian" panose="02010600030101010101" pitchFamily="2" charset="-122"/>
              </a:rPr>
              <a:t>be</a:t>
            </a:r>
            <a:r>
              <a:rPr lang="en-US" sz="2800" b="1" dirty="0">
                <a:effectLst/>
                <a:ea typeface="DengXian" panose="02010600030101010101" pitchFamily="2" charset="-122"/>
              </a:rPr>
              <a:t>:</a:t>
            </a:r>
          </a:p>
          <a:p>
            <a:pPr marL="0" marR="0">
              <a:buNone/>
            </a:pPr>
            <a:r>
              <a:rPr lang="en-US" sz="2800" dirty="0">
                <a:effectLst/>
                <a:ea typeface="DengXian" panose="02010600030101010101" pitchFamily="2" charset="-122"/>
              </a:rPr>
              <a:t> </a:t>
            </a:r>
          </a:p>
          <a:p>
            <a:r>
              <a:rPr lang="en-US" sz="2800" dirty="0">
                <a:effectLst/>
                <a:ea typeface="DengXian" panose="02010600030101010101" pitchFamily="2" charset="-122"/>
              </a:rPr>
              <a:t>Familiar with the DESE program evaluation resources</a:t>
            </a:r>
          </a:p>
          <a:p>
            <a:pPr marL="0" indent="0">
              <a:buNone/>
            </a:pPr>
            <a:endParaRPr lang="en-US" sz="2800" dirty="0">
              <a:effectLst/>
              <a:ea typeface="DengXian" panose="02010600030101010101" pitchFamily="2" charset="-122"/>
            </a:endParaRPr>
          </a:p>
          <a:p>
            <a:r>
              <a:rPr lang="en-US" dirty="0">
                <a:ea typeface="DengXian" panose="02010600030101010101" pitchFamily="2" charset="-122"/>
              </a:rPr>
              <a:t>Able</a:t>
            </a:r>
            <a:r>
              <a:rPr lang="en-US" sz="2800" dirty="0">
                <a:effectLst/>
                <a:ea typeface="DengXian" panose="02010600030101010101" pitchFamily="2" charset="-122"/>
              </a:rPr>
              <a:t> to use the Title IIA “strong example” to guide development of required Title IIA evaluation documents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340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6B3FBA-1B60-8402-DDDC-655B37DA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this important?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953FF3-8F7B-2AB6-297F-57E740596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029" y="1709057"/>
            <a:ext cx="11419114" cy="4648199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Federal law mandates that as a condition of accepting Title grant funding, a district must annually evaluate its Title grant programs.</a:t>
            </a:r>
          </a:p>
          <a:p>
            <a:pPr marL="0" indent="0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b="1" u="sng" dirty="0"/>
              <a:t>You should be regularly using data to:</a:t>
            </a:r>
          </a:p>
          <a:p>
            <a:pPr marL="0" indent="0" algn="ctr">
              <a:buNone/>
            </a:pPr>
            <a:endParaRPr lang="en-US" sz="3600" b="1" u="sng" dirty="0"/>
          </a:p>
          <a:p>
            <a:r>
              <a:rPr lang="en-US" sz="3600" dirty="0"/>
              <a:t>Ensure you’re addressing the needs you identified</a:t>
            </a:r>
          </a:p>
          <a:p>
            <a:r>
              <a:rPr lang="en-US" sz="3600" dirty="0"/>
              <a:t>Identify what’s going well</a:t>
            </a:r>
          </a:p>
          <a:p>
            <a:r>
              <a:rPr lang="en-US" sz="3600" dirty="0"/>
              <a:t>Identify what needs to improve </a:t>
            </a:r>
          </a:p>
          <a:p>
            <a:r>
              <a:rPr lang="en-US" sz="3600" dirty="0"/>
              <a:t>Use findings for planning and improvement.</a:t>
            </a:r>
          </a:p>
          <a:p>
            <a:r>
              <a:rPr lang="en-US" sz="3600" dirty="0"/>
              <a:t>Document progress against your goals</a:t>
            </a:r>
          </a:p>
        </p:txBody>
      </p:sp>
    </p:spTree>
    <p:extLst>
      <p:ext uri="{BB962C8B-B14F-4D97-AF65-F5344CB8AC3E}">
        <p14:creationId xmlns:p14="http://schemas.microsoft.com/office/powerpoint/2010/main" val="2755640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8F214B-2C64-D00F-2ABD-488A3B0A1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to Find Evaluation Resources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E1FCF5-7FEE-AEA6-A7AD-1AFFF39B8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864" y="2573769"/>
            <a:ext cx="3011424" cy="244279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/>
              <a:t>1. On DESE Website, go to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/>
              <a:t>Federal Grant Programs </a:t>
            </a:r>
          </a:p>
          <a:p>
            <a:pPr marL="0" indent="0">
              <a:buNone/>
            </a:pPr>
            <a:r>
              <a:rPr lang="en-US" sz="1800"/>
              <a:t>-&gt; </a:t>
            </a:r>
          </a:p>
          <a:p>
            <a:pPr marL="0" indent="0">
              <a:buNone/>
            </a:pPr>
            <a:r>
              <a:rPr lang="en-US" sz="1800"/>
              <a:t>General Resources for Federal Grant Programs -&gt;</a:t>
            </a:r>
          </a:p>
          <a:p>
            <a:pPr marL="0" indent="0">
              <a:buNone/>
            </a:pPr>
            <a:r>
              <a:rPr lang="en-US" sz="1800"/>
              <a:t> </a:t>
            </a:r>
          </a:p>
          <a:p>
            <a:pPr marL="0" indent="0">
              <a:buNone/>
            </a:pPr>
            <a:r>
              <a:rPr lang="en-US" sz="1800"/>
              <a:t>ESSA Program Evaluation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B1178-84BA-3868-797A-C7CC9D7BC2FC}"/>
              </a:ext>
            </a:extLst>
          </p:cNvPr>
          <p:cNvSpPr txBox="1"/>
          <p:nvPr/>
        </p:nvSpPr>
        <p:spPr>
          <a:xfrm>
            <a:off x="781007" y="6123542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3"/>
              </a:rPr>
              <a:t>Link to Evaluation Resources</a:t>
            </a:r>
            <a:endParaRPr lang="en-US"/>
          </a:p>
        </p:txBody>
      </p:sp>
      <p:pic>
        <p:nvPicPr>
          <p:cNvPr id="7" name="Picture 6" descr="ESSA Program Evaluation section highlighted on the General Resources for Federal Grant Programs website">
            <a:extLst>
              <a:ext uri="{FF2B5EF4-FFF2-40B4-BE49-F238E27FC236}">
                <a16:creationId xmlns:a16="http://schemas.microsoft.com/office/drawing/2014/main" id="{8718D6AF-EC1B-CC31-1B5D-715A970AC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5255" y="1970936"/>
            <a:ext cx="6961321" cy="364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91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8B8CEB-A19E-712E-CE25-147F4F6CE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 Grant Required Evaluation Submissions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D6BF777-07C6-DC1D-2123-8B5064F0B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237202"/>
              </p:ext>
            </p:extLst>
          </p:nvPr>
        </p:nvGraphicFramePr>
        <p:xfrm>
          <a:off x="1922272" y="1972394"/>
          <a:ext cx="8128000" cy="405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1133242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5640372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Title Grant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Required Submissions during Monitoring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314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r>
                        <a:rPr lang="en-US" sz="1600" dirty="0"/>
                        <a:t>Title 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u="sng"/>
                    </a:p>
                    <a:p>
                      <a:r>
                        <a:rPr lang="en-US" sz="1600" u="sng"/>
                        <a:t>Two submissions</a:t>
                      </a:r>
                    </a:p>
                    <a:p>
                      <a:endParaRPr lang="en-US" sz="1600" u="none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u="none"/>
                        <a:t>Submission 13: Program Evaluation Procedure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u="none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u="none"/>
                        <a:t>Submission 14: Program Evaluation Summary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u="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41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Title IIA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Submission 23: Program Evaluation Summary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958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Title 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Submission 25: Program Evaluation Summary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391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750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E23C4D-87D6-ADF4-44A0-AB379D87A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Timeline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CDB18D3-1288-ED38-594F-76A952ABD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632177"/>
              </p:ext>
            </p:extLst>
          </p:nvPr>
        </p:nvGraphicFramePr>
        <p:xfrm>
          <a:off x="1814000" y="2131367"/>
          <a:ext cx="8313480" cy="3872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696">
                  <a:extLst>
                    <a:ext uri="{9D8B030D-6E8A-4147-A177-3AD203B41FA5}">
                      <a16:colId xmlns:a16="http://schemas.microsoft.com/office/drawing/2014/main" val="3394083475"/>
                    </a:ext>
                  </a:extLst>
                </a:gridCol>
                <a:gridCol w="1662696">
                  <a:extLst>
                    <a:ext uri="{9D8B030D-6E8A-4147-A177-3AD203B41FA5}">
                      <a16:colId xmlns:a16="http://schemas.microsoft.com/office/drawing/2014/main" val="3040999408"/>
                    </a:ext>
                  </a:extLst>
                </a:gridCol>
                <a:gridCol w="1662696">
                  <a:extLst>
                    <a:ext uri="{9D8B030D-6E8A-4147-A177-3AD203B41FA5}">
                      <a16:colId xmlns:a16="http://schemas.microsoft.com/office/drawing/2014/main" val="3892137450"/>
                    </a:ext>
                  </a:extLst>
                </a:gridCol>
                <a:gridCol w="1662696">
                  <a:extLst>
                    <a:ext uri="{9D8B030D-6E8A-4147-A177-3AD203B41FA5}">
                      <a16:colId xmlns:a16="http://schemas.microsoft.com/office/drawing/2014/main" val="3706014082"/>
                    </a:ext>
                  </a:extLst>
                </a:gridCol>
                <a:gridCol w="1662696">
                  <a:extLst>
                    <a:ext uri="{9D8B030D-6E8A-4147-A177-3AD203B41FA5}">
                      <a16:colId xmlns:a16="http://schemas.microsoft.com/office/drawing/2014/main" val="3276822647"/>
                    </a:ext>
                  </a:extLst>
                </a:gridCol>
              </a:tblGrid>
              <a:tr h="482706">
                <a:tc>
                  <a:txBody>
                    <a:bodyPr/>
                    <a:lstStyle/>
                    <a:p>
                      <a:r>
                        <a:rPr lang="en-US" sz="2400"/>
                        <a:t>Summer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Winter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Spring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Summer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081699"/>
                  </a:ext>
                </a:extLst>
              </a:tr>
              <a:tr h="3390264">
                <a:tc>
                  <a:txBody>
                    <a:bodyPr/>
                    <a:lstStyle/>
                    <a:p>
                      <a:endParaRPr lang="en-US" sz="1400"/>
                    </a:p>
                    <a:p>
                      <a:r>
                        <a:rPr lang="en-US" sz="1800"/>
                        <a:t>Create Theory of Action for program</a:t>
                      </a:r>
                    </a:p>
                    <a:p>
                      <a:endParaRPr lang="en-US" sz="1800"/>
                    </a:p>
                    <a:p>
                      <a:r>
                        <a:rPr lang="en-US" sz="1800"/>
                        <a:t>Establish goals of program </a:t>
                      </a:r>
                    </a:p>
                    <a:p>
                      <a:endParaRPr lang="en-US" sz="180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Establish evaluation metrics</a:t>
                      </a:r>
                    </a:p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r>
                        <a:rPr lang="en-US"/>
                        <a:t>Meet with key stakeholders</a:t>
                      </a:r>
                    </a:p>
                    <a:p>
                      <a:endParaRPr lang="en-US"/>
                    </a:p>
                    <a:p>
                      <a:r>
                        <a:rPr lang="en-US"/>
                        <a:t>Set data collection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r>
                        <a:rPr lang="en-US"/>
                        <a:t>Collect data</a:t>
                      </a:r>
                    </a:p>
                    <a:p>
                      <a:endParaRPr lang="en-US"/>
                    </a:p>
                    <a:p>
                      <a:r>
                        <a:rPr lang="en-US"/>
                        <a:t>Draft program evaluation procedure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r>
                        <a:rPr lang="en-US"/>
                        <a:t>Collect data</a:t>
                      </a:r>
                    </a:p>
                    <a:p>
                      <a:endParaRPr lang="en-US"/>
                    </a:p>
                    <a:p>
                      <a:r>
                        <a:rPr lang="en-US"/>
                        <a:t>Draft program evaluation summary(s)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r>
                        <a:rPr lang="en-US"/>
                        <a:t>Make final edits to documents &amp; disseminate to key community stakeholders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542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391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C1734E-67AC-A842-A3FF-B8CDCEDFC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Workbook Checklist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E75CD16-0167-1B37-B8D3-1C4B52B25A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863665"/>
              </p:ext>
            </p:extLst>
          </p:nvPr>
        </p:nvGraphicFramePr>
        <p:xfrm>
          <a:off x="760363" y="1756406"/>
          <a:ext cx="10855104" cy="455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2089">
                  <a:extLst>
                    <a:ext uri="{9D8B030D-6E8A-4147-A177-3AD203B41FA5}">
                      <a16:colId xmlns:a16="http://schemas.microsoft.com/office/drawing/2014/main" val="3302590166"/>
                    </a:ext>
                  </a:extLst>
                </a:gridCol>
                <a:gridCol w="5603194">
                  <a:extLst>
                    <a:ext uri="{9D8B030D-6E8A-4147-A177-3AD203B41FA5}">
                      <a16:colId xmlns:a16="http://schemas.microsoft.com/office/drawing/2014/main" val="3456428771"/>
                    </a:ext>
                  </a:extLst>
                </a:gridCol>
                <a:gridCol w="1649821">
                  <a:extLst>
                    <a:ext uri="{9D8B030D-6E8A-4147-A177-3AD203B41FA5}">
                      <a16:colId xmlns:a16="http://schemas.microsoft.com/office/drawing/2014/main" val="982249187"/>
                    </a:ext>
                  </a:extLst>
                </a:gridCol>
              </a:tblGrid>
              <a:tr h="391198">
                <a:tc>
                  <a:txBody>
                    <a:bodyPr/>
                    <a:lstStyle/>
                    <a:p>
                      <a:r>
                        <a:rPr lang="en-US" sz="1400">
                          <a:latin typeface="+mn-lt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+mn-lt"/>
                        </a:rPr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+mn-lt"/>
                        </a:rPr>
                        <a:t>Done?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508083"/>
                  </a:ext>
                </a:extLst>
              </a:tr>
              <a:tr h="520033">
                <a:tc>
                  <a:txBody>
                    <a:bodyPr/>
                    <a:lstStyle/>
                    <a:p>
                      <a:r>
                        <a:rPr lang="en-US" sz="1400">
                          <a:latin typeface="+mn-lt"/>
                        </a:rPr>
                        <a:t>1. Identify members of the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What skill(s) do we need on our team and who has those skills?</a:t>
                      </a:r>
                      <a:endParaRPr lang="en-US" sz="1400" kern="10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538253"/>
                  </a:ext>
                </a:extLst>
              </a:tr>
              <a:tr h="520033">
                <a:tc>
                  <a:txBody>
                    <a:bodyPr/>
                    <a:lstStyle/>
                    <a:p>
                      <a:r>
                        <a:rPr lang="en-US" sz="1400">
                          <a:latin typeface="+mn-lt"/>
                        </a:rPr>
                        <a:t>2. Conduct Needs Assessment and Design Theory of 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latin typeface="+mn-lt"/>
                        </a:rPr>
                        <a:t>What are the short- and long-term goals of our program? What key actions will get us to our goals?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686499"/>
                  </a:ext>
                </a:extLst>
              </a:tr>
              <a:tr h="761351">
                <a:tc>
                  <a:txBody>
                    <a:bodyPr/>
                    <a:lstStyle/>
                    <a:p>
                      <a:r>
                        <a:rPr lang="en-US" sz="1400">
                          <a:latin typeface="+mn-lt"/>
                        </a:rPr>
                        <a:t>3. Define program goal and evaluation questions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did we design our program to do?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do we want to find out?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would we know? What is measurable and attainable?</a:t>
                      </a:r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351784"/>
                  </a:ext>
                </a:extLst>
              </a:tr>
              <a:tr h="321925">
                <a:tc>
                  <a:txBody>
                    <a:bodyPr/>
                    <a:lstStyle/>
                    <a:p>
                      <a:r>
                        <a:rPr lang="en-US" sz="1400">
                          <a:latin typeface="+mn-lt"/>
                        </a:rPr>
                        <a:t>4. Create a data collection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How and when do we collect the data?</a:t>
                      </a:r>
                      <a:endParaRPr lang="en-US" sz="1400" kern="10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754881"/>
                  </a:ext>
                </a:extLst>
              </a:tr>
              <a:tr h="440158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</a:rPr>
                        <a:t>5. Write Program Evaluation Procedure </a:t>
                      </a:r>
                    </a:p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</a:rPr>
                        <a:t>(Title I only)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What are the key components of this submission and how do we write it?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247343"/>
                  </a:ext>
                </a:extLst>
              </a:tr>
              <a:tr h="427220">
                <a:tc>
                  <a:txBody>
                    <a:bodyPr/>
                    <a:lstStyle/>
                    <a:p>
                      <a:r>
                        <a:rPr lang="en-US" sz="1400">
                          <a:latin typeface="+mn-lt"/>
                        </a:rPr>
                        <a:t>6. Analyze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How do we analyze our findings?</a:t>
                      </a:r>
                      <a:endParaRPr lang="en-US" sz="1400" kern="10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400" kern="10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402405"/>
                  </a:ext>
                </a:extLst>
              </a:tr>
              <a:tr h="427220">
                <a:tc>
                  <a:txBody>
                    <a:bodyPr/>
                    <a:lstStyle/>
                    <a:p>
                      <a:r>
                        <a:rPr lang="en-US" sz="1400">
                          <a:latin typeface="+mn-lt"/>
                        </a:rPr>
                        <a:t>7. Write Program Evaluation Summary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00"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What are the key components of this submission and how do we write it?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449785"/>
                  </a:ext>
                </a:extLst>
              </a:tr>
              <a:tr h="628498">
                <a:tc>
                  <a:txBody>
                    <a:bodyPr/>
                    <a:lstStyle/>
                    <a:p>
                      <a:r>
                        <a:rPr lang="en-US" sz="1400">
                          <a:latin typeface="+mn-lt"/>
                        </a:rPr>
                        <a:t>8. Report, discuss, and apply evaluation findings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How do we report our findings and what do we do because of our findings?</a:t>
                      </a:r>
                      <a:endParaRPr lang="en-US" sz="1400" kern="10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46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031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B72B8B-F2E9-11FB-7764-1237E823C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Resources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E58BA1-C37A-B9BD-2D55-E1E07E4FC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Program Evaluation Workbook (Released 2025)</a:t>
            </a:r>
          </a:p>
          <a:p>
            <a:r>
              <a:rPr lang="en-US" sz="2400"/>
              <a:t>Title I Strong Examples: Procedure and Summary (Released 2025)</a:t>
            </a:r>
          </a:p>
          <a:p>
            <a:r>
              <a:rPr lang="en-US" sz="2400">
                <a:highlight>
                  <a:srgbClr val="FFFF00"/>
                </a:highlight>
              </a:rPr>
              <a:t>Title II Strong Example (NEW)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 i="1"/>
              <a:t>Title IVA Strong Example: Forthcoming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4264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7cbf261-e971-4a38-83b4-d85e273e70b4">
      <Terms xmlns="http://schemas.microsoft.com/office/infopath/2007/PartnerControls"/>
    </lcf76f155ced4ddcb4097134ff3c332f>
    <TaxCatchAll xmlns="46f7fc10-315f-4884-8231-57a9c90b9c5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9D2FCE26A5CF42B73DB707666E1E83" ma:contentTypeVersion="17" ma:contentTypeDescription="Create a new document." ma:contentTypeScope="" ma:versionID="122a525b0ddc9a0a55b6052fc4d4e91a">
  <xsd:schema xmlns:xsd="http://www.w3.org/2001/XMLSchema" xmlns:xs="http://www.w3.org/2001/XMLSchema" xmlns:p="http://schemas.microsoft.com/office/2006/metadata/properties" xmlns:ns2="67cbf261-e971-4a38-83b4-d85e273e70b4" xmlns:ns3="46f7fc10-315f-4884-8231-57a9c90b9c56" targetNamespace="http://schemas.microsoft.com/office/2006/metadata/properties" ma:root="true" ma:fieldsID="3e002737b01c460030aa6b66fe2c2cea" ns2:_="" ns3:_="">
    <xsd:import namespace="67cbf261-e971-4a38-83b4-d85e273e70b4"/>
    <xsd:import namespace="46f7fc10-315f-4884-8231-57a9c90b9c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bf261-e971-4a38-83b4-d85e273e70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f7fc10-315f-4884-8231-57a9c90b9c5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9dfc3a5-e0cb-420d-bb1c-baaddc6e8637}" ma:internalName="TaxCatchAll" ma:showField="CatchAllData" ma:web="46f7fc10-315f-4884-8231-57a9c90b9c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1AAD88-DC82-45ED-BC43-C213D4AA84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5A50A5-EDC3-40D5-8FDD-B725DBCFFBCC}">
  <ds:schemaRefs>
    <ds:schemaRef ds:uri="67cbf261-e971-4a38-83b4-d85e273e70b4"/>
    <ds:schemaRef ds:uri="http://purl.org/dc/terms/"/>
    <ds:schemaRef ds:uri="http://purl.org/dc/elements/1.1/"/>
    <ds:schemaRef ds:uri="46f7fc10-315f-4884-8231-57a9c90b9c56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F4F74EE-6BE7-4359-8741-1E8F01225751}">
  <ds:schemaRefs>
    <ds:schemaRef ds:uri="46f7fc10-315f-4884-8231-57a9c90b9c56"/>
    <ds:schemaRef ds:uri="67cbf261-e971-4a38-83b4-d85e273e70b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785</Words>
  <Application>Microsoft Office PowerPoint</Application>
  <PresentationFormat>Widescreen</PresentationFormat>
  <Paragraphs>150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DengXian</vt:lpstr>
      <vt:lpstr>DengXian</vt:lpstr>
      <vt:lpstr>Segoe</vt:lpstr>
      <vt:lpstr>Aptos</vt:lpstr>
      <vt:lpstr>Arial</vt:lpstr>
      <vt:lpstr>Calibri</vt:lpstr>
      <vt:lpstr>Courier New</vt:lpstr>
      <vt:lpstr>Segoe UI</vt:lpstr>
      <vt:lpstr>Segoe UI Semibold</vt:lpstr>
      <vt:lpstr>Wingdings</vt:lpstr>
      <vt:lpstr>1_Office Theme</vt:lpstr>
      <vt:lpstr>Program Evaluation:  An Overview</vt:lpstr>
      <vt:lpstr>Introductions</vt:lpstr>
      <vt:lpstr>Session Goals</vt:lpstr>
      <vt:lpstr>Why is this important?</vt:lpstr>
      <vt:lpstr>Where to Find Evaluation Resources</vt:lpstr>
      <vt:lpstr>Title Grant Required Evaluation Submissions</vt:lpstr>
      <vt:lpstr>Evaluation Timeline</vt:lpstr>
      <vt:lpstr>Workbook Checklist</vt:lpstr>
      <vt:lpstr>Evaluation Resources</vt:lpstr>
      <vt:lpstr>Using Our Evaluation “Strong Examples”</vt:lpstr>
      <vt:lpstr>Title IIA Evaluation Summary: Strong Example</vt:lpstr>
      <vt:lpstr>Frequently Asked Questions – Title IIA</vt:lpstr>
      <vt:lpstr>Available DESE Support</vt:lpstr>
      <vt:lpstr>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IIA Progam Evaluation Case Study</dc:title>
  <dc:creator>DESE</dc:creator>
  <cp:lastModifiedBy>Zou, Dong (EOE)</cp:lastModifiedBy>
  <cp:revision>6</cp:revision>
  <cp:lastPrinted>2025-06-09T15:44:50Z</cp:lastPrinted>
  <dcterms:created xsi:type="dcterms:W3CDTF">2025-05-06T15:10:29Z</dcterms:created>
  <dcterms:modified xsi:type="dcterms:W3CDTF">2026-06-03T19:59:26Z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Jun 3 2026 12:00AM</vt:lpwstr>
  </property>
</Properties>
</file>