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47"/>
  </p:notesMasterIdLst>
  <p:sldIdLst>
    <p:sldId id="256" r:id="rId5"/>
    <p:sldId id="257" r:id="rId6"/>
    <p:sldId id="271" r:id="rId7"/>
    <p:sldId id="270" r:id="rId8"/>
    <p:sldId id="274" r:id="rId9"/>
    <p:sldId id="275" r:id="rId10"/>
    <p:sldId id="278" r:id="rId11"/>
    <p:sldId id="276" r:id="rId12"/>
    <p:sldId id="277"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321" r:id="rId34"/>
    <p:sldId id="322" r:id="rId35"/>
    <p:sldId id="323" r:id="rId36"/>
    <p:sldId id="324" r:id="rId37"/>
    <p:sldId id="264" r:id="rId38"/>
    <p:sldId id="325" r:id="rId39"/>
    <p:sldId id="326" r:id="rId40"/>
    <p:sldId id="327" r:id="rId41"/>
    <p:sldId id="328" r:id="rId42"/>
    <p:sldId id="329" r:id="rId43"/>
    <p:sldId id="299" r:id="rId44"/>
    <p:sldId id="300" r:id="rId45"/>
    <p:sldId id="320"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a:srgbClr val="347AB6"/>
    <a:srgbClr val="B5DFF3"/>
    <a:srgbClr val="EFBC49"/>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61"/>
    <p:restoredTop sz="94694"/>
  </p:normalViewPr>
  <p:slideViewPr>
    <p:cSldViewPr snapToGrid="0">
      <p:cViewPr varScale="1">
        <p:scale>
          <a:sx n="99" d="100"/>
          <a:sy n="99" d="100"/>
        </p:scale>
        <p:origin x="144" y="2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E9F42-A985-4CF2-A093-6AFE938DA80C}" type="doc">
      <dgm:prSet loTypeId="urn:microsoft.com/office/officeart/2005/8/layout/pyramid3" loCatId="pyramid" qsTypeId="urn:microsoft.com/office/officeart/2005/8/quickstyle/simple1" qsCatId="simple" csTypeId="urn:microsoft.com/office/officeart/2005/8/colors/accent1_2" csCatId="accent1" phldr="1"/>
      <dgm:spPr/>
    </dgm:pt>
    <dgm:pt modelId="{2E117BFB-4274-4DF8-9BC9-4876D09D6E4E}">
      <dgm:prSet phldrT="[Text]"/>
      <dgm:spPr>
        <a:solidFill>
          <a:schemeClr val="accent6">
            <a:lumMod val="75000"/>
          </a:schemeClr>
        </a:solidFill>
      </dgm:spPr>
      <dgm:t>
        <a:bodyPr/>
        <a:lstStyle/>
        <a:p>
          <a:r>
            <a:rPr lang="en-US" dirty="0">
              <a:solidFill>
                <a:schemeClr val="bg1"/>
              </a:solidFill>
            </a:rPr>
            <a:t>Districtwide Strategies Page</a:t>
          </a:r>
        </a:p>
      </dgm:t>
    </dgm:pt>
    <dgm:pt modelId="{1BD23102-B029-49A0-BCD6-09DBC26B22A4}" type="parTrans" cxnId="{7FC5023D-273E-4F38-80F3-918F8783D92E}">
      <dgm:prSet/>
      <dgm:spPr/>
      <dgm:t>
        <a:bodyPr/>
        <a:lstStyle/>
        <a:p>
          <a:endParaRPr lang="en-US">
            <a:solidFill>
              <a:schemeClr val="bg1"/>
            </a:solidFill>
          </a:endParaRPr>
        </a:p>
      </dgm:t>
    </dgm:pt>
    <dgm:pt modelId="{E20C67DE-DD88-4DEA-887A-B24B3159FE6D}" type="sibTrans" cxnId="{7FC5023D-273E-4F38-80F3-918F8783D92E}">
      <dgm:prSet/>
      <dgm:spPr/>
      <dgm:t>
        <a:bodyPr/>
        <a:lstStyle/>
        <a:p>
          <a:endParaRPr lang="en-US">
            <a:solidFill>
              <a:schemeClr val="bg1"/>
            </a:solidFill>
          </a:endParaRPr>
        </a:p>
      </dgm:t>
    </dgm:pt>
    <dgm:pt modelId="{6656EF73-243A-44F1-A3C7-A8DACD370498}">
      <dgm:prSet phldrT="[Text]" custT="1"/>
      <dgm:spPr>
        <a:solidFill>
          <a:schemeClr val="accent4">
            <a:lumMod val="60000"/>
            <a:lumOff val="40000"/>
          </a:schemeClr>
        </a:solidFill>
      </dgm:spPr>
      <dgm:t>
        <a:bodyPr/>
        <a:lstStyle/>
        <a:p>
          <a:endParaRPr lang="en-US" sz="2400" dirty="0">
            <a:solidFill>
              <a:schemeClr val="bg1"/>
            </a:solidFill>
          </a:endParaRPr>
        </a:p>
      </dgm:t>
    </dgm:pt>
    <dgm:pt modelId="{A50DDA30-7699-4438-B188-699AD0DF6AE5}" type="sibTrans" cxnId="{FFED08A0-7683-4466-AFC9-7FCC9A4E713E}">
      <dgm:prSet/>
      <dgm:spPr/>
      <dgm:t>
        <a:bodyPr/>
        <a:lstStyle/>
        <a:p>
          <a:endParaRPr lang="en-US">
            <a:solidFill>
              <a:schemeClr val="bg1"/>
            </a:solidFill>
          </a:endParaRPr>
        </a:p>
      </dgm:t>
    </dgm:pt>
    <dgm:pt modelId="{90C1348B-8239-4161-AFA3-FAC84511AF90}" type="parTrans" cxnId="{FFED08A0-7683-4466-AFC9-7FCC9A4E713E}">
      <dgm:prSet/>
      <dgm:spPr/>
      <dgm:t>
        <a:bodyPr/>
        <a:lstStyle/>
        <a:p>
          <a:endParaRPr lang="en-US">
            <a:solidFill>
              <a:schemeClr val="bg1"/>
            </a:solidFill>
          </a:endParaRPr>
        </a:p>
      </dgm:t>
    </dgm:pt>
    <dgm:pt modelId="{EFE4998A-AC52-4DC9-8912-D0365DA9E0DC}">
      <dgm:prSet phldrT="[Text]" custT="1"/>
      <dgm:spPr>
        <a:solidFill>
          <a:schemeClr val="accent2"/>
        </a:solidFill>
      </dgm:spPr>
      <dgm:t>
        <a:bodyPr/>
        <a:lstStyle/>
        <a:p>
          <a:r>
            <a:rPr lang="en-US" sz="4000" dirty="0">
              <a:solidFill>
                <a:schemeClr val="bg1"/>
              </a:solidFill>
            </a:rPr>
            <a:t>Narrative Page</a:t>
          </a:r>
        </a:p>
      </dgm:t>
    </dgm:pt>
    <dgm:pt modelId="{39EB65C6-87AE-46AD-8E91-0C272BA49262}" type="sibTrans" cxnId="{FB19E592-A024-4014-8E2A-E64707D53E70}">
      <dgm:prSet/>
      <dgm:spPr/>
      <dgm:t>
        <a:bodyPr/>
        <a:lstStyle/>
        <a:p>
          <a:endParaRPr lang="en-US">
            <a:solidFill>
              <a:schemeClr val="bg1"/>
            </a:solidFill>
          </a:endParaRPr>
        </a:p>
      </dgm:t>
    </dgm:pt>
    <dgm:pt modelId="{ED9AFB6F-6FF5-4719-9587-4D38297DD204}" type="parTrans" cxnId="{FB19E592-A024-4014-8E2A-E64707D53E70}">
      <dgm:prSet/>
      <dgm:spPr/>
      <dgm:t>
        <a:bodyPr/>
        <a:lstStyle/>
        <a:p>
          <a:endParaRPr lang="en-US">
            <a:solidFill>
              <a:schemeClr val="bg1"/>
            </a:solidFill>
          </a:endParaRPr>
        </a:p>
      </dgm:t>
    </dgm:pt>
    <dgm:pt modelId="{6BF7F7B4-E5B6-4502-A118-7DA79651B66E}" type="pres">
      <dgm:prSet presAssocID="{2ECE9F42-A985-4CF2-A093-6AFE938DA80C}" presName="Name0" presStyleCnt="0">
        <dgm:presLayoutVars>
          <dgm:dir/>
          <dgm:animLvl val="lvl"/>
          <dgm:resizeHandles val="exact"/>
        </dgm:presLayoutVars>
      </dgm:prSet>
      <dgm:spPr/>
    </dgm:pt>
    <dgm:pt modelId="{704F3E48-85D6-423C-83FD-4E3F2D5A2D69}" type="pres">
      <dgm:prSet presAssocID="{2E117BFB-4274-4DF8-9BC9-4876D09D6E4E}" presName="Name8" presStyleCnt="0"/>
      <dgm:spPr/>
    </dgm:pt>
    <dgm:pt modelId="{6139A123-4853-4599-B153-1AD2B5B5690A}" type="pres">
      <dgm:prSet presAssocID="{2E117BFB-4274-4DF8-9BC9-4876D09D6E4E}" presName="level" presStyleLbl="node1" presStyleIdx="0" presStyleCnt="3">
        <dgm:presLayoutVars>
          <dgm:chMax val="1"/>
          <dgm:bulletEnabled val="1"/>
        </dgm:presLayoutVars>
      </dgm:prSet>
      <dgm:spPr/>
    </dgm:pt>
    <dgm:pt modelId="{35585E11-08EA-40C5-AADD-20BC89833AD2}" type="pres">
      <dgm:prSet presAssocID="{2E117BFB-4274-4DF8-9BC9-4876D09D6E4E}" presName="levelTx" presStyleLbl="revTx" presStyleIdx="0" presStyleCnt="0">
        <dgm:presLayoutVars>
          <dgm:chMax val="1"/>
          <dgm:bulletEnabled val="1"/>
        </dgm:presLayoutVars>
      </dgm:prSet>
      <dgm:spPr/>
    </dgm:pt>
    <dgm:pt modelId="{0CA089E8-AF4E-4831-A6A3-ACEF39192746}" type="pres">
      <dgm:prSet presAssocID="{EFE4998A-AC52-4DC9-8912-D0365DA9E0DC}" presName="Name8" presStyleCnt="0"/>
      <dgm:spPr/>
    </dgm:pt>
    <dgm:pt modelId="{9B99C7F1-6EE8-483A-89EC-0DE5CDD3819F}" type="pres">
      <dgm:prSet presAssocID="{EFE4998A-AC52-4DC9-8912-D0365DA9E0DC}" presName="level" presStyleLbl="node1" presStyleIdx="1" presStyleCnt="3">
        <dgm:presLayoutVars>
          <dgm:chMax val="1"/>
          <dgm:bulletEnabled val="1"/>
        </dgm:presLayoutVars>
      </dgm:prSet>
      <dgm:spPr/>
    </dgm:pt>
    <dgm:pt modelId="{A4982636-56F9-4DD7-BCE6-62E1BF73E07A}" type="pres">
      <dgm:prSet presAssocID="{EFE4998A-AC52-4DC9-8912-D0365DA9E0DC}" presName="levelTx" presStyleLbl="revTx" presStyleIdx="0" presStyleCnt="0">
        <dgm:presLayoutVars>
          <dgm:chMax val="1"/>
          <dgm:bulletEnabled val="1"/>
        </dgm:presLayoutVars>
      </dgm:prSet>
      <dgm:spPr/>
    </dgm:pt>
    <dgm:pt modelId="{263C3588-0233-44FD-9360-7C1DF7C9F451}" type="pres">
      <dgm:prSet presAssocID="{6656EF73-243A-44F1-A3C7-A8DACD370498}" presName="Name8" presStyleCnt="0"/>
      <dgm:spPr/>
    </dgm:pt>
    <dgm:pt modelId="{2CB65EDD-909F-4819-A52B-30F8ACA99AEF}" type="pres">
      <dgm:prSet presAssocID="{6656EF73-243A-44F1-A3C7-A8DACD370498}" presName="level" presStyleLbl="node1" presStyleIdx="2" presStyleCnt="3">
        <dgm:presLayoutVars>
          <dgm:chMax val="1"/>
          <dgm:bulletEnabled val="1"/>
        </dgm:presLayoutVars>
      </dgm:prSet>
      <dgm:spPr/>
    </dgm:pt>
    <dgm:pt modelId="{1DAB273D-C7B1-42D3-B961-BD06EF95AF7E}" type="pres">
      <dgm:prSet presAssocID="{6656EF73-243A-44F1-A3C7-A8DACD370498}" presName="levelTx" presStyleLbl="revTx" presStyleIdx="0" presStyleCnt="0">
        <dgm:presLayoutVars>
          <dgm:chMax val="1"/>
          <dgm:bulletEnabled val="1"/>
        </dgm:presLayoutVars>
      </dgm:prSet>
      <dgm:spPr/>
    </dgm:pt>
  </dgm:ptLst>
  <dgm:cxnLst>
    <dgm:cxn modelId="{07755B00-D3DD-4579-882B-35676CC7B035}" type="presOf" srcId="{2ECE9F42-A985-4CF2-A093-6AFE938DA80C}" destId="{6BF7F7B4-E5B6-4502-A118-7DA79651B66E}" srcOrd="0" destOrd="0" presId="urn:microsoft.com/office/officeart/2005/8/layout/pyramid3"/>
    <dgm:cxn modelId="{B33FAF09-5E34-4C0B-B928-3DEFB6D50E26}" type="presOf" srcId="{2E117BFB-4274-4DF8-9BC9-4876D09D6E4E}" destId="{6139A123-4853-4599-B153-1AD2B5B5690A}" srcOrd="0" destOrd="0" presId="urn:microsoft.com/office/officeart/2005/8/layout/pyramid3"/>
    <dgm:cxn modelId="{7FC5023D-273E-4F38-80F3-918F8783D92E}" srcId="{2ECE9F42-A985-4CF2-A093-6AFE938DA80C}" destId="{2E117BFB-4274-4DF8-9BC9-4876D09D6E4E}" srcOrd="0" destOrd="0" parTransId="{1BD23102-B029-49A0-BCD6-09DBC26B22A4}" sibTransId="{E20C67DE-DD88-4DEA-887A-B24B3159FE6D}"/>
    <dgm:cxn modelId="{A7BCCE52-705B-4A56-9EEC-E2C69711DECE}" type="presOf" srcId="{EFE4998A-AC52-4DC9-8912-D0365DA9E0DC}" destId="{9B99C7F1-6EE8-483A-89EC-0DE5CDD3819F}" srcOrd="0" destOrd="0" presId="urn:microsoft.com/office/officeart/2005/8/layout/pyramid3"/>
    <dgm:cxn modelId="{44E6C675-731D-4AF0-917F-351E934F4B62}" type="presOf" srcId="{EFE4998A-AC52-4DC9-8912-D0365DA9E0DC}" destId="{A4982636-56F9-4DD7-BCE6-62E1BF73E07A}" srcOrd="1" destOrd="0" presId="urn:microsoft.com/office/officeart/2005/8/layout/pyramid3"/>
    <dgm:cxn modelId="{95480686-69C3-44E4-8D31-2B63945DCD56}" type="presOf" srcId="{6656EF73-243A-44F1-A3C7-A8DACD370498}" destId="{2CB65EDD-909F-4819-A52B-30F8ACA99AEF}" srcOrd="0" destOrd="0" presId="urn:microsoft.com/office/officeart/2005/8/layout/pyramid3"/>
    <dgm:cxn modelId="{A73ACD90-95CA-46F2-8181-FEA601275CAB}" type="presOf" srcId="{2E117BFB-4274-4DF8-9BC9-4876D09D6E4E}" destId="{35585E11-08EA-40C5-AADD-20BC89833AD2}" srcOrd="1" destOrd="0" presId="urn:microsoft.com/office/officeart/2005/8/layout/pyramid3"/>
    <dgm:cxn modelId="{FB19E592-A024-4014-8E2A-E64707D53E70}" srcId="{2ECE9F42-A985-4CF2-A093-6AFE938DA80C}" destId="{EFE4998A-AC52-4DC9-8912-D0365DA9E0DC}" srcOrd="1" destOrd="0" parTransId="{ED9AFB6F-6FF5-4719-9587-4D38297DD204}" sibTransId="{39EB65C6-87AE-46AD-8E91-0C272BA49262}"/>
    <dgm:cxn modelId="{FFED08A0-7683-4466-AFC9-7FCC9A4E713E}" srcId="{2ECE9F42-A985-4CF2-A093-6AFE938DA80C}" destId="{6656EF73-243A-44F1-A3C7-A8DACD370498}" srcOrd="2" destOrd="0" parTransId="{90C1348B-8239-4161-AFA3-FAC84511AF90}" sibTransId="{A50DDA30-7699-4438-B188-699AD0DF6AE5}"/>
    <dgm:cxn modelId="{1EA686AB-E6F9-48AE-BFD3-4135DE303D0E}" type="presOf" srcId="{6656EF73-243A-44F1-A3C7-A8DACD370498}" destId="{1DAB273D-C7B1-42D3-B961-BD06EF95AF7E}" srcOrd="1" destOrd="0" presId="urn:microsoft.com/office/officeart/2005/8/layout/pyramid3"/>
    <dgm:cxn modelId="{31484177-1DB6-49E5-89FF-54E0AEB5FAA4}" type="presParOf" srcId="{6BF7F7B4-E5B6-4502-A118-7DA79651B66E}" destId="{704F3E48-85D6-423C-83FD-4E3F2D5A2D69}" srcOrd="0" destOrd="0" presId="urn:microsoft.com/office/officeart/2005/8/layout/pyramid3"/>
    <dgm:cxn modelId="{30EEA31A-DB9D-4263-900B-2D55027BCA9F}" type="presParOf" srcId="{704F3E48-85D6-423C-83FD-4E3F2D5A2D69}" destId="{6139A123-4853-4599-B153-1AD2B5B5690A}" srcOrd="0" destOrd="0" presId="urn:microsoft.com/office/officeart/2005/8/layout/pyramid3"/>
    <dgm:cxn modelId="{8AF7DC9F-F07E-4C76-80F6-B19E74F293A5}" type="presParOf" srcId="{704F3E48-85D6-423C-83FD-4E3F2D5A2D69}" destId="{35585E11-08EA-40C5-AADD-20BC89833AD2}" srcOrd="1" destOrd="0" presId="urn:microsoft.com/office/officeart/2005/8/layout/pyramid3"/>
    <dgm:cxn modelId="{8077E76E-8C69-46A2-9044-1A691243A56B}" type="presParOf" srcId="{6BF7F7B4-E5B6-4502-A118-7DA79651B66E}" destId="{0CA089E8-AF4E-4831-A6A3-ACEF39192746}" srcOrd="1" destOrd="0" presId="urn:microsoft.com/office/officeart/2005/8/layout/pyramid3"/>
    <dgm:cxn modelId="{24423D6E-AEA3-40D0-B8B8-8CD68F01B39C}" type="presParOf" srcId="{0CA089E8-AF4E-4831-A6A3-ACEF39192746}" destId="{9B99C7F1-6EE8-483A-89EC-0DE5CDD3819F}" srcOrd="0" destOrd="0" presId="urn:microsoft.com/office/officeart/2005/8/layout/pyramid3"/>
    <dgm:cxn modelId="{EA347D63-694D-4C4B-80AA-E8E430C18CD8}" type="presParOf" srcId="{0CA089E8-AF4E-4831-A6A3-ACEF39192746}" destId="{A4982636-56F9-4DD7-BCE6-62E1BF73E07A}" srcOrd="1" destOrd="0" presId="urn:microsoft.com/office/officeart/2005/8/layout/pyramid3"/>
    <dgm:cxn modelId="{2C853FA7-E7AA-44E8-BFD2-8F56C5DF5039}" type="presParOf" srcId="{6BF7F7B4-E5B6-4502-A118-7DA79651B66E}" destId="{263C3588-0233-44FD-9360-7C1DF7C9F451}" srcOrd="2" destOrd="0" presId="urn:microsoft.com/office/officeart/2005/8/layout/pyramid3"/>
    <dgm:cxn modelId="{8C598750-F912-42A1-993C-7CBBD6FBD5D8}" type="presParOf" srcId="{263C3588-0233-44FD-9360-7C1DF7C9F451}" destId="{2CB65EDD-909F-4819-A52B-30F8ACA99AEF}" srcOrd="0" destOrd="0" presId="urn:microsoft.com/office/officeart/2005/8/layout/pyramid3"/>
    <dgm:cxn modelId="{E399060C-4A65-42B2-90B2-74B0D262A2FC}" type="presParOf" srcId="{263C3588-0233-44FD-9360-7C1DF7C9F451}" destId="{1DAB273D-C7B1-42D3-B961-BD06EF95AF7E}"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9A123-4853-4599-B153-1AD2B5B5690A}">
      <dsp:nvSpPr>
        <dsp:cNvPr id="0" name=""/>
        <dsp:cNvSpPr/>
      </dsp:nvSpPr>
      <dsp:spPr>
        <a:xfrm rot="10800000">
          <a:off x="0" y="0"/>
          <a:ext cx="6636511" cy="1454799"/>
        </a:xfrm>
        <a:prstGeom prst="trapezoid">
          <a:avLst>
            <a:gd name="adj" fmla="val 7603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chemeClr val="bg1"/>
              </a:solidFill>
            </a:rPr>
            <a:t>Districtwide Strategies Page</a:t>
          </a:r>
        </a:p>
      </dsp:txBody>
      <dsp:txXfrm rot="-10800000">
        <a:off x="1161389" y="0"/>
        <a:ext cx="4313732" cy="1454799"/>
      </dsp:txXfrm>
    </dsp:sp>
    <dsp:sp modelId="{9B99C7F1-6EE8-483A-89EC-0DE5CDD3819F}">
      <dsp:nvSpPr>
        <dsp:cNvPr id="0" name=""/>
        <dsp:cNvSpPr/>
      </dsp:nvSpPr>
      <dsp:spPr>
        <a:xfrm rot="10800000">
          <a:off x="1106085" y="1454799"/>
          <a:ext cx="4424341" cy="1454799"/>
        </a:xfrm>
        <a:prstGeom prst="trapezoid">
          <a:avLst>
            <a:gd name="adj" fmla="val 7603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Narrative Page</a:t>
          </a:r>
        </a:p>
      </dsp:txBody>
      <dsp:txXfrm rot="-10800000">
        <a:off x="1880345" y="1454799"/>
        <a:ext cx="2875821" cy="1454799"/>
      </dsp:txXfrm>
    </dsp:sp>
    <dsp:sp modelId="{2CB65EDD-909F-4819-A52B-30F8ACA99AEF}">
      <dsp:nvSpPr>
        <dsp:cNvPr id="0" name=""/>
        <dsp:cNvSpPr/>
      </dsp:nvSpPr>
      <dsp:spPr>
        <a:xfrm rot="10800000">
          <a:off x="2212170" y="2909598"/>
          <a:ext cx="2212170" cy="1454799"/>
        </a:xfrm>
        <a:prstGeom prst="trapezoid">
          <a:avLst>
            <a:gd name="adj" fmla="val 76030"/>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bg1"/>
            </a:solidFill>
          </a:endParaRPr>
        </a:p>
      </dsp:txBody>
      <dsp:txXfrm rot="-10800000">
        <a:off x="2212170" y="2909598"/>
        <a:ext cx="2212170" cy="14547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407B44-A9F9-6344-868B-44BA300F2CC7}" type="datetimeFigureOut">
              <a:rPr lang="en-US" smtClean="0"/>
              <a:t>6/10/2026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Required reservations have not been made</a:t>
            </a:r>
          </a:p>
          <a:p>
            <a:endParaRPr lang="en-US" b="1"/>
          </a:p>
          <a:p>
            <a:r>
              <a:rPr lang="en-US" b="1"/>
              <a:t>Every district </a:t>
            </a:r>
            <a:r>
              <a:rPr lang="en-US"/>
              <a:t>must reserve a “reasonable amount” for homeless student services, even districts that currently have no students experiencing homelessness</a:t>
            </a:r>
          </a:p>
          <a:p>
            <a:r>
              <a:rPr lang="en-US" b="1"/>
              <a:t>Districts receiving more than $500,000 in Title I funds </a:t>
            </a:r>
            <a:r>
              <a:rPr lang="en-US"/>
              <a:t>must reserve 1% of their Title I budget for family engagement activities</a:t>
            </a:r>
          </a:p>
          <a:p>
            <a:endParaRPr lang="en-US"/>
          </a:p>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33</a:t>
            </a:fld>
            <a:endParaRPr lang="en-US"/>
          </a:p>
        </p:txBody>
      </p:sp>
    </p:spTree>
    <p:extLst>
      <p:ext uri="{BB962C8B-B14F-4D97-AF65-F5344CB8AC3E}">
        <p14:creationId xmlns:p14="http://schemas.microsoft.com/office/powerpoint/2010/main" val="143548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Reservations should always be a part of the Title I budget, they just usually refer to district-wide costs so they are “reserved” from the School Ranking page. If you reserve $5,000 for homeless services, I should be able to clearly understand where on your budget this money is being allocated. </a:t>
            </a:r>
          </a:p>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34</a:t>
            </a:fld>
            <a:endParaRPr lang="en-US"/>
          </a:p>
        </p:txBody>
      </p:sp>
    </p:spTree>
    <p:extLst>
      <p:ext uri="{BB962C8B-B14F-4D97-AF65-F5344CB8AC3E}">
        <p14:creationId xmlns:p14="http://schemas.microsoft.com/office/powerpoint/2010/main" val="63340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Ellie</a:t>
            </a:r>
          </a:p>
        </p:txBody>
      </p:sp>
      <p:sp>
        <p:nvSpPr>
          <p:cNvPr id="4" name="Slide Number Placeholder 3"/>
          <p:cNvSpPr>
            <a:spLocks noGrp="1"/>
          </p:cNvSpPr>
          <p:nvPr>
            <p:ph type="sldNum" sz="quarter" idx="5"/>
          </p:nvPr>
        </p:nvSpPr>
        <p:spPr/>
        <p:txBody>
          <a:bodyPr/>
          <a:lstStyle/>
          <a:p>
            <a:fld id="{EBAF9FF2-7D92-45F2-96AA-955793C223C3}" type="slidenum">
              <a:rPr lang="en-US" smtClean="0"/>
              <a:t>42</a:t>
            </a:fld>
            <a:endParaRPr lang="en-US"/>
          </a:p>
        </p:txBody>
      </p:sp>
    </p:spTree>
    <p:extLst>
      <p:ext uri="{BB962C8B-B14F-4D97-AF65-F5344CB8AC3E}">
        <p14:creationId xmlns:p14="http://schemas.microsoft.com/office/powerpoint/2010/main" val="1244448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dirty="0"/>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hyperlink" Target="https://mass.egrantsmanagement.com/DocumentLibrary/ViewDocument.aspx?DocumentKey=1714&amp;inline=true"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hyperlink" Target="https://mass.egrantsmanagement.com/DocumentLibrary/ViewDocument.aspx?DocumentKey=1714&amp;inline=true"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ass.egrantsmanagement.com/DocumentLibrary/ViewDocument.aspx?DocumentKey=1714&amp;inline=tru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doe.mass.edu/federalgrants/liaisons.xlsx"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hyperlink" Target="mailto:edgrants@mas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a:xfrm>
            <a:off x="342900" y="1377519"/>
            <a:ext cx="10858500" cy="2560638"/>
          </a:xfrm>
        </p:spPr>
        <p:txBody>
          <a:bodyPr>
            <a:normAutofit fontScale="90000"/>
          </a:bodyPr>
          <a:lstStyle/>
          <a:p>
            <a:r>
              <a:rPr lang="en-US" dirty="0"/>
              <a:t>Writing a Successful ESSA Grant Application in GEM$</a:t>
            </a:r>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a:lstStyle/>
          <a:p>
            <a:r>
              <a:rPr lang="en-US" dirty="0"/>
              <a:t>Spring 2026 Federal Grants Conference</a:t>
            </a:r>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3214B-8460-C9AF-C2DE-16582AA33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573EA-F9F5-A2D5-D3AC-BB2C3322BF01}"/>
              </a:ext>
            </a:extLst>
          </p:cNvPr>
          <p:cNvSpPr>
            <a:spLocks noGrp="1"/>
          </p:cNvSpPr>
          <p:nvPr>
            <p:ph type="title"/>
          </p:nvPr>
        </p:nvSpPr>
        <p:spPr/>
        <p:txBody>
          <a:bodyPr>
            <a:normAutofit fontScale="90000"/>
          </a:bodyPr>
          <a:lstStyle/>
          <a:p>
            <a:r>
              <a:rPr lang="en-US" dirty="0"/>
              <a:t>What is the purpose of the Narrative Pages?</a:t>
            </a:r>
          </a:p>
        </p:txBody>
      </p:sp>
      <p:sp>
        <p:nvSpPr>
          <p:cNvPr id="4" name="Slide Number Placeholder 3">
            <a:extLst>
              <a:ext uri="{FF2B5EF4-FFF2-40B4-BE49-F238E27FC236}">
                <a16:creationId xmlns:a16="http://schemas.microsoft.com/office/drawing/2014/main" id="{5F8CBA8F-4032-0051-D2B4-24C5AC082A22}"/>
              </a:ext>
            </a:extLst>
          </p:cNvPr>
          <p:cNvSpPr>
            <a:spLocks noGrp="1"/>
          </p:cNvSpPr>
          <p:nvPr>
            <p:ph type="sldNum" sz="quarter" idx="12"/>
          </p:nvPr>
        </p:nvSpPr>
        <p:spPr/>
        <p:txBody>
          <a:bodyPr/>
          <a:lstStyle/>
          <a:p>
            <a:fld id="{68A8D22E-6BC5-9E47-900C-2BB94685D9F5}" type="slidenum">
              <a:rPr lang="en-US" smtClean="0"/>
              <a:t>10</a:t>
            </a:fld>
            <a:endParaRPr lang="en-US"/>
          </a:p>
        </p:txBody>
      </p:sp>
      <p:sp>
        <p:nvSpPr>
          <p:cNvPr id="3" name="Content Placeholder 1">
            <a:extLst>
              <a:ext uri="{FF2B5EF4-FFF2-40B4-BE49-F238E27FC236}">
                <a16:creationId xmlns:a16="http://schemas.microsoft.com/office/drawing/2014/main" id="{36CC3D43-F63A-ECE5-377B-943CC70EF073}"/>
              </a:ext>
            </a:extLst>
          </p:cNvPr>
          <p:cNvSpPr>
            <a:spLocks noGrp="1"/>
          </p:cNvSpPr>
          <p:nvPr>
            <p:ph idx="1"/>
          </p:nvPr>
        </p:nvSpPr>
        <p:spPr>
          <a:xfrm>
            <a:off x="838200" y="2086984"/>
            <a:ext cx="10515600" cy="4052559"/>
          </a:xfrm>
        </p:spPr>
        <p:txBody>
          <a:bodyPr>
            <a:normAutofit lnSpcReduction="10000"/>
          </a:bodyPr>
          <a:lstStyle/>
          <a:p>
            <a:r>
              <a:rPr lang="en-US" dirty="0">
                <a:solidFill>
                  <a:schemeClr val="tx1"/>
                </a:solidFill>
              </a:rPr>
              <a:t>On the ESSA application, you are required to describe what is being funded by the grant twice: once on the Narrative Page, and again on the Budget Detail Narrative.</a:t>
            </a:r>
          </a:p>
          <a:p>
            <a:r>
              <a:rPr lang="en-US" dirty="0">
                <a:solidFill>
                  <a:schemeClr val="tx1"/>
                </a:solidFill>
              </a:rPr>
              <a:t>Both are essential but have different purposes.</a:t>
            </a:r>
          </a:p>
          <a:p>
            <a:r>
              <a:rPr lang="en-US" b="1" dirty="0">
                <a:solidFill>
                  <a:schemeClr val="tx1"/>
                </a:solidFill>
              </a:rPr>
              <a:t>The Narrative Page should describe each activity that is being funded by that Title and why it is being funded/what needs it will address.</a:t>
            </a:r>
          </a:p>
          <a:p>
            <a:r>
              <a:rPr lang="en-US" dirty="0">
                <a:solidFill>
                  <a:schemeClr val="tx1"/>
                </a:solidFill>
              </a:rPr>
              <a:t>This is your chance to provide an accessible overview to the audience that will help them understand the district’s decisions and how they fit into this grant.</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0330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9A054-85D3-DF85-37BB-6C4E6EE33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75128-540E-DDE2-2EBC-83C723C3DF6F}"/>
              </a:ext>
            </a:extLst>
          </p:cNvPr>
          <p:cNvSpPr>
            <a:spLocks noGrp="1"/>
          </p:cNvSpPr>
          <p:nvPr>
            <p:ph type="title"/>
          </p:nvPr>
        </p:nvSpPr>
        <p:spPr/>
        <p:txBody>
          <a:bodyPr>
            <a:normAutofit/>
          </a:bodyPr>
          <a:lstStyle/>
          <a:p>
            <a:r>
              <a:rPr lang="en-US" dirty="0"/>
              <a:t>Narrative Page Sections</a:t>
            </a:r>
          </a:p>
        </p:txBody>
      </p:sp>
      <p:sp>
        <p:nvSpPr>
          <p:cNvPr id="4" name="Slide Number Placeholder 3">
            <a:extLst>
              <a:ext uri="{FF2B5EF4-FFF2-40B4-BE49-F238E27FC236}">
                <a16:creationId xmlns:a16="http://schemas.microsoft.com/office/drawing/2014/main" id="{50972584-90ED-3400-14D2-4225AD852572}"/>
              </a:ext>
            </a:extLst>
          </p:cNvPr>
          <p:cNvSpPr>
            <a:spLocks noGrp="1"/>
          </p:cNvSpPr>
          <p:nvPr>
            <p:ph type="sldNum" sz="quarter" idx="12"/>
          </p:nvPr>
        </p:nvSpPr>
        <p:spPr/>
        <p:txBody>
          <a:bodyPr/>
          <a:lstStyle/>
          <a:p>
            <a:fld id="{68A8D22E-6BC5-9E47-900C-2BB94685D9F5}" type="slidenum">
              <a:rPr lang="en-US" smtClean="0"/>
              <a:t>11</a:t>
            </a:fld>
            <a:endParaRPr lang="en-US"/>
          </a:p>
        </p:txBody>
      </p:sp>
      <p:sp>
        <p:nvSpPr>
          <p:cNvPr id="7" name="Content Placeholder 1">
            <a:extLst>
              <a:ext uri="{FF2B5EF4-FFF2-40B4-BE49-F238E27FC236}">
                <a16:creationId xmlns:a16="http://schemas.microsoft.com/office/drawing/2014/main" id="{8B605D01-BF5E-00D1-9F16-F9EB04011181}"/>
              </a:ext>
            </a:extLst>
          </p:cNvPr>
          <p:cNvSpPr>
            <a:spLocks noGrp="1"/>
          </p:cNvSpPr>
          <p:nvPr>
            <p:ph idx="1"/>
          </p:nvPr>
        </p:nvSpPr>
        <p:spPr>
          <a:xfrm>
            <a:off x="411480" y="1545336"/>
            <a:ext cx="11406145" cy="5212080"/>
          </a:xfrm>
        </p:spPr>
        <p:txBody>
          <a:bodyPr>
            <a:normAutofit fontScale="92500" lnSpcReduction="20000"/>
          </a:bodyPr>
          <a:lstStyle/>
          <a:p>
            <a:r>
              <a:rPr lang="en-US" dirty="0">
                <a:solidFill>
                  <a:schemeClr val="tx1"/>
                </a:solidFill>
              </a:rPr>
              <a:t>There are two main sections to the narrative page: “Districtwide Strategies &amp; Activities” and “Title IA Strategies not on the Districtwide Strategies Page”</a:t>
            </a:r>
          </a:p>
          <a:p>
            <a:r>
              <a:rPr lang="en-US" dirty="0">
                <a:solidFill>
                  <a:schemeClr val="tx1"/>
                </a:solidFill>
              </a:rPr>
              <a:t>Use these sections to add a line for each distinct activity being funded by the grant.</a:t>
            </a:r>
          </a:p>
          <a:p>
            <a:pPr lvl="1"/>
            <a:r>
              <a:rPr lang="en-US" dirty="0">
                <a:solidFill>
                  <a:schemeClr val="tx1"/>
                </a:solidFill>
              </a:rPr>
              <a:t>It’s ok to group activities if they are directly related, for example stipends and transportation costs for a specific after-school program can be included together in a single narrative line</a:t>
            </a:r>
          </a:p>
          <a:p>
            <a:pPr lvl="1"/>
            <a:r>
              <a:rPr lang="en-US" b="1" u="sng" dirty="0">
                <a:solidFill>
                  <a:schemeClr val="tx1"/>
                </a:solidFill>
              </a:rPr>
              <a:t>DO NOT</a:t>
            </a:r>
            <a:r>
              <a:rPr lang="en-US" b="1" dirty="0">
                <a:solidFill>
                  <a:schemeClr val="tx1"/>
                </a:solidFill>
              </a:rPr>
              <a:t> </a:t>
            </a:r>
            <a:r>
              <a:rPr lang="en-US" dirty="0">
                <a:solidFill>
                  <a:schemeClr val="tx1"/>
                </a:solidFill>
              </a:rPr>
              <a:t>list everything in a single narrative line unless only one thing is being funded by that budget</a:t>
            </a:r>
          </a:p>
          <a:p>
            <a:r>
              <a:rPr lang="en-US" dirty="0">
                <a:solidFill>
                  <a:schemeClr val="tx1"/>
                </a:solidFill>
              </a:rPr>
              <a:t>If you indicated on the Districtwide Strategies page that a specific strategy is associated with a Title, it must appear on the Narrative page with at least one activity that is clearly related to it</a:t>
            </a:r>
          </a:p>
          <a:p>
            <a:pPr lvl="1"/>
            <a:r>
              <a:rPr lang="en-US" dirty="0">
                <a:solidFill>
                  <a:schemeClr val="tx1"/>
                </a:solidFill>
              </a:rPr>
              <a:t>You can use the same strategy multiple times</a:t>
            </a:r>
          </a:p>
          <a:p>
            <a:pPr lvl="1"/>
            <a:r>
              <a:rPr lang="en-US" dirty="0">
                <a:solidFill>
                  <a:schemeClr val="tx1"/>
                </a:solidFill>
              </a:rPr>
              <a:t>Anything not related to a specific strategy but being funded by the Title should go in the second section</a:t>
            </a:r>
          </a:p>
        </p:txBody>
      </p:sp>
    </p:spTree>
    <p:extLst>
      <p:ext uri="{BB962C8B-B14F-4D97-AF65-F5344CB8AC3E}">
        <p14:creationId xmlns:p14="http://schemas.microsoft.com/office/powerpoint/2010/main" val="278764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21ADB-FDC2-F2DE-516B-1D7C740FC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8D261-F2BA-EF92-524A-BB2BA489E7F2}"/>
              </a:ext>
            </a:extLst>
          </p:cNvPr>
          <p:cNvSpPr>
            <a:spLocks noGrp="1"/>
          </p:cNvSpPr>
          <p:nvPr>
            <p:ph type="title"/>
          </p:nvPr>
        </p:nvSpPr>
        <p:spPr/>
        <p:txBody>
          <a:bodyPr>
            <a:normAutofit/>
          </a:bodyPr>
          <a:lstStyle/>
          <a:p>
            <a:r>
              <a:rPr lang="en-US" dirty="0"/>
              <a:t>Narrative Page Sections (cont.)</a:t>
            </a:r>
          </a:p>
        </p:txBody>
      </p:sp>
      <p:pic>
        <p:nvPicPr>
          <p:cNvPr id="6" name="Picture 5" descr="Screenshot of Section 1 of a narrative page in GEM$, with the part where you must select a strategy from the districtwide strategies page circled">
            <a:extLst>
              <a:ext uri="{FF2B5EF4-FFF2-40B4-BE49-F238E27FC236}">
                <a16:creationId xmlns:a16="http://schemas.microsoft.com/office/drawing/2014/main" id="{137C1AA9-474B-7C7C-A02D-F6354D83B5DC}"/>
              </a:ext>
            </a:extLst>
          </p:cNvPr>
          <p:cNvPicPr>
            <a:picLocks noChangeAspect="1"/>
          </p:cNvPicPr>
          <p:nvPr/>
        </p:nvPicPr>
        <p:blipFill>
          <a:blip r:embed="rId2"/>
          <a:stretch>
            <a:fillRect/>
          </a:stretch>
        </p:blipFill>
        <p:spPr>
          <a:xfrm>
            <a:off x="101239" y="1275956"/>
            <a:ext cx="9100018" cy="2762392"/>
          </a:xfrm>
          <a:prstGeom prst="rect">
            <a:avLst/>
          </a:prstGeom>
        </p:spPr>
      </p:pic>
      <p:pic>
        <p:nvPicPr>
          <p:cNvPr id="8" name="Picture 7" descr="Screenshot of Section 2 of a GEM$ narrative page, where you can select an activity unrelated to the districtwide strategies page">
            <a:extLst>
              <a:ext uri="{FF2B5EF4-FFF2-40B4-BE49-F238E27FC236}">
                <a16:creationId xmlns:a16="http://schemas.microsoft.com/office/drawing/2014/main" id="{DB92DE2A-7E73-9E3D-2FD6-970FC4A3F4A1}"/>
              </a:ext>
            </a:extLst>
          </p:cNvPr>
          <p:cNvPicPr>
            <a:picLocks noChangeAspect="1"/>
          </p:cNvPicPr>
          <p:nvPr/>
        </p:nvPicPr>
        <p:blipFill>
          <a:blip r:embed="rId3"/>
          <a:stretch>
            <a:fillRect/>
          </a:stretch>
        </p:blipFill>
        <p:spPr>
          <a:xfrm>
            <a:off x="2103121" y="3915072"/>
            <a:ext cx="9336024" cy="2826003"/>
          </a:xfrm>
          <a:prstGeom prst="rect">
            <a:avLst/>
          </a:prstGeom>
        </p:spPr>
      </p:pic>
      <p:sp>
        <p:nvSpPr>
          <p:cNvPr id="4" name="Slide Number Placeholder 3">
            <a:extLst>
              <a:ext uri="{FF2B5EF4-FFF2-40B4-BE49-F238E27FC236}">
                <a16:creationId xmlns:a16="http://schemas.microsoft.com/office/drawing/2014/main" id="{54E5F565-A8B9-37E1-EB73-F2C314031CCB}"/>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162251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A297B-CA0D-78BC-4CE9-083BD74AD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7DF93-AF55-6A38-D27B-5B9A46FDDF7B}"/>
              </a:ext>
            </a:extLst>
          </p:cNvPr>
          <p:cNvSpPr>
            <a:spLocks noGrp="1"/>
          </p:cNvSpPr>
          <p:nvPr>
            <p:ph type="title"/>
          </p:nvPr>
        </p:nvSpPr>
        <p:spPr/>
        <p:txBody>
          <a:bodyPr>
            <a:normAutofit/>
          </a:bodyPr>
          <a:lstStyle/>
          <a:p>
            <a:r>
              <a:rPr lang="en-US" dirty="0"/>
              <a:t>Writing the Narrative Page</a:t>
            </a:r>
          </a:p>
        </p:txBody>
      </p:sp>
      <p:sp>
        <p:nvSpPr>
          <p:cNvPr id="4" name="Slide Number Placeholder 3">
            <a:extLst>
              <a:ext uri="{FF2B5EF4-FFF2-40B4-BE49-F238E27FC236}">
                <a16:creationId xmlns:a16="http://schemas.microsoft.com/office/drawing/2014/main" id="{54220826-FE27-61E3-DEA0-9B0F50EF1FDF}"/>
              </a:ext>
            </a:extLst>
          </p:cNvPr>
          <p:cNvSpPr>
            <a:spLocks noGrp="1"/>
          </p:cNvSpPr>
          <p:nvPr>
            <p:ph type="sldNum" sz="quarter" idx="12"/>
          </p:nvPr>
        </p:nvSpPr>
        <p:spPr/>
        <p:txBody>
          <a:bodyPr/>
          <a:lstStyle/>
          <a:p>
            <a:fld id="{68A8D22E-6BC5-9E47-900C-2BB94685D9F5}" type="slidenum">
              <a:rPr lang="en-US" smtClean="0"/>
              <a:t>13</a:t>
            </a:fld>
            <a:endParaRPr lang="en-US"/>
          </a:p>
        </p:txBody>
      </p:sp>
      <p:sp>
        <p:nvSpPr>
          <p:cNvPr id="6" name="Content Placeholder 1">
            <a:extLst>
              <a:ext uri="{FF2B5EF4-FFF2-40B4-BE49-F238E27FC236}">
                <a16:creationId xmlns:a16="http://schemas.microsoft.com/office/drawing/2014/main" id="{9A4DD76D-D4A8-9319-1638-3AB80BC7E956}"/>
              </a:ext>
            </a:extLst>
          </p:cNvPr>
          <p:cNvSpPr>
            <a:spLocks noGrp="1"/>
          </p:cNvSpPr>
          <p:nvPr>
            <p:ph idx="1"/>
          </p:nvPr>
        </p:nvSpPr>
        <p:spPr>
          <a:xfrm>
            <a:off x="427383" y="1463040"/>
            <a:ext cx="11459817" cy="5111016"/>
          </a:xfrm>
        </p:spPr>
        <p:txBody>
          <a:bodyPr>
            <a:normAutofit fontScale="92500"/>
          </a:bodyPr>
          <a:lstStyle/>
          <a:p>
            <a:r>
              <a:rPr lang="en-US" dirty="0">
                <a:solidFill>
                  <a:schemeClr val="tx1"/>
                </a:solidFill>
              </a:rPr>
              <a:t>Every budget detail on the Title budget page should have a corresponding narrative line, except where it makes sense to group related items together.</a:t>
            </a:r>
          </a:p>
          <a:p>
            <a:r>
              <a:rPr lang="en-US" dirty="0">
                <a:solidFill>
                  <a:schemeClr val="tx1"/>
                </a:solidFill>
              </a:rPr>
              <a:t>When writing the narrative, you can use the following as a structure:</a:t>
            </a:r>
          </a:p>
          <a:p>
            <a:pPr lvl="1"/>
            <a:r>
              <a:rPr lang="en-US" b="1" dirty="0">
                <a:solidFill>
                  <a:schemeClr val="tx1"/>
                </a:solidFill>
              </a:rPr>
              <a:t>Who/What is being funded: </a:t>
            </a:r>
            <a:r>
              <a:rPr lang="en-US" dirty="0">
                <a:solidFill>
                  <a:schemeClr val="tx1"/>
                </a:solidFill>
              </a:rPr>
              <a:t>Describe the staff, programs, materials, PDs, etc. that are being funded by this grant. </a:t>
            </a:r>
          </a:p>
          <a:p>
            <a:pPr lvl="2"/>
            <a:r>
              <a:rPr lang="en-US" dirty="0">
                <a:solidFill>
                  <a:schemeClr val="tx1"/>
                </a:solidFill>
              </a:rPr>
              <a:t>This should also describe what is being funded in a way anyone can understand. If you are using acronyms, write them out in full at least one time. If you are referring to a district program, please provide at least a one sentence description that anyone reading can understand. </a:t>
            </a:r>
          </a:p>
          <a:p>
            <a:pPr lvl="1"/>
            <a:r>
              <a:rPr lang="en-US" b="1" dirty="0">
                <a:solidFill>
                  <a:schemeClr val="tx1"/>
                </a:solidFill>
              </a:rPr>
              <a:t>Where: </a:t>
            </a:r>
            <a:r>
              <a:rPr lang="en-US" dirty="0">
                <a:solidFill>
                  <a:schemeClr val="tx1"/>
                </a:solidFill>
              </a:rPr>
              <a:t>If this is taking place at a specific school or multiple schools, state that.</a:t>
            </a:r>
          </a:p>
          <a:p>
            <a:pPr lvl="1"/>
            <a:r>
              <a:rPr lang="en-US" b="1" dirty="0">
                <a:solidFill>
                  <a:schemeClr val="tx1"/>
                </a:solidFill>
              </a:rPr>
              <a:t>When: </a:t>
            </a:r>
            <a:r>
              <a:rPr lang="en-US" dirty="0">
                <a:solidFill>
                  <a:schemeClr val="tx1"/>
                </a:solidFill>
              </a:rPr>
              <a:t>Is this a PD taking place one time? How long is this staff position being funded for? Are these materials that won’t be purchased until mid-year?</a:t>
            </a:r>
          </a:p>
          <a:p>
            <a:pPr lvl="1"/>
            <a:r>
              <a:rPr lang="en-US" b="1" dirty="0">
                <a:solidFill>
                  <a:schemeClr val="tx1"/>
                </a:solidFill>
              </a:rPr>
              <a:t>Why: </a:t>
            </a:r>
            <a:r>
              <a:rPr lang="en-US" dirty="0">
                <a:solidFill>
                  <a:schemeClr val="tx1"/>
                </a:solidFill>
              </a:rPr>
              <a:t>Don’t forget to explain why this is being funded. You don’t need to provide the full results of your needs assessment, but your audience should understand why this is being funded with this specific grant and how it will benefit students in the district.</a:t>
            </a:r>
          </a:p>
          <a:p>
            <a:endParaRPr lang="en-US" dirty="0"/>
          </a:p>
        </p:txBody>
      </p:sp>
    </p:spTree>
    <p:extLst>
      <p:ext uri="{BB962C8B-B14F-4D97-AF65-F5344CB8AC3E}">
        <p14:creationId xmlns:p14="http://schemas.microsoft.com/office/powerpoint/2010/main" val="149905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52DFA-2684-E5B2-AB10-26DDFD7BA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2216F-3428-D58B-C444-9BAAB6689419}"/>
              </a:ext>
            </a:extLst>
          </p:cNvPr>
          <p:cNvSpPr>
            <a:spLocks noGrp="1"/>
          </p:cNvSpPr>
          <p:nvPr>
            <p:ph type="title"/>
          </p:nvPr>
        </p:nvSpPr>
        <p:spPr/>
        <p:txBody>
          <a:bodyPr>
            <a:normAutofit fontScale="90000"/>
          </a:bodyPr>
          <a:lstStyle/>
          <a:p>
            <a:r>
              <a:rPr lang="en-US" dirty="0"/>
              <a:t>Narrative Page Error #1: Not a Narrative</a:t>
            </a:r>
          </a:p>
        </p:txBody>
      </p:sp>
      <p:sp>
        <p:nvSpPr>
          <p:cNvPr id="4" name="Slide Number Placeholder 3">
            <a:extLst>
              <a:ext uri="{FF2B5EF4-FFF2-40B4-BE49-F238E27FC236}">
                <a16:creationId xmlns:a16="http://schemas.microsoft.com/office/drawing/2014/main" id="{606EC6D0-6BDC-BC25-C057-D95A11B35AF3}"/>
              </a:ext>
            </a:extLst>
          </p:cNvPr>
          <p:cNvSpPr>
            <a:spLocks noGrp="1"/>
          </p:cNvSpPr>
          <p:nvPr>
            <p:ph type="sldNum" sz="quarter" idx="12"/>
          </p:nvPr>
        </p:nvSpPr>
        <p:spPr/>
        <p:txBody>
          <a:bodyPr/>
          <a:lstStyle/>
          <a:p>
            <a:fld id="{68A8D22E-6BC5-9E47-900C-2BB94685D9F5}" type="slidenum">
              <a:rPr lang="en-US" smtClean="0"/>
              <a:t>14</a:t>
            </a:fld>
            <a:endParaRPr lang="en-US"/>
          </a:p>
        </p:txBody>
      </p:sp>
      <p:sp>
        <p:nvSpPr>
          <p:cNvPr id="3" name="Content Placeholder 1">
            <a:extLst>
              <a:ext uri="{FF2B5EF4-FFF2-40B4-BE49-F238E27FC236}">
                <a16:creationId xmlns:a16="http://schemas.microsoft.com/office/drawing/2014/main" id="{21454E37-2EE5-4F30-3532-4F6E1A11C47C}"/>
              </a:ext>
            </a:extLst>
          </p:cNvPr>
          <p:cNvSpPr>
            <a:spLocks noGrp="1"/>
          </p:cNvSpPr>
          <p:nvPr>
            <p:ph idx="1"/>
          </p:nvPr>
        </p:nvSpPr>
        <p:spPr>
          <a:xfrm>
            <a:off x="907026" y="1402720"/>
            <a:ext cx="10515600" cy="4052559"/>
          </a:xfrm>
        </p:spPr>
        <p:txBody>
          <a:bodyPr/>
          <a:lstStyle/>
          <a:p>
            <a:pPr marL="0" indent="0">
              <a:buNone/>
            </a:pPr>
            <a:r>
              <a:rPr lang="en-US" dirty="0">
                <a:solidFill>
                  <a:schemeClr val="tx1"/>
                </a:solidFill>
              </a:rPr>
              <a:t>The following narrative lines do not have sufficient information:</a:t>
            </a:r>
          </a:p>
        </p:txBody>
      </p:sp>
      <p:pic>
        <p:nvPicPr>
          <p:cNvPr id="5" name="Picture 4" descr="An example narrative without enough detail that reads: &quot;Professional Development&quot;">
            <a:extLst>
              <a:ext uri="{FF2B5EF4-FFF2-40B4-BE49-F238E27FC236}">
                <a16:creationId xmlns:a16="http://schemas.microsoft.com/office/drawing/2014/main" id="{11B8716B-0666-1565-4E12-86EB17FC57AD}"/>
              </a:ext>
            </a:extLst>
          </p:cNvPr>
          <p:cNvPicPr>
            <a:picLocks noChangeAspect="1"/>
          </p:cNvPicPr>
          <p:nvPr/>
        </p:nvPicPr>
        <p:blipFill>
          <a:blip r:embed="rId2"/>
          <a:stretch>
            <a:fillRect/>
          </a:stretch>
        </p:blipFill>
        <p:spPr>
          <a:xfrm>
            <a:off x="208640" y="3144200"/>
            <a:ext cx="4050121" cy="2949545"/>
          </a:xfrm>
          <a:prstGeom prst="rect">
            <a:avLst/>
          </a:prstGeom>
        </p:spPr>
      </p:pic>
      <p:pic>
        <p:nvPicPr>
          <p:cNvPr id="9" name="Picture 8" descr="An example narrative without enough detail that reads: &quot;We will fund paraprofessionals.&quot;">
            <a:extLst>
              <a:ext uri="{FF2B5EF4-FFF2-40B4-BE49-F238E27FC236}">
                <a16:creationId xmlns:a16="http://schemas.microsoft.com/office/drawing/2014/main" id="{2D667947-DD95-592F-B5D8-72C735A2D5FF}"/>
              </a:ext>
            </a:extLst>
          </p:cNvPr>
          <p:cNvPicPr>
            <a:picLocks noChangeAspect="1"/>
          </p:cNvPicPr>
          <p:nvPr/>
        </p:nvPicPr>
        <p:blipFill>
          <a:blip r:embed="rId3"/>
          <a:stretch>
            <a:fillRect/>
          </a:stretch>
        </p:blipFill>
        <p:spPr>
          <a:xfrm>
            <a:off x="8074483" y="3064699"/>
            <a:ext cx="4053755" cy="2865586"/>
          </a:xfrm>
          <a:prstGeom prst="rect">
            <a:avLst/>
          </a:prstGeom>
        </p:spPr>
      </p:pic>
      <p:pic>
        <p:nvPicPr>
          <p:cNvPr id="11" name="Picture 10" descr="An example narrative without enough detail that reads: &quot;acronym program&quot;">
            <a:extLst>
              <a:ext uri="{FF2B5EF4-FFF2-40B4-BE49-F238E27FC236}">
                <a16:creationId xmlns:a16="http://schemas.microsoft.com/office/drawing/2014/main" id="{01E2B4D7-2A92-998C-D52C-1E179C4C23D6}"/>
              </a:ext>
            </a:extLst>
          </p:cNvPr>
          <p:cNvPicPr>
            <a:picLocks noChangeAspect="1"/>
          </p:cNvPicPr>
          <p:nvPr/>
        </p:nvPicPr>
        <p:blipFill>
          <a:blip r:embed="rId4"/>
          <a:stretch>
            <a:fillRect/>
          </a:stretch>
        </p:blipFill>
        <p:spPr>
          <a:xfrm>
            <a:off x="4049011" y="1858303"/>
            <a:ext cx="4093978" cy="2920371"/>
          </a:xfrm>
          <a:prstGeom prst="rect">
            <a:avLst/>
          </a:prstGeom>
        </p:spPr>
      </p:pic>
    </p:spTree>
    <p:extLst>
      <p:ext uri="{BB962C8B-B14F-4D97-AF65-F5344CB8AC3E}">
        <p14:creationId xmlns:p14="http://schemas.microsoft.com/office/powerpoint/2010/main" val="109959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FA7E7-7A35-67B2-45BB-76B81AFCF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E4877-7FDF-7368-0DF3-C190B1412773}"/>
              </a:ext>
            </a:extLst>
          </p:cNvPr>
          <p:cNvSpPr>
            <a:spLocks noGrp="1"/>
          </p:cNvSpPr>
          <p:nvPr>
            <p:ph type="title"/>
          </p:nvPr>
        </p:nvSpPr>
        <p:spPr/>
        <p:txBody>
          <a:bodyPr>
            <a:normAutofit fontScale="90000"/>
          </a:bodyPr>
          <a:lstStyle/>
          <a:p>
            <a:r>
              <a:rPr lang="en-US" dirty="0"/>
              <a:t>Narrative Page Error #2: Too Much Detail or Too Much Ambiguity</a:t>
            </a:r>
          </a:p>
        </p:txBody>
      </p:sp>
      <p:pic>
        <p:nvPicPr>
          <p:cNvPr id="16" name="Picture 15" descr="An example incorrect narrative that is exaggerated and includes too many details to give an example of what we are not looking for. The example of a bad narrative reads:&#10;&#10;&quot;Everytown School District will engage in a unique and groundbreaking program this year with all funding sources. These sources will fund a variety of items, and we are quite convinced that they will lead to a gold standard of excellence for school districts nationwide. This includes reading interventionists with Title I. But what we are most excited for is for the special grant we have received from a local organization that will allow us to purchase various supplies and materials that will engage and excite our learners. We will also use Title II to fund professional development on using these materials, which we think will help ensure they are implemented correctly. Our principals are going to take time this summer to convene and discuss other pertinent items that may be relevant to this groundbreaking program...&quot;">
            <a:extLst>
              <a:ext uri="{FF2B5EF4-FFF2-40B4-BE49-F238E27FC236}">
                <a16:creationId xmlns:a16="http://schemas.microsoft.com/office/drawing/2014/main" id="{28E08214-AAA8-8C03-20AA-87F114E4C92F}"/>
              </a:ext>
            </a:extLst>
          </p:cNvPr>
          <p:cNvPicPr>
            <a:picLocks noChangeAspect="1"/>
          </p:cNvPicPr>
          <p:nvPr/>
        </p:nvPicPr>
        <p:blipFill>
          <a:blip r:embed="rId2"/>
          <a:srcRect b="2923"/>
          <a:stretch/>
        </p:blipFill>
        <p:spPr>
          <a:xfrm>
            <a:off x="374022" y="1855240"/>
            <a:ext cx="5834331" cy="3988970"/>
          </a:xfrm>
          <a:prstGeom prst="rect">
            <a:avLst/>
          </a:prstGeom>
        </p:spPr>
      </p:pic>
      <p:sp>
        <p:nvSpPr>
          <p:cNvPr id="18" name="TextBox 17">
            <a:extLst>
              <a:ext uri="{FF2B5EF4-FFF2-40B4-BE49-F238E27FC236}">
                <a16:creationId xmlns:a16="http://schemas.microsoft.com/office/drawing/2014/main" id="{86E7D0A8-0C47-A98E-EE79-1CC408E8F0AF}"/>
              </a:ext>
            </a:extLst>
          </p:cNvPr>
          <p:cNvSpPr txBox="1"/>
          <p:nvPr/>
        </p:nvSpPr>
        <p:spPr>
          <a:xfrm>
            <a:off x="374022" y="5943600"/>
            <a:ext cx="5721978" cy="369332"/>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Too Much Detail</a:t>
            </a:r>
          </a:p>
        </p:txBody>
      </p:sp>
      <p:pic>
        <p:nvPicPr>
          <p:cNvPr id="17" name="Picture 16" descr="Sample incorrect narrative that is too ambiguous. It reads &quot;These professional development materials are dedicated to enhancing effective language instruction of our EL students by achieving this goal by utilizing the linguistic cultural and background knowledge multilingual learners bring to their classrooms.&quot;">
            <a:extLst>
              <a:ext uri="{FF2B5EF4-FFF2-40B4-BE49-F238E27FC236}">
                <a16:creationId xmlns:a16="http://schemas.microsoft.com/office/drawing/2014/main" id="{40D8FDA0-2934-DB79-F5CA-86149F6DE275}"/>
              </a:ext>
            </a:extLst>
          </p:cNvPr>
          <p:cNvPicPr>
            <a:picLocks noChangeAspect="1"/>
          </p:cNvPicPr>
          <p:nvPr/>
        </p:nvPicPr>
        <p:blipFill>
          <a:blip r:embed="rId3"/>
          <a:stretch>
            <a:fillRect/>
          </a:stretch>
        </p:blipFill>
        <p:spPr>
          <a:xfrm>
            <a:off x="6473894" y="2275646"/>
            <a:ext cx="5020850" cy="3310145"/>
          </a:xfrm>
          <a:prstGeom prst="rect">
            <a:avLst/>
          </a:prstGeom>
        </p:spPr>
      </p:pic>
      <p:sp>
        <p:nvSpPr>
          <p:cNvPr id="19" name="TextBox 18">
            <a:extLst>
              <a:ext uri="{FF2B5EF4-FFF2-40B4-BE49-F238E27FC236}">
                <a16:creationId xmlns:a16="http://schemas.microsoft.com/office/drawing/2014/main" id="{F45AE64B-7892-2100-0537-7FAB07EEB208}"/>
              </a:ext>
            </a:extLst>
          </p:cNvPr>
          <p:cNvSpPr txBox="1"/>
          <p:nvPr/>
        </p:nvSpPr>
        <p:spPr>
          <a:xfrm>
            <a:off x="6589292" y="5844210"/>
            <a:ext cx="5721978" cy="369332"/>
          </a:xfrm>
          <a:prstGeom prst="rect">
            <a:avLst/>
          </a:prstGeom>
          <a:noFill/>
        </p:spPr>
        <p:txBody>
          <a:bodyPr wrap="square" rtlCol="0">
            <a:spAutoFit/>
          </a:bodyPr>
          <a:lstStyle/>
          <a:p>
            <a:r>
              <a:rPr lang="en-US" dirty="0">
                <a:solidFill>
                  <a:prstClr val="black"/>
                </a:solidFill>
                <a:latin typeface="Arial" panose="020B0604020202020204" pitchFamily="34" charset="0"/>
                <a:cs typeface="Arial" panose="020B0604020202020204" pitchFamily="34" charset="0"/>
              </a:rPr>
              <a:t>Too Much Ambiguity</a:t>
            </a:r>
          </a:p>
        </p:txBody>
      </p:sp>
      <p:sp>
        <p:nvSpPr>
          <p:cNvPr id="4" name="Slide Number Placeholder 3">
            <a:extLst>
              <a:ext uri="{FF2B5EF4-FFF2-40B4-BE49-F238E27FC236}">
                <a16:creationId xmlns:a16="http://schemas.microsoft.com/office/drawing/2014/main" id="{54E5EAB9-D61B-9BF5-E2D9-0318A7F483AC}"/>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207537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A3625-CADA-8E4A-9726-ABD5BA4DC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AC0A9-F6C8-32D0-3106-66149C95410A}"/>
              </a:ext>
            </a:extLst>
          </p:cNvPr>
          <p:cNvSpPr>
            <a:spLocks noGrp="1"/>
          </p:cNvSpPr>
          <p:nvPr>
            <p:ph type="title"/>
          </p:nvPr>
        </p:nvSpPr>
        <p:spPr>
          <a:xfrm>
            <a:off x="173179" y="242024"/>
            <a:ext cx="11914046" cy="861002"/>
          </a:xfrm>
        </p:spPr>
        <p:txBody>
          <a:bodyPr>
            <a:normAutofit fontScale="90000"/>
          </a:bodyPr>
          <a:lstStyle/>
          <a:p>
            <a:r>
              <a:rPr lang="en-US" dirty="0"/>
              <a:t>Narrative Page Error #3: Describing Activities Not Found on the Budget Page</a:t>
            </a:r>
          </a:p>
        </p:txBody>
      </p:sp>
      <p:sp>
        <p:nvSpPr>
          <p:cNvPr id="4" name="Slide Number Placeholder 3">
            <a:extLst>
              <a:ext uri="{FF2B5EF4-FFF2-40B4-BE49-F238E27FC236}">
                <a16:creationId xmlns:a16="http://schemas.microsoft.com/office/drawing/2014/main" id="{14809398-F926-6395-1E63-9A823C896757}"/>
              </a:ext>
            </a:extLst>
          </p:cNvPr>
          <p:cNvSpPr>
            <a:spLocks noGrp="1"/>
          </p:cNvSpPr>
          <p:nvPr>
            <p:ph type="sldNum" sz="quarter" idx="12"/>
          </p:nvPr>
        </p:nvSpPr>
        <p:spPr/>
        <p:txBody>
          <a:bodyPr/>
          <a:lstStyle/>
          <a:p>
            <a:fld id="{68A8D22E-6BC5-9E47-900C-2BB94685D9F5}" type="slidenum">
              <a:rPr lang="en-US" smtClean="0"/>
              <a:t>16</a:t>
            </a:fld>
            <a:endParaRPr lang="en-US"/>
          </a:p>
        </p:txBody>
      </p:sp>
      <p:sp>
        <p:nvSpPr>
          <p:cNvPr id="9" name="TextBox 8">
            <a:extLst>
              <a:ext uri="{FF2B5EF4-FFF2-40B4-BE49-F238E27FC236}">
                <a16:creationId xmlns:a16="http://schemas.microsoft.com/office/drawing/2014/main" id="{3AB474C1-FBB5-9FEE-EC16-9AF9758AA069}"/>
              </a:ext>
            </a:extLst>
          </p:cNvPr>
          <p:cNvSpPr txBox="1"/>
          <p:nvPr/>
        </p:nvSpPr>
        <p:spPr>
          <a:xfrm>
            <a:off x="493776" y="1737360"/>
            <a:ext cx="10378440" cy="3200876"/>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When you are adding narrative lines, do not create one for line items that do not appear on the budget page.</a:t>
            </a:r>
            <a:br>
              <a:rPr lang="en-US" sz="26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In addition, do not include activities that are being funded by other sources in your narrative descriptions.</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Our recommendation is that you work directly off your planned budget: </a:t>
            </a:r>
            <a:r>
              <a:rPr lang="en-US" sz="2600" b="1" dirty="0">
                <a:latin typeface="Arial" panose="020B0604020202020204" pitchFamily="34" charset="0"/>
                <a:cs typeface="Arial" panose="020B0604020202020204" pitchFamily="34" charset="0"/>
              </a:rPr>
              <a:t>if a line item does not appear on the budget page, do not create a narrative line for it.</a:t>
            </a:r>
            <a:r>
              <a:rPr lang="en-US" b="1" dirty="0"/>
              <a:t> </a:t>
            </a:r>
          </a:p>
        </p:txBody>
      </p:sp>
    </p:spTree>
    <p:extLst>
      <p:ext uri="{BB962C8B-B14F-4D97-AF65-F5344CB8AC3E}">
        <p14:creationId xmlns:p14="http://schemas.microsoft.com/office/powerpoint/2010/main" val="274111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132E7-0FE5-C0A2-B64A-E543C0191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AA255-F167-5350-CE49-7983759A7AFC}"/>
              </a:ext>
            </a:extLst>
          </p:cNvPr>
          <p:cNvSpPr>
            <a:spLocks noGrp="1"/>
          </p:cNvSpPr>
          <p:nvPr>
            <p:ph type="title"/>
          </p:nvPr>
        </p:nvSpPr>
        <p:spPr/>
        <p:txBody>
          <a:bodyPr>
            <a:normAutofit/>
          </a:bodyPr>
          <a:lstStyle/>
          <a:p>
            <a:r>
              <a:rPr lang="en-US" dirty="0"/>
              <a:t>Exemplar Narrative</a:t>
            </a:r>
          </a:p>
        </p:txBody>
      </p:sp>
      <p:pic>
        <p:nvPicPr>
          <p:cNvPr id="5" name="Picture 4" descr="Exemplar narrative that reads &quot;2 reading interventionists (1 at Everytown Elementary and 1 at Hazzard Middle School) will work with Title I Targeted Assistance students in a supplemental pull-out program throughout the year. One of the goals of our Title I program is improving literacy, and this salaried position will use research-based reading interventions to support Title I students.">
            <a:extLst>
              <a:ext uri="{FF2B5EF4-FFF2-40B4-BE49-F238E27FC236}">
                <a16:creationId xmlns:a16="http://schemas.microsoft.com/office/drawing/2014/main" id="{7B5E6530-FF4F-E43A-F3A9-49304A5E97F8}"/>
              </a:ext>
            </a:extLst>
          </p:cNvPr>
          <p:cNvPicPr>
            <a:picLocks noChangeAspect="1"/>
          </p:cNvPicPr>
          <p:nvPr/>
        </p:nvPicPr>
        <p:blipFill>
          <a:blip r:embed="rId2"/>
          <a:stretch>
            <a:fillRect/>
          </a:stretch>
        </p:blipFill>
        <p:spPr>
          <a:xfrm>
            <a:off x="399064" y="2009048"/>
            <a:ext cx="5840964" cy="4113455"/>
          </a:xfrm>
          <a:prstGeom prst="rect">
            <a:avLst/>
          </a:prstGeom>
        </p:spPr>
      </p:pic>
      <p:sp>
        <p:nvSpPr>
          <p:cNvPr id="6" name="Content Placeholder 1">
            <a:extLst>
              <a:ext uri="{FF2B5EF4-FFF2-40B4-BE49-F238E27FC236}">
                <a16:creationId xmlns:a16="http://schemas.microsoft.com/office/drawing/2014/main" id="{212F1EFC-1A96-9572-5F0D-BF667F1E900B}"/>
              </a:ext>
            </a:extLst>
          </p:cNvPr>
          <p:cNvSpPr>
            <a:spLocks noGrp="1"/>
          </p:cNvSpPr>
          <p:nvPr>
            <p:ph idx="1"/>
          </p:nvPr>
        </p:nvSpPr>
        <p:spPr>
          <a:xfrm>
            <a:off x="6323635" y="1699736"/>
            <a:ext cx="5597544" cy="4969421"/>
          </a:xfrm>
        </p:spPr>
        <p:txBody>
          <a:bodyPr>
            <a:normAutofit fontScale="85000" lnSpcReduction="20000"/>
          </a:bodyPr>
          <a:lstStyle/>
          <a:p>
            <a:pPr marL="0" indent="0">
              <a:buNone/>
            </a:pPr>
            <a:r>
              <a:rPr lang="en-US" dirty="0">
                <a:solidFill>
                  <a:schemeClr val="tx1"/>
                </a:solidFill>
              </a:rPr>
              <a:t>This narrative is an exemplar because it includes the following: </a:t>
            </a:r>
          </a:p>
          <a:p>
            <a:pPr lvl="1"/>
            <a:r>
              <a:rPr lang="en-US" b="1" dirty="0">
                <a:solidFill>
                  <a:schemeClr val="tx1"/>
                </a:solidFill>
              </a:rPr>
              <a:t>Who/What</a:t>
            </a:r>
            <a:r>
              <a:rPr lang="en-US" dirty="0">
                <a:solidFill>
                  <a:schemeClr val="tx1"/>
                </a:solidFill>
              </a:rPr>
              <a:t> is being funded (2 reading interventionists) and basic information about what the activity being funded is (staff that work with TA students in a supplemental program)</a:t>
            </a:r>
          </a:p>
          <a:p>
            <a:pPr lvl="1"/>
            <a:r>
              <a:rPr lang="en-US" b="1" dirty="0">
                <a:solidFill>
                  <a:schemeClr val="tx1"/>
                </a:solidFill>
              </a:rPr>
              <a:t>Where </a:t>
            </a:r>
            <a:r>
              <a:rPr lang="en-US" dirty="0">
                <a:solidFill>
                  <a:schemeClr val="tx1"/>
                </a:solidFill>
              </a:rPr>
              <a:t>the funding will go (Everytown Elementary and Hazzard Middle School)</a:t>
            </a:r>
            <a:endParaRPr lang="en-US" b="1" dirty="0">
              <a:solidFill>
                <a:schemeClr val="tx1"/>
              </a:solidFill>
            </a:endParaRPr>
          </a:p>
          <a:p>
            <a:pPr lvl="1"/>
            <a:r>
              <a:rPr lang="en-US" b="1" dirty="0">
                <a:solidFill>
                  <a:schemeClr val="tx1"/>
                </a:solidFill>
              </a:rPr>
              <a:t>When </a:t>
            </a:r>
            <a:r>
              <a:rPr lang="en-US" dirty="0">
                <a:solidFill>
                  <a:schemeClr val="tx1"/>
                </a:solidFill>
              </a:rPr>
              <a:t>this expense will take place (across one year)</a:t>
            </a:r>
            <a:endParaRPr lang="en-US" b="1" dirty="0">
              <a:solidFill>
                <a:schemeClr val="tx1"/>
              </a:solidFill>
            </a:endParaRPr>
          </a:p>
          <a:p>
            <a:pPr lvl="1"/>
            <a:r>
              <a:rPr lang="en-US" b="1" dirty="0">
                <a:solidFill>
                  <a:schemeClr val="tx1"/>
                </a:solidFill>
              </a:rPr>
              <a:t>Why </a:t>
            </a:r>
            <a:r>
              <a:rPr lang="en-US" dirty="0">
                <a:solidFill>
                  <a:schemeClr val="tx1"/>
                </a:solidFill>
              </a:rPr>
              <a:t>this expense is being funded (improves literacy with research-based interventions).</a:t>
            </a:r>
          </a:p>
          <a:p>
            <a:pPr lvl="1"/>
            <a:r>
              <a:rPr lang="en-US" b="1" dirty="0">
                <a:solidFill>
                  <a:schemeClr val="tx1"/>
                </a:solidFill>
              </a:rPr>
              <a:t>Written in a way that anyone can understand </a:t>
            </a:r>
            <a:r>
              <a:rPr lang="en-US" dirty="0">
                <a:solidFill>
                  <a:schemeClr val="tx1"/>
                </a:solidFill>
              </a:rPr>
              <a:t>(does not include un-defined acronyms, is light on jargon, clearly connects the line item and the goals of the grant)</a:t>
            </a:r>
          </a:p>
        </p:txBody>
      </p:sp>
      <p:sp>
        <p:nvSpPr>
          <p:cNvPr id="4" name="Slide Number Placeholder 3">
            <a:extLst>
              <a:ext uri="{FF2B5EF4-FFF2-40B4-BE49-F238E27FC236}">
                <a16:creationId xmlns:a16="http://schemas.microsoft.com/office/drawing/2014/main" id="{992C8A96-D2BD-8D88-3C64-66ED83B4842F}"/>
              </a:ext>
            </a:extLst>
          </p:cNvPr>
          <p:cNvSpPr>
            <a:spLocks noGrp="1"/>
          </p:cNvSpPr>
          <p:nvPr>
            <p:ph type="sldNum" sz="quarter" idx="12"/>
          </p:nvPr>
        </p:nvSpPr>
        <p:spPr/>
        <p:txBody>
          <a:bodyPr/>
          <a:lstStyle/>
          <a:p>
            <a:fld id="{68A8D22E-6BC5-9E47-900C-2BB94685D9F5}" type="slidenum">
              <a:rPr lang="en-US" smtClean="0"/>
              <a:t>17</a:t>
            </a:fld>
            <a:endParaRPr lang="en-US"/>
          </a:p>
        </p:txBody>
      </p:sp>
    </p:spTree>
    <p:extLst>
      <p:ext uri="{BB962C8B-B14F-4D97-AF65-F5344CB8AC3E}">
        <p14:creationId xmlns:p14="http://schemas.microsoft.com/office/powerpoint/2010/main" val="378239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9FD1B-645B-63ED-A81C-E299C7DF1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1111E-9133-D34D-8666-A4CEE68C4A61}"/>
              </a:ext>
            </a:extLst>
          </p:cNvPr>
          <p:cNvSpPr>
            <a:spLocks noGrp="1"/>
          </p:cNvSpPr>
          <p:nvPr>
            <p:ph type="title"/>
          </p:nvPr>
        </p:nvSpPr>
        <p:spPr>
          <a:xfrm>
            <a:off x="1984249" y="2750147"/>
            <a:ext cx="8247888" cy="861002"/>
          </a:xfrm>
        </p:spPr>
        <p:txBody>
          <a:bodyPr>
            <a:normAutofit fontScale="90000"/>
          </a:bodyPr>
          <a:lstStyle/>
          <a:p>
            <a:r>
              <a:rPr lang="en-US" dirty="0"/>
              <a:t>Writing a Budget Detail Narrative</a:t>
            </a:r>
          </a:p>
        </p:txBody>
      </p:sp>
      <p:sp>
        <p:nvSpPr>
          <p:cNvPr id="4" name="Slide Number Placeholder 3">
            <a:extLst>
              <a:ext uri="{FF2B5EF4-FFF2-40B4-BE49-F238E27FC236}">
                <a16:creationId xmlns:a16="http://schemas.microsoft.com/office/drawing/2014/main" id="{950693A8-40DB-4398-BEAD-6ABADBC46C70}"/>
              </a:ext>
            </a:extLst>
          </p:cNvPr>
          <p:cNvSpPr>
            <a:spLocks noGrp="1"/>
          </p:cNvSpPr>
          <p:nvPr>
            <p:ph type="sldNum" sz="quarter" idx="12"/>
          </p:nvPr>
        </p:nvSpPr>
        <p:spPr/>
        <p:txBody>
          <a:bodyPr/>
          <a:lstStyle/>
          <a:p>
            <a:fld id="{68A8D22E-6BC5-9E47-900C-2BB94685D9F5}" type="slidenum">
              <a:rPr lang="en-US" smtClean="0"/>
              <a:pPr/>
              <a:t>18</a:t>
            </a:fld>
            <a:endParaRPr lang="en-US"/>
          </a:p>
        </p:txBody>
      </p:sp>
    </p:spTree>
    <p:extLst>
      <p:ext uri="{BB962C8B-B14F-4D97-AF65-F5344CB8AC3E}">
        <p14:creationId xmlns:p14="http://schemas.microsoft.com/office/powerpoint/2010/main" val="2354174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5D08A-6D3D-A227-24C5-3C51498C6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50ADE-04D0-8242-CC53-F52E9A6651E7}"/>
              </a:ext>
            </a:extLst>
          </p:cNvPr>
          <p:cNvSpPr>
            <a:spLocks noGrp="1"/>
          </p:cNvSpPr>
          <p:nvPr>
            <p:ph type="title"/>
          </p:nvPr>
        </p:nvSpPr>
        <p:spPr/>
        <p:txBody>
          <a:bodyPr>
            <a:normAutofit fontScale="90000"/>
          </a:bodyPr>
          <a:lstStyle/>
          <a:p>
            <a:r>
              <a:rPr lang="en-US" dirty="0"/>
              <a:t>What is the purpose of the budget detail narrative?</a:t>
            </a:r>
          </a:p>
        </p:txBody>
      </p:sp>
      <p:sp>
        <p:nvSpPr>
          <p:cNvPr id="4" name="Slide Number Placeholder 3">
            <a:extLst>
              <a:ext uri="{FF2B5EF4-FFF2-40B4-BE49-F238E27FC236}">
                <a16:creationId xmlns:a16="http://schemas.microsoft.com/office/drawing/2014/main" id="{E4EAF624-7242-8443-85F7-046A7A9B0CD6}"/>
              </a:ext>
            </a:extLst>
          </p:cNvPr>
          <p:cNvSpPr>
            <a:spLocks noGrp="1"/>
          </p:cNvSpPr>
          <p:nvPr>
            <p:ph type="sldNum" sz="quarter" idx="12"/>
          </p:nvPr>
        </p:nvSpPr>
        <p:spPr/>
        <p:txBody>
          <a:bodyPr/>
          <a:lstStyle/>
          <a:p>
            <a:fld id="{68A8D22E-6BC5-9E47-900C-2BB94685D9F5}" type="slidenum">
              <a:rPr lang="en-US" smtClean="0"/>
              <a:t>19</a:t>
            </a:fld>
            <a:endParaRPr lang="en-US"/>
          </a:p>
        </p:txBody>
      </p:sp>
      <p:sp>
        <p:nvSpPr>
          <p:cNvPr id="3" name="Content Placeholder 1">
            <a:extLst>
              <a:ext uri="{FF2B5EF4-FFF2-40B4-BE49-F238E27FC236}">
                <a16:creationId xmlns:a16="http://schemas.microsoft.com/office/drawing/2014/main" id="{6DF2649E-D445-6E61-26CE-F1501459E155}"/>
              </a:ext>
            </a:extLst>
          </p:cNvPr>
          <p:cNvSpPr>
            <a:spLocks noGrp="1"/>
          </p:cNvSpPr>
          <p:nvPr>
            <p:ph idx="1"/>
          </p:nvPr>
        </p:nvSpPr>
        <p:spPr>
          <a:xfrm>
            <a:off x="600105" y="1461795"/>
            <a:ext cx="11356366" cy="5154327"/>
          </a:xfrm>
        </p:spPr>
        <p:txBody>
          <a:bodyPr>
            <a:normAutofit fontScale="92500" lnSpcReduction="10000"/>
          </a:bodyPr>
          <a:lstStyle/>
          <a:p>
            <a:r>
              <a:rPr lang="en-US" dirty="0">
                <a:solidFill>
                  <a:schemeClr val="tx1"/>
                </a:solidFill>
              </a:rPr>
              <a:t>While the narrative gives the audience a sense of what is being funded in the budget, the budget detail narrative is a succinct overview the accompanies each budget line. It’s a shorter reiteration of the who/what, and (if needed) where and when to provide further clarity to the budget.</a:t>
            </a:r>
          </a:p>
          <a:p>
            <a:r>
              <a:rPr lang="en-US" dirty="0">
                <a:solidFill>
                  <a:schemeClr val="tx1"/>
                </a:solidFill>
              </a:rPr>
              <a:t>The budget detail narrative should have the following:</a:t>
            </a:r>
          </a:p>
          <a:p>
            <a:pPr lvl="1"/>
            <a:r>
              <a:rPr lang="en-US" b="1" dirty="0">
                <a:solidFill>
                  <a:schemeClr val="tx1"/>
                </a:solidFill>
              </a:rPr>
              <a:t>Who/What: </a:t>
            </a:r>
            <a:r>
              <a:rPr lang="en-US" dirty="0">
                <a:solidFill>
                  <a:schemeClr val="tx1"/>
                </a:solidFill>
              </a:rPr>
              <a:t>A brief but precise description of what is being funded that matches terminology used on narrative page (</a:t>
            </a:r>
            <a:r>
              <a:rPr lang="en-US" i="1" dirty="0">
                <a:solidFill>
                  <a:schemeClr val="tx1"/>
                </a:solidFill>
              </a:rPr>
              <a:t>ex. “2.0 FTE Reading Interventionists”) </a:t>
            </a:r>
          </a:p>
          <a:p>
            <a:pPr lvl="2"/>
            <a:r>
              <a:rPr lang="en-US" b="1" dirty="0">
                <a:solidFill>
                  <a:schemeClr val="tx1"/>
                </a:solidFill>
              </a:rPr>
              <a:t>Who/What for staff positions: </a:t>
            </a:r>
            <a:r>
              <a:rPr lang="en-US" dirty="0">
                <a:solidFill>
                  <a:schemeClr val="tx1"/>
                </a:solidFill>
              </a:rPr>
              <a:t>Include relevant fiscal details: include full-time equivalence (FTE) that is being funded by this grant if this is a salaried position, or number of staff and rate if this is a stipend</a:t>
            </a:r>
          </a:p>
          <a:p>
            <a:pPr lvl="2"/>
            <a:r>
              <a:rPr lang="en-US" b="1" dirty="0">
                <a:solidFill>
                  <a:schemeClr val="tx1"/>
                </a:solidFill>
              </a:rPr>
              <a:t>Who/What for PD: </a:t>
            </a:r>
            <a:r>
              <a:rPr lang="en-US" dirty="0">
                <a:solidFill>
                  <a:schemeClr val="tx1"/>
                </a:solidFill>
              </a:rPr>
              <a:t>Professional development can have a lot of associated costs. Is this a stipend for staff to attend? Stipend for staff to lead? A contract with a PD provider? Supplies for PD?</a:t>
            </a:r>
            <a:endParaRPr lang="en-US" b="1" dirty="0">
              <a:solidFill>
                <a:schemeClr val="tx1"/>
              </a:solidFill>
            </a:endParaRPr>
          </a:p>
          <a:p>
            <a:pPr lvl="1"/>
            <a:r>
              <a:rPr lang="en-US" b="1" dirty="0">
                <a:solidFill>
                  <a:schemeClr val="tx1"/>
                </a:solidFill>
              </a:rPr>
              <a:t>Where: </a:t>
            </a:r>
            <a:r>
              <a:rPr lang="en-US" dirty="0">
                <a:solidFill>
                  <a:schemeClr val="tx1"/>
                </a:solidFill>
              </a:rPr>
              <a:t>If a location was provided in the narrative, include it in the budget detail narrative as well.</a:t>
            </a:r>
          </a:p>
          <a:p>
            <a:pPr lvl="1"/>
            <a:r>
              <a:rPr lang="en-US" b="1" dirty="0">
                <a:solidFill>
                  <a:schemeClr val="tx1"/>
                </a:solidFill>
              </a:rPr>
              <a:t>When: </a:t>
            </a:r>
            <a:r>
              <a:rPr lang="en-US" dirty="0">
                <a:solidFill>
                  <a:schemeClr val="tx1"/>
                </a:solidFill>
              </a:rPr>
              <a:t>List how long staff positions will be funded for. If other timeline information was included in the narrative, include it in the budget detail narrative as well.</a:t>
            </a:r>
            <a:endParaRPr lang="en-US" b="1" dirty="0">
              <a:solidFill>
                <a:schemeClr val="tx1"/>
              </a:solidFill>
            </a:endParaRPr>
          </a:p>
        </p:txBody>
      </p:sp>
    </p:spTree>
    <p:extLst>
      <p:ext uri="{BB962C8B-B14F-4D97-AF65-F5344CB8AC3E}">
        <p14:creationId xmlns:p14="http://schemas.microsoft.com/office/powerpoint/2010/main" val="156896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C05A-BB5E-FD97-6FFF-868FAFEE704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420044D-E518-28A7-E711-CBD82A7DC94B}"/>
              </a:ext>
            </a:extLst>
          </p:cNvPr>
          <p:cNvSpPr>
            <a:spLocks noGrp="1"/>
          </p:cNvSpPr>
          <p:nvPr>
            <p:ph idx="1"/>
          </p:nvPr>
        </p:nvSpPr>
        <p:spPr>
          <a:xfrm>
            <a:off x="896112" y="1591254"/>
            <a:ext cx="10515600" cy="4414692"/>
          </a:xfrm>
        </p:spPr>
        <p:txBody>
          <a:bodyPr vert="horz" lIns="91440" tIns="45720" rIns="91440" bIns="45720" rtlCol="0" anchor="t">
            <a:normAutofit fontScale="92500"/>
          </a:bodyPr>
          <a:lstStyle/>
          <a:p>
            <a:pPr>
              <a:lnSpc>
                <a:spcPct val="150000"/>
              </a:lnSpc>
            </a:pPr>
            <a:r>
              <a:rPr lang="en-US" dirty="0"/>
              <a:t>Consider Your Audience</a:t>
            </a:r>
          </a:p>
          <a:p>
            <a:pPr>
              <a:lnSpc>
                <a:spcPct val="150000"/>
              </a:lnSpc>
            </a:pPr>
            <a:r>
              <a:rPr lang="en-US" dirty="0"/>
              <a:t>Writing a Narrative Page</a:t>
            </a:r>
          </a:p>
          <a:p>
            <a:pPr>
              <a:lnSpc>
                <a:spcPct val="150000"/>
              </a:lnSpc>
            </a:pPr>
            <a:r>
              <a:rPr lang="en-US" dirty="0"/>
              <a:t>Writing a Budget Detail Narrative</a:t>
            </a:r>
          </a:p>
          <a:p>
            <a:pPr>
              <a:lnSpc>
                <a:spcPct val="150000"/>
              </a:lnSpc>
            </a:pPr>
            <a:r>
              <a:rPr lang="en-US" dirty="0"/>
              <a:t>Writing a Title IV SMART Goal</a:t>
            </a:r>
          </a:p>
          <a:p>
            <a:pPr>
              <a:lnSpc>
                <a:spcPct val="150000"/>
              </a:lnSpc>
            </a:pPr>
            <a:r>
              <a:rPr lang="en-US" dirty="0"/>
              <a:t>Common Errors to Avoid When Completing Your ESSA Application</a:t>
            </a:r>
          </a:p>
          <a:p>
            <a:pPr>
              <a:lnSpc>
                <a:spcPct val="150000"/>
              </a:lnSpc>
            </a:pPr>
            <a:r>
              <a:rPr lang="en-US" dirty="0"/>
              <a:t>Wrap-Up</a:t>
            </a:r>
          </a:p>
        </p:txBody>
      </p:sp>
      <p:sp>
        <p:nvSpPr>
          <p:cNvPr id="4" name="Slide Number Placeholder 3">
            <a:extLst>
              <a:ext uri="{FF2B5EF4-FFF2-40B4-BE49-F238E27FC236}">
                <a16:creationId xmlns:a16="http://schemas.microsoft.com/office/drawing/2014/main" id="{022757E5-066E-93CC-7805-3BF5E3284120}"/>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219832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9CAC5-47DE-B486-DBE4-CBEB2D683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13699-E193-D2E0-2BE5-3CB2190AF8D6}"/>
              </a:ext>
            </a:extLst>
          </p:cNvPr>
          <p:cNvSpPr>
            <a:spLocks noGrp="1"/>
          </p:cNvSpPr>
          <p:nvPr>
            <p:ph type="title"/>
          </p:nvPr>
        </p:nvSpPr>
        <p:spPr/>
        <p:txBody>
          <a:bodyPr>
            <a:normAutofit fontScale="90000"/>
          </a:bodyPr>
          <a:lstStyle/>
          <a:p>
            <a:r>
              <a:rPr lang="en-US" dirty="0"/>
              <a:t>Budget Detail Narrative Error #1: Not Enough Information</a:t>
            </a:r>
          </a:p>
        </p:txBody>
      </p:sp>
      <p:sp>
        <p:nvSpPr>
          <p:cNvPr id="4" name="Slide Number Placeholder 3">
            <a:extLst>
              <a:ext uri="{FF2B5EF4-FFF2-40B4-BE49-F238E27FC236}">
                <a16:creationId xmlns:a16="http://schemas.microsoft.com/office/drawing/2014/main" id="{DFCE4ADA-8BED-0EAB-A81B-224B06879E53}"/>
              </a:ext>
            </a:extLst>
          </p:cNvPr>
          <p:cNvSpPr>
            <a:spLocks noGrp="1"/>
          </p:cNvSpPr>
          <p:nvPr>
            <p:ph type="sldNum" sz="quarter" idx="12"/>
          </p:nvPr>
        </p:nvSpPr>
        <p:spPr/>
        <p:txBody>
          <a:bodyPr/>
          <a:lstStyle/>
          <a:p>
            <a:fld id="{68A8D22E-6BC5-9E47-900C-2BB94685D9F5}" type="slidenum">
              <a:rPr lang="en-US" smtClean="0"/>
              <a:t>20</a:t>
            </a:fld>
            <a:endParaRPr lang="en-US"/>
          </a:p>
        </p:txBody>
      </p:sp>
      <p:pic>
        <p:nvPicPr>
          <p:cNvPr id="3" name="Picture 2" descr="Incorrect narrative that reads &quot;Reading teachers&quot;">
            <a:extLst>
              <a:ext uri="{FF2B5EF4-FFF2-40B4-BE49-F238E27FC236}">
                <a16:creationId xmlns:a16="http://schemas.microsoft.com/office/drawing/2014/main" id="{1E776217-35B3-44D3-4C58-7B34DE743B3D}"/>
              </a:ext>
            </a:extLst>
          </p:cNvPr>
          <p:cNvPicPr>
            <a:picLocks noChangeAspect="1"/>
          </p:cNvPicPr>
          <p:nvPr/>
        </p:nvPicPr>
        <p:blipFill>
          <a:blip r:embed="rId2"/>
          <a:srcRect b="20301"/>
          <a:stretch/>
        </p:blipFill>
        <p:spPr>
          <a:xfrm>
            <a:off x="430074" y="1665218"/>
            <a:ext cx="7972425" cy="2019300"/>
          </a:xfrm>
          <a:prstGeom prst="rect">
            <a:avLst/>
          </a:prstGeom>
        </p:spPr>
      </p:pic>
      <p:pic>
        <p:nvPicPr>
          <p:cNvPr id="5" name="Picture 4" descr="Incorrect narrative that reads &quot;SEL PD&quot;">
            <a:extLst>
              <a:ext uri="{FF2B5EF4-FFF2-40B4-BE49-F238E27FC236}">
                <a16:creationId xmlns:a16="http://schemas.microsoft.com/office/drawing/2014/main" id="{04DB556B-B23B-854A-FFE3-E6BBE1AE6D9F}"/>
              </a:ext>
            </a:extLst>
          </p:cNvPr>
          <p:cNvPicPr>
            <a:picLocks noChangeAspect="1"/>
          </p:cNvPicPr>
          <p:nvPr/>
        </p:nvPicPr>
        <p:blipFill>
          <a:blip r:embed="rId3"/>
          <a:stretch>
            <a:fillRect/>
          </a:stretch>
        </p:blipFill>
        <p:spPr>
          <a:xfrm>
            <a:off x="1748295" y="3065745"/>
            <a:ext cx="7943850" cy="2019300"/>
          </a:xfrm>
          <a:prstGeom prst="rect">
            <a:avLst/>
          </a:prstGeom>
        </p:spPr>
      </p:pic>
      <p:pic>
        <p:nvPicPr>
          <p:cNvPr id="6" name="Picture 5" descr="Incorrect narrative that reads &quot;Supplies&quot;">
            <a:extLst>
              <a:ext uri="{FF2B5EF4-FFF2-40B4-BE49-F238E27FC236}">
                <a16:creationId xmlns:a16="http://schemas.microsoft.com/office/drawing/2014/main" id="{3D0744F1-596F-4E16-F9EB-6A4205760FAE}"/>
              </a:ext>
            </a:extLst>
          </p:cNvPr>
          <p:cNvPicPr>
            <a:picLocks noChangeAspect="1"/>
          </p:cNvPicPr>
          <p:nvPr/>
        </p:nvPicPr>
        <p:blipFill>
          <a:blip r:embed="rId4"/>
          <a:srcRect b="24014"/>
          <a:stretch/>
        </p:blipFill>
        <p:spPr>
          <a:xfrm>
            <a:off x="3495675" y="4498103"/>
            <a:ext cx="7858125" cy="2019301"/>
          </a:xfrm>
          <a:prstGeom prst="rect">
            <a:avLst/>
          </a:prstGeom>
        </p:spPr>
      </p:pic>
    </p:spTree>
    <p:extLst>
      <p:ext uri="{BB962C8B-B14F-4D97-AF65-F5344CB8AC3E}">
        <p14:creationId xmlns:p14="http://schemas.microsoft.com/office/powerpoint/2010/main" val="67396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2762-CE04-42AD-8D68-5A5A109C6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2EA01-3574-8C26-4FEC-B05094CDA144}"/>
              </a:ext>
            </a:extLst>
          </p:cNvPr>
          <p:cNvSpPr>
            <a:spLocks noGrp="1"/>
          </p:cNvSpPr>
          <p:nvPr>
            <p:ph type="title"/>
          </p:nvPr>
        </p:nvSpPr>
        <p:spPr>
          <a:xfrm>
            <a:off x="173178" y="308699"/>
            <a:ext cx="11951766" cy="861002"/>
          </a:xfrm>
        </p:spPr>
        <p:txBody>
          <a:bodyPr>
            <a:normAutofit fontScale="90000"/>
          </a:bodyPr>
          <a:lstStyle/>
          <a:p>
            <a:r>
              <a:rPr lang="en-US" dirty="0"/>
              <a:t>Budget Detail Narrative Error #2: Using Different Terms on Narrative and Budget Pages</a:t>
            </a:r>
          </a:p>
        </p:txBody>
      </p:sp>
      <p:sp>
        <p:nvSpPr>
          <p:cNvPr id="4" name="Slide Number Placeholder 3">
            <a:extLst>
              <a:ext uri="{FF2B5EF4-FFF2-40B4-BE49-F238E27FC236}">
                <a16:creationId xmlns:a16="http://schemas.microsoft.com/office/drawing/2014/main" id="{7C963819-B541-0C91-412B-C8F7432429C9}"/>
              </a:ext>
            </a:extLst>
          </p:cNvPr>
          <p:cNvSpPr>
            <a:spLocks noGrp="1"/>
          </p:cNvSpPr>
          <p:nvPr>
            <p:ph type="sldNum" sz="quarter" idx="12"/>
          </p:nvPr>
        </p:nvSpPr>
        <p:spPr/>
        <p:txBody>
          <a:bodyPr/>
          <a:lstStyle/>
          <a:p>
            <a:fld id="{68A8D22E-6BC5-9E47-900C-2BB94685D9F5}" type="slidenum">
              <a:rPr lang="en-US" smtClean="0"/>
              <a:t>21</a:t>
            </a:fld>
            <a:endParaRPr lang="en-US"/>
          </a:p>
        </p:txBody>
      </p:sp>
      <p:pic>
        <p:nvPicPr>
          <p:cNvPr id="7" name="Picture 6" descr="Incorrect budget detail narrative that reads &quot;Laura Montez, flate rate stipend $500&quot; which does not match the narrative">
            <a:extLst>
              <a:ext uri="{FF2B5EF4-FFF2-40B4-BE49-F238E27FC236}">
                <a16:creationId xmlns:a16="http://schemas.microsoft.com/office/drawing/2014/main" id="{53549DA5-06A9-0901-C210-C678706C2DD4}"/>
              </a:ext>
            </a:extLst>
          </p:cNvPr>
          <p:cNvPicPr>
            <a:picLocks noChangeAspect="1"/>
          </p:cNvPicPr>
          <p:nvPr/>
        </p:nvPicPr>
        <p:blipFill>
          <a:blip r:embed="rId2"/>
          <a:srcRect b="13965"/>
          <a:stretch/>
        </p:blipFill>
        <p:spPr>
          <a:xfrm>
            <a:off x="1241642" y="4214935"/>
            <a:ext cx="9307884" cy="2342157"/>
          </a:xfrm>
          <a:prstGeom prst="rect">
            <a:avLst/>
          </a:prstGeom>
        </p:spPr>
      </p:pic>
      <p:pic>
        <p:nvPicPr>
          <p:cNvPr id="8" name="Picture 7" descr="Sample Title I narrative line that reads &quot;SEL PD provided to all teachers district-wide. The training will take place at three points throughout the year and will help our teachers address identified needs in the classroom.&quot;">
            <a:extLst>
              <a:ext uri="{FF2B5EF4-FFF2-40B4-BE49-F238E27FC236}">
                <a16:creationId xmlns:a16="http://schemas.microsoft.com/office/drawing/2014/main" id="{54C3F690-EE07-CFCC-E6C2-983D7E4C16B6}"/>
              </a:ext>
            </a:extLst>
          </p:cNvPr>
          <p:cNvPicPr>
            <a:picLocks noChangeAspect="1"/>
          </p:cNvPicPr>
          <p:nvPr/>
        </p:nvPicPr>
        <p:blipFill>
          <a:blip r:embed="rId3"/>
          <a:srcRect b="20972"/>
          <a:stretch/>
        </p:blipFill>
        <p:spPr>
          <a:xfrm>
            <a:off x="4130261" y="1343970"/>
            <a:ext cx="4299756" cy="2722331"/>
          </a:xfrm>
          <a:prstGeom prst="rect">
            <a:avLst/>
          </a:prstGeom>
        </p:spPr>
      </p:pic>
    </p:spTree>
    <p:extLst>
      <p:ext uri="{BB962C8B-B14F-4D97-AF65-F5344CB8AC3E}">
        <p14:creationId xmlns:p14="http://schemas.microsoft.com/office/powerpoint/2010/main" val="33503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0D4F2-29AD-CAFE-B530-520AE6345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65CEB-AEDD-8328-2E39-02AB15D2DAC3}"/>
              </a:ext>
            </a:extLst>
          </p:cNvPr>
          <p:cNvSpPr>
            <a:spLocks noGrp="1"/>
          </p:cNvSpPr>
          <p:nvPr>
            <p:ph type="title"/>
          </p:nvPr>
        </p:nvSpPr>
        <p:spPr>
          <a:xfrm>
            <a:off x="173178" y="308699"/>
            <a:ext cx="11951766" cy="861002"/>
          </a:xfrm>
        </p:spPr>
        <p:txBody>
          <a:bodyPr>
            <a:normAutofit/>
          </a:bodyPr>
          <a:lstStyle/>
          <a:p>
            <a:r>
              <a:rPr lang="en-US" dirty="0"/>
              <a:t>Exemplar Budget Detail Narratives</a:t>
            </a:r>
          </a:p>
        </p:txBody>
      </p:sp>
      <p:sp>
        <p:nvSpPr>
          <p:cNvPr id="4" name="Slide Number Placeholder 3">
            <a:extLst>
              <a:ext uri="{FF2B5EF4-FFF2-40B4-BE49-F238E27FC236}">
                <a16:creationId xmlns:a16="http://schemas.microsoft.com/office/drawing/2014/main" id="{05E1E822-9A96-4509-472C-BC23A41FD7EC}"/>
              </a:ext>
            </a:extLst>
          </p:cNvPr>
          <p:cNvSpPr>
            <a:spLocks noGrp="1"/>
          </p:cNvSpPr>
          <p:nvPr>
            <p:ph type="sldNum" sz="quarter" idx="12"/>
          </p:nvPr>
        </p:nvSpPr>
        <p:spPr/>
        <p:txBody>
          <a:bodyPr/>
          <a:lstStyle/>
          <a:p>
            <a:fld id="{68A8D22E-6BC5-9E47-900C-2BB94685D9F5}" type="slidenum">
              <a:rPr lang="en-US" smtClean="0"/>
              <a:t>22</a:t>
            </a:fld>
            <a:endParaRPr lang="en-US"/>
          </a:p>
        </p:txBody>
      </p:sp>
      <p:pic>
        <p:nvPicPr>
          <p:cNvPr id="3" name="Picture 2" descr="Exemplar budget detail narrative that reads &quot;Supplies to support expanded Civics curriculum: 50 new textbooks ($50 each, $2500 total), 10 posters ($25 each, $250 total), 20 flash card sets ($15 each, $300 total), and additional paper and pencils ($100).">
            <a:extLst>
              <a:ext uri="{FF2B5EF4-FFF2-40B4-BE49-F238E27FC236}">
                <a16:creationId xmlns:a16="http://schemas.microsoft.com/office/drawing/2014/main" id="{3C12D061-D3BC-3B98-4673-700864E0664A}"/>
              </a:ext>
            </a:extLst>
          </p:cNvPr>
          <p:cNvPicPr>
            <a:picLocks noChangeAspect="1"/>
          </p:cNvPicPr>
          <p:nvPr/>
        </p:nvPicPr>
        <p:blipFill>
          <a:blip r:embed="rId2"/>
          <a:stretch>
            <a:fillRect/>
          </a:stretch>
        </p:blipFill>
        <p:spPr>
          <a:xfrm>
            <a:off x="6538587" y="1641364"/>
            <a:ext cx="5515368" cy="2875032"/>
          </a:xfrm>
          <a:prstGeom prst="rect">
            <a:avLst/>
          </a:prstGeom>
        </p:spPr>
      </p:pic>
      <p:pic>
        <p:nvPicPr>
          <p:cNvPr id="6" name="Picture 5" descr="Exemplar budget detail narrative that reads (1.8 FTE Reading Interventionists to support Title I students (1.2 FTE at Everytown Elementary, 0.6 FTE at Hazzard Middle School). Funded for 2025-2026 school year.">
            <a:extLst>
              <a:ext uri="{FF2B5EF4-FFF2-40B4-BE49-F238E27FC236}">
                <a16:creationId xmlns:a16="http://schemas.microsoft.com/office/drawing/2014/main" id="{0CA1B790-163A-D549-AAB3-34F179D3AF8D}"/>
              </a:ext>
            </a:extLst>
          </p:cNvPr>
          <p:cNvPicPr>
            <a:picLocks noChangeAspect="1"/>
          </p:cNvPicPr>
          <p:nvPr/>
        </p:nvPicPr>
        <p:blipFill>
          <a:blip r:embed="rId3"/>
          <a:stretch>
            <a:fillRect/>
          </a:stretch>
        </p:blipFill>
        <p:spPr>
          <a:xfrm>
            <a:off x="574175" y="1641365"/>
            <a:ext cx="4724335" cy="2870341"/>
          </a:xfrm>
          <a:prstGeom prst="rect">
            <a:avLst/>
          </a:prstGeom>
        </p:spPr>
      </p:pic>
      <p:pic>
        <p:nvPicPr>
          <p:cNvPr id="9" name="Picture 8" descr="Exemplar budget detail narrative that reads &quot;Stipend for Everytown School District teacher Laura Montez to lead SEL PD for teachers districtwide throughout the 2025-2026 school year. Flat rate stipend for 1 teacher, $500.">
            <a:extLst>
              <a:ext uri="{FF2B5EF4-FFF2-40B4-BE49-F238E27FC236}">
                <a16:creationId xmlns:a16="http://schemas.microsoft.com/office/drawing/2014/main" id="{84537B23-BD60-8220-6FE4-6A8D9E797A0E}"/>
              </a:ext>
            </a:extLst>
          </p:cNvPr>
          <p:cNvPicPr>
            <a:picLocks noChangeAspect="1"/>
          </p:cNvPicPr>
          <p:nvPr/>
        </p:nvPicPr>
        <p:blipFill>
          <a:blip r:embed="rId4"/>
          <a:stretch>
            <a:fillRect/>
          </a:stretch>
        </p:blipFill>
        <p:spPr>
          <a:xfrm>
            <a:off x="3830196" y="3496375"/>
            <a:ext cx="5317467" cy="3063874"/>
          </a:xfrm>
          <a:prstGeom prst="rect">
            <a:avLst/>
          </a:prstGeom>
        </p:spPr>
      </p:pic>
    </p:spTree>
    <p:extLst>
      <p:ext uri="{BB962C8B-B14F-4D97-AF65-F5344CB8AC3E}">
        <p14:creationId xmlns:p14="http://schemas.microsoft.com/office/powerpoint/2010/main" val="39063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A6652-A076-90D0-0F32-CD4C6FECE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92CE3-EBBA-8617-8038-330799FC686A}"/>
              </a:ext>
            </a:extLst>
          </p:cNvPr>
          <p:cNvSpPr>
            <a:spLocks noGrp="1"/>
          </p:cNvSpPr>
          <p:nvPr>
            <p:ph type="title"/>
          </p:nvPr>
        </p:nvSpPr>
        <p:spPr>
          <a:xfrm>
            <a:off x="1984249" y="2750147"/>
            <a:ext cx="8247888" cy="861002"/>
          </a:xfrm>
        </p:spPr>
        <p:txBody>
          <a:bodyPr>
            <a:normAutofit/>
          </a:bodyPr>
          <a:lstStyle/>
          <a:p>
            <a:r>
              <a:rPr lang="en-US" dirty="0"/>
              <a:t>Writing a Title IV SMART Goal</a:t>
            </a:r>
          </a:p>
        </p:txBody>
      </p:sp>
      <p:sp>
        <p:nvSpPr>
          <p:cNvPr id="4" name="Slide Number Placeholder 3">
            <a:extLst>
              <a:ext uri="{FF2B5EF4-FFF2-40B4-BE49-F238E27FC236}">
                <a16:creationId xmlns:a16="http://schemas.microsoft.com/office/drawing/2014/main" id="{26775B00-6338-4FBF-4EF0-CD9116DB7364}"/>
              </a:ext>
            </a:extLst>
          </p:cNvPr>
          <p:cNvSpPr>
            <a:spLocks noGrp="1"/>
          </p:cNvSpPr>
          <p:nvPr>
            <p:ph type="sldNum" sz="quarter" idx="12"/>
          </p:nvPr>
        </p:nvSpPr>
        <p:spPr/>
        <p:txBody>
          <a:bodyPr/>
          <a:lstStyle/>
          <a:p>
            <a:fld id="{68A8D22E-6BC5-9E47-900C-2BB94685D9F5}" type="slidenum">
              <a:rPr lang="en-US" smtClean="0"/>
              <a:pPr/>
              <a:t>23</a:t>
            </a:fld>
            <a:endParaRPr lang="en-US"/>
          </a:p>
        </p:txBody>
      </p:sp>
    </p:spTree>
    <p:extLst>
      <p:ext uri="{BB962C8B-B14F-4D97-AF65-F5344CB8AC3E}">
        <p14:creationId xmlns:p14="http://schemas.microsoft.com/office/powerpoint/2010/main" val="290134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A15D8-4E66-776F-BC72-D7DA97C17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547A4-4925-AED5-7B7C-9EF963C77EE9}"/>
              </a:ext>
            </a:extLst>
          </p:cNvPr>
          <p:cNvSpPr>
            <a:spLocks noGrp="1"/>
          </p:cNvSpPr>
          <p:nvPr>
            <p:ph type="title"/>
          </p:nvPr>
        </p:nvSpPr>
        <p:spPr/>
        <p:txBody>
          <a:bodyPr>
            <a:normAutofit/>
          </a:bodyPr>
          <a:lstStyle/>
          <a:p>
            <a:r>
              <a:rPr lang="en-US" dirty="0"/>
              <a:t>What is a SMART goal?</a:t>
            </a:r>
          </a:p>
        </p:txBody>
      </p:sp>
      <p:pic>
        <p:nvPicPr>
          <p:cNvPr id="10" name="Picture 9" descr="Light bulb">
            <a:extLst>
              <a:ext uri="{FF2B5EF4-FFF2-40B4-BE49-F238E27FC236}">
                <a16:creationId xmlns:a16="http://schemas.microsoft.com/office/drawing/2014/main" id="{E9DC46FE-2910-7847-0F9C-9A0584C3A4CD}"/>
              </a:ext>
            </a:extLst>
          </p:cNvPr>
          <p:cNvPicPr>
            <a:picLocks noChangeAspect="1"/>
          </p:cNvPicPr>
          <p:nvPr/>
        </p:nvPicPr>
        <p:blipFill>
          <a:blip r:embed="rId2"/>
          <a:stretch>
            <a:fillRect/>
          </a:stretch>
        </p:blipFill>
        <p:spPr>
          <a:xfrm>
            <a:off x="1376788" y="1510059"/>
            <a:ext cx="4054191" cy="4054191"/>
          </a:xfrm>
          <a:prstGeom prst="rect">
            <a:avLst/>
          </a:prstGeom>
        </p:spPr>
      </p:pic>
      <p:sp>
        <p:nvSpPr>
          <p:cNvPr id="5" name="TextBox 4">
            <a:extLst>
              <a:ext uri="{FF2B5EF4-FFF2-40B4-BE49-F238E27FC236}">
                <a16:creationId xmlns:a16="http://schemas.microsoft.com/office/drawing/2014/main" id="{DD9C49A2-FB10-6B94-1F8B-6C8670DEFFD4}"/>
              </a:ext>
            </a:extLst>
          </p:cNvPr>
          <p:cNvSpPr txBox="1"/>
          <p:nvPr/>
        </p:nvSpPr>
        <p:spPr>
          <a:xfrm>
            <a:off x="6172200" y="2119256"/>
            <a:ext cx="5181600" cy="4057707"/>
          </a:xfrm>
          <a:prstGeom prst="rect">
            <a:avLst/>
          </a:prstGeom>
        </p:spPr>
        <p:txBody>
          <a:bodyPr vert="horz" lIns="91440" tIns="45720" rIns="91440" bIns="45720" rtlCol="0">
            <a:normAutofit/>
          </a:bodyPr>
          <a:lstStyle/>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S</a:t>
            </a:r>
            <a:r>
              <a:rPr lang="en-US" sz="3600" dirty="0">
                <a:solidFill>
                  <a:schemeClr val="accent1">
                    <a:lumMod val="50000"/>
                  </a:schemeClr>
                </a:solidFill>
              </a:rPr>
              <a:t>PECIFIC</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M</a:t>
            </a:r>
            <a:r>
              <a:rPr lang="en-US" sz="3600" dirty="0">
                <a:solidFill>
                  <a:schemeClr val="accent1">
                    <a:lumMod val="50000"/>
                  </a:schemeClr>
                </a:solidFill>
              </a:rPr>
              <a:t>EASURABLE</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A</a:t>
            </a:r>
            <a:r>
              <a:rPr lang="en-US" sz="3600" dirty="0">
                <a:solidFill>
                  <a:schemeClr val="accent1">
                    <a:lumMod val="50000"/>
                  </a:schemeClr>
                </a:solidFill>
              </a:rPr>
              <a:t>CHIEVABLE</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R</a:t>
            </a:r>
            <a:r>
              <a:rPr lang="en-US" sz="3600" dirty="0">
                <a:solidFill>
                  <a:schemeClr val="accent1">
                    <a:lumMod val="50000"/>
                  </a:schemeClr>
                </a:solidFill>
              </a:rPr>
              <a:t>ELEVANT</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T</a:t>
            </a:r>
            <a:r>
              <a:rPr lang="en-US" sz="3600" dirty="0">
                <a:solidFill>
                  <a:schemeClr val="accent1">
                    <a:lumMod val="50000"/>
                  </a:schemeClr>
                </a:solidFill>
              </a:rPr>
              <a:t>IME-BOUND</a:t>
            </a:r>
          </a:p>
          <a:p>
            <a:pPr marL="0" lvl="3">
              <a:lnSpc>
                <a:spcPct val="90000"/>
              </a:lnSpc>
              <a:spcBef>
                <a:spcPts val="1000"/>
              </a:spcBef>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FDFED4D-5E5B-2DDF-E822-04FD0BE77BE3}"/>
              </a:ext>
            </a:extLst>
          </p:cNvPr>
          <p:cNvSpPr>
            <a:spLocks noGrp="1"/>
          </p:cNvSpPr>
          <p:nvPr>
            <p:ph type="sldNum" sz="quarter" idx="12"/>
          </p:nvPr>
        </p:nvSpPr>
        <p:spPr/>
        <p:txBody>
          <a:bodyPr/>
          <a:lstStyle/>
          <a:p>
            <a:fld id="{68A8D22E-6BC5-9E47-900C-2BB94685D9F5}" type="slidenum">
              <a:rPr lang="en-US" smtClean="0"/>
              <a:t>24</a:t>
            </a:fld>
            <a:endParaRPr lang="en-US"/>
          </a:p>
        </p:txBody>
      </p:sp>
    </p:spTree>
    <p:extLst>
      <p:ext uri="{BB962C8B-B14F-4D97-AF65-F5344CB8AC3E}">
        <p14:creationId xmlns:p14="http://schemas.microsoft.com/office/powerpoint/2010/main" val="17680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DAB9E-1A19-3E03-7452-555749AD0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44F40-1F35-F583-366E-D32FB3C18368}"/>
              </a:ext>
            </a:extLst>
          </p:cNvPr>
          <p:cNvSpPr>
            <a:spLocks noGrp="1"/>
          </p:cNvSpPr>
          <p:nvPr>
            <p:ph type="title"/>
          </p:nvPr>
        </p:nvSpPr>
        <p:spPr/>
        <p:txBody>
          <a:bodyPr>
            <a:normAutofit fontScale="90000"/>
          </a:bodyPr>
          <a:lstStyle/>
          <a:p>
            <a:r>
              <a:rPr lang="en-US" dirty="0"/>
              <a:t>8 Tips for Writing Effective SMART Goals</a:t>
            </a:r>
          </a:p>
        </p:txBody>
      </p:sp>
      <p:sp>
        <p:nvSpPr>
          <p:cNvPr id="4" name="Slide Number Placeholder 3">
            <a:extLst>
              <a:ext uri="{FF2B5EF4-FFF2-40B4-BE49-F238E27FC236}">
                <a16:creationId xmlns:a16="http://schemas.microsoft.com/office/drawing/2014/main" id="{7286B38D-4E76-A8F4-D7D8-22DDD9BBAA25}"/>
              </a:ext>
            </a:extLst>
          </p:cNvPr>
          <p:cNvSpPr>
            <a:spLocks noGrp="1"/>
          </p:cNvSpPr>
          <p:nvPr>
            <p:ph type="sldNum" sz="quarter" idx="12"/>
          </p:nvPr>
        </p:nvSpPr>
        <p:spPr/>
        <p:txBody>
          <a:bodyPr/>
          <a:lstStyle/>
          <a:p>
            <a:fld id="{68A8D22E-6BC5-9E47-900C-2BB94685D9F5}" type="slidenum">
              <a:rPr lang="en-US" smtClean="0"/>
              <a:t>25</a:t>
            </a:fld>
            <a:endParaRPr lang="en-US"/>
          </a:p>
        </p:txBody>
      </p:sp>
      <p:sp>
        <p:nvSpPr>
          <p:cNvPr id="3" name="TextBox 2">
            <a:extLst>
              <a:ext uri="{FF2B5EF4-FFF2-40B4-BE49-F238E27FC236}">
                <a16:creationId xmlns:a16="http://schemas.microsoft.com/office/drawing/2014/main" id="{C58205FA-4517-D3A2-8FD2-DB6EE3E96729}"/>
              </a:ext>
            </a:extLst>
          </p:cNvPr>
          <p:cNvSpPr txBox="1"/>
          <p:nvPr/>
        </p:nvSpPr>
        <p:spPr>
          <a:xfrm>
            <a:off x="579863" y="1962615"/>
            <a:ext cx="10694020" cy="4431983"/>
          </a:xfrm>
          <a:prstGeom prst="rect">
            <a:avLst/>
          </a:prstGeom>
          <a:noFill/>
        </p:spPr>
        <p:txBody>
          <a:bodyPr wrap="square">
            <a:spAutoFit/>
          </a:bodyPr>
          <a:lstStyle/>
          <a:p>
            <a:pPr marL="457200" indent="-457200" algn="l">
              <a:buFont typeface="+mj-lt"/>
              <a:buAutoNum type="arabicPeriod"/>
            </a:pPr>
            <a:r>
              <a:rPr lang="en-US" sz="2400" b="1" i="0" dirty="0">
                <a:effectLst/>
                <a:latin typeface="Arial" panose="020B0604020202020204" pitchFamily="34" charset="0"/>
                <a:cs typeface="Arial" panose="020B0604020202020204" pitchFamily="34" charset="0"/>
              </a:rPr>
              <a:t>Start with Specific Action Verbs</a:t>
            </a:r>
            <a:r>
              <a:rPr lang="en-US" sz="2400" b="0" i="0" dirty="0">
                <a:effectLst/>
                <a:latin typeface="Arial" panose="020B0604020202020204" pitchFamily="34" charset="0"/>
                <a:cs typeface="Arial" panose="020B0604020202020204" pitchFamily="34" charset="0"/>
              </a:rPr>
              <a:t>: Begin </a:t>
            </a:r>
            <a:r>
              <a:rPr lang="en-US" sz="2400" dirty="0">
                <a:latin typeface="Arial" panose="020B0604020202020204" pitchFamily="34" charset="0"/>
                <a:cs typeface="Arial" panose="020B0604020202020204" pitchFamily="34" charset="0"/>
              </a:rPr>
              <a:t>the</a:t>
            </a:r>
            <a:r>
              <a:rPr lang="en-US" sz="2400" b="0" i="0" dirty="0">
                <a:effectLst/>
                <a:latin typeface="Arial" panose="020B0604020202020204" pitchFamily="34" charset="0"/>
                <a:cs typeface="Arial" panose="020B0604020202020204" pitchFamily="34" charset="0"/>
              </a:rPr>
              <a:t> goal with a clear action verb (e.g., "increase," "reduce," "implement"). This makes the goal more precise and action-oriented.</a:t>
            </a:r>
            <a:endParaRPr lang="en-US" sz="2400" dirty="0">
              <a:latin typeface="Arial" panose="020B0604020202020204" pitchFamily="34" charset="0"/>
              <a:cs typeface="Arial" panose="020B0604020202020204" pitchFamily="34" charset="0"/>
            </a:endParaRPr>
          </a:p>
          <a:p>
            <a:pPr marL="457200" indent="-457200" algn="l">
              <a:buFont typeface="+mj-lt"/>
              <a:buAutoNum type="arabicPeriod"/>
            </a:pPr>
            <a:r>
              <a:rPr lang="en-US" sz="2400" b="1" i="0" dirty="0">
                <a:effectLst/>
                <a:latin typeface="Arial" panose="020B0604020202020204" pitchFamily="34" charset="0"/>
                <a:cs typeface="Arial" panose="020B0604020202020204" pitchFamily="34" charset="0"/>
              </a:rPr>
              <a:t>Use Quantifiable Metrics</a:t>
            </a:r>
            <a:r>
              <a:rPr lang="en-US" sz="2400" b="0" i="0" dirty="0">
                <a:effectLst/>
                <a:latin typeface="Arial" panose="020B0604020202020204" pitchFamily="34" charset="0"/>
                <a:cs typeface="Arial" panose="020B0604020202020204" pitchFamily="34" charset="0"/>
              </a:rPr>
              <a:t>: Include specific numbers, percentages, or dates (e.g., "increase by 15%", "complete within 3 months") to make your goals measurable.</a:t>
            </a:r>
          </a:p>
          <a:p>
            <a:pPr marL="457200" indent="-457200" algn="l">
              <a:buFont typeface="+mj-lt"/>
              <a:buAutoNum type="arabicPeriod"/>
            </a:pPr>
            <a:r>
              <a:rPr lang="en-US" sz="2400" b="1" i="0" dirty="0">
                <a:effectLst/>
                <a:latin typeface="Arial" panose="020B0604020202020204" pitchFamily="34" charset="0"/>
                <a:cs typeface="Arial" panose="020B0604020202020204" pitchFamily="34" charset="0"/>
              </a:rPr>
              <a:t>Set Realistic Targets</a:t>
            </a:r>
            <a:r>
              <a:rPr lang="en-US" sz="2400" b="0" i="0" dirty="0">
                <a:effectLst/>
                <a:latin typeface="Arial" panose="020B0604020202020204" pitchFamily="34" charset="0"/>
                <a:cs typeface="Arial" panose="020B0604020202020204" pitchFamily="34" charset="0"/>
              </a:rPr>
              <a:t>: Balance ambition with practicality by choosing targets that stretch your abilities but are achievable with available resources and time.</a:t>
            </a:r>
          </a:p>
          <a:p>
            <a:pPr marL="457200" indent="-457200" algn="l">
              <a:buFont typeface="+mj-lt"/>
              <a:buAutoNum type="arabicPeriod"/>
            </a:pPr>
            <a:r>
              <a:rPr lang="en-US" sz="2400" b="1" i="0" dirty="0">
                <a:effectLst/>
                <a:latin typeface="Arial" panose="020B0604020202020204" pitchFamily="34" charset="0"/>
                <a:cs typeface="Arial" panose="020B0604020202020204" pitchFamily="34" charset="0"/>
              </a:rPr>
              <a:t>Focus on Relevant Outcomes</a:t>
            </a:r>
            <a:r>
              <a:rPr lang="en-US" sz="2400" b="0" i="0" dirty="0">
                <a:effectLst/>
                <a:latin typeface="Arial" panose="020B0604020202020204" pitchFamily="34" charset="0"/>
                <a:cs typeface="Arial" panose="020B0604020202020204" pitchFamily="34" charset="0"/>
              </a:rPr>
              <a:t>: Make sure </a:t>
            </a:r>
            <a:r>
              <a:rPr lang="en-US" sz="2400" dirty="0">
                <a:latin typeface="Arial" panose="020B0604020202020204" pitchFamily="34" charset="0"/>
                <a:cs typeface="Arial" panose="020B0604020202020204" pitchFamily="34" charset="0"/>
              </a:rPr>
              <a:t>the</a:t>
            </a:r>
            <a:r>
              <a:rPr lang="en-US" sz="2400" b="0" i="0" dirty="0">
                <a:effectLst/>
                <a:latin typeface="Arial" panose="020B0604020202020204" pitchFamily="34" charset="0"/>
                <a:cs typeface="Arial" panose="020B0604020202020204" pitchFamily="34" charset="0"/>
              </a:rPr>
              <a:t> goal aligns with broader objectives (e.g., student outcomes) to stay relevant to overall priorities.</a:t>
            </a:r>
          </a:p>
          <a:p>
            <a:pPr marL="457200" lvl="3"/>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9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FFF76-9F17-6B38-A0B4-C417CF9C1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85C31-4E70-CD8D-3FD1-D0B70CC5EAA0}"/>
              </a:ext>
            </a:extLst>
          </p:cNvPr>
          <p:cNvSpPr>
            <a:spLocks noGrp="1"/>
          </p:cNvSpPr>
          <p:nvPr>
            <p:ph type="title"/>
          </p:nvPr>
        </p:nvSpPr>
        <p:spPr>
          <a:xfrm>
            <a:off x="173178" y="308699"/>
            <a:ext cx="11924333" cy="861002"/>
          </a:xfrm>
        </p:spPr>
        <p:txBody>
          <a:bodyPr>
            <a:normAutofit fontScale="90000"/>
          </a:bodyPr>
          <a:lstStyle/>
          <a:p>
            <a:r>
              <a:rPr lang="en-US" dirty="0"/>
              <a:t>8 Tips for Writing Effective SMART Goals (cont.)</a:t>
            </a:r>
          </a:p>
        </p:txBody>
      </p:sp>
      <p:sp>
        <p:nvSpPr>
          <p:cNvPr id="4" name="Slide Number Placeholder 3">
            <a:extLst>
              <a:ext uri="{FF2B5EF4-FFF2-40B4-BE49-F238E27FC236}">
                <a16:creationId xmlns:a16="http://schemas.microsoft.com/office/drawing/2014/main" id="{45777AA4-B065-63A3-9EBF-CC83CCA03A50}"/>
              </a:ext>
            </a:extLst>
          </p:cNvPr>
          <p:cNvSpPr>
            <a:spLocks noGrp="1"/>
          </p:cNvSpPr>
          <p:nvPr>
            <p:ph type="sldNum" sz="quarter" idx="12"/>
          </p:nvPr>
        </p:nvSpPr>
        <p:spPr/>
        <p:txBody>
          <a:bodyPr/>
          <a:lstStyle/>
          <a:p>
            <a:fld id="{68A8D22E-6BC5-9E47-900C-2BB94685D9F5}" type="slidenum">
              <a:rPr lang="en-US" smtClean="0"/>
              <a:t>26</a:t>
            </a:fld>
            <a:endParaRPr lang="en-US"/>
          </a:p>
        </p:txBody>
      </p:sp>
      <p:sp>
        <p:nvSpPr>
          <p:cNvPr id="6" name="TextBox 5">
            <a:extLst>
              <a:ext uri="{FF2B5EF4-FFF2-40B4-BE49-F238E27FC236}">
                <a16:creationId xmlns:a16="http://schemas.microsoft.com/office/drawing/2014/main" id="{B87E74FC-E1E3-0776-E07F-E777ED736FF3}"/>
              </a:ext>
            </a:extLst>
          </p:cNvPr>
          <p:cNvSpPr txBox="1"/>
          <p:nvPr/>
        </p:nvSpPr>
        <p:spPr>
          <a:xfrm>
            <a:off x="579862" y="1661532"/>
            <a:ext cx="11078737" cy="5078313"/>
          </a:xfrm>
          <a:prstGeom prst="rect">
            <a:avLst/>
          </a:prstGeom>
          <a:noFill/>
        </p:spPr>
        <p:txBody>
          <a:bodyPr wrap="square">
            <a:spAutoFit/>
          </a:bodyPr>
          <a:lstStyle/>
          <a:p>
            <a:pPr marL="457200" indent="-457200">
              <a:buFont typeface="+mj-lt"/>
              <a:buAutoNum type="arabicPeriod" startAt="5"/>
            </a:pPr>
            <a:r>
              <a:rPr lang="en-US" sz="2400" b="1" i="0" dirty="0">
                <a:solidFill>
                  <a:schemeClr val="accent1">
                    <a:lumMod val="50000"/>
                  </a:schemeClr>
                </a:solidFill>
                <a:effectLst/>
                <a:latin typeface="Arial" panose="020B0604020202020204" pitchFamily="34" charset="0"/>
                <a:cs typeface="Arial" panose="020B0604020202020204" pitchFamily="34" charset="0"/>
              </a:rPr>
              <a:t>Define a Clear Timeline</a:t>
            </a:r>
            <a:r>
              <a:rPr lang="en-US" sz="2400" b="0" i="0" dirty="0">
                <a:solidFill>
                  <a:schemeClr val="accent1">
                    <a:lumMod val="50000"/>
                  </a:schemeClr>
                </a:solidFill>
                <a:effectLst/>
                <a:latin typeface="Arial" panose="020B0604020202020204" pitchFamily="34" charset="0"/>
                <a:cs typeface="Arial" panose="020B0604020202020204" pitchFamily="34" charset="0"/>
              </a:rPr>
              <a:t>: Add deadlines or checkpoints (e.g., "by the end of the semester“ or “At the end of SY24/25”) to keep goals time-bound and help track progress over time.</a:t>
            </a:r>
            <a:endParaRPr lang="en-US" sz="2400" b="1" i="0" dirty="0">
              <a:solidFill>
                <a:schemeClr val="accent1">
                  <a:lumMod val="50000"/>
                </a:schemeClr>
              </a:solidFill>
              <a:effectLst/>
              <a:latin typeface="Arial" panose="020B0604020202020204" pitchFamily="34" charset="0"/>
              <a:cs typeface="Arial" panose="020B0604020202020204" pitchFamily="34" charset="0"/>
            </a:endParaRPr>
          </a:p>
          <a:p>
            <a:pPr marL="457200" indent="-457200" algn="l">
              <a:buFont typeface="+mj-lt"/>
              <a:buAutoNum type="arabicPeriod" startAt="5"/>
            </a:pPr>
            <a:r>
              <a:rPr lang="en-US" sz="2400" b="1" i="0" dirty="0">
                <a:solidFill>
                  <a:schemeClr val="accent1">
                    <a:lumMod val="50000"/>
                  </a:schemeClr>
                </a:solidFill>
                <a:effectLst/>
                <a:latin typeface="Arial" panose="020B0604020202020204" pitchFamily="34" charset="0"/>
                <a:cs typeface="Arial" panose="020B0604020202020204" pitchFamily="34" charset="0"/>
              </a:rPr>
              <a:t>Align with Stakeholders’ Needs</a:t>
            </a:r>
            <a:r>
              <a:rPr lang="en-US" sz="2400" b="0" i="0" dirty="0">
                <a:solidFill>
                  <a:schemeClr val="accent1">
                    <a:lumMod val="50000"/>
                  </a:schemeClr>
                </a:solidFill>
                <a:effectLst/>
                <a:latin typeface="Arial" panose="020B0604020202020204" pitchFamily="34" charset="0"/>
                <a:cs typeface="Arial" panose="020B0604020202020204" pitchFamily="34" charset="0"/>
              </a:rPr>
              <a:t>: Make sure goals are relevant to the needs of key stakeholders (e.g., students, teachers, families) for greater impact and buy-in.</a:t>
            </a:r>
          </a:p>
          <a:p>
            <a:pPr marL="457200" indent="-457200" algn="l">
              <a:buFont typeface="+mj-lt"/>
              <a:buAutoNum type="arabicPeriod" startAt="5"/>
            </a:pPr>
            <a:r>
              <a:rPr lang="en-US" sz="2400" b="1" i="0" dirty="0">
                <a:solidFill>
                  <a:schemeClr val="accent1">
                    <a:lumMod val="50000"/>
                  </a:schemeClr>
                </a:solidFill>
                <a:effectLst/>
                <a:latin typeface="Arial" panose="020B0604020202020204" pitchFamily="34" charset="0"/>
                <a:cs typeface="Arial" panose="020B0604020202020204" pitchFamily="34" charset="0"/>
              </a:rPr>
              <a:t>Specify Resources Needed</a:t>
            </a:r>
            <a:r>
              <a:rPr lang="en-US" sz="2400" b="0" i="0" dirty="0">
                <a:solidFill>
                  <a:schemeClr val="accent1">
                    <a:lumMod val="50000"/>
                  </a:schemeClr>
                </a:solidFill>
                <a:effectLst/>
                <a:latin typeface="Arial" panose="020B0604020202020204" pitchFamily="34" charset="0"/>
                <a:cs typeface="Arial" panose="020B0604020202020204" pitchFamily="34" charset="0"/>
              </a:rPr>
              <a:t>: Identify any resources or support required to achieve the goal, such as professional development, technology, or partnerships. This can make the goal more realistic and attainable.</a:t>
            </a:r>
          </a:p>
          <a:p>
            <a:pPr marL="457200" indent="-457200" algn="l">
              <a:buFont typeface="+mj-lt"/>
              <a:buAutoNum type="arabicPeriod" startAt="5"/>
            </a:pPr>
            <a:r>
              <a:rPr lang="en-US" sz="2400" b="1" i="0" dirty="0">
                <a:solidFill>
                  <a:schemeClr val="accent1">
                    <a:lumMod val="50000"/>
                  </a:schemeClr>
                </a:solidFill>
                <a:effectLst/>
                <a:latin typeface="Arial" panose="020B0604020202020204" pitchFamily="34" charset="0"/>
                <a:cs typeface="Arial" panose="020B0604020202020204" pitchFamily="34" charset="0"/>
              </a:rPr>
              <a:t>Include a Method of Evaluation</a:t>
            </a:r>
            <a:r>
              <a:rPr lang="en-US" sz="2400" b="0" i="0" dirty="0">
                <a:solidFill>
                  <a:schemeClr val="accent1">
                    <a:lumMod val="50000"/>
                  </a:schemeClr>
                </a:solidFill>
                <a:effectLst/>
                <a:latin typeface="Arial" panose="020B0604020202020204" pitchFamily="34" charset="0"/>
                <a:cs typeface="Arial" panose="020B0604020202020204" pitchFamily="34" charset="0"/>
              </a:rPr>
              <a:t>: Define how you will measure success (e.g., “using end-of-term assessments” or “via monthly attendance tracking”). This makes the goal measurable and ensures you can evaluate progress.</a:t>
            </a:r>
          </a:p>
          <a:p>
            <a:pPr marL="55563" lvl="3"/>
            <a:endParaRPr lang="en-US" sz="1800" dirty="0">
              <a:solidFill>
                <a:srgbClr val="002060"/>
              </a:solidFill>
            </a:endParaRPr>
          </a:p>
          <a:p>
            <a:pPr marL="457200" lvl="3"/>
            <a:endParaRPr lang="en-US" sz="1800" dirty="0">
              <a:solidFill>
                <a:schemeClr val="accent1">
                  <a:lumMod val="50000"/>
                </a:schemeClr>
              </a:solidFill>
            </a:endParaRPr>
          </a:p>
        </p:txBody>
      </p:sp>
    </p:spTree>
    <p:extLst>
      <p:ext uri="{BB962C8B-B14F-4D97-AF65-F5344CB8AC3E}">
        <p14:creationId xmlns:p14="http://schemas.microsoft.com/office/powerpoint/2010/main" val="282342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1AE14-32B5-E869-A787-8CC5824FC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C749E-34C8-9B8D-41F9-668EF08ECE62}"/>
              </a:ext>
            </a:extLst>
          </p:cNvPr>
          <p:cNvSpPr>
            <a:spLocks noGrp="1"/>
          </p:cNvSpPr>
          <p:nvPr>
            <p:ph type="title"/>
          </p:nvPr>
        </p:nvSpPr>
        <p:spPr>
          <a:xfrm>
            <a:off x="173178" y="308699"/>
            <a:ext cx="11924333" cy="861002"/>
          </a:xfrm>
        </p:spPr>
        <p:txBody>
          <a:bodyPr>
            <a:normAutofit/>
          </a:bodyPr>
          <a:lstStyle/>
          <a:p>
            <a:r>
              <a:rPr lang="en-US" dirty="0"/>
              <a:t>Examples of Weak Intended Outcomes</a:t>
            </a:r>
          </a:p>
        </p:txBody>
      </p:sp>
      <p:sp>
        <p:nvSpPr>
          <p:cNvPr id="4" name="Slide Number Placeholder 3">
            <a:extLst>
              <a:ext uri="{FF2B5EF4-FFF2-40B4-BE49-F238E27FC236}">
                <a16:creationId xmlns:a16="http://schemas.microsoft.com/office/drawing/2014/main" id="{2C4A16A2-B93E-6588-6A28-494D2837C5FF}"/>
              </a:ext>
            </a:extLst>
          </p:cNvPr>
          <p:cNvSpPr>
            <a:spLocks noGrp="1"/>
          </p:cNvSpPr>
          <p:nvPr>
            <p:ph type="sldNum" sz="quarter" idx="12"/>
          </p:nvPr>
        </p:nvSpPr>
        <p:spPr/>
        <p:txBody>
          <a:bodyPr/>
          <a:lstStyle/>
          <a:p>
            <a:fld id="{68A8D22E-6BC5-9E47-900C-2BB94685D9F5}" type="slidenum">
              <a:rPr lang="en-US" smtClean="0"/>
              <a:t>27</a:t>
            </a:fld>
            <a:endParaRPr lang="en-US"/>
          </a:p>
        </p:txBody>
      </p:sp>
      <p:sp>
        <p:nvSpPr>
          <p:cNvPr id="3" name="TextBox 2">
            <a:extLst>
              <a:ext uri="{FF2B5EF4-FFF2-40B4-BE49-F238E27FC236}">
                <a16:creationId xmlns:a16="http://schemas.microsoft.com/office/drawing/2014/main" id="{268E0C94-0716-6244-564D-9DB5F12E2CC4}"/>
              </a:ext>
            </a:extLst>
          </p:cNvPr>
          <p:cNvSpPr txBox="1"/>
          <p:nvPr/>
        </p:nvSpPr>
        <p:spPr>
          <a:xfrm>
            <a:off x="466345" y="1884556"/>
            <a:ext cx="11510066" cy="4397372"/>
          </a:xfrm>
          <a:prstGeom prst="rect">
            <a:avLst/>
          </a:prstGeom>
        </p:spPr>
        <p:txBody>
          <a:bodyPr vert="horz" lIns="91440" tIns="45720" rIns="91440" bIns="45720" rtlCol="0">
            <a:normAutofit fontScale="77500" lnSpcReduction="20000"/>
          </a:bodyPr>
          <a:lstStyle/>
          <a:p>
            <a:pPr marL="228600" lvl="3" indent="-228600">
              <a:lnSpc>
                <a:spcPct val="90000"/>
              </a:lnSpc>
              <a:spcBef>
                <a:spcPts val="1000"/>
              </a:spcBef>
              <a:buFont typeface="Arial" panose="020B0604020202020204" pitchFamily="34" charset="0"/>
              <a:buChar char="•"/>
            </a:pPr>
            <a:r>
              <a:rPr lang="en-US" sz="2800" dirty="0">
                <a:latin typeface="Arial" panose="020B0604020202020204" pitchFamily="34" charset="0"/>
                <a:cs typeface="Arial" panose="020B0604020202020204" pitchFamily="34" charset="0"/>
              </a:rPr>
              <a:t>We will utilize instructional strategies, technologies or materials that address the achievement gap among our subgroup data.</a:t>
            </a: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intended outcome of this program is to improve math MCAS scores based on the instructional software programs chosen.</a:t>
            </a: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intended outcome of this program is to see a higher number of students saying they are safe in the school building.</a:t>
            </a: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latin typeface="Arial" panose="020B0604020202020204" pitchFamily="34" charset="0"/>
                <a:cs typeface="Arial" panose="020B0604020202020204" pitchFamily="34" charset="0"/>
              </a:rPr>
              <a:t>All staff who have not been trained in Responsive Classroom will be trained by the end of the year.</a:t>
            </a: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latin typeface="Arial" panose="020B0604020202020204" pitchFamily="34" charset="0"/>
                <a:cs typeface="Arial" panose="020B0604020202020204" pitchFamily="34" charset="0"/>
              </a:rPr>
              <a:t>Provide new opportunities for students to engage with faculty during the school day.</a:t>
            </a:r>
          </a:p>
          <a:p>
            <a:pPr marL="228600" lvl="3" indent="-228600">
              <a:lnSpc>
                <a:spcPct val="90000"/>
              </a:lnSpc>
              <a:spcBef>
                <a:spcPts val="1000"/>
              </a:spcBef>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870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2C3F6-4E17-9F8A-35C1-74EC49FC2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40FD7B-CF4E-5B82-DBFA-A98762601208}"/>
              </a:ext>
            </a:extLst>
          </p:cNvPr>
          <p:cNvSpPr>
            <a:spLocks noGrp="1"/>
          </p:cNvSpPr>
          <p:nvPr>
            <p:ph type="title"/>
          </p:nvPr>
        </p:nvSpPr>
        <p:spPr>
          <a:xfrm>
            <a:off x="173178" y="308699"/>
            <a:ext cx="11924333" cy="861002"/>
          </a:xfrm>
        </p:spPr>
        <p:txBody>
          <a:bodyPr>
            <a:normAutofit/>
          </a:bodyPr>
          <a:lstStyle/>
          <a:p>
            <a:r>
              <a:rPr lang="en-US" dirty="0"/>
              <a:t>SMART Goal Exemplars</a:t>
            </a:r>
          </a:p>
        </p:txBody>
      </p:sp>
      <p:sp>
        <p:nvSpPr>
          <p:cNvPr id="4" name="Slide Number Placeholder 3">
            <a:extLst>
              <a:ext uri="{FF2B5EF4-FFF2-40B4-BE49-F238E27FC236}">
                <a16:creationId xmlns:a16="http://schemas.microsoft.com/office/drawing/2014/main" id="{41EA0ACD-B818-895F-9CEE-670461E4E65D}"/>
              </a:ext>
            </a:extLst>
          </p:cNvPr>
          <p:cNvSpPr>
            <a:spLocks noGrp="1"/>
          </p:cNvSpPr>
          <p:nvPr>
            <p:ph type="sldNum" sz="quarter" idx="12"/>
          </p:nvPr>
        </p:nvSpPr>
        <p:spPr/>
        <p:txBody>
          <a:bodyPr/>
          <a:lstStyle/>
          <a:p>
            <a:fld id="{68A8D22E-6BC5-9E47-900C-2BB94685D9F5}" type="slidenum">
              <a:rPr lang="en-US" smtClean="0"/>
              <a:t>28</a:t>
            </a:fld>
            <a:endParaRPr lang="en-US"/>
          </a:p>
        </p:txBody>
      </p:sp>
      <p:sp>
        <p:nvSpPr>
          <p:cNvPr id="3" name="TextBox 2">
            <a:extLst>
              <a:ext uri="{FF2B5EF4-FFF2-40B4-BE49-F238E27FC236}">
                <a16:creationId xmlns:a16="http://schemas.microsoft.com/office/drawing/2014/main" id="{9E223E94-C933-1EF2-E728-2A5957E38436}"/>
              </a:ext>
            </a:extLst>
          </p:cNvPr>
          <p:cNvSpPr txBox="1"/>
          <p:nvPr/>
        </p:nvSpPr>
        <p:spPr>
          <a:xfrm>
            <a:off x="466345" y="1884556"/>
            <a:ext cx="11510066" cy="4397372"/>
          </a:xfrm>
          <a:prstGeom prst="rect">
            <a:avLst/>
          </a:prstGeom>
        </p:spPr>
        <p:txBody>
          <a:bodyPr vert="horz" lIns="91440" tIns="45720" rIns="91440" bIns="45720" rtlCol="0">
            <a:normAutofit fontScale="77500" lnSpcReduction="20000"/>
          </a:bodyPr>
          <a:lstStyle/>
          <a:p>
            <a:pPr marL="228600" lvl="3" indent="-228600">
              <a:lnSpc>
                <a:spcPct val="90000"/>
              </a:lnSpc>
              <a:spcBef>
                <a:spcPts val="1000"/>
              </a:spcBef>
              <a:buFont typeface="Arial" panose="020B0604020202020204" pitchFamily="34" charset="0"/>
              <a:buChar char="•"/>
            </a:pPr>
            <a:r>
              <a:rPr lang="en-US" sz="2800" dirty="0">
                <a:latin typeface="Arial" panose="020B0604020202020204" pitchFamily="34" charset="0"/>
                <a:cs typeface="Arial" panose="020B0604020202020204" pitchFamily="34" charset="0"/>
              </a:rPr>
              <a:t>The five elementary schools will offer at least one program for students identified as chronically absent. 80% of targeted participants will attend at least one session and by June 2025, each participant’s attendance will increase by 10%.</a:t>
            </a: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latin typeface="Arial" panose="020B0604020202020204" pitchFamily="34" charset="0"/>
                <a:cs typeface="Arial" panose="020B0604020202020204" pitchFamily="34" charset="0"/>
              </a:rPr>
              <a:t>By June 2025, increase digital literacy for 7th graders by 20% (EOY assessment) through the integration of weekly coding and online safety lessons.</a:t>
            </a: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latin typeface="Arial" panose="020B0604020202020204" pitchFamily="34" charset="0"/>
                <a:cs typeface="Arial" panose="020B0604020202020204" pitchFamily="34" charset="0"/>
              </a:rPr>
              <a:t>By June 2025, the middle school will observe a reduction of at least 10% of students referred to the PASS program more than once during the school year.</a:t>
            </a: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latin typeface="Arial" panose="020B0604020202020204" pitchFamily="34" charset="0"/>
                <a:cs typeface="Arial" panose="020B0604020202020204" pitchFamily="34" charset="0"/>
              </a:rPr>
              <a:t>At least seven 10th or 11th grade students will attend the annual Youth At Risk Conference, and a minimum of 75% will report being engaged and that it helped to promote student voice at school (measured by the student engagement survey) at the end of the 2024-2025 school year.</a:t>
            </a:r>
          </a:p>
          <a:p>
            <a:pPr marL="228600" lvl="3" indent="-228600">
              <a:lnSpc>
                <a:spcPct val="90000"/>
              </a:lnSpc>
              <a:spcBef>
                <a:spcPts val="1000"/>
              </a:spcBef>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05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8CB6F-F2BF-08DF-BD49-877BA1235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9949E-B775-EEDB-955D-9DB46284350E}"/>
              </a:ext>
            </a:extLst>
          </p:cNvPr>
          <p:cNvSpPr>
            <a:spLocks noGrp="1"/>
          </p:cNvSpPr>
          <p:nvPr>
            <p:ph type="title"/>
          </p:nvPr>
        </p:nvSpPr>
        <p:spPr>
          <a:xfrm>
            <a:off x="173178" y="308699"/>
            <a:ext cx="11924333" cy="861002"/>
          </a:xfrm>
        </p:spPr>
        <p:txBody>
          <a:bodyPr>
            <a:normAutofit/>
          </a:bodyPr>
          <a:lstStyle/>
          <a:p>
            <a:r>
              <a:rPr lang="en-US" dirty="0"/>
              <a:t>Moving from Weak to SMART</a:t>
            </a:r>
          </a:p>
        </p:txBody>
      </p:sp>
      <p:sp>
        <p:nvSpPr>
          <p:cNvPr id="4" name="Slide Number Placeholder 3">
            <a:extLst>
              <a:ext uri="{FF2B5EF4-FFF2-40B4-BE49-F238E27FC236}">
                <a16:creationId xmlns:a16="http://schemas.microsoft.com/office/drawing/2014/main" id="{69B4DACB-0F13-D070-E0F8-A24AEAF4A838}"/>
              </a:ext>
            </a:extLst>
          </p:cNvPr>
          <p:cNvSpPr>
            <a:spLocks noGrp="1"/>
          </p:cNvSpPr>
          <p:nvPr>
            <p:ph type="sldNum" sz="quarter" idx="12"/>
          </p:nvPr>
        </p:nvSpPr>
        <p:spPr/>
        <p:txBody>
          <a:bodyPr/>
          <a:lstStyle/>
          <a:p>
            <a:fld id="{68A8D22E-6BC5-9E47-900C-2BB94685D9F5}" type="slidenum">
              <a:rPr lang="en-US" smtClean="0"/>
              <a:t>29</a:t>
            </a:fld>
            <a:endParaRPr lang="en-US"/>
          </a:p>
        </p:txBody>
      </p:sp>
      <p:sp>
        <p:nvSpPr>
          <p:cNvPr id="3" name="TextBox 2">
            <a:extLst>
              <a:ext uri="{FF2B5EF4-FFF2-40B4-BE49-F238E27FC236}">
                <a16:creationId xmlns:a16="http://schemas.microsoft.com/office/drawing/2014/main" id="{9F31D977-745E-EC2B-4E60-BC9C155CBE97}"/>
              </a:ext>
            </a:extLst>
          </p:cNvPr>
          <p:cNvSpPr txBox="1"/>
          <p:nvPr/>
        </p:nvSpPr>
        <p:spPr>
          <a:xfrm>
            <a:off x="466345" y="1884556"/>
            <a:ext cx="11510066" cy="4397372"/>
          </a:xfrm>
          <a:prstGeom prst="rect">
            <a:avLst/>
          </a:prstGeom>
        </p:spPr>
        <p:txBody>
          <a:bodyPr vert="horz" lIns="91440" tIns="45720" rIns="91440" bIns="45720" rtlCol="0">
            <a:normAutofit fontScale="92500" lnSpcReduction="10000"/>
          </a:bodyPr>
          <a:lstStyle/>
          <a:p>
            <a:pPr marL="34607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district will provide at least three activities or speakers targeted to school safety and student wellness, creating a culture that promotes a sense of belonging for all.</a:t>
            </a:r>
          </a:p>
          <a:p>
            <a:pPr marL="803275" lvl="5" indent="-342900">
              <a:buFont typeface="Courier New" panose="02070309020205020404" pitchFamily="49" charset="0"/>
              <a:buChar char="o"/>
            </a:pPr>
            <a:r>
              <a:rPr lang="en-US" sz="2000" i="1" dirty="0">
                <a:solidFill>
                  <a:schemeClr val="accent2">
                    <a:lumMod val="75000"/>
                  </a:schemeClr>
                </a:solidFill>
                <a:latin typeface="Arial" panose="020B0604020202020204" pitchFamily="34" charset="0"/>
                <a:cs typeface="Arial" panose="020B0604020202020204" pitchFamily="34" charset="0"/>
              </a:rPr>
              <a:t>By holding these talks about student safety/wellness, what impact do you hope it will have on students? By when? How will it be measured?</a:t>
            </a:r>
          </a:p>
          <a:p>
            <a:pPr marL="34607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100% of students provided assistive technology will be assessed every six months to evaluate participation, engagement, and achievement progress in their classrooms.</a:t>
            </a:r>
          </a:p>
          <a:p>
            <a:pPr marL="803275" lvl="5" indent="-342900">
              <a:buFont typeface="Courier New" panose="02070309020205020404" pitchFamily="49" charset="0"/>
              <a:buChar char="o"/>
            </a:pPr>
            <a:r>
              <a:rPr lang="en-US" sz="2000" i="1" dirty="0">
                <a:solidFill>
                  <a:schemeClr val="accent2">
                    <a:lumMod val="75000"/>
                  </a:schemeClr>
                </a:solidFill>
                <a:latin typeface="Arial" panose="020B0604020202020204" pitchFamily="34" charset="0"/>
                <a:cs typeface="Arial" panose="020B0604020202020204" pitchFamily="34" charset="0"/>
              </a:rPr>
              <a:t>By providing these tech tools, what impact do you hope they will have on those students who used them? By when? How will it be measured?</a:t>
            </a:r>
          </a:p>
          <a:p>
            <a:pPr marL="34607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All students in grades 5-12 will have access to the platform, where they can download audiobooks for use in class or for independent reading.</a:t>
            </a:r>
          </a:p>
          <a:p>
            <a:pPr marL="803275" lvl="5" indent="-342900">
              <a:buFont typeface="Courier New" panose="02070309020205020404" pitchFamily="49" charset="0"/>
              <a:buChar char="o"/>
            </a:pPr>
            <a:r>
              <a:rPr lang="en-US" sz="2000" i="1" dirty="0">
                <a:solidFill>
                  <a:schemeClr val="accent2">
                    <a:lumMod val="75000"/>
                  </a:schemeClr>
                </a:solidFill>
                <a:latin typeface="Arial" panose="020B0604020202020204" pitchFamily="34" charset="0"/>
                <a:cs typeface="Arial" panose="020B0604020202020204" pitchFamily="34" charset="0"/>
              </a:rPr>
              <a:t>By providing students with access to the platform, what impact do you hope it will have on students? By when? How will it be measured?</a:t>
            </a:r>
            <a:endParaRPr lang="en-US" sz="2400" i="1" dirty="0">
              <a:solidFill>
                <a:schemeClr val="accent2">
                  <a:lumMod val="75000"/>
                </a:schemeClr>
              </a:solidFill>
              <a:latin typeface="Arial" panose="020B0604020202020204" pitchFamily="34" charset="0"/>
              <a:cs typeface="Arial" panose="020B0604020202020204" pitchFamily="34" charset="0"/>
            </a:endParaRPr>
          </a:p>
          <a:p>
            <a:pPr marL="34607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Staff attending the safety and student well-being professional development will complete an exit ticket identifying at least two new items of learning resulting from the PD.</a:t>
            </a:r>
          </a:p>
          <a:p>
            <a:pPr marL="803275" lvl="5" indent="-342900">
              <a:buFont typeface="Courier New" panose="02070309020205020404" pitchFamily="49" charset="0"/>
              <a:buChar char="o"/>
            </a:pPr>
            <a:r>
              <a:rPr lang="en-US" sz="2000" i="1" dirty="0">
                <a:solidFill>
                  <a:schemeClr val="accent2">
                    <a:lumMod val="75000"/>
                  </a:schemeClr>
                </a:solidFill>
                <a:latin typeface="Arial" panose="020B0604020202020204" pitchFamily="34" charset="0"/>
                <a:cs typeface="Arial" panose="020B0604020202020204" pitchFamily="34" charset="0"/>
              </a:rPr>
              <a:t>By having teachers attend this PD, what impact do you hope it will have on students? By when? How will it be measured?</a:t>
            </a:r>
          </a:p>
          <a:p>
            <a:pPr marL="228600" lvl="3" indent="-228600">
              <a:lnSpc>
                <a:spcPct val="90000"/>
              </a:lnSpc>
              <a:spcBef>
                <a:spcPts val="1000"/>
              </a:spcBef>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56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5ACC-CFCA-6017-E1F0-50C8FA286977}"/>
              </a:ext>
            </a:extLst>
          </p:cNvPr>
          <p:cNvSpPr>
            <a:spLocks noGrp="1"/>
          </p:cNvSpPr>
          <p:nvPr>
            <p:ph type="title"/>
          </p:nvPr>
        </p:nvSpPr>
        <p:spPr>
          <a:xfrm>
            <a:off x="2852371" y="2750147"/>
            <a:ext cx="10515600" cy="861002"/>
          </a:xfrm>
        </p:spPr>
        <p:txBody>
          <a:bodyPr/>
          <a:lstStyle/>
          <a:p>
            <a:r>
              <a:rPr lang="en-US" dirty="0"/>
              <a:t>Consider Your Audience</a:t>
            </a:r>
          </a:p>
        </p:txBody>
      </p:sp>
      <p:sp>
        <p:nvSpPr>
          <p:cNvPr id="4" name="Slide Number Placeholder 3">
            <a:extLst>
              <a:ext uri="{FF2B5EF4-FFF2-40B4-BE49-F238E27FC236}">
                <a16:creationId xmlns:a16="http://schemas.microsoft.com/office/drawing/2014/main" id="{B084E90A-3297-672C-96D9-F62EE8E7B6C2}"/>
              </a:ext>
            </a:extLst>
          </p:cNvPr>
          <p:cNvSpPr>
            <a:spLocks noGrp="1"/>
          </p:cNvSpPr>
          <p:nvPr>
            <p:ph type="sldNum" sz="quarter" idx="12"/>
          </p:nvPr>
        </p:nvSpPr>
        <p:spPr/>
        <p:txBody>
          <a:bodyPr/>
          <a:lstStyle/>
          <a:p>
            <a:fld id="{68A8D22E-6BC5-9E47-900C-2BB94685D9F5}" type="slidenum">
              <a:rPr lang="en-US" smtClean="0"/>
              <a:pPr/>
              <a:t>3</a:t>
            </a:fld>
            <a:endParaRPr lang="en-US"/>
          </a:p>
        </p:txBody>
      </p:sp>
    </p:spTree>
    <p:extLst>
      <p:ext uri="{BB962C8B-B14F-4D97-AF65-F5344CB8AC3E}">
        <p14:creationId xmlns:p14="http://schemas.microsoft.com/office/powerpoint/2010/main" val="117931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FF062-4DAC-F0C3-A7D8-FE5D97943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C36C8-7BCD-E538-9355-2B122BF73000}"/>
              </a:ext>
            </a:extLst>
          </p:cNvPr>
          <p:cNvSpPr>
            <a:spLocks noGrp="1"/>
          </p:cNvSpPr>
          <p:nvPr>
            <p:ph type="title"/>
          </p:nvPr>
        </p:nvSpPr>
        <p:spPr>
          <a:xfrm>
            <a:off x="1022265" y="2998499"/>
            <a:ext cx="10515600" cy="861002"/>
          </a:xfrm>
        </p:spPr>
        <p:txBody>
          <a:bodyPr>
            <a:normAutofit fontScale="90000"/>
          </a:bodyPr>
          <a:lstStyle/>
          <a:p>
            <a:pPr algn="ctr"/>
            <a:r>
              <a:rPr lang="en-US" dirty="0"/>
              <a:t>Common Errors to Avoid When Completing Your ESSA Application</a:t>
            </a:r>
          </a:p>
        </p:txBody>
      </p:sp>
      <p:sp>
        <p:nvSpPr>
          <p:cNvPr id="4" name="Slide Number Placeholder 3">
            <a:extLst>
              <a:ext uri="{FF2B5EF4-FFF2-40B4-BE49-F238E27FC236}">
                <a16:creationId xmlns:a16="http://schemas.microsoft.com/office/drawing/2014/main" id="{A87749EC-4B0B-7B3E-BE92-3935688C3621}"/>
              </a:ext>
            </a:extLst>
          </p:cNvPr>
          <p:cNvSpPr>
            <a:spLocks noGrp="1"/>
          </p:cNvSpPr>
          <p:nvPr>
            <p:ph type="sldNum" sz="quarter" idx="12"/>
          </p:nvPr>
        </p:nvSpPr>
        <p:spPr/>
        <p:txBody>
          <a:bodyPr/>
          <a:lstStyle/>
          <a:p>
            <a:fld id="{68A8D22E-6BC5-9E47-900C-2BB94685D9F5}" type="slidenum">
              <a:rPr lang="en-US" smtClean="0"/>
              <a:pPr/>
              <a:t>30</a:t>
            </a:fld>
            <a:endParaRPr lang="en-US"/>
          </a:p>
        </p:txBody>
      </p:sp>
    </p:spTree>
    <p:extLst>
      <p:ext uri="{BB962C8B-B14F-4D97-AF65-F5344CB8AC3E}">
        <p14:creationId xmlns:p14="http://schemas.microsoft.com/office/powerpoint/2010/main" val="310816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7DC1A-7387-5E9B-4504-51522CD049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FED18-5484-6E82-F84D-558F6755E03C}"/>
              </a:ext>
            </a:extLst>
          </p:cNvPr>
          <p:cNvSpPr>
            <a:spLocks noGrp="1"/>
          </p:cNvSpPr>
          <p:nvPr>
            <p:ph type="title"/>
          </p:nvPr>
        </p:nvSpPr>
        <p:spPr>
          <a:xfrm>
            <a:off x="173178" y="308699"/>
            <a:ext cx="11631725" cy="861002"/>
          </a:xfrm>
        </p:spPr>
        <p:txBody>
          <a:bodyPr>
            <a:normAutofit/>
          </a:bodyPr>
          <a:lstStyle/>
          <a:p>
            <a:r>
              <a:rPr lang="en-US" dirty="0"/>
              <a:t>FY27 Grant Assurances</a:t>
            </a:r>
          </a:p>
        </p:txBody>
      </p:sp>
      <p:sp>
        <p:nvSpPr>
          <p:cNvPr id="3" name="Content Placeholder 2">
            <a:extLst>
              <a:ext uri="{FF2B5EF4-FFF2-40B4-BE49-F238E27FC236}">
                <a16:creationId xmlns:a16="http://schemas.microsoft.com/office/drawing/2014/main" id="{E58E2415-4787-E9F8-0753-74971A0FE870}"/>
              </a:ext>
            </a:extLst>
          </p:cNvPr>
          <p:cNvSpPr>
            <a:spLocks noGrp="1"/>
          </p:cNvSpPr>
          <p:nvPr>
            <p:ph idx="1"/>
          </p:nvPr>
        </p:nvSpPr>
        <p:spPr>
          <a:xfrm>
            <a:off x="173179" y="1591253"/>
            <a:ext cx="5755679" cy="5148117"/>
          </a:xfrm>
        </p:spPr>
        <p:txBody>
          <a:bodyPr>
            <a:normAutofit/>
          </a:bodyPr>
          <a:lstStyle/>
          <a:p>
            <a:r>
              <a:rPr lang="en-US" sz="3200" dirty="0">
                <a:solidFill>
                  <a:schemeClr val="tx1"/>
                </a:solidFill>
                <a:latin typeface="Arial"/>
                <a:cs typeface="Arial"/>
              </a:rPr>
              <a:t>The FY27 Grant Assurances signature page should be uploaded in the LEA Document Library</a:t>
            </a:r>
          </a:p>
          <a:p>
            <a:r>
              <a:rPr lang="en-US" sz="3200" dirty="0">
                <a:solidFill>
                  <a:schemeClr val="tx1"/>
                </a:solidFill>
                <a:latin typeface="Arial"/>
                <a:cs typeface="Arial"/>
              </a:rPr>
              <a:t>Only upload the first two pages, and make sure you have checked the appropriate box in each three sections </a:t>
            </a:r>
            <a:r>
              <a:rPr lang="en-US" sz="2400" dirty="0">
                <a:solidFill>
                  <a:schemeClr val="tx1"/>
                </a:solidFill>
                <a:latin typeface="Arial"/>
                <a:cs typeface="Arial"/>
              </a:rPr>
              <a:t>(unless your district is not receiving Title III in FY27)</a:t>
            </a:r>
          </a:p>
          <a:p>
            <a:endParaRPr lang="en-US" sz="3200" dirty="0">
              <a:solidFill>
                <a:schemeClr val="tx1"/>
              </a:solidFill>
              <a:latin typeface="Arial"/>
              <a:cs typeface="Arial"/>
            </a:endParaRPr>
          </a:p>
        </p:txBody>
      </p:sp>
      <p:sp>
        <p:nvSpPr>
          <p:cNvPr id="4" name="Slide Number Placeholder 3">
            <a:extLst>
              <a:ext uri="{FF2B5EF4-FFF2-40B4-BE49-F238E27FC236}">
                <a16:creationId xmlns:a16="http://schemas.microsoft.com/office/drawing/2014/main" id="{7F176CB5-C0BF-A004-A050-C47BF0B491D2}"/>
              </a:ext>
            </a:extLst>
          </p:cNvPr>
          <p:cNvSpPr>
            <a:spLocks noGrp="1"/>
          </p:cNvSpPr>
          <p:nvPr>
            <p:ph type="sldNum" sz="quarter" idx="12"/>
          </p:nvPr>
        </p:nvSpPr>
        <p:spPr/>
        <p:txBody>
          <a:bodyPr/>
          <a:lstStyle/>
          <a:p>
            <a:fld id="{68A8D22E-6BC5-9E47-900C-2BB94685D9F5}" type="slidenum">
              <a:rPr lang="en-US" smtClean="0"/>
              <a:t>31</a:t>
            </a:fld>
            <a:endParaRPr lang="en-US"/>
          </a:p>
        </p:txBody>
      </p:sp>
      <p:pic>
        <p:nvPicPr>
          <p:cNvPr id="6" name="Picture 5" descr="LEA Document Library in GEM$ with the spot to upload the federal grants assurances highlighted">
            <a:extLst>
              <a:ext uri="{FF2B5EF4-FFF2-40B4-BE49-F238E27FC236}">
                <a16:creationId xmlns:a16="http://schemas.microsoft.com/office/drawing/2014/main" id="{C2D696A3-4D05-D8F2-8EED-1A7642A3BD42}"/>
              </a:ext>
            </a:extLst>
          </p:cNvPr>
          <p:cNvPicPr>
            <a:picLocks noChangeAspect="1"/>
          </p:cNvPicPr>
          <p:nvPr/>
        </p:nvPicPr>
        <p:blipFill>
          <a:blip r:embed="rId2"/>
          <a:stretch>
            <a:fillRect/>
          </a:stretch>
        </p:blipFill>
        <p:spPr>
          <a:xfrm>
            <a:off x="5928858" y="2116985"/>
            <a:ext cx="6089963" cy="3149762"/>
          </a:xfrm>
          <a:prstGeom prst="rect">
            <a:avLst/>
          </a:prstGeom>
        </p:spPr>
      </p:pic>
    </p:spTree>
    <p:extLst>
      <p:ext uri="{BB962C8B-B14F-4D97-AF65-F5344CB8AC3E}">
        <p14:creationId xmlns:p14="http://schemas.microsoft.com/office/powerpoint/2010/main" val="4103601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4AB3D-8D5F-7EC4-7CA6-9DD0D68FB04F}"/>
            </a:ext>
          </a:extLst>
        </p:cNvPr>
        <p:cNvGrpSpPr/>
        <p:nvPr/>
      </p:nvGrpSpPr>
      <p:grpSpPr>
        <a:xfrm>
          <a:off x="0" y="0"/>
          <a:ext cx="0" cy="0"/>
          <a:chOff x="0" y="0"/>
          <a:chExt cx="0" cy="0"/>
        </a:xfrm>
      </p:grpSpPr>
      <p:pic>
        <p:nvPicPr>
          <p:cNvPr id="11" name="Picture 10" descr="Place to upload Conditions of Assistance on Conditions of Assistance page in GEM$">
            <a:extLst>
              <a:ext uri="{FF2B5EF4-FFF2-40B4-BE49-F238E27FC236}">
                <a16:creationId xmlns:a16="http://schemas.microsoft.com/office/drawing/2014/main" id="{804117D2-3569-58A7-D385-E145384ED158}"/>
              </a:ext>
            </a:extLst>
          </p:cNvPr>
          <p:cNvPicPr>
            <a:picLocks noChangeAspect="1"/>
          </p:cNvPicPr>
          <p:nvPr/>
        </p:nvPicPr>
        <p:blipFill>
          <a:blip r:embed="rId2"/>
          <a:stretch>
            <a:fillRect/>
          </a:stretch>
        </p:blipFill>
        <p:spPr>
          <a:xfrm>
            <a:off x="4941972" y="3299518"/>
            <a:ext cx="6521785" cy="2991004"/>
          </a:xfrm>
          <a:prstGeom prst="rect">
            <a:avLst/>
          </a:prstGeom>
        </p:spPr>
      </p:pic>
      <p:sp>
        <p:nvSpPr>
          <p:cNvPr id="2" name="Title 1">
            <a:extLst>
              <a:ext uri="{FF2B5EF4-FFF2-40B4-BE49-F238E27FC236}">
                <a16:creationId xmlns:a16="http://schemas.microsoft.com/office/drawing/2014/main" id="{B1CE187D-E679-4096-6BF7-12947603A835}"/>
              </a:ext>
            </a:extLst>
          </p:cNvPr>
          <p:cNvSpPr>
            <a:spLocks noGrp="1"/>
          </p:cNvSpPr>
          <p:nvPr>
            <p:ph type="title"/>
          </p:nvPr>
        </p:nvSpPr>
        <p:spPr>
          <a:xfrm>
            <a:off x="226718" y="274320"/>
            <a:ext cx="4464154" cy="1766454"/>
          </a:xfrm>
        </p:spPr>
        <p:txBody>
          <a:bodyPr/>
          <a:lstStyle/>
          <a:p>
            <a:r>
              <a:rPr lang="en-US" sz="3600"/>
              <a:t>Grant Assurances vs. Conditions of Assistance</a:t>
            </a:r>
          </a:p>
        </p:txBody>
      </p:sp>
      <p:sp>
        <p:nvSpPr>
          <p:cNvPr id="4" name="Text Placeholder 3">
            <a:extLst>
              <a:ext uri="{FF2B5EF4-FFF2-40B4-BE49-F238E27FC236}">
                <a16:creationId xmlns:a16="http://schemas.microsoft.com/office/drawing/2014/main" id="{CA3F6A26-49D0-4859-3C3A-5EB5EEAF94D7}"/>
              </a:ext>
            </a:extLst>
          </p:cNvPr>
          <p:cNvSpPr>
            <a:spLocks noGrp="1"/>
          </p:cNvSpPr>
          <p:nvPr>
            <p:ph type="body" sz="half" idx="2"/>
          </p:nvPr>
        </p:nvSpPr>
        <p:spPr>
          <a:xfrm>
            <a:off x="226718" y="2040774"/>
            <a:ext cx="4464154" cy="3645333"/>
          </a:xfrm>
        </p:spPr>
        <p:txBody>
          <a:bodyPr>
            <a:noAutofit/>
          </a:bodyPr>
          <a:lstStyle/>
          <a:p>
            <a:r>
              <a:rPr lang="en-US" dirty="0">
                <a:latin typeface="Arial"/>
                <a:cs typeface="Arial"/>
              </a:rPr>
              <a:t>The IDEA Application has a similar sounding document called the “Conditions of Assistance.”</a:t>
            </a:r>
          </a:p>
          <a:p>
            <a:endParaRPr lang="en-US" sz="1050" dirty="0">
              <a:solidFill>
                <a:schemeClr val="bg1"/>
              </a:solidFill>
              <a:latin typeface="Arial"/>
              <a:cs typeface="Arial"/>
            </a:endParaRPr>
          </a:p>
          <a:p>
            <a:r>
              <a:rPr lang="en-US" b="1" dirty="0">
                <a:solidFill>
                  <a:schemeClr val="bg1"/>
                </a:solidFill>
                <a:latin typeface="Arial"/>
                <a:cs typeface="Arial"/>
              </a:rPr>
              <a:t>Do not upload the Conditions of Assistance document in the LEA Document Library, it has a specific upload link within the IDEA application.</a:t>
            </a:r>
          </a:p>
          <a:p>
            <a:endParaRPr lang="en-US" sz="1050" dirty="0">
              <a:solidFill>
                <a:schemeClr val="bg1"/>
              </a:solidFill>
              <a:latin typeface="Arial"/>
              <a:cs typeface="Arial"/>
            </a:endParaRPr>
          </a:p>
          <a:p>
            <a:r>
              <a:rPr lang="en-US" dirty="0">
                <a:solidFill>
                  <a:schemeClr val="bg1"/>
                </a:solidFill>
                <a:latin typeface="Arial"/>
                <a:cs typeface="Arial"/>
              </a:rPr>
              <a:t>Unlike the Grant Assurances, you must upload the entire document and ensure you have filled out all required signatures/dates on the first and last two pages.</a:t>
            </a:r>
          </a:p>
          <a:p>
            <a:endParaRPr lang="en-US" dirty="0"/>
          </a:p>
        </p:txBody>
      </p:sp>
      <p:pic>
        <p:nvPicPr>
          <p:cNvPr id="7" name="Picture 6" descr="Conditions of Assistance page link on the Sections page in GEM$">
            <a:extLst>
              <a:ext uri="{FF2B5EF4-FFF2-40B4-BE49-F238E27FC236}">
                <a16:creationId xmlns:a16="http://schemas.microsoft.com/office/drawing/2014/main" id="{40350455-53D1-58B2-B353-6F81E70B499F}"/>
              </a:ext>
            </a:extLst>
          </p:cNvPr>
          <p:cNvPicPr>
            <a:picLocks noChangeAspect="1"/>
          </p:cNvPicPr>
          <p:nvPr/>
        </p:nvPicPr>
        <p:blipFill>
          <a:blip r:embed="rId3"/>
          <a:stretch>
            <a:fillRect/>
          </a:stretch>
        </p:blipFill>
        <p:spPr>
          <a:xfrm>
            <a:off x="4941972" y="986395"/>
            <a:ext cx="5476738" cy="1465859"/>
          </a:xfrm>
          <a:prstGeom prst="rect">
            <a:avLst/>
          </a:prstGeom>
        </p:spPr>
      </p:pic>
      <p:sp>
        <p:nvSpPr>
          <p:cNvPr id="12" name="Arrow: Down 11" descr="Orange arrow">
            <a:extLst>
              <a:ext uri="{FF2B5EF4-FFF2-40B4-BE49-F238E27FC236}">
                <a16:creationId xmlns:a16="http://schemas.microsoft.com/office/drawing/2014/main" id="{E2B83D9B-79D8-0D36-448A-41789C9A2EE3}"/>
              </a:ext>
            </a:extLst>
          </p:cNvPr>
          <p:cNvSpPr/>
          <p:nvPr/>
        </p:nvSpPr>
        <p:spPr>
          <a:xfrm rot="20653742">
            <a:off x="8783829" y="1666328"/>
            <a:ext cx="280190" cy="4221063"/>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879D630-37BC-4639-DF57-2E78A89B163C}"/>
              </a:ext>
            </a:extLst>
          </p:cNvPr>
          <p:cNvSpPr>
            <a:spLocks noGrp="1"/>
          </p:cNvSpPr>
          <p:nvPr>
            <p:ph type="sldNum" sz="quarter" idx="12"/>
          </p:nvPr>
        </p:nvSpPr>
        <p:spPr/>
        <p:txBody>
          <a:bodyPr/>
          <a:lstStyle/>
          <a:p>
            <a:fld id="{68A8D22E-6BC5-9E47-900C-2BB94685D9F5}" type="slidenum">
              <a:rPr lang="en-US" smtClean="0"/>
              <a:t>32</a:t>
            </a:fld>
            <a:endParaRPr lang="en-US"/>
          </a:p>
        </p:txBody>
      </p:sp>
    </p:spTree>
    <p:extLst>
      <p:ext uri="{BB962C8B-B14F-4D97-AF65-F5344CB8AC3E}">
        <p14:creationId xmlns:p14="http://schemas.microsoft.com/office/powerpoint/2010/main" val="113473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D9EB-5956-728E-FD23-38515461E27E}"/>
              </a:ext>
            </a:extLst>
          </p:cNvPr>
          <p:cNvSpPr>
            <a:spLocks noGrp="1"/>
          </p:cNvSpPr>
          <p:nvPr>
            <p:ph type="title"/>
          </p:nvPr>
        </p:nvSpPr>
        <p:spPr/>
        <p:txBody>
          <a:bodyPr/>
          <a:lstStyle/>
          <a:p>
            <a:r>
              <a:rPr lang="en-US"/>
              <a:t>Title I Reservations</a:t>
            </a:r>
          </a:p>
        </p:txBody>
      </p:sp>
      <p:sp>
        <p:nvSpPr>
          <p:cNvPr id="4" name="Slide Number Placeholder 3">
            <a:extLst>
              <a:ext uri="{FF2B5EF4-FFF2-40B4-BE49-F238E27FC236}">
                <a16:creationId xmlns:a16="http://schemas.microsoft.com/office/drawing/2014/main" id="{FC57D95F-563D-B699-D010-B6E55EC7767F}"/>
              </a:ext>
            </a:extLst>
          </p:cNvPr>
          <p:cNvSpPr>
            <a:spLocks noGrp="1"/>
          </p:cNvSpPr>
          <p:nvPr>
            <p:ph type="sldNum" sz="quarter" idx="12"/>
          </p:nvPr>
        </p:nvSpPr>
        <p:spPr/>
        <p:txBody>
          <a:bodyPr/>
          <a:lstStyle/>
          <a:p>
            <a:fld id="{68A8D22E-6BC5-9E47-900C-2BB94685D9F5}" type="slidenum">
              <a:rPr lang="en-US" smtClean="0"/>
              <a:t>33</a:t>
            </a:fld>
            <a:endParaRPr lang="en-US"/>
          </a:p>
        </p:txBody>
      </p:sp>
      <p:pic>
        <p:nvPicPr>
          <p:cNvPr id="5" name="Picture 4" descr="Title I Reservations page with the family engagement and homeless reservation boxes highlighted. The number of homeless students is also circled.">
            <a:extLst>
              <a:ext uri="{FF2B5EF4-FFF2-40B4-BE49-F238E27FC236}">
                <a16:creationId xmlns:a16="http://schemas.microsoft.com/office/drawing/2014/main" id="{0A7B2A6E-45B1-FF14-78CE-09F9CA6AB30D}"/>
              </a:ext>
            </a:extLst>
          </p:cNvPr>
          <p:cNvPicPr>
            <a:picLocks noChangeAspect="1"/>
          </p:cNvPicPr>
          <p:nvPr/>
        </p:nvPicPr>
        <p:blipFill>
          <a:blip r:embed="rId3"/>
          <a:stretch>
            <a:fillRect/>
          </a:stretch>
        </p:blipFill>
        <p:spPr>
          <a:xfrm>
            <a:off x="152400" y="2213428"/>
            <a:ext cx="11887200" cy="3427771"/>
          </a:xfrm>
          <a:prstGeom prst="rect">
            <a:avLst/>
          </a:prstGeom>
        </p:spPr>
      </p:pic>
    </p:spTree>
    <p:extLst>
      <p:ext uri="{BB962C8B-B14F-4D97-AF65-F5344CB8AC3E}">
        <p14:creationId xmlns:p14="http://schemas.microsoft.com/office/powerpoint/2010/main" val="2077301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85FC-D8B2-F0F9-37A1-B330ED4EC5DD}"/>
              </a:ext>
            </a:extLst>
          </p:cNvPr>
          <p:cNvSpPr>
            <a:spLocks noGrp="1"/>
          </p:cNvSpPr>
          <p:nvPr>
            <p:ph type="title"/>
          </p:nvPr>
        </p:nvSpPr>
        <p:spPr/>
        <p:txBody>
          <a:bodyPr/>
          <a:lstStyle/>
          <a:p>
            <a:r>
              <a:rPr lang="en-US"/>
              <a:t>Tagging Title I Reservations in the Budget</a:t>
            </a:r>
          </a:p>
        </p:txBody>
      </p:sp>
      <p:sp>
        <p:nvSpPr>
          <p:cNvPr id="10" name="Text Placeholder 9">
            <a:extLst>
              <a:ext uri="{FF2B5EF4-FFF2-40B4-BE49-F238E27FC236}">
                <a16:creationId xmlns:a16="http://schemas.microsoft.com/office/drawing/2014/main" id="{D9AF499B-072D-A135-E33B-4E42248CA0C4}"/>
              </a:ext>
            </a:extLst>
          </p:cNvPr>
          <p:cNvSpPr>
            <a:spLocks noGrp="1"/>
          </p:cNvSpPr>
          <p:nvPr>
            <p:ph type="body" sz="half" idx="2"/>
          </p:nvPr>
        </p:nvSpPr>
        <p:spPr>
          <a:xfrm>
            <a:off x="226719" y="2604654"/>
            <a:ext cx="4241372" cy="3262746"/>
          </a:xfrm>
        </p:spPr>
        <p:txBody>
          <a:bodyPr>
            <a:normAutofit/>
          </a:bodyPr>
          <a:lstStyle/>
          <a:p>
            <a:pPr>
              <a:lnSpc>
                <a:spcPct val="100000"/>
              </a:lnSpc>
            </a:pPr>
            <a:r>
              <a:rPr lang="en-US" sz="2000">
                <a:latin typeface="Arial"/>
                <a:cs typeface="Arial"/>
              </a:rPr>
              <a:t>Amounts reserved on Reservations page must always appear as the exact same number on the Title I budget page</a:t>
            </a:r>
          </a:p>
          <a:p>
            <a:pPr>
              <a:lnSpc>
                <a:spcPct val="100000"/>
              </a:lnSpc>
            </a:pPr>
            <a:endParaRPr lang="en-US" sz="2000">
              <a:latin typeface="Arial"/>
              <a:cs typeface="Arial"/>
            </a:endParaRPr>
          </a:p>
          <a:p>
            <a:r>
              <a:rPr lang="en-US" sz="2000">
                <a:latin typeface="Arial"/>
                <a:cs typeface="Arial"/>
              </a:rPr>
              <a:t>You can use budget tags to make clear which expenses relate to specific Title I reservations</a:t>
            </a:r>
          </a:p>
          <a:p>
            <a:endParaRPr lang="en-US"/>
          </a:p>
        </p:txBody>
      </p:sp>
      <p:pic>
        <p:nvPicPr>
          <p:cNvPr id="11" name="Picture 10" descr="A budget detail example in the Title I application with the Title I District Reservations field selected">
            <a:extLst>
              <a:ext uri="{FF2B5EF4-FFF2-40B4-BE49-F238E27FC236}">
                <a16:creationId xmlns:a16="http://schemas.microsoft.com/office/drawing/2014/main" id="{8006D4F8-D9C9-09DC-D759-ED72E421EFE8}"/>
              </a:ext>
            </a:extLst>
          </p:cNvPr>
          <p:cNvPicPr>
            <a:picLocks noChangeAspect="1"/>
          </p:cNvPicPr>
          <p:nvPr/>
        </p:nvPicPr>
        <p:blipFill>
          <a:blip r:embed="rId3"/>
          <a:stretch>
            <a:fillRect/>
          </a:stretch>
        </p:blipFill>
        <p:spPr>
          <a:xfrm>
            <a:off x="4978187" y="1102995"/>
            <a:ext cx="6785127" cy="4652010"/>
          </a:xfrm>
          <a:prstGeom prst="rect">
            <a:avLst/>
          </a:prstGeom>
        </p:spPr>
      </p:pic>
      <p:sp>
        <p:nvSpPr>
          <p:cNvPr id="5" name="Slide Number Placeholder 4">
            <a:extLst>
              <a:ext uri="{FF2B5EF4-FFF2-40B4-BE49-F238E27FC236}">
                <a16:creationId xmlns:a16="http://schemas.microsoft.com/office/drawing/2014/main" id="{6B25CDC0-E4EF-CFB8-8980-119BAAFFF832}"/>
              </a:ext>
            </a:extLst>
          </p:cNvPr>
          <p:cNvSpPr>
            <a:spLocks noGrp="1"/>
          </p:cNvSpPr>
          <p:nvPr>
            <p:ph type="sldNum" sz="quarter" idx="12"/>
          </p:nvPr>
        </p:nvSpPr>
        <p:spPr/>
        <p:txBody>
          <a:bodyPr/>
          <a:lstStyle/>
          <a:p>
            <a:fld id="{68A8D22E-6BC5-9E47-900C-2BB94685D9F5}" type="slidenum">
              <a:rPr lang="en-US" smtClean="0"/>
              <a:t>34</a:t>
            </a:fld>
            <a:endParaRPr lang="en-US"/>
          </a:p>
        </p:txBody>
      </p:sp>
    </p:spTree>
    <p:extLst>
      <p:ext uri="{BB962C8B-B14F-4D97-AF65-F5344CB8AC3E}">
        <p14:creationId xmlns:p14="http://schemas.microsoft.com/office/powerpoint/2010/main" val="988073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FD9F-DC15-F14E-60FA-25C4B613232C}"/>
              </a:ext>
            </a:extLst>
          </p:cNvPr>
          <p:cNvSpPr>
            <a:spLocks noGrp="1"/>
          </p:cNvSpPr>
          <p:nvPr>
            <p:ph type="title"/>
          </p:nvPr>
        </p:nvSpPr>
        <p:spPr/>
        <p:txBody>
          <a:bodyPr/>
          <a:lstStyle/>
          <a:p>
            <a:r>
              <a:rPr lang="en-US"/>
              <a:t>Title I Budget</a:t>
            </a:r>
          </a:p>
        </p:txBody>
      </p:sp>
      <p:sp>
        <p:nvSpPr>
          <p:cNvPr id="3" name="Content Placeholder 2">
            <a:extLst>
              <a:ext uri="{FF2B5EF4-FFF2-40B4-BE49-F238E27FC236}">
                <a16:creationId xmlns:a16="http://schemas.microsoft.com/office/drawing/2014/main" id="{4AE1905D-BCAA-8D2A-D46C-0823C49D6B11}"/>
              </a:ext>
            </a:extLst>
          </p:cNvPr>
          <p:cNvSpPr>
            <a:spLocks noGrp="1"/>
          </p:cNvSpPr>
          <p:nvPr>
            <p:ph idx="1"/>
          </p:nvPr>
        </p:nvSpPr>
        <p:spPr>
          <a:xfrm>
            <a:off x="173179" y="1591253"/>
            <a:ext cx="11890665" cy="5148117"/>
          </a:xfrm>
        </p:spPr>
        <p:txBody>
          <a:bodyPr>
            <a:normAutofit/>
          </a:bodyPr>
          <a:lstStyle/>
          <a:p>
            <a:r>
              <a:rPr lang="en-US" sz="3200">
                <a:solidFill>
                  <a:schemeClr val="tx1"/>
                </a:solidFill>
                <a:latin typeface="Arial"/>
                <a:cs typeface="Arial"/>
              </a:rPr>
              <a:t>The main reasons a Title I budget page might be returned are the following errors:</a:t>
            </a:r>
          </a:p>
          <a:p>
            <a:pPr lvl="1"/>
            <a:r>
              <a:rPr lang="en-US" sz="2800">
                <a:solidFill>
                  <a:schemeClr val="tx1"/>
                </a:solidFill>
                <a:latin typeface="Arial"/>
                <a:cs typeface="Arial"/>
              </a:rPr>
              <a:t>There are Schoolwide costs for a Targeted Assistance program</a:t>
            </a:r>
          </a:p>
          <a:p>
            <a:pPr lvl="1"/>
            <a:r>
              <a:rPr lang="en-US" sz="2800">
                <a:solidFill>
                  <a:schemeClr val="tx1"/>
                </a:solidFill>
                <a:latin typeface="Arial"/>
                <a:cs typeface="Arial"/>
              </a:rPr>
              <a:t>Private school equitable services costs not directly tailored to the needs of the specific students who would have attended a Title I program in your district</a:t>
            </a:r>
          </a:p>
          <a:p>
            <a:pPr lvl="1"/>
            <a:r>
              <a:rPr lang="en-US" sz="2800">
                <a:solidFill>
                  <a:schemeClr val="tx1"/>
                </a:solidFill>
                <a:latin typeface="Arial"/>
                <a:cs typeface="Arial"/>
              </a:rPr>
              <a:t>Reservation amounts not appearing or being tagged unclearly on the Title I budget page</a:t>
            </a:r>
          </a:p>
          <a:p>
            <a:r>
              <a:rPr lang="en-US" sz="3200">
                <a:solidFill>
                  <a:schemeClr val="tx1"/>
                </a:solidFill>
                <a:latin typeface="Arial"/>
                <a:cs typeface="Arial"/>
              </a:rPr>
              <a:t>Reminder to make sure your object and function codes are correct. Check the </a:t>
            </a:r>
            <a:r>
              <a:rPr lang="en-US" sz="3200">
                <a:solidFill>
                  <a:schemeClr val="tx1"/>
                </a:solidFill>
                <a:latin typeface="Arial"/>
                <a:cs typeface="Arial"/>
                <a:hlinkClick r:id="rId2">
                  <a:extLst>
                    <a:ext uri="{A12FA001-AC4F-418D-AE19-62706E023703}">
                      <ahyp:hlinkClr xmlns:ahyp="http://schemas.microsoft.com/office/drawing/2018/hyperlinkcolor" val="tx"/>
                    </a:ext>
                  </a:extLst>
                </a:hlinkClick>
              </a:rPr>
              <a:t>Chart of Accounts </a:t>
            </a:r>
            <a:r>
              <a:rPr lang="en-US" sz="3200">
                <a:solidFill>
                  <a:schemeClr val="tx1"/>
                </a:solidFill>
                <a:latin typeface="Arial"/>
                <a:cs typeface="Arial"/>
              </a:rPr>
              <a:t>if you are unsure</a:t>
            </a:r>
          </a:p>
        </p:txBody>
      </p:sp>
      <p:sp>
        <p:nvSpPr>
          <p:cNvPr id="4" name="Slide Number Placeholder 3">
            <a:extLst>
              <a:ext uri="{FF2B5EF4-FFF2-40B4-BE49-F238E27FC236}">
                <a16:creationId xmlns:a16="http://schemas.microsoft.com/office/drawing/2014/main" id="{191326F9-5CC3-C43E-7ACF-C38182E16689}"/>
              </a:ext>
            </a:extLst>
          </p:cNvPr>
          <p:cNvSpPr>
            <a:spLocks noGrp="1"/>
          </p:cNvSpPr>
          <p:nvPr>
            <p:ph type="sldNum" sz="quarter" idx="12"/>
          </p:nvPr>
        </p:nvSpPr>
        <p:spPr/>
        <p:txBody>
          <a:bodyPr/>
          <a:lstStyle/>
          <a:p>
            <a:fld id="{68A8D22E-6BC5-9E47-900C-2BB94685D9F5}" type="slidenum">
              <a:rPr lang="en-US" smtClean="0"/>
              <a:t>35</a:t>
            </a:fld>
            <a:endParaRPr lang="en-US"/>
          </a:p>
        </p:txBody>
      </p:sp>
    </p:spTree>
    <p:extLst>
      <p:ext uri="{BB962C8B-B14F-4D97-AF65-F5344CB8AC3E}">
        <p14:creationId xmlns:p14="http://schemas.microsoft.com/office/powerpoint/2010/main" val="1590657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E9A9-55CD-B34F-1835-52CCABE1282A}"/>
              </a:ext>
            </a:extLst>
          </p:cNvPr>
          <p:cNvSpPr>
            <a:spLocks noGrp="1"/>
          </p:cNvSpPr>
          <p:nvPr>
            <p:ph type="title"/>
          </p:nvPr>
        </p:nvSpPr>
        <p:spPr/>
        <p:txBody>
          <a:bodyPr/>
          <a:lstStyle/>
          <a:p>
            <a:r>
              <a:rPr lang="en-US"/>
              <a:t>Title IIA, III, IVA Equitable Services</a:t>
            </a:r>
          </a:p>
        </p:txBody>
      </p:sp>
      <p:sp>
        <p:nvSpPr>
          <p:cNvPr id="4" name="Text Placeholder 3">
            <a:extLst>
              <a:ext uri="{FF2B5EF4-FFF2-40B4-BE49-F238E27FC236}">
                <a16:creationId xmlns:a16="http://schemas.microsoft.com/office/drawing/2014/main" id="{A86A33BA-B372-251D-DB33-2484BB546F8C}"/>
              </a:ext>
            </a:extLst>
          </p:cNvPr>
          <p:cNvSpPr>
            <a:spLocks noGrp="1"/>
          </p:cNvSpPr>
          <p:nvPr>
            <p:ph type="body" sz="half" idx="2"/>
          </p:nvPr>
        </p:nvSpPr>
        <p:spPr>
          <a:xfrm>
            <a:off x="226719" y="2648197"/>
            <a:ext cx="4241372" cy="3645333"/>
          </a:xfrm>
        </p:spPr>
        <p:txBody>
          <a:bodyPr/>
          <a:lstStyle/>
          <a:p>
            <a:r>
              <a:rPr lang="en-US" sz="1800"/>
              <a:t>Unlike Title I, Titles IIA, III, and IVA equitable services are based on the TOTAL enrollment of the private school. </a:t>
            </a:r>
          </a:p>
          <a:p>
            <a:r>
              <a:rPr lang="en-US" sz="1800"/>
              <a:t>This number should not match the Title I (or be more than Title I)  private school student number and should be the same across all three grants (if the private school is participating in more than one grant).</a:t>
            </a:r>
          </a:p>
          <a:p>
            <a:endParaRPr lang="en-US"/>
          </a:p>
        </p:txBody>
      </p:sp>
      <p:sp>
        <p:nvSpPr>
          <p:cNvPr id="5" name="Slide Number Placeholder 4">
            <a:extLst>
              <a:ext uri="{FF2B5EF4-FFF2-40B4-BE49-F238E27FC236}">
                <a16:creationId xmlns:a16="http://schemas.microsoft.com/office/drawing/2014/main" id="{B98D3258-A6D3-7C69-37E2-0A9CB467E5A6}"/>
              </a:ext>
            </a:extLst>
          </p:cNvPr>
          <p:cNvSpPr>
            <a:spLocks noGrp="1"/>
          </p:cNvSpPr>
          <p:nvPr>
            <p:ph type="sldNum" sz="quarter" idx="12"/>
          </p:nvPr>
        </p:nvSpPr>
        <p:spPr/>
        <p:txBody>
          <a:bodyPr/>
          <a:lstStyle/>
          <a:p>
            <a:fld id="{68A8D22E-6BC5-9E47-900C-2BB94685D9F5}" type="slidenum">
              <a:rPr lang="en-US" smtClean="0"/>
              <a:t>36</a:t>
            </a:fld>
            <a:endParaRPr lang="en-US"/>
          </a:p>
        </p:txBody>
      </p:sp>
      <p:pic>
        <p:nvPicPr>
          <p:cNvPr id="6" name="Picture 5" descr="Title II equitable services page with total enrollment of private school circled in yellow">
            <a:extLst>
              <a:ext uri="{FF2B5EF4-FFF2-40B4-BE49-F238E27FC236}">
                <a16:creationId xmlns:a16="http://schemas.microsoft.com/office/drawing/2014/main" id="{48C51A53-BF09-2052-B5EA-3FC7F6B37856}"/>
              </a:ext>
            </a:extLst>
          </p:cNvPr>
          <p:cNvPicPr>
            <a:picLocks noChangeAspect="1"/>
          </p:cNvPicPr>
          <p:nvPr/>
        </p:nvPicPr>
        <p:blipFill>
          <a:blip r:embed="rId2"/>
          <a:stretch>
            <a:fillRect/>
          </a:stretch>
        </p:blipFill>
        <p:spPr>
          <a:xfrm>
            <a:off x="4942113" y="2192261"/>
            <a:ext cx="7023167" cy="3208640"/>
          </a:xfrm>
          <a:prstGeom prst="rect">
            <a:avLst/>
          </a:prstGeom>
        </p:spPr>
      </p:pic>
    </p:spTree>
    <p:extLst>
      <p:ext uri="{BB962C8B-B14F-4D97-AF65-F5344CB8AC3E}">
        <p14:creationId xmlns:p14="http://schemas.microsoft.com/office/powerpoint/2010/main" val="4100182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C1420-4B27-A3EC-4299-78E247A17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F02E8-9F5E-A208-27B4-8820075C3A44}"/>
              </a:ext>
            </a:extLst>
          </p:cNvPr>
          <p:cNvSpPr>
            <a:spLocks noGrp="1"/>
          </p:cNvSpPr>
          <p:nvPr>
            <p:ph type="title"/>
          </p:nvPr>
        </p:nvSpPr>
        <p:spPr/>
        <p:txBody>
          <a:bodyPr/>
          <a:lstStyle/>
          <a:p>
            <a:r>
              <a:rPr lang="en-US"/>
              <a:t>Title II Budget</a:t>
            </a:r>
          </a:p>
        </p:txBody>
      </p:sp>
      <p:sp>
        <p:nvSpPr>
          <p:cNvPr id="3" name="Content Placeholder 2">
            <a:extLst>
              <a:ext uri="{FF2B5EF4-FFF2-40B4-BE49-F238E27FC236}">
                <a16:creationId xmlns:a16="http://schemas.microsoft.com/office/drawing/2014/main" id="{05C49207-B375-FF39-7CBE-9032CCDF7737}"/>
              </a:ext>
            </a:extLst>
          </p:cNvPr>
          <p:cNvSpPr>
            <a:spLocks noGrp="1"/>
          </p:cNvSpPr>
          <p:nvPr>
            <p:ph idx="1"/>
          </p:nvPr>
        </p:nvSpPr>
        <p:spPr>
          <a:xfrm>
            <a:off x="520861" y="1591253"/>
            <a:ext cx="11542983" cy="5148117"/>
          </a:xfrm>
        </p:spPr>
        <p:txBody>
          <a:bodyPr>
            <a:normAutofit/>
          </a:bodyPr>
          <a:lstStyle/>
          <a:p>
            <a:r>
              <a:rPr lang="en-US" dirty="0">
                <a:solidFill>
                  <a:schemeClr val="tx1"/>
                </a:solidFill>
                <a:latin typeface="Arial"/>
                <a:cs typeface="Arial"/>
              </a:rPr>
              <a:t>Reminder to make sure your object and function codes are correct. Check the </a:t>
            </a:r>
            <a:r>
              <a:rPr lang="en-US" dirty="0">
                <a:solidFill>
                  <a:schemeClr val="tx1"/>
                </a:solidFill>
                <a:latin typeface="Arial"/>
                <a:cs typeface="Arial"/>
                <a:hlinkClick r:id="rId2">
                  <a:extLst>
                    <a:ext uri="{A12FA001-AC4F-418D-AE19-62706E023703}">
                      <ahyp:hlinkClr xmlns:ahyp="http://schemas.microsoft.com/office/drawing/2018/hyperlinkcolor" val="tx"/>
                    </a:ext>
                  </a:extLst>
                </a:hlinkClick>
              </a:rPr>
              <a:t>Chart of Accounts </a:t>
            </a:r>
            <a:r>
              <a:rPr lang="en-US" dirty="0">
                <a:solidFill>
                  <a:schemeClr val="tx1"/>
                </a:solidFill>
                <a:latin typeface="Arial"/>
                <a:cs typeface="Arial"/>
              </a:rPr>
              <a:t>if you are unsure</a:t>
            </a:r>
          </a:p>
          <a:p>
            <a:r>
              <a:rPr lang="en-US" dirty="0">
                <a:solidFill>
                  <a:schemeClr val="tx1"/>
                </a:solidFill>
                <a:latin typeface="Arial"/>
                <a:ea typeface="Calibri"/>
                <a:cs typeface="Arial"/>
              </a:rPr>
              <a:t>High quality professional development activities</a:t>
            </a:r>
          </a:p>
          <a:p>
            <a:pPr lvl="1"/>
            <a:r>
              <a:rPr lang="en-US" dirty="0">
                <a:solidFill>
                  <a:schemeClr val="tx1"/>
                </a:solidFill>
                <a:latin typeface="Arial"/>
                <a:ea typeface="Calibri"/>
                <a:cs typeface="Arial"/>
              </a:rPr>
              <a:t>Sustained (not stand-alone, 1 day or short-term workshops)</a:t>
            </a:r>
          </a:p>
          <a:p>
            <a:pPr lvl="1"/>
            <a:r>
              <a:rPr lang="en-US" dirty="0">
                <a:solidFill>
                  <a:schemeClr val="tx1"/>
                </a:solidFill>
                <a:latin typeface="Arial"/>
                <a:ea typeface="Calibri"/>
                <a:cs typeface="Arial"/>
              </a:rPr>
              <a:t>Intensive</a:t>
            </a:r>
          </a:p>
          <a:p>
            <a:pPr lvl="1"/>
            <a:r>
              <a:rPr lang="en-US" dirty="0">
                <a:solidFill>
                  <a:schemeClr val="tx1"/>
                </a:solidFill>
                <a:latin typeface="Arial"/>
                <a:ea typeface="Calibri"/>
                <a:cs typeface="Arial"/>
              </a:rPr>
              <a:t>Collaborative</a:t>
            </a:r>
          </a:p>
          <a:p>
            <a:pPr lvl="1"/>
            <a:r>
              <a:rPr lang="en-US" dirty="0">
                <a:solidFill>
                  <a:schemeClr val="tx1"/>
                </a:solidFill>
                <a:latin typeface="Arial"/>
                <a:ea typeface="Calibri"/>
                <a:cs typeface="Arial"/>
              </a:rPr>
              <a:t>Job Embedded</a:t>
            </a:r>
          </a:p>
          <a:p>
            <a:pPr lvl="1"/>
            <a:r>
              <a:rPr lang="en-US" dirty="0">
                <a:solidFill>
                  <a:schemeClr val="tx1"/>
                </a:solidFill>
                <a:latin typeface="Arial"/>
                <a:ea typeface="Calibri"/>
                <a:cs typeface="Arial"/>
              </a:rPr>
              <a:t>Data Driven</a:t>
            </a:r>
          </a:p>
          <a:p>
            <a:pPr lvl="1"/>
            <a:r>
              <a:rPr lang="en-US" dirty="0">
                <a:solidFill>
                  <a:schemeClr val="tx1"/>
                </a:solidFill>
                <a:latin typeface="Arial"/>
                <a:ea typeface="Calibri"/>
                <a:cs typeface="Arial"/>
              </a:rPr>
              <a:t>Classroom focused</a:t>
            </a:r>
          </a:p>
          <a:p>
            <a:r>
              <a:rPr lang="en-US" dirty="0">
                <a:solidFill>
                  <a:schemeClr val="tx1"/>
                </a:solidFill>
                <a:latin typeface="Arial"/>
                <a:ea typeface="Calibri"/>
                <a:cs typeface="Arial"/>
              </a:rPr>
              <a:t>Cannot fund stipends for developing, aligning, or revising curriculum materials</a:t>
            </a:r>
          </a:p>
        </p:txBody>
      </p:sp>
      <p:sp>
        <p:nvSpPr>
          <p:cNvPr id="4" name="Slide Number Placeholder 3">
            <a:extLst>
              <a:ext uri="{FF2B5EF4-FFF2-40B4-BE49-F238E27FC236}">
                <a16:creationId xmlns:a16="http://schemas.microsoft.com/office/drawing/2014/main" id="{366BB1DD-BD6C-B881-848D-35990D2D071E}"/>
              </a:ext>
            </a:extLst>
          </p:cNvPr>
          <p:cNvSpPr>
            <a:spLocks noGrp="1"/>
          </p:cNvSpPr>
          <p:nvPr>
            <p:ph type="sldNum" sz="quarter" idx="12"/>
          </p:nvPr>
        </p:nvSpPr>
        <p:spPr/>
        <p:txBody>
          <a:bodyPr/>
          <a:lstStyle/>
          <a:p>
            <a:fld id="{68A8D22E-6BC5-9E47-900C-2BB94685D9F5}" type="slidenum">
              <a:rPr lang="en-US" smtClean="0"/>
              <a:t>37</a:t>
            </a:fld>
            <a:endParaRPr lang="en-US"/>
          </a:p>
        </p:txBody>
      </p:sp>
    </p:spTree>
    <p:extLst>
      <p:ext uri="{BB962C8B-B14F-4D97-AF65-F5344CB8AC3E}">
        <p14:creationId xmlns:p14="http://schemas.microsoft.com/office/powerpoint/2010/main" val="1144445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C2BA9-E72E-B558-025B-E32AA466F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2E733-320F-D21B-8E0E-01D92C4861CF}"/>
              </a:ext>
            </a:extLst>
          </p:cNvPr>
          <p:cNvSpPr>
            <a:spLocks noGrp="1"/>
          </p:cNvSpPr>
          <p:nvPr>
            <p:ph type="title"/>
          </p:nvPr>
        </p:nvSpPr>
        <p:spPr/>
        <p:txBody>
          <a:bodyPr/>
          <a:lstStyle/>
          <a:p>
            <a:r>
              <a:rPr lang="en-US"/>
              <a:t>Title III Narrative</a:t>
            </a:r>
          </a:p>
        </p:txBody>
      </p:sp>
      <p:sp>
        <p:nvSpPr>
          <p:cNvPr id="3" name="Content Placeholder 2">
            <a:extLst>
              <a:ext uri="{FF2B5EF4-FFF2-40B4-BE49-F238E27FC236}">
                <a16:creationId xmlns:a16="http://schemas.microsoft.com/office/drawing/2014/main" id="{F2E4ACCC-604A-AD80-7B9C-85398A0A358D}"/>
              </a:ext>
            </a:extLst>
          </p:cNvPr>
          <p:cNvSpPr>
            <a:spLocks noGrp="1"/>
          </p:cNvSpPr>
          <p:nvPr>
            <p:ph idx="1"/>
          </p:nvPr>
        </p:nvSpPr>
        <p:spPr>
          <a:xfrm>
            <a:off x="173179" y="1591253"/>
            <a:ext cx="11890665" cy="5148117"/>
          </a:xfrm>
        </p:spPr>
        <p:txBody>
          <a:bodyPr>
            <a:normAutofit/>
          </a:bodyPr>
          <a:lstStyle/>
          <a:p>
            <a:r>
              <a:rPr lang="en-US" sz="3200">
                <a:solidFill>
                  <a:schemeClr val="tx1"/>
                </a:solidFill>
                <a:latin typeface="Arial"/>
                <a:cs typeface="Arial"/>
              </a:rPr>
              <a:t>Your Title IIIA narrative should clearly identify specific costs the district is funding to meet the three required Title III activities:</a:t>
            </a:r>
          </a:p>
          <a:p>
            <a:pPr lvl="1"/>
            <a:r>
              <a:rPr lang="en-US" sz="2800">
                <a:solidFill>
                  <a:schemeClr val="tx1"/>
                </a:solidFill>
                <a:latin typeface="Arial"/>
                <a:cs typeface="Arial"/>
              </a:rPr>
              <a:t>Provide direct supplemental instruction</a:t>
            </a:r>
          </a:p>
          <a:p>
            <a:pPr lvl="1"/>
            <a:r>
              <a:rPr lang="en-US" sz="2800">
                <a:solidFill>
                  <a:schemeClr val="tx1"/>
                </a:solidFill>
                <a:latin typeface="Arial"/>
                <a:cs typeface="Arial"/>
              </a:rPr>
              <a:t>Provide effective professional development</a:t>
            </a:r>
          </a:p>
          <a:p>
            <a:pPr lvl="1"/>
            <a:r>
              <a:rPr lang="en-US" sz="2800">
                <a:solidFill>
                  <a:schemeClr val="tx1"/>
                </a:solidFill>
                <a:latin typeface="Arial"/>
                <a:cs typeface="Arial"/>
              </a:rPr>
              <a:t>Provide parent, family, and community engagement activities</a:t>
            </a:r>
            <a:endParaRPr lang="en-US" sz="2800">
              <a:solidFill>
                <a:schemeClr val="tx1"/>
              </a:solidFill>
            </a:endParaRPr>
          </a:p>
          <a:p>
            <a:r>
              <a:rPr lang="en-US" sz="3200">
                <a:solidFill>
                  <a:schemeClr val="tx1"/>
                </a:solidFill>
                <a:latin typeface="Arial"/>
                <a:cs typeface="Arial"/>
              </a:rPr>
              <a:t>Everything Title III funds must be </a:t>
            </a:r>
            <a:r>
              <a:rPr lang="en-US" sz="3200" b="1">
                <a:solidFill>
                  <a:schemeClr val="tx1"/>
                </a:solidFill>
                <a:latin typeface="Arial"/>
                <a:cs typeface="Arial"/>
              </a:rPr>
              <a:t>supplemental activities.</a:t>
            </a:r>
            <a:endParaRPr lang="en-US" sz="3200">
              <a:solidFill>
                <a:schemeClr val="tx1"/>
              </a:solidFill>
              <a:latin typeface="Arial"/>
              <a:cs typeface="Arial"/>
            </a:endParaRPr>
          </a:p>
          <a:p>
            <a:r>
              <a:rPr lang="en-US" sz="3200">
                <a:solidFill>
                  <a:schemeClr val="tx1"/>
                </a:solidFill>
                <a:latin typeface="Arial"/>
                <a:cs typeface="Arial"/>
              </a:rPr>
              <a:t>Any services required for ELs by law (such as translation) or any costs that would be funded anyway </a:t>
            </a:r>
            <a:r>
              <a:rPr lang="en-US" sz="3200" b="1">
                <a:solidFill>
                  <a:schemeClr val="tx1"/>
                </a:solidFill>
                <a:latin typeface="Arial"/>
                <a:cs typeface="Arial"/>
              </a:rPr>
              <a:t>if</a:t>
            </a:r>
            <a:r>
              <a:rPr lang="en-US" sz="3200">
                <a:solidFill>
                  <a:schemeClr val="tx1"/>
                </a:solidFill>
                <a:latin typeface="Arial"/>
                <a:cs typeface="Arial"/>
              </a:rPr>
              <a:t> the district did not receive Title III are not allowable.</a:t>
            </a:r>
          </a:p>
        </p:txBody>
      </p:sp>
      <p:sp>
        <p:nvSpPr>
          <p:cNvPr id="4" name="Slide Number Placeholder 3">
            <a:extLst>
              <a:ext uri="{FF2B5EF4-FFF2-40B4-BE49-F238E27FC236}">
                <a16:creationId xmlns:a16="http://schemas.microsoft.com/office/drawing/2014/main" id="{DE73C6E5-B359-D1E8-FBD1-EF4D16958065}"/>
              </a:ext>
            </a:extLst>
          </p:cNvPr>
          <p:cNvSpPr>
            <a:spLocks noGrp="1"/>
          </p:cNvSpPr>
          <p:nvPr>
            <p:ph type="sldNum" sz="quarter" idx="12"/>
          </p:nvPr>
        </p:nvSpPr>
        <p:spPr/>
        <p:txBody>
          <a:bodyPr/>
          <a:lstStyle/>
          <a:p>
            <a:fld id="{68A8D22E-6BC5-9E47-900C-2BB94685D9F5}" type="slidenum">
              <a:rPr lang="en-US" smtClean="0"/>
              <a:t>38</a:t>
            </a:fld>
            <a:endParaRPr lang="en-US"/>
          </a:p>
        </p:txBody>
      </p:sp>
    </p:spTree>
    <p:extLst>
      <p:ext uri="{BB962C8B-B14F-4D97-AF65-F5344CB8AC3E}">
        <p14:creationId xmlns:p14="http://schemas.microsoft.com/office/powerpoint/2010/main" val="737080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C7EC0-EF81-0991-8D4F-828BF72F1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46D9E-289E-A4DE-7DF9-01866D572D61}"/>
              </a:ext>
            </a:extLst>
          </p:cNvPr>
          <p:cNvSpPr>
            <a:spLocks noGrp="1"/>
          </p:cNvSpPr>
          <p:nvPr>
            <p:ph type="title"/>
          </p:nvPr>
        </p:nvSpPr>
        <p:spPr/>
        <p:txBody>
          <a:bodyPr/>
          <a:lstStyle/>
          <a:p>
            <a:r>
              <a:rPr lang="en-US"/>
              <a:t>Title III Budget</a:t>
            </a:r>
          </a:p>
        </p:txBody>
      </p:sp>
      <p:sp>
        <p:nvSpPr>
          <p:cNvPr id="3" name="Content Placeholder 2">
            <a:extLst>
              <a:ext uri="{FF2B5EF4-FFF2-40B4-BE49-F238E27FC236}">
                <a16:creationId xmlns:a16="http://schemas.microsoft.com/office/drawing/2014/main" id="{F7A49189-00E6-6D74-EC9A-EF30ED7F9E0A}"/>
              </a:ext>
            </a:extLst>
          </p:cNvPr>
          <p:cNvSpPr>
            <a:spLocks noGrp="1"/>
          </p:cNvSpPr>
          <p:nvPr>
            <p:ph idx="1"/>
          </p:nvPr>
        </p:nvSpPr>
        <p:spPr>
          <a:xfrm>
            <a:off x="173179" y="1591253"/>
            <a:ext cx="11890665" cy="5148117"/>
          </a:xfrm>
        </p:spPr>
        <p:txBody>
          <a:bodyPr>
            <a:normAutofit/>
          </a:bodyPr>
          <a:lstStyle/>
          <a:p>
            <a:r>
              <a:rPr lang="en-US" sz="3600" dirty="0">
                <a:solidFill>
                  <a:schemeClr val="tx1"/>
                </a:solidFill>
                <a:latin typeface="Arial"/>
                <a:cs typeface="Arial"/>
              </a:rPr>
              <a:t>Again, it must be clear which budget items the district is funding to meet the three required activities, and it must be clear all costs are supplemental. </a:t>
            </a:r>
          </a:p>
          <a:p>
            <a:r>
              <a:rPr lang="en-US" sz="3600" b="1" dirty="0">
                <a:solidFill>
                  <a:schemeClr val="tx1"/>
                </a:solidFill>
                <a:latin typeface="Arial"/>
                <a:cs typeface="Arial"/>
              </a:rPr>
              <a:t>The FY27 application has tags for each required activity, please </a:t>
            </a:r>
            <a:r>
              <a:rPr lang="en-US" sz="3600" b="1">
                <a:solidFill>
                  <a:schemeClr val="tx1"/>
                </a:solidFill>
                <a:latin typeface="Arial"/>
                <a:cs typeface="Arial"/>
              </a:rPr>
              <a:t>use them.</a:t>
            </a:r>
            <a:endParaRPr lang="en-US" sz="3600" b="1" dirty="0">
              <a:solidFill>
                <a:schemeClr val="tx1"/>
              </a:solidFill>
              <a:latin typeface="Arial"/>
              <a:cs typeface="Arial"/>
            </a:endParaRPr>
          </a:p>
          <a:p>
            <a:r>
              <a:rPr lang="en-US" sz="3600" dirty="0">
                <a:solidFill>
                  <a:schemeClr val="tx1"/>
                </a:solidFill>
                <a:latin typeface="Arial"/>
                <a:cs typeface="Arial"/>
              </a:rPr>
              <a:t>Reminder to make sure your object and function codes are correct. Check the </a:t>
            </a:r>
            <a:r>
              <a:rPr lang="en-US" sz="3600" dirty="0">
                <a:solidFill>
                  <a:schemeClr val="tx1"/>
                </a:solidFill>
                <a:latin typeface="Arial"/>
                <a:cs typeface="Arial"/>
                <a:hlinkClick r:id="rId2">
                  <a:extLst>
                    <a:ext uri="{A12FA001-AC4F-418D-AE19-62706E023703}">
                      <ahyp:hlinkClr xmlns:ahyp="http://schemas.microsoft.com/office/drawing/2018/hyperlinkcolor" val="tx"/>
                    </a:ext>
                  </a:extLst>
                </a:hlinkClick>
              </a:rPr>
              <a:t>Chart of Accounts </a:t>
            </a:r>
            <a:r>
              <a:rPr lang="en-US" sz="3600" dirty="0">
                <a:solidFill>
                  <a:schemeClr val="tx1"/>
                </a:solidFill>
                <a:latin typeface="Arial"/>
                <a:cs typeface="Arial"/>
              </a:rPr>
              <a:t>if you are unsure.</a:t>
            </a:r>
          </a:p>
        </p:txBody>
      </p:sp>
      <p:sp>
        <p:nvSpPr>
          <p:cNvPr id="4" name="Slide Number Placeholder 3">
            <a:extLst>
              <a:ext uri="{FF2B5EF4-FFF2-40B4-BE49-F238E27FC236}">
                <a16:creationId xmlns:a16="http://schemas.microsoft.com/office/drawing/2014/main" id="{F7BF2735-FB83-9454-C572-81059D2D5AAF}"/>
              </a:ext>
            </a:extLst>
          </p:cNvPr>
          <p:cNvSpPr>
            <a:spLocks noGrp="1"/>
          </p:cNvSpPr>
          <p:nvPr>
            <p:ph type="sldNum" sz="quarter" idx="12"/>
          </p:nvPr>
        </p:nvSpPr>
        <p:spPr/>
        <p:txBody>
          <a:bodyPr/>
          <a:lstStyle/>
          <a:p>
            <a:fld id="{68A8D22E-6BC5-9E47-900C-2BB94685D9F5}" type="slidenum">
              <a:rPr lang="en-US" smtClean="0"/>
              <a:t>39</a:t>
            </a:fld>
            <a:endParaRPr lang="en-US"/>
          </a:p>
        </p:txBody>
      </p:sp>
    </p:spTree>
    <p:extLst>
      <p:ext uri="{BB962C8B-B14F-4D97-AF65-F5344CB8AC3E}">
        <p14:creationId xmlns:p14="http://schemas.microsoft.com/office/powerpoint/2010/main" val="372019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5874-6893-381D-B184-94C15D982317}"/>
              </a:ext>
            </a:extLst>
          </p:cNvPr>
          <p:cNvSpPr>
            <a:spLocks noGrp="1"/>
          </p:cNvSpPr>
          <p:nvPr>
            <p:ph type="title"/>
          </p:nvPr>
        </p:nvSpPr>
        <p:spPr/>
        <p:txBody>
          <a:bodyPr>
            <a:normAutofit/>
          </a:bodyPr>
          <a:lstStyle/>
          <a:p>
            <a:r>
              <a:rPr lang="en-US" dirty="0"/>
              <a:t>Who might read this grant?</a:t>
            </a:r>
          </a:p>
        </p:txBody>
      </p:sp>
      <p:sp>
        <p:nvSpPr>
          <p:cNvPr id="4" name="Slide Number Placeholder 3">
            <a:extLst>
              <a:ext uri="{FF2B5EF4-FFF2-40B4-BE49-F238E27FC236}">
                <a16:creationId xmlns:a16="http://schemas.microsoft.com/office/drawing/2014/main" id="{1F0E82C1-220C-55CF-9E27-15C443A7BB42}"/>
              </a:ext>
            </a:extLst>
          </p:cNvPr>
          <p:cNvSpPr>
            <a:spLocks noGrp="1"/>
          </p:cNvSpPr>
          <p:nvPr>
            <p:ph type="sldNum" sz="quarter" idx="12"/>
          </p:nvPr>
        </p:nvSpPr>
        <p:spPr/>
        <p:txBody>
          <a:bodyPr/>
          <a:lstStyle/>
          <a:p>
            <a:fld id="{68A8D22E-6BC5-9E47-900C-2BB94685D9F5}" type="slidenum">
              <a:rPr lang="en-US" smtClean="0"/>
              <a:t>4</a:t>
            </a:fld>
            <a:endParaRPr lang="en-US"/>
          </a:p>
        </p:txBody>
      </p:sp>
      <p:sp>
        <p:nvSpPr>
          <p:cNvPr id="7" name="Content Placeholder 1">
            <a:extLst>
              <a:ext uri="{FF2B5EF4-FFF2-40B4-BE49-F238E27FC236}">
                <a16:creationId xmlns:a16="http://schemas.microsoft.com/office/drawing/2014/main" id="{D1E51F3C-BC0D-1CDE-7217-17DE45FB9354}"/>
              </a:ext>
            </a:extLst>
          </p:cNvPr>
          <p:cNvSpPr>
            <a:spLocks noGrp="1"/>
          </p:cNvSpPr>
          <p:nvPr>
            <p:ph idx="1"/>
          </p:nvPr>
        </p:nvSpPr>
        <p:spPr>
          <a:xfrm>
            <a:off x="664464" y="1474336"/>
            <a:ext cx="10515600" cy="2634103"/>
          </a:xfrm>
        </p:spPr>
        <p:txBody>
          <a:bodyPr>
            <a:normAutofit/>
          </a:bodyPr>
          <a:lstStyle/>
          <a:p>
            <a:r>
              <a:rPr lang="en-US" dirty="0">
                <a:solidFill>
                  <a:schemeClr val="tx1"/>
                </a:solidFill>
              </a:rPr>
              <a:t>Your DESE Federal Grant Liaison and other DESE staff are the first people outside of your district who will read your grant application, but bear in mind that your approved application and all revisions are public records. </a:t>
            </a:r>
          </a:p>
          <a:p>
            <a:r>
              <a:rPr lang="en-US" dirty="0">
                <a:solidFill>
                  <a:schemeClr val="tx1"/>
                </a:solidFill>
              </a:rPr>
              <a:t>That means other people may end up reading your grant as well, including:</a:t>
            </a:r>
          </a:p>
          <a:p>
            <a:pPr lvl="1"/>
            <a:endParaRPr lang="en-US" dirty="0"/>
          </a:p>
          <a:p>
            <a:endParaRPr lang="en-US" dirty="0"/>
          </a:p>
        </p:txBody>
      </p:sp>
      <p:sp>
        <p:nvSpPr>
          <p:cNvPr id="8" name="TextBox 7">
            <a:extLst>
              <a:ext uri="{FF2B5EF4-FFF2-40B4-BE49-F238E27FC236}">
                <a16:creationId xmlns:a16="http://schemas.microsoft.com/office/drawing/2014/main" id="{47F85431-DA29-1B1B-A3AB-35BACC9739D8}"/>
              </a:ext>
            </a:extLst>
          </p:cNvPr>
          <p:cNvSpPr txBox="1"/>
          <p:nvPr/>
        </p:nvSpPr>
        <p:spPr>
          <a:xfrm>
            <a:off x="957668" y="4108439"/>
            <a:ext cx="9929191" cy="3139321"/>
          </a:xfrm>
          <a:prstGeom prst="rect">
            <a:avLst/>
          </a:prstGeom>
          <a:noFill/>
        </p:spPr>
        <p:txBody>
          <a:bodyPr wrap="square" numCol="2" rtlCol="0">
            <a:spAutoFit/>
          </a:bodyPr>
          <a:lstStyle/>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Parents/Community Members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Students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Stakeholder and advocacy groups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United States Department of Education staff</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District staff and organizations</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Researchers and data scientists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Vendors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Journalists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Auditors</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Anyone who wants to read it</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lvl="1"/>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5223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4" end="14"/>
                                            </p:txEl>
                                          </p:spTgt>
                                        </p:tgtEl>
                                        <p:attrNameLst>
                                          <p:attrName>style.visibility</p:attrName>
                                        </p:attrNameLst>
                                      </p:cBhvr>
                                      <p:to>
                                        <p:strVal val="visible"/>
                                      </p:to>
                                    </p:set>
                                    <p:anim calcmode="lin" valueType="num">
                                      <p:cBhvr additive="base">
                                        <p:cTn id="7"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B6131-C9E1-343B-1B3B-C5088960B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C9DDE-ACD8-6CE9-72F4-EA2AD51FAC32}"/>
              </a:ext>
            </a:extLst>
          </p:cNvPr>
          <p:cNvSpPr>
            <a:spLocks noGrp="1"/>
          </p:cNvSpPr>
          <p:nvPr>
            <p:ph type="title"/>
          </p:nvPr>
        </p:nvSpPr>
        <p:spPr>
          <a:xfrm>
            <a:off x="4572001" y="2795867"/>
            <a:ext cx="2724911" cy="861002"/>
          </a:xfrm>
        </p:spPr>
        <p:txBody>
          <a:bodyPr>
            <a:normAutofit/>
          </a:bodyPr>
          <a:lstStyle/>
          <a:p>
            <a:r>
              <a:rPr lang="en-US" dirty="0"/>
              <a:t>Wrap-Up</a:t>
            </a:r>
          </a:p>
        </p:txBody>
      </p:sp>
      <p:sp>
        <p:nvSpPr>
          <p:cNvPr id="4" name="Slide Number Placeholder 3">
            <a:extLst>
              <a:ext uri="{FF2B5EF4-FFF2-40B4-BE49-F238E27FC236}">
                <a16:creationId xmlns:a16="http://schemas.microsoft.com/office/drawing/2014/main" id="{48AC1348-2712-0695-9ECB-05F17739A20E}"/>
              </a:ext>
            </a:extLst>
          </p:cNvPr>
          <p:cNvSpPr>
            <a:spLocks noGrp="1"/>
          </p:cNvSpPr>
          <p:nvPr>
            <p:ph type="sldNum" sz="quarter" idx="12"/>
          </p:nvPr>
        </p:nvSpPr>
        <p:spPr/>
        <p:txBody>
          <a:bodyPr/>
          <a:lstStyle/>
          <a:p>
            <a:fld id="{68A8D22E-6BC5-9E47-900C-2BB94685D9F5}" type="slidenum">
              <a:rPr lang="en-US" smtClean="0"/>
              <a:pPr/>
              <a:t>40</a:t>
            </a:fld>
            <a:endParaRPr lang="en-US"/>
          </a:p>
        </p:txBody>
      </p:sp>
    </p:spTree>
    <p:extLst>
      <p:ext uri="{BB962C8B-B14F-4D97-AF65-F5344CB8AC3E}">
        <p14:creationId xmlns:p14="http://schemas.microsoft.com/office/powerpoint/2010/main" val="2490995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E0EF8-5261-8DB2-4002-88193616A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B71CB-FB22-752B-7E1F-4BB20109C296}"/>
              </a:ext>
            </a:extLst>
          </p:cNvPr>
          <p:cNvSpPr>
            <a:spLocks noGrp="1"/>
          </p:cNvSpPr>
          <p:nvPr>
            <p:ph type="title"/>
          </p:nvPr>
        </p:nvSpPr>
        <p:spPr>
          <a:xfrm>
            <a:off x="173178" y="308699"/>
            <a:ext cx="11924333" cy="861002"/>
          </a:xfrm>
        </p:spPr>
        <p:txBody>
          <a:bodyPr>
            <a:normAutofit/>
          </a:bodyPr>
          <a:lstStyle/>
          <a:p>
            <a:r>
              <a:rPr lang="en-US" dirty="0"/>
              <a:t>Things to Remember</a:t>
            </a:r>
          </a:p>
        </p:txBody>
      </p:sp>
      <p:sp>
        <p:nvSpPr>
          <p:cNvPr id="4" name="Slide Number Placeholder 3">
            <a:extLst>
              <a:ext uri="{FF2B5EF4-FFF2-40B4-BE49-F238E27FC236}">
                <a16:creationId xmlns:a16="http://schemas.microsoft.com/office/drawing/2014/main" id="{A771F0A0-CC5E-49EE-29D8-0A73681CEF14}"/>
              </a:ext>
            </a:extLst>
          </p:cNvPr>
          <p:cNvSpPr>
            <a:spLocks noGrp="1"/>
          </p:cNvSpPr>
          <p:nvPr>
            <p:ph type="sldNum" sz="quarter" idx="12"/>
          </p:nvPr>
        </p:nvSpPr>
        <p:spPr/>
        <p:txBody>
          <a:bodyPr/>
          <a:lstStyle/>
          <a:p>
            <a:fld id="{68A8D22E-6BC5-9E47-900C-2BB94685D9F5}" type="slidenum">
              <a:rPr lang="en-US" smtClean="0"/>
              <a:t>41</a:t>
            </a:fld>
            <a:endParaRPr lang="en-US"/>
          </a:p>
        </p:txBody>
      </p:sp>
      <p:sp>
        <p:nvSpPr>
          <p:cNvPr id="3" name="TextBox 2">
            <a:extLst>
              <a:ext uri="{FF2B5EF4-FFF2-40B4-BE49-F238E27FC236}">
                <a16:creationId xmlns:a16="http://schemas.microsoft.com/office/drawing/2014/main" id="{0EBF403B-0A90-02BD-8D9C-EF3DE972BC91}"/>
              </a:ext>
            </a:extLst>
          </p:cNvPr>
          <p:cNvSpPr txBox="1"/>
          <p:nvPr/>
        </p:nvSpPr>
        <p:spPr>
          <a:xfrm>
            <a:off x="466345" y="1884556"/>
            <a:ext cx="11510066" cy="4397372"/>
          </a:xfrm>
          <a:prstGeom prst="rect">
            <a:avLst/>
          </a:prstGeom>
        </p:spPr>
        <p:txBody>
          <a:bodyPr vert="horz" lIns="91440" tIns="45720" rIns="91440" bIns="45720" rtlCol="0">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many written components to the ESSA application, but each one is included to help your district meet requirements under federal law.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the guidelines in this session will help ensure your grant is accurately telling the story of the staff, materials, and activities that you are seeking to fund.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Taking the extra time to write strong narratives and budget detail narratives makes it easier for DESE to review and will limit the number of times your grant is returned for edits.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Stop and ask yourself: </a:t>
            </a:r>
            <a:r>
              <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would I know what I was talking about if I didn’t work for my district?</a:t>
            </a:r>
          </a:p>
          <a:p>
            <a:pPr marL="228600" lvl="3" indent="-228600">
              <a:lnSpc>
                <a:spcPct val="90000"/>
              </a:lnSpc>
              <a:spcBef>
                <a:spcPts val="1000"/>
              </a:spcBef>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4905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FC87A-11CD-5E73-BC54-6F8498104E0F}"/>
              </a:ext>
            </a:extLst>
          </p:cNvPr>
          <p:cNvSpPr>
            <a:spLocks noGrp="1"/>
          </p:cNvSpPr>
          <p:nvPr>
            <p:ph type="title"/>
          </p:nvPr>
        </p:nvSpPr>
        <p:spPr>
          <a:xfrm>
            <a:off x="838200" y="365126"/>
            <a:ext cx="10515600" cy="1042852"/>
          </a:xfrm>
        </p:spPr>
        <p:txBody>
          <a:bodyPr anchor="ctr">
            <a:normAutofit/>
          </a:bodyPr>
          <a:lstStyle/>
          <a:p>
            <a:r>
              <a:rPr lang="en-US" dirty="0">
                <a:solidFill>
                  <a:schemeClr val="tx1"/>
                </a:solidFill>
              </a:rPr>
              <a:t>Keep in touch!</a:t>
            </a:r>
          </a:p>
        </p:txBody>
      </p:sp>
      <p:sp>
        <p:nvSpPr>
          <p:cNvPr id="2" name="Content Placeholder 1">
            <a:extLst>
              <a:ext uri="{FF2B5EF4-FFF2-40B4-BE49-F238E27FC236}">
                <a16:creationId xmlns:a16="http://schemas.microsoft.com/office/drawing/2014/main" id="{17F599E3-DA3F-319C-4EF4-89D26F121DC8}"/>
              </a:ext>
            </a:extLst>
          </p:cNvPr>
          <p:cNvSpPr>
            <a:spLocks noGrp="1"/>
          </p:cNvSpPr>
          <p:nvPr>
            <p:ph sz="half" idx="1"/>
          </p:nvPr>
        </p:nvSpPr>
        <p:spPr>
          <a:xfrm>
            <a:off x="838200" y="2119256"/>
            <a:ext cx="5181600" cy="4057707"/>
          </a:xfrm>
        </p:spPr>
        <p:txBody>
          <a:bodyPr>
            <a:normAutofit/>
          </a:bodyPr>
          <a:lstStyle/>
          <a:p>
            <a:pPr marL="0" indent="0">
              <a:buNone/>
            </a:pPr>
            <a:r>
              <a:rPr lang="en-US" sz="2000" dirty="0">
                <a:solidFill>
                  <a:schemeClr val="tx1"/>
                </a:solidFill>
              </a:rPr>
              <a:t>Key DESE contacts:</a:t>
            </a:r>
          </a:p>
          <a:p>
            <a:pPr lvl="1"/>
            <a:r>
              <a:rPr lang="en-US" sz="2000" b="1" dirty="0">
                <a:solidFill>
                  <a:schemeClr val="tx1"/>
                </a:solidFill>
              </a:rPr>
              <a:t>RASP Liaison: </a:t>
            </a:r>
            <a:r>
              <a:rPr lang="en-US" sz="2000" dirty="0">
                <a:solidFill>
                  <a:schemeClr val="tx1"/>
                </a:solidFill>
              </a:rPr>
              <a:t>Reach out to </a:t>
            </a:r>
            <a:r>
              <a:rPr lang="en-US" sz="2000" dirty="0">
                <a:hlinkClick r:id="rId3"/>
              </a:rPr>
              <a:t>your designated liaison</a:t>
            </a:r>
            <a:r>
              <a:rPr lang="en-US" sz="2000" dirty="0"/>
              <a:t> </a:t>
            </a:r>
            <a:r>
              <a:rPr lang="en-US" sz="2000" dirty="0">
                <a:solidFill>
                  <a:schemeClr val="tx1"/>
                </a:solidFill>
              </a:rPr>
              <a:t>for any questions about ESSA or IDEA grant programs, allowable costs, amendments, and/or ESSA monitoring.</a:t>
            </a:r>
          </a:p>
          <a:p>
            <a:pPr marL="457200" lvl="1" indent="0">
              <a:buNone/>
            </a:pPr>
            <a:endParaRPr lang="en-US" sz="2000" b="1" dirty="0">
              <a:solidFill>
                <a:schemeClr val="tx1"/>
              </a:solidFill>
            </a:endParaRPr>
          </a:p>
          <a:p>
            <a:pPr lvl="1"/>
            <a:r>
              <a:rPr lang="en-US" sz="2000" b="1" dirty="0">
                <a:solidFill>
                  <a:schemeClr val="tx1"/>
                </a:solidFill>
              </a:rPr>
              <a:t>Grants Management: </a:t>
            </a:r>
            <a:r>
              <a:rPr lang="en-US" sz="2000" dirty="0">
                <a:solidFill>
                  <a:schemeClr val="tx1"/>
                </a:solidFill>
              </a:rPr>
              <a:t>Reach out to </a:t>
            </a:r>
            <a:r>
              <a:rPr lang="en-US" sz="2000" dirty="0">
                <a:hlinkClick r:id="rId4"/>
              </a:rPr>
              <a:t>edgrants@mass.gov</a:t>
            </a:r>
            <a:r>
              <a:rPr lang="en-US" sz="2000" dirty="0"/>
              <a:t> </a:t>
            </a:r>
            <a:r>
              <a:rPr lang="en-US" sz="2000" dirty="0">
                <a:solidFill>
                  <a:schemeClr val="tx1"/>
                </a:solidFill>
              </a:rPr>
              <a:t>or 781-338-6595 for any fiscal questions about grants including reimbursements, final reporting, and/or grant balances</a:t>
            </a:r>
            <a:r>
              <a:rPr lang="en-US" sz="2000" dirty="0"/>
              <a:t>.</a:t>
            </a:r>
          </a:p>
        </p:txBody>
      </p:sp>
      <p:pic>
        <p:nvPicPr>
          <p:cNvPr id="5" name="Picture 4" descr="Federal Grants website with email address (federalgrantprograms@mass.gov) and phone number (781-338-6230)">
            <a:extLst>
              <a:ext uri="{FF2B5EF4-FFF2-40B4-BE49-F238E27FC236}">
                <a16:creationId xmlns:a16="http://schemas.microsoft.com/office/drawing/2014/main" id="{A2E78373-14BA-3CBF-2C9E-F191A40A5B1E}"/>
              </a:ext>
            </a:extLst>
          </p:cNvPr>
          <p:cNvPicPr>
            <a:picLocks noChangeAspect="1"/>
          </p:cNvPicPr>
          <p:nvPr/>
        </p:nvPicPr>
        <p:blipFill>
          <a:blip r:embed="rId5"/>
          <a:stretch>
            <a:fillRect/>
          </a:stretch>
        </p:blipFill>
        <p:spPr>
          <a:xfrm>
            <a:off x="6172202" y="1737610"/>
            <a:ext cx="5181600" cy="3833446"/>
          </a:xfrm>
          <a:prstGeom prst="rect">
            <a:avLst/>
          </a:prstGeom>
          <a:noFill/>
        </p:spPr>
      </p:pic>
    </p:spTree>
    <p:extLst>
      <p:ext uri="{BB962C8B-B14F-4D97-AF65-F5344CB8AC3E}">
        <p14:creationId xmlns:p14="http://schemas.microsoft.com/office/powerpoint/2010/main" val="8083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1C5FA-A449-858B-7B2F-1924C0387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6E57D-A361-735F-FC5C-9F5BE43DE57D}"/>
              </a:ext>
            </a:extLst>
          </p:cNvPr>
          <p:cNvSpPr>
            <a:spLocks noGrp="1"/>
          </p:cNvSpPr>
          <p:nvPr>
            <p:ph type="title"/>
          </p:nvPr>
        </p:nvSpPr>
        <p:spPr/>
        <p:txBody>
          <a:bodyPr>
            <a:normAutofit/>
          </a:bodyPr>
          <a:lstStyle/>
          <a:p>
            <a:r>
              <a:rPr lang="en-US" dirty="0"/>
              <a:t>What does that mean?</a:t>
            </a:r>
          </a:p>
        </p:txBody>
      </p:sp>
      <p:sp>
        <p:nvSpPr>
          <p:cNvPr id="4" name="Slide Number Placeholder 3">
            <a:extLst>
              <a:ext uri="{FF2B5EF4-FFF2-40B4-BE49-F238E27FC236}">
                <a16:creationId xmlns:a16="http://schemas.microsoft.com/office/drawing/2014/main" id="{28F2DFB2-746D-04D7-F5A0-EE23F68A5062}"/>
              </a:ext>
            </a:extLst>
          </p:cNvPr>
          <p:cNvSpPr>
            <a:spLocks noGrp="1"/>
          </p:cNvSpPr>
          <p:nvPr>
            <p:ph type="sldNum" sz="quarter" idx="12"/>
          </p:nvPr>
        </p:nvSpPr>
        <p:spPr/>
        <p:txBody>
          <a:bodyPr/>
          <a:lstStyle/>
          <a:p>
            <a:fld id="{68A8D22E-6BC5-9E47-900C-2BB94685D9F5}" type="slidenum">
              <a:rPr lang="en-US" smtClean="0"/>
              <a:t>5</a:t>
            </a:fld>
            <a:endParaRPr lang="en-US"/>
          </a:p>
        </p:txBody>
      </p:sp>
      <p:sp>
        <p:nvSpPr>
          <p:cNvPr id="6" name="Content Placeholder 1">
            <a:extLst>
              <a:ext uri="{FF2B5EF4-FFF2-40B4-BE49-F238E27FC236}">
                <a16:creationId xmlns:a16="http://schemas.microsoft.com/office/drawing/2014/main" id="{8AAF3545-3937-5DD2-B44A-680069B4229F}"/>
              </a:ext>
            </a:extLst>
          </p:cNvPr>
          <p:cNvSpPr txBox="1">
            <a:spLocks/>
          </p:cNvSpPr>
          <p:nvPr/>
        </p:nvSpPr>
        <p:spPr>
          <a:xfrm>
            <a:off x="746760" y="1805008"/>
            <a:ext cx="10515600" cy="4052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You should be writing your grant in a way that anyone who is reading it can clearly understand what is being funded and why.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Your narratives and budgets should be easy for any of the people listed on the previous slide to read and understand.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This holds for other written aspects of the grant as well. For example, it should be clear on the Districtwide Strategies page when and where the required annual Title I meeting is taking place and what will be covered.</a:t>
            </a:r>
          </a:p>
        </p:txBody>
      </p:sp>
    </p:spTree>
    <p:extLst>
      <p:ext uri="{BB962C8B-B14F-4D97-AF65-F5344CB8AC3E}">
        <p14:creationId xmlns:p14="http://schemas.microsoft.com/office/powerpoint/2010/main" val="2673182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9D41C-BE62-0121-3549-1D7C6B09D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B2595-5239-3297-53B3-C49B3D410FD3}"/>
              </a:ext>
            </a:extLst>
          </p:cNvPr>
          <p:cNvSpPr>
            <a:spLocks noGrp="1"/>
          </p:cNvSpPr>
          <p:nvPr>
            <p:ph type="title"/>
          </p:nvPr>
        </p:nvSpPr>
        <p:spPr/>
        <p:txBody>
          <a:bodyPr>
            <a:normAutofit/>
          </a:bodyPr>
          <a:lstStyle/>
          <a:p>
            <a:r>
              <a:rPr lang="en-US" dirty="0"/>
              <a:t>Grant Writing Basics</a:t>
            </a:r>
          </a:p>
        </p:txBody>
      </p:sp>
      <p:sp>
        <p:nvSpPr>
          <p:cNvPr id="4" name="Slide Number Placeholder 3">
            <a:extLst>
              <a:ext uri="{FF2B5EF4-FFF2-40B4-BE49-F238E27FC236}">
                <a16:creationId xmlns:a16="http://schemas.microsoft.com/office/drawing/2014/main" id="{59151F3D-60A4-0F6A-E7D4-F0A4188B4196}"/>
              </a:ext>
            </a:extLst>
          </p:cNvPr>
          <p:cNvSpPr>
            <a:spLocks noGrp="1"/>
          </p:cNvSpPr>
          <p:nvPr>
            <p:ph type="sldNum" sz="quarter" idx="12"/>
          </p:nvPr>
        </p:nvSpPr>
        <p:spPr/>
        <p:txBody>
          <a:bodyPr/>
          <a:lstStyle/>
          <a:p>
            <a:fld id="{68A8D22E-6BC5-9E47-900C-2BB94685D9F5}" type="slidenum">
              <a:rPr lang="en-US" smtClean="0"/>
              <a:t>6</a:t>
            </a:fld>
            <a:endParaRPr lang="en-US"/>
          </a:p>
        </p:txBody>
      </p:sp>
      <p:sp>
        <p:nvSpPr>
          <p:cNvPr id="3" name="Content Placeholder 1">
            <a:extLst>
              <a:ext uri="{FF2B5EF4-FFF2-40B4-BE49-F238E27FC236}">
                <a16:creationId xmlns:a16="http://schemas.microsoft.com/office/drawing/2014/main" id="{DDDB36C4-FCAB-E137-CAB7-EDAAA624D1C6}"/>
              </a:ext>
            </a:extLst>
          </p:cNvPr>
          <p:cNvSpPr>
            <a:spLocks noGrp="1"/>
          </p:cNvSpPr>
          <p:nvPr>
            <p:ph idx="1"/>
          </p:nvPr>
        </p:nvSpPr>
        <p:spPr>
          <a:xfrm>
            <a:off x="838200" y="2086984"/>
            <a:ext cx="10515600" cy="4052559"/>
          </a:xfrm>
        </p:spPr>
        <p:txBody>
          <a:bodyPr>
            <a:normAutofit fontScale="92500" lnSpcReduction="20000"/>
          </a:bodyPr>
          <a:lstStyle/>
          <a:p>
            <a:pPr marL="0" indent="0">
              <a:buNone/>
            </a:pPr>
            <a:r>
              <a:rPr lang="en-US" dirty="0">
                <a:solidFill>
                  <a:schemeClr val="tx1"/>
                </a:solidFill>
              </a:rPr>
              <a:t>Basic rules to keep in mind:</a:t>
            </a:r>
          </a:p>
          <a:p>
            <a:pPr lvl="1"/>
            <a:r>
              <a:rPr lang="en-US" dirty="0">
                <a:solidFill>
                  <a:schemeClr val="tx1"/>
                </a:solidFill>
              </a:rPr>
              <a:t>Keep your writing clear and concise</a:t>
            </a:r>
          </a:p>
          <a:p>
            <a:pPr lvl="1"/>
            <a:r>
              <a:rPr lang="en-US" dirty="0">
                <a:solidFill>
                  <a:schemeClr val="tx1"/>
                </a:solidFill>
              </a:rPr>
              <a:t>Avoid acronyms or references to district programs that are not otherwise explained</a:t>
            </a:r>
          </a:p>
          <a:p>
            <a:pPr lvl="1"/>
            <a:r>
              <a:rPr lang="en-US" dirty="0">
                <a:solidFill>
                  <a:schemeClr val="tx1"/>
                </a:solidFill>
              </a:rPr>
              <a:t>Use complete sentences and respond fully to what is being requested</a:t>
            </a:r>
          </a:p>
          <a:p>
            <a:pPr lvl="1"/>
            <a:r>
              <a:rPr lang="en-US" dirty="0">
                <a:solidFill>
                  <a:schemeClr val="tx1"/>
                </a:solidFill>
              </a:rPr>
              <a:t>Avoid ambiguity, clearly spell out what you are trying to say</a:t>
            </a:r>
          </a:p>
          <a:p>
            <a:pPr lvl="1"/>
            <a:r>
              <a:rPr lang="en-US" dirty="0">
                <a:solidFill>
                  <a:schemeClr val="tx1"/>
                </a:solidFill>
              </a:rPr>
              <a:t>Read each page of the application carefully to ensure you don’t miss any important details</a:t>
            </a:r>
          </a:p>
          <a:p>
            <a:pPr lvl="1"/>
            <a:r>
              <a:rPr lang="en-US" b="1" dirty="0">
                <a:solidFill>
                  <a:sysClr val="windowText" lastClr="000000"/>
                </a:solidFill>
              </a:rPr>
              <a:t>Bottom line: </a:t>
            </a:r>
            <a:r>
              <a:rPr lang="en-US" dirty="0">
                <a:solidFill>
                  <a:sysClr val="windowText" lastClr="000000"/>
                </a:solidFill>
              </a:rPr>
              <a:t>Grantwriters need to find a balance between being clear and being concise.</a:t>
            </a:r>
            <a:endParaRPr lang="en-US" dirty="0">
              <a:solidFill>
                <a:schemeClr val="tx1"/>
              </a:solidFill>
            </a:endParaRPr>
          </a:p>
          <a:p>
            <a:pPr marL="0" indent="0">
              <a:buNone/>
            </a:pPr>
            <a:r>
              <a:rPr lang="en-US" sz="1200" dirty="0">
                <a:solidFill>
                  <a:schemeClr val="tx1"/>
                </a:solidFill>
              </a:rPr>
              <a:t> </a:t>
            </a:r>
            <a:br>
              <a:rPr lang="en-US" dirty="0">
                <a:solidFill>
                  <a:schemeClr val="tx1"/>
                </a:solidFill>
              </a:rPr>
            </a:br>
            <a:r>
              <a:rPr lang="en-US" dirty="0">
                <a:solidFill>
                  <a:schemeClr val="tx1"/>
                </a:solidFill>
              </a:rPr>
              <a:t>Grantwriting is not an exact science, but following the advice in this presentation will help.</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78464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F787D-FE36-80F5-084B-BE2B4D320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6229A-28E6-5075-5F50-81BC5E69EFC4}"/>
              </a:ext>
            </a:extLst>
          </p:cNvPr>
          <p:cNvSpPr>
            <a:spLocks noGrp="1"/>
          </p:cNvSpPr>
          <p:nvPr>
            <p:ph type="title"/>
          </p:nvPr>
        </p:nvSpPr>
        <p:spPr/>
        <p:txBody>
          <a:bodyPr>
            <a:normAutofit/>
          </a:bodyPr>
          <a:lstStyle/>
          <a:p>
            <a:r>
              <a:rPr lang="en-US" dirty="0"/>
              <a:t>District Reservations</a:t>
            </a:r>
          </a:p>
        </p:txBody>
      </p:sp>
      <p:graphicFrame>
        <p:nvGraphicFramePr>
          <p:cNvPr id="17" name="Diagram 16" descr="Inverted pyramid graphic showing the relationship between the three main pages in GEM$">
            <a:extLst>
              <a:ext uri="{FF2B5EF4-FFF2-40B4-BE49-F238E27FC236}">
                <a16:creationId xmlns:a16="http://schemas.microsoft.com/office/drawing/2014/main" id="{9FB00BE6-2265-D6BE-A568-F2A892DA3177}"/>
              </a:ext>
            </a:extLst>
          </p:cNvPr>
          <p:cNvGraphicFramePr/>
          <p:nvPr>
            <p:extLst>
              <p:ext uri="{D42A27DB-BD31-4B8C-83A1-F6EECF244321}">
                <p14:modId xmlns:p14="http://schemas.microsoft.com/office/powerpoint/2010/main" val="626965604"/>
              </p:ext>
            </p:extLst>
          </p:nvPr>
        </p:nvGraphicFramePr>
        <p:xfrm>
          <a:off x="2635504" y="1816947"/>
          <a:ext cx="6636512" cy="4364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Arrow: Left 17">
            <a:extLst>
              <a:ext uri="{FF2B5EF4-FFF2-40B4-BE49-F238E27FC236}">
                <a16:creationId xmlns:a16="http://schemas.microsoft.com/office/drawing/2014/main" id="{E67175D2-2578-19A3-F146-B657FC3F2E07}"/>
              </a:ext>
            </a:extLst>
          </p:cNvPr>
          <p:cNvSpPr/>
          <p:nvPr/>
        </p:nvSpPr>
        <p:spPr>
          <a:xfrm>
            <a:off x="8151638" y="2084634"/>
            <a:ext cx="2843784" cy="1134054"/>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Broad, overarching strategies</a:t>
            </a:r>
          </a:p>
        </p:txBody>
      </p:sp>
      <p:sp>
        <p:nvSpPr>
          <p:cNvPr id="19" name="Arrow: Left 18">
            <a:extLst>
              <a:ext uri="{FF2B5EF4-FFF2-40B4-BE49-F238E27FC236}">
                <a16:creationId xmlns:a16="http://schemas.microsoft.com/office/drawing/2014/main" id="{059214C5-C58D-D138-7403-3D9B69D3932A}"/>
              </a:ext>
            </a:extLst>
          </p:cNvPr>
          <p:cNvSpPr/>
          <p:nvPr/>
        </p:nvSpPr>
        <p:spPr>
          <a:xfrm>
            <a:off x="7222560" y="3429000"/>
            <a:ext cx="2843784" cy="1134054"/>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Specific activities</a:t>
            </a:r>
          </a:p>
        </p:txBody>
      </p:sp>
      <p:sp>
        <p:nvSpPr>
          <p:cNvPr id="20" name="Arrow: Left 19">
            <a:extLst>
              <a:ext uri="{FF2B5EF4-FFF2-40B4-BE49-F238E27FC236}">
                <a16:creationId xmlns:a16="http://schemas.microsoft.com/office/drawing/2014/main" id="{89BDCD27-446A-9BAE-98C3-69AB20A7D469}"/>
              </a:ext>
            </a:extLst>
          </p:cNvPr>
          <p:cNvSpPr/>
          <p:nvPr/>
        </p:nvSpPr>
        <p:spPr>
          <a:xfrm>
            <a:off x="6401895" y="4773366"/>
            <a:ext cx="2843784" cy="1134054"/>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Line items being funded</a:t>
            </a:r>
          </a:p>
        </p:txBody>
      </p:sp>
      <p:sp>
        <p:nvSpPr>
          <p:cNvPr id="21" name="TextBox 20">
            <a:extLst>
              <a:ext uri="{FF2B5EF4-FFF2-40B4-BE49-F238E27FC236}">
                <a16:creationId xmlns:a16="http://schemas.microsoft.com/office/drawing/2014/main" id="{B3299A52-831C-C3A7-84DB-DC5A3C6EF19C}"/>
              </a:ext>
            </a:extLst>
          </p:cNvPr>
          <p:cNvSpPr txBox="1"/>
          <p:nvPr/>
        </p:nvSpPr>
        <p:spPr>
          <a:xfrm>
            <a:off x="5418836" y="4867699"/>
            <a:ext cx="1069848"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Budget Page</a:t>
            </a:r>
          </a:p>
        </p:txBody>
      </p:sp>
      <p:sp>
        <p:nvSpPr>
          <p:cNvPr id="4" name="Slide Number Placeholder 3">
            <a:extLst>
              <a:ext uri="{FF2B5EF4-FFF2-40B4-BE49-F238E27FC236}">
                <a16:creationId xmlns:a16="http://schemas.microsoft.com/office/drawing/2014/main" id="{A8778508-48E3-106A-C21A-97EC672A1BD9}"/>
              </a:ext>
            </a:extLst>
          </p:cNvPr>
          <p:cNvSpPr>
            <a:spLocks noGrp="1"/>
          </p:cNvSpPr>
          <p:nvPr>
            <p:ph type="sldNum" sz="quarter" idx="12"/>
          </p:nvPr>
        </p:nvSpPr>
        <p:spPr/>
        <p:txBody>
          <a:bodyPr/>
          <a:lstStyle/>
          <a:p>
            <a:fld id="{68A8D22E-6BC5-9E47-900C-2BB94685D9F5}" type="slidenum">
              <a:rPr lang="en-US" sz="1800" smtClean="0"/>
              <a:t>7</a:t>
            </a:fld>
            <a:endParaRPr lang="en-US" sz="1800"/>
          </a:p>
        </p:txBody>
      </p:sp>
    </p:spTree>
    <p:extLst>
      <p:ext uri="{BB962C8B-B14F-4D97-AF65-F5344CB8AC3E}">
        <p14:creationId xmlns:p14="http://schemas.microsoft.com/office/powerpoint/2010/main" val="324938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E8160-0751-12E3-6656-F9E715FB7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BEF32-07CC-2DB4-5B93-AE8EE45F10A8}"/>
              </a:ext>
            </a:extLst>
          </p:cNvPr>
          <p:cNvSpPr>
            <a:spLocks noGrp="1"/>
          </p:cNvSpPr>
          <p:nvPr>
            <p:ph type="title"/>
          </p:nvPr>
        </p:nvSpPr>
        <p:spPr/>
        <p:txBody>
          <a:bodyPr>
            <a:normAutofit/>
          </a:bodyPr>
          <a:lstStyle/>
          <a:p>
            <a:r>
              <a:rPr lang="en-US" dirty="0"/>
              <a:t>Districtwide Strategies Page</a:t>
            </a:r>
          </a:p>
        </p:txBody>
      </p:sp>
      <p:sp>
        <p:nvSpPr>
          <p:cNvPr id="7" name="Content Placeholder 1">
            <a:extLst>
              <a:ext uri="{FF2B5EF4-FFF2-40B4-BE49-F238E27FC236}">
                <a16:creationId xmlns:a16="http://schemas.microsoft.com/office/drawing/2014/main" id="{FB6EE1B8-03AD-F61E-D051-B715EA6B0FD6}"/>
              </a:ext>
            </a:extLst>
          </p:cNvPr>
          <p:cNvSpPr>
            <a:spLocks noGrp="1"/>
          </p:cNvSpPr>
          <p:nvPr>
            <p:ph idx="1"/>
          </p:nvPr>
        </p:nvSpPr>
        <p:spPr>
          <a:xfrm>
            <a:off x="783336" y="1666360"/>
            <a:ext cx="10893552" cy="1857930"/>
          </a:xfrm>
        </p:spPr>
        <p:txBody>
          <a:bodyPr>
            <a:normAutofit fontScale="70000" lnSpcReduction="20000"/>
          </a:bodyPr>
          <a:lstStyle/>
          <a:p>
            <a:r>
              <a:rPr lang="en-US" dirty="0">
                <a:solidFill>
                  <a:schemeClr val="tx1"/>
                </a:solidFill>
              </a:rPr>
              <a:t>This page provides the structure for each of the narrative pages in the ESSA grant and should be completed first.</a:t>
            </a:r>
          </a:p>
          <a:p>
            <a:r>
              <a:rPr lang="en-US" dirty="0">
                <a:solidFill>
                  <a:schemeClr val="tx1"/>
                </a:solidFill>
              </a:rPr>
              <a:t>In the second column, you should write broad, overarching descriptions of strategies that your district is pursuing that are relevant to ESSA</a:t>
            </a:r>
          </a:p>
          <a:p>
            <a:r>
              <a:rPr lang="en-US" dirty="0">
                <a:solidFill>
                  <a:schemeClr val="tx1"/>
                </a:solidFill>
              </a:rPr>
              <a:t>You should not be describing specific activities; those belong on the narrative pages.</a:t>
            </a:r>
          </a:p>
          <a:p>
            <a:r>
              <a:rPr lang="en-US" dirty="0">
                <a:solidFill>
                  <a:schemeClr val="tx1"/>
                </a:solidFill>
              </a:rPr>
              <a:t>Every ESSA grant must have at least one strategy. </a:t>
            </a:r>
          </a:p>
        </p:txBody>
      </p:sp>
      <p:pic>
        <p:nvPicPr>
          <p:cNvPr id="8" name="Picture 7" descr="Screenshot of districtwide strategy line in GEM$">
            <a:extLst>
              <a:ext uri="{FF2B5EF4-FFF2-40B4-BE49-F238E27FC236}">
                <a16:creationId xmlns:a16="http://schemas.microsoft.com/office/drawing/2014/main" id="{EDAC12D2-7B5F-F22B-C5A1-6F6BB8766E3B}"/>
              </a:ext>
            </a:extLst>
          </p:cNvPr>
          <p:cNvPicPr>
            <a:picLocks noChangeAspect="1"/>
          </p:cNvPicPr>
          <p:nvPr/>
        </p:nvPicPr>
        <p:blipFill>
          <a:blip r:embed="rId2"/>
          <a:srcRect t="4284"/>
          <a:stretch/>
        </p:blipFill>
        <p:spPr>
          <a:xfrm>
            <a:off x="987647" y="3588298"/>
            <a:ext cx="9973891" cy="2693630"/>
          </a:xfrm>
          <a:prstGeom prst="rect">
            <a:avLst/>
          </a:prstGeom>
        </p:spPr>
      </p:pic>
      <p:sp>
        <p:nvSpPr>
          <p:cNvPr id="4" name="Slide Number Placeholder 3">
            <a:extLst>
              <a:ext uri="{FF2B5EF4-FFF2-40B4-BE49-F238E27FC236}">
                <a16:creationId xmlns:a16="http://schemas.microsoft.com/office/drawing/2014/main" id="{071DECF4-FD85-084F-6A5B-381FD7F5C2AB}"/>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320252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8AF93-405A-43D7-0D88-B4E9D1A32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D9294-A4AC-DF2E-E965-CB262ED13E16}"/>
              </a:ext>
            </a:extLst>
          </p:cNvPr>
          <p:cNvSpPr>
            <a:spLocks noGrp="1"/>
          </p:cNvSpPr>
          <p:nvPr>
            <p:ph type="title"/>
          </p:nvPr>
        </p:nvSpPr>
        <p:spPr>
          <a:xfrm>
            <a:off x="2852371" y="2750147"/>
            <a:ext cx="6876845" cy="861002"/>
          </a:xfrm>
        </p:spPr>
        <p:txBody>
          <a:bodyPr/>
          <a:lstStyle/>
          <a:p>
            <a:r>
              <a:rPr lang="en-US" dirty="0"/>
              <a:t>Writing a Narrative Page </a:t>
            </a:r>
          </a:p>
        </p:txBody>
      </p:sp>
      <p:sp>
        <p:nvSpPr>
          <p:cNvPr id="4" name="Slide Number Placeholder 3">
            <a:extLst>
              <a:ext uri="{FF2B5EF4-FFF2-40B4-BE49-F238E27FC236}">
                <a16:creationId xmlns:a16="http://schemas.microsoft.com/office/drawing/2014/main" id="{87CF9424-C16A-6CCB-F2C7-86154A4DB73E}"/>
              </a:ext>
            </a:extLst>
          </p:cNvPr>
          <p:cNvSpPr>
            <a:spLocks noGrp="1"/>
          </p:cNvSpPr>
          <p:nvPr>
            <p:ph type="sldNum" sz="quarter" idx="12"/>
          </p:nvPr>
        </p:nvSpPr>
        <p:spPr/>
        <p:txBody>
          <a:bodyPr/>
          <a:lstStyle/>
          <a:p>
            <a:fld id="{68A8D22E-6BC5-9E47-900C-2BB94685D9F5}" type="slidenum">
              <a:rPr lang="en-US" smtClean="0"/>
              <a:pPr/>
              <a:t>9</a:t>
            </a:fld>
            <a:endParaRPr lang="en-US"/>
          </a:p>
        </p:txBody>
      </p:sp>
    </p:spTree>
    <p:extLst>
      <p:ext uri="{BB962C8B-B14F-4D97-AF65-F5344CB8AC3E}">
        <p14:creationId xmlns:p14="http://schemas.microsoft.com/office/powerpoint/2010/main" val="2797212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7" ma:contentTypeDescription="Create a new document." ma:contentTypeScope="" ma:versionID="122a525b0ddc9a0a55b6052fc4d4e91a">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3e002737b01c460030aa6b66fe2c2cea"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6f7fc10-315f-4884-8231-57a9c90b9c56" xsi:nil="true"/>
    <lcf76f155ced4ddcb4097134ff3c332f xmlns="67cbf261-e971-4a38-83b4-d85e273e70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695F95-42B7-4224-818F-CA43DA9221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43A678-3B62-4638-847B-287AF504625A}">
  <ds:schemaRefs>
    <ds:schemaRef ds:uri="http://schemas.microsoft.com/sharepoint/v3/contenttype/forms"/>
  </ds:schemaRefs>
</ds:datastoreItem>
</file>

<file path=customXml/itemProps3.xml><?xml version="1.0" encoding="utf-8"?>
<ds:datastoreItem xmlns:ds="http://schemas.openxmlformats.org/officeDocument/2006/customXml" ds:itemID="{07649671-6F31-4B50-9257-3E5C81E7FB2B}">
  <ds:schemaRefs>
    <ds:schemaRef ds:uri="67cbf261-e971-4a38-83b4-d85e273e70b4"/>
    <ds:schemaRef ds:uri="http://purl.org/dc/dcmitype/"/>
    <ds:schemaRef ds:uri="http://www.w3.org/XML/1998/namespace"/>
    <ds:schemaRef ds:uri="http://schemas.microsoft.com/office/2006/metadata/properties"/>
    <ds:schemaRef ds:uri="http://schemas.openxmlformats.org/package/2006/metadata/core-properties"/>
    <ds:schemaRef ds:uri="http://purl.org/dc/elements/1.1/"/>
    <ds:schemaRef ds:uri="46f7fc10-315f-4884-8231-57a9c90b9c56"/>
    <ds:schemaRef ds:uri="http://purl.org/dc/terms/"/>
    <ds:schemaRef ds:uri="http://schemas.microsoft.com/office/2006/documentManagement/types"/>
    <ds:schemaRef ds:uri="http://schemas.microsoft.com/office/infopath/2007/PartnerControl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3134</Words>
  <Application>Microsoft Office PowerPoint</Application>
  <PresentationFormat>Widescreen</PresentationFormat>
  <Paragraphs>265</Paragraphs>
  <Slides>42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Aptos</vt:lpstr>
      <vt:lpstr>Arial</vt:lpstr>
      <vt:lpstr>Courier New</vt:lpstr>
      <vt:lpstr>Wingdings</vt:lpstr>
      <vt:lpstr>Office Theme</vt:lpstr>
      <vt:lpstr>Writing a Successful ESSA Grant Application in GEM$</vt:lpstr>
      <vt:lpstr>Agenda</vt:lpstr>
      <vt:lpstr>Consider Your Audience</vt:lpstr>
      <vt:lpstr>Who might read this grant?</vt:lpstr>
      <vt:lpstr>What does that mean?</vt:lpstr>
      <vt:lpstr>Grant Writing Basics</vt:lpstr>
      <vt:lpstr>District Reservations</vt:lpstr>
      <vt:lpstr>Districtwide Strategies Page</vt:lpstr>
      <vt:lpstr>Writing a Narrative Page </vt:lpstr>
      <vt:lpstr>What is the purpose of the Narrative Pages?</vt:lpstr>
      <vt:lpstr>Narrative Page Sections</vt:lpstr>
      <vt:lpstr>Narrative Page Sections (cont.)</vt:lpstr>
      <vt:lpstr>Writing the Narrative Page</vt:lpstr>
      <vt:lpstr>Narrative Page Error #1: Not a Narrative</vt:lpstr>
      <vt:lpstr>Narrative Page Error #2: Too Much Detail or Too Much Ambiguity</vt:lpstr>
      <vt:lpstr>Narrative Page Error #3: Describing Activities Not Found on the Budget Page</vt:lpstr>
      <vt:lpstr>Exemplar Narrative</vt:lpstr>
      <vt:lpstr>Writing a Budget Detail Narrative</vt:lpstr>
      <vt:lpstr>What is the purpose of the budget detail narrative?</vt:lpstr>
      <vt:lpstr>Budget Detail Narrative Error #1: Not Enough Information</vt:lpstr>
      <vt:lpstr>Budget Detail Narrative Error #2: Using Different Terms on Narrative and Budget Pages</vt:lpstr>
      <vt:lpstr>Exemplar Budget Detail Narratives</vt:lpstr>
      <vt:lpstr>Writing a Title IV SMART Goal</vt:lpstr>
      <vt:lpstr>What is a SMART goal?</vt:lpstr>
      <vt:lpstr>8 Tips for Writing Effective SMART Goals</vt:lpstr>
      <vt:lpstr>8 Tips for Writing Effective SMART Goals (cont.)</vt:lpstr>
      <vt:lpstr>Examples of Weak Intended Outcomes</vt:lpstr>
      <vt:lpstr>SMART Goal Exemplars</vt:lpstr>
      <vt:lpstr>Moving from Weak to SMART</vt:lpstr>
      <vt:lpstr>Common Errors to Avoid When Completing Your ESSA Application</vt:lpstr>
      <vt:lpstr>FY27 Grant Assurances</vt:lpstr>
      <vt:lpstr>Grant Assurances vs. Conditions of Assistance</vt:lpstr>
      <vt:lpstr>Title I Reservations</vt:lpstr>
      <vt:lpstr>Tagging Title I Reservations in the Budget</vt:lpstr>
      <vt:lpstr>Title I Budget</vt:lpstr>
      <vt:lpstr>Title IIA, III, IVA Equitable Services</vt:lpstr>
      <vt:lpstr>Title II Budget</vt:lpstr>
      <vt:lpstr>Title III Narrative</vt:lpstr>
      <vt:lpstr>Title III Budget</vt:lpstr>
      <vt:lpstr>Wrap-Up</vt:lpstr>
      <vt:lpstr>Things to Remember</vt:lpstr>
      <vt:lpstr>Keep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Successful ESSA Grant Application in GEM$</dc:title>
  <dc:creator/>
  <cp:lastModifiedBy/>
  <cp:revision>1</cp:revision>
  <dcterms:created xsi:type="dcterms:W3CDTF">2025-07-28T12:45:59Z</dcterms:created>
  <dcterms:modified xsi:type="dcterms:W3CDTF">2026-06-10T21:44:40Z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10 2026 12:00AM</vt:lpwstr>
  </property>
</Properties>
</file>