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0"/>
  </p:notesMasterIdLst>
  <p:sldIdLst>
    <p:sldId id="681" r:id="rId5"/>
    <p:sldId id="683" r:id="rId6"/>
    <p:sldId id="284" r:id="rId7"/>
    <p:sldId id="690" r:id="rId8"/>
    <p:sldId id="669" r:id="rId9"/>
    <p:sldId id="694" r:id="rId10"/>
    <p:sldId id="721" r:id="rId11"/>
    <p:sldId id="722" r:id="rId12"/>
    <p:sldId id="736" r:id="rId13"/>
    <p:sldId id="737" r:id="rId14"/>
    <p:sldId id="752" r:id="rId15"/>
    <p:sldId id="723" r:id="rId16"/>
    <p:sldId id="748" r:id="rId17"/>
    <p:sldId id="735" r:id="rId18"/>
    <p:sldId id="743" r:id="rId19"/>
    <p:sldId id="747" r:id="rId20"/>
    <p:sldId id="725" r:id="rId21"/>
    <p:sldId id="726" r:id="rId22"/>
    <p:sldId id="730" r:id="rId23"/>
    <p:sldId id="731" r:id="rId24"/>
    <p:sldId id="732" r:id="rId25"/>
    <p:sldId id="727" r:id="rId26"/>
    <p:sldId id="729" r:id="rId27"/>
    <p:sldId id="728" r:id="rId28"/>
    <p:sldId id="71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455C3D-F478-5200-7890-9518D1F80781}" name="Winner, Kendra (DESE)" initials="KW" userId="S::Kendra.L.Winner@mass.gov::c4a8ae17-bfa4-40c2-a450-c325afb6dbe1" providerId="AD"/>
  <p188:author id="{5A887EBD-D7AF-3648-E18A-89DADD383112}" name="Jacobsen, Leif (DESE)" initials="" userId="S::Leif.Jacobsen@mass.gov::3cdc3877-ab1c-4726-8835-23af03d4ee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83D5C0-A82F-4832-BAA2-820028DC25A3}" v="1" dt="2025-02-05T15:37:35.487"/>
    <p1510:client id="{8903D353-A344-4ADF-A87E-554EF1630BC6}" v="6" dt="2025-02-04T16:34:35.018"/>
    <p1510:client id="{DFB3A985-060B-4A7F-BF2C-573C54C6B0CA}" v="4" dt="2025-02-04T16:30:22.7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96"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setarits, Jake S. (DESE)" userId="37741e96-5ecb-4258-9857-666183bdd9bd" providerId="ADAL" clId="{2E83D5C0-A82F-4832-BAA2-820028DC25A3}"/>
    <pc:docChg chg="modSld">
      <pc:chgData name="Resetarits, Jake S. (DESE)" userId="37741e96-5ecb-4258-9857-666183bdd9bd" providerId="ADAL" clId="{2E83D5C0-A82F-4832-BAA2-820028DC25A3}" dt="2025-02-05T15:37:15.832" v="30" actId="13244"/>
      <pc:docMkLst>
        <pc:docMk/>
      </pc:docMkLst>
      <pc:sldChg chg="modSp mod">
        <pc:chgData name="Resetarits, Jake S. (DESE)" userId="37741e96-5ecb-4258-9857-666183bdd9bd" providerId="ADAL" clId="{2E83D5C0-A82F-4832-BAA2-820028DC25A3}" dt="2025-02-05T15:36:19.310" v="15" actId="13244"/>
        <pc:sldMkLst>
          <pc:docMk/>
          <pc:sldMk cId="1946468448" sldId="284"/>
        </pc:sldMkLst>
        <pc:spChg chg="mod">
          <ac:chgData name="Resetarits, Jake S. (DESE)" userId="37741e96-5ecb-4258-9857-666183bdd9bd" providerId="ADAL" clId="{2E83D5C0-A82F-4832-BAA2-820028DC25A3}" dt="2025-02-05T15:33:05.440" v="5" actId="962"/>
          <ac:spMkLst>
            <pc:docMk/>
            <pc:sldMk cId="1946468448" sldId="284"/>
            <ac:spMk id="3" creationId="{00000000-0000-0000-0000-000000000000}"/>
          </ac:spMkLst>
        </pc:spChg>
        <pc:spChg chg="ord">
          <ac:chgData name="Resetarits, Jake S. (DESE)" userId="37741e96-5ecb-4258-9857-666183bdd9bd" providerId="ADAL" clId="{2E83D5C0-A82F-4832-BAA2-820028DC25A3}" dt="2025-02-05T15:36:19.310" v="15" actId="13244"/>
          <ac:spMkLst>
            <pc:docMk/>
            <pc:sldMk cId="1946468448" sldId="284"/>
            <ac:spMk id="6" creationId="{47B26DC9-278D-42BF-ADD3-28F5B0B01D26}"/>
          </ac:spMkLst>
        </pc:spChg>
        <pc:graphicFrameChg chg="mod">
          <ac:chgData name="Resetarits, Jake S. (DESE)" userId="37741e96-5ecb-4258-9857-666183bdd9bd" providerId="ADAL" clId="{2E83D5C0-A82F-4832-BAA2-820028DC25A3}" dt="2025-02-05T15:33:02.056" v="3" actId="962"/>
          <ac:graphicFrameMkLst>
            <pc:docMk/>
            <pc:sldMk cId="1946468448" sldId="284"/>
            <ac:graphicFrameMk id="7" creationId="{4C7423AA-417F-49CB-B986-B1E3095A040A}"/>
          </ac:graphicFrameMkLst>
        </pc:graphicFrameChg>
      </pc:sldChg>
      <pc:sldChg chg="modSp mod">
        <pc:chgData name="Resetarits, Jake S. (DESE)" userId="37741e96-5ecb-4258-9857-666183bdd9bd" providerId="ADAL" clId="{2E83D5C0-A82F-4832-BAA2-820028DC25A3}" dt="2025-02-05T15:36:34.205" v="17" actId="13244"/>
        <pc:sldMkLst>
          <pc:docMk/>
          <pc:sldMk cId="2762942127" sldId="669"/>
        </pc:sldMkLst>
        <pc:spChg chg="ord">
          <ac:chgData name="Resetarits, Jake S. (DESE)" userId="37741e96-5ecb-4258-9857-666183bdd9bd" providerId="ADAL" clId="{2E83D5C0-A82F-4832-BAA2-820028DC25A3}" dt="2025-02-05T15:36:34.205" v="17" actId="13244"/>
          <ac:spMkLst>
            <pc:docMk/>
            <pc:sldMk cId="2762942127" sldId="669"/>
            <ac:spMk id="2" creationId="{E5CE4C94-3343-DA33-9EFE-F5669750F08B}"/>
          </ac:spMkLst>
        </pc:spChg>
      </pc:sldChg>
      <pc:sldChg chg="modSp mod">
        <pc:chgData name="Resetarits, Jake S. (DESE)" userId="37741e96-5ecb-4258-9857-666183bdd9bd" providerId="ADAL" clId="{2E83D5C0-A82F-4832-BAA2-820028DC25A3}" dt="2025-02-05T15:36:15.206" v="14" actId="13244"/>
        <pc:sldMkLst>
          <pc:docMk/>
          <pc:sldMk cId="3956702198" sldId="683"/>
        </pc:sldMkLst>
        <pc:spChg chg="ord">
          <ac:chgData name="Resetarits, Jake S. (DESE)" userId="37741e96-5ecb-4258-9857-666183bdd9bd" providerId="ADAL" clId="{2E83D5C0-A82F-4832-BAA2-820028DC25A3}" dt="2025-02-05T15:36:07.571" v="13" actId="13244"/>
          <ac:spMkLst>
            <pc:docMk/>
            <pc:sldMk cId="3956702198" sldId="683"/>
            <ac:spMk id="2" creationId="{00000000-0000-0000-0000-000000000000}"/>
          </ac:spMkLst>
        </pc:spChg>
        <pc:spChg chg="ord">
          <ac:chgData name="Resetarits, Jake S. (DESE)" userId="37741e96-5ecb-4258-9857-666183bdd9bd" providerId="ADAL" clId="{2E83D5C0-A82F-4832-BAA2-820028DC25A3}" dt="2025-02-05T15:36:15.206" v="14" actId="13244"/>
          <ac:spMkLst>
            <pc:docMk/>
            <pc:sldMk cId="3956702198" sldId="683"/>
            <ac:spMk id="4" creationId="{00000000-0000-0000-0000-000000000000}"/>
          </ac:spMkLst>
        </pc:spChg>
        <pc:picChg chg="mod">
          <ac:chgData name="Resetarits, Jake S. (DESE)" userId="37741e96-5ecb-4258-9857-666183bdd9bd" providerId="ADAL" clId="{2E83D5C0-A82F-4832-BAA2-820028DC25A3}" dt="2025-02-05T15:32:57.807" v="1" actId="962"/>
          <ac:picMkLst>
            <pc:docMk/>
            <pc:sldMk cId="3956702198" sldId="683"/>
            <ac:picMk id="6" creationId="{E24674B7-3190-8C73-F8B7-6590089038A3}"/>
          </ac:picMkLst>
        </pc:picChg>
      </pc:sldChg>
      <pc:sldChg chg="modSp mod">
        <pc:chgData name="Resetarits, Jake S. (DESE)" userId="37741e96-5ecb-4258-9857-666183bdd9bd" providerId="ADAL" clId="{2E83D5C0-A82F-4832-BAA2-820028DC25A3}" dt="2025-02-05T15:36:23.058" v="16" actId="13244"/>
        <pc:sldMkLst>
          <pc:docMk/>
          <pc:sldMk cId="2755640326" sldId="690"/>
        </pc:sldMkLst>
        <pc:spChg chg="ord">
          <ac:chgData name="Resetarits, Jake S. (DESE)" userId="37741e96-5ecb-4258-9857-666183bdd9bd" providerId="ADAL" clId="{2E83D5C0-A82F-4832-BAA2-820028DC25A3}" dt="2025-02-05T15:36:23.058" v="16" actId="13244"/>
          <ac:spMkLst>
            <pc:docMk/>
            <pc:sldMk cId="2755640326" sldId="690"/>
            <ac:spMk id="3" creationId="{C36B3FBA-1B60-8402-DDDC-655B37DAEFDC}"/>
          </ac:spMkLst>
        </pc:spChg>
      </pc:sldChg>
      <pc:sldChg chg="modSp mod">
        <pc:chgData name="Resetarits, Jake S. (DESE)" userId="37741e96-5ecb-4258-9857-666183bdd9bd" providerId="ADAL" clId="{2E83D5C0-A82F-4832-BAA2-820028DC25A3}" dt="2025-02-05T15:36:38.940" v="18" actId="13244"/>
        <pc:sldMkLst>
          <pc:docMk/>
          <pc:sldMk cId="3936691243" sldId="694"/>
        </pc:sldMkLst>
        <pc:spChg chg="ord">
          <ac:chgData name="Resetarits, Jake S. (DESE)" userId="37741e96-5ecb-4258-9857-666183bdd9bd" providerId="ADAL" clId="{2E83D5C0-A82F-4832-BAA2-820028DC25A3}" dt="2025-02-05T15:36:38.940" v="18" actId="13244"/>
          <ac:spMkLst>
            <pc:docMk/>
            <pc:sldMk cId="3936691243" sldId="694"/>
            <ac:spMk id="3" creationId="{F08F214B-2C64-D00F-2ABD-488A3B0A1B16}"/>
          </ac:spMkLst>
        </pc:spChg>
        <pc:picChg chg="mod">
          <ac:chgData name="Resetarits, Jake S. (DESE)" userId="37741e96-5ecb-4258-9857-666183bdd9bd" providerId="ADAL" clId="{2E83D5C0-A82F-4832-BAA2-820028DC25A3}" dt="2025-02-05T15:34:40.640" v="7" actId="962"/>
          <ac:picMkLst>
            <pc:docMk/>
            <pc:sldMk cId="3936691243" sldId="694"/>
            <ac:picMk id="6" creationId="{3C3B570F-D8E2-19B3-AF57-526E0D13805F}"/>
          </ac:picMkLst>
        </pc:picChg>
      </pc:sldChg>
      <pc:sldChg chg="modSp mod">
        <pc:chgData name="Resetarits, Jake S. (DESE)" userId="37741e96-5ecb-4258-9857-666183bdd9bd" providerId="ADAL" clId="{2E83D5C0-A82F-4832-BAA2-820028DC25A3}" dt="2025-02-05T15:37:15.832" v="30" actId="13244"/>
        <pc:sldMkLst>
          <pc:docMk/>
          <pc:sldMk cId="346202457" sldId="711"/>
        </pc:sldMkLst>
        <pc:spChg chg="ord">
          <ac:chgData name="Resetarits, Jake S. (DESE)" userId="37741e96-5ecb-4258-9857-666183bdd9bd" providerId="ADAL" clId="{2E83D5C0-A82F-4832-BAA2-820028DC25A3}" dt="2025-02-05T15:37:15.832" v="30" actId="13244"/>
          <ac:spMkLst>
            <pc:docMk/>
            <pc:sldMk cId="346202457" sldId="711"/>
            <ac:spMk id="3" creationId="{CC740CA6-F31D-9588-C704-1443AFA4B2DD}"/>
          </ac:spMkLst>
        </pc:spChg>
      </pc:sldChg>
      <pc:sldChg chg="modSp mod">
        <pc:chgData name="Resetarits, Jake S. (DESE)" userId="37741e96-5ecb-4258-9857-666183bdd9bd" providerId="ADAL" clId="{2E83D5C0-A82F-4832-BAA2-820028DC25A3}" dt="2025-02-05T15:36:42.510" v="19" actId="13244"/>
        <pc:sldMkLst>
          <pc:docMk/>
          <pc:sldMk cId="3171270792" sldId="722"/>
        </pc:sldMkLst>
        <pc:spChg chg="mod">
          <ac:chgData name="Resetarits, Jake S. (DESE)" userId="37741e96-5ecb-4258-9857-666183bdd9bd" providerId="ADAL" clId="{2E83D5C0-A82F-4832-BAA2-820028DC25A3}" dt="2025-02-05T15:34:44.936" v="9" actId="962"/>
          <ac:spMkLst>
            <pc:docMk/>
            <pc:sldMk cId="3171270792" sldId="722"/>
            <ac:spMk id="2" creationId="{3643292B-2DF3-5146-4DBE-BFC9B32E2E80}"/>
          </ac:spMkLst>
        </pc:spChg>
        <pc:spChg chg="ord">
          <ac:chgData name="Resetarits, Jake S. (DESE)" userId="37741e96-5ecb-4258-9857-666183bdd9bd" providerId="ADAL" clId="{2E83D5C0-A82F-4832-BAA2-820028DC25A3}" dt="2025-02-05T15:36:42.510" v="19" actId="13244"/>
          <ac:spMkLst>
            <pc:docMk/>
            <pc:sldMk cId="3171270792" sldId="722"/>
            <ac:spMk id="3" creationId="{AD756D18-5155-C4A0-30FA-15E5C9CDF9C1}"/>
          </ac:spMkLst>
        </pc:spChg>
      </pc:sldChg>
      <pc:sldChg chg="modSp mod">
        <pc:chgData name="Resetarits, Jake S. (DESE)" userId="37741e96-5ecb-4258-9857-666183bdd9bd" providerId="ADAL" clId="{2E83D5C0-A82F-4832-BAA2-820028DC25A3}" dt="2025-02-05T15:36:49.149" v="21" actId="13244"/>
        <pc:sldMkLst>
          <pc:docMk/>
          <pc:sldMk cId="3584910170" sldId="723"/>
        </pc:sldMkLst>
        <pc:spChg chg="ord">
          <ac:chgData name="Resetarits, Jake S. (DESE)" userId="37741e96-5ecb-4258-9857-666183bdd9bd" providerId="ADAL" clId="{2E83D5C0-A82F-4832-BAA2-820028DC25A3}" dt="2025-02-05T15:36:49.149" v="21" actId="13244"/>
          <ac:spMkLst>
            <pc:docMk/>
            <pc:sldMk cId="3584910170" sldId="723"/>
            <ac:spMk id="3" creationId="{923EB454-C6D8-0522-A0B9-ADAF8D6FCC1A}"/>
          </ac:spMkLst>
        </pc:spChg>
      </pc:sldChg>
      <pc:sldChg chg="modSp mod">
        <pc:chgData name="Resetarits, Jake S. (DESE)" userId="37741e96-5ecb-4258-9857-666183bdd9bd" providerId="ADAL" clId="{2E83D5C0-A82F-4832-BAA2-820028DC25A3}" dt="2025-02-05T15:37:03.307" v="25" actId="13244"/>
        <pc:sldMkLst>
          <pc:docMk/>
          <pc:sldMk cId="1004259561" sldId="725"/>
        </pc:sldMkLst>
        <pc:spChg chg="ord">
          <ac:chgData name="Resetarits, Jake S. (DESE)" userId="37741e96-5ecb-4258-9857-666183bdd9bd" providerId="ADAL" clId="{2E83D5C0-A82F-4832-BAA2-820028DC25A3}" dt="2025-02-05T15:37:03.307" v="25" actId="13244"/>
          <ac:spMkLst>
            <pc:docMk/>
            <pc:sldMk cId="1004259561" sldId="725"/>
            <ac:spMk id="3" creationId="{97762F36-040A-1D7E-07A9-1199FFD19013}"/>
          </ac:spMkLst>
        </pc:spChg>
      </pc:sldChg>
      <pc:sldChg chg="modSp mod">
        <pc:chgData name="Resetarits, Jake S. (DESE)" userId="37741e96-5ecb-4258-9857-666183bdd9bd" providerId="ADAL" clId="{2E83D5C0-A82F-4832-BAA2-820028DC25A3}" dt="2025-02-05T15:37:06.016" v="26" actId="13244"/>
        <pc:sldMkLst>
          <pc:docMk/>
          <pc:sldMk cId="2532545192" sldId="727"/>
        </pc:sldMkLst>
        <pc:spChg chg="ord">
          <ac:chgData name="Resetarits, Jake S. (DESE)" userId="37741e96-5ecb-4258-9857-666183bdd9bd" providerId="ADAL" clId="{2E83D5C0-A82F-4832-BAA2-820028DC25A3}" dt="2025-02-05T15:37:06.016" v="26" actId="13244"/>
          <ac:spMkLst>
            <pc:docMk/>
            <pc:sldMk cId="2532545192" sldId="727"/>
            <ac:spMk id="3" creationId="{1F978D4C-D88B-E96D-241B-E6A43A099555}"/>
          </ac:spMkLst>
        </pc:spChg>
        <pc:picChg chg="mod">
          <ac:chgData name="Resetarits, Jake S. (DESE)" userId="37741e96-5ecb-4258-9857-666183bdd9bd" providerId="ADAL" clId="{2E83D5C0-A82F-4832-BAA2-820028DC25A3}" dt="2025-02-05T15:35:52.502" v="11" actId="962"/>
          <ac:picMkLst>
            <pc:docMk/>
            <pc:sldMk cId="2532545192" sldId="727"/>
            <ac:picMk id="5" creationId="{36A8BED1-A57F-F4D5-87BF-F1493780C141}"/>
          </ac:picMkLst>
        </pc:picChg>
      </pc:sldChg>
      <pc:sldChg chg="modSp mod">
        <pc:chgData name="Resetarits, Jake S. (DESE)" userId="37741e96-5ecb-4258-9857-666183bdd9bd" providerId="ADAL" clId="{2E83D5C0-A82F-4832-BAA2-820028DC25A3}" dt="2025-02-05T15:37:12.464" v="29" actId="13244"/>
        <pc:sldMkLst>
          <pc:docMk/>
          <pc:sldMk cId="2634185265" sldId="728"/>
        </pc:sldMkLst>
        <pc:spChg chg="ord">
          <ac:chgData name="Resetarits, Jake S. (DESE)" userId="37741e96-5ecb-4258-9857-666183bdd9bd" providerId="ADAL" clId="{2E83D5C0-A82F-4832-BAA2-820028DC25A3}" dt="2025-02-05T15:37:12.464" v="29" actId="13244"/>
          <ac:spMkLst>
            <pc:docMk/>
            <pc:sldMk cId="2634185265" sldId="728"/>
            <ac:spMk id="3" creationId="{74AB696E-774B-A068-3C43-BFA97D2DB4A8}"/>
          </ac:spMkLst>
        </pc:spChg>
      </pc:sldChg>
      <pc:sldChg chg="modSp mod">
        <pc:chgData name="Resetarits, Jake S. (DESE)" userId="37741e96-5ecb-4258-9857-666183bdd9bd" providerId="ADAL" clId="{2E83D5C0-A82F-4832-BAA2-820028DC25A3}" dt="2025-02-05T15:37:09.689" v="28" actId="13244"/>
        <pc:sldMkLst>
          <pc:docMk/>
          <pc:sldMk cId="202502471" sldId="729"/>
        </pc:sldMkLst>
        <pc:spChg chg="ord">
          <ac:chgData name="Resetarits, Jake S. (DESE)" userId="37741e96-5ecb-4258-9857-666183bdd9bd" providerId="ADAL" clId="{2E83D5C0-A82F-4832-BAA2-820028DC25A3}" dt="2025-02-05T15:37:09.689" v="28" actId="13244"/>
          <ac:spMkLst>
            <pc:docMk/>
            <pc:sldMk cId="202502471" sldId="729"/>
            <ac:spMk id="3" creationId="{512CB962-59A3-2E0C-59B7-4FDE04559EE8}"/>
          </ac:spMkLst>
        </pc:spChg>
      </pc:sldChg>
      <pc:sldChg chg="modSp mod">
        <pc:chgData name="Resetarits, Jake S. (DESE)" userId="37741e96-5ecb-4258-9857-666183bdd9bd" providerId="ADAL" clId="{2E83D5C0-A82F-4832-BAA2-820028DC25A3}" dt="2025-02-05T15:36:54.451" v="23" actId="13244"/>
        <pc:sldMkLst>
          <pc:docMk/>
          <pc:sldMk cId="2656933549" sldId="735"/>
        </pc:sldMkLst>
        <pc:spChg chg="ord">
          <ac:chgData name="Resetarits, Jake S. (DESE)" userId="37741e96-5ecb-4258-9857-666183bdd9bd" providerId="ADAL" clId="{2E83D5C0-A82F-4832-BAA2-820028DC25A3}" dt="2025-02-05T15:36:54.451" v="23" actId="13244"/>
          <ac:spMkLst>
            <pc:docMk/>
            <pc:sldMk cId="2656933549" sldId="735"/>
            <ac:spMk id="3" creationId="{E7FB9B85-7030-D1C0-31D5-AD5275E82307}"/>
          </ac:spMkLst>
        </pc:spChg>
      </pc:sldChg>
      <pc:sldChg chg="modSp mod">
        <pc:chgData name="Resetarits, Jake S. (DESE)" userId="37741e96-5ecb-4258-9857-666183bdd9bd" providerId="ADAL" clId="{2E83D5C0-A82F-4832-BAA2-820028DC25A3}" dt="2025-02-05T15:36:45.649" v="20" actId="13244"/>
        <pc:sldMkLst>
          <pc:docMk/>
          <pc:sldMk cId="1220854556" sldId="737"/>
        </pc:sldMkLst>
        <pc:spChg chg="ord">
          <ac:chgData name="Resetarits, Jake S. (DESE)" userId="37741e96-5ecb-4258-9857-666183bdd9bd" providerId="ADAL" clId="{2E83D5C0-A82F-4832-BAA2-820028DC25A3}" dt="2025-02-05T15:36:45.649" v="20" actId="13244"/>
          <ac:spMkLst>
            <pc:docMk/>
            <pc:sldMk cId="1220854556" sldId="737"/>
            <ac:spMk id="3" creationId="{610D32AB-DE28-FEF2-886E-39C01EA0820C}"/>
          </ac:spMkLst>
        </pc:spChg>
      </pc:sldChg>
      <pc:sldChg chg="modSp mod">
        <pc:chgData name="Resetarits, Jake S. (DESE)" userId="37741e96-5ecb-4258-9857-666183bdd9bd" providerId="ADAL" clId="{2E83D5C0-A82F-4832-BAA2-820028DC25A3}" dt="2025-02-05T15:36:57.447" v="24" actId="13244"/>
        <pc:sldMkLst>
          <pc:docMk/>
          <pc:sldMk cId="3764244530" sldId="743"/>
        </pc:sldMkLst>
        <pc:spChg chg="mod ord">
          <ac:chgData name="Resetarits, Jake S. (DESE)" userId="37741e96-5ecb-4258-9857-666183bdd9bd" providerId="ADAL" clId="{2E83D5C0-A82F-4832-BAA2-820028DC25A3}" dt="2025-02-05T15:36:57.447" v="24" actId="13244"/>
          <ac:spMkLst>
            <pc:docMk/>
            <pc:sldMk cId="3764244530" sldId="743"/>
            <ac:spMk id="3" creationId="{034CB5E9-EA10-CEE1-8A5A-708263BF67E1}"/>
          </ac:spMkLst>
        </pc:spChg>
      </pc:sldChg>
      <pc:sldChg chg="modSp mod">
        <pc:chgData name="Resetarits, Jake S. (DESE)" userId="37741e96-5ecb-4258-9857-666183bdd9bd" providerId="ADAL" clId="{2E83D5C0-A82F-4832-BAA2-820028DC25A3}" dt="2025-02-05T15:36:51.870" v="22" actId="13244"/>
        <pc:sldMkLst>
          <pc:docMk/>
          <pc:sldMk cId="3973621927" sldId="748"/>
        </pc:sldMkLst>
        <pc:spChg chg="ord">
          <ac:chgData name="Resetarits, Jake S. (DESE)" userId="37741e96-5ecb-4258-9857-666183bdd9bd" providerId="ADAL" clId="{2E83D5C0-A82F-4832-BAA2-820028DC25A3}" dt="2025-02-05T15:36:51.870" v="22" actId="13244"/>
          <ac:spMkLst>
            <pc:docMk/>
            <pc:sldMk cId="3973621927" sldId="748"/>
            <ac:spMk id="3" creationId="{3130270F-42F6-633B-B011-879987C020D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870AFB-55BE-4999-A29E-3EA123A56C77}"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E3A71E-16A1-4385-8661-66B70B9392EA}" type="slidenum">
              <a:rPr lang="en-US" smtClean="0"/>
              <a:t>‹#›</a:t>
            </a:fld>
            <a:endParaRPr lang="en-US"/>
          </a:p>
        </p:txBody>
      </p:sp>
    </p:spTree>
    <p:extLst>
      <p:ext uri="{BB962C8B-B14F-4D97-AF65-F5344CB8AC3E}">
        <p14:creationId xmlns:p14="http://schemas.microsoft.com/office/powerpoint/2010/main" val="1367821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LJ</a:t>
            </a:r>
          </a:p>
        </p:txBody>
      </p:sp>
      <p:sp>
        <p:nvSpPr>
          <p:cNvPr id="5" name="Date Placeholder 4">
            <a:extLst>
              <a:ext uri="{FF2B5EF4-FFF2-40B4-BE49-F238E27FC236}">
                <a16:creationId xmlns:a16="http://schemas.microsoft.com/office/drawing/2014/main" id="{E9A4C877-5BD7-4CD3-B6C4-27BAD32AB6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Aptos" panose="02110004020202020204"/>
                <a:ea typeface="等线" panose="02010600030101010101" pitchFamily="2" charset="-122"/>
                <a:cs typeface="+mn-cs"/>
              </a:rPr>
              <a:t>November 1, 2019</a:t>
            </a:r>
            <a:endParaRPr kumimoji="0" lang="zh-CN" altLang="en-US" sz="1200" b="0" i="0" u="none" strike="noStrike" kern="1200" cap="none" spc="0" normalizeH="0" baseline="0" noProof="0">
              <a:ln>
                <a:noFill/>
              </a:ln>
              <a:solidFill>
                <a:prstClr val="black"/>
              </a:solidFill>
              <a:effectLst/>
              <a:uLnTx/>
              <a:uFillTx/>
              <a:latin typeface="Aptos" panose="02110004020202020204"/>
              <a:ea typeface="等线" panose="02010600030101010101" pitchFamily="2" charset="-122"/>
              <a:cs typeface="+mn-cs"/>
            </a:endParaRPr>
          </a:p>
        </p:txBody>
      </p:sp>
    </p:spTree>
    <p:extLst>
      <p:ext uri="{BB962C8B-B14F-4D97-AF65-F5344CB8AC3E}">
        <p14:creationId xmlns:p14="http://schemas.microsoft.com/office/powerpoint/2010/main" val="2456220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Keep but condense KW</a:t>
            </a:r>
          </a:p>
        </p:txBody>
      </p:sp>
      <p:sp>
        <p:nvSpPr>
          <p:cNvPr id="4" name="Slide Number Placeholder 3"/>
          <p:cNvSpPr>
            <a:spLocks noGrp="1"/>
          </p:cNvSpPr>
          <p:nvPr>
            <p:ph type="sldNum" sz="quarter" idx="5"/>
          </p:nvPr>
        </p:nvSpPr>
        <p:spPr/>
        <p:txBody>
          <a:bodyPr/>
          <a:lstStyle/>
          <a:p>
            <a:fld id="{E2E3A71E-16A1-4385-8661-66B70B9392EA}" type="slidenum">
              <a:rPr lang="en-US" smtClean="0"/>
              <a:t>13</a:t>
            </a:fld>
            <a:endParaRPr lang="en-US"/>
          </a:p>
        </p:txBody>
      </p:sp>
    </p:spTree>
    <p:extLst>
      <p:ext uri="{BB962C8B-B14F-4D97-AF65-F5344CB8AC3E}">
        <p14:creationId xmlns:p14="http://schemas.microsoft.com/office/powerpoint/2010/main" val="175898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KW</a:t>
            </a:r>
          </a:p>
        </p:txBody>
      </p:sp>
      <p:sp>
        <p:nvSpPr>
          <p:cNvPr id="4" name="Slide Number Placeholder 3"/>
          <p:cNvSpPr>
            <a:spLocks noGrp="1"/>
          </p:cNvSpPr>
          <p:nvPr>
            <p:ph type="sldNum" sz="quarter" idx="5"/>
          </p:nvPr>
        </p:nvSpPr>
        <p:spPr/>
        <p:txBody>
          <a:bodyPr/>
          <a:lstStyle/>
          <a:p>
            <a:fld id="{E2E3A71E-16A1-4385-8661-66B70B9392EA}" type="slidenum">
              <a:rPr lang="en-US" smtClean="0"/>
              <a:t>14</a:t>
            </a:fld>
            <a:endParaRPr lang="en-US"/>
          </a:p>
        </p:txBody>
      </p:sp>
    </p:spTree>
    <p:extLst>
      <p:ext uri="{BB962C8B-B14F-4D97-AF65-F5344CB8AC3E}">
        <p14:creationId xmlns:p14="http://schemas.microsoft.com/office/powerpoint/2010/main" val="1875067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Encouraging you to explore. There is no right answer!</a:t>
            </a:r>
          </a:p>
        </p:txBody>
      </p:sp>
      <p:sp>
        <p:nvSpPr>
          <p:cNvPr id="4" name="Slide Number Placeholder 3"/>
          <p:cNvSpPr>
            <a:spLocks noGrp="1"/>
          </p:cNvSpPr>
          <p:nvPr>
            <p:ph type="sldNum" sz="quarter" idx="5"/>
          </p:nvPr>
        </p:nvSpPr>
        <p:spPr/>
        <p:txBody>
          <a:bodyPr/>
          <a:lstStyle/>
          <a:p>
            <a:fld id="{E2E3A71E-16A1-4385-8661-66B70B9392EA}" type="slidenum">
              <a:rPr lang="en-US" smtClean="0"/>
              <a:t>15</a:t>
            </a:fld>
            <a:endParaRPr lang="en-US"/>
          </a:p>
        </p:txBody>
      </p:sp>
    </p:spTree>
    <p:extLst>
      <p:ext uri="{BB962C8B-B14F-4D97-AF65-F5344CB8AC3E}">
        <p14:creationId xmlns:p14="http://schemas.microsoft.com/office/powerpoint/2010/main" val="365144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F3271-4043-39C9-CFA1-032DF0E8D4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7D818-C1FB-5415-AB7D-DE4035222D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04110B-5C47-BDC3-C9A6-AF2432FB8C6C}"/>
              </a:ext>
            </a:extLst>
          </p:cNvPr>
          <p:cNvSpPr>
            <a:spLocks noGrp="1"/>
          </p:cNvSpPr>
          <p:nvPr>
            <p:ph type="body" idx="1"/>
          </p:nvPr>
        </p:nvSpPr>
        <p:spPr/>
        <p:txBody>
          <a:bodyPr/>
          <a:lstStyle/>
          <a:p>
            <a:r>
              <a:rPr lang="en-US"/>
              <a:t>Keep but condense 17-25 KW 3) Look at the differences:</a:t>
            </a:r>
          </a:p>
          <a:p>
            <a:pPr marL="742950" lvl="1" indent="-285750">
              <a:buFont typeface="Arial" panose="020B0604020202020204" pitchFamily="34" charset="0"/>
              <a:buChar char="•"/>
            </a:pPr>
            <a:r>
              <a:rPr lang="en-US"/>
              <a:t>How did students do BOY compared to the BOY benchmark?</a:t>
            </a:r>
          </a:p>
          <a:p>
            <a:pPr marL="742950" lvl="1" indent="-285750">
              <a:buFont typeface="Arial" panose="020B0604020202020204" pitchFamily="34" charset="0"/>
              <a:buChar char="•"/>
            </a:pPr>
            <a:r>
              <a:rPr lang="en-US"/>
              <a:t>How did students do MOY compared to the MOY benchmark?</a:t>
            </a:r>
          </a:p>
          <a:p>
            <a:pPr marL="742950" lvl="1" indent="-285750">
              <a:buFont typeface="Arial" panose="020B0604020202020204" pitchFamily="34" charset="0"/>
              <a:buChar char="•"/>
            </a:pPr>
            <a:r>
              <a:rPr lang="en-US"/>
              <a:t>Actual Growth: How much did students grow from BOY to MOY?</a:t>
            </a:r>
          </a:p>
          <a:p>
            <a:pPr marL="742950" lvl="1" indent="-285750">
              <a:buFont typeface="Arial" panose="020B0604020202020204" pitchFamily="34" charset="0"/>
              <a:buChar char="•"/>
            </a:pPr>
            <a:r>
              <a:rPr lang="en-US"/>
              <a:t>Growth Needed to meet MOY: How much did students need to grow to meet the MOY benchmark?</a:t>
            </a:r>
          </a:p>
          <a:p>
            <a:pPr marL="742950" lvl="1" indent="-285750">
              <a:buFont typeface="Arial" panose="020B0604020202020204" pitchFamily="34" charset="0"/>
              <a:buChar char="•"/>
            </a:pPr>
            <a:r>
              <a:rPr lang="en-US"/>
              <a:t>Difference between actual growth and growth needed to meet MOY benchmark: How far off were students from meeting the MOY benchmark?</a:t>
            </a:r>
          </a:p>
          <a:p>
            <a:endParaRPr lang="en-US"/>
          </a:p>
        </p:txBody>
      </p:sp>
      <p:sp>
        <p:nvSpPr>
          <p:cNvPr id="4" name="Slide Number Placeholder 3">
            <a:extLst>
              <a:ext uri="{FF2B5EF4-FFF2-40B4-BE49-F238E27FC236}">
                <a16:creationId xmlns:a16="http://schemas.microsoft.com/office/drawing/2014/main" id="{47A2802A-E01E-092C-753D-4A8BD9DF5116}"/>
              </a:ext>
            </a:extLst>
          </p:cNvPr>
          <p:cNvSpPr>
            <a:spLocks noGrp="1"/>
          </p:cNvSpPr>
          <p:nvPr>
            <p:ph type="sldNum" sz="quarter" idx="5"/>
          </p:nvPr>
        </p:nvSpPr>
        <p:spPr/>
        <p:txBody>
          <a:bodyPr/>
          <a:lstStyle/>
          <a:p>
            <a:fld id="{E2E3A71E-16A1-4385-8661-66B70B9392EA}" type="slidenum">
              <a:rPr lang="en-US" smtClean="0"/>
              <a:t>16</a:t>
            </a:fld>
            <a:endParaRPr lang="en-US"/>
          </a:p>
        </p:txBody>
      </p:sp>
    </p:spTree>
    <p:extLst>
      <p:ext uri="{BB962C8B-B14F-4D97-AF65-F5344CB8AC3E}">
        <p14:creationId xmlns:p14="http://schemas.microsoft.com/office/powerpoint/2010/main" val="892565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LJ</a:t>
            </a:r>
          </a:p>
        </p:txBody>
      </p:sp>
      <p:sp>
        <p:nvSpPr>
          <p:cNvPr id="4" name="Slide Number Placeholder 3"/>
          <p:cNvSpPr>
            <a:spLocks noGrp="1"/>
          </p:cNvSpPr>
          <p:nvPr>
            <p:ph type="sldNum" sz="quarter" idx="5"/>
          </p:nvPr>
        </p:nvSpPr>
        <p:spPr/>
        <p:txBody>
          <a:bodyPr/>
          <a:lstStyle/>
          <a:p>
            <a:fld id="{E2E3A71E-16A1-4385-8661-66B70B9392EA}" type="slidenum">
              <a:rPr lang="en-US" smtClean="0"/>
              <a:t>17</a:t>
            </a:fld>
            <a:endParaRPr lang="en-US"/>
          </a:p>
        </p:txBody>
      </p:sp>
    </p:spTree>
    <p:extLst>
      <p:ext uri="{BB962C8B-B14F-4D97-AF65-F5344CB8AC3E}">
        <p14:creationId xmlns:p14="http://schemas.microsoft.com/office/powerpoint/2010/main" val="251893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LJ</a:t>
            </a:r>
          </a:p>
        </p:txBody>
      </p:sp>
      <p:sp>
        <p:nvSpPr>
          <p:cNvPr id="4" name="Slide Number Placeholder 3"/>
          <p:cNvSpPr>
            <a:spLocks noGrp="1"/>
          </p:cNvSpPr>
          <p:nvPr>
            <p:ph type="sldNum" sz="quarter" idx="5"/>
          </p:nvPr>
        </p:nvSpPr>
        <p:spPr/>
        <p:txBody>
          <a:bodyPr/>
          <a:lstStyle/>
          <a:p>
            <a:fld id="{E2E3A71E-16A1-4385-8661-66B70B9392EA}" type="slidenum">
              <a:rPr lang="en-US" smtClean="0"/>
              <a:t>18</a:t>
            </a:fld>
            <a:endParaRPr lang="en-US"/>
          </a:p>
        </p:txBody>
      </p:sp>
    </p:spTree>
    <p:extLst>
      <p:ext uri="{BB962C8B-B14F-4D97-AF65-F5344CB8AC3E}">
        <p14:creationId xmlns:p14="http://schemas.microsoft.com/office/powerpoint/2010/main" val="1782490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980DC9-1B81-4B62-A623-434B4B8D97B0}" type="slidenum">
              <a:rPr lang="en-US" smtClean="0"/>
              <a:t>25</a:t>
            </a:fld>
            <a:endParaRPr lang="en-US"/>
          </a:p>
        </p:txBody>
      </p:sp>
    </p:spTree>
    <p:extLst>
      <p:ext uri="{BB962C8B-B14F-4D97-AF65-F5344CB8AC3E}">
        <p14:creationId xmlns:p14="http://schemas.microsoft.com/office/powerpoint/2010/main" val="3490316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LJ &amp; KW: when you sign your federal grant assurance, it has all sorts of conditions and one is that they will follow all the expectations of the grant. We will circle back to these. While subject to change, here’s what we’re thinking for November, December, February and May to support your evaluation work.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D603F3-A9CC-416A-9684-068743EDAB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9186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980DC9-1B81-4B62-A623-434B4B8D97B0}" type="slidenum">
              <a:rPr lang="en-US" smtClean="0"/>
              <a:t>6</a:t>
            </a:fld>
            <a:endParaRPr lang="en-US"/>
          </a:p>
        </p:txBody>
      </p:sp>
    </p:spTree>
    <p:extLst>
      <p:ext uri="{BB962C8B-B14F-4D97-AF65-F5344CB8AC3E}">
        <p14:creationId xmlns:p14="http://schemas.microsoft.com/office/powerpoint/2010/main" val="3441711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Leif</a:t>
            </a:r>
          </a:p>
        </p:txBody>
      </p:sp>
      <p:sp>
        <p:nvSpPr>
          <p:cNvPr id="4" name="Slide Number Placeholder 3"/>
          <p:cNvSpPr>
            <a:spLocks noGrp="1"/>
          </p:cNvSpPr>
          <p:nvPr>
            <p:ph type="sldNum" sz="quarter" idx="5"/>
          </p:nvPr>
        </p:nvSpPr>
        <p:spPr/>
        <p:txBody>
          <a:bodyPr/>
          <a:lstStyle/>
          <a:p>
            <a:fld id="{76980DC9-1B81-4B62-A623-434B4B8D97B0}" type="slidenum">
              <a:rPr lang="en-US" smtClean="0"/>
              <a:t>7</a:t>
            </a:fld>
            <a:endParaRPr lang="en-US"/>
          </a:p>
        </p:txBody>
      </p:sp>
    </p:spTree>
    <p:extLst>
      <p:ext uri="{BB962C8B-B14F-4D97-AF65-F5344CB8AC3E}">
        <p14:creationId xmlns:p14="http://schemas.microsoft.com/office/powerpoint/2010/main" val="2475673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KW? LJ? There is a good amount of information about this in the workbook. Please watch the recordings for Webinar 1 and 2 where we also cover this.</a:t>
            </a:r>
          </a:p>
        </p:txBody>
      </p:sp>
      <p:sp>
        <p:nvSpPr>
          <p:cNvPr id="4" name="Slide Number Placeholder 3"/>
          <p:cNvSpPr>
            <a:spLocks noGrp="1"/>
          </p:cNvSpPr>
          <p:nvPr>
            <p:ph type="sldNum" sz="quarter" idx="5"/>
          </p:nvPr>
        </p:nvSpPr>
        <p:spPr/>
        <p:txBody>
          <a:bodyPr/>
          <a:lstStyle/>
          <a:p>
            <a:fld id="{E2E3A71E-16A1-4385-8661-66B70B9392EA}" type="slidenum">
              <a:rPr lang="en-US" smtClean="0"/>
              <a:t>8</a:t>
            </a:fld>
            <a:endParaRPr lang="en-US"/>
          </a:p>
        </p:txBody>
      </p:sp>
    </p:spTree>
    <p:extLst>
      <p:ext uri="{BB962C8B-B14F-4D97-AF65-F5344CB8AC3E}">
        <p14:creationId xmlns:p14="http://schemas.microsoft.com/office/powerpoint/2010/main" val="3784143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KW</a:t>
            </a:r>
          </a:p>
        </p:txBody>
      </p:sp>
      <p:sp>
        <p:nvSpPr>
          <p:cNvPr id="4" name="Slide Number Placeholder 3"/>
          <p:cNvSpPr>
            <a:spLocks noGrp="1"/>
          </p:cNvSpPr>
          <p:nvPr>
            <p:ph type="sldNum" sz="quarter" idx="5"/>
          </p:nvPr>
        </p:nvSpPr>
        <p:spPr/>
        <p:txBody>
          <a:bodyPr/>
          <a:lstStyle/>
          <a:p>
            <a:fld id="{E2E3A71E-16A1-4385-8661-66B70B9392EA}" type="slidenum">
              <a:rPr lang="en-US" smtClean="0"/>
              <a:t>9</a:t>
            </a:fld>
            <a:endParaRPr lang="en-US"/>
          </a:p>
        </p:txBody>
      </p:sp>
    </p:spTree>
    <p:extLst>
      <p:ext uri="{BB962C8B-B14F-4D97-AF65-F5344CB8AC3E}">
        <p14:creationId xmlns:p14="http://schemas.microsoft.com/office/powerpoint/2010/main" val="188099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KW</a:t>
            </a:r>
          </a:p>
        </p:txBody>
      </p:sp>
      <p:sp>
        <p:nvSpPr>
          <p:cNvPr id="4" name="Slide Number Placeholder 3"/>
          <p:cNvSpPr>
            <a:spLocks noGrp="1"/>
          </p:cNvSpPr>
          <p:nvPr>
            <p:ph type="sldNum" sz="quarter" idx="5"/>
          </p:nvPr>
        </p:nvSpPr>
        <p:spPr/>
        <p:txBody>
          <a:bodyPr/>
          <a:lstStyle/>
          <a:p>
            <a:fld id="{E2E3A71E-16A1-4385-8661-66B70B9392EA}" type="slidenum">
              <a:rPr lang="en-US" smtClean="0"/>
              <a:t>10</a:t>
            </a:fld>
            <a:endParaRPr lang="en-US"/>
          </a:p>
        </p:txBody>
      </p:sp>
    </p:spTree>
    <p:extLst>
      <p:ext uri="{BB962C8B-B14F-4D97-AF65-F5344CB8AC3E}">
        <p14:creationId xmlns:p14="http://schemas.microsoft.com/office/powerpoint/2010/main" val="1264488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9798C-640B-4C2E-F359-29DCD746D3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3DE357-D081-05AF-9301-3D148546CF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C17CAA-4D45-7348-07F0-4BE5C5A2E106}"/>
              </a:ext>
            </a:extLst>
          </p:cNvPr>
          <p:cNvSpPr>
            <a:spLocks noGrp="1"/>
          </p:cNvSpPr>
          <p:nvPr>
            <p:ph type="body" idx="1"/>
          </p:nvPr>
        </p:nvSpPr>
        <p:spPr/>
        <p:txBody>
          <a:bodyPr/>
          <a:lstStyle/>
          <a:p>
            <a:r>
              <a:rPr lang="en-US"/>
              <a:t>KW</a:t>
            </a:r>
          </a:p>
        </p:txBody>
      </p:sp>
      <p:sp>
        <p:nvSpPr>
          <p:cNvPr id="4" name="Slide Number Placeholder 3">
            <a:extLst>
              <a:ext uri="{FF2B5EF4-FFF2-40B4-BE49-F238E27FC236}">
                <a16:creationId xmlns:a16="http://schemas.microsoft.com/office/drawing/2014/main" id="{423D674D-3A80-7B11-EC90-C051C1CC59AC}"/>
              </a:ext>
            </a:extLst>
          </p:cNvPr>
          <p:cNvSpPr>
            <a:spLocks noGrp="1"/>
          </p:cNvSpPr>
          <p:nvPr>
            <p:ph type="sldNum" sz="quarter" idx="5"/>
          </p:nvPr>
        </p:nvSpPr>
        <p:spPr/>
        <p:txBody>
          <a:bodyPr/>
          <a:lstStyle/>
          <a:p>
            <a:fld id="{E2E3A71E-16A1-4385-8661-66B70B9392EA}" type="slidenum">
              <a:rPr lang="en-US" smtClean="0"/>
              <a:t>11</a:t>
            </a:fld>
            <a:endParaRPr lang="en-US"/>
          </a:p>
        </p:txBody>
      </p:sp>
    </p:spTree>
    <p:extLst>
      <p:ext uri="{BB962C8B-B14F-4D97-AF65-F5344CB8AC3E}">
        <p14:creationId xmlns:p14="http://schemas.microsoft.com/office/powerpoint/2010/main" val="2448732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KW We’ve included resources in the workbook. And I’ll say again, this isn’t the best place to start for a few reasons … bias, getting candid information, etc. I have used colored  highlighters. I have also cut up my notes into sections and taped those together. Do a first careful read. Pay attention to main points but don’t take notes and don’t focus too much on specific details yet.</a:t>
            </a:r>
          </a:p>
          <a:p>
            <a:pPr lvl="1"/>
            <a:r>
              <a:rPr lang="en-US"/>
              <a:t>Do a second read for themes and topics that come up repeatedly. Highlight or underline key words, phrases, and quotes.</a:t>
            </a:r>
          </a:p>
          <a:p>
            <a:pPr lvl="1"/>
            <a:r>
              <a:rPr lang="en-US"/>
              <a:t>Look for repeated ideas and patterns and assign those labels (e.g., challenges, successes, areas for improvement).</a:t>
            </a:r>
          </a:p>
          <a:p>
            <a:pPr lvl="1"/>
            <a:r>
              <a:rPr lang="en-US"/>
              <a:t>Organize by grouping similar themes and topics together.</a:t>
            </a:r>
          </a:p>
          <a:p>
            <a:pPr lvl="1"/>
            <a:r>
              <a:rPr lang="en-US"/>
              <a:t>Look for connections and conclusions. Ask yourself “what are the main messages”?</a:t>
            </a:r>
          </a:p>
          <a:p>
            <a:pPr lvl="1"/>
            <a:r>
              <a:rPr lang="en-US"/>
              <a:t>Check for bias and inconsistencies.</a:t>
            </a:r>
          </a:p>
          <a:p>
            <a:pPr lvl="1"/>
            <a:r>
              <a:rPr lang="en-US"/>
              <a:t>Summarize your findings. </a:t>
            </a:r>
          </a:p>
          <a:p>
            <a:endParaRPr lang="en-US"/>
          </a:p>
        </p:txBody>
      </p:sp>
      <p:sp>
        <p:nvSpPr>
          <p:cNvPr id="4" name="Slide Number Placeholder 3"/>
          <p:cNvSpPr>
            <a:spLocks noGrp="1"/>
          </p:cNvSpPr>
          <p:nvPr>
            <p:ph type="sldNum" sz="quarter" idx="5"/>
          </p:nvPr>
        </p:nvSpPr>
        <p:spPr/>
        <p:txBody>
          <a:bodyPr/>
          <a:lstStyle/>
          <a:p>
            <a:fld id="{E2E3A71E-16A1-4385-8661-66B70B9392EA}" type="slidenum">
              <a:rPr lang="en-US" smtClean="0"/>
              <a:t>12</a:t>
            </a:fld>
            <a:endParaRPr lang="en-US"/>
          </a:p>
        </p:txBody>
      </p:sp>
    </p:spTree>
    <p:extLst>
      <p:ext uri="{BB962C8B-B14F-4D97-AF65-F5344CB8AC3E}">
        <p14:creationId xmlns:p14="http://schemas.microsoft.com/office/powerpoint/2010/main" val="71207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22786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1233722"/>
            <a:ext cx="12192000"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3822199"/>
            <a:ext cx="12192000" cy="124942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33786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908759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33ABB-3A05-33B8-F248-A8217E1A8A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74143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268634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806559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270383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469699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311545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3222380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057245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040348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4"/>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1788548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leif.jacobsen@mass.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9154" y="1714778"/>
            <a:ext cx="6678954" cy="2450031"/>
          </a:xfrm>
        </p:spPr>
        <p:txBody>
          <a:bodyPr>
            <a:normAutofit fontScale="90000"/>
          </a:bodyPr>
          <a:lstStyle/>
          <a:p>
            <a:pPr>
              <a:spcAft>
                <a:spcPts val="2400"/>
              </a:spcAft>
            </a:pPr>
            <a:r>
              <a:rPr lang="en-US"/>
              <a:t>Program Evaluation</a:t>
            </a:r>
            <a:br>
              <a:rPr lang="en-US"/>
            </a:br>
            <a:r>
              <a:rPr lang="en-US" sz="4900"/>
              <a:t>Webinar #3</a:t>
            </a:r>
          </a:p>
        </p:txBody>
      </p:sp>
      <p:sp>
        <p:nvSpPr>
          <p:cNvPr id="3" name="Subtitle 2"/>
          <p:cNvSpPr>
            <a:spLocks noGrp="1"/>
          </p:cNvSpPr>
          <p:nvPr>
            <p:ph type="subTitle" idx="1"/>
          </p:nvPr>
        </p:nvSpPr>
        <p:spPr>
          <a:xfrm>
            <a:off x="5110472" y="4533561"/>
            <a:ext cx="6659592" cy="826214"/>
          </a:xfrm>
        </p:spPr>
        <p:txBody>
          <a:bodyPr vert="horz" lIns="91440" tIns="45720" rIns="91440" bIns="45720" rtlCol="0" anchor="t">
            <a:normAutofit/>
          </a:bodyPr>
          <a:lstStyle/>
          <a:p>
            <a:r>
              <a:rPr lang="en-US" altLang="zh-CN">
                <a:solidFill>
                  <a:schemeClr val="tx1">
                    <a:lumMod val="50000"/>
                  </a:schemeClr>
                </a:solidFill>
                <a:ea typeface="等线"/>
              </a:rPr>
              <a:t>January 29</a:t>
            </a:r>
            <a:r>
              <a:rPr lang="en-US" altLang="zh-CN" baseline="30000">
                <a:solidFill>
                  <a:schemeClr val="tx1">
                    <a:lumMod val="50000"/>
                  </a:schemeClr>
                </a:solidFill>
                <a:ea typeface="等线"/>
              </a:rPr>
              <a:t>th</a:t>
            </a:r>
            <a:r>
              <a:rPr lang="en-US" altLang="zh-CN">
                <a:solidFill>
                  <a:schemeClr val="tx1">
                    <a:lumMod val="50000"/>
                  </a:schemeClr>
                </a:solidFill>
                <a:ea typeface="等线"/>
              </a:rPr>
              <a:t>, 2025</a:t>
            </a:r>
          </a:p>
          <a:p>
            <a:endParaRPr lang="en-US" altLang="zh-CN">
              <a:solidFill>
                <a:schemeClr val="tx1">
                  <a:lumMod val="50000"/>
                </a:schemeClr>
              </a:solidFill>
              <a:ea typeface="等线"/>
            </a:endParaRPr>
          </a:p>
        </p:txBody>
      </p:sp>
    </p:spTree>
    <p:extLst>
      <p:ext uri="{BB962C8B-B14F-4D97-AF65-F5344CB8AC3E}">
        <p14:creationId xmlns:p14="http://schemas.microsoft.com/office/powerpoint/2010/main" val="3468117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0D32AB-DE28-FEF2-886E-39C01EA0820C}"/>
              </a:ext>
            </a:extLst>
          </p:cNvPr>
          <p:cNvSpPr>
            <a:spLocks noGrp="1"/>
          </p:cNvSpPr>
          <p:nvPr>
            <p:ph type="title"/>
          </p:nvPr>
        </p:nvSpPr>
        <p:spPr/>
        <p:txBody>
          <a:bodyPr/>
          <a:lstStyle/>
          <a:p>
            <a:r>
              <a:rPr lang="en-US"/>
              <a:t>Example: Family Engagement</a:t>
            </a:r>
          </a:p>
        </p:txBody>
      </p:sp>
      <p:sp>
        <p:nvSpPr>
          <p:cNvPr id="4" name="Content Placeholder 3">
            <a:extLst>
              <a:ext uri="{FF2B5EF4-FFF2-40B4-BE49-F238E27FC236}">
                <a16:creationId xmlns:a16="http://schemas.microsoft.com/office/drawing/2014/main" id="{1E25F0D2-27B8-1E72-B0AF-4991A28F5354}"/>
              </a:ext>
            </a:extLst>
          </p:cNvPr>
          <p:cNvSpPr>
            <a:spLocks noGrp="1"/>
          </p:cNvSpPr>
          <p:nvPr>
            <p:ph idx="1"/>
          </p:nvPr>
        </p:nvSpPr>
        <p:spPr/>
        <p:txBody>
          <a:bodyPr/>
          <a:lstStyle/>
          <a:p>
            <a:r>
              <a:rPr lang="en-US"/>
              <a:t>Common measure: family attendance at various events – parent/teacher conferences, curriculum night, social events.</a:t>
            </a:r>
          </a:p>
          <a:p>
            <a:r>
              <a:rPr lang="en-US"/>
              <a:t>But what does that tell you about:</a:t>
            </a:r>
          </a:p>
          <a:p>
            <a:pPr lvl="1"/>
            <a:r>
              <a:rPr lang="en-US"/>
              <a:t>Whether home-school communication about a child’s academic or other issues is working well?</a:t>
            </a:r>
          </a:p>
          <a:p>
            <a:pPr lvl="1"/>
            <a:r>
              <a:rPr lang="en-US"/>
              <a:t>Whether parents understand and engage in activities at home to help and encourage schoolwork?</a:t>
            </a:r>
          </a:p>
          <a:p>
            <a:pPr lvl="1"/>
            <a:r>
              <a:rPr lang="en-US"/>
              <a:t>Whether families understand and support the Title services their child is eligible to receive?</a:t>
            </a:r>
          </a:p>
        </p:txBody>
      </p:sp>
    </p:spTree>
    <p:extLst>
      <p:ext uri="{BB962C8B-B14F-4D97-AF65-F5344CB8AC3E}">
        <p14:creationId xmlns:p14="http://schemas.microsoft.com/office/powerpoint/2010/main" val="1220854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E5B2A-93CC-DD36-D2AB-14DB7DC9002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677D527-0520-CA59-E479-459D0009BD61}"/>
              </a:ext>
            </a:extLst>
          </p:cNvPr>
          <p:cNvSpPr>
            <a:spLocks noGrp="1"/>
          </p:cNvSpPr>
          <p:nvPr>
            <p:ph type="title"/>
          </p:nvPr>
        </p:nvSpPr>
        <p:spPr>
          <a:xfrm>
            <a:off x="838200" y="2882157"/>
            <a:ext cx="10515600" cy="1093686"/>
          </a:xfrm>
        </p:spPr>
        <p:txBody>
          <a:bodyPr>
            <a:normAutofit fontScale="90000"/>
          </a:bodyPr>
          <a:lstStyle/>
          <a:p>
            <a:pPr algn="ctr"/>
            <a:r>
              <a:rPr lang="en-US"/>
              <a:t>Focus data analysis on understanding the story the data is telling.</a:t>
            </a:r>
          </a:p>
        </p:txBody>
      </p:sp>
    </p:spTree>
    <p:extLst>
      <p:ext uri="{BB962C8B-B14F-4D97-AF65-F5344CB8AC3E}">
        <p14:creationId xmlns:p14="http://schemas.microsoft.com/office/powerpoint/2010/main" val="916455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3EB454-C6D8-0522-A0B9-ADAF8D6FCC1A}"/>
              </a:ext>
            </a:extLst>
          </p:cNvPr>
          <p:cNvSpPr>
            <a:spLocks noGrp="1"/>
          </p:cNvSpPr>
          <p:nvPr>
            <p:ph type="title"/>
          </p:nvPr>
        </p:nvSpPr>
        <p:spPr/>
        <p:txBody>
          <a:bodyPr>
            <a:normAutofit/>
          </a:bodyPr>
          <a:lstStyle/>
          <a:p>
            <a:r>
              <a:rPr lang="en-US"/>
              <a:t>Qualitative Analysis Think Aloud</a:t>
            </a:r>
          </a:p>
        </p:txBody>
      </p:sp>
      <p:sp>
        <p:nvSpPr>
          <p:cNvPr id="2" name="Content Placeholder 1">
            <a:extLst>
              <a:ext uri="{FF2B5EF4-FFF2-40B4-BE49-F238E27FC236}">
                <a16:creationId xmlns:a16="http://schemas.microsoft.com/office/drawing/2014/main" id="{7606E338-9763-4DD9-84A7-EE4F35114E66}"/>
              </a:ext>
            </a:extLst>
          </p:cNvPr>
          <p:cNvSpPr>
            <a:spLocks noGrp="1"/>
          </p:cNvSpPr>
          <p:nvPr>
            <p:ph idx="1"/>
          </p:nvPr>
        </p:nvSpPr>
        <p:spPr>
          <a:xfrm>
            <a:off x="326572" y="1632856"/>
            <a:ext cx="11364686" cy="4860018"/>
          </a:xfrm>
        </p:spPr>
        <p:txBody>
          <a:bodyPr>
            <a:normAutofit/>
          </a:bodyPr>
          <a:lstStyle/>
          <a:p>
            <a:r>
              <a:rPr lang="en-US"/>
              <a:t>Focus groups, interviews, open-ended survey responses, etc.</a:t>
            </a:r>
          </a:p>
          <a:p>
            <a:pPr lvl="1"/>
            <a:r>
              <a:rPr lang="en-US"/>
              <a:t>A first careful read without taking notes or focusing on specifics yet.</a:t>
            </a:r>
          </a:p>
          <a:p>
            <a:pPr lvl="1"/>
            <a:r>
              <a:rPr lang="en-US"/>
              <a:t>A second read for themes/topics and highlight/underline key words, phrases, or quotes.</a:t>
            </a:r>
          </a:p>
          <a:p>
            <a:pPr lvl="1"/>
            <a:r>
              <a:rPr lang="en-US"/>
              <a:t>Look for repeated ideas and assign labels (e.g., areas for improvement, successes).</a:t>
            </a:r>
          </a:p>
          <a:p>
            <a:pPr lvl="1"/>
            <a:r>
              <a:rPr lang="en-US"/>
              <a:t>Organize by grouping similar themes and topics together.</a:t>
            </a:r>
          </a:p>
          <a:p>
            <a:pPr lvl="1"/>
            <a:r>
              <a:rPr lang="en-US"/>
              <a:t>Look for connections and conclusions. Ask “what are the main messages”?</a:t>
            </a:r>
          </a:p>
          <a:p>
            <a:pPr lvl="1"/>
            <a:r>
              <a:rPr lang="en-US"/>
              <a:t>Check for bias and inconsistencies.</a:t>
            </a:r>
          </a:p>
          <a:p>
            <a:pPr lvl="1"/>
            <a:r>
              <a:rPr lang="en-US"/>
              <a:t>Summarize your findings. </a:t>
            </a:r>
          </a:p>
        </p:txBody>
      </p:sp>
      <p:sp>
        <p:nvSpPr>
          <p:cNvPr id="7" name="TextBox 6">
            <a:extLst>
              <a:ext uri="{FF2B5EF4-FFF2-40B4-BE49-F238E27FC236}">
                <a16:creationId xmlns:a16="http://schemas.microsoft.com/office/drawing/2014/main" id="{3C335767-67A3-22A1-A5FC-5E7FC4FAD6FB}"/>
              </a:ext>
            </a:extLst>
          </p:cNvPr>
          <p:cNvSpPr txBox="1"/>
          <p:nvPr/>
        </p:nvSpPr>
        <p:spPr>
          <a:xfrm>
            <a:off x="576943" y="5954877"/>
            <a:ext cx="7565572" cy="523220"/>
          </a:xfrm>
          <a:prstGeom prst="rect">
            <a:avLst/>
          </a:prstGeom>
          <a:noFill/>
        </p:spPr>
        <p:txBody>
          <a:bodyPr wrap="square" rtlCol="0">
            <a:spAutoFit/>
          </a:bodyPr>
          <a:lstStyle/>
          <a:p>
            <a:r>
              <a:rPr lang="en-US" sz="2800">
                <a:solidFill>
                  <a:schemeClr val="accent2"/>
                </a:solidFill>
              </a:rPr>
              <a:t>See Workbook page 33</a:t>
            </a:r>
          </a:p>
        </p:txBody>
      </p:sp>
    </p:spTree>
    <p:extLst>
      <p:ext uri="{BB962C8B-B14F-4D97-AF65-F5344CB8AC3E}">
        <p14:creationId xmlns:p14="http://schemas.microsoft.com/office/powerpoint/2010/main" val="3584910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30270F-42F6-633B-B011-879987C020D2}"/>
              </a:ext>
            </a:extLst>
          </p:cNvPr>
          <p:cNvSpPr>
            <a:spLocks noGrp="1"/>
          </p:cNvSpPr>
          <p:nvPr>
            <p:ph type="title"/>
          </p:nvPr>
        </p:nvSpPr>
        <p:spPr/>
        <p:txBody>
          <a:bodyPr>
            <a:normAutofit fontScale="90000"/>
          </a:bodyPr>
          <a:lstStyle/>
          <a:p>
            <a:r>
              <a:rPr lang="en-US"/>
              <a:t>Quantitative Analysis Think Aloud: Comparing BOY and MOY</a:t>
            </a:r>
          </a:p>
        </p:txBody>
      </p:sp>
      <p:sp>
        <p:nvSpPr>
          <p:cNvPr id="2" name="Content Placeholder 1">
            <a:extLst>
              <a:ext uri="{FF2B5EF4-FFF2-40B4-BE49-F238E27FC236}">
                <a16:creationId xmlns:a16="http://schemas.microsoft.com/office/drawing/2014/main" id="{2CF856E0-67AA-5278-6958-B3493E6096B9}"/>
              </a:ext>
            </a:extLst>
          </p:cNvPr>
          <p:cNvSpPr>
            <a:spLocks noGrp="1"/>
          </p:cNvSpPr>
          <p:nvPr>
            <p:ph idx="1"/>
          </p:nvPr>
        </p:nvSpPr>
        <p:spPr/>
        <p:txBody>
          <a:bodyPr/>
          <a:lstStyle/>
          <a:p>
            <a:r>
              <a:rPr lang="en-US"/>
              <a:t>Big Picture Evaluation Questions </a:t>
            </a:r>
          </a:p>
          <a:p>
            <a:pPr lvl="1"/>
            <a:r>
              <a:rPr lang="en-US"/>
              <a:t>Are students “on or off track” to meet grade level expectations?</a:t>
            </a:r>
          </a:p>
          <a:p>
            <a:pPr lvl="1"/>
            <a:r>
              <a:rPr lang="en-US"/>
              <a:t>What can we learn about how our program supported students who are on track?</a:t>
            </a:r>
          </a:p>
          <a:p>
            <a:pPr lvl="1"/>
            <a:r>
              <a:rPr lang="en-US"/>
              <a:t>What can we learn about what our program can do differently to better support students who are off track? </a:t>
            </a:r>
          </a:p>
        </p:txBody>
      </p:sp>
    </p:spTree>
    <p:extLst>
      <p:ext uri="{BB962C8B-B14F-4D97-AF65-F5344CB8AC3E}">
        <p14:creationId xmlns:p14="http://schemas.microsoft.com/office/powerpoint/2010/main" val="3973621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FB9B85-7030-D1C0-31D5-AD5275E82307}"/>
              </a:ext>
            </a:extLst>
          </p:cNvPr>
          <p:cNvSpPr>
            <a:spLocks noGrp="1"/>
          </p:cNvSpPr>
          <p:nvPr>
            <p:ph type="title"/>
          </p:nvPr>
        </p:nvSpPr>
        <p:spPr/>
        <p:txBody>
          <a:bodyPr>
            <a:normAutofit/>
          </a:bodyPr>
          <a:lstStyle/>
          <a:p>
            <a:r>
              <a:rPr lang="en-US"/>
              <a:t>Quantitative Analysis Think Aloud</a:t>
            </a:r>
          </a:p>
        </p:txBody>
      </p:sp>
      <p:sp>
        <p:nvSpPr>
          <p:cNvPr id="2" name="Content Placeholder 1">
            <a:extLst>
              <a:ext uri="{FF2B5EF4-FFF2-40B4-BE49-F238E27FC236}">
                <a16:creationId xmlns:a16="http://schemas.microsoft.com/office/drawing/2014/main" id="{3D8ED2B2-88E7-4D4A-28EA-5BA782E478BC}"/>
              </a:ext>
            </a:extLst>
          </p:cNvPr>
          <p:cNvSpPr>
            <a:spLocks noGrp="1"/>
          </p:cNvSpPr>
          <p:nvPr>
            <p:ph idx="1"/>
          </p:nvPr>
        </p:nvSpPr>
        <p:spPr>
          <a:xfrm>
            <a:off x="838200" y="1632857"/>
            <a:ext cx="10515600" cy="4963886"/>
          </a:xfrm>
        </p:spPr>
        <p:txBody>
          <a:bodyPr>
            <a:normAutofit/>
          </a:bodyPr>
          <a:lstStyle/>
          <a:p>
            <a:r>
              <a:rPr lang="en-US"/>
              <a:t>Students and student information:</a:t>
            </a:r>
          </a:p>
          <a:p>
            <a:pPr lvl="1"/>
            <a:r>
              <a:rPr lang="en-US"/>
              <a:t>Student name</a:t>
            </a:r>
          </a:p>
          <a:p>
            <a:pPr lvl="1"/>
            <a:r>
              <a:rPr lang="en-US"/>
              <a:t>Relevant student characteristics such as gender, EL, SWD, etc.</a:t>
            </a:r>
          </a:p>
          <a:p>
            <a:r>
              <a:rPr lang="en-US"/>
              <a:t>Other relevant information:</a:t>
            </a:r>
          </a:p>
          <a:p>
            <a:pPr lvl="1"/>
            <a:r>
              <a:rPr lang="en-US"/>
              <a:t>Intervention focus (e.g., letter recognition or comprehension, basic math operations, etc.)</a:t>
            </a:r>
          </a:p>
          <a:p>
            <a:pPr lvl="1"/>
            <a:r>
              <a:rPr lang="en-US"/>
              <a:t>Classroom</a:t>
            </a:r>
          </a:p>
          <a:p>
            <a:pPr lvl="1"/>
            <a:r>
              <a:rPr lang="en-US"/>
              <a:t>Time of day/instruction missed (e.g., midday, science pullout, etc.)</a:t>
            </a:r>
          </a:p>
          <a:p>
            <a:r>
              <a:rPr lang="en-US"/>
              <a:t>Scores</a:t>
            </a:r>
          </a:p>
          <a:p>
            <a:pPr lvl="1"/>
            <a:r>
              <a:rPr lang="en-US"/>
              <a:t>BOY, MOY, EOY</a:t>
            </a:r>
          </a:p>
          <a:p>
            <a:pPr lvl="1"/>
            <a:r>
              <a:rPr lang="en-US"/>
              <a:t>Benchmarks</a:t>
            </a:r>
          </a:p>
          <a:p>
            <a:endParaRPr lang="en-US"/>
          </a:p>
        </p:txBody>
      </p:sp>
    </p:spTree>
    <p:extLst>
      <p:ext uri="{BB962C8B-B14F-4D97-AF65-F5344CB8AC3E}">
        <p14:creationId xmlns:p14="http://schemas.microsoft.com/office/powerpoint/2010/main" val="2656933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4CB5E9-EA10-CEE1-8A5A-708263BF67E1}"/>
              </a:ext>
            </a:extLst>
          </p:cNvPr>
          <p:cNvSpPr>
            <a:spLocks noGrp="1"/>
          </p:cNvSpPr>
          <p:nvPr>
            <p:ph type="title"/>
          </p:nvPr>
        </p:nvSpPr>
        <p:spPr/>
        <p:txBody>
          <a:bodyPr>
            <a:normAutofit fontScale="90000"/>
          </a:bodyPr>
          <a:lstStyle/>
          <a:p>
            <a:r>
              <a:rPr lang="en-US" dirty="0"/>
              <a:t>Quantitative Analysis Think Aloud: Comparing BOY and MOY </a:t>
            </a:r>
          </a:p>
        </p:txBody>
      </p:sp>
      <p:sp>
        <p:nvSpPr>
          <p:cNvPr id="2" name="Content Placeholder 1">
            <a:extLst>
              <a:ext uri="{FF2B5EF4-FFF2-40B4-BE49-F238E27FC236}">
                <a16:creationId xmlns:a16="http://schemas.microsoft.com/office/drawing/2014/main" id="{29DA906D-3D9B-3D85-16F3-067890E84FA6}"/>
              </a:ext>
            </a:extLst>
          </p:cNvPr>
          <p:cNvSpPr>
            <a:spLocks noGrp="1"/>
          </p:cNvSpPr>
          <p:nvPr>
            <p:ph idx="1"/>
          </p:nvPr>
        </p:nvSpPr>
        <p:spPr/>
        <p:txBody>
          <a:bodyPr/>
          <a:lstStyle/>
          <a:p>
            <a:pPr marL="0" indent="0">
              <a:buNone/>
            </a:pPr>
            <a:r>
              <a:rPr lang="en-US"/>
              <a:t>Make note of anything interesting and any questions that come to mind. </a:t>
            </a:r>
          </a:p>
          <a:p>
            <a:pPr marL="971550" lvl="1" indent="-514350">
              <a:buFont typeface="+mj-lt"/>
              <a:buAutoNum type="arabicParenR"/>
            </a:pPr>
            <a:r>
              <a:rPr lang="en-US"/>
              <a:t>Look at the raw data student by student and </a:t>
            </a:r>
            <a:r>
              <a:rPr lang="en-US" b="1"/>
              <a:t>for relevant </a:t>
            </a:r>
            <a:r>
              <a:rPr lang="en-US"/>
              <a:t>student groups</a:t>
            </a:r>
          </a:p>
          <a:p>
            <a:pPr marL="971550" lvl="1" indent="-514350">
              <a:buFont typeface="+mj-lt"/>
              <a:buAutoNum type="arabicParenR"/>
            </a:pPr>
            <a:r>
              <a:rPr lang="en-US"/>
              <a:t>Look at the differences between BOY and MOY, benchmarks, actual growth, and needed growth.</a:t>
            </a:r>
          </a:p>
          <a:p>
            <a:pPr marL="971550" lvl="1" indent="-514350">
              <a:buFont typeface="+mj-lt"/>
              <a:buAutoNum type="arabicParenR"/>
            </a:pPr>
            <a:r>
              <a:rPr lang="en-US"/>
              <a:t>Look at descriptive statistics (means, ranges) </a:t>
            </a:r>
            <a:r>
              <a:rPr lang="en-US" b="1"/>
              <a:t>for relevant student groups</a:t>
            </a:r>
            <a:endParaRPr lang="en-US"/>
          </a:p>
        </p:txBody>
      </p:sp>
    </p:spTree>
    <p:extLst>
      <p:ext uri="{BB962C8B-B14F-4D97-AF65-F5344CB8AC3E}">
        <p14:creationId xmlns:p14="http://schemas.microsoft.com/office/powerpoint/2010/main" val="3764244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B8A6E-4707-8B99-40F1-501CE766A1E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D92E3EC-BECB-9DB8-730E-E6F6E98C6A7A}"/>
              </a:ext>
            </a:extLst>
          </p:cNvPr>
          <p:cNvSpPr>
            <a:spLocks noGrp="1"/>
          </p:cNvSpPr>
          <p:nvPr>
            <p:ph type="title"/>
          </p:nvPr>
        </p:nvSpPr>
        <p:spPr/>
        <p:txBody>
          <a:bodyPr/>
          <a:lstStyle/>
          <a:p>
            <a:r>
              <a:rPr lang="en-US"/>
              <a:t>BOY and MOY Analysis Think Aloud</a:t>
            </a:r>
          </a:p>
        </p:txBody>
      </p:sp>
      <p:sp>
        <p:nvSpPr>
          <p:cNvPr id="5" name="TextBox 4">
            <a:extLst>
              <a:ext uri="{FF2B5EF4-FFF2-40B4-BE49-F238E27FC236}">
                <a16:creationId xmlns:a16="http://schemas.microsoft.com/office/drawing/2014/main" id="{6BC33C30-DD95-AB9F-0165-C6127D3F529C}"/>
              </a:ext>
            </a:extLst>
          </p:cNvPr>
          <p:cNvSpPr txBox="1"/>
          <p:nvPr/>
        </p:nvSpPr>
        <p:spPr>
          <a:xfrm>
            <a:off x="348343" y="5138057"/>
            <a:ext cx="11005453" cy="1200329"/>
          </a:xfrm>
          <a:prstGeom prst="rect">
            <a:avLst/>
          </a:prstGeom>
          <a:noFill/>
        </p:spPr>
        <p:txBody>
          <a:bodyPr wrap="square" rtlCol="0">
            <a:spAutoFit/>
          </a:bodyPr>
          <a:lstStyle/>
          <a:p>
            <a:r>
              <a:rPr lang="en-US"/>
              <a:t>3) </a:t>
            </a:r>
            <a:r>
              <a:rPr lang="en-US" b="1"/>
              <a:t>MY NOTES </a:t>
            </a:r>
            <a:r>
              <a:rPr lang="en-US"/>
              <a:t>Look at the differences between BOY scores, MOY scores, and BOY and MOY benchmarks:</a:t>
            </a:r>
          </a:p>
          <a:p>
            <a:pPr marL="742950" lvl="1" indent="-285750">
              <a:buFont typeface="Arial" panose="020B0604020202020204" pitchFamily="34" charset="0"/>
              <a:buChar char="•"/>
            </a:pPr>
            <a:r>
              <a:rPr lang="en-US"/>
              <a:t>One child exceeded both BOY and MOY benchmarks</a:t>
            </a:r>
          </a:p>
          <a:p>
            <a:pPr marL="742950" lvl="1" indent="-285750">
              <a:buFont typeface="Arial" panose="020B0604020202020204" pitchFamily="34" charset="0"/>
              <a:buChar char="•"/>
            </a:pPr>
            <a:r>
              <a:rPr lang="en-US"/>
              <a:t>All students closed the gap on the MOY benchmark</a:t>
            </a:r>
          </a:p>
          <a:p>
            <a:pPr marL="742950" lvl="1" indent="-285750">
              <a:buFont typeface="Arial" panose="020B0604020202020204" pitchFamily="34" charset="0"/>
              <a:buChar char="•"/>
            </a:pPr>
            <a:r>
              <a:rPr lang="en-US"/>
              <a:t>Students who needed more growth needed between 2 and 10 points of growth to meet MOY benchmark</a:t>
            </a:r>
          </a:p>
        </p:txBody>
      </p:sp>
      <p:graphicFrame>
        <p:nvGraphicFramePr>
          <p:cNvPr id="16" name="Content Placeholder 15">
            <a:extLst>
              <a:ext uri="{FF2B5EF4-FFF2-40B4-BE49-F238E27FC236}">
                <a16:creationId xmlns:a16="http://schemas.microsoft.com/office/drawing/2014/main" id="{4CB1DC62-B19E-5587-BE80-8B11A7D3EF19}"/>
              </a:ext>
            </a:extLst>
          </p:cNvPr>
          <p:cNvGraphicFramePr>
            <a:graphicFrameLocks noGrp="1"/>
          </p:cNvGraphicFramePr>
          <p:nvPr>
            <p:ph idx="1"/>
            <p:extLst>
              <p:ext uri="{D42A27DB-BD31-4B8C-83A1-F6EECF244321}">
                <p14:modId xmlns:p14="http://schemas.microsoft.com/office/powerpoint/2010/main" val="3241785738"/>
              </p:ext>
            </p:extLst>
          </p:nvPr>
        </p:nvGraphicFramePr>
        <p:xfrm>
          <a:off x="1426029" y="1719943"/>
          <a:ext cx="8425542" cy="2764429"/>
        </p:xfrm>
        <a:graphic>
          <a:graphicData uri="http://schemas.openxmlformats.org/drawingml/2006/table">
            <a:tbl>
              <a:tblPr firstRow="1" firstCol="1" bandRow="1">
                <a:tableStyleId>{5C22544A-7EE6-4342-B048-85BDC9FD1C3A}</a:tableStyleId>
              </a:tblPr>
              <a:tblGrid>
                <a:gridCol w="1280058">
                  <a:extLst>
                    <a:ext uri="{9D8B030D-6E8A-4147-A177-3AD203B41FA5}">
                      <a16:colId xmlns:a16="http://schemas.microsoft.com/office/drawing/2014/main" val="331809215"/>
                    </a:ext>
                  </a:extLst>
                </a:gridCol>
                <a:gridCol w="3891935">
                  <a:extLst>
                    <a:ext uri="{9D8B030D-6E8A-4147-A177-3AD203B41FA5}">
                      <a16:colId xmlns:a16="http://schemas.microsoft.com/office/drawing/2014/main" val="1085050064"/>
                    </a:ext>
                  </a:extLst>
                </a:gridCol>
                <a:gridCol w="3253549">
                  <a:extLst>
                    <a:ext uri="{9D8B030D-6E8A-4147-A177-3AD203B41FA5}">
                      <a16:colId xmlns:a16="http://schemas.microsoft.com/office/drawing/2014/main" val="2328073500"/>
                    </a:ext>
                  </a:extLst>
                </a:gridCol>
              </a:tblGrid>
              <a:tr h="805044">
                <a:tc>
                  <a:txBody>
                    <a:bodyPr/>
                    <a:lstStyle/>
                    <a:p>
                      <a:pPr marL="0" marR="0">
                        <a:lnSpc>
                          <a:spcPct val="115000"/>
                        </a:lnSpc>
                        <a:spcAft>
                          <a:spcPts val="800"/>
                        </a:spcAft>
                      </a:pPr>
                      <a:r>
                        <a:rPr lang="en-US" sz="1800" kern="100">
                          <a:effectLst/>
                        </a:rPr>
                        <a:t>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pPr>
                      <a:r>
                        <a:rPr lang="en-US" sz="1800" kern="100">
                          <a:effectLst/>
                        </a:rPr>
                        <a:t>Child BOY score minus BOY Benchmark</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pPr>
                      <a:r>
                        <a:rPr lang="en-US" sz="1800" kern="100">
                          <a:effectLst/>
                        </a:rPr>
                        <a:t>Child MOY Score minus MOY Benchmark</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0124852"/>
                  </a:ext>
                </a:extLst>
              </a:tr>
              <a:tr h="391877">
                <a:tc>
                  <a:txBody>
                    <a:bodyPr/>
                    <a:lstStyle/>
                    <a:p>
                      <a:pPr marL="0" marR="0">
                        <a:lnSpc>
                          <a:spcPct val="115000"/>
                        </a:lnSpc>
                        <a:spcAft>
                          <a:spcPts val="800"/>
                        </a:spcAft>
                      </a:pPr>
                      <a:r>
                        <a:rPr lang="en-US" sz="1800" kern="100">
                          <a:effectLst/>
                        </a:rPr>
                        <a:t>Child 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pPr>
                      <a:r>
                        <a:rPr lang="en-US" sz="1800" kern="100">
                          <a:effectLst/>
                        </a:rPr>
                        <a:t>-10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pPr>
                      <a:r>
                        <a:rPr lang="en-US" sz="1800" kern="100">
                          <a:effectLst/>
                        </a:rPr>
                        <a:t>-2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1410460"/>
                  </a:ext>
                </a:extLst>
              </a:tr>
              <a:tr h="391877">
                <a:tc>
                  <a:txBody>
                    <a:bodyPr/>
                    <a:lstStyle/>
                    <a:p>
                      <a:pPr marL="0" marR="0">
                        <a:lnSpc>
                          <a:spcPct val="115000"/>
                        </a:lnSpc>
                        <a:spcAft>
                          <a:spcPts val="800"/>
                        </a:spcAft>
                        <a:tabLst>
                          <a:tab pos="839470" algn="l"/>
                        </a:tabLst>
                      </a:pPr>
                      <a:r>
                        <a:rPr lang="en-US" sz="1800" kern="100">
                          <a:effectLst/>
                        </a:rPr>
                        <a:t>Child 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pPr>
                      <a:r>
                        <a:rPr lang="en-US" sz="1800" kern="100">
                          <a:effectLst/>
                        </a:rPr>
                        <a:t>-26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pPr>
                      <a:r>
                        <a:rPr lang="en-US" sz="1800" kern="100">
                          <a:effectLst/>
                        </a:rPr>
                        <a:t>-10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3368936"/>
                  </a:ext>
                </a:extLst>
              </a:tr>
              <a:tr h="391877">
                <a:tc>
                  <a:txBody>
                    <a:bodyPr/>
                    <a:lstStyle/>
                    <a:p>
                      <a:pPr marL="0" marR="0">
                        <a:lnSpc>
                          <a:spcPct val="115000"/>
                        </a:lnSpc>
                        <a:spcAft>
                          <a:spcPts val="800"/>
                        </a:spcAft>
                      </a:pPr>
                      <a:r>
                        <a:rPr lang="en-US" sz="1800" kern="100">
                          <a:effectLst/>
                        </a:rPr>
                        <a:t>Child 3</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pPr>
                      <a:r>
                        <a:rPr lang="en-US" sz="1800" kern="100">
                          <a:effectLst/>
                        </a:rPr>
                        <a:t>-4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pPr>
                      <a:r>
                        <a:rPr lang="en-US" sz="1800" kern="100">
                          <a:effectLst/>
                        </a:rPr>
                        <a:t>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1516636"/>
                  </a:ext>
                </a:extLst>
              </a:tr>
              <a:tr h="391877">
                <a:tc>
                  <a:txBody>
                    <a:bodyPr/>
                    <a:lstStyle/>
                    <a:p>
                      <a:pPr marL="0" marR="0">
                        <a:lnSpc>
                          <a:spcPct val="115000"/>
                        </a:lnSpc>
                        <a:spcAft>
                          <a:spcPts val="800"/>
                        </a:spcAft>
                      </a:pPr>
                      <a:r>
                        <a:rPr lang="en-US" sz="1800" kern="100">
                          <a:effectLst/>
                        </a:rPr>
                        <a:t>Child 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pPr>
                      <a:r>
                        <a:rPr lang="en-US" sz="1800" kern="100">
                          <a:effectLst/>
                        </a:rPr>
                        <a:t>-18</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pPr>
                      <a:r>
                        <a:rPr lang="en-US" sz="1800" kern="100">
                          <a:effectLst/>
                        </a:rPr>
                        <a:t>-8</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6407160"/>
                  </a:ext>
                </a:extLst>
              </a:tr>
              <a:tr h="391877">
                <a:tc>
                  <a:txBody>
                    <a:bodyPr/>
                    <a:lstStyle/>
                    <a:p>
                      <a:pPr marL="0" marR="0">
                        <a:lnSpc>
                          <a:spcPct val="115000"/>
                        </a:lnSpc>
                        <a:spcAft>
                          <a:spcPts val="800"/>
                        </a:spcAft>
                      </a:pPr>
                      <a:r>
                        <a:rPr lang="en-US" sz="1800" kern="100">
                          <a:effectLst/>
                        </a:rPr>
                        <a:t>Child 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pPr>
                      <a:r>
                        <a:rPr lang="en-US" sz="1800" kern="100">
                          <a:effectLst/>
                        </a:rPr>
                        <a:t>+3</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pPr>
                      <a:r>
                        <a:rPr lang="en-US" sz="1800" kern="100">
                          <a:effectLst/>
                        </a:rPr>
                        <a:t>+2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4116713"/>
                  </a:ext>
                </a:extLst>
              </a:tr>
            </a:tbl>
          </a:graphicData>
        </a:graphic>
      </p:graphicFrame>
    </p:spTree>
    <p:extLst>
      <p:ext uri="{BB962C8B-B14F-4D97-AF65-F5344CB8AC3E}">
        <p14:creationId xmlns:p14="http://schemas.microsoft.com/office/powerpoint/2010/main" val="2629409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762F36-040A-1D7E-07A9-1199FFD19013}"/>
              </a:ext>
            </a:extLst>
          </p:cNvPr>
          <p:cNvSpPr>
            <a:spLocks noGrp="1"/>
          </p:cNvSpPr>
          <p:nvPr>
            <p:ph type="title"/>
          </p:nvPr>
        </p:nvSpPr>
        <p:spPr/>
        <p:txBody>
          <a:bodyPr>
            <a:normAutofit/>
          </a:bodyPr>
          <a:lstStyle/>
          <a:p>
            <a:r>
              <a:rPr lang="en-US"/>
              <a:t>Title I Required Evaluation Submissions</a:t>
            </a:r>
          </a:p>
        </p:txBody>
      </p:sp>
      <p:sp>
        <p:nvSpPr>
          <p:cNvPr id="2" name="Content Placeholder 1">
            <a:extLst>
              <a:ext uri="{FF2B5EF4-FFF2-40B4-BE49-F238E27FC236}">
                <a16:creationId xmlns:a16="http://schemas.microsoft.com/office/drawing/2014/main" id="{D14AA812-80A4-82DA-DBC4-74897EAFEBB7}"/>
              </a:ext>
            </a:extLst>
          </p:cNvPr>
          <p:cNvSpPr>
            <a:spLocks noGrp="1"/>
          </p:cNvSpPr>
          <p:nvPr>
            <p:ph idx="1"/>
          </p:nvPr>
        </p:nvSpPr>
        <p:spPr/>
        <p:txBody>
          <a:bodyPr/>
          <a:lstStyle/>
          <a:p>
            <a:pPr marL="0" indent="0">
              <a:buNone/>
            </a:pPr>
            <a:r>
              <a:rPr lang="en-US" b="1">
                <a:highlight>
                  <a:srgbClr val="FFFF00"/>
                </a:highlight>
              </a:rPr>
              <a:t>1) Document 1: Program Evaluation Procedure </a:t>
            </a:r>
          </a:p>
          <a:p>
            <a:pPr marL="0" indent="0">
              <a:buNone/>
            </a:pPr>
            <a:r>
              <a:rPr lang="en-US"/>
              <a:t>This is where you explain the processes that your district uses to evaluation its program.</a:t>
            </a:r>
          </a:p>
          <a:p>
            <a:pPr marL="0" indent="0">
              <a:buNone/>
            </a:pPr>
            <a:endParaRPr lang="en-US"/>
          </a:p>
          <a:p>
            <a:pPr marL="0" indent="0">
              <a:buNone/>
            </a:pPr>
            <a:r>
              <a:rPr lang="en-US" b="1"/>
              <a:t>2) Document 2: Program Evaluation Summary</a:t>
            </a:r>
          </a:p>
          <a:p>
            <a:pPr marL="0" indent="0">
              <a:buNone/>
            </a:pPr>
            <a:r>
              <a:rPr lang="en-US"/>
              <a:t>This is where you analyze your district’s data and discuss implications for future program cycles.</a:t>
            </a:r>
          </a:p>
        </p:txBody>
      </p:sp>
    </p:spTree>
    <p:extLst>
      <p:ext uri="{BB962C8B-B14F-4D97-AF65-F5344CB8AC3E}">
        <p14:creationId xmlns:p14="http://schemas.microsoft.com/office/powerpoint/2010/main" val="1004259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9EEC-ECB5-BB74-2EB8-10F1C6DF6FAF}"/>
              </a:ext>
            </a:extLst>
          </p:cNvPr>
          <p:cNvSpPr>
            <a:spLocks noGrp="1"/>
          </p:cNvSpPr>
          <p:nvPr>
            <p:ph type="title"/>
          </p:nvPr>
        </p:nvSpPr>
        <p:spPr/>
        <p:txBody>
          <a:bodyPr>
            <a:normAutofit fontScale="90000"/>
          </a:bodyPr>
          <a:lstStyle/>
          <a:p>
            <a:r>
              <a:rPr lang="en-US"/>
              <a:t>Program Evaluation Procedure: Key Components</a:t>
            </a:r>
          </a:p>
        </p:txBody>
      </p:sp>
      <p:sp>
        <p:nvSpPr>
          <p:cNvPr id="2" name="TextBox 1">
            <a:extLst>
              <a:ext uri="{FF2B5EF4-FFF2-40B4-BE49-F238E27FC236}">
                <a16:creationId xmlns:a16="http://schemas.microsoft.com/office/drawing/2014/main" id="{C32B4123-8A27-6297-D757-F482A84DA56E}"/>
              </a:ext>
            </a:extLst>
          </p:cNvPr>
          <p:cNvSpPr txBox="1"/>
          <p:nvPr/>
        </p:nvSpPr>
        <p:spPr>
          <a:xfrm>
            <a:off x="936172" y="1902797"/>
            <a:ext cx="10417628" cy="4955203"/>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In this document, you will:</a:t>
            </a:r>
          </a:p>
          <a:p>
            <a:endParaRPr lang="en-US"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Describe your district’s Theory of Action for this grant and the main program goals that are aligned to the TOA.</a:t>
            </a:r>
          </a:p>
          <a:p>
            <a:pPr marL="285750" indent="-285750">
              <a:buFont typeface="Arial" panose="020B0604020202020204" pitchFamily="34" charset="0"/>
              <a:buChar char="•"/>
            </a:pPr>
            <a:endParaRPr lang="en-US"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Describe the key stakeholders involved in this evaluation and the role that each stakeholder has played in the evaluation cycle.</a:t>
            </a:r>
          </a:p>
          <a:p>
            <a:pPr marL="285750" indent="-285750">
              <a:buFont typeface="Arial" panose="020B0604020202020204" pitchFamily="34" charset="0"/>
              <a:buChar char="•"/>
            </a:pPr>
            <a:endParaRPr lang="en-US"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Provide a rough annual timeline of your evaluation cycle, including goal setting, data collection, analysis, and report dissemination.</a:t>
            </a:r>
          </a:p>
          <a:p>
            <a:pPr marL="285750" indent="-285750">
              <a:buFont typeface="Arial" panose="020B0604020202020204" pitchFamily="34" charset="0"/>
              <a:buChar char="•"/>
            </a:pPr>
            <a:endParaRPr lang="en-US"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Describe which data are collected and how your team analyzed the table.</a:t>
            </a:r>
          </a:p>
          <a:p>
            <a:pPr marL="285750" indent="-285750">
              <a:buFont typeface="Arial" panose="020B0604020202020204" pitchFamily="34" charset="0"/>
              <a:buChar char="•"/>
            </a:pPr>
            <a:endParaRPr lang="en-US"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Describe how final evaluation documents are shared with the community.</a:t>
            </a: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8617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BE86EF-ACBF-3574-DF5D-AE88951EF82F}"/>
              </a:ext>
            </a:extLst>
          </p:cNvPr>
          <p:cNvSpPr>
            <a:spLocks noGrp="1"/>
          </p:cNvSpPr>
          <p:nvPr>
            <p:ph type="title"/>
          </p:nvPr>
        </p:nvSpPr>
        <p:spPr/>
        <p:txBody>
          <a:bodyPr/>
          <a:lstStyle/>
          <a:p>
            <a:r>
              <a:rPr lang="en-US"/>
              <a:t>Evaluation Procedure: TOA &amp; Stakeholders</a:t>
            </a:r>
          </a:p>
        </p:txBody>
      </p:sp>
      <p:graphicFrame>
        <p:nvGraphicFramePr>
          <p:cNvPr id="4" name="Table 3">
            <a:extLst>
              <a:ext uri="{FF2B5EF4-FFF2-40B4-BE49-F238E27FC236}">
                <a16:creationId xmlns:a16="http://schemas.microsoft.com/office/drawing/2014/main" id="{2521CA03-C917-1F34-291B-30D2CA03A8E1}"/>
              </a:ext>
            </a:extLst>
          </p:cNvPr>
          <p:cNvGraphicFramePr>
            <a:graphicFrameLocks noGrp="1"/>
          </p:cNvGraphicFramePr>
          <p:nvPr>
            <p:extLst>
              <p:ext uri="{D42A27DB-BD31-4B8C-83A1-F6EECF244321}">
                <p14:modId xmlns:p14="http://schemas.microsoft.com/office/powerpoint/2010/main" val="183564876"/>
              </p:ext>
            </p:extLst>
          </p:nvPr>
        </p:nvGraphicFramePr>
        <p:xfrm>
          <a:off x="1209548" y="1944962"/>
          <a:ext cx="9772904" cy="4172374"/>
        </p:xfrm>
        <a:graphic>
          <a:graphicData uri="http://schemas.openxmlformats.org/drawingml/2006/table">
            <a:tbl>
              <a:tblPr firstRow="1" bandRow="1">
                <a:tableStyleId>{5C22544A-7EE6-4342-B048-85BDC9FD1C3A}</a:tableStyleId>
              </a:tblPr>
              <a:tblGrid>
                <a:gridCol w="4886452">
                  <a:extLst>
                    <a:ext uri="{9D8B030D-6E8A-4147-A177-3AD203B41FA5}">
                      <a16:colId xmlns:a16="http://schemas.microsoft.com/office/drawing/2014/main" val="576177497"/>
                    </a:ext>
                  </a:extLst>
                </a:gridCol>
                <a:gridCol w="4886452">
                  <a:extLst>
                    <a:ext uri="{9D8B030D-6E8A-4147-A177-3AD203B41FA5}">
                      <a16:colId xmlns:a16="http://schemas.microsoft.com/office/drawing/2014/main" val="3458272271"/>
                    </a:ext>
                  </a:extLst>
                </a:gridCol>
              </a:tblGrid>
              <a:tr h="570536">
                <a:tc>
                  <a:txBody>
                    <a:bodyPr/>
                    <a:lstStyle/>
                    <a:p>
                      <a:r>
                        <a:rPr lang="en-US" sz="2400"/>
                        <a:t>Theory of Action &amp; Program Goals</a:t>
                      </a:r>
                    </a:p>
                  </a:txBody>
                  <a:tcPr/>
                </a:tc>
                <a:tc>
                  <a:txBody>
                    <a:bodyPr/>
                    <a:lstStyle/>
                    <a:p>
                      <a:r>
                        <a:rPr lang="en-US" sz="2400"/>
                        <a:t>Roles of Key Stakeholders</a:t>
                      </a:r>
                    </a:p>
                  </a:txBody>
                  <a:tcPr/>
                </a:tc>
                <a:extLst>
                  <a:ext uri="{0D108BD9-81ED-4DB2-BD59-A6C34878D82A}">
                    <a16:rowId xmlns:a16="http://schemas.microsoft.com/office/drawing/2014/main" val="826892884"/>
                  </a:ext>
                </a:extLst>
              </a:tr>
              <a:tr h="3601838">
                <a:tc>
                  <a:txBody>
                    <a:bodyPr/>
                    <a:lstStyle/>
                    <a:p>
                      <a:endParaRPr lang="en-US" sz="1800"/>
                    </a:p>
                    <a:p>
                      <a:pPr marL="285750" indent="-285750">
                        <a:buFont typeface="Arial" panose="020B0604020202020204" pitchFamily="34" charset="0"/>
                        <a:buChar char="•"/>
                      </a:pPr>
                      <a:r>
                        <a:rPr lang="en-US" sz="1800"/>
                        <a:t>What is your district’s theory of action for the program?  </a:t>
                      </a:r>
                    </a:p>
                    <a:p>
                      <a:pPr marL="0" indent="0">
                        <a:buFont typeface="Arial" panose="020B0604020202020204" pitchFamily="34" charset="0"/>
                        <a:buNone/>
                      </a:pPr>
                      <a:endParaRPr lang="en-US" sz="1800"/>
                    </a:p>
                    <a:p>
                      <a:pPr marL="285750" indent="-285750">
                        <a:buFont typeface="Arial" panose="020B0604020202020204" pitchFamily="34" charset="0"/>
                        <a:buChar char="•"/>
                      </a:pPr>
                      <a:r>
                        <a:rPr lang="en-US" sz="1800"/>
                        <a:t>At a high altitude, how do you hope that your grant will produce change that improves outcomes for students?</a:t>
                      </a:r>
                    </a:p>
                    <a:p>
                      <a:endParaRPr lang="en-US" sz="1800"/>
                    </a:p>
                    <a:p>
                      <a:pPr marL="285750" indent="-285750">
                        <a:buFont typeface="Arial" panose="020B0604020202020204" pitchFamily="34" charset="0"/>
                        <a:buChar char="•"/>
                      </a:pPr>
                      <a:r>
                        <a:rPr lang="en-US" sz="1800"/>
                        <a:t>What are your program’s long and short-term goals?  How do you are these goals aligned to the program’s theory of action? </a:t>
                      </a:r>
                    </a:p>
                    <a:p>
                      <a:endParaRPr lang="en-US" sz="1800"/>
                    </a:p>
                  </a:txBody>
                  <a:tcPr/>
                </a:tc>
                <a:tc>
                  <a:txBody>
                    <a:bodyPr/>
                    <a:lstStyle/>
                    <a:p>
                      <a:endParaRPr lang="en-US" sz="1800"/>
                    </a:p>
                    <a:p>
                      <a:pPr marL="285750" indent="-285750">
                        <a:buFont typeface="Arial" panose="020B0604020202020204" pitchFamily="34" charset="0"/>
                        <a:buChar char="•"/>
                      </a:pPr>
                      <a:r>
                        <a:rPr lang="en-US" sz="1800"/>
                        <a:t>Who is leading the evaluation work?  Who has been consulted, what is the role of each stakeholder?</a:t>
                      </a:r>
                    </a:p>
                    <a:p>
                      <a:endParaRPr lang="en-US" sz="1800"/>
                    </a:p>
                    <a:p>
                      <a:pPr marL="285750" indent="-285750">
                        <a:buFont typeface="Arial" panose="020B0604020202020204" pitchFamily="34" charset="0"/>
                        <a:buChar char="•"/>
                      </a:pPr>
                      <a:r>
                        <a:rPr lang="en-US" sz="1800"/>
                        <a:t>How have key strategic decisions been made?</a:t>
                      </a:r>
                    </a:p>
                  </a:txBody>
                  <a:tcPr/>
                </a:tc>
                <a:extLst>
                  <a:ext uri="{0D108BD9-81ED-4DB2-BD59-A6C34878D82A}">
                    <a16:rowId xmlns:a16="http://schemas.microsoft.com/office/drawing/2014/main" val="97891190"/>
                  </a:ext>
                </a:extLst>
              </a:tr>
            </a:tbl>
          </a:graphicData>
        </a:graphic>
      </p:graphicFrame>
    </p:spTree>
    <p:extLst>
      <p:ext uri="{BB962C8B-B14F-4D97-AF65-F5344CB8AC3E}">
        <p14:creationId xmlns:p14="http://schemas.microsoft.com/office/powerpoint/2010/main" val="2149454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UI Semibold"/>
                <a:cs typeface="Segoe UI Semibold"/>
              </a:rPr>
              <a:t>Introductions</a:t>
            </a:r>
          </a:p>
        </p:txBody>
      </p:sp>
      <p:sp>
        <p:nvSpPr>
          <p:cNvPr id="4" name="Slide Number Placeholder 3"/>
          <p:cNvSpPr>
            <a:spLocks noGrp="1"/>
          </p:cNvSpPr>
          <p:nvPr>
            <p:ph type="sldNum" sz="quarter" idx="4294967295"/>
          </p:nvPr>
        </p:nvSpPr>
        <p:spPr>
          <a:xfrm>
            <a:off x="0" y="0"/>
            <a:ext cx="0" cy="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 name="Content Placeholder 2"/>
          <p:cNvSpPr>
            <a:spLocks noGrp="1"/>
          </p:cNvSpPr>
          <p:nvPr>
            <p:ph idx="1"/>
          </p:nvPr>
        </p:nvSpPr>
        <p:spPr>
          <a:xfrm>
            <a:off x="838200" y="2086984"/>
            <a:ext cx="5880100" cy="4052559"/>
          </a:xfrm>
        </p:spPr>
        <p:txBody>
          <a:bodyPr vert="horz" lIns="91440" tIns="45720" rIns="91440" bIns="45720" rtlCol="0" anchor="t">
            <a:noAutofit/>
          </a:bodyPr>
          <a:lstStyle/>
          <a:p>
            <a:pPr>
              <a:lnSpc>
                <a:spcPct val="100000"/>
              </a:lnSpc>
              <a:buFont typeface="Arial"/>
              <a:buChar char="•"/>
              <a:tabLst>
                <a:tab pos="2286000" algn="l"/>
              </a:tabLst>
            </a:pPr>
            <a:r>
              <a:rPr lang="en-US">
                <a:latin typeface="Arial"/>
                <a:cs typeface="Arial"/>
              </a:rPr>
              <a:t>Leif Jacobsen</a:t>
            </a:r>
          </a:p>
          <a:p>
            <a:pPr marL="0" indent="0" algn="just">
              <a:lnSpc>
                <a:spcPct val="100000"/>
              </a:lnSpc>
              <a:buNone/>
              <a:tabLst>
                <a:tab pos="2286000" algn="l"/>
              </a:tabLst>
            </a:pPr>
            <a:r>
              <a:rPr lang="en-US">
                <a:latin typeface="Arial"/>
                <a:cs typeface="Arial"/>
              </a:rPr>
              <a:t> </a:t>
            </a:r>
            <a:r>
              <a:rPr lang="en-US" sz="2200">
                <a:latin typeface="Arial"/>
                <a:cs typeface="Arial"/>
              </a:rPr>
              <a:t>DESE, Federal Programs Team</a:t>
            </a:r>
          </a:p>
          <a:p>
            <a:pPr>
              <a:lnSpc>
                <a:spcPct val="100000"/>
              </a:lnSpc>
              <a:buFont typeface="Arial"/>
              <a:buChar char="•"/>
              <a:tabLst>
                <a:tab pos="2286000" algn="l"/>
              </a:tabLst>
            </a:pPr>
            <a:endParaRPr lang="en-US">
              <a:latin typeface="Arial"/>
              <a:cs typeface="Arial"/>
            </a:endParaRPr>
          </a:p>
          <a:p>
            <a:pPr>
              <a:lnSpc>
                <a:spcPct val="100000"/>
              </a:lnSpc>
              <a:buFont typeface="Arial"/>
              <a:buChar char="•"/>
              <a:tabLst>
                <a:tab pos="2286000" algn="l"/>
              </a:tabLst>
            </a:pPr>
            <a:r>
              <a:rPr lang="en-US">
                <a:latin typeface="Arial"/>
                <a:cs typeface="Arial"/>
              </a:rPr>
              <a:t>Kendra Winner</a:t>
            </a:r>
            <a:endParaRPr lang="en-US"/>
          </a:p>
          <a:p>
            <a:pPr marL="0" indent="0" algn="just">
              <a:lnSpc>
                <a:spcPct val="100000"/>
              </a:lnSpc>
              <a:buNone/>
              <a:tabLst>
                <a:tab pos="2286000" algn="l"/>
              </a:tabLst>
            </a:pPr>
            <a:r>
              <a:rPr lang="en-US">
                <a:latin typeface="Arial"/>
                <a:cs typeface="Arial"/>
              </a:rPr>
              <a:t> </a:t>
            </a:r>
            <a:r>
              <a:rPr lang="en-US" sz="2200">
                <a:latin typeface="Arial"/>
                <a:cs typeface="Arial"/>
              </a:rPr>
              <a:t>DESE, Research and Evaluation Coordinator</a:t>
            </a:r>
            <a:endParaRPr lang="en-US" sz="2200"/>
          </a:p>
        </p:txBody>
      </p:sp>
      <p:pic>
        <p:nvPicPr>
          <p:cNvPr id="6" name="Picture 5" descr="Massachusetts Department of Elementary and Secondary Education logo">
            <a:extLst>
              <a:ext uri="{FF2B5EF4-FFF2-40B4-BE49-F238E27FC236}">
                <a16:creationId xmlns:a16="http://schemas.microsoft.com/office/drawing/2014/main" id="{E24674B7-3190-8C73-F8B7-6590089038A3}"/>
              </a:ext>
            </a:extLst>
          </p:cNvPr>
          <p:cNvPicPr>
            <a:picLocks noChangeAspect="1"/>
          </p:cNvPicPr>
          <p:nvPr/>
        </p:nvPicPr>
        <p:blipFill>
          <a:blip r:embed="rId2"/>
          <a:stretch>
            <a:fillRect/>
          </a:stretch>
        </p:blipFill>
        <p:spPr>
          <a:xfrm>
            <a:off x="7169727" y="2715678"/>
            <a:ext cx="4184073" cy="1627140"/>
          </a:xfrm>
          <a:prstGeom prst="rect">
            <a:avLst/>
          </a:prstGeom>
        </p:spPr>
      </p:pic>
    </p:spTree>
    <p:extLst>
      <p:ext uri="{BB962C8B-B14F-4D97-AF65-F5344CB8AC3E}">
        <p14:creationId xmlns:p14="http://schemas.microsoft.com/office/powerpoint/2010/main" val="3956702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7BF8AF-7109-7B0B-E12A-517BA5ACC809}"/>
              </a:ext>
            </a:extLst>
          </p:cNvPr>
          <p:cNvSpPr>
            <a:spLocks noGrp="1"/>
          </p:cNvSpPr>
          <p:nvPr>
            <p:ph type="title"/>
          </p:nvPr>
        </p:nvSpPr>
        <p:spPr/>
        <p:txBody>
          <a:bodyPr>
            <a:normAutofit fontScale="90000"/>
          </a:bodyPr>
          <a:lstStyle/>
          <a:p>
            <a:r>
              <a:rPr lang="en-US"/>
              <a:t>Evaluation Procedure: Timeline &amp; Data Collection</a:t>
            </a:r>
          </a:p>
        </p:txBody>
      </p:sp>
      <p:graphicFrame>
        <p:nvGraphicFramePr>
          <p:cNvPr id="6" name="Table 5">
            <a:extLst>
              <a:ext uri="{FF2B5EF4-FFF2-40B4-BE49-F238E27FC236}">
                <a16:creationId xmlns:a16="http://schemas.microsoft.com/office/drawing/2014/main" id="{F9F1F0DA-75F0-D24B-B4BB-EBEFDEEDF4F8}"/>
              </a:ext>
            </a:extLst>
          </p:cNvPr>
          <p:cNvGraphicFramePr>
            <a:graphicFrameLocks noGrp="1"/>
          </p:cNvGraphicFramePr>
          <p:nvPr>
            <p:extLst>
              <p:ext uri="{D42A27DB-BD31-4B8C-83A1-F6EECF244321}">
                <p14:modId xmlns:p14="http://schemas.microsoft.com/office/powerpoint/2010/main" val="2670884774"/>
              </p:ext>
            </p:extLst>
          </p:nvPr>
        </p:nvGraphicFramePr>
        <p:xfrm>
          <a:off x="1209548" y="1944962"/>
          <a:ext cx="9772904" cy="4172374"/>
        </p:xfrm>
        <a:graphic>
          <a:graphicData uri="http://schemas.openxmlformats.org/drawingml/2006/table">
            <a:tbl>
              <a:tblPr firstRow="1" bandRow="1">
                <a:tableStyleId>{5C22544A-7EE6-4342-B048-85BDC9FD1C3A}</a:tableStyleId>
              </a:tblPr>
              <a:tblGrid>
                <a:gridCol w="4886452">
                  <a:extLst>
                    <a:ext uri="{9D8B030D-6E8A-4147-A177-3AD203B41FA5}">
                      <a16:colId xmlns:a16="http://schemas.microsoft.com/office/drawing/2014/main" val="576177497"/>
                    </a:ext>
                  </a:extLst>
                </a:gridCol>
                <a:gridCol w="4886452">
                  <a:extLst>
                    <a:ext uri="{9D8B030D-6E8A-4147-A177-3AD203B41FA5}">
                      <a16:colId xmlns:a16="http://schemas.microsoft.com/office/drawing/2014/main" val="3458272271"/>
                    </a:ext>
                  </a:extLst>
                </a:gridCol>
              </a:tblGrid>
              <a:tr h="570536">
                <a:tc>
                  <a:txBody>
                    <a:bodyPr/>
                    <a:lstStyle/>
                    <a:p>
                      <a:r>
                        <a:rPr lang="en-US" sz="2400"/>
                        <a:t>Evaluation Timeline</a:t>
                      </a:r>
                    </a:p>
                  </a:txBody>
                  <a:tcPr/>
                </a:tc>
                <a:tc>
                  <a:txBody>
                    <a:bodyPr/>
                    <a:lstStyle/>
                    <a:p>
                      <a:r>
                        <a:rPr lang="en-US" sz="2400"/>
                        <a:t>Data Collection</a:t>
                      </a:r>
                    </a:p>
                  </a:txBody>
                  <a:tcPr/>
                </a:tc>
                <a:extLst>
                  <a:ext uri="{0D108BD9-81ED-4DB2-BD59-A6C34878D82A}">
                    <a16:rowId xmlns:a16="http://schemas.microsoft.com/office/drawing/2014/main" val="826892884"/>
                  </a:ext>
                </a:extLst>
              </a:tr>
              <a:tr h="3601838">
                <a:tc>
                  <a:txBody>
                    <a:bodyPr/>
                    <a:lstStyle/>
                    <a:p>
                      <a:endParaRPr lang="en-US" sz="1800"/>
                    </a:p>
                    <a:p>
                      <a:pPr marL="285750" indent="-285750">
                        <a:buFont typeface="Arial" panose="020B0604020202020204" pitchFamily="34" charset="0"/>
                        <a:buChar char="•"/>
                      </a:pPr>
                      <a:r>
                        <a:rPr lang="en-US" sz="1800"/>
                        <a:t>What the is rough timeline of your evaluation cycle?  (In other words: what time of year do you set your goals?  When do you collect data?  When do you write these reports?  When do you disseminate them?)</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endParaRPr lang="en-US" sz="1800"/>
                    </a:p>
                    <a:p>
                      <a:pPr marL="0" indent="0">
                        <a:buFont typeface="Arial" panose="020B0604020202020204" pitchFamily="34" charset="0"/>
                        <a:buNone/>
                      </a:pPr>
                      <a:endParaRPr lang="en-US" sz="1800"/>
                    </a:p>
                    <a:p>
                      <a:pPr marL="0" indent="0" algn="ctr">
                        <a:buFont typeface="Arial" panose="020B0604020202020204" pitchFamily="34" charset="0"/>
                        <a:buNone/>
                      </a:pPr>
                      <a:r>
                        <a:rPr lang="en-US" sz="1600"/>
                        <a:t>*One option could be to represent this as a visual timeline.*</a:t>
                      </a:r>
                    </a:p>
                    <a:p>
                      <a:pPr marL="0" indent="0">
                        <a:buFont typeface="Arial" panose="020B0604020202020204" pitchFamily="34" charset="0"/>
                        <a:buNone/>
                      </a:pPr>
                      <a:endParaRPr lang="en-US" sz="1800"/>
                    </a:p>
                  </a:txBody>
                  <a:tcPr/>
                </a:tc>
                <a:tc>
                  <a:txBody>
                    <a:bodyPr/>
                    <a:lstStyle/>
                    <a:p>
                      <a:endParaRPr lang="en-US" sz="1800"/>
                    </a:p>
                    <a:p>
                      <a:pPr marL="285750" indent="-285750">
                        <a:buFont typeface="Arial" panose="020B0604020202020204" pitchFamily="34" charset="0"/>
                        <a:buChar char="•"/>
                      </a:pPr>
                      <a:r>
                        <a:rPr lang="en-US" sz="1800"/>
                        <a:t>Which pieces of data do you collect?  Why did you decide to collect these?</a:t>
                      </a:r>
                    </a:p>
                    <a:p>
                      <a:pPr marL="285750" indent="-285750">
                        <a:buFont typeface="Arial" panose="020B0604020202020204" pitchFamily="34" charset="0"/>
                        <a:buChar char="•"/>
                      </a:pPr>
                      <a:endParaRPr lang="en-US" sz="1800"/>
                    </a:p>
                    <a:p>
                      <a:pPr marL="0" indent="0">
                        <a:buFont typeface="Arial" panose="020B0604020202020204" pitchFamily="34" charset="0"/>
                        <a:buNone/>
                      </a:pPr>
                      <a:endParaRPr lang="en-US" sz="1800"/>
                    </a:p>
                    <a:p>
                      <a:pPr marL="285750" indent="-285750">
                        <a:buFont typeface="Arial" panose="020B0604020202020204" pitchFamily="34" charset="0"/>
                        <a:buChar char="•"/>
                      </a:pPr>
                      <a:r>
                        <a:rPr lang="en-US" sz="1800" i="1"/>
                        <a:t>How </a:t>
                      </a:r>
                      <a:r>
                        <a:rPr lang="en-US" sz="1800" i="0"/>
                        <a:t>do you collect the data?</a:t>
                      </a:r>
                      <a:endParaRPr lang="en-US" sz="1800" i="1"/>
                    </a:p>
                  </a:txBody>
                  <a:tcPr/>
                </a:tc>
                <a:extLst>
                  <a:ext uri="{0D108BD9-81ED-4DB2-BD59-A6C34878D82A}">
                    <a16:rowId xmlns:a16="http://schemas.microsoft.com/office/drawing/2014/main" val="97891190"/>
                  </a:ext>
                </a:extLst>
              </a:tr>
            </a:tbl>
          </a:graphicData>
        </a:graphic>
      </p:graphicFrame>
    </p:spTree>
    <p:extLst>
      <p:ext uri="{BB962C8B-B14F-4D97-AF65-F5344CB8AC3E}">
        <p14:creationId xmlns:p14="http://schemas.microsoft.com/office/powerpoint/2010/main" val="3878480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84E100-4BF9-9496-8440-F40193974C54}"/>
              </a:ext>
            </a:extLst>
          </p:cNvPr>
          <p:cNvSpPr>
            <a:spLocks noGrp="1"/>
          </p:cNvSpPr>
          <p:nvPr>
            <p:ph type="title"/>
          </p:nvPr>
        </p:nvSpPr>
        <p:spPr/>
        <p:txBody>
          <a:bodyPr/>
          <a:lstStyle/>
          <a:p>
            <a:r>
              <a:rPr lang="en-US"/>
              <a:t>Data Analysis and Dissemination</a:t>
            </a:r>
          </a:p>
        </p:txBody>
      </p:sp>
      <p:graphicFrame>
        <p:nvGraphicFramePr>
          <p:cNvPr id="4" name="Table 3">
            <a:extLst>
              <a:ext uri="{FF2B5EF4-FFF2-40B4-BE49-F238E27FC236}">
                <a16:creationId xmlns:a16="http://schemas.microsoft.com/office/drawing/2014/main" id="{55D5458E-97EE-A5C5-3E70-9B5F21A8742F}"/>
              </a:ext>
            </a:extLst>
          </p:cNvPr>
          <p:cNvGraphicFramePr>
            <a:graphicFrameLocks noGrp="1"/>
          </p:cNvGraphicFramePr>
          <p:nvPr>
            <p:extLst>
              <p:ext uri="{D42A27DB-BD31-4B8C-83A1-F6EECF244321}">
                <p14:modId xmlns:p14="http://schemas.microsoft.com/office/powerpoint/2010/main" val="3956170734"/>
              </p:ext>
            </p:extLst>
          </p:nvPr>
        </p:nvGraphicFramePr>
        <p:xfrm>
          <a:off x="1136396" y="1944962"/>
          <a:ext cx="9772904" cy="4172374"/>
        </p:xfrm>
        <a:graphic>
          <a:graphicData uri="http://schemas.openxmlformats.org/drawingml/2006/table">
            <a:tbl>
              <a:tblPr firstRow="1" bandRow="1">
                <a:tableStyleId>{5C22544A-7EE6-4342-B048-85BDC9FD1C3A}</a:tableStyleId>
              </a:tblPr>
              <a:tblGrid>
                <a:gridCol w="4886452">
                  <a:extLst>
                    <a:ext uri="{9D8B030D-6E8A-4147-A177-3AD203B41FA5}">
                      <a16:colId xmlns:a16="http://schemas.microsoft.com/office/drawing/2014/main" val="576177497"/>
                    </a:ext>
                  </a:extLst>
                </a:gridCol>
                <a:gridCol w="4886452">
                  <a:extLst>
                    <a:ext uri="{9D8B030D-6E8A-4147-A177-3AD203B41FA5}">
                      <a16:colId xmlns:a16="http://schemas.microsoft.com/office/drawing/2014/main" val="3458272271"/>
                    </a:ext>
                  </a:extLst>
                </a:gridCol>
              </a:tblGrid>
              <a:tr h="570536">
                <a:tc>
                  <a:txBody>
                    <a:bodyPr/>
                    <a:lstStyle/>
                    <a:p>
                      <a:r>
                        <a:rPr lang="en-US" sz="2400"/>
                        <a:t>Data Analysis</a:t>
                      </a:r>
                    </a:p>
                  </a:txBody>
                  <a:tcPr/>
                </a:tc>
                <a:tc>
                  <a:txBody>
                    <a:bodyPr/>
                    <a:lstStyle/>
                    <a:p>
                      <a:r>
                        <a:rPr lang="en-US" sz="2400"/>
                        <a:t>Dissemination</a:t>
                      </a:r>
                    </a:p>
                  </a:txBody>
                  <a:tcPr/>
                </a:tc>
                <a:extLst>
                  <a:ext uri="{0D108BD9-81ED-4DB2-BD59-A6C34878D82A}">
                    <a16:rowId xmlns:a16="http://schemas.microsoft.com/office/drawing/2014/main" val="826892884"/>
                  </a:ext>
                </a:extLst>
              </a:tr>
              <a:tr h="3601838">
                <a:tc>
                  <a:txBody>
                    <a:bodyPr/>
                    <a:lstStyle/>
                    <a:p>
                      <a:endParaRPr lang="en-US" sz="1800"/>
                    </a:p>
                    <a:p>
                      <a:pPr marL="285750" indent="-285750">
                        <a:buFont typeface="Arial" panose="020B0604020202020204" pitchFamily="34" charset="0"/>
                        <a:buChar char="•"/>
                      </a:pPr>
                      <a:r>
                        <a:rPr lang="en-US" sz="1800"/>
                        <a:t>What steps did your team take to analyze the data?  Describe here.</a:t>
                      </a:r>
                    </a:p>
                    <a:p>
                      <a:pPr marL="285750" indent="-285750">
                        <a:buFont typeface="Arial" panose="020B0604020202020204" pitchFamily="34" charset="0"/>
                        <a:buChar char="•"/>
                      </a:pPr>
                      <a:endParaRPr lang="en-US" sz="1800"/>
                    </a:p>
                    <a:p>
                      <a:pPr marL="0" indent="0" algn="ctr">
                        <a:buFont typeface="Arial" panose="020B0604020202020204" pitchFamily="34" charset="0"/>
                        <a:buNone/>
                      </a:pPr>
                      <a:r>
                        <a:rPr lang="en-US" sz="1800" u="sng"/>
                        <a:t>Some Possible Examples</a:t>
                      </a:r>
                    </a:p>
                    <a:p>
                      <a:pPr marL="0" indent="0" algn="ctr">
                        <a:buFont typeface="Arial" panose="020B0604020202020204" pitchFamily="34" charset="0"/>
                        <a:buNone/>
                      </a:pPr>
                      <a:endParaRPr lang="en-US" sz="1800" u="sng"/>
                    </a:p>
                    <a:p>
                      <a:pPr marL="285750" indent="-285750" algn="l">
                        <a:buFont typeface="Wingdings" panose="05000000000000000000" pitchFamily="2" charset="2"/>
                        <a:buChar char="è"/>
                      </a:pPr>
                      <a:r>
                        <a:rPr lang="en-US" sz="1800" i="1" u="none"/>
                        <a:t>Compared BOY, MOY and EOY benchmark assessments</a:t>
                      </a:r>
                    </a:p>
                    <a:p>
                      <a:pPr marL="285750" indent="-285750" algn="l">
                        <a:buFont typeface="Wingdings" panose="05000000000000000000" pitchFamily="2" charset="2"/>
                        <a:buChar char="è"/>
                      </a:pPr>
                      <a:r>
                        <a:rPr lang="en-US" sz="1800" i="1" u="none"/>
                        <a:t>Tabulated teacher survey results</a:t>
                      </a:r>
                    </a:p>
                    <a:p>
                      <a:pPr marL="285750" indent="-285750" algn="l">
                        <a:buFont typeface="Wingdings" panose="05000000000000000000" pitchFamily="2" charset="2"/>
                        <a:buChar char="è"/>
                      </a:pPr>
                      <a:r>
                        <a:rPr lang="en-US" sz="1800" i="1" u="none"/>
                        <a:t>Identified themes from open ended questions</a:t>
                      </a:r>
                    </a:p>
                  </a:txBody>
                  <a:tcPr/>
                </a:tc>
                <a:tc>
                  <a:txBody>
                    <a:bodyPr/>
                    <a:lstStyle/>
                    <a:p>
                      <a:endParaRPr lang="en-US" sz="1800"/>
                    </a:p>
                    <a:p>
                      <a:pPr marL="285750" indent="-285750">
                        <a:buFont typeface="Arial" panose="020B0604020202020204" pitchFamily="34" charset="0"/>
                        <a:buChar char="•"/>
                      </a:pPr>
                      <a:r>
                        <a:rPr lang="en-US" sz="1800"/>
                        <a:t>How were these final evaluation documents shared with the community?  Which key community stakeholders were provided with the documents?</a:t>
                      </a:r>
                    </a:p>
                    <a:p>
                      <a:pPr marL="285750" indent="-285750">
                        <a:buFont typeface="Arial" panose="020B0604020202020204" pitchFamily="34" charset="0"/>
                        <a:buChar char="•"/>
                      </a:pPr>
                      <a:endParaRPr lang="en-US" sz="1800"/>
                    </a:p>
                    <a:p>
                      <a:pPr marL="0" indent="0" algn="ctr">
                        <a:buFont typeface="Arial" panose="020B0604020202020204" pitchFamily="34" charset="0"/>
                        <a:buNone/>
                      </a:pPr>
                      <a:r>
                        <a:rPr lang="en-US" sz="1800" u="sng"/>
                        <a:t>Some Possible Examples</a:t>
                      </a:r>
                    </a:p>
                    <a:p>
                      <a:pPr marL="0" indent="0" algn="l">
                        <a:buFont typeface="Arial" panose="020B0604020202020204" pitchFamily="34" charset="0"/>
                        <a:buNone/>
                      </a:pPr>
                      <a:endParaRPr lang="en-US" sz="1800" u="none"/>
                    </a:p>
                    <a:p>
                      <a:pPr marL="285750" indent="-285750" algn="l">
                        <a:buFont typeface="Wingdings" panose="05000000000000000000" pitchFamily="2" charset="2"/>
                        <a:buChar char="è"/>
                      </a:pPr>
                      <a:r>
                        <a:rPr lang="en-US" sz="1800" i="1" u="none"/>
                        <a:t>Posted publicly on website</a:t>
                      </a:r>
                    </a:p>
                    <a:p>
                      <a:pPr marL="285750" indent="-285750" algn="l">
                        <a:buFont typeface="Wingdings" panose="05000000000000000000" pitchFamily="2" charset="2"/>
                        <a:buChar char="è"/>
                      </a:pPr>
                      <a:r>
                        <a:rPr lang="en-US" sz="1800" i="1" u="none"/>
                        <a:t>Shared at school board meeting</a:t>
                      </a:r>
                    </a:p>
                    <a:p>
                      <a:pPr marL="285750" indent="-285750" algn="l">
                        <a:buFont typeface="Wingdings" panose="05000000000000000000" pitchFamily="2" charset="2"/>
                        <a:buChar char="è"/>
                      </a:pPr>
                      <a:r>
                        <a:rPr lang="en-US" sz="1800" i="1" u="none"/>
                        <a:t>Emailed to Title I teachers </a:t>
                      </a:r>
                    </a:p>
                    <a:p>
                      <a:pPr marL="285750" indent="-285750" algn="l">
                        <a:buFont typeface="Wingdings" panose="05000000000000000000" pitchFamily="2" charset="2"/>
                        <a:buChar char="è"/>
                      </a:pPr>
                      <a:r>
                        <a:rPr lang="en-US" sz="1800" i="1" u="none"/>
                        <a:t>Discussed next steps with superintendent</a:t>
                      </a:r>
                    </a:p>
                  </a:txBody>
                  <a:tcPr/>
                </a:tc>
                <a:extLst>
                  <a:ext uri="{0D108BD9-81ED-4DB2-BD59-A6C34878D82A}">
                    <a16:rowId xmlns:a16="http://schemas.microsoft.com/office/drawing/2014/main" val="97891190"/>
                  </a:ext>
                </a:extLst>
              </a:tr>
            </a:tbl>
          </a:graphicData>
        </a:graphic>
      </p:graphicFrame>
    </p:spTree>
    <p:extLst>
      <p:ext uri="{BB962C8B-B14F-4D97-AF65-F5344CB8AC3E}">
        <p14:creationId xmlns:p14="http://schemas.microsoft.com/office/powerpoint/2010/main" val="608158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978D4C-D88B-E96D-241B-E6A43A099555}"/>
              </a:ext>
            </a:extLst>
          </p:cNvPr>
          <p:cNvSpPr>
            <a:spLocks noGrp="1"/>
          </p:cNvSpPr>
          <p:nvPr>
            <p:ph type="title"/>
          </p:nvPr>
        </p:nvSpPr>
        <p:spPr/>
        <p:txBody>
          <a:bodyPr/>
          <a:lstStyle/>
          <a:p>
            <a:r>
              <a:rPr lang="en-US"/>
              <a:t>Program Evaluation Workbook Updates</a:t>
            </a:r>
          </a:p>
        </p:txBody>
      </p:sp>
      <p:sp>
        <p:nvSpPr>
          <p:cNvPr id="2" name="Content Placeholder 1">
            <a:extLst>
              <a:ext uri="{FF2B5EF4-FFF2-40B4-BE49-F238E27FC236}">
                <a16:creationId xmlns:a16="http://schemas.microsoft.com/office/drawing/2014/main" id="{B540C24A-F886-8134-466A-AECFDDFB9B61}"/>
              </a:ext>
            </a:extLst>
          </p:cNvPr>
          <p:cNvSpPr>
            <a:spLocks noGrp="1"/>
          </p:cNvSpPr>
          <p:nvPr>
            <p:ph idx="1"/>
          </p:nvPr>
        </p:nvSpPr>
        <p:spPr>
          <a:xfrm>
            <a:off x="838200" y="2086984"/>
            <a:ext cx="5562600" cy="4052559"/>
          </a:xfrm>
        </p:spPr>
        <p:txBody>
          <a:bodyPr>
            <a:normAutofit fontScale="92500" lnSpcReduction="20000"/>
          </a:bodyPr>
          <a:lstStyle/>
          <a:p>
            <a:r>
              <a:rPr lang="en-US"/>
              <a:t>Program Evaluation Workbook – DESE tool designed to support your evaluation process.</a:t>
            </a:r>
          </a:p>
          <a:p>
            <a:endParaRPr lang="en-US"/>
          </a:p>
          <a:p>
            <a:r>
              <a:rPr lang="en-US"/>
              <a:t>V2 released via email and on website after this webinar</a:t>
            </a:r>
          </a:p>
          <a:p>
            <a:endParaRPr lang="en-US"/>
          </a:p>
          <a:p>
            <a:r>
              <a:rPr lang="en-US"/>
              <a:t>Updates: added several sections, including graphic organizer for completing program evaluation procedure/summary</a:t>
            </a:r>
          </a:p>
        </p:txBody>
      </p:sp>
      <p:pic>
        <p:nvPicPr>
          <p:cNvPr id="5" name="Picture 4" descr="Step 5: Write Your Evaluation Procedure&#10;&#10;Directions: The Program Evaluation Procedure is required annually and is Submission 13 during DESE’s Federal Programs monitoring.  This document synthesizes how you and your team are annually evaluating your school’s Title I program to identify what worked, what didn’t work, what needs to change to meet your goals, and what the impact was on student achievement. This includes a thorough description of the data used, the constituents consulted, the process used to arrive at evaluation findings, and a summary of how these findings are utilized for planning and improvement.  In other words, use this document to capture your step-by-step process for conducting the evaluation.  Once you complete this evaluation in the outline, you should integrate your answers into one narrative report.&#10;&#10;&#10;1. Describe your district’s Theory of Action for this grant and the main program goals that are aligned to the TOA.&#10;">
            <a:extLst>
              <a:ext uri="{FF2B5EF4-FFF2-40B4-BE49-F238E27FC236}">
                <a16:creationId xmlns:a16="http://schemas.microsoft.com/office/drawing/2014/main" id="{36A8BED1-A57F-F4D5-87BF-F1493780C141}"/>
              </a:ext>
            </a:extLst>
          </p:cNvPr>
          <p:cNvPicPr>
            <a:picLocks noChangeAspect="1"/>
          </p:cNvPicPr>
          <p:nvPr/>
        </p:nvPicPr>
        <p:blipFill>
          <a:blip r:embed="rId2"/>
          <a:stretch>
            <a:fillRect/>
          </a:stretch>
        </p:blipFill>
        <p:spPr>
          <a:xfrm>
            <a:off x="6527425" y="1801480"/>
            <a:ext cx="4826375" cy="4196584"/>
          </a:xfrm>
          <a:prstGeom prst="rect">
            <a:avLst/>
          </a:prstGeom>
        </p:spPr>
      </p:pic>
    </p:spTree>
    <p:extLst>
      <p:ext uri="{BB962C8B-B14F-4D97-AF65-F5344CB8AC3E}">
        <p14:creationId xmlns:p14="http://schemas.microsoft.com/office/powerpoint/2010/main" val="2532545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2CB962-59A3-2E0C-59B7-4FDE04559EE8}"/>
              </a:ext>
            </a:extLst>
          </p:cNvPr>
          <p:cNvSpPr>
            <a:spLocks noGrp="1"/>
          </p:cNvSpPr>
          <p:nvPr>
            <p:ph type="title"/>
          </p:nvPr>
        </p:nvSpPr>
        <p:spPr/>
        <p:txBody>
          <a:bodyPr/>
          <a:lstStyle/>
          <a:p>
            <a:r>
              <a:rPr lang="en-US"/>
              <a:t>Common Program Evaluation Procedure Qs</a:t>
            </a:r>
          </a:p>
        </p:txBody>
      </p:sp>
      <p:sp>
        <p:nvSpPr>
          <p:cNvPr id="2" name="Content Placeholder 1">
            <a:extLst>
              <a:ext uri="{FF2B5EF4-FFF2-40B4-BE49-F238E27FC236}">
                <a16:creationId xmlns:a16="http://schemas.microsoft.com/office/drawing/2014/main" id="{7EE8DF51-2FC8-4318-03A5-8B146DE22576}"/>
              </a:ext>
            </a:extLst>
          </p:cNvPr>
          <p:cNvSpPr>
            <a:spLocks noGrp="1"/>
          </p:cNvSpPr>
          <p:nvPr>
            <p:ph idx="1"/>
          </p:nvPr>
        </p:nvSpPr>
        <p:spPr>
          <a:xfrm>
            <a:off x="902208" y="1892809"/>
            <a:ext cx="10515600" cy="3858768"/>
          </a:xfrm>
        </p:spPr>
        <p:txBody>
          <a:bodyPr/>
          <a:lstStyle/>
          <a:p>
            <a:endParaRPr lang="en-US" sz="1200"/>
          </a:p>
          <a:p>
            <a:r>
              <a:rPr lang="en-US" sz="2000"/>
              <a:t>How long should the Program Evaluation Procedure be?</a:t>
            </a:r>
          </a:p>
          <a:p>
            <a:pPr marL="0" indent="0">
              <a:buNone/>
            </a:pPr>
            <a:r>
              <a:rPr lang="en-US" sz="1600"/>
              <a:t>There is no prescribed length, but this document is generally a couple of pages in length.  We would prefer that you prioritize quality over quantity and focus on being precise with the information that you share.</a:t>
            </a:r>
          </a:p>
          <a:p>
            <a:pPr marL="0" indent="0">
              <a:buNone/>
            </a:pPr>
            <a:endParaRPr lang="en-US" sz="1600"/>
          </a:p>
          <a:p>
            <a:r>
              <a:rPr lang="en-US" sz="2000"/>
              <a:t>Should this document be written in narrative form?</a:t>
            </a:r>
          </a:p>
          <a:p>
            <a:pPr marL="0" indent="0">
              <a:buNone/>
            </a:pPr>
            <a:r>
              <a:rPr lang="en-US" sz="1600"/>
              <a:t>Yes, this is generally written as a narrative with different sections.  One possibility could be to use the workbook and then copy the sections into a cohesive narrative.</a:t>
            </a:r>
          </a:p>
          <a:p>
            <a:pPr marL="0" indent="0">
              <a:buNone/>
            </a:pPr>
            <a:endParaRPr lang="en-US" sz="1600"/>
          </a:p>
          <a:p>
            <a:pPr marL="0" indent="0" algn="ctr">
              <a:buNone/>
            </a:pPr>
            <a:r>
              <a:rPr lang="en-US" sz="1600" i="1"/>
              <a:t>*When in doubt, just thoroughly describe how you evaluate your program so that someone who is unfamiliar with your program could understand your process.*</a:t>
            </a:r>
          </a:p>
        </p:txBody>
      </p:sp>
    </p:spTree>
    <p:extLst>
      <p:ext uri="{BB962C8B-B14F-4D97-AF65-F5344CB8AC3E}">
        <p14:creationId xmlns:p14="http://schemas.microsoft.com/office/powerpoint/2010/main" val="202502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AB696E-774B-A068-3C43-BFA97D2DB4A8}"/>
              </a:ext>
            </a:extLst>
          </p:cNvPr>
          <p:cNvSpPr>
            <a:spLocks noGrp="1"/>
          </p:cNvSpPr>
          <p:nvPr>
            <p:ph type="title"/>
          </p:nvPr>
        </p:nvSpPr>
        <p:spPr/>
        <p:txBody>
          <a:bodyPr/>
          <a:lstStyle/>
          <a:p>
            <a:r>
              <a:rPr lang="en-US"/>
              <a:t>Program Evaluation: FAQ</a:t>
            </a:r>
          </a:p>
        </p:txBody>
      </p:sp>
      <p:sp>
        <p:nvSpPr>
          <p:cNvPr id="2" name="Content Placeholder 1">
            <a:extLst>
              <a:ext uri="{FF2B5EF4-FFF2-40B4-BE49-F238E27FC236}">
                <a16:creationId xmlns:a16="http://schemas.microsoft.com/office/drawing/2014/main" id="{C89EAD79-A989-BE9D-F678-A50D488B4159}"/>
              </a:ext>
            </a:extLst>
          </p:cNvPr>
          <p:cNvSpPr>
            <a:spLocks noGrp="1"/>
          </p:cNvSpPr>
          <p:nvPr>
            <p:ph idx="1"/>
          </p:nvPr>
        </p:nvSpPr>
        <p:spPr>
          <a:xfrm>
            <a:off x="838200" y="2010784"/>
            <a:ext cx="10515600" cy="4052559"/>
          </a:xfrm>
        </p:spPr>
        <p:txBody>
          <a:bodyPr>
            <a:normAutofit fontScale="70000" lnSpcReduction="20000"/>
          </a:bodyPr>
          <a:lstStyle/>
          <a:p>
            <a:pPr marL="0" indent="0">
              <a:buNone/>
            </a:pPr>
            <a:endParaRPr lang="en-US"/>
          </a:p>
          <a:p>
            <a:r>
              <a:rPr lang="en-US"/>
              <a:t>Which member of our team should own the “data collection” piece of this work?</a:t>
            </a:r>
          </a:p>
          <a:p>
            <a:endParaRPr lang="en-US"/>
          </a:p>
          <a:p>
            <a:r>
              <a:rPr lang="en-US"/>
              <a:t>Our district is large, with many schools under the central office’s administrative umbrella.  How does this affect program evaluation work?</a:t>
            </a:r>
          </a:p>
          <a:p>
            <a:pPr marL="0" indent="0">
              <a:buNone/>
            </a:pPr>
            <a:endParaRPr lang="en-US"/>
          </a:p>
          <a:p>
            <a:r>
              <a:rPr lang="en-US"/>
              <a:t>Our district is not in a monitoring year.  How does this affect the annual evaluation requirement? </a:t>
            </a:r>
          </a:p>
          <a:p>
            <a:endParaRPr lang="en-US"/>
          </a:p>
          <a:p>
            <a:r>
              <a:rPr lang="en-US"/>
              <a:t>What is the recommended timeline for finishing the written evaluation documents?</a:t>
            </a:r>
          </a:p>
          <a:p>
            <a:pPr marL="0" indent="0">
              <a:buNone/>
            </a:pPr>
            <a:endParaRPr lang="en-US"/>
          </a:p>
          <a:p>
            <a:r>
              <a:rPr lang="en-US"/>
              <a:t>Our district is picking this work up in the middle of the year, and we don’t have much foundation to build on. Where should we start?</a:t>
            </a:r>
          </a:p>
        </p:txBody>
      </p:sp>
    </p:spTree>
    <p:extLst>
      <p:ext uri="{BB962C8B-B14F-4D97-AF65-F5344CB8AC3E}">
        <p14:creationId xmlns:p14="http://schemas.microsoft.com/office/powerpoint/2010/main" val="2634185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740CA6-F31D-9588-C704-1443AFA4B2DD}"/>
              </a:ext>
            </a:extLst>
          </p:cNvPr>
          <p:cNvSpPr>
            <a:spLocks noGrp="1"/>
          </p:cNvSpPr>
          <p:nvPr>
            <p:ph type="title"/>
          </p:nvPr>
        </p:nvSpPr>
        <p:spPr/>
        <p:txBody>
          <a:bodyPr/>
          <a:lstStyle/>
          <a:p>
            <a:r>
              <a:rPr lang="en-US"/>
              <a:t>Collaboration and Thank You</a:t>
            </a:r>
          </a:p>
        </p:txBody>
      </p:sp>
      <p:sp>
        <p:nvSpPr>
          <p:cNvPr id="2" name="Content Placeholder 1">
            <a:extLst>
              <a:ext uri="{FF2B5EF4-FFF2-40B4-BE49-F238E27FC236}">
                <a16:creationId xmlns:a16="http://schemas.microsoft.com/office/drawing/2014/main" id="{8BFAE04D-53AD-7C59-CD3A-5A708B807A5D}"/>
              </a:ext>
            </a:extLst>
          </p:cNvPr>
          <p:cNvSpPr>
            <a:spLocks noGrp="1"/>
          </p:cNvSpPr>
          <p:nvPr>
            <p:ph idx="1"/>
          </p:nvPr>
        </p:nvSpPr>
        <p:spPr/>
        <p:txBody>
          <a:bodyPr vert="horz" lIns="91440" tIns="45720" rIns="91440" bIns="45720" rtlCol="0" anchor="t">
            <a:normAutofit/>
          </a:bodyPr>
          <a:lstStyle/>
          <a:p>
            <a:r>
              <a:rPr lang="en-US">
                <a:solidFill>
                  <a:srgbClr val="000000"/>
                </a:solidFill>
                <a:latin typeface="Arial"/>
                <a:cs typeface="Arial"/>
              </a:rPr>
              <a:t>This is a collaborative process and we rely on your feedback.  If you have suggestions on how to improve our guidance or would like support, email</a:t>
            </a:r>
            <a:r>
              <a:rPr lang="en-US" b="0" i="0" u="none" strike="noStrike">
                <a:solidFill>
                  <a:srgbClr val="000000"/>
                </a:solidFill>
                <a:effectLst/>
                <a:latin typeface="Arial"/>
                <a:cs typeface="Arial"/>
              </a:rPr>
              <a:t> </a:t>
            </a:r>
            <a:r>
              <a:rPr lang="en-US" b="0" i="0" u="none" strike="noStrike">
                <a:solidFill>
                  <a:srgbClr val="000000"/>
                </a:solidFill>
                <a:effectLst/>
                <a:latin typeface="Arial"/>
                <a:cs typeface="Arial"/>
                <a:hlinkClick r:id="rId3"/>
              </a:rPr>
              <a:t>leif.jacobsen@mass.gov</a:t>
            </a:r>
            <a:r>
              <a:rPr lang="en-US" b="0" i="0" u="none" strike="noStrike">
                <a:solidFill>
                  <a:srgbClr val="000000"/>
                </a:solidFill>
                <a:effectLst/>
                <a:latin typeface="Arial"/>
                <a:cs typeface="Arial"/>
              </a:rPr>
              <a:t>!</a:t>
            </a:r>
          </a:p>
          <a:p>
            <a:pPr marL="0" indent="0">
              <a:buNone/>
            </a:pPr>
            <a:endParaRPr lang="en-US"/>
          </a:p>
          <a:p>
            <a:r>
              <a:rPr lang="en-US">
                <a:latin typeface="Arial"/>
                <a:cs typeface="Arial"/>
              </a:rPr>
              <a:t>That concludes today’s webinar – have a great day!</a:t>
            </a:r>
          </a:p>
          <a:p>
            <a:pPr marL="0" indent="0">
              <a:buNone/>
            </a:pPr>
            <a:endParaRPr lang="en-US"/>
          </a:p>
          <a:p>
            <a:pPr marL="0" indent="0">
              <a:buNone/>
            </a:pPr>
            <a:endParaRPr lang="en-US"/>
          </a:p>
        </p:txBody>
      </p:sp>
    </p:spTree>
    <p:extLst>
      <p:ext uri="{BB962C8B-B14F-4D97-AF65-F5344CB8AC3E}">
        <p14:creationId xmlns:p14="http://schemas.microsoft.com/office/powerpoint/2010/main" val="346202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B26DC9-278D-42BF-ADD3-28F5B0B01D26}"/>
              </a:ext>
            </a:extLst>
          </p:cNvPr>
          <p:cNvSpPr>
            <a:spLocks noGrp="1"/>
          </p:cNvSpPr>
          <p:nvPr>
            <p:ph type="title"/>
          </p:nvPr>
        </p:nvSpPr>
        <p:spPr/>
        <p:txBody>
          <a:bodyPr/>
          <a:lstStyle/>
          <a:p>
            <a:r>
              <a:rPr lang="en-US"/>
              <a:t>Objectives</a:t>
            </a:r>
          </a:p>
        </p:txBody>
      </p:sp>
      <p:graphicFrame>
        <p:nvGraphicFramePr>
          <p:cNvPr id="7" name="Object 6" descr="White box" hidden="1">
            <a:extLst>
              <a:ext uri="{FF2B5EF4-FFF2-40B4-BE49-F238E27FC236}">
                <a16:creationId xmlns:a16="http://schemas.microsoft.com/office/drawing/2014/main" id="{4C7423AA-417F-49CB-B986-B1E3095A040A}"/>
              </a:ext>
            </a:extLst>
          </p:cNvPr>
          <p:cNvGraphicFramePr>
            <a:graphicFrameLocks noChangeAspect="1"/>
          </p:cNvGraphicFramePr>
          <p:nvPr>
            <p:custDataLst>
              <p:tags r:id="rId1"/>
            </p:custDataLst>
            <p:extLst>
              <p:ext uri="{D42A27DB-BD31-4B8C-83A1-F6EECF244321}">
                <p14:modId xmlns:p14="http://schemas.microsoft.com/office/powerpoint/2010/main" val="2628687703"/>
              </p:ex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7" name="Object 6" descr="White box" hidden="1">
                        <a:extLst>
                          <a:ext uri="{FF2B5EF4-FFF2-40B4-BE49-F238E27FC236}">
                            <a16:creationId xmlns:a16="http://schemas.microsoft.com/office/drawing/2014/main" id="{4C7423AA-417F-49CB-B986-B1E3095A040A}"/>
                          </a:ext>
                        </a:extLst>
                      </p:cNvPr>
                      <p:cNvPicPr/>
                      <p:nvPr/>
                    </p:nvPicPr>
                    <p:blipFill>
                      <a:blip r:embed="rId5"/>
                      <a:stretch>
                        <a:fillRect/>
                      </a:stretch>
                    </p:blipFill>
                    <p:spPr>
                      <a:xfrm>
                        <a:off x="1525589" y="1589"/>
                        <a:ext cx="1587" cy="1587"/>
                      </a:xfrm>
                      <a:prstGeom prst="rect">
                        <a:avLst/>
                      </a:prstGeom>
                    </p:spPr>
                  </p:pic>
                </p:oleObj>
              </mc:Fallback>
            </mc:AlternateContent>
          </a:graphicData>
        </a:graphic>
      </p:graphicFrame>
      <p:sp>
        <p:nvSpPr>
          <p:cNvPr id="3" name="Content Placeholder 2" descr="White box"/>
          <p:cNvSpPr>
            <a:spLocks noGrp="1"/>
          </p:cNvSpPr>
          <p:nvPr>
            <p:ph idx="1"/>
          </p:nvPr>
        </p:nvSpPr>
        <p:spPr>
          <a:xfrm>
            <a:off x="438150" y="1743076"/>
            <a:ext cx="11277600" cy="4396468"/>
          </a:xfrm>
        </p:spPr>
        <p:txBody>
          <a:bodyPr>
            <a:normAutofit/>
          </a:bodyPr>
          <a:lstStyle/>
          <a:p>
            <a:endParaRPr lang="en-US" sz="2700"/>
          </a:p>
          <a:p>
            <a:pPr marL="514350" indent="-514350" fontAlgn="base">
              <a:buFont typeface="+mj-lt"/>
              <a:buAutoNum type="arabicPeriod"/>
            </a:pPr>
            <a:endParaRPr lang="en-US" sz="2700"/>
          </a:p>
          <a:p>
            <a:pPr fontAlgn="base"/>
            <a:endParaRPr lang="en-US" sz="2700"/>
          </a:p>
          <a:p>
            <a:pPr fontAlgn="base"/>
            <a:endParaRPr lang="en-US" sz="1350"/>
          </a:p>
          <a:p>
            <a:pPr marL="0" indent="0" fontAlgn="base">
              <a:buNone/>
            </a:pPr>
            <a:endParaRPr lang="en-US" sz="1350"/>
          </a:p>
          <a:p>
            <a:pPr marL="0" indent="0">
              <a:buNone/>
            </a:pPr>
            <a:endParaRPr lang="en-US" sz="1350"/>
          </a:p>
        </p:txBody>
      </p:sp>
      <p:sp>
        <p:nvSpPr>
          <p:cNvPr id="2" name="TextBox 1">
            <a:extLst>
              <a:ext uri="{FF2B5EF4-FFF2-40B4-BE49-F238E27FC236}">
                <a16:creationId xmlns:a16="http://schemas.microsoft.com/office/drawing/2014/main" id="{C9B6BE54-F97D-75C6-6D92-33F89DF3C4C1}"/>
              </a:ext>
            </a:extLst>
          </p:cNvPr>
          <p:cNvSpPr txBox="1"/>
          <p:nvPr/>
        </p:nvSpPr>
        <p:spPr>
          <a:xfrm>
            <a:off x="674349" y="1848429"/>
            <a:ext cx="10282687" cy="3908762"/>
          </a:xfrm>
          <a:prstGeom prst="rect">
            <a:avLst/>
          </a:prstGeom>
          <a:noFill/>
        </p:spPr>
        <p:txBody>
          <a:bodyPr wrap="square" rtlCol="0">
            <a:spAutoFit/>
          </a:bodyPr>
          <a:lstStyle/>
          <a:p>
            <a:r>
              <a:rPr lang="en-US" sz="2800"/>
              <a:t>By the end of today’s convening, participants will...</a:t>
            </a:r>
          </a:p>
          <a:p>
            <a:pPr marL="285750" indent="-285750">
              <a:buFont typeface="Arial" panose="020B0604020202020204" pitchFamily="34" charset="0"/>
              <a:buChar char="•"/>
            </a:pPr>
            <a:endParaRPr lang="en-US" sz="2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a:latin typeface="Arial" panose="020B0604020202020204" pitchFamily="34" charset="0"/>
                <a:cs typeface="Arial" panose="020B0604020202020204" pitchFamily="34" charset="0"/>
              </a:rPr>
              <a:t>Know where to find resources to support choosing metrics and measures</a:t>
            </a:r>
          </a:p>
          <a:p>
            <a:pPr marL="285750" indent="-285750">
              <a:buFont typeface="Arial" panose="020B0604020202020204" pitchFamily="34" charset="0"/>
              <a:buChar char="•"/>
            </a:pPr>
            <a:r>
              <a:rPr lang="en-US" sz="2200">
                <a:latin typeface="Arial" panose="020B0604020202020204" pitchFamily="34" charset="0"/>
                <a:cs typeface="Arial" panose="020B0604020202020204" pitchFamily="34" charset="0"/>
              </a:rPr>
              <a:t>Understand foundation data analysis concepts including how to compare beginning and midyear data</a:t>
            </a:r>
          </a:p>
          <a:p>
            <a:pPr marL="285750" indent="-285750">
              <a:buFont typeface="Arial" panose="020B0604020202020204" pitchFamily="34" charset="0"/>
              <a:buChar char="•"/>
            </a:pPr>
            <a:r>
              <a:rPr lang="en-US" sz="2200">
                <a:latin typeface="Arial" panose="020B0604020202020204" pitchFamily="34" charset="0"/>
                <a:cs typeface="Arial" panose="020B0604020202020204" pitchFamily="34" charset="0"/>
              </a:rPr>
              <a:t>Understand the key components of the Program Evaluation Procedure document.</a:t>
            </a:r>
          </a:p>
          <a:p>
            <a:pPr marL="285750" indent="-285750">
              <a:buFont typeface="Arial" panose="020B0604020202020204" pitchFamily="34" charset="0"/>
              <a:buChar char="•"/>
            </a:pPr>
            <a:r>
              <a:rPr lang="en-US" sz="2200">
                <a:latin typeface="Arial" panose="020B0604020202020204" pitchFamily="34" charset="0"/>
                <a:cs typeface="Arial" panose="020B0604020202020204" pitchFamily="34" charset="0"/>
              </a:rPr>
              <a:t>Be familiar with revisions to the DESE Title Grants Program Evaluation Workbook</a:t>
            </a:r>
          </a:p>
          <a:p>
            <a:pPr marL="285750" indent="-285750">
              <a:buFont typeface="Arial" panose="020B0604020202020204" pitchFamily="34" charset="0"/>
              <a:buChar char="•"/>
            </a:pPr>
            <a:r>
              <a:rPr lang="en-US" sz="2200">
                <a:latin typeface="Arial" panose="020B0604020202020204" pitchFamily="34" charset="0"/>
                <a:cs typeface="Arial" panose="020B0604020202020204" pitchFamily="34" charset="0"/>
              </a:rPr>
              <a:t>Be familiar with the answers to frequently asked questions about program evaluation.</a:t>
            </a:r>
          </a:p>
        </p:txBody>
      </p:sp>
    </p:spTree>
    <p:extLst>
      <p:ext uri="{BB962C8B-B14F-4D97-AF65-F5344CB8AC3E}">
        <p14:creationId xmlns:p14="http://schemas.microsoft.com/office/powerpoint/2010/main" val="1946468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6B3FBA-1B60-8402-DDDC-655B37DAEFDC}"/>
              </a:ext>
            </a:extLst>
          </p:cNvPr>
          <p:cNvSpPr>
            <a:spLocks noGrp="1"/>
          </p:cNvSpPr>
          <p:nvPr>
            <p:ph type="title"/>
          </p:nvPr>
        </p:nvSpPr>
        <p:spPr/>
        <p:txBody>
          <a:bodyPr/>
          <a:lstStyle/>
          <a:p>
            <a:r>
              <a:rPr lang="en-US"/>
              <a:t>Why is this important?</a:t>
            </a:r>
          </a:p>
        </p:txBody>
      </p:sp>
      <p:sp>
        <p:nvSpPr>
          <p:cNvPr id="2" name="Content Placeholder 1">
            <a:extLst>
              <a:ext uri="{FF2B5EF4-FFF2-40B4-BE49-F238E27FC236}">
                <a16:creationId xmlns:a16="http://schemas.microsoft.com/office/drawing/2014/main" id="{1F953FF3-8F7B-2AB6-297F-57E740596C29}"/>
              </a:ext>
            </a:extLst>
          </p:cNvPr>
          <p:cNvSpPr>
            <a:spLocks noGrp="1"/>
          </p:cNvSpPr>
          <p:nvPr>
            <p:ph idx="1"/>
          </p:nvPr>
        </p:nvSpPr>
        <p:spPr>
          <a:xfrm>
            <a:off x="283029" y="1709057"/>
            <a:ext cx="11419114" cy="4648199"/>
          </a:xfrm>
        </p:spPr>
        <p:txBody>
          <a:bodyPr>
            <a:normAutofit fontScale="77500" lnSpcReduction="20000"/>
          </a:bodyPr>
          <a:lstStyle/>
          <a:p>
            <a:pPr marL="0" indent="0">
              <a:buNone/>
            </a:pPr>
            <a:endParaRPr lang="en-US" sz="3600"/>
          </a:p>
          <a:p>
            <a:pPr marL="0" indent="0">
              <a:buNone/>
            </a:pPr>
            <a:r>
              <a:rPr lang="en-US" sz="3600"/>
              <a:t>Federal law mandates that as a condition of accepting Title grant funding, a district must annually evaluate its Title grant programs.</a:t>
            </a:r>
          </a:p>
          <a:p>
            <a:pPr marL="0" indent="0">
              <a:buNone/>
            </a:pPr>
            <a:endParaRPr lang="en-US" sz="3600"/>
          </a:p>
          <a:p>
            <a:pPr marL="0" indent="0" algn="ctr">
              <a:buNone/>
            </a:pPr>
            <a:r>
              <a:rPr lang="en-US" sz="3600" b="1"/>
              <a:t>You should be regularly using data to:</a:t>
            </a:r>
          </a:p>
          <a:p>
            <a:r>
              <a:rPr lang="en-US" sz="3600"/>
              <a:t>Ensure you’re addressing the needs you identified</a:t>
            </a:r>
          </a:p>
          <a:p>
            <a:r>
              <a:rPr lang="en-US" sz="3600"/>
              <a:t>Identify what’s going well</a:t>
            </a:r>
          </a:p>
          <a:p>
            <a:r>
              <a:rPr lang="en-US" sz="3600"/>
              <a:t>Identify what needs to improve </a:t>
            </a:r>
          </a:p>
          <a:p>
            <a:r>
              <a:rPr lang="en-US" sz="3600"/>
              <a:t>Use findings for planning and improvement.</a:t>
            </a:r>
          </a:p>
          <a:p>
            <a:r>
              <a:rPr lang="en-US" sz="3600"/>
              <a:t>Document progress against your goals</a:t>
            </a:r>
          </a:p>
        </p:txBody>
      </p:sp>
    </p:spTree>
    <p:extLst>
      <p:ext uri="{BB962C8B-B14F-4D97-AF65-F5344CB8AC3E}">
        <p14:creationId xmlns:p14="http://schemas.microsoft.com/office/powerpoint/2010/main" val="275564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4C94-3343-DA33-9EFE-F5669750F08B}"/>
              </a:ext>
            </a:extLst>
          </p:cNvPr>
          <p:cNvSpPr>
            <a:spLocks noGrp="1"/>
          </p:cNvSpPr>
          <p:nvPr>
            <p:ph type="title"/>
          </p:nvPr>
        </p:nvSpPr>
        <p:spPr/>
        <p:txBody>
          <a:bodyPr>
            <a:normAutofit fontScale="90000"/>
          </a:bodyPr>
          <a:lstStyle/>
          <a:p>
            <a:r>
              <a:rPr lang="en-US"/>
              <a:t>Your Feedback and Upcoming DESE Support</a:t>
            </a:r>
          </a:p>
        </p:txBody>
      </p:sp>
      <p:graphicFrame>
        <p:nvGraphicFramePr>
          <p:cNvPr id="5" name="Content Placeholder 4">
            <a:extLst>
              <a:ext uri="{FF2B5EF4-FFF2-40B4-BE49-F238E27FC236}">
                <a16:creationId xmlns:a16="http://schemas.microsoft.com/office/drawing/2014/main" id="{F39D3530-7354-82AD-1181-CCEAF83E1CB9}"/>
              </a:ext>
            </a:extLst>
          </p:cNvPr>
          <p:cNvGraphicFramePr>
            <a:graphicFrameLocks noGrp="1"/>
          </p:cNvGraphicFramePr>
          <p:nvPr>
            <p:ph idx="1"/>
            <p:extLst>
              <p:ext uri="{D42A27DB-BD31-4B8C-83A1-F6EECF244321}">
                <p14:modId xmlns:p14="http://schemas.microsoft.com/office/powerpoint/2010/main" val="1651580175"/>
              </p:ext>
            </p:extLst>
          </p:nvPr>
        </p:nvGraphicFramePr>
        <p:xfrm>
          <a:off x="2079434" y="1830444"/>
          <a:ext cx="8265405" cy="4259181"/>
        </p:xfrm>
        <a:graphic>
          <a:graphicData uri="http://schemas.openxmlformats.org/drawingml/2006/table">
            <a:tbl>
              <a:tblPr firstRow="1" bandRow="1">
                <a:tableStyleId>{5C22544A-7EE6-4342-B048-85BDC9FD1C3A}</a:tableStyleId>
              </a:tblPr>
              <a:tblGrid>
                <a:gridCol w="8265405">
                  <a:extLst>
                    <a:ext uri="{9D8B030D-6E8A-4147-A177-3AD203B41FA5}">
                      <a16:colId xmlns:a16="http://schemas.microsoft.com/office/drawing/2014/main" val="2454452730"/>
                    </a:ext>
                  </a:extLst>
                </a:gridCol>
              </a:tblGrid>
              <a:tr h="437869">
                <a:tc>
                  <a:txBody>
                    <a:bodyPr/>
                    <a:lstStyle/>
                    <a:p>
                      <a:r>
                        <a:rPr lang="en-US" sz="2400">
                          <a:latin typeface="Arial" panose="020B0604020202020204" pitchFamily="34" charset="0"/>
                          <a:cs typeface="Arial" panose="020B0604020202020204" pitchFamily="34" charset="0"/>
                        </a:rPr>
                        <a:t>Upcoming Webinars</a:t>
                      </a:r>
                    </a:p>
                  </a:txBody>
                  <a:tcPr/>
                </a:tc>
                <a:extLst>
                  <a:ext uri="{0D108BD9-81ED-4DB2-BD59-A6C34878D82A}">
                    <a16:rowId xmlns:a16="http://schemas.microsoft.com/office/drawing/2014/main" val="2759087134"/>
                  </a:ext>
                </a:extLst>
              </a:tr>
              <a:tr h="3801981">
                <a:tc>
                  <a:txBody>
                    <a:bodyPr/>
                    <a:lstStyle/>
                    <a:p>
                      <a:endParaRPr lang="en-US">
                        <a:latin typeface="Arial" panose="020B0604020202020204" pitchFamily="34" charset="0"/>
                        <a:cs typeface="Arial" panose="020B0604020202020204" pitchFamily="34" charset="0"/>
                      </a:endParaRPr>
                    </a:p>
                    <a:p>
                      <a:pPr lvl="0">
                        <a:buNone/>
                      </a:pPr>
                      <a:r>
                        <a:rPr lang="en-US">
                          <a:latin typeface="Arial" panose="020B0604020202020204" pitchFamily="34" charset="0"/>
                          <a:cs typeface="Arial" panose="020B0604020202020204" pitchFamily="34" charset="0"/>
                        </a:rPr>
                        <a:t>As a result, we are </a:t>
                      </a:r>
                      <a:r>
                        <a:rPr lang="en-US" u="sng">
                          <a:latin typeface="Arial" panose="020B0604020202020204" pitchFamily="34" charset="0"/>
                          <a:cs typeface="Arial" panose="020B0604020202020204" pitchFamily="34" charset="0"/>
                        </a:rPr>
                        <a:t>planning five webinars </a:t>
                      </a:r>
                      <a:r>
                        <a:rPr lang="en-US">
                          <a:latin typeface="Arial" panose="020B0604020202020204" pitchFamily="34" charset="0"/>
                          <a:cs typeface="Arial" panose="020B0604020202020204" pitchFamily="34" charset="0"/>
                        </a:rPr>
                        <a:t>in the upcoming year:</a:t>
                      </a:r>
                    </a:p>
                    <a:p>
                      <a:pPr marL="742950" marR="0" lvl="1" indent="-285750" algn="l" defTabSz="914400" rtl="0" eaLnBrk="1" fontAlgn="auto" latinLnBrk="0" hangingPunct="1">
                        <a:lnSpc>
                          <a:spcPct val="100000"/>
                        </a:lnSpc>
                        <a:spcBef>
                          <a:spcPts val="500"/>
                        </a:spcBef>
                        <a:spcAft>
                          <a:spcPts val="0"/>
                        </a:spcAft>
                        <a:buClrTx/>
                        <a:buSzTx/>
                        <a:buFont typeface="Arial"/>
                        <a:buChar char="•"/>
                        <a:tabLst/>
                        <a:defRPr/>
                      </a:pPr>
                      <a:endParaRPr lang="en-US" sz="1800" b="1" i="0" u="none" strike="noStrike" noProof="0">
                        <a:latin typeface="Arial" panose="020B0604020202020204" pitchFamily="34" charset="0"/>
                        <a:cs typeface="Arial" panose="020B0604020202020204" pitchFamily="34" charset="0"/>
                      </a:endParaRPr>
                    </a:p>
                    <a:p>
                      <a:pPr marL="742950" marR="0" lvl="1" indent="-285750" algn="l" defTabSz="914400" rtl="0" eaLnBrk="1" fontAlgn="auto" latinLnBrk="0" hangingPunct="1">
                        <a:lnSpc>
                          <a:spcPct val="100000"/>
                        </a:lnSpc>
                        <a:spcBef>
                          <a:spcPts val="500"/>
                        </a:spcBef>
                        <a:spcAft>
                          <a:spcPts val="0"/>
                        </a:spcAft>
                        <a:buClrTx/>
                        <a:buSzTx/>
                        <a:buFont typeface="Arial"/>
                        <a:buChar char="•"/>
                        <a:tabLst/>
                        <a:defRPr/>
                      </a:pPr>
                      <a:r>
                        <a:rPr lang="en-US" b="1">
                          <a:latin typeface="Arial" panose="020B0604020202020204" pitchFamily="34" charset="0"/>
                          <a:cs typeface="Arial" panose="020B0604020202020204" pitchFamily="34" charset="0"/>
                        </a:rPr>
                        <a:t>August: </a:t>
                      </a:r>
                      <a:r>
                        <a:rPr lang="en-US" sz="1800" b="0" i="0" u="none" strike="noStrike" noProof="0">
                          <a:latin typeface="Arial" panose="020B0604020202020204" pitchFamily="34" charset="0"/>
                          <a:cs typeface="Arial" panose="020B0604020202020204" pitchFamily="34" charset="0"/>
                        </a:rPr>
                        <a:t>Overview of Program and Evaluation Goals</a:t>
                      </a:r>
                      <a:endParaRPr lang="en-US">
                        <a:latin typeface="Arial" panose="020B0604020202020204" pitchFamily="34" charset="0"/>
                        <a:cs typeface="Arial" panose="020B0604020202020204" pitchFamily="34" charset="0"/>
                      </a:endParaRPr>
                    </a:p>
                    <a:p>
                      <a:pPr marL="742950" marR="0" lvl="1" indent="-285750" algn="l" defTabSz="914400" rtl="0" eaLnBrk="1" fontAlgn="auto" latinLnBrk="0" hangingPunct="1">
                        <a:lnSpc>
                          <a:spcPct val="100000"/>
                        </a:lnSpc>
                        <a:spcBef>
                          <a:spcPts val="500"/>
                        </a:spcBef>
                        <a:spcAft>
                          <a:spcPts val="0"/>
                        </a:spcAft>
                        <a:buClrTx/>
                        <a:buSzTx/>
                        <a:buFont typeface="Arial"/>
                        <a:buChar char="•"/>
                        <a:tabLst/>
                        <a:defRPr/>
                      </a:pPr>
                      <a:r>
                        <a:rPr lang="en-US" sz="1800" b="1" i="0" u="none" strike="noStrike" noProof="0">
                          <a:latin typeface="Arial" panose="020B0604020202020204" pitchFamily="34" charset="0"/>
                          <a:cs typeface="Arial" panose="020B0604020202020204" pitchFamily="34" charset="0"/>
                        </a:rPr>
                        <a:t>November: </a:t>
                      </a:r>
                      <a:r>
                        <a:rPr lang="en-US" sz="1800" b="0" i="0" u="none" strike="noStrike" noProof="0">
                          <a:latin typeface="Arial" panose="020B0604020202020204" pitchFamily="34" charset="0"/>
                          <a:cs typeface="Arial" panose="020B0604020202020204" pitchFamily="34" charset="0"/>
                        </a:rPr>
                        <a:t>Theory of Action &amp; Data Collection</a:t>
                      </a:r>
                      <a:endParaRPr lang="en-US" sz="1800" b="1" i="0" u="none" strike="noStrike" noProof="0">
                        <a:latin typeface="Arial" panose="020B0604020202020204" pitchFamily="34" charset="0"/>
                        <a:cs typeface="Arial" panose="020B0604020202020204" pitchFamily="34" charset="0"/>
                      </a:endParaRPr>
                    </a:p>
                    <a:p>
                      <a:pPr marL="742950" marR="0" lvl="1" indent="-285750" algn="l" defTabSz="914400" rtl="0" eaLnBrk="1" fontAlgn="auto" latinLnBrk="0" hangingPunct="1">
                        <a:lnSpc>
                          <a:spcPct val="100000"/>
                        </a:lnSpc>
                        <a:spcBef>
                          <a:spcPts val="500"/>
                        </a:spcBef>
                        <a:spcAft>
                          <a:spcPts val="0"/>
                        </a:spcAft>
                        <a:buClrTx/>
                        <a:buSzTx/>
                        <a:buFont typeface="Arial"/>
                        <a:buChar char="•"/>
                        <a:tabLst/>
                        <a:defRPr/>
                      </a:pPr>
                      <a:r>
                        <a:rPr lang="en-US" sz="1800" b="1" i="0" u="none" strike="noStrike" noProof="0">
                          <a:highlight>
                            <a:srgbClr val="FFFF00"/>
                          </a:highlight>
                          <a:latin typeface="Arial" panose="020B0604020202020204" pitchFamily="34" charset="0"/>
                          <a:cs typeface="Arial" panose="020B0604020202020204" pitchFamily="34" charset="0"/>
                        </a:rPr>
                        <a:t>Today: </a:t>
                      </a:r>
                      <a:r>
                        <a:rPr lang="en-US" sz="1800" b="0" i="0" u="none" strike="noStrike" noProof="0">
                          <a:highlight>
                            <a:srgbClr val="FFFF00"/>
                          </a:highlight>
                          <a:latin typeface="Arial" panose="020B0604020202020204" pitchFamily="34" charset="0"/>
                          <a:cs typeface="Arial" panose="020B0604020202020204" pitchFamily="34" charset="0"/>
                        </a:rPr>
                        <a:t>Writing Your “Program Evaluation Procedure” Document</a:t>
                      </a:r>
                    </a:p>
                    <a:p>
                      <a:pPr marL="742950" marR="0" lvl="1" indent="-285750" algn="l">
                        <a:lnSpc>
                          <a:spcPct val="100000"/>
                        </a:lnSpc>
                        <a:spcBef>
                          <a:spcPts val="500"/>
                        </a:spcBef>
                        <a:spcAft>
                          <a:spcPts val="0"/>
                        </a:spcAft>
                        <a:buFont typeface="Arial"/>
                        <a:buChar char="•"/>
                      </a:pPr>
                      <a:r>
                        <a:rPr lang="en-US" sz="1800" b="1" i="0" u="none" strike="noStrike" noProof="0">
                          <a:latin typeface="Arial" panose="020B0604020202020204" pitchFamily="34" charset="0"/>
                          <a:cs typeface="Arial" panose="020B0604020202020204" pitchFamily="34" charset="0"/>
                        </a:rPr>
                        <a:t>March 26th:</a:t>
                      </a:r>
                      <a:r>
                        <a:rPr lang="en-US" sz="1800" b="0" i="0" u="none" strike="noStrike" noProof="0">
                          <a:latin typeface="Arial" panose="020B0604020202020204" pitchFamily="34" charset="0"/>
                          <a:cs typeface="Arial" panose="020B0604020202020204" pitchFamily="34" charset="0"/>
                        </a:rPr>
                        <a:t> Writing Your “Program Evaluation Summary” Document</a:t>
                      </a:r>
                    </a:p>
                    <a:p>
                      <a:pPr marL="742950" marR="0" lvl="1" indent="-285750" algn="l">
                        <a:lnSpc>
                          <a:spcPct val="100000"/>
                        </a:lnSpc>
                        <a:spcBef>
                          <a:spcPts val="500"/>
                        </a:spcBef>
                        <a:spcAft>
                          <a:spcPts val="0"/>
                        </a:spcAft>
                        <a:buFont typeface="Arial"/>
                        <a:buChar char="•"/>
                      </a:pPr>
                      <a:r>
                        <a:rPr lang="en-US" sz="1800" b="1" i="0" u="none" strike="noStrike" noProof="0">
                          <a:latin typeface="Arial" panose="020B0604020202020204" pitchFamily="34" charset="0"/>
                          <a:cs typeface="Arial" panose="020B0604020202020204" pitchFamily="34" charset="0"/>
                        </a:rPr>
                        <a:t>June 10th (Federal Grants Conference): </a:t>
                      </a:r>
                      <a:r>
                        <a:rPr lang="en-US" sz="1800" b="0" i="0" u="none" strike="noStrike" noProof="0">
                          <a:latin typeface="Arial" panose="020B0604020202020204" pitchFamily="34" charset="0"/>
                          <a:cs typeface="Arial" panose="020B0604020202020204" pitchFamily="34" charset="0"/>
                        </a:rPr>
                        <a:t>Connecting All the Pieces &amp; External Communication Plan</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33898506"/>
                  </a:ext>
                </a:extLst>
              </a:tr>
            </a:tbl>
          </a:graphicData>
        </a:graphic>
      </p:graphicFrame>
    </p:spTree>
    <p:extLst>
      <p:ext uri="{BB962C8B-B14F-4D97-AF65-F5344CB8AC3E}">
        <p14:creationId xmlns:p14="http://schemas.microsoft.com/office/powerpoint/2010/main" val="2762942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8F214B-2C64-D00F-2ABD-488A3B0A1B16}"/>
              </a:ext>
            </a:extLst>
          </p:cNvPr>
          <p:cNvSpPr>
            <a:spLocks noGrp="1"/>
          </p:cNvSpPr>
          <p:nvPr>
            <p:ph type="title"/>
          </p:nvPr>
        </p:nvSpPr>
        <p:spPr/>
        <p:txBody>
          <a:bodyPr/>
          <a:lstStyle/>
          <a:p>
            <a:r>
              <a:rPr lang="en-US"/>
              <a:t>Where to Find Evaluation Resources</a:t>
            </a:r>
          </a:p>
        </p:txBody>
      </p:sp>
      <p:sp>
        <p:nvSpPr>
          <p:cNvPr id="2" name="Content Placeholder 1">
            <a:extLst>
              <a:ext uri="{FF2B5EF4-FFF2-40B4-BE49-F238E27FC236}">
                <a16:creationId xmlns:a16="http://schemas.microsoft.com/office/drawing/2014/main" id="{A7E1FCF5-7FEE-AEA6-A7AD-1AFFF39B8084}"/>
              </a:ext>
            </a:extLst>
          </p:cNvPr>
          <p:cNvSpPr>
            <a:spLocks noGrp="1"/>
          </p:cNvSpPr>
          <p:nvPr>
            <p:ph idx="1"/>
          </p:nvPr>
        </p:nvSpPr>
        <p:spPr>
          <a:xfrm>
            <a:off x="816864" y="2573769"/>
            <a:ext cx="3011424" cy="2442790"/>
          </a:xfrm>
          <a:ln>
            <a:solidFill>
              <a:schemeClr val="tx1"/>
            </a:solidFill>
          </a:ln>
        </p:spPr>
        <p:txBody>
          <a:bodyPr>
            <a:normAutofit/>
          </a:bodyPr>
          <a:lstStyle/>
          <a:p>
            <a:pPr marL="0" indent="0">
              <a:spcBef>
                <a:spcPts val="0"/>
              </a:spcBef>
              <a:buNone/>
            </a:pPr>
            <a:r>
              <a:rPr lang="en-US" sz="1800"/>
              <a:t>1. On DESE Website, go to </a:t>
            </a:r>
          </a:p>
          <a:p>
            <a:pPr marL="0" indent="0">
              <a:spcBef>
                <a:spcPts val="0"/>
              </a:spcBef>
              <a:buNone/>
            </a:pPr>
            <a:r>
              <a:rPr lang="en-US" sz="1800"/>
              <a:t>Federal Grant Programs </a:t>
            </a:r>
          </a:p>
          <a:p>
            <a:pPr marL="0" indent="0">
              <a:buNone/>
            </a:pPr>
            <a:r>
              <a:rPr lang="en-US" sz="1800"/>
              <a:t>-&gt; </a:t>
            </a:r>
          </a:p>
          <a:p>
            <a:pPr marL="0" indent="0">
              <a:buNone/>
            </a:pPr>
            <a:r>
              <a:rPr lang="en-US" sz="1800"/>
              <a:t>General Resources for Federal Grant Programs -&gt;</a:t>
            </a:r>
          </a:p>
          <a:p>
            <a:pPr marL="0" indent="0">
              <a:buNone/>
            </a:pPr>
            <a:r>
              <a:rPr lang="en-US" sz="1800"/>
              <a:t> </a:t>
            </a:r>
          </a:p>
          <a:p>
            <a:pPr marL="0" indent="0">
              <a:buNone/>
            </a:pPr>
            <a:r>
              <a:rPr lang="en-US" sz="1800"/>
              <a:t>ESSA Program Evaluation</a:t>
            </a:r>
          </a:p>
        </p:txBody>
      </p:sp>
      <p:pic>
        <p:nvPicPr>
          <p:cNvPr id="6" name="Picture 5" descr="DESE website housing the ESSA Program Evaluation section">
            <a:extLst>
              <a:ext uri="{FF2B5EF4-FFF2-40B4-BE49-F238E27FC236}">
                <a16:creationId xmlns:a16="http://schemas.microsoft.com/office/drawing/2014/main" id="{3C3B570F-D8E2-19B3-AF57-526E0D13805F}"/>
              </a:ext>
            </a:extLst>
          </p:cNvPr>
          <p:cNvPicPr>
            <a:picLocks noChangeAspect="1"/>
          </p:cNvPicPr>
          <p:nvPr/>
        </p:nvPicPr>
        <p:blipFill>
          <a:blip r:embed="rId3"/>
          <a:stretch>
            <a:fillRect/>
          </a:stretch>
        </p:blipFill>
        <p:spPr>
          <a:xfrm>
            <a:off x="4631534" y="1815428"/>
            <a:ext cx="6981559" cy="4260252"/>
          </a:xfrm>
          <a:prstGeom prst="rect">
            <a:avLst/>
          </a:prstGeom>
        </p:spPr>
      </p:pic>
    </p:spTree>
    <p:extLst>
      <p:ext uri="{BB962C8B-B14F-4D97-AF65-F5344CB8AC3E}">
        <p14:creationId xmlns:p14="http://schemas.microsoft.com/office/powerpoint/2010/main" val="3936691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C1734E-67AC-A842-A3FF-B8CDCEDFC188}"/>
              </a:ext>
            </a:extLst>
          </p:cNvPr>
          <p:cNvSpPr>
            <a:spLocks noGrp="1"/>
          </p:cNvSpPr>
          <p:nvPr>
            <p:ph type="title"/>
          </p:nvPr>
        </p:nvSpPr>
        <p:spPr/>
        <p:txBody>
          <a:bodyPr/>
          <a:lstStyle/>
          <a:p>
            <a:r>
              <a:rPr lang="en-US"/>
              <a:t>Workbook Checklist</a:t>
            </a:r>
          </a:p>
        </p:txBody>
      </p:sp>
      <p:graphicFrame>
        <p:nvGraphicFramePr>
          <p:cNvPr id="4" name="Table 3">
            <a:extLst>
              <a:ext uri="{FF2B5EF4-FFF2-40B4-BE49-F238E27FC236}">
                <a16:creationId xmlns:a16="http://schemas.microsoft.com/office/drawing/2014/main" id="{CE75CD16-0167-1B37-B8D3-1C4B52B25AE5}"/>
              </a:ext>
            </a:extLst>
          </p:cNvPr>
          <p:cNvGraphicFramePr>
            <a:graphicFrameLocks noGrp="1"/>
          </p:cNvGraphicFramePr>
          <p:nvPr>
            <p:extLst>
              <p:ext uri="{D42A27DB-BD31-4B8C-83A1-F6EECF244321}">
                <p14:modId xmlns:p14="http://schemas.microsoft.com/office/powerpoint/2010/main" val="2838650424"/>
              </p:ext>
            </p:extLst>
          </p:nvPr>
        </p:nvGraphicFramePr>
        <p:xfrm>
          <a:off x="760363" y="1756406"/>
          <a:ext cx="10855104" cy="4787245"/>
        </p:xfrm>
        <a:graphic>
          <a:graphicData uri="http://schemas.openxmlformats.org/drawingml/2006/table">
            <a:tbl>
              <a:tblPr firstRow="1" bandRow="1">
                <a:tableStyleId>{5C22544A-7EE6-4342-B048-85BDC9FD1C3A}</a:tableStyleId>
              </a:tblPr>
              <a:tblGrid>
                <a:gridCol w="3602089">
                  <a:extLst>
                    <a:ext uri="{9D8B030D-6E8A-4147-A177-3AD203B41FA5}">
                      <a16:colId xmlns:a16="http://schemas.microsoft.com/office/drawing/2014/main" val="3302590166"/>
                    </a:ext>
                  </a:extLst>
                </a:gridCol>
                <a:gridCol w="5603194">
                  <a:extLst>
                    <a:ext uri="{9D8B030D-6E8A-4147-A177-3AD203B41FA5}">
                      <a16:colId xmlns:a16="http://schemas.microsoft.com/office/drawing/2014/main" val="3456428771"/>
                    </a:ext>
                  </a:extLst>
                </a:gridCol>
                <a:gridCol w="1649821">
                  <a:extLst>
                    <a:ext uri="{9D8B030D-6E8A-4147-A177-3AD203B41FA5}">
                      <a16:colId xmlns:a16="http://schemas.microsoft.com/office/drawing/2014/main" val="982249187"/>
                    </a:ext>
                  </a:extLst>
                </a:gridCol>
              </a:tblGrid>
              <a:tr h="391198">
                <a:tc>
                  <a:txBody>
                    <a:bodyPr/>
                    <a:lstStyle/>
                    <a:p>
                      <a:r>
                        <a:rPr lang="en-US" sz="1400">
                          <a:latin typeface="+mn-lt"/>
                        </a:rPr>
                        <a:t>Step</a:t>
                      </a:r>
                    </a:p>
                  </a:txBody>
                  <a:tcPr/>
                </a:tc>
                <a:tc>
                  <a:txBody>
                    <a:bodyPr/>
                    <a:lstStyle/>
                    <a:p>
                      <a:r>
                        <a:rPr lang="en-US" sz="1400">
                          <a:latin typeface="+mn-lt"/>
                        </a:rPr>
                        <a:t>Question</a:t>
                      </a:r>
                    </a:p>
                  </a:txBody>
                  <a:tcPr/>
                </a:tc>
                <a:tc>
                  <a:txBody>
                    <a:bodyPr/>
                    <a:lstStyle/>
                    <a:p>
                      <a:r>
                        <a:rPr lang="en-US" sz="1400">
                          <a:latin typeface="+mn-lt"/>
                        </a:rPr>
                        <a:t>Done?</a:t>
                      </a:r>
                    </a:p>
                  </a:txBody>
                  <a:tcPr/>
                </a:tc>
                <a:extLst>
                  <a:ext uri="{0D108BD9-81ED-4DB2-BD59-A6C34878D82A}">
                    <a16:rowId xmlns:a16="http://schemas.microsoft.com/office/drawing/2014/main" val="1803508083"/>
                  </a:ext>
                </a:extLst>
              </a:tr>
              <a:tr h="520033">
                <a:tc>
                  <a:txBody>
                    <a:bodyPr/>
                    <a:lstStyle/>
                    <a:p>
                      <a:r>
                        <a:rPr lang="en-US" sz="1400">
                          <a:latin typeface="+mn-lt"/>
                        </a:rPr>
                        <a:t>1. Identify members of the team</a:t>
                      </a:r>
                    </a:p>
                  </a:txBody>
                  <a:tcPr/>
                </a:tc>
                <a:tc>
                  <a:txBody>
                    <a:bodyPr/>
                    <a:lstStyle/>
                    <a:p>
                      <a:pPr marL="285750" marR="0" indent="-285750">
                        <a:lnSpc>
                          <a:spcPct val="107000"/>
                        </a:lnSpc>
                        <a:spcBef>
                          <a:spcPts val="0"/>
                        </a:spcBef>
                        <a:spcAft>
                          <a:spcPts val="0"/>
                        </a:spcAft>
                        <a:buFont typeface="Arial" panose="020B0604020202020204" pitchFamily="34" charset="0"/>
                        <a:buChar char="•"/>
                      </a:pPr>
                      <a:r>
                        <a:rPr lang="en-US" sz="1400" kern="0">
                          <a:effectLst/>
                          <a:latin typeface="+mn-lt"/>
                          <a:ea typeface="Times New Roman" panose="02020603050405020304" pitchFamily="18" charset="0"/>
                          <a:cs typeface="Calibri" panose="020F0502020204030204" pitchFamily="34" charset="0"/>
                        </a:rPr>
                        <a:t>What skill(s) do we need on our team and who has those skills?</a:t>
                      </a:r>
                      <a:endParaRPr lang="en-US" sz="1400" kern="100">
                        <a:effectLst/>
                        <a:latin typeface="+mn-lt"/>
                        <a:ea typeface="Calibri" panose="020F0502020204030204" pitchFamily="34" charset="0"/>
                        <a:cs typeface="Cordia New" panose="020B0304020202020204" pitchFamily="34" charset="-34"/>
                      </a:endParaRPr>
                    </a:p>
                  </a:txBody>
                  <a:tcPr marL="68580" marR="68580" marT="0" marB="0"/>
                </a:tc>
                <a:tc>
                  <a:txBody>
                    <a:bodyPr/>
                    <a:lstStyle/>
                    <a:p>
                      <a:endParaRPr lang="en-US" sz="1400">
                        <a:latin typeface="+mn-lt"/>
                      </a:endParaRPr>
                    </a:p>
                  </a:txBody>
                  <a:tcPr/>
                </a:tc>
                <a:extLst>
                  <a:ext uri="{0D108BD9-81ED-4DB2-BD59-A6C34878D82A}">
                    <a16:rowId xmlns:a16="http://schemas.microsoft.com/office/drawing/2014/main" val="1035538253"/>
                  </a:ext>
                </a:extLst>
              </a:tr>
              <a:tr h="520033">
                <a:tc>
                  <a:txBody>
                    <a:bodyPr/>
                    <a:lstStyle/>
                    <a:p>
                      <a:r>
                        <a:rPr lang="en-US" sz="1400">
                          <a:latin typeface="+mn-lt"/>
                        </a:rPr>
                        <a:t>2. Conduct Needs Assessment and Design Theory of Action</a:t>
                      </a:r>
                    </a:p>
                  </a:txBody>
                  <a:tcPr/>
                </a:tc>
                <a:tc>
                  <a:txBody>
                    <a:bodyPr/>
                    <a:lstStyle/>
                    <a:p>
                      <a:pPr marL="285750" indent="-285750">
                        <a:buFont typeface="Arial" panose="020B0604020202020204" pitchFamily="34" charset="0"/>
                        <a:buChar char="•"/>
                      </a:pPr>
                      <a:r>
                        <a:rPr lang="en-US" sz="1400">
                          <a:latin typeface="+mn-lt"/>
                        </a:rPr>
                        <a:t>What are the short- and long-term goals of our program? What key actions will get us to our goals?</a:t>
                      </a:r>
                    </a:p>
                  </a:txBody>
                  <a:tcPr/>
                </a:tc>
                <a:tc>
                  <a:txBody>
                    <a:bodyPr/>
                    <a:lstStyle/>
                    <a:p>
                      <a:endParaRPr lang="en-US" sz="1400">
                        <a:latin typeface="+mn-lt"/>
                      </a:endParaRPr>
                    </a:p>
                  </a:txBody>
                  <a:tcPr/>
                </a:tc>
                <a:extLst>
                  <a:ext uri="{0D108BD9-81ED-4DB2-BD59-A6C34878D82A}">
                    <a16:rowId xmlns:a16="http://schemas.microsoft.com/office/drawing/2014/main" val="1644686499"/>
                  </a:ext>
                </a:extLst>
              </a:tr>
              <a:tr h="761351">
                <a:tc>
                  <a:txBody>
                    <a:bodyPr/>
                    <a:lstStyle/>
                    <a:p>
                      <a:r>
                        <a:rPr lang="en-US" sz="1400">
                          <a:latin typeface="+mn-lt"/>
                        </a:rPr>
                        <a:t>3. Define program goal and evaluation questions </a:t>
                      </a:r>
                    </a:p>
                  </a:txBody>
                  <a:tcPr/>
                </a:tc>
                <a:tc>
                  <a:txBody>
                    <a:bodyPr/>
                    <a:lstStyle/>
                    <a:p>
                      <a:pPr marL="285750" indent="-285750">
                        <a:buFont typeface="Arial" panose="020B0604020202020204" pitchFamily="34" charset="0"/>
                        <a:buChar char="•"/>
                      </a:pPr>
                      <a:r>
                        <a:rPr lang="en-US" sz="1400" kern="1200">
                          <a:solidFill>
                            <a:schemeClr val="dk1"/>
                          </a:solidFill>
                          <a:effectLst/>
                          <a:latin typeface="+mn-lt"/>
                          <a:ea typeface="+mn-ea"/>
                          <a:cs typeface="+mn-cs"/>
                        </a:rPr>
                        <a:t>What did we design our program to do?</a:t>
                      </a:r>
                    </a:p>
                    <a:p>
                      <a:pPr marL="285750" indent="-285750">
                        <a:buFont typeface="Arial" panose="020B0604020202020204" pitchFamily="34" charset="0"/>
                        <a:buChar char="•"/>
                      </a:pPr>
                      <a:r>
                        <a:rPr lang="en-US" sz="1400" kern="1200">
                          <a:solidFill>
                            <a:schemeClr val="dk1"/>
                          </a:solidFill>
                          <a:effectLst/>
                          <a:latin typeface="+mn-lt"/>
                          <a:ea typeface="+mn-ea"/>
                          <a:cs typeface="+mn-cs"/>
                        </a:rPr>
                        <a:t>What do we want to find out?</a:t>
                      </a:r>
                    </a:p>
                    <a:p>
                      <a:pPr marL="285750" indent="-285750">
                        <a:buFont typeface="Arial" panose="020B0604020202020204" pitchFamily="34" charset="0"/>
                        <a:buChar char="•"/>
                      </a:pPr>
                      <a:r>
                        <a:rPr lang="en-US" sz="1400" kern="1200">
                          <a:solidFill>
                            <a:schemeClr val="dk1"/>
                          </a:solidFill>
                          <a:effectLst/>
                          <a:latin typeface="+mn-lt"/>
                          <a:ea typeface="+mn-ea"/>
                          <a:cs typeface="+mn-cs"/>
                        </a:rPr>
                        <a:t>How would we know? What is measurable and attainable?</a:t>
                      </a:r>
                      <a:endParaRPr lang="en-US" sz="1400">
                        <a:latin typeface="+mn-lt"/>
                      </a:endParaRPr>
                    </a:p>
                  </a:txBody>
                  <a:tcPr/>
                </a:tc>
                <a:tc>
                  <a:txBody>
                    <a:bodyPr/>
                    <a:lstStyle/>
                    <a:p>
                      <a:endParaRPr lang="en-US" sz="1400">
                        <a:latin typeface="+mn-lt"/>
                      </a:endParaRPr>
                    </a:p>
                  </a:txBody>
                  <a:tcPr/>
                </a:tc>
                <a:extLst>
                  <a:ext uri="{0D108BD9-81ED-4DB2-BD59-A6C34878D82A}">
                    <a16:rowId xmlns:a16="http://schemas.microsoft.com/office/drawing/2014/main" val="1059351784"/>
                  </a:ext>
                </a:extLst>
              </a:tr>
              <a:tr h="321925">
                <a:tc>
                  <a:txBody>
                    <a:bodyPr/>
                    <a:lstStyle/>
                    <a:p>
                      <a:r>
                        <a:rPr lang="en-US" sz="1400">
                          <a:latin typeface="+mn-lt"/>
                        </a:rPr>
                        <a:t>4. Create a data collection plan</a:t>
                      </a:r>
                    </a:p>
                  </a:txBody>
                  <a:tcPr/>
                </a:tc>
                <a:tc>
                  <a:txBody>
                    <a:bodyPr/>
                    <a:lstStyle/>
                    <a:p>
                      <a:pPr marL="285750" marR="0" indent="-285750">
                        <a:lnSpc>
                          <a:spcPct val="107000"/>
                        </a:lnSpc>
                        <a:spcBef>
                          <a:spcPts val="0"/>
                        </a:spcBef>
                        <a:spcAft>
                          <a:spcPts val="0"/>
                        </a:spcAft>
                        <a:buFont typeface="Arial" panose="020B0604020202020204" pitchFamily="34" charset="0"/>
                        <a:buChar char="•"/>
                      </a:pPr>
                      <a:r>
                        <a:rPr lang="en-US" sz="1400" kern="0">
                          <a:effectLst/>
                          <a:latin typeface="+mn-lt"/>
                          <a:ea typeface="Times New Roman" panose="02020603050405020304" pitchFamily="18" charset="0"/>
                          <a:cs typeface="Calibri" panose="020F0502020204030204" pitchFamily="34" charset="0"/>
                        </a:rPr>
                        <a:t>How and when do we collect the data?</a:t>
                      </a:r>
                      <a:endParaRPr lang="en-US" sz="1400" kern="100">
                        <a:effectLst/>
                        <a:latin typeface="+mn-lt"/>
                        <a:ea typeface="Calibri" panose="020F0502020204030204" pitchFamily="34" charset="0"/>
                        <a:cs typeface="Cordia New" panose="020B0304020202020204" pitchFamily="34" charset="-34"/>
                      </a:endParaRPr>
                    </a:p>
                  </a:txBody>
                  <a:tcPr marL="68580" marR="68580" marT="0" marB="0"/>
                </a:tc>
                <a:tc>
                  <a:txBody>
                    <a:bodyPr/>
                    <a:lstStyle/>
                    <a:p>
                      <a:endParaRPr lang="en-US" sz="1400">
                        <a:latin typeface="+mn-lt"/>
                      </a:endParaRPr>
                    </a:p>
                  </a:txBody>
                  <a:tcPr/>
                </a:tc>
                <a:extLst>
                  <a:ext uri="{0D108BD9-81ED-4DB2-BD59-A6C34878D82A}">
                    <a16:rowId xmlns:a16="http://schemas.microsoft.com/office/drawing/2014/main" val="1634754881"/>
                  </a:ext>
                </a:extLst>
              </a:tr>
              <a:tr h="291659">
                <a:tc>
                  <a:txBody>
                    <a:bodyPr/>
                    <a:lstStyle/>
                    <a:p>
                      <a:endParaRPr lang="en-US" sz="1400">
                        <a:latin typeface="+mn-lt"/>
                      </a:endParaRPr>
                    </a:p>
                  </a:txBody>
                  <a:tcPr/>
                </a:tc>
                <a:tc>
                  <a:txBody>
                    <a:bodyPr/>
                    <a:lstStyle/>
                    <a:p>
                      <a:pPr marL="285750" marR="0" indent="-285750">
                        <a:lnSpc>
                          <a:spcPct val="107000"/>
                        </a:lnSpc>
                        <a:spcBef>
                          <a:spcPts val="0"/>
                        </a:spcBef>
                        <a:spcAft>
                          <a:spcPts val="0"/>
                        </a:spcAft>
                        <a:buFont typeface="Arial" panose="020B0604020202020204" pitchFamily="34" charset="0"/>
                        <a:buChar char="•"/>
                      </a:pPr>
                      <a:endParaRPr lang="en-US" sz="1400" kern="100">
                        <a:effectLst/>
                        <a:latin typeface="+mn-lt"/>
                        <a:ea typeface="Calibri" panose="020F0502020204030204" pitchFamily="34" charset="0"/>
                        <a:cs typeface="Cordia New" panose="020B0304020202020204" pitchFamily="34" charset="-34"/>
                      </a:endParaRPr>
                    </a:p>
                  </a:txBody>
                  <a:tcPr marL="68580" marR="68580" marT="0" marB="0"/>
                </a:tc>
                <a:tc>
                  <a:txBody>
                    <a:bodyPr/>
                    <a:lstStyle/>
                    <a:p>
                      <a:endParaRPr lang="en-US" sz="1400">
                        <a:latin typeface="+mn-lt"/>
                      </a:endParaRPr>
                    </a:p>
                  </a:txBody>
                  <a:tcPr/>
                </a:tc>
                <a:extLst>
                  <a:ext uri="{0D108BD9-81ED-4DB2-BD59-A6C34878D82A}">
                    <a16:rowId xmlns:a16="http://schemas.microsoft.com/office/drawing/2014/main" val="3497458699"/>
                  </a:ext>
                </a:extLst>
              </a:tr>
              <a:tr h="291659">
                <a:tc>
                  <a:txBody>
                    <a:bodyPr/>
                    <a:lstStyle/>
                    <a:p>
                      <a:r>
                        <a:rPr lang="en-US" sz="1400">
                          <a:solidFill>
                            <a:schemeClr val="tx1"/>
                          </a:solidFill>
                          <a:highlight>
                            <a:srgbClr val="FFFF00"/>
                          </a:highlight>
                          <a:latin typeface="+mn-lt"/>
                        </a:rPr>
                        <a:t>5. Write Program Evaluation Procedure</a:t>
                      </a:r>
                    </a:p>
                  </a:txBody>
                  <a:tcPr/>
                </a:tc>
                <a:tc>
                  <a:txBody>
                    <a:bodyPr/>
                    <a:lstStyle/>
                    <a:p>
                      <a:pPr marL="285750" marR="0" indent="-285750">
                        <a:lnSpc>
                          <a:spcPct val="107000"/>
                        </a:lnSpc>
                        <a:spcBef>
                          <a:spcPts val="0"/>
                        </a:spcBef>
                        <a:spcAft>
                          <a:spcPts val="0"/>
                        </a:spcAft>
                        <a:buFont typeface="Arial" panose="020B0604020202020204" pitchFamily="34" charset="0"/>
                        <a:buChar char="•"/>
                      </a:pPr>
                      <a:r>
                        <a:rPr lang="en-US" sz="1400" kern="100">
                          <a:solidFill>
                            <a:schemeClr val="tx1"/>
                          </a:solidFill>
                          <a:effectLst/>
                          <a:highlight>
                            <a:srgbClr val="FFFF00"/>
                          </a:highlight>
                          <a:latin typeface="+mn-lt"/>
                          <a:ea typeface="Calibri" panose="020F0502020204030204" pitchFamily="34" charset="0"/>
                          <a:cs typeface="Cordia New" panose="020B0304020202020204" pitchFamily="34" charset="-34"/>
                        </a:rPr>
                        <a:t>What are the key components of this submission and how do we write it?</a:t>
                      </a:r>
                    </a:p>
                  </a:txBody>
                  <a:tcPr marL="68580" marR="68580" marT="0" marB="0"/>
                </a:tc>
                <a:tc>
                  <a:txBody>
                    <a:bodyPr/>
                    <a:lstStyle/>
                    <a:p>
                      <a:endParaRPr lang="en-US" sz="1400">
                        <a:latin typeface="+mn-lt"/>
                      </a:endParaRPr>
                    </a:p>
                  </a:txBody>
                  <a:tcPr/>
                </a:tc>
                <a:extLst>
                  <a:ext uri="{0D108BD9-81ED-4DB2-BD59-A6C34878D82A}">
                    <a16:rowId xmlns:a16="http://schemas.microsoft.com/office/drawing/2014/main" val="1184247343"/>
                  </a:ext>
                </a:extLst>
              </a:tr>
              <a:tr h="427220">
                <a:tc>
                  <a:txBody>
                    <a:bodyPr/>
                    <a:lstStyle/>
                    <a:p>
                      <a:r>
                        <a:rPr lang="en-US" sz="1400">
                          <a:highlight>
                            <a:srgbClr val="FFFF00"/>
                          </a:highlight>
                          <a:latin typeface="+mn-lt"/>
                        </a:rPr>
                        <a:t>6. Analyze Data</a:t>
                      </a:r>
                    </a:p>
                  </a:txBody>
                  <a:tcPr/>
                </a:tc>
                <a:tc>
                  <a:txBody>
                    <a:bodyPr/>
                    <a:lstStyle/>
                    <a:p>
                      <a:pPr marL="285750" marR="0" indent="-285750">
                        <a:lnSpc>
                          <a:spcPct val="107000"/>
                        </a:lnSpc>
                        <a:spcBef>
                          <a:spcPts val="0"/>
                        </a:spcBef>
                        <a:spcAft>
                          <a:spcPts val="0"/>
                        </a:spcAft>
                        <a:buFont typeface="Arial" panose="020B0604020202020204" pitchFamily="34" charset="0"/>
                        <a:buChar char="•"/>
                      </a:pPr>
                      <a:r>
                        <a:rPr lang="en-US" sz="1400" kern="0">
                          <a:effectLst/>
                          <a:highlight>
                            <a:srgbClr val="FFFF00"/>
                          </a:highlight>
                          <a:latin typeface="+mn-lt"/>
                          <a:ea typeface="Times New Roman" panose="02020603050405020304" pitchFamily="18" charset="0"/>
                          <a:cs typeface="Calibri" panose="020F0502020204030204" pitchFamily="34" charset="0"/>
                        </a:rPr>
                        <a:t> How do we analyze our findings?</a:t>
                      </a:r>
                      <a:endParaRPr lang="en-US" sz="1400" kern="100">
                        <a:effectLst/>
                        <a:highlight>
                          <a:srgbClr val="FFFF00"/>
                        </a:highlight>
                        <a:latin typeface="+mn-lt"/>
                        <a:ea typeface="Calibri" panose="020F0502020204030204" pitchFamily="34" charset="0"/>
                        <a:cs typeface="Cordia New" panose="020B0304020202020204" pitchFamily="34" charset="-34"/>
                      </a:endParaRPr>
                    </a:p>
                    <a:p>
                      <a:pPr marL="0" marR="0" indent="0">
                        <a:lnSpc>
                          <a:spcPct val="107000"/>
                        </a:lnSpc>
                        <a:spcBef>
                          <a:spcPts val="0"/>
                        </a:spcBef>
                        <a:spcAft>
                          <a:spcPts val="0"/>
                        </a:spcAft>
                        <a:buFont typeface="Arial" panose="020B0604020202020204" pitchFamily="34" charset="0"/>
                        <a:buNone/>
                      </a:pPr>
                      <a:endParaRPr lang="en-US" sz="1400" kern="100">
                        <a:effectLst/>
                        <a:latin typeface="+mn-lt"/>
                        <a:ea typeface="Calibri" panose="020F0502020204030204" pitchFamily="34" charset="0"/>
                        <a:cs typeface="Cordia New" panose="020B0304020202020204" pitchFamily="34" charset="-34"/>
                      </a:endParaRPr>
                    </a:p>
                  </a:txBody>
                  <a:tcPr marL="68580" marR="68580" marT="0" marB="0"/>
                </a:tc>
                <a:tc>
                  <a:txBody>
                    <a:bodyPr/>
                    <a:lstStyle/>
                    <a:p>
                      <a:endParaRPr lang="en-US" sz="1400">
                        <a:latin typeface="+mn-lt"/>
                      </a:endParaRPr>
                    </a:p>
                  </a:txBody>
                  <a:tcPr/>
                </a:tc>
                <a:extLst>
                  <a:ext uri="{0D108BD9-81ED-4DB2-BD59-A6C34878D82A}">
                    <a16:rowId xmlns:a16="http://schemas.microsoft.com/office/drawing/2014/main" val="2622402405"/>
                  </a:ext>
                </a:extLst>
              </a:tr>
              <a:tr h="427220">
                <a:tc>
                  <a:txBody>
                    <a:bodyPr/>
                    <a:lstStyle/>
                    <a:p>
                      <a:r>
                        <a:rPr lang="en-US" sz="1400">
                          <a:latin typeface="+mn-lt"/>
                        </a:rPr>
                        <a:t>7. Write Program Evaluation Summary</a:t>
                      </a:r>
                    </a:p>
                  </a:txBody>
                  <a:tcPr/>
                </a:tc>
                <a:tc>
                  <a:txBody>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400" kern="100">
                          <a:effectLst/>
                          <a:latin typeface="+mn-lt"/>
                          <a:ea typeface="Calibri" panose="020F0502020204030204" pitchFamily="34" charset="0"/>
                          <a:cs typeface="Cordia New" panose="020B0304020202020204" pitchFamily="34" charset="-34"/>
                        </a:rPr>
                        <a:t>What are the key components of this submission and how do we write it?</a:t>
                      </a:r>
                    </a:p>
                  </a:txBody>
                  <a:tcPr marL="68580" marR="68580" marT="0" marB="0"/>
                </a:tc>
                <a:tc>
                  <a:txBody>
                    <a:bodyPr/>
                    <a:lstStyle/>
                    <a:p>
                      <a:endParaRPr lang="en-US" sz="1400">
                        <a:latin typeface="+mn-lt"/>
                      </a:endParaRPr>
                    </a:p>
                  </a:txBody>
                  <a:tcPr/>
                </a:tc>
                <a:extLst>
                  <a:ext uri="{0D108BD9-81ED-4DB2-BD59-A6C34878D82A}">
                    <a16:rowId xmlns:a16="http://schemas.microsoft.com/office/drawing/2014/main" val="2796449785"/>
                  </a:ext>
                </a:extLst>
              </a:tr>
              <a:tr h="628498">
                <a:tc>
                  <a:txBody>
                    <a:bodyPr/>
                    <a:lstStyle/>
                    <a:p>
                      <a:r>
                        <a:rPr lang="en-US" sz="1400">
                          <a:latin typeface="+mn-lt"/>
                        </a:rPr>
                        <a:t>8. Report, discuss, and apply evaluation findings</a:t>
                      </a:r>
                    </a:p>
                  </a:txBody>
                  <a:tcPr/>
                </a:tc>
                <a:tc>
                  <a:txBody>
                    <a:bodyPr/>
                    <a:lstStyle/>
                    <a:p>
                      <a:pPr marL="285750" marR="0" indent="-285750">
                        <a:lnSpc>
                          <a:spcPct val="107000"/>
                        </a:lnSpc>
                        <a:spcBef>
                          <a:spcPts val="0"/>
                        </a:spcBef>
                        <a:spcAft>
                          <a:spcPts val="0"/>
                        </a:spcAft>
                        <a:buFont typeface="Arial" panose="020B0604020202020204" pitchFamily="34" charset="0"/>
                        <a:buChar char="•"/>
                      </a:pPr>
                      <a:r>
                        <a:rPr lang="en-US" sz="1400" kern="0">
                          <a:effectLst/>
                          <a:latin typeface="+mn-lt"/>
                          <a:ea typeface="Times New Roman" panose="02020603050405020304" pitchFamily="18" charset="0"/>
                          <a:cs typeface="Calibri" panose="020F0502020204030204" pitchFamily="34" charset="0"/>
                        </a:rPr>
                        <a:t> How do we report our findings and what do we do because of our findings?</a:t>
                      </a:r>
                      <a:endParaRPr lang="en-US" sz="1400" kern="100">
                        <a:effectLst/>
                        <a:latin typeface="+mn-lt"/>
                        <a:ea typeface="Calibri" panose="020F0502020204030204" pitchFamily="34" charset="0"/>
                        <a:cs typeface="Cordia New" panose="020B0304020202020204" pitchFamily="34" charset="-34"/>
                      </a:endParaRPr>
                    </a:p>
                  </a:txBody>
                  <a:tcPr marL="68580" marR="68580" marT="0" marB="0"/>
                </a:tc>
                <a:tc>
                  <a:txBody>
                    <a:bodyPr/>
                    <a:lstStyle/>
                    <a:p>
                      <a:endParaRPr lang="en-US" sz="1400">
                        <a:latin typeface="+mn-lt"/>
                      </a:endParaRPr>
                    </a:p>
                  </a:txBody>
                  <a:tcPr/>
                </a:tc>
                <a:extLst>
                  <a:ext uri="{0D108BD9-81ED-4DB2-BD59-A6C34878D82A}">
                    <a16:rowId xmlns:a16="http://schemas.microsoft.com/office/drawing/2014/main" val="68446449"/>
                  </a:ext>
                </a:extLst>
              </a:tr>
            </a:tbl>
          </a:graphicData>
        </a:graphic>
      </p:graphicFrame>
      <p:pic>
        <p:nvPicPr>
          <p:cNvPr id="6" name="Graphic 5" descr="Checkmark with solid fill">
            <a:extLst>
              <a:ext uri="{FF2B5EF4-FFF2-40B4-BE49-F238E27FC236}">
                <a16:creationId xmlns:a16="http://schemas.microsoft.com/office/drawing/2014/main" id="{5C583D66-5983-1DFB-CF1A-49A1693AA5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03258" y="2019512"/>
            <a:ext cx="641229" cy="641229"/>
          </a:xfrm>
          <a:prstGeom prst="rect">
            <a:avLst/>
          </a:prstGeom>
        </p:spPr>
      </p:pic>
      <p:pic>
        <p:nvPicPr>
          <p:cNvPr id="7" name="Graphic 6" descr="Checkmark with solid fill">
            <a:extLst>
              <a:ext uri="{FF2B5EF4-FFF2-40B4-BE49-F238E27FC236}">
                <a16:creationId xmlns:a16="http://schemas.microsoft.com/office/drawing/2014/main" id="{311296D5-BC88-CE15-D3B3-1F0A948842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03258" y="2704187"/>
            <a:ext cx="641229" cy="641229"/>
          </a:xfrm>
          <a:prstGeom prst="rect">
            <a:avLst/>
          </a:prstGeom>
        </p:spPr>
      </p:pic>
      <p:pic>
        <p:nvPicPr>
          <p:cNvPr id="8" name="Graphic 7" descr="Checkmark with solid fill">
            <a:extLst>
              <a:ext uri="{FF2B5EF4-FFF2-40B4-BE49-F238E27FC236}">
                <a16:creationId xmlns:a16="http://schemas.microsoft.com/office/drawing/2014/main" id="{442BA91B-4E01-70E5-70FC-8054420C12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03258" y="3259226"/>
            <a:ext cx="641229" cy="641229"/>
          </a:xfrm>
          <a:prstGeom prst="rect">
            <a:avLst/>
          </a:prstGeom>
        </p:spPr>
      </p:pic>
      <p:pic>
        <p:nvPicPr>
          <p:cNvPr id="9" name="Graphic 8" descr="Checkmark with solid fill">
            <a:extLst>
              <a:ext uri="{FF2B5EF4-FFF2-40B4-BE49-F238E27FC236}">
                <a16:creationId xmlns:a16="http://schemas.microsoft.com/office/drawing/2014/main" id="{EFCA0061-0BF5-8308-DC6C-9A6336B285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68134" y="3754054"/>
            <a:ext cx="641229" cy="641229"/>
          </a:xfrm>
          <a:prstGeom prst="rect">
            <a:avLst/>
          </a:prstGeom>
        </p:spPr>
      </p:pic>
    </p:spTree>
    <p:extLst>
      <p:ext uri="{BB962C8B-B14F-4D97-AF65-F5344CB8AC3E}">
        <p14:creationId xmlns:p14="http://schemas.microsoft.com/office/powerpoint/2010/main" val="1990031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756D18-5155-C4A0-30FA-15E5C9CDF9C1}"/>
              </a:ext>
            </a:extLst>
          </p:cNvPr>
          <p:cNvSpPr>
            <a:spLocks noGrp="1"/>
          </p:cNvSpPr>
          <p:nvPr>
            <p:ph type="title"/>
          </p:nvPr>
        </p:nvSpPr>
        <p:spPr/>
        <p:txBody>
          <a:bodyPr/>
          <a:lstStyle/>
          <a:p>
            <a:r>
              <a:rPr lang="en-US"/>
              <a:t>Reminder: Metrics for Data Collection</a:t>
            </a:r>
          </a:p>
        </p:txBody>
      </p:sp>
      <p:sp>
        <p:nvSpPr>
          <p:cNvPr id="2" name="Content Placeholder 1" descr="White box">
            <a:extLst>
              <a:ext uri="{FF2B5EF4-FFF2-40B4-BE49-F238E27FC236}">
                <a16:creationId xmlns:a16="http://schemas.microsoft.com/office/drawing/2014/main" id="{3643292B-2DF3-5146-4DBE-BFC9B32E2E80}"/>
              </a:ext>
            </a:extLst>
          </p:cNvPr>
          <p:cNvSpPr>
            <a:spLocks noGrp="1"/>
          </p:cNvSpPr>
          <p:nvPr>
            <p:ph idx="1"/>
          </p:nvPr>
        </p:nvSpPr>
        <p:spPr/>
        <p:txBody>
          <a:bodyPr/>
          <a:lstStyle/>
          <a:p>
            <a:endParaRPr lang="en-US"/>
          </a:p>
          <a:p>
            <a:endParaRPr lang="en-US"/>
          </a:p>
        </p:txBody>
      </p:sp>
      <p:sp>
        <p:nvSpPr>
          <p:cNvPr id="4" name="Content Placeholder 1">
            <a:extLst>
              <a:ext uri="{FF2B5EF4-FFF2-40B4-BE49-F238E27FC236}">
                <a16:creationId xmlns:a16="http://schemas.microsoft.com/office/drawing/2014/main" id="{49A29F2A-E447-BF80-05C1-30CBD9353095}"/>
              </a:ext>
            </a:extLst>
          </p:cNvPr>
          <p:cNvSpPr txBox="1">
            <a:spLocks/>
          </p:cNvSpPr>
          <p:nvPr/>
        </p:nvSpPr>
        <p:spPr>
          <a:xfrm>
            <a:off x="838200" y="2019928"/>
            <a:ext cx="10515600" cy="4052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The data that you need to collect will depend on what you are evaluating.  Some common metrics are:</a:t>
            </a:r>
          </a:p>
          <a:p>
            <a:pPr marL="0" indent="0">
              <a:buFont typeface="Arial" panose="020B0604020202020204" pitchFamily="34" charset="0"/>
              <a:buNone/>
            </a:pPr>
            <a:endParaRPr lang="en-US"/>
          </a:p>
          <a:p>
            <a:r>
              <a:rPr lang="en-US" sz="2400"/>
              <a:t>Student achievement/growth: MCAS, DIBELS, Access, ANET, other internal Assessments</a:t>
            </a:r>
          </a:p>
          <a:p>
            <a:r>
              <a:rPr lang="en-US" sz="2400"/>
              <a:t>Attendance: Attendance rate, tardy rate</a:t>
            </a:r>
          </a:p>
          <a:p>
            <a:r>
              <a:rPr lang="en-US" sz="2400"/>
              <a:t>Extracurricular engagement: participation rate</a:t>
            </a:r>
          </a:p>
          <a:p>
            <a:r>
              <a:rPr lang="en-US" sz="2400"/>
              <a:t>Parent Engagement: Parent attendance at parent-teaching meetings, PTA, etc.</a:t>
            </a:r>
          </a:p>
        </p:txBody>
      </p:sp>
      <p:sp>
        <p:nvSpPr>
          <p:cNvPr id="5" name="TextBox 4">
            <a:extLst>
              <a:ext uri="{FF2B5EF4-FFF2-40B4-BE49-F238E27FC236}">
                <a16:creationId xmlns:a16="http://schemas.microsoft.com/office/drawing/2014/main" id="{DF7FE361-A7C2-2D3F-7A0F-C60DE3D9045E}"/>
              </a:ext>
            </a:extLst>
          </p:cNvPr>
          <p:cNvSpPr txBox="1"/>
          <p:nvPr/>
        </p:nvSpPr>
        <p:spPr>
          <a:xfrm>
            <a:off x="576943" y="5954877"/>
            <a:ext cx="7565572" cy="523220"/>
          </a:xfrm>
          <a:prstGeom prst="rect">
            <a:avLst/>
          </a:prstGeom>
          <a:noFill/>
        </p:spPr>
        <p:txBody>
          <a:bodyPr wrap="square" rtlCol="0">
            <a:spAutoFit/>
          </a:bodyPr>
          <a:lstStyle/>
          <a:p>
            <a:r>
              <a:rPr lang="en-US" sz="2800">
                <a:solidFill>
                  <a:schemeClr val="accent2"/>
                </a:solidFill>
              </a:rPr>
              <a:t>See Workbook pages 25-27</a:t>
            </a:r>
          </a:p>
        </p:txBody>
      </p:sp>
    </p:spTree>
    <p:extLst>
      <p:ext uri="{BB962C8B-B14F-4D97-AF65-F5344CB8AC3E}">
        <p14:creationId xmlns:p14="http://schemas.microsoft.com/office/powerpoint/2010/main" val="3171270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1375922-026B-F6D0-E221-870D265DE70F}"/>
              </a:ext>
            </a:extLst>
          </p:cNvPr>
          <p:cNvSpPr>
            <a:spLocks noGrp="1"/>
          </p:cNvSpPr>
          <p:nvPr>
            <p:ph type="title"/>
          </p:nvPr>
        </p:nvSpPr>
        <p:spPr>
          <a:xfrm>
            <a:off x="838200" y="2882157"/>
            <a:ext cx="10515600" cy="1093686"/>
          </a:xfrm>
        </p:spPr>
        <p:txBody>
          <a:bodyPr>
            <a:normAutofit fontScale="90000"/>
          </a:bodyPr>
          <a:lstStyle/>
          <a:p>
            <a:pPr algn="ctr"/>
            <a:r>
              <a:rPr lang="en-US"/>
              <a:t>Align your data with your program objective and your evaluation questions.</a:t>
            </a:r>
          </a:p>
        </p:txBody>
      </p:sp>
    </p:spTree>
    <p:extLst>
      <p:ext uri="{BB962C8B-B14F-4D97-AF65-F5344CB8AC3E}">
        <p14:creationId xmlns:p14="http://schemas.microsoft.com/office/powerpoint/2010/main" val="40154382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7cbf261-e971-4a38-83b4-d85e273e70b4">
      <Terms xmlns="http://schemas.microsoft.com/office/infopath/2007/PartnerControls"/>
    </lcf76f155ced4ddcb4097134ff3c332f>
    <TaxCatchAll xmlns="46f7fc10-315f-4884-8231-57a9c90b9c5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59D2FCE26A5CF42B73DB707666E1E83" ma:contentTypeVersion="16" ma:contentTypeDescription="Create a new document." ma:contentTypeScope="" ma:versionID="0987dfbc8ad267364bbb798d26b4dead">
  <xsd:schema xmlns:xsd="http://www.w3.org/2001/XMLSchema" xmlns:xs="http://www.w3.org/2001/XMLSchema" xmlns:p="http://schemas.microsoft.com/office/2006/metadata/properties" xmlns:ns2="67cbf261-e971-4a38-83b4-d85e273e70b4" xmlns:ns3="46f7fc10-315f-4884-8231-57a9c90b9c56" targetNamespace="http://schemas.microsoft.com/office/2006/metadata/properties" ma:root="true" ma:fieldsID="5df0dd8d2e9224e40af4386b3e554a65" ns2:_="" ns3:_="">
    <xsd:import namespace="67cbf261-e971-4a38-83b4-d85e273e70b4"/>
    <xsd:import namespace="46f7fc10-315f-4884-8231-57a9c90b9c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bf261-e971-4a38-83b4-d85e273e7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f7fc10-315f-4884-8231-57a9c90b9c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9dfc3a5-e0cb-420d-bb1c-baaddc6e8637}" ma:internalName="TaxCatchAll" ma:showField="CatchAllData" ma:web="46f7fc10-315f-4884-8231-57a9c90b9c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35FEAD-FB3C-4788-A356-708643ABE1CE}">
  <ds:schemaRefs>
    <ds:schemaRef ds:uri="http://schemas.microsoft.com/office/infopath/2007/PartnerControls"/>
    <ds:schemaRef ds:uri="http://purl.org/dc/dcmitype/"/>
    <ds:schemaRef ds:uri="http://schemas.openxmlformats.org/package/2006/metadata/core-properties"/>
    <ds:schemaRef ds:uri="http://purl.org/dc/elements/1.1/"/>
    <ds:schemaRef ds:uri="http://www.w3.org/XML/1998/namespace"/>
    <ds:schemaRef ds:uri="http://schemas.microsoft.com/office/2006/documentManagement/types"/>
    <ds:schemaRef ds:uri="http://schemas.microsoft.com/office/2006/metadata/properties"/>
    <ds:schemaRef ds:uri="46f7fc10-315f-4884-8231-57a9c90b9c56"/>
    <ds:schemaRef ds:uri="67cbf261-e971-4a38-83b4-d85e273e70b4"/>
    <ds:schemaRef ds:uri="http://purl.org/dc/terms/"/>
  </ds:schemaRefs>
</ds:datastoreItem>
</file>

<file path=customXml/itemProps2.xml><?xml version="1.0" encoding="utf-8"?>
<ds:datastoreItem xmlns:ds="http://schemas.openxmlformats.org/officeDocument/2006/customXml" ds:itemID="{7BB8868D-5E88-4BFD-81A8-7854F31A340F}">
  <ds:schemaRefs>
    <ds:schemaRef ds:uri="46f7fc10-315f-4884-8231-57a9c90b9c56"/>
    <ds:schemaRef ds:uri="67cbf261-e971-4a38-83b4-d85e273e70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6913C1F-7BD9-46EC-B121-E1947FD34F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TotalTime>
  <Words>2166</Words>
  <Application>Microsoft Office PowerPoint</Application>
  <PresentationFormat>Widescreen</PresentationFormat>
  <Paragraphs>276</Paragraphs>
  <Slides>25</Slides>
  <Notes>16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6" baseType="lpstr">
      <vt:lpstr>等线</vt:lpstr>
      <vt:lpstr>Segoe</vt:lpstr>
      <vt:lpstr>Aptos</vt:lpstr>
      <vt:lpstr>Arial</vt:lpstr>
      <vt:lpstr>Calibri</vt:lpstr>
      <vt:lpstr>Courier New</vt:lpstr>
      <vt:lpstr>Segoe UI</vt:lpstr>
      <vt:lpstr>Segoe UI Semibold</vt:lpstr>
      <vt:lpstr>Wingdings</vt:lpstr>
      <vt:lpstr>1_Office Theme</vt:lpstr>
      <vt:lpstr>think-cell Slide</vt:lpstr>
      <vt:lpstr>Program Evaluation Webinar #3</vt:lpstr>
      <vt:lpstr>Introductions</vt:lpstr>
      <vt:lpstr>Objectives</vt:lpstr>
      <vt:lpstr>Why is this important?</vt:lpstr>
      <vt:lpstr>Your Feedback and Upcoming DESE Support</vt:lpstr>
      <vt:lpstr>Where to Find Evaluation Resources</vt:lpstr>
      <vt:lpstr>Workbook Checklist</vt:lpstr>
      <vt:lpstr>Reminder: Metrics for Data Collection</vt:lpstr>
      <vt:lpstr>Align your data with your program objective and your evaluation questions.</vt:lpstr>
      <vt:lpstr>Example: Family Engagement</vt:lpstr>
      <vt:lpstr>Focus data analysis on understanding the story the data is telling.</vt:lpstr>
      <vt:lpstr>Qualitative Analysis Think Aloud</vt:lpstr>
      <vt:lpstr>Quantitative Analysis Think Aloud: Comparing BOY and MOY</vt:lpstr>
      <vt:lpstr>Quantitative Analysis Think Aloud</vt:lpstr>
      <vt:lpstr>Quantitative Analysis Think Aloud: Comparing BOY and MOY </vt:lpstr>
      <vt:lpstr>BOY and MOY Analysis Think Aloud</vt:lpstr>
      <vt:lpstr>Title I Required Evaluation Submissions</vt:lpstr>
      <vt:lpstr>Program Evaluation Procedure: Key Components</vt:lpstr>
      <vt:lpstr>Evaluation Procedure: TOA &amp; Stakeholders</vt:lpstr>
      <vt:lpstr>Evaluation Procedure: Timeline &amp; Data Collection</vt:lpstr>
      <vt:lpstr>Data Analysis and Dissemination</vt:lpstr>
      <vt:lpstr>Program Evaluation Workbook Updates</vt:lpstr>
      <vt:lpstr>Common Program Evaluation Procedure Qs</vt:lpstr>
      <vt:lpstr>Program Evaluation: FAQ</vt:lpstr>
      <vt:lpstr>Collaboration and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Evaluation - Webinar #3 Slides</dc:title>
  <dc:creator>DESE</dc:creator>
  <cp:lastModifiedBy>Zou, Dong (EOE)</cp:lastModifiedBy>
  <cp:revision>5</cp:revision>
  <dcterms:created xsi:type="dcterms:W3CDTF">2024-12-10T20:36:05Z</dcterms:created>
  <dcterms:modified xsi:type="dcterms:W3CDTF">2025-02-05T23:20:21Z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5 2025 12:00AM</vt:lpwstr>
  </property>
</Properties>
</file>