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6"/>
  </p:notesMasterIdLst>
  <p:sldIdLst>
    <p:sldId id="681" r:id="rId5"/>
    <p:sldId id="683" r:id="rId6"/>
    <p:sldId id="669" r:id="rId7"/>
    <p:sldId id="284" r:id="rId8"/>
    <p:sldId id="690" r:id="rId9"/>
    <p:sldId id="694" r:id="rId10"/>
    <p:sldId id="721" r:id="rId11"/>
    <p:sldId id="774" r:id="rId12"/>
    <p:sldId id="725" r:id="rId13"/>
    <p:sldId id="754" r:id="rId14"/>
    <p:sldId id="761" r:id="rId15"/>
    <p:sldId id="763" r:id="rId16"/>
    <p:sldId id="772" r:id="rId17"/>
    <p:sldId id="770" r:id="rId18"/>
    <p:sldId id="773" r:id="rId19"/>
    <p:sldId id="760" r:id="rId20"/>
    <p:sldId id="748" r:id="rId21"/>
    <p:sldId id="749" r:id="rId22"/>
    <p:sldId id="750" r:id="rId23"/>
    <p:sldId id="751" r:id="rId24"/>
    <p:sldId id="764" r:id="rId25"/>
    <p:sldId id="747" r:id="rId26"/>
    <p:sldId id="796" r:id="rId27"/>
    <p:sldId id="767" r:id="rId28"/>
    <p:sldId id="775" r:id="rId29"/>
    <p:sldId id="781" r:id="rId30"/>
    <p:sldId id="782" r:id="rId31"/>
    <p:sldId id="783" r:id="rId32"/>
    <p:sldId id="784" r:id="rId33"/>
    <p:sldId id="785" r:id="rId34"/>
    <p:sldId id="756" r:id="rId35"/>
    <p:sldId id="786" r:id="rId36"/>
    <p:sldId id="797" r:id="rId37"/>
    <p:sldId id="788" r:id="rId38"/>
    <p:sldId id="789" r:id="rId39"/>
    <p:sldId id="792" r:id="rId40"/>
    <p:sldId id="787" r:id="rId41"/>
    <p:sldId id="798" r:id="rId42"/>
    <p:sldId id="790" r:id="rId43"/>
    <p:sldId id="791" r:id="rId44"/>
    <p:sldId id="7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455C3D-F478-5200-7890-9518D1F80781}" name="Winner, Kendra (DESE)" initials="KW" userId="S::Kendra.L.Winner@mass.gov::c4a8ae17-bfa4-40c2-a450-c325afb6dbe1" providerId="AD"/>
  <p188:author id="{5A887EBD-D7AF-3648-E18A-89DADD383112}" name="Jacobsen, Leif (DESE)" initials="" userId="S::Leif.Jacobsen@mass.gov::3cdc3877-ab1c-4726-8835-23af03d4ee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98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6A80AD07-DFC7-41A3-8747-2AE1123291AD}"/>
    <pc:docChg chg="undo redo custSel modSld">
      <pc:chgData name="Resetarits, Jake S. (DESE)" userId="37741e96-5ecb-4258-9857-666183bdd9bd" providerId="ADAL" clId="{6A80AD07-DFC7-41A3-8747-2AE1123291AD}" dt="2025-04-04T16:48:25.749" v="549" actId="13244"/>
      <pc:docMkLst>
        <pc:docMk/>
      </pc:docMkLst>
      <pc:sldChg chg="modSp mod">
        <pc:chgData name="Resetarits, Jake S. (DESE)" userId="37741e96-5ecb-4258-9857-666183bdd9bd" providerId="ADAL" clId="{6A80AD07-DFC7-41A3-8747-2AE1123291AD}" dt="2025-04-03T18:26:25.779" v="3" actId="962"/>
        <pc:sldMkLst>
          <pc:docMk/>
          <pc:sldMk cId="1946468448" sldId="284"/>
        </pc:sldMkLst>
        <pc:spChg chg="mod">
          <ac:chgData name="Resetarits, Jake S. (DESE)" userId="37741e96-5ecb-4258-9857-666183bdd9bd" providerId="ADAL" clId="{6A80AD07-DFC7-41A3-8747-2AE1123291AD}" dt="2025-04-03T18:26:25.779" v="3" actId="962"/>
          <ac:spMkLst>
            <pc:docMk/>
            <pc:sldMk cId="1946468448" sldId="284"/>
            <ac:spMk id="3" creationId="{00000000-0000-0000-0000-000000000000}"/>
          </ac:spMkLst>
        </pc:spChg>
        <pc:graphicFrameChg chg="mod">
          <ac:chgData name="Resetarits, Jake S. (DESE)" userId="37741e96-5ecb-4258-9857-666183bdd9bd" providerId="ADAL" clId="{6A80AD07-DFC7-41A3-8747-2AE1123291AD}" dt="2025-04-03T18:26:22.829" v="2" actId="962"/>
          <ac:graphicFrameMkLst>
            <pc:docMk/>
            <pc:sldMk cId="1946468448" sldId="284"/>
            <ac:graphicFrameMk id="7" creationId="{4C7423AA-417F-49CB-B986-B1E3095A040A}"/>
          </ac:graphicFrameMkLst>
        </pc:graphicFrameChg>
      </pc:sldChg>
      <pc:sldChg chg="modSp mod">
        <pc:chgData name="Resetarits, Jake S. (DESE)" userId="37741e96-5ecb-4258-9857-666183bdd9bd" providerId="ADAL" clId="{6A80AD07-DFC7-41A3-8747-2AE1123291AD}" dt="2025-04-03T18:31:07.603" v="487" actId="13244"/>
        <pc:sldMkLst>
          <pc:docMk/>
          <pc:sldMk cId="2762942127" sldId="669"/>
        </pc:sldMkLst>
        <pc:spChg chg="ord">
          <ac:chgData name="Resetarits, Jake S. (DESE)" userId="37741e96-5ecb-4258-9857-666183bdd9bd" providerId="ADAL" clId="{6A80AD07-DFC7-41A3-8747-2AE1123291AD}" dt="2025-04-03T18:31:07.603" v="487" actId="13244"/>
          <ac:spMkLst>
            <pc:docMk/>
            <pc:sldMk cId="2762942127" sldId="669"/>
            <ac:spMk id="2" creationId="{E5CE4C94-3343-DA33-9EFE-F5669750F08B}"/>
          </ac:spMkLst>
        </pc:spChg>
        <pc:graphicFrameChg chg="ord">
          <ac:chgData name="Resetarits, Jake S. (DESE)" userId="37741e96-5ecb-4258-9857-666183bdd9bd" providerId="ADAL" clId="{6A80AD07-DFC7-41A3-8747-2AE1123291AD}" dt="2025-04-03T18:31:02.908" v="484" actId="13244"/>
          <ac:graphicFrameMkLst>
            <pc:docMk/>
            <pc:sldMk cId="2762942127" sldId="669"/>
            <ac:graphicFrameMk id="5" creationId="{F39D3530-7354-82AD-1181-CCEAF83E1CB9}"/>
          </ac:graphicFrameMkLst>
        </pc:graphicFrameChg>
      </pc:sldChg>
      <pc:sldChg chg="modSp mod">
        <pc:chgData name="Resetarits, Jake S. (DESE)" userId="37741e96-5ecb-4258-9857-666183bdd9bd" providerId="ADAL" clId="{6A80AD07-DFC7-41A3-8747-2AE1123291AD}" dt="2025-04-03T18:30:56.858" v="482" actId="13244"/>
        <pc:sldMkLst>
          <pc:docMk/>
          <pc:sldMk cId="3956702198" sldId="683"/>
        </pc:sldMkLst>
        <pc:spChg chg="ord">
          <ac:chgData name="Resetarits, Jake S. (DESE)" userId="37741e96-5ecb-4258-9857-666183bdd9bd" providerId="ADAL" clId="{6A80AD07-DFC7-41A3-8747-2AE1123291AD}" dt="2025-04-03T18:30:27.756" v="478" actId="13244"/>
          <ac:spMkLst>
            <pc:docMk/>
            <pc:sldMk cId="3956702198" sldId="683"/>
            <ac:spMk id="2" creationId="{00000000-0000-0000-0000-000000000000}"/>
          </ac:spMkLst>
        </pc:spChg>
        <pc:spChg chg="ord">
          <ac:chgData name="Resetarits, Jake S. (DESE)" userId="37741e96-5ecb-4258-9857-666183bdd9bd" providerId="ADAL" clId="{6A80AD07-DFC7-41A3-8747-2AE1123291AD}" dt="2025-04-03T18:30:56.858" v="482" actId="13244"/>
          <ac:spMkLst>
            <pc:docMk/>
            <pc:sldMk cId="3956702198" sldId="683"/>
            <ac:spMk id="4" creationId="{00000000-0000-0000-0000-000000000000}"/>
          </ac:spMkLst>
        </pc:spChg>
        <pc:picChg chg="mod ord">
          <ac:chgData name="Resetarits, Jake S. (DESE)" userId="37741e96-5ecb-4258-9857-666183bdd9bd" providerId="ADAL" clId="{6A80AD07-DFC7-41A3-8747-2AE1123291AD}" dt="2025-04-03T18:30:42.100" v="481"/>
          <ac:picMkLst>
            <pc:docMk/>
            <pc:sldMk cId="3956702198" sldId="683"/>
            <ac:picMk id="6" creationId="{E24674B7-3190-8C73-F8B7-6590089038A3}"/>
          </ac:picMkLst>
        </pc:picChg>
      </pc:sldChg>
      <pc:sldChg chg="modSp mod">
        <pc:chgData name="Resetarits, Jake S. (DESE)" userId="37741e96-5ecb-4258-9857-666183bdd9bd" providerId="ADAL" clId="{6A80AD07-DFC7-41A3-8747-2AE1123291AD}" dt="2025-04-03T18:31:14.371" v="488" actId="13244"/>
        <pc:sldMkLst>
          <pc:docMk/>
          <pc:sldMk cId="2755640326" sldId="690"/>
        </pc:sldMkLst>
        <pc:spChg chg="ord">
          <ac:chgData name="Resetarits, Jake S. (DESE)" userId="37741e96-5ecb-4258-9857-666183bdd9bd" providerId="ADAL" clId="{6A80AD07-DFC7-41A3-8747-2AE1123291AD}" dt="2025-04-03T18:31:14.371" v="488" actId="13244"/>
          <ac:spMkLst>
            <pc:docMk/>
            <pc:sldMk cId="2755640326" sldId="690"/>
            <ac:spMk id="3" creationId="{C36B3FBA-1B60-8402-DDDC-655B37DAEFDC}"/>
          </ac:spMkLst>
        </pc:spChg>
      </pc:sldChg>
      <pc:sldChg chg="modSp mod">
        <pc:chgData name="Resetarits, Jake S. (DESE)" userId="37741e96-5ecb-4258-9857-666183bdd9bd" providerId="ADAL" clId="{6A80AD07-DFC7-41A3-8747-2AE1123291AD}" dt="2025-04-03T18:31:21.967" v="491" actId="13244"/>
        <pc:sldMkLst>
          <pc:docMk/>
          <pc:sldMk cId="3936691243" sldId="694"/>
        </pc:sldMkLst>
        <pc:spChg chg="ord">
          <ac:chgData name="Resetarits, Jake S. (DESE)" userId="37741e96-5ecb-4258-9857-666183bdd9bd" providerId="ADAL" clId="{6A80AD07-DFC7-41A3-8747-2AE1123291AD}" dt="2025-04-03T18:31:21.967" v="491" actId="13244"/>
          <ac:spMkLst>
            <pc:docMk/>
            <pc:sldMk cId="3936691243" sldId="694"/>
            <ac:spMk id="2" creationId="{A7E1FCF5-7FEE-AEA6-A7AD-1AFFF39B8084}"/>
          </ac:spMkLst>
        </pc:spChg>
        <pc:spChg chg="ord">
          <ac:chgData name="Resetarits, Jake S. (DESE)" userId="37741e96-5ecb-4258-9857-666183bdd9bd" providerId="ADAL" clId="{6A80AD07-DFC7-41A3-8747-2AE1123291AD}" dt="2025-04-03T18:31:17.108" v="489" actId="13244"/>
          <ac:spMkLst>
            <pc:docMk/>
            <pc:sldMk cId="3936691243" sldId="694"/>
            <ac:spMk id="3" creationId="{F08F214B-2C64-D00F-2ABD-488A3B0A1B16}"/>
          </ac:spMkLst>
        </pc:spChg>
        <pc:picChg chg="mod ord">
          <ac:chgData name="Resetarits, Jake S. (DESE)" userId="37741e96-5ecb-4258-9857-666183bdd9bd" providerId="ADAL" clId="{6A80AD07-DFC7-41A3-8747-2AE1123291AD}" dt="2025-04-03T18:31:19.323" v="490" actId="13244"/>
          <ac:picMkLst>
            <pc:docMk/>
            <pc:sldMk cId="3936691243" sldId="694"/>
            <ac:picMk id="6" creationId="{3C3B570F-D8E2-19B3-AF57-526E0D13805F}"/>
          </ac:picMkLst>
        </pc:picChg>
      </pc:sldChg>
      <pc:sldChg chg="addSp delSp modSp mod">
        <pc:chgData name="Resetarits, Jake S. (DESE)" userId="37741e96-5ecb-4258-9857-666183bdd9bd" providerId="ADAL" clId="{6A80AD07-DFC7-41A3-8747-2AE1123291AD}" dt="2025-04-03T18:31:56.855" v="494" actId="13244"/>
        <pc:sldMkLst>
          <pc:docMk/>
          <pc:sldMk cId="1990031964" sldId="721"/>
        </pc:sldMkLst>
        <pc:graphicFrameChg chg="mod">
          <ac:chgData name="Resetarits, Jake S. (DESE)" userId="37741e96-5ecb-4258-9857-666183bdd9bd" providerId="ADAL" clId="{6A80AD07-DFC7-41A3-8747-2AE1123291AD}" dt="2025-04-03T18:31:47.448" v="492" actId="962"/>
          <ac:graphicFrameMkLst>
            <pc:docMk/>
            <pc:sldMk cId="1990031964" sldId="721"/>
            <ac:graphicFrameMk id="4" creationId="{CE75CD16-0167-1B37-B8D3-1C4B52B25AE5}"/>
          </ac:graphicFrameMkLst>
        </pc:graphicFrameChg>
        <pc:inkChg chg="add del mod ord">
          <ac:chgData name="Resetarits, Jake S. (DESE)" userId="37741e96-5ecb-4258-9857-666183bdd9bd" providerId="ADAL" clId="{6A80AD07-DFC7-41A3-8747-2AE1123291AD}" dt="2025-04-03T18:31:56.855" v="494" actId="13244"/>
          <ac:inkMkLst>
            <pc:docMk/>
            <pc:sldMk cId="1990031964" sldId="721"/>
            <ac:inkMk id="10" creationId="{F0120A6F-B077-C941-DF71-4E4F4DB97948}"/>
          </ac:inkMkLst>
        </pc:inkChg>
        <pc:inkChg chg="mod">
          <ac:chgData name="Resetarits, Jake S. (DESE)" userId="37741e96-5ecb-4258-9857-666183bdd9bd" providerId="ADAL" clId="{6A80AD07-DFC7-41A3-8747-2AE1123291AD}" dt="2025-04-03T18:28:02.812" v="361" actId="962"/>
          <ac:inkMkLst>
            <pc:docMk/>
            <pc:sldMk cId="1990031964" sldId="721"/>
            <ac:inkMk id="11" creationId="{358DDFB9-9C58-06E8-2758-F9828C83A6F1}"/>
          </ac:inkMkLst>
        </pc:inkChg>
        <pc:inkChg chg="mod ord">
          <ac:chgData name="Resetarits, Jake S. (DESE)" userId="37741e96-5ecb-4258-9857-666183bdd9bd" providerId="ADAL" clId="{6A80AD07-DFC7-41A3-8747-2AE1123291AD}" dt="2025-04-03T18:31:55.107" v="493" actId="13244"/>
          <ac:inkMkLst>
            <pc:docMk/>
            <pc:sldMk cId="1990031964" sldId="721"/>
            <ac:inkMk id="13" creationId="{B2826BF5-2AFE-512A-01C9-AA84EBFBA3CC}"/>
          </ac:inkMkLst>
        </pc:inkChg>
      </pc:sldChg>
      <pc:sldChg chg="modSp mod">
        <pc:chgData name="Resetarits, Jake S. (DESE)" userId="37741e96-5ecb-4258-9857-666183bdd9bd" providerId="ADAL" clId="{6A80AD07-DFC7-41A3-8747-2AE1123291AD}" dt="2025-04-03T18:32:04.345" v="495" actId="13244"/>
        <pc:sldMkLst>
          <pc:docMk/>
          <pc:sldMk cId="1004259561" sldId="725"/>
        </pc:sldMkLst>
        <pc:spChg chg="ord">
          <ac:chgData name="Resetarits, Jake S. (DESE)" userId="37741e96-5ecb-4258-9857-666183bdd9bd" providerId="ADAL" clId="{6A80AD07-DFC7-41A3-8747-2AE1123291AD}" dt="2025-04-03T18:32:04.345" v="495" actId="13244"/>
          <ac:spMkLst>
            <pc:docMk/>
            <pc:sldMk cId="1004259561" sldId="725"/>
            <ac:spMk id="3" creationId="{97762F36-040A-1D7E-07A9-1199FFD19013}"/>
          </ac:spMkLst>
        </pc:spChg>
      </pc:sldChg>
      <pc:sldChg chg="modSp mod">
        <pc:chgData name="Resetarits, Jake S. (DESE)" userId="37741e96-5ecb-4258-9857-666183bdd9bd" providerId="ADAL" clId="{6A80AD07-DFC7-41A3-8747-2AE1123291AD}" dt="2025-04-04T16:47:25.044" v="541" actId="2165"/>
        <pc:sldMkLst>
          <pc:docMk/>
          <pc:sldMk cId="3401351674" sldId="747"/>
        </pc:sldMkLst>
        <pc:spChg chg="mod ord">
          <ac:chgData name="Resetarits, Jake S. (DESE)" userId="37741e96-5ecb-4258-9857-666183bdd9bd" providerId="ADAL" clId="{6A80AD07-DFC7-41A3-8747-2AE1123291AD}" dt="2025-04-03T18:33:00.686" v="505" actId="13244"/>
          <ac:spMkLst>
            <pc:docMk/>
            <pc:sldMk cId="3401351674" sldId="747"/>
            <ac:spMk id="2" creationId="{DEE20090-4D91-8EB4-56CD-EAABEAE805D9}"/>
          </ac:spMkLst>
        </pc:spChg>
        <pc:spChg chg="ord">
          <ac:chgData name="Resetarits, Jake S. (DESE)" userId="37741e96-5ecb-4258-9857-666183bdd9bd" providerId="ADAL" clId="{6A80AD07-DFC7-41A3-8747-2AE1123291AD}" dt="2025-04-03T18:33:03.488" v="506" actId="13244"/>
          <ac:spMkLst>
            <pc:docMk/>
            <pc:sldMk cId="3401351674" sldId="747"/>
            <ac:spMk id="8" creationId="{01A10E31-2E0E-7DC9-C7E3-BA2B16712F77}"/>
          </ac:spMkLst>
        </pc:spChg>
        <pc:spChg chg="ord">
          <ac:chgData name="Resetarits, Jake S. (DESE)" userId="37741e96-5ecb-4258-9857-666183bdd9bd" providerId="ADAL" clId="{6A80AD07-DFC7-41A3-8747-2AE1123291AD}" dt="2025-04-03T18:33:05.368" v="507" actId="13244"/>
          <ac:spMkLst>
            <pc:docMk/>
            <pc:sldMk cId="3401351674" sldId="747"/>
            <ac:spMk id="15" creationId="{B0CB15B8-724F-0319-CB7A-51CA16DC0F0F}"/>
          </ac:spMkLst>
        </pc:spChg>
        <pc:graphicFrameChg chg="modGraphic">
          <ac:chgData name="Resetarits, Jake S. (DESE)" userId="37741e96-5ecb-4258-9857-666183bdd9bd" providerId="ADAL" clId="{6A80AD07-DFC7-41A3-8747-2AE1123291AD}" dt="2025-04-04T16:47:25.044" v="541" actId="2165"/>
          <ac:graphicFrameMkLst>
            <pc:docMk/>
            <pc:sldMk cId="3401351674" sldId="747"/>
            <ac:graphicFrameMk id="6" creationId="{3B2B7C9D-2F07-4165-1BDA-BA1CDA442E04}"/>
          </ac:graphicFrameMkLst>
        </pc:graphicFrameChg>
      </pc:sldChg>
      <pc:sldChg chg="modSp mod">
        <pc:chgData name="Resetarits, Jake S. (DESE)" userId="37741e96-5ecb-4258-9857-666183bdd9bd" providerId="ADAL" clId="{6A80AD07-DFC7-41A3-8747-2AE1123291AD}" dt="2025-04-03T18:32:45.997" v="502" actId="13244"/>
        <pc:sldMkLst>
          <pc:docMk/>
          <pc:sldMk cId="1350604502" sldId="748"/>
        </pc:sldMkLst>
        <pc:spChg chg="ord">
          <ac:chgData name="Resetarits, Jake S. (DESE)" userId="37741e96-5ecb-4258-9857-666183bdd9bd" providerId="ADAL" clId="{6A80AD07-DFC7-41A3-8747-2AE1123291AD}" dt="2025-04-03T18:32:45.997" v="502" actId="13244"/>
          <ac:spMkLst>
            <pc:docMk/>
            <pc:sldMk cId="1350604502" sldId="748"/>
            <ac:spMk id="3" creationId="{D9E1B5DC-ACED-C71D-C152-B02F2B5BBFFD}"/>
          </ac:spMkLst>
        </pc:spChg>
      </pc:sldChg>
      <pc:sldChg chg="modSp mod">
        <pc:chgData name="Resetarits, Jake S. (DESE)" userId="37741e96-5ecb-4258-9857-666183bdd9bd" providerId="ADAL" clId="{6A80AD07-DFC7-41A3-8747-2AE1123291AD}" dt="2025-04-03T18:32:48.411" v="503" actId="13244"/>
        <pc:sldMkLst>
          <pc:docMk/>
          <pc:sldMk cId="1601489539" sldId="749"/>
        </pc:sldMkLst>
        <pc:spChg chg="ord">
          <ac:chgData name="Resetarits, Jake S. (DESE)" userId="37741e96-5ecb-4258-9857-666183bdd9bd" providerId="ADAL" clId="{6A80AD07-DFC7-41A3-8747-2AE1123291AD}" dt="2025-04-03T18:32:48.411" v="503" actId="13244"/>
          <ac:spMkLst>
            <pc:docMk/>
            <pc:sldMk cId="1601489539" sldId="749"/>
            <ac:spMk id="3" creationId="{3DF70C10-95C7-F752-7DC0-F8DD35C67D14}"/>
          </ac:spMkLst>
        </pc:spChg>
      </pc:sldChg>
      <pc:sldChg chg="modSp mod">
        <pc:chgData name="Resetarits, Jake S. (DESE)" userId="37741e96-5ecb-4258-9857-666183bdd9bd" providerId="ADAL" clId="{6A80AD07-DFC7-41A3-8747-2AE1123291AD}" dt="2025-04-03T18:32:53.610" v="504" actId="13244"/>
        <pc:sldMkLst>
          <pc:docMk/>
          <pc:sldMk cId="1464919741" sldId="750"/>
        </pc:sldMkLst>
        <pc:spChg chg="ord">
          <ac:chgData name="Resetarits, Jake S. (DESE)" userId="37741e96-5ecb-4258-9857-666183bdd9bd" providerId="ADAL" clId="{6A80AD07-DFC7-41A3-8747-2AE1123291AD}" dt="2025-04-03T18:32:53.610" v="504" actId="13244"/>
          <ac:spMkLst>
            <pc:docMk/>
            <pc:sldMk cId="1464919741" sldId="750"/>
            <ac:spMk id="3" creationId="{109EC254-71CF-3E97-DC1A-0F23BF50C470}"/>
          </ac:spMkLst>
        </pc:spChg>
      </pc:sldChg>
      <pc:sldChg chg="modSp mod">
        <pc:chgData name="Resetarits, Jake S. (DESE)" userId="37741e96-5ecb-4258-9857-666183bdd9bd" providerId="ADAL" clId="{6A80AD07-DFC7-41A3-8747-2AE1123291AD}" dt="2025-04-04T16:46:45.169" v="536" actId="2165"/>
        <pc:sldMkLst>
          <pc:docMk/>
          <pc:sldMk cId="2650095387" sldId="751"/>
        </pc:sldMkLst>
        <pc:graphicFrameChg chg="modGraphic">
          <ac:chgData name="Resetarits, Jake S. (DESE)" userId="37741e96-5ecb-4258-9857-666183bdd9bd" providerId="ADAL" clId="{6A80AD07-DFC7-41A3-8747-2AE1123291AD}" dt="2025-04-04T16:46:45.169" v="536" actId="2165"/>
          <ac:graphicFrameMkLst>
            <pc:docMk/>
            <pc:sldMk cId="2650095387" sldId="751"/>
            <ac:graphicFrameMk id="7" creationId="{95C14835-BEC8-ABED-E740-0F86E8CC5DBA}"/>
          </ac:graphicFrameMkLst>
        </pc:graphicFrameChg>
      </pc:sldChg>
      <pc:sldChg chg="modSp mod">
        <pc:chgData name="Resetarits, Jake S. (DESE)" userId="37741e96-5ecb-4258-9857-666183bdd9bd" providerId="ADAL" clId="{6A80AD07-DFC7-41A3-8747-2AE1123291AD}" dt="2025-04-03T18:32:06.796" v="496" actId="13244"/>
        <pc:sldMkLst>
          <pc:docMk/>
          <pc:sldMk cId="3736567725" sldId="754"/>
        </pc:sldMkLst>
        <pc:spChg chg="ord">
          <ac:chgData name="Resetarits, Jake S. (DESE)" userId="37741e96-5ecb-4258-9857-666183bdd9bd" providerId="ADAL" clId="{6A80AD07-DFC7-41A3-8747-2AE1123291AD}" dt="2025-04-03T18:32:06.796" v="496" actId="13244"/>
          <ac:spMkLst>
            <pc:docMk/>
            <pc:sldMk cId="3736567725" sldId="754"/>
            <ac:spMk id="3" creationId="{35337C66-2C22-D301-5B94-A40FC7C8F81A}"/>
          </ac:spMkLst>
        </pc:spChg>
      </pc:sldChg>
      <pc:sldChg chg="modSp mod">
        <pc:chgData name="Resetarits, Jake S. (DESE)" userId="37741e96-5ecb-4258-9857-666183bdd9bd" providerId="ADAL" clId="{6A80AD07-DFC7-41A3-8747-2AE1123291AD}" dt="2025-04-03T18:34:16.143" v="519" actId="13244"/>
        <pc:sldMkLst>
          <pc:docMk/>
          <pc:sldMk cId="1329216115" sldId="756"/>
        </pc:sldMkLst>
        <pc:spChg chg="ord">
          <ac:chgData name="Resetarits, Jake S. (DESE)" userId="37741e96-5ecb-4258-9857-666183bdd9bd" providerId="ADAL" clId="{6A80AD07-DFC7-41A3-8747-2AE1123291AD}" dt="2025-04-03T18:34:16.143" v="519" actId="13244"/>
          <ac:spMkLst>
            <pc:docMk/>
            <pc:sldMk cId="1329216115" sldId="756"/>
            <ac:spMk id="3" creationId="{41728157-1F28-5F8A-C01E-43CF8F31DDFC}"/>
          </ac:spMkLst>
        </pc:spChg>
      </pc:sldChg>
      <pc:sldChg chg="modSp mod">
        <pc:chgData name="Resetarits, Jake S. (DESE)" userId="37741e96-5ecb-4258-9857-666183bdd9bd" providerId="ADAL" clId="{6A80AD07-DFC7-41A3-8747-2AE1123291AD}" dt="2025-04-03T18:32:41.551" v="501" actId="13244"/>
        <pc:sldMkLst>
          <pc:docMk/>
          <pc:sldMk cId="2701331452" sldId="760"/>
        </pc:sldMkLst>
        <pc:spChg chg="ord">
          <ac:chgData name="Resetarits, Jake S. (DESE)" userId="37741e96-5ecb-4258-9857-666183bdd9bd" providerId="ADAL" clId="{6A80AD07-DFC7-41A3-8747-2AE1123291AD}" dt="2025-04-03T18:32:41.551" v="501" actId="13244"/>
          <ac:spMkLst>
            <pc:docMk/>
            <pc:sldMk cId="2701331452" sldId="760"/>
            <ac:spMk id="3" creationId="{E14C5F3F-CFEE-2286-D7E2-1C70973D2CA7}"/>
          </ac:spMkLst>
        </pc:spChg>
      </pc:sldChg>
      <pc:sldChg chg="modSp mod">
        <pc:chgData name="Resetarits, Jake S. (DESE)" userId="37741e96-5ecb-4258-9857-666183bdd9bd" providerId="ADAL" clId="{6A80AD07-DFC7-41A3-8747-2AE1123291AD}" dt="2025-04-04T16:46:54.667" v="537" actId="2165"/>
        <pc:sldMkLst>
          <pc:docMk/>
          <pc:sldMk cId="2653336612" sldId="764"/>
        </pc:sldMkLst>
        <pc:spChg chg="mod">
          <ac:chgData name="Resetarits, Jake S. (DESE)" userId="37741e96-5ecb-4258-9857-666183bdd9bd" providerId="ADAL" clId="{6A80AD07-DFC7-41A3-8747-2AE1123291AD}" dt="2025-04-03T18:27:35.110" v="352" actId="962"/>
          <ac:spMkLst>
            <pc:docMk/>
            <pc:sldMk cId="2653336612" sldId="764"/>
            <ac:spMk id="2" creationId="{CD37C9F0-FAB1-65B6-9FFA-73AD104AE083}"/>
          </ac:spMkLst>
        </pc:spChg>
        <pc:spChg chg="mod">
          <ac:chgData name="Resetarits, Jake S. (DESE)" userId="37741e96-5ecb-4258-9857-666183bdd9bd" providerId="ADAL" clId="{6A80AD07-DFC7-41A3-8747-2AE1123291AD}" dt="2025-04-03T18:29:47.623" v="449" actId="20577"/>
          <ac:spMkLst>
            <pc:docMk/>
            <pc:sldMk cId="2653336612" sldId="764"/>
            <ac:spMk id="3" creationId="{AC379BA1-9CDC-3EE2-D019-A414792894F6}"/>
          </ac:spMkLst>
        </pc:spChg>
        <pc:graphicFrameChg chg="modGraphic">
          <ac:chgData name="Resetarits, Jake S. (DESE)" userId="37741e96-5ecb-4258-9857-666183bdd9bd" providerId="ADAL" clId="{6A80AD07-DFC7-41A3-8747-2AE1123291AD}" dt="2025-04-04T16:46:54.667" v="537" actId="2165"/>
          <ac:graphicFrameMkLst>
            <pc:docMk/>
            <pc:sldMk cId="2653336612" sldId="764"/>
            <ac:graphicFrameMk id="7" creationId="{0344DF62-A999-615A-E0D1-3045A851FC29}"/>
          </ac:graphicFrameMkLst>
        </pc:graphicFrameChg>
      </pc:sldChg>
      <pc:sldChg chg="modSp mod">
        <pc:chgData name="Resetarits, Jake S. (DESE)" userId="37741e96-5ecb-4258-9857-666183bdd9bd" providerId="ADAL" clId="{6A80AD07-DFC7-41A3-8747-2AE1123291AD}" dt="2025-04-03T18:33:23.175" v="510" actId="13244"/>
        <pc:sldMkLst>
          <pc:docMk/>
          <pc:sldMk cId="2682805226" sldId="767"/>
        </pc:sldMkLst>
        <pc:spChg chg="mod ord">
          <ac:chgData name="Resetarits, Jake S. (DESE)" userId="37741e96-5ecb-4258-9857-666183bdd9bd" providerId="ADAL" clId="{6A80AD07-DFC7-41A3-8747-2AE1123291AD}" dt="2025-04-03T18:33:23.175" v="510" actId="13244"/>
          <ac:spMkLst>
            <pc:docMk/>
            <pc:sldMk cId="2682805226" sldId="767"/>
            <ac:spMk id="3" creationId="{C5E523FF-04EF-1BCF-F6B4-896CFE5958CF}"/>
          </ac:spMkLst>
        </pc:spChg>
      </pc:sldChg>
      <pc:sldChg chg="modSp mod">
        <pc:chgData name="Resetarits, Jake S. (DESE)" userId="37741e96-5ecb-4258-9857-666183bdd9bd" providerId="ADAL" clId="{6A80AD07-DFC7-41A3-8747-2AE1123291AD}" dt="2025-04-03T18:32:33.581" v="499" actId="13244"/>
        <pc:sldMkLst>
          <pc:docMk/>
          <pc:sldMk cId="2505320364" sldId="770"/>
        </pc:sldMkLst>
        <pc:spChg chg="mod ord">
          <ac:chgData name="Resetarits, Jake S. (DESE)" userId="37741e96-5ecb-4258-9857-666183bdd9bd" providerId="ADAL" clId="{6A80AD07-DFC7-41A3-8747-2AE1123291AD}" dt="2025-04-03T18:32:28.822" v="498" actId="13244"/>
          <ac:spMkLst>
            <pc:docMk/>
            <pc:sldMk cId="2505320364" sldId="770"/>
            <ac:spMk id="3" creationId="{DF9C5AA3-5E92-DF5C-A7DA-4C7CA7798D42}"/>
          </ac:spMkLst>
        </pc:spChg>
        <pc:picChg chg="ord">
          <ac:chgData name="Resetarits, Jake S. (DESE)" userId="37741e96-5ecb-4258-9857-666183bdd9bd" providerId="ADAL" clId="{6A80AD07-DFC7-41A3-8747-2AE1123291AD}" dt="2025-04-03T18:32:33.581" v="499" actId="13244"/>
          <ac:picMkLst>
            <pc:docMk/>
            <pc:sldMk cId="2505320364" sldId="770"/>
            <ac:picMk id="8" creationId="{AEB99237-053E-F517-58FC-2C582B40E4C3}"/>
          </ac:picMkLst>
        </pc:picChg>
      </pc:sldChg>
      <pc:sldChg chg="modSp mod">
        <pc:chgData name="Resetarits, Jake S. (DESE)" userId="37741e96-5ecb-4258-9857-666183bdd9bd" providerId="ADAL" clId="{6A80AD07-DFC7-41A3-8747-2AE1123291AD}" dt="2025-04-03T18:32:18.804" v="497" actId="13244"/>
        <pc:sldMkLst>
          <pc:docMk/>
          <pc:sldMk cId="2234134234" sldId="772"/>
        </pc:sldMkLst>
        <pc:spChg chg="ord">
          <ac:chgData name="Resetarits, Jake S. (DESE)" userId="37741e96-5ecb-4258-9857-666183bdd9bd" providerId="ADAL" clId="{6A80AD07-DFC7-41A3-8747-2AE1123291AD}" dt="2025-04-03T18:32:18.804" v="497" actId="13244"/>
          <ac:spMkLst>
            <pc:docMk/>
            <pc:sldMk cId="2234134234" sldId="772"/>
            <ac:spMk id="3" creationId="{1275069A-993E-9816-7B28-30EF1B3011FD}"/>
          </ac:spMkLst>
        </pc:spChg>
      </pc:sldChg>
      <pc:sldChg chg="modSp mod">
        <pc:chgData name="Resetarits, Jake S. (DESE)" userId="37741e96-5ecb-4258-9857-666183bdd9bd" providerId="ADAL" clId="{6A80AD07-DFC7-41A3-8747-2AE1123291AD}" dt="2025-04-03T18:28:33.298" v="365" actId="962"/>
        <pc:sldMkLst>
          <pc:docMk/>
          <pc:sldMk cId="1283675378" sldId="773"/>
        </pc:sldMkLst>
        <pc:picChg chg="mod">
          <ac:chgData name="Resetarits, Jake S. (DESE)" userId="37741e96-5ecb-4258-9857-666183bdd9bd" providerId="ADAL" clId="{6A80AD07-DFC7-41A3-8747-2AE1123291AD}" dt="2025-04-03T18:28:33.298" v="365" actId="962"/>
          <ac:picMkLst>
            <pc:docMk/>
            <pc:sldMk cId="1283675378" sldId="773"/>
            <ac:picMk id="5" creationId="{6FFD7CD9-02F7-58C8-52C9-E9B3BAD60730}"/>
          </ac:picMkLst>
        </pc:picChg>
      </pc:sldChg>
      <pc:sldChg chg="modSp mod">
        <pc:chgData name="Resetarits, Jake S. (DESE)" userId="37741e96-5ecb-4258-9857-666183bdd9bd" providerId="ADAL" clId="{6A80AD07-DFC7-41A3-8747-2AE1123291AD}" dt="2025-04-04T16:48:02.139" v="544" actId="207"/>
        <pc:sldMkLst>
          <pc:docMk/>
          <pc:sldMk cId="3528895296" sldId="775"/>
        </pc:sldMkLst>
        <pc:graphicFrameChg chg="modGraphic">
          <ac:chgData name="Resetarits, Jake S. (DESE)" userId="37741e96-5ecb-4258-9857-666183bdd9bd" providerId="ADAL" clId="{6A80AD07-DFC7-41A3-8747-2AE1123291AD}" dt="2025-04-04T16:48:02.139" v="544" actId="207"/>
          <ac:graphicFrameMkLst>
            <pc:docMk/>
            <pc:sldMk cId="3528895296" sldId="775"/>
            <ac:graphicFrameMk id="7" creationId="{614D761B-384E-32C3-C62A-56D4F8EBE54E}"/>
          </ac:graphicFrameMkLst>
        </pc:graphicFrameChg>
      </pc:sldChg>
      <pc:sldChg chg="modSp mod">
        <pc:chgData name="Resetarits, Jake S. (DESE)" userId="37741e96-5ecb-4258-9857-666183bdd9bd" providerId="ADAL" clId="{6A80AD07-DFC7-41A3-8747-2AE1123291AD}" dt="2025-04-03T18:33:29.371" v="511" actId="13244"/>
        <pc:sldMkLst>
          <pc:docMk/>
          <pc:sldMk cId="1398490017" sldId="781"/>
        </pc:sldMkLst>
        <pc:spChg chg="ord">
          <ac:chgData name="Resetarits, Jake S. (DESE)" userId="37741e96-5ecb-4258-9857-666183bdd9bd" providerId="ADAL" clId="{6A80AD07-DFC7-41A3-8747-2AE1123291AD}" dt="2025-04-03T18:33:29.371" v="511" actId="13244"/>
          <ac:spMkLst>
            <pc:docMk/>
            <pc:sldMk cId="1398490017" sldId="781"/>
            <ac:spMk id="5" creationId="{E918071C-F493-386F-5E7A-DE41596EB7EC}"/>
          </ac:spMkLst>
        </pc:spChg>
      </pc:sldChg>
      <pc:sldChg chg="modSp mod">
        <pc:chgData name="Resetarits, Jake S. (DESE)" userId="37741e96-5ecb-4258-9857-666183bdd9bd" providerId="ADAL" clId="{6A80AD07-DFC7-41A3-8747-2AE1123291AD}" dt="2025-04-03T18:33:36.303" v="512" actId="13244"/>
        <pc:sldMkLst>
          <pc:docMk/>
          <pc:sldMk cId="1343195514" sldId="782"/>
        </pc:sldMkLst>
        <pc:spChg chg="mod ord">
          <ac:chgData name="Resetarits, Jake S. (DESE)" userId="37741e96-5ecb-4258-9857-666183bdd9bd" providerId="ADAL" clId="{6A80AD07-DFC7-41A3-8747-2AE1123291AD}" dt="2025-04-03T18:33:36.303" v="512" actId="13244"/>
          <ac:spMkLst>
            <pc:docMk/>
            <pc:sldMk cId="1343195514" sldId="782"/>
            <ac:spMk id="3" creationId="{60C9AA64-2FE7-A6CA-7AC2-4B27DBBF0D69}"/>
          </ac:spMkLst>
        </pc:spChg>
      </pc:sldChg>
      <pc:sldChg chg="addSp modSp mod">
        <pc:chgData name="Resetarits, Jake S. (DESE)" userId="37741e96-5ecb-4258-9857-666183bdd9bd" providerId="ADAL" clId="{6A80AD07-DFC7-41A3-8747-2AE1123291AD}" dt="2025-04-04T16:48:25.749" v="549" actId="13244"/>
        <pc:sldMkLst>
          <pc:docMk/>
          <pc:sldMk cId="2563330518" sldId="784"/>
        </pc:sldMkLst>
        <pc:spChg chg="mod">
          <ac:chgData name="Resetarits, Jake S. (DESE)" userId="37741e96-5ecb-4258-9857-666183bdd9bd" providerId="ADAL" clId="{6A80AD07-DFC7-41A3-8747-2AE1123291AD}" dt="2025-04-03T18:27:35.136" v="353" actId="962"/>
          <ac:spMkLst>
            <pc:docMk/>
            <pc:sldMk cId="2563330518" sldId="784"/>
            <ac:spMk id="3" creationId="{86303892-7120-CC8A-D114-66F778FA4CFB}"/>
          </ac:spMkLst>
        </pc:spChg>
        <pc:spChg chg="add mod ord">
          <ac:chgData name="Resetarits, Jake S. (DESE)" userId="37741e96-5ecb-4258-9857-666183bdd9bd" providerId="ADAL" clId="{6A80AD07-DFC7-41A3-8747-2AE1123291AD}" dt="2025-04-04T16:48:25.749" v="549" actId="13244"/>
          <ac:spMkLst>
            <pc:docMk/>
            <pc:sldMk cId="2563330518" sldId="784"/>
            <ac:spMk id="4" creationId="{30F9CCEF-0F36-3B46-1B94-6010408DA83D}"/>
          </ac:spMkLst>
        </pc:spChg>
        <pc:graphicFrameChg chg="modGraphic">
          <ac:chgData name="Resetarits, Jake S. (DESE)" userId="37741e96-5ecb-4258-9857-666183bdd9bd" providerId="ADAL" clId="{6A80AD07-DFC7-41A3-8747-2AE1123291AD}" dt="2025-04-04T16:48:12.672" v="546" actId="207"/>
          <ac:graphicFrameMkLst>
            <pc:docMk/>
            <pc:sldMk cId="2563330518" sldId="784"/>
            <ac:graphicFrameMk id="2" creationId="{0C323EB9-87D1-33D2-C158-3246487E2F80}"/>
          </ac:graphicFrameMkLst>
        </pc:graphicFrameChg>
      </pc:sldChg>
      <pc:sldChg chg="addSp modSp mod">
        <pc:chgData name="Resetarits, Jake S. (DESE)" userId="37741e96-5ecb-4258-9857-666183bdd9bd" providerId="ADAL" clId="{6A80AD07-DFC7-41A3-8747-2AE1123291AD}" dt="2025-04-04T16:48:18.083" v="548" actId="207"/>
        <pc:sldMkLst>
          <pc:docMk/>
          <pc:sldMk cId="3348889565" sldId="785"/>
        </pc:sldMkLst>
        <pc:spChg chg="mod ord">
          <ac:chgData name="Resetarits, Jake S. (DESE)" userId="37741e96-5ecb-4258-9857-666183bdd9bd" providerId="ADAL" clId="{6A80AD07-DFC7-41A3-8747-2AE1123291AD}" dt="2025-04-03T18:34:10.319" v="518" actId="962"/>
          <ac:spMkLst>
            <pc:docMk/>
            <pc:sldMk cId="3348889565" sldId="785"/>
            <ac:spMk id="3" creationId="{9F9EA20F-8C3A-B850-C07D-15BEE8668789}"/>
          </ac:spMkLst>
        </pc:spChg>
        <pc:spChg chg="add mod ord">
          <ac:chgData name="Resetarits, Jake S. (DESE)" userId="37741e96-5ecb-4258-9857-666183bdd9bd" providerId="ADAL" clId="{6A80AD07-DFC7-41A3-8747-2AE1123291AD}" dt="2025-04-03T18:34:09.316" v="517" actId="13244"/>
          <ac:spMkLst>
            <pc:docMk/>
            <pc:sldMk cId="3348889565" sldId="785"/>
            <ac:spMk id="4" creationId="{8F5A0EA1-01B5-F430-A74F-984853D1CF75}"/>
          </ac:spMkLst>
        </pc:spChg>
        <pc:graphicFrameChg chg="modGraphic">
          <ac:chgData name="Resetarits, Jake S. (DESE)" userId="37741e96-5ecb-4258-9857-666183bdd9bd" providerId="ADAL" clId="{6A80AD07-DFC7-41A3-8747-2AE1123291AD}" dt="2025-04-04T16:48:18.083" v="548" actId="207"/>
          <ac:graphicFrameMkLst>
            <pc:docMk/>
            <pc:sldMk cId="3348889565" sldId="785"/>
            <ac:graphicFrameMk id="2" creationId="{79C65729-B7BD-C436-7A4E-FA4B4A9D890A}"/>
          </ac:graphicFrameMkLst>
        </pc:graphicFrameChg>
      </pc:sldChg>
      <pc:sldChg chg="modSp mod">
        <pc:chgData name="Resetarits, Jake S. (DESE)" userId="37741e96-5ecb-4258-9857-666183bdd9bd" providerId="ADAL" clId="{6A80AD07-DFC7-41A3-8747-2AE1123291AD}" dt="2025-04-03T18:34:32.116" v="522" actId="13244"/>
        <pc:sldMkLst>
          <pc:docMk/>
          <pc:sldMk cId="598176410" sldId="786"/>
        </pc:sldMkLst>
        <pc:spChg chg="ord">
          <ac:chgData name="Resetarits, Jake S. (DESE)" userId="37741e96-5ecb-4258-9857-666183bdd9bd" providerId="ADAL" clId="{6A80AD07-DFC7-41A3-8747-2AE1123291AD}" dt="2025-04-03T18:34:23.931" v="520" actId="13244"/>
          <ac:spMkLst>
            <pc:docMk/>
            <pc:sldMk cId="598176410" sldId="786"/>
            <ac:spMk id="3" creationId="{10FD6653-1B0C-EDC2-F34F-A2C097BD35E8}"/>
          </ac:spMkLst>
        </pc:spChg>
        <pc:spChg chg="ord">
          <ac:chgData name="Resetarits, Jake S. (DESE)" userId="37741e96-5ecb-4258-9857-666183bdd9bd" providerId="ADAL" clId="{6A80AD07-DFC7-41A3-8747-2AE1123291AD}" dt="2025-04-03T18:34:29.719" v="521" actId="13244"/>
          <ac:spMkLst>
            <pc:docMk/>
            <pc:sldMk cId="598176410" sldId="786"/>
            <ac:spMk id="5" creationId="{69D45A1F-BD2A-47C5-D137-35018A852A53}"/>
          </ac:spMkLst>
        </pc:spChg>
        <pc:spChg chg="ord">
          <ac:chgData name="Resetarits, Jake S. (DESE)" userId="37741e96-5ecb-4258-9857-666183bdd9bd" providerId="ADAL" clId="{6A80AD07-DFC7-41A3-8747-2AE1123291AD}" dt="2025-04-03T18:34:32.116" v="522" actId="13244"/>
          <ac:spMkLst>
            <pc:docMk/>
            <pc:sldMk cId="598176410" sldId="786"/>
            <ac:spMk id="7" creationId="{D35B806A-05DC-3659-C4DC-BCC00FBDD001}"/>
          </ac:spMkLst>
        </pc:spChg>
      </pc:sldChg>
      <pc:sldChg chg="modSp mod">
        <pc:chgData name="Resetarits, Jake S. (DESE)" userId="37741e96-5ecb-4258-9857-666183bdd9bd" providerId="ADAL" clId="{6A80AD07-DFC7-41A3-8747-2AE1123291AD}" dt="2025-04-03T18:37:10.568" v="529" actId="13244"/>
        <pc:sldMkLst>
          <pc:docMk/>
          <pc:sldMk cId="2355132340" sldId="787"/>
        </pc:sldMkLst>
        <pc:spChg chg="mod">
          <ac:chgData name="Resetarits, Jake S. (DESE)" userId="37741e96-5ecb-4258-9857-666183bdd9bd" providerId="ADAL" clId="{6A80AD07-DFC7-41A3-8747-2AE1123291AD}" dt="2025-04-03T18:27:35.174" v="355" actId="962"/>
          <ac:spMkLst>
            <pc:docMk/>
            <pc:sldMk cId="2355132340" sldId="787"/>
            <ac:spMk id="2" creationId="{6C33F718-B3B9-A445-0CB1-989CD3222095}"/>
          </ac:spMkLst>
        </pc:spChg>
        <pc:spChg chg="ord">
          <ac:chgData name="Resetarits, Jake S. (DESE)" userId="37741e96-5ecb-4258-9857-666183bdd9bd" providerId="ADAL" clId="{6A80AD07-DFC7-41A3-8747-2AE1123291AD}" dt="2025-04-03T18:37:07.551" v="528" actId="13244"/>
          <ac:spMkLst>
            <pc:docMk/>
            <pc:sldMk cId="2355132340" sldId="787"/>
            <ac:spMk id="3" creationId="{F27386FB-946B-37B1-28A7-32492170D234}"/>
          </ac:spMkLst>
        </pc:spChg>
        <pc:spChg chg="ord">
          <ac:chgData name="Resetarits, Jake S. (DESE)" userId="37741e96-5ecb-4258-9857-666183bdd9bd" providerId="ADAL" clId="{6A80AD07-DFC7-41A3-8747-2AE1123291AD}" dt="2025-04-03T18:37:10.568" v="529" actId="13244"/>
          <ac:spMkLst>
            <pc:docMk/>
            <pc:sldMk cId="2355132340" sldId="787"/>
            <ac:spMk id="8" creationId="{38F9694D-8FC8-CFB5-3EA0-35FBA09039CF}"/>
          </ac:spMkLst>
        </pc:spChg>
      </pc:sldChg>
      <pc:sldChg chg="modSp mod">
        <pc:chgData name="Resetarits, Jake S. (DESE)" userId="37741e96-5ecb-4258-9857-666183bdd9bd" providerId="ADAL" clId="{6A80AD07-DFC7-41A3-8747-2AE1123291AD}" dt="2025-04-03T18:34:43.148" v="524" actId="13244"/>
        <pc:sldMkLst>
          <pc:docMk/>
          <pc:sldMk cId="3952346759" sldId="788"/>
        </pc:sldMkLst>
        <pc:spChg chg="mod ord">
          <ac:chgData name="Resetarits, Jake S. (DESE)" userId="37741e96-5ecb-4258-9857-666183bdd9bd" providerId="ADAL" clId="{6A80AD07-DFC7-41A3-8747-2AE1123291AD}" dt="2025-04-03T18:34:43.148" v="524" actId="13244"/>
          <ac:spMkLst>
            <pc:docMk/>
            <pc:sldMk cId="3952346759" sldId="788"/>
            <ac:spMk id="3" creationId="{62C3FC9C-4191-282E-9CD0-EE6027E75983}"/>
          </ac:spMkLst>
        </pc:spChg>
      </pc:sldChg>
      <pc:sldChg chg="modSp mod">
        <pc:chgData name="Resetarits, Jake S. (DESE)" userId="37741e96-5ecb-4258-9857-666183bdd9bd" providerId="ADAL" clId="{6A80AD07-DFC7-41A3-8747-2AE1123291AD}" dt="2025-04-03T18:34:50.278" v="525" actId="13244"/>
        <pc:sldMkLst>
          <pc:docMk/>
          <pc:sldMk cId="2432827006" sldId="789"/>
        </pc:sldMkLst>
        <pc:spChg chg="mod ord">
          <ac:chgData name="Resetarits, Jake S. (DESE)" userId="37741e96-5ecb-4258-9857-666183bdd9bd" providerId="ADAL" clId="{6A80AD07-DFC7-41A3-8747-2AE1123291AD}" dt="2025-04-03T18:34:50.278" v="525" actId="13244"/>
          <ac:spMkLst>
            <pc:docMk/>
            <pc:sldMk cId="2432827006" sldId="789"/>
            <ac:spMk id="3" creationId="{2D86996E-02F0-C036-A2C4-DEF35E65939E}"/>
          </ac:spMkLst>
        </pc:spChg>
      </pc:sldChg>
      <pc:sldChg chg="modSp mod">
        <pc:chgData name="Resetarits, Jake S. (DESE)" userId="37741e96-5ecb-4258-9857-666183bdd9bd" providerId="ADAL" clId="{6A80AD07-DFC7-41A3-8747-2AE1123291AD}" dt="2025-04-03T18:37:24.410" v="531" actId="13244"/>
        <pc:sldMkLst>
          <pc:docMk/>
          <pc:sldMk cId="2877895911" sldId="790"/>
        </pc:sldMkLst>
        <pc:spChg chg="mod ord">
          <ac:chgData name="Resetarits, Jake S. (DESE)" userId="37741e96-5ecb-4258-9857-666183bdd9bd" providerId="ADAL" clId="{6A80AD07-DFC7-41A3-8747-2AE1123291AD}" dt="2025-04-03T18:37:24.410" v="531" actId="13244"/>
          <ac:spMkLst>
            <pc:docMk/>
            <pc:sldMk cId="2877895911" sldId="790"/>
            <ac:spMk id="3" creationId="{6529DB60-E35A-A6F5-D026-A9FC3EE460EF}"/>
          </ac:spMkLst>
        </pc:spChg>
      </pc:sldChg>
      <pc:sldChg chg="modSp mod">
        <pc:chgData name="Resetarits, Jake S. (DESE)" userId="37741e96-5ecb-4258-9857-666183bdd9bd" providerId="ADAL" clId="{6A80AD07-DFC7-41A3-8747-2AE1123291AD}" dt="2025-04-03T18:37:31.320" v="532" actId="13244"/>
        <pc:sldMkLst>
          <pc:docMk/>
          <pc:sldMk cId="2162274617" sldId="791"/>
        </pc:sldMkLst>
        <pc:spChg chg="mod ord">
          <ac:chgData name="Resetarits, Jake S. (DESE)" userId="37741e96-5ecb-4258-9857-666183bdd9bd" providerId="ADAL" clId="{6A80AD07-DFC7-41A3-8747-2AE1123291AD}" dt="2025-04-03T18:37:31.320" v="532" actId="13244"/>
          <ac:spMkLst>
            <pc:docMk/>
            <pc:sldMk cId="2162274617" sldId="791"/>
            <ac:spMk id="3" creationId="{383370A2-3A11-32E0-9AD9-10C87B25FA12}"/>
          </ac:spMkLst>
        </pc:spChg>
      </pc:sldChg>
      <pc:sldChg chg="modSp mod">
        <pc:chgData name="Resetarits, Jake S. (DESE)" userId="37741e96-5ecb-4258-9857-666183bdd9bd" providerId="ADAL" clId="{6A80AD07-DFC7-41A3-8747-2AE1123291AD}" dt="2025-04-03T18:35:01" v="527" actId="13244"/>
        <pc:sldMkLst>
          <pc:docMk/>
          <pc:sldMk cId="4007354859" sldId="792"/>
        </pc:sldMkLst>
        <pc:spChg chg="mod ord">
          <ac:chgData name="Resetarits, Jake S. (DESE)" userId="37741e96-5ecb-4258-9857-666183bdd9bd" providerId="ADAL" clId="{6A80AD07-DFC7-41A3-8747-2AE1123291AD}" dt="2025-04-03T18:35:01" v="527" actId="13244"/>
          <ac:spMkLst>
            <pc:docMk/>
            <pc:sldMk cId="4007354859" sldId="792"/>
            <ac:spMk id="6" creationId="{03A28922-2D5B-634C-1BDA-851A4BE1E6EE}"/>
          </ac:spMkLst>
        </pc:spChg>
      </pc:sldChg>
      <pc:sldChg chg="modSp mod">
        <pc:chgData name="Resetarits, Jake S. (DESE)" userId="37741e96-5ecb-4258-9857-666183bdd9bd" providerId="ADAL" clId="{6A80AD07-DFC7-41A3-8747-2AE1123291AD}" dt="2025-04-03T18:37:37.076" v="533" actId="13244"/>
        <pc:sldMkLst>
          <pc:docMk/>
          <pc:sldMk cId="51103621" sldId="795"/>
        </pc:sldMkLst>
        <pc:spChg chg="ord">
          <ac:chgData name="Resetarits, Jake S. (DESE)" userId="37741e96-5ecb-4258-9857-666183bdd9bd" providerId="ADAL" clId="{6A80AD07-DFC7-41A3-8747-2AE1123291AD}" dt="2025-04-03T18:37:37.076" v="533" actId="13244"/>
          <ac:spMkLst>
            <pc:docMk/>
            <pc:sldMk cId="51103621" sldId="795"/>
            <ac:spMk id="3" creationId="{30CCC43C-1D01-BF7C-DA4C-27FBE6F1FC06}"/>
          </ac:spMkLst>
        </pc:spChg>
      </pc:sldChg>
      <pc:sldChg chg="modSp mod">
        <pc:chgData name="Resetarits, Jake S. (DESE)" userId="37741e96-5ecb-4258-9857-666183bdd9bd" providerId="ADAL" clId="{6A80AD07-DFC7-41A3-8747-2AE1123291AD}" dt="2025-04-03T18:33:12.377" v="508" actId="13244"/>
        <pc:sldMkLst>
          <pc:docMk/>
          <pc:sldMk cId="1816130409" sldId="796"/>
        </pc:sldMkLst>
        <pc:spChg chg="ord">
          <ac:chgData name="Resetarits, Jake S. (DESE)" userId="37741e96-5ecb-4258-9857-666183bdd9bd" providerId="ADAL" clId="{6A80AD07-DFC7-41A3-8747-2AE1123291AD}" dt="2025-04-03T18:33:12.377" v="508" actId="13244"/>
          <ac:spMkLst>
            <pc:docMk/>
            <pc:sldMk cId="1816130409" sldId="796"/>
            <ac:spMk id="3" creationId="{E92F8997-F9C7-F9AC-B213-2D27BE583201}"/>
          </ac:spMkLst>
        </pc:spChg>
      </pc:sldChg>
      <pc:sldChg chg="modSp mod">
        <pc:chgData name="Resetarits, Jake S. (DESE)" userId="37741e96-5ecb-4258-9857-666183bdd9bd" providerId="ADAL" clId="{6A80AD07-DFC7-41A3-8747-2AE1123291AD}" dt="2025-04-03T18:34:37.772" v="523" actId="13244"/>
        <pc:sldMkLst>
          <pc:docMk/>
          <pc:sldMk cId="621696879" sldId="797"/>
        </pc:sldMkLst>
        <pc:spChg chg="mod ord">
          <ac:chgData name="Resetarits, Jake S. (DESE)" userId="37741e96-5ecb-4258-9857-666183bdd9bd" providerId="ADAL" clId="{6A80AD07-DFC7-41A3-8747-2AE1123291AD}" dt="2025-04-03T18:34:37.772" v="523" actId="13244"/>
          <ac:spMkLst>
            <pc:docMk/>
            <pc:sldMk cId="621696879" sldId="797"/>
            <ac:spMk id="7" creationId="{725D0F27-BCB8-481F-90B6-096C11817662}"/>
          </ac:spMkLst>
        </pc:spChg>
      </pc:sldChg>
      <pc:sldChg chg="modSp mod">
        <pc:chgData name="Resetarits, Jake S. (DESE)" userId="37741e96-5ecb-4258-9857-666183bdd9bd" providerId="ADAL" clId="{6A80AD07-DFC7-41A3-8747-2AE1123291AD}" dt="2025-04-03T18:37:18.847" v="530" actId="13244"/>
        <pc:sldMkLst>
          <pc:docMk/>
          <pc:sldMk cId="3001831340" sldId="798"/>
        </pc:sldMkLst>
        <pc:spChg chg="mod ord">
          <ac:chgData name="Resetarits, Jake S. (DESE)" userId="37741e96-5ecb-4258-9857-666183bdd9bd" providerId="ADAL" clId="{6A80AD07-DFC7-41A3-8747-2AE1123291AD}" dt="2025-04-03T18:37:18.847" v="530" actId="13244"/>
          <ac:spMkLst>
            <pc:docMk/>
            <pc:sldMk cId="3001831340" sldId="798"/>
            <ac:spMk id="7" creationId="{806BD53A-7064-AC04-3DCE-8561A8F1442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9T16:32:23.1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1,'22'0,"20"-1,0 2,0 2,59 12,-19-5,-67-9,0 0,-1 1,1 0,-1 1,1 1,22 9,-17-6,0 0,1-1,0-1,0 0,0-2,1-1,-1 0,1-2,-1 0,1-2,-1 0,1-1,-1-1,0-2,0 0,32-14,-37 15,0 0,1 1,0 0,-1 2,26-2,89 6,-50 1,451-3,-510 2,-1 0,42 10,-40-7,0-1,31 2,-49-6,50 2,92 13,-72-6,-1-3,141-7,-77-2,830 3,-938 2,0 1,36 8,-33-5,51 3,637-7,-348-4,-352 0,1 0,40-10,-39 7,1 1,29-2,630 4,-330 4,1180-2,-1507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16:32:38.3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14354 32 0,'-14354'0'0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9T16:32:25.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1002 90,'-135'3,"-145"-6,264 0,0 0,1-1,-1-1,-22-10,24 9,-1 1,1 0,-1 1,0 0,-19-1,-60-10,66 9,1 2,-30-2,-90 7,121-1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70AFB-55BE-4999-A29E-3EA123A56C77}"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3A71E-16A1-4385-8661-66B70B9392EA}" type="slidenum">
              <a:rPr lang="en-US" smtClean="0"/>
              <a:t>‹#›</a:t>
            </a:fld>
            <a:endParaRPr lang="en-US"/>
          </a:p>
        </p:txBody>
      </p:sp>
    </p:spTree>
    <p:extLst>
      <p:ext uri="{BB962C8B-B14F-4D97-AF65-F5344CB8AC3E}">
        <p14:creationId xmlns:p14="http://schemas.microsoft.com/office/powerpoint/2010/main" val="136782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 &amp; KW: when you sign your federal grant assurance, it has all sorts of conditions and one is that they will follow all the expectations of the grant. We will circle back to these. While subject to change, here’s what we’re thinking for November, December, February and May to support your evaluation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603F3-A9CC-416A-9684-068743EDAB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186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18</a:t>
            </a:fld>
            <a:endParaRPr lang="en-US"/>
          </a:p>
        </p:txBody>
      </p:sp>
    </p:spTree>
    <p:extLst>
      <p:ext uri="{BB962C8B-B14F-4D97-AF65-F5344CB8AC3E}">
        <p14:creationId xmlns:p14="http://schemas.microsoft.com/office/powerpoint/2010/main" val="401270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19</a:t>
            </a:fld>
            <a:endParaRPr lang="en-US"/>
          </a:p>
        </p:txBody>
      </p:sp>
    </p:spTree>
    <p:extLst>
      <p:ext uri="{BB962C8B-B14F-4D97-AF65-F5344CB8AC3E}">
        <p14:creationId xmlns:p14="http://schemas.microsoft.com/office/powerpoint/2010/main" val="251575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20</a:t>
            </a:fld>
            <a:endParaRPr lang="en-US"/>
          </a:p>
        </p:txBody>
      </p:sp>
    </p:spTree>
    <p:extLst>
      <p:ext uri="{BB962C8B-B14F-4D97-AF65-F5344CB8AC3E}">
        <p14:creationId xmlns:p14="http://schemas.microsoft.com/office/powerpoint/2010/main" val="383369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21</a:t>
            </a:fld>
            <a:endParaRPr lang="en-US"/>
          </a:p>
        </p:txBody>
      </p:sp>
    </p:spTree>
    <p:extLst>
      <p:ext uri="{BB962C8B-B14F-4D97-AF65-F5344CB8AC3E}">
        <p14:creationId xmlns:p14="http://schemas.microsoft.com/office/powerpoint/2010/main" val="138716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22</a:t>
            </a:fld>
            <a:endParaRPr lang="en-US"/>
          </a:p>
        </p:txBody>
      </p:sp>
    </p:spTree>
    <p:extLst>
      <p:ext uri="{BB962C8B-B14F-4D97-AF65-F5344CB8AC3E}">
        <p14:creationId xmlns:p14="http://schemas.microsoft.com/office/powerpoint/2010/main" val="239421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5B57C-49BC-DF90-16A6-5A0340D4A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1592A-CD8D-8BEE-A150-DD2C3A694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B304F-0007-3FB3-C122-ED000B09E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9406E0-BDE2-FE3E-E3FE-5EEE0A295240}"/>
              </a:ext>
            </a:extLst>
          </p:cNvPr>
          <p:cNvSpPr>
            <a:spLocks noGrp="1"/>
          </p:cNvSpPr>
          <p:nvPr>
            <p:ph type="sldNum" sz="quarter" idx="5"/>
          </p:nvPr>
        </p:nvSpPr>
        <p:spPr/>
        <p:txBody>
          <a:bodyPr/>
          <a:lstStyle/>
          <a:p>
            <a:fld id="{E2E3A71E-16A1-4385-8661-66B70B9392EA}" type="slidenum">
              <a:rPr lang="en-US" smtClean="0"/>
              <a:t>23</a:t>
            </a:fld>
            <a:endParaRPr lang="en-US"/>
          </a:p>
        </p:txBody>
      </p:sp>
    </p:spTree>
    <p:extLst>
      <p:ext uri="{BB962C8B-B14F-4D97-AF65-F5344CB8AC3E}">
        <p14:creationId xmlns:p14="http://schemas.microsoft.com/office/powerpoint/2010/main" val="2079924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24</a:t>
            </a:fld>
            <a:endParaRPr lang="en-US"/>
          </a:p>
        </p:txBody>
      </p:sp>
    </p:spTree>
    <p:extLst>
      <p:ext uri="{BB962C8B-B14F-4D97-AF65-F5344CB8AC3E}">
        <p14:creationId xmlns:p14="http://schemas.microsoft.com/office/powerpoint/2010/main" val="247514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25</a:t>
            </a:fld>
            <a:endParaRPr lang="en-US"/>
          </a:p>
        </p:txBody>
      </p:sp>
    </p:spTree>
    <p:extLst>
      <p:ext uri="{BB962C8B-B14F-4D97-AF65-F5344CB8AC3E}">
        <p14:creationId xmlns:p14="http://schemas.microsoft.com/office/powerpoint/2010/main" val="2655587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56EB5-9801-1528-B4C8-779ACB171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0B773-2CAA-8960-FE21-BF9561E89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3F205-9221-4690-B50B-523F949925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EBF243-EE63-2B2C-9289-CAADCB01DEF6}"/>
              </a:ext>
            </a:extLst>
          </p:cNvPr>
          <p:cNvSpPr>
            <a:spLocks noGrp="1"/>
          </p:cNvSpPr>
          <p:nvPr>
            <p:ph type="sldNum" sz="quarter" idx="5"/>
          </p:nvPr>
        </p:nvSpPr>
        <p:spPr/>
        <p:txBody>
          <a:bodyPr/>
          <a:lstStyle/>
          <a:p>
            <a:fld id="{E2E3A71E-16A1-4385-8661-66B70B9392EA}" type="slidenum">
              <a:rPr lang="en-US" smtClean="0"/>
              <a:t>26</a:t>
            </a:fld>
            <a:endParaRPr lang="en-US"/>
          </a:p>
        </p:txBody>
      </p:sp>
    </p:spTree>
    <p:extLst>
      <p:ext uri="{BB962C8B-B14F-4D97-AF65-F5344CB8AC3E}">
        <p14:creationId xmlns:p14="http://schemas.microsoft.com/office/powerpoint/2010/main" val="364395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3A71E-16A1-4385-8661-66B70B9392EA}" type="slidenum">
              <a:rPr lang="en-US" smtClean="0"/>
              <a:t>27</a:t>
            </a:fld>
            <a:endParaRPr lang="en-US"/>
          </a:p>
        </p:txBody>
      </p:sp>
    </p:spTree>
    <p:extLst>
      <p:ext uri="{BB962C8B-B14F-4D97-AF65-F5344CB8AC3E}">
        <p14:creationId xmlns:p14="http://schemas.microsoft.com/office/powerpoint/2010/main" val="274771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5" name="Date Placeholder 4">
            <a:extLst>
              <a:ext uri="{FF2B5EF4-FFF2-40B4-BE49-F238E27FC236}">
                <a16:creationId xmlns:a16="http://schemas.microsoft.com/office/drawing/2014/main" id="{E9A4C877-5BD7-4CD3-B6C4-27BAD32AB6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cs"/>
              </a:rPr>
              <a:t>November 1, 2019</a:t>
            </a:r>
            <a:endParaRPr kumimoji="0" lang="zh-CN" altLang="en-US" sz="12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cs"/>
            </a:endParaRPr>
          </a:p>
        </p:txBody>
      </p:sp>
    </p:spTree>
    <p:extLst>
      <p:ext uri="{BB962C8B-B14F-4D97-AF65-F5344CB8AC3E}">
        <p14:creationId xmlns:p14="http://schemas.microsoft.com/office/powerpoint/2010/main" val="2456220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29</a:t>
            </a:fld>
            <a:endParaRPr lang="en-US"/>
          </a:p>
        </p:txBody>
      </p:sp>
    </p:spTree>
    <p:extLst>
      <p:ext uri="{BB962C8B-B14F-4D97-AF65-F5344CB8AC3E}">
        <p14:creationId xmlns:p14="http://schemas.microsoft.com/office/powerpoint/2010/main" val="1734827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23C0-59F5-F5C1-6EFE-672688F36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49083-A390-E21E-2277-B1AE20E2D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CEBA6-EDB7-8BD6-5966-30BA392A56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C19003-136F-B1CC-2286-4EF48FDD8008}"/>
              </a:ext>
            </a:extLst>
          </p:cNvPr>
          <p:cNvSpPr>
            <a:spLocks noGrp="1"/>
          </p:cNvSpPr>
          <p:nvPr>
            <p:ph type="sldNum" sz="quarter" idx="5"/>
          </p:nvPr>
        </p:nvSpPr>
        <p:spPr/>
        <p:txBody>
          <a:bodyPr/>
          <a:lstStyle/>
          <a:p>
            <a:fld id="{E2E3A71E-16A1-4385-8661-66B70B9392EA}" type="slidenum">
              <a:rPr lang="en-US" smtClean="0"/>
              <a:t>30</a:t>
            </a:fld>
            <a:endParaRPr lang="en-US"/>
          </a:p>
        </p:txBody>
      </p:sp>
    </p:spTree>
    <p:extLst>
      <p:ext uri="{BB962C8B-B14F-4D97-AF65-F5344CB8AC3E}">
        <p14:creationId xmlns:p14="http://schemas.microsoft.com/office/powerpoint/2010/main" val="3881542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31</a:t>
            </a:fld>
            <a:endParaRPr lang="en-US"/>
          </a:p>
        </p:txBody>
      </p:sp>
    </p:spTree>
    <p:extLst>
      <p:ext uri="{BB962C8B-B14F-4D97-AF65-F5344CB8AC3E}">
        <p14:creationId xmlns:p14="http://schemas.microsoft.com/office/powerpoint/2010/main" val="3976340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CD16A-31DA-54A7-14E1-11E946C04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20C96-8661-9C08-C7C2-B66988DB8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C7FB2-5399-3C18-2384-89F271B1A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C67C68-DE6C-F17D-D154-72C75BFC1339}"/>
              </a:ext>
            </a:extLst>
          </p:cNvPr>
          <p:cNvSpPr>
            <a:spLocks noGrp="1"/>
          </p:cNvSpPr>
          <p:nvPr>
            <p:ph type="sldNum" sz="quarter" idx="5"/>
          </p:nvPr>
        </p:nvSpPr>
        <p:spPr/>
        <p:txBody>
          <a:bodyPr/>
          <a:lstStyle/>
          <a:p>
            <a:fld id="{E2E3A71E-16A1-4385-8661-66B70B9392EA}" type="slidenum">
              <a:rPr lang="en-US" smtClean="0"/>
              <a:t>32</a:t>
            </a:fld>
            <a:endParaRPr lang="en-US"/>
          </a:p>
        </p:txBody>
      </p:sp>
    </p:spTree>
    <p:extLst>
      <p:ext uri="{BB962C8B-B14F-4D97-AF65-F5344CB8AC3E}">
        <p14:creationId xmlns:p14="http://schemas.microsoft.com/office/powerpoint/2010/main" val="3533328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0AAB-08B7-364B-8B7F-4651D3C28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AA6C5-15A4-1A70-9504-2BEDDED49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26E1E-F17D-137C-C693-43987F564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551098-DCAB-8E7E-F763-989EDFB62032}"/>
              </a:ext>
            </a:extLst>
          </p:cNvPr>
          <p:cNvSpPr>
            <a:spLocks noGrp="1"/>
          </p:cNvSpPr>
          <p:nvPr>
            <p:ph type="sldNum" sz="quarter" idx="5"/>
          </p:nvPr>
        </p:nvSpPr>
        <p:spPr/>
        <p:txBody>
          <a:bodyPr/>
          <a:lstStyle/>
          <a:p>
            <a:fld id="{E2E3A71E-16A1-4385-8661-66B70B9392EA}" type="slidenum">
              <a:rPr lang="en-US" smtClean="0"/>
              <a:t>34</a:t>
            </a:fld>
            <a:endParaRPr lang="en-US"/>
          </a:p>
        </p:txBody>
      </p:sp>
    </p:spTree>
    <p:extLst>
      <p:ext uri="{BB962C8B-B14F-4D97-AF65-F5344CB8AC3E}">
        <p14:creationId xmlns:p14="http://schemas.microsoft.com/office/powerpoint/2010/main" val="273157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F4E27-9186-7C9B-CAF9-CB3E5578E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81DD9-C17B-3A63-FAD7-B41D493AB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F56E5-4573-6886-9F09-E5AF5B783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10EBE-8A08-FD4D-3C51-CF585086E40E}"/>
              </a:ext>
            </a:extLst>
          </p:cNvPr>
          <p:cNvSpPr>
            <a:spLocks noGrp="1"/>
          </p:cNvSpPr>
          <p:nvPr>
            <p:ph type="sldNum" sz="quarter" idx="5"/>
          </p:nvPr>
        </p:nvSpPr>
        <p:spPr/>
        <p:txBody>
          <a:bodyPr/>
          <a:lstStyle/>
          <a:p>
            <a:fld id="{E2E3A71E-16A1-4385-8661-66B70B9392EA}" type="slidenum">
              <a:rPr lang="en-US" smtClean="0"/>
              <a:t>35</a:t>
            </a:fld>
            <a:endParaRPr lang="en-US"/>
          </a:p>
        </p:txBody>
      </p:sp>
    </p:spTree>
    <p:extLst>
      <p:ext uri="{BB962C8B-B14F-4D97-AF65-F5344CB8AC3E}">
        <p14:creationId xmlns:p14="http://schemas.microsoft.com/office/powerpoint/2010/main" val="121790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4C7D-692D-E4E9-4587-1EA4F8331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F1F4D-A1B9-3FB8-5672-9EAEE2909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AB93C-808F-33AB-7861-8F3967C843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739147-C633-9EF3-D360-4D0971C89F0D}"/>
              </a:ext>
            </a:extLst>
          </p:cNvPr>
          <p:cNvSpPr>
            <a:spLocks noGrp="1"/>
          </p:cNvSpPr>
          <p:nvPr>
            <p:ph type="sldNum" sz="quarter" idx="5"/>
          </p:nvPr>
        </p:nvSpPr>
        <p:spPr/>
        <p:txBody>
          <a:bodyPr/>
          <a:lstStyle/>
          <a:p>
            <a:fld id="{E2E3A71E-16A1-4385-8661-66B70B9392EA}" type="slidenum">
              <a:rPr lang="en-US" smtClean="0"/>
              <a:t>36</a:t>
            </a:fld>
            <a:endParaRPr lang="en-US"/>
          </a:p>
        </p:txBody>
      </p:sp>
    </p:spTree>
    <p:extLst>
      <p:ext uri="{BB962C8B-B14F-4D97-AF65-F5344CB8AC3E}">
        <p14:creationId xmlns:p14="http://schemas.microsoft.com/office/powerpoint/2010/main" val="290457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31347-F81B-C650-47EB-5F0572D79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7F88D-5407-A3E1-98B3-4A687DA16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54ADA-A2CD-43E3-055F-75AF74610A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FFBAD9-B024-4921-EFBC-2A59A2F47EA6}"/>
              </a:ext>
            </a:extLst>
          </p:cNvPr>
          <p:cNvSpPr>
            <a:spLocks noGrp="1"/>
          </p:cNvSpPr>
          <p:nvPr>
            <p:ph type="sldNum" sz="quarter" idx="5"/>
          </p:nvPr>
        </p:nvSpPr>
        <p:spPr/>
        <p:txBody>
          <a:bodyPr/>
          <a:lstStyle/>
          <a:p>
            <a:fld id="{E2E3A71E-16A1-4385-8661-66B70B9392EA}" type="slidenum">
              <a:rPr lang="en-US" smtClean="0"/>
              <a:t>37</a:t>
            </a:fld>
            <a:endParaRPr lang="en-US"/>
          </a:p>
        </p:txBody>
      </p:sp>
    </p:spTree>
    <p:extLst>
      <p:ext uri="{BB962C8B-B14F-4D97-AF65-F5344CB8AC3E}">
        <p14:creationId xmlns:p14="http://schemas.microsoft.com/office/powerpoint/2010/main" val="785457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04BC0-E5A1-CE5E-A977-E3756606B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964B6-AF08-BB61-EA5A-889AB3CB2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38C1E-EA10-A7B1-D4DD-A3BA92C6AB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0D6B6C-A1AE-3B89-8C7D-3CBA9F9814C5}"/>
              </a:ext>
            </a:extLst>
          </p:cNvPr>
          <p:cNvSpPr>
            <a:spLocks noGrp="1"/>
          </p:cNvSpPr>
          <p:nvPr>
            <p:ph type="sldNum" sz="quarter" idx="5"/>
          </p:nvPr>
        </p:nvSpPr>
        <p:spPr/>
        <p:txBody>
          <a:bodyPr/>
          <a:lstStyle/>
          <a:p>
            <a:fld id="{E2E3A71E-16A1-4385-8661-66B70B9392EA}" type="slidenum">
              <a:rPr lang="en-US" smtClean="0"/>
              <a:t>39</a:t>
            </a:fld>
            <a:endParaRPr lang="en-US"/>
          </a:p>
        </p:txBody>
      </p:sp>
    </p:spTree>
    <p:extLst>
      <p:ext uri="{BB962C8B-B14F-4D97-AF65-F5344CB8AC3E}">
        <p14:creationId xmlns:p14="http://schemas.microsoft.com/office/powerpoint/2010/main" val="3105251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5561-146F-B8FA-09BE-1AEC068D3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00A48-2928-1EC3-843B-93DB24279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8E464-79AD-A6EC-AC51-1FAADD8156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D5D329-FDEB-2901-8E8C-0725CC2ED144}"/>
              </a:ext>
            </a:extLst>
          </p:cNvPr>
          <p:cNvSpPr>
            <a:spLocks noGrp="1"/>
          </p:cNvSpPr>
          <p:nvPr>
            <p:ph type="sldNum" sz="quarter" idx="5"/>
          </p:nvPr>
        </p:nvSpPr>
        <p:spPr/>
        <p:txBody>
          <a:bodyPr/>
          <a:lstStyle/>
          <a:p>
            <a:fld id="{E2E3A71E-16A1-4385-8661-66B70B9392EA}" type="slidenum">
              <a:rPr lang="en-US" smtClean="0"/>
              <a:t>40</a:t>
            </a:fld>
            <a:endParaRPr lang="en-US"/>
          </a:p>
        </p:txBody>
      </p:sp>
    </p:spTree>
    <p:extLst>
      <p:ext uri="{BB962C8B-B14F-4D97-AF65-F5344CB8AC3E}">
        <p14:creationId xmlns:p14="http://schemas.microsoft.com/office/powerpoint/2010/main" val="427584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80DC9-1B81-4B62-A623-434B4B8D97B0}" type="slidenum">
              <a:rPr lang="en-US" smtClean="0"/>
              <a:t>6</a:t>
            </a:fld>
            <a:endParaRPr lang="en-US"/>
          </a:p>
        </p:txBody>
      </p:sp>
    </p:spTree>
    <p:extLst>
      <p:ext uri="{BB962C8B-B14F-4D97-AF65-F5344CB8AC3E}">
        <p14:creationId xmlns:p14="http://schemas.microsoft.com/office/powerpoint/2010/main" val="3441711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D96E-D917-A918-9FE3-7DCC36958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8DF48-8E10-E426-5C7E-F734A3BA6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C33C3-78D9-2E72-8C63-358BBD6938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62A4F-F38A-4524-24BB-338E6AB0B189}"/>
              </a:ext>
            </a:extLst>
          </p:cNvPr>
          <p:cNvSpPr>
            <a:spLocks noGrp="1"/>
          </p:cNvSpPr>
          <p:nvPr>
            <p:ph type="sldNum" sz="quarter" idx="5"/>
          </p:nvPr>
        </p:nvSpPr>
        <p:spPr/>
        <p:txBody>
          <a:bodyPr/>
          <a:lstStyle/>
          <a:p>
            <a:fld id="{76980DC9-1B81-4B62-A623-434B4B8D97B0}" type="slidenum">
              <a:rPr lang="en-US" smtClean="0"/>
              <a:t>41</a:t>
            </a:fld>
            <a:endParaRPr lang="en-US"/>
          </a:p>
        </p:txBody>
      </p:sp>
    </p:spTree>
    <p:extLst>
      <p:ext uri="{BB962C8B-B14F-4D97-AF65-F5344CB8AC3E}">
        <p14:creationId xmlns:p14="http://schemas.microsoft.com/office/powerpoint/2010/main" val="279165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Leif</a:t>
            </a:r>
          </a:p>
        </p:txBody>
      </p:sp>
      <p:sp>
        <p:nvSpPr>
          <p:cNvPr id="4" name="Slide Number Placeholder 3"/>
          <p:cNvSpPr>
            <a:spLocks noGrp="1"/>
          </p:cNvSpPr>
          <p:nvPr>
            <p:ph type="sldNum" sz="quarter" idx="5"/>
          </p:nvPr>
        </p:nvSpPr>
        <p:spPr/>
        <p:txBody>
          <a:bodyPr/>
          <a:lstStyle/>
          <a:p>
            <a:fld id="{76980DC9-1B81-4B62-A623-434B4B8D97B0}" type="slidenum">
              <a:rPr lang="en-US" smtClean="0"/>
              <a:t>7</a:t>
            </a:fld>
            <a:endParaRPr lang="en-US"/>
          </a:p>
        </p:txBody>
      </p:sp>
    </p:spTree>
    <p:extLst>
      <p:ext uri="{BB962C8B-B14F-4D97-AF65-F5344CB8AC3E}">
        <p14:creationId xmlns:p14="http://schemas.microsoft.com/office/powerpoint/2010/main" val="247567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4" name="Slide Number Placeholder 3"/>
          <p:cNvSpPr>
            <a:spLocks noGrp="1"/>
          </p:cNvSpPr>
          <p:nvPr>
            <p:ph type="sldNum" sz="quarter" idx="5"/>
          </p:nvPr>
        </p:nvSpPr>
        <p:spPr/>
        <p:txBody>
          <a:bodyPr/>
          <a:lstStyle/>
          <a:p>
            <a:fld id="{E2E3A71E-16A1-4385-8661-66B70B9392EA}" type="slidenum">
              <a:rPr lang="en-US" smtClean="0"/>
              <a:t>9</a:t>
            </a:fld>
            <a:endParaRPr lang="en-US"/>
          </a:p>
        </p:txBody>
      </p:sp>
    </p:spTree>
    <p:extLst>
      <p:ext uri="{BB962C8B-B14F-4D97-AF65-F5344CB8AC3E}">
        <p14:creationId xmlns:p14="http://schemas.microsoft.com/office/powerpoint/2010/main" val="25189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3A71E-16A1-4385-8661-66B70B9392EA}" type="slidenum">
              <a:rPr lang="en-US" smtClean="0"/>
              <a:t>10</a:t>
            </a:fld>
            <a:endParaRPr lang="en-US"/>
          </a:p>
        </p:txBody>
      </p:sp>
    </p:spTree>
    <p:extLst>
      <p:ext uri="{BB962C8B-B14F-4D97-AF65-F5344CB8AC3E}">
        <p14:creationId xmlns:p14="http://schemas.microsoft.com/office/powerpoint/2010/main" val="22439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3A71E-16A1-4385-8661-66B70B9392EA}" type="slidenum">
              <a:rPr lang="en-US" smtClean="0"/>
              <a:t>14</a:t>
            </a:fld>
            <a:endParaRPr lang="en-US"/>
          </a:p>
        </p:txBody>
      </p:sp>
    </p:spTree>
    <p:extLst>
      <p:ext uri="{BB962C8B-B14F-4D97-AF65-F5344CB8AC3E}">
        <p14:creationId xmlns:p14="http://schemas.microsoft.com/office/powerpoint/2010/main" val="235371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3A71E-16A1-4385-8661-66B70B9392EA}" type="slidenum">
              <a:rPr lang="en-US" smtClean="0"/>
              <a:t>16</a:t>
            </a:fld>
            <a:endParaRPr lang="en-US"/>
          </a:p>
        </p:txBody>
      </p:sp>
    </p:spTree>
    <p:extLst>
      <p:ext uri="{BB962C8B-B14F-4D97-AF65-F5344CB8AC3E}">
        <p14:creationId xmlns:p14="http://schemas.microsoft.com/office/powerpoint/2010/main" val="177416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3A71E-16A1-4385-8661-66B70B9392EA}" type="slidenum">
              <a:rPr lang="en-US" smtClean="0"/>
              <a:t>17</a:t>
            </a:fld>
            <a:endParaRPr lang="en-US"/>
          </a:p>
        </p:txBody>
      </p:sp>
    </p:spTree>
    <p:extLst>
      <p:ext uri="{BB962C8B-B14F-4D97-AF65-F5344CB8AC3E}">
        <p14:creationId xmlns:p14="http://schemas.microsoft.com/office/powerpoint/2010/main" val="1368936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278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378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90875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3ABB-3A05-33B8-F248-A8217E1A8A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41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2686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0655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70383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46969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1154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22238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05724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4034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78854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leif.jacobsen@mas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1.xml"/><Relationship Id="rId10"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customXml" Target="../ink/ink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9154" y="1714778"/>
            <a:ext cx="6678954" cy="2450031"/>
          </a:xfrm>
        </p:spPr>
        <p:txBody>
          <a:bodyPr>
            <a:normAutofit fontScale="90000"/>
          </a:bodyPr>
          <a:lstStyle/>
          <a:p>
            <a:pPr>
              <a:spcAft>
                <a:spcPts val="2400"/>
              </a:spcAft>
            </a:pPr>
            <a:r>
              <a:rPr lang="en-US"/>
              <a:t>Program Evaluation</a:t>
            </a:r>
            <a:br>
              <a:rPr lang="en-US"/>
            </a:br>
            <a:r>
              <a:rPr lang="en-US" sz="4900"/>
              <a:t>Webinar #4</a:t>
            </a:r>
          </a:p>
        </p:txBody>
      </p:sp>
      <p:sp>
        <p:nvSpPr>
          <p:cNvPr id="3" name="Subtitle 2"/>
          <p:cNvSpPr>
            <a:spLocks noGrp="1"/>
          </p:cNvSpPr>
          <p:nvPr>
            <p:ph type="subTitle" idx="1"/>
          </p:nvPr>
        </p:nvSpPr>
        <p:spPr>
          <a:xfrm>
            <a:off x="5110472" y="4533561"/>
            <a:ext cx="6659592" cy="826214"/>
          </a:xfrm>
        </p:spPr>
        <p:txBody>
          <a:bodyPr vert="horz" lIns="91440" tIns="45720" rIns="91440" bIns="45720" rtlCol="0" anchor="t">
            <a:normAutofit/>
          </a:bodyPr>
          <a:lstStyle/>
          <a:p>
            <a:r>
              <a:rPr lang="en-US" altLang="zh-CN">
                <a:solidFill>
                  <a:schemeClr val="tx1">
                    <a:lumMod val="50000"/>
                  </a:schemeClr>
                </a:solidFill>
                <a:ea typeface="等线"/>
              </a:rPr>
              <a:t>March 26</a:t>
            </a:r>
            <a:r>
              <a:rPr lang="en-US" altLang="zh-CN" baseline="30000">
                <a:solidFill>
                  <a:schemeClr val="tx1">
                    <a:lumMod val="50000"/>
                  </a:schemeClr>
                </a:solidFill>
                <a:ea typeface="等线"/>
              </a:rPr>
              <a:t>th</a:t>
            </a:r>
            <a:r>
              <a:rPr lang="en-US" altLang="zh-CN">
                <a:solidFill>
                  <a:schemeClr val="tx1">
                    <a:lumMod val="50000"/>
                  </a:schemeClr>
                </a:solidFill>
                <a:ea typeface="等线"/>
              </a:rPr>
              <a:t>, 2025</a:t>
            </a:r>
          </a:p>
          <a:p>
            <a:endParaRPr lang="en-US" altLang="zh-CN">
              <a:solidFill>
                <a:schemeClr val="tx1">
                  <a:lumMod val="50000"/>
                </a:schemeClr>
              </a:solidFill>
              <a:ea typeface="等线"/>
            </a:endParaRP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337C66-2C22-D301-5B94-A40FC7C8F81A}"/>
              </a:ext>
            </a:extLst>
          </p:cNvPr>
          <p:cNvSpPr>
            <a:spLocks noGrp="1"/>
          </p:cNvSpPr>
          <p:nvPr>
            <p:ph type="title"/>
          </p:nvPr>
        </p:nvSpPr>
        <p:spPr/>
        <p:txBody>
          <a:bodyPr>
            <a:normAutofit fontScale="90000"/>
          </a:bodyPr>
          <a:lstStyle/>
          <a:p>
            <a:r>
              <a:rPr lang="en-US"/>
              <a:t>Program Evaluation Summary: Key Components</a:t>
            </a:r>
          </a:p>
        </p:txBody>
      </p:sp>
      <p:sp>
        <p:nvSpPr>
          <p:cNvPr id="2" name="Content Placeholder 1">
            <a:extLst>
              <a:ext uri="{FF2B5EF4-FFF2-40B4-BE49-F238E27FC236}">
                <a16:creationId xmlns:a16="http://schemas.microsoft.com/office/drawing/2014/main" id="{7D5F27C3-19D0-E74F-1BCA-021B3774BA28}"/>
              </a:ext>
            </a:extLst>
          </p:cNvPr>
          <p:cNvSpPr>
            <a:spLocks noGrp="1"/>
          </p:cNvSpPr>
          <p:nvPr>
            <p:ph idx="1"/>
          </p:nvPr>
        </p:nvSpPr>
        <p:spPr/>
        <p:txBody>
          <a:bodyPr>
            <a:noAutofit/>
          </a:bodyPr>
          <a:lstStyle/>
          <a:p>
            <a:r>
              <a:rPr lang="en-US" sz="3000"/>
              <a:t>Capture both the </a:t>
            </a:r>
            <a:r>
              <a:rPr lang="en-US" sz="3000" i="1"/>
              <a:t>results </a:t>
            </a:r>
            <a:r>
              <a:rPr lang="en-US" sz="3000"/>
              <a:t>and the </a:t>
            </a:r>
            <a:r>
              <a:rPr lang="en-US" sz="3000" i="1"/>
              <a:t>implications </a:t>
            </a:r>
            <a:r>
              <a:rPr lang="en-US" sz="3000"/>
              <a:t>of your evaluation.</a:t>
            </a:r>
          </a:p>
          <a:p>
            <a:endParaRPr lang="en-US" sz="3000"/>
          </a:p>
          <a:p>
            <a:r>
              <a:rPr lang="en-US" sz="3000"/>
              <a:t>Discussion of the strengths and weaknesses of your program based on your data.</a:t>
            </a:r>
          </a:p>
          <a:p>
            <a:endParaRPr lang="en-US" sz="3000"/>
          </a:p>
          <a:p>
            <a:r>
              <a:rPr lang="en-US" sz="3000"/>
              <a:t>Explanation of any consequent program changes made based on your analysis.</a:t>
            </a:r>
          </a:p>
        </p:txBody>
      </p:sp>
    </p:spTree>
    <p:extLst>
      <p:ext uri="{BB962C8B-B14F-4D97-AF65-F5344CB8AC3E}">
        <p14:creationId xmlns:p14="http://schemas.microsoft.com/office/powerpoint/2010/main" val="373656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91BF-7647-607F-0820-A6AE3369BF27}"/>
              </a:ext>
            </a:extLst>
          </p:cNvPr>
          <p:cNvSpPr>
            <a:spLocks noGrp="1"/>
          </p:cNvSpPr>
          <p:nvPr>
            <p:ph type="title"/>
          </p:nvPr>
        </p:nvSpPr>
        <p:spPr/>
        <p:txBody>
          <a:bodyPr/>
          <a:lstStyle/>
          <a:p>
            <a:r>
              <a:rPr lang="en-US"/>
              <a:t>Program Evaluation Summary: Part I</a:t>
            </a:r>
          </a:p>
        </p:txBody>
      </p:sp>
      <p:graphicFrame>
        <p:nvGraphicFramePr>
          <p:cNvPr id="4" name="Table 3">
            <a:extLst>
              <a:ext uri="{FF2B5EF4-FFF2-40B4-BE49-F238E27FC236}">
                <a16:creationId xmlns:a16="http://schemas.microsoft.com/office/drawing/2014/main" id="{1A74F84F-E588-4A73-CFD1-72848CB3724E}"/>
              </a:ext>
            </a:extLst>
          </p:cNvPr>
          <p:cNvGraphicFramePr>
            <a:graphicFrameLocks noGrp="1"/>
          </p:cNvGraphicFramePr>
          <p:nvPr>
            <p:extLst>
              <p:ext uri="{D42A27DB-BD31-4B8C-83A1-F6EECF244321}">
                <p14:modId xmlns:p14="http://schemas.microsoft.com/office/powerpoint/2010/main" val="3048618996"/>
              </p:ext>
            </p:extLst>
          </p:nvPr>
        </p:nvGraphicFramePr>
        <p:xfrm>
          <a:off x="1402443" y="2157849"/>
          <a:ext cx="9387114" cy="3894608"/>
        </p:xfrm>
        <a:graphic>
          <a:graphicData uri="http://schemas.openxmlformats.org/drawingml/2006/table">
            <a:tbl>
              <a:tblPr firstRow="1" bandRow="1">
                <a:tableStyleId>{5C22544A-7EE6-4342-B048-85BDC9FD1C3A}</a:tableStyleId>
              </a:tblPr>
              <a:tblGrid>
                <a:gridCol w="4693557">
                  <a:extLst>
                    <a:ext uri="{9D8B030D-6E8A-4147-A177-3AD203B41FA5}">
                      <a16:colId xmlns:a16="http://schemas.microsoft.com/office/drawing/2014/main" val="2800898366"/>
                    </a:ext>
                  </a:extLst>
                </a:gridCol>
                <a:gridCol w="4693557">
                  <a:extLst>
                    <a:ext uri="{9D8B030D-6E8A-4147-A177-3AD203B41FA5}">
                      <a16:colId xmlns:a16="http://schemas.microsoft.com/office/drawing/2014/main" val="3506779127"/>
                    </a:ext>
                  </a:extLst>
                </a:gridCol>
              </a:tblGrid>
              <a:tr h="581522">
                <a:tc>
                  <a:txBody>
                    <a:bodyPr/>
                    <a:lstStyle/>
                    <a:p>
                      <a:r>
                        <a:rPr lang="en-US" sz="2400">
                          <a:latin typeface="Arial" panose="020B0604020202020204" pitchFamily="34" charset="0"/>
                          <a:cs typeface="Arial" panose="020B0604020202020204" pitchFamily="34" charset="0"/>
                        </a:rPr>
                        <a:t>Data Overview</a:t>
                      </a:r>
                    </a:p>
                  </a:txBody>
                  <a:tcPr/>
                </a:tc>
                <a:tc>
                  <a:txBody>
                    <a:bodyPr/>
                    <a:lstStyle/>
                    <a:p>
                      <a:r>
                        <a:rPr lang="en-US" sz="2400">
                          <a:latin typeface="Arial" panose="020B0604020202020204" pitchFamily="34" charset="0"/>
                          <a:cs typeface="Arial" panose="020B0604020202020204" pitchFamily="34" charset="0"/>
                        </a:rPr>
                        <a:t>Program Goals</a:t>
                      </a:r>
                      <a:endParaRPr lang="en-US" sz="2400"/>
                    </a:p>
                  </a:txBody>
                  <a:tcPr/>
                </a:tc>
                <a:extLst>
                  <a:ext uri="{0D108BD9-81ED-4DB2-BD59-A6C34878D82A}">
                    <a16:rowId xmlns:a16="http://schemas.microsoft.com/office/drawing/2014/main" val="3921458780"/>
                  </a:ext>
                </a:extLst>
              </a:tr>
              <a:tr h="3313086">
                <a:tc>
                  <a:txBody>
                    <a:bodyPr/>
                    <a:lstStyle/>
                    <a:p>
                      <a:endParaRPr lang="en-US"/>
                    </a:p>
                    <a:p>
                      <a:pPr marL="457200" indent="-457200">
                        <a:buFont typeface="Arial" panose="020B0604020202020204" pitchFamily="34" charset="0"/>
                        <a:buChar char="•"/>
                      </a:pPr>
                      <a:r>
                        <a:rPr lang="en-US" sz="2600"/>
                        <a:t>Provide an overview of the data that you collected.</a:t>
                      </a:r>
                    </a:p>
                    <a:p>
                      <a:endParaRPr lang="en-US" sz="2600"/>
                    </a:p>
                    <a:p>
                      <a:pPr marL="457200" indent="-457200">
                        <a:buFont typeface="Arial" panose="020B0604020202020204" pitchFamily="34" charset="0"/>
                        <a:buChar char="•"/>
                      </a:pPr>
                      <a:r>
                        <a:rPr lang="en-US" sz="2600"/>
                        <a:t>Explain the key insights that you gathered from the data.</a:t>
                      </a:r>
                    </a:p>
                  </a:txBody>
                  <a:tcPr/>
                </a:tc>
                <a:tc>
                  <a:txBody>
                    <a:bodyPr/>
                    <a:lstStyle/>
                    <a:p>
                      <a:endParaRPr lang="en-US"/>
                    </a:p>
                    <a:p>
                      <a:pPr marL="457200" indent="-457200">
                        <a:buFont typeface="Arial" panose="020B0604020202020204" pitchFamily="34" charset="0"/>
                        <a:buChar char="•"/>
                      </a:pPr>
                      <a:r>
                        <a:rPr kumimoji="0" lang="en-US" sz="2600" b="0" i="0" u="none" strike="noStrike" kern="1200" cap="none" spc="0" normalizeH="0" baseline="0" noProof="0">
                          <a:ln>
                            <a:noFill/>
                          </a:ln>
                          <a:solidFill>
                            <a:prstClr val="black"/>
                          </a:solidFill>
                          <a:effectLst/>
                          <a:uLnTx/>
                          <a:uFillTx/>
                          <a:latin typeface="+mn-lt"/>
                          <a:ea typeface="+mn-ea"/>
                          <a:cs typeface="+mn-cs"/>
                        </a:rPr>
                        <a:t>Based on the data, determine whether you have achieved your program goals or not.</a:t>
                      </a:r>
                    </a:p>
                    <a:p>
                      <a:endParaRPr kumimoji="0" lang="en-US" sz="2600" b="0" i="0" u="none" strike="noStrike" kern="1200" cap="none" spc="0" normalizeH="0" baseline="0" noProof="0">
                        <a:ln>
                          <a:noFill/>
                        </a:ln>
                        <a:solidFill>
                          <a:prstClr val="black"/>
                        </a:solidFill>
                        <a:effectLst/>
                        <a:uLnTx/>
                        <a:uFillTx/>
                        <a:latin typeface="+mn-lt"/>
                        <a:ea typeface="+mn-ea"/>
                        <a:cs typeface="+mn-cs"/>
                      </a:endParaRPr>
                    </a:p>
                    <a:p>
                      <a:pPr marL="457200" indent="-457200">
                        <a:buFont typeface="Arial" panose="020B0604020202020204" pitchFamily="34" charset="0"/>
                        <a:buChar char="•"/>
                      </a:pPr>
                      <a:r>
                        <a:rPr kumimoji="0" lang="en-US" sz="2600" b="0" i="0" u="none" strike="noStrike" kern="1200" cap="none" spc="0" normalizeH="0" baseline="0" noProof="0">
                          <a:ln>
                            <a:noFill/>
                          </a:ln>
                          <a:solidFill>
                            <a:prstClr val="black"/>
                          </a:solidFill>
                          <a:effectLst/>
                          <a:uLnTx/>
                          <a:uFillTx/>
                          <a:latin typeface="+mn-lt"/>
                          <a:ea typeface="+mn-ea"/>
                          <a:cs typeface="+mn-cs"/>
                        </a:rPr>
                        <a:t>Analysis, not description…explain WHY based on the data.</a:t>
                      </a:r>
                      <a:endParaRPr lang="en-US"/>
                    </a:p>
                  </a:txBody>
                  <a:tcPr/>
                </a:tc>
                <a:extLst>
                  <a:ext uri="{0D108BD9-81ED-4DB2-BD59-A6C34878D82A}">
                    <a16:rowId xmlns:a16="http://schemas.microsoft.com/office/drawing/2014/main" val="2520273548"/>
                  </a:ext>
                </a:extLst>
              </a:tr>
            </a:tbl>
          </a:graphicData>
        </a:graphic>
      </p:graphicFrame>
    </p:spTree>
    <p:extLst>
      <p:ext uri="{BB962C8B-B14F-4D97-AF65-F5344CB8AC3E}">
        <p14:creationId xmlns:p14="http://schemas.microsoft.com/office/powerpoint/2010/main" val="262235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D4DC4-97B8-D11B-E6A5-F7BABFD65A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D75B1F-2714-A62D-3A9F-AE53A8755048}"/>
              </a:ext>
            </a:extLst>
          </p:cNvPr>
          <p:cNvSpPr>
            <a:spLocks noGrp="1"/>
          </p:cNvSpPr>
          <p:nvPr>
            <p:ph type="title"/>
          </p:nvPr>
        </p:nvSpPr>
        <p:spPr/>
        <p:txBody>
          <a:bodyPr/>
          <a:lstStyle/>
          <a:p>
            <a:r>
              <a:rPr lang="en-US"/>
              <a:t>Program Evaluation Summary: Part II </a:t>
            </a:r>
          </a:p>
        </p:txBody>
      </p:sp>
      <p:graphicFrame>
        <p:nvGraphicFramePr>
          <p:cNvPr id="4" name="Table 3">
            <a:extLst>
              <a:ext uri="{FF2B5EF4-FFF2-40B4-BE49-F238E27FC236}">
                <a16:creationId xmlns:a16="http://schemas.microsoft.com/office/drawing/2014/main" id="{54AAD093-70CC-9F48-3FFC-E4C937A6390A}"/>
              </a:ext>
            </a:extLst>
          </p:cNvPr>
          <p:cNvGraphicFramePr>
            <a:graphicFrameLocks noGrp="1"/>
          </p:cNvGraphicFramePr>
          <p:nvPr>
            <p:extLst>
              <p:ext uri="{D42A27DB-BD31-4B8C-83A1-F6EECF244321}">
                <p14:modId xmlns:p14="http://schemas.microsoft.com/office/powerpoint/2010/main" val="4169253805"/>
              </p:ext>
            </p:extLst>
          </p:nvPr>
        </p:nvGraphicFramePr>
        <p:xfrm>
          <a:off x="2153557" y="2171638"/>
          <a:ext cx="8166100" cy="3506148"/>
        </p:xfrm>
        <a:graphic>
          <a:graphicData uri="http://schemas.openxmlformats.org/drawingml/2006/table">
            <a:tbl>
              <a:tblPr firstRow="1" bandRow="1">
                <a:tableStyleId>{5C22544A-7EE6-4342-B048-85BDC9FD1C3A}</a:tableStyleId>
              </a:tblPr>
              <a:tblGrid>
                <a:gridCol w="8166100">
                  <a:extLst>
                    <a:ext uri="{9D8B030D-6E8A-4147-A177-3AD203B41FA5}">
                      <a16:colId xmlns:a16="http://schemas.microsoft.com/office/drawing/2014/main" val="2800898366"/>
                    </a:ext>
                  </a:extLst>
                </a:gridCol>
              </a:tblGrid>
              <a:tr h="523519">
                <a:tc>
                  <a:txBody>
                    <a:bodyPr/>
                    <a:lstStyle/>
                    <a:p>
                      <a:r>
                        <a:rPr lang="en-US" sz="2400">
                          <a:latin typeface="Arial" panose="020B0604020202020204" pitchFamily="34" charset="0"/>
                          <a:cs typeface="Arial" panose="020B0604020202020204" pitchFamily="34" charset="0"/>
                        </a:rPr>
                        <a:t>Analysis</a:t>
                      </a:r>
                    </a:p>
                  </a:txBody>
                  <a:tcPr/>
                </a:tc>
                <a:extLst>
                  <a:ext uri="{0D108BD9-81ED-4DB2-BD59-A6C34878D82A}">
                    <a16:rowId xmlns:a16="http://schemas.microsoft.com/office/drawing/2014/main" val="3921458780"/>
                  </a:ext>
                </a:extLst>
              </a:tr>
              <a:tr h="2982629">
                <a:tc>
                  <a:txBody>
                    <a:bodyPr/>
                    <a:lstStyle/>
                    <a:p>
                      <a:endParaRPr lang="en-US"/>
                    </a:p>
                    <a:p>
                      <a:r>
                        <a:rPr lang="en-US"/>
                        <a:t>Has your program contributed to positive student achievement growth?  Why or why not? Use the data to support your response.</a:t>
                      </a:r>
                    </a:p>
                    <a:p>
                      <a:endParaRPr lang="en-US"/>
                    </a:p>
                    <a:p>
                      <a:r>
                        <a:rPr lang="en-US"/>
                        <a:t>What were the program’s biggest strengths and weaknesses, based on the data?</a:t>
                      </a:r>
                    </a:p>
                    <a:p>
                      <a:endParaRPr lang="en-US"/>
                    </a:p>
                    <a:p>
                      <a:r>
                        <a:rPr lang="en-US"/>
                        <a:t>Based on these strengths and weaknesses, what do you intend to change (or keep) going forward?  Explain.</a:t>
                      </a:r>
                    </a:p>
                  </a:txBody>
                  <a:tcPr/>
                </a:tc>
                <a:extLst>
                  <a:ext uri="{0D108BD9-81ED-4DB2-BD59-A6C34878D82A}">
                    <a16:rowId xmlns:a16="http://schemas.microsoft.com/office/drawing/2014/main" val="2520273548"/>
                  </a:ext>
                </a:extLst>
              </a:tr>
            </a:tbl>
          </a:graphicData>
        </a:graphic>
      </p:graphicFrame>
    </p:spTree>
    <p:extLst>
      <p:ext uri="{BB962C8B-B14F-4D97-AF65-F5344CB8AC3E}">
        <p14:creationId xmlns:p14="http://schemas.microsoft.com/office/powerpoint/2010/main" val="392561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7B3D-AFFB-8EA3-D1BD-7E896F9F17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75069A-993E-9816-7B28-30EF1B3011FD}"/>
              </a:ext>
            </a:extLst>
          </p:cNvPr>
          <p:cNvSpPr>
            <a:spLocks noGrp="1"/>
          </p:cNvSpPr>
          <p:nvPr>
            <p:ph type="title"/>
          </p:nvPr>
        </p:nvSpPr>
        <p:spPr/>
        <p:txBody>
          <a:bodyPr/>
          <a:lstStyle/>
          <a:p>
            <a:r>
              <a:rPr lang="en-US"/>
              <a:t>Program Evaluation Summary: Focus Area</a:t>
            </a:r>
          </a:p>
        </p:txBody>
      </p:sp>
      <p:sp>
        <p:nvSpPr>
          <p:cNvPr id="2" name="Content Placeholder 1">
            <a:extLst>
              <a:ext uri="{FF2B5EF4-FFF2-40B4-BE49-F238E27FC236}">
                <a16:creationId xmlns:a16="http://schemas.microsoft.com/office/drawing/2014/main" id="{AE2A0B99-6D2C-24BB-90EC-6EB3792C1E6F}"/>
              </a:ext>
            </a:extLst>
          </p:cNvPr>
          <p:cNvSpPr>
            <a:spLocks noGrp="1"/>
          </p:cNvSpPr>
          <p:nvPr>
            <p:ph idx="1"/>
          </p:nvPr>
        </p:nvSpPr>
        <p:spPr>
          <a:xfrm>
            <a:off x="838200" y="2086985"/>
            <a:ext cx="10515600" cy="953927"/>
          </a:xfrm>
        </p:spPr>
        <p:txBody>
          <a:bodyPr/>
          <a:lstStyle/>
          <a:p>
            <a:pPr marL="0" indent="0">
              <a:buNone/>
            </a:pPr>
            <a:r>
              <a:rPr lang="en-US" b="1"/>
              <a:t>Key Growth Area: </a:t>
            </a:r>
            <a:r>
              <a:rPr lang="en-US"/>
              <a:t>Districts describing their programs but not </a:t>
            </a:r>
            <a:r>
              <a:rPr lang="en-US" i="1"/>
              <a:t>analyzing them.</a:t>
            </a:r>
            <a:r>
              <a:rPr lang="en-US"/>
              <a:t> </a:t>
            </a:r>
          </a:p>
        </p:txBody>
      </p:sp>
      <p:graphicFrame>
        <p:nvGraphicFramePr>
          <p:cNvPr id="4" name="Table 3">
            <a:extLst>
              <a:ext uri="{FF2B5EF4-FFF2-40B4-BE49-F238E27FC236}">
                <a16:creationId xmlns:a16="http://schemas.microsoft.com/office/drawing/2014/main" id="{94974DA7-6012-A1F4-9D75-9F7166EAD9D6}"/>
              </a:ext>
            </a:extLst>
          </p:cNvPr>
          <p:cNvGraphicFramePr>
            <a:graphicFrameLocks noGrp="1"/>
          </p:cNvGraphicFramePr>
          <p:nvPr>
            <p:extLst>
              <p:ext uri="{D42A27DB-BD31-4B8C-83A1-F6EECF244321}">
                <p14:modId xmlns:p14="http://schemas.microsoft.com/office/powerpoint/2010/main" val="2276231692"/>
              </p:ext>
            </p:extLst>
          </p:nvPr>
        </p:nvGraphicFramePr>
        <p:xfrm>
          <a:off x="1157767" y="3122625"/>
          <a:ext cx="9876466" cy="3370249"/>
        </p:xfrm>
        <a:graphic>
          <a:graphicData uri="http://schemas.openxmlformats.org/drawingml/2006/table">
            <a:tbl>
              <a:tblPr firstRow="1" bandRow="1">
                <a:tableStyleId>{5C22544A-7EE6-4342-B048-85BDC9FD1C3A}</a:tableStyleId>
              </a:tblPr>
              <a:tblGrid>
                <a:gridCol w="4938233">
                  <a:extLst>
                    <a:ext uri="{9D8B030D-6E8A-4147-A177-3AD203B41FA5}">
                      <a16:colId xmlns:a16="http://schemas.microsoft.com/office/drawing/2014/main" val="547973606"/>
                    </a:ext>
                  </a:extLst>
                </a:gridCol>
                <a:gridCol w="4938233">
                  <a:extLst>
                    <a:ext uri="{9D8B030D-6E8A-4147-A177-3AD203B41FA5}">
                      <a16:colId xmlns:a16="http://schemas.microsoft.com/office/drawing/2014/main" val="3979019392"/>
                    </a:ext>
                  </a:extLst>
                </a:gridCol>
              </a:tblGrid>
              <a:tr h="564574">
                <a:tc>
                  <a:txBody>
                    <a:bodyPr/>
                    <a:lstStyle/>
                    <a:p>
                      <a:r>
                        <a:rPr lang="en-US" sz="2400"/>
                        <a:t>Features of Description</a:t>
                      </a:r>
                    </a:p>
                  </a:txBody>
                  <a:tcPr/>
                </a:tc>
                <a:tc>
                  <a:txBody>
                    <a:bodyPr/>
                    <a:lstStyle/>
                    <a:p>
                      <a:r>
                        <a:rPr lang="en-US" sz="2400"/>
                        <a:t>Features of Analysis</a:t>
                      </a:r>
                    </a:p>
                  </a:txBody>
                  <a:tcPr/>
                </a:tc>
                <a:extLst>
                  <a:ext uri="{0D108BD9-81ED-4DB2-BD59-A6C34878D82A}">
                    <a16:rowId xmlns:a16="http://schemas.microsoft.com/office/drawing/2014/main" val="2863368019"/>
                  </a:ext>
                </a:extLst>
              </a:tr>
              <a:tr h="2805675">
                <a:tc>
                  <a:txBody>
                    <a:bodyPr/>
                    <a:lstStyle/>
                    <a:p>
                      <a:endParaRPr lang="en-US" sz="1800" b="0" i="0" u="none" strike="noStrike" kern="1200" baseline="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mn-lt"/>
                          <a:ea typeface="+mn-ea"/>
                          <a:cs typeface="+mn-cs"/>
                        </a:rPr>
                        <a:t>Often provides key details or facts (good!).</a:t>
                      </a:r>
                    </a:p>
                    <a:p>
                      <a:pPr marL="285750" indent="-285750">
                        <a:buFont typeface="Arial" panose="020B0604020202020204" pitchFamily="34" charset="0"/>
                        <a:buChar char="•"/>
                      </a:pPr>
                      <a:endParaRPr lang="en-US" sz="1800" b="0" i="0" u="none" strike="noStrike" kern="1200" baseline="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mn-lt"/>
                          <a:ea typeface="+mn-ea"/>
                          <a:cs typeface="+mn-cs"/>
                        </a:rPr>
                        <a:t>Too often relies on surface-level observation, focusing on </a:t>
                      </a:r>
                      <a:r>
                        <a:rPr lang="en-US" sz="1800" b="0" i="1" u="none" strike="noStrike" kern="1200" baseline="0">
                          <a:solidFill>
                            <a:schemeClr val="dk1"/>
                          </a:solidFill>
                          <a:latin typeface="+mn-lt"/>
                          <a:ea typeface="+mn-ea"/>
                          <a:cs typeface="+mn-cs"/>
                        </a:rPr>
                        <a:t>what the program does </a:t>
                      </a:r>
                      <a:r>
                        <a:rPr lang="en-US" sz="1800" b="0" i="0" u="none" strike="noStrike" kern="1200" baseline="0">
                          <a:solidFill>
                            <a:schemeClr val="dk1"/>
                          </a:solidFill>
                          <a:latin typeface="+mn-lt"/>
                          <a:ea typeface="+mn-ea"/>
                          <a:cs typeface="+mn-cs"/>
                        </a:rPr>
                        <a:t>rather than </a:t>
                      </a:r>
                      <a:r>
                        <a:rPr lang="en-US" sz="1800" b="0" i="1" u="none" strike="noStrike" kern="1200" baseline="0">
                          <a:solidFill>
                            <a:schemeClr val="dk1"/>
                          </a:solidFill>
                          <a:latin typeface="+mn-lt"/>
                          <a:ea typeface="+mn-ea"/>
                          <a:cs typeface="+mn-cs"/>
                        </a:rPr>
                        <a:t>whether it is working</a:t>
                      </a:r>
                      <a:r>
                        <a:rPr lang="en-US" sz="1800" b="0" i="0" u="none" strike="noStrike" kern="1200" baseline="0">
                          <a:solidFill>
                            <a:schemeClr val="dk1"/>
                          </a:solidFill>
                          <a:latin typeface="+mn-lt"/>
                          <a:ea typeface="+mn-ea"/>
                          <a:cs typeface="+mn-cs"/>
                        </a:rPr>
                        <a:t> </a:t>
                      </a:r>
                      <a:r>
                        <a:rPr lang="en-US" sz="1800" b="0" i="1" u="none" strike="noStrike" kern="1200" baseline="0">
                          <a:solidFill>
                            <a:schemeClr val="dk1"/>
                          </a:solidFill>
                          <a:latin typeface="+mn-lt"/>
                          <a:ea typeface="+mn-ea"/>
                          <a:cs typeface="+mn-cs"/>
                        </a:rPr>
                        <a:t>and why or why not</a:t>
                      </a:r>
                      <a:r>
                        <a:rPr lang="en-US" sz="1800" b="0" i="0" u="none" strike="noStrike" kern="1200" baseline="0">
                          <a:solidFill>
                            <a:schemeClr val="dk1"/>
                          </a:solidFill>
                          <a:latin typeface="+mn-lt"/>
                          <a:ea typeface="+mn-ea"/>
                          <a:cs typeface="+mn-cs"/>
                        </a:rPr>
                        <a:t>.</a:t>
                      </a:r>
                    </a:p>
                  </a:txBody>
                  <a:tcPr/>
                </a:tc>
                <a:tc>
                  <a:txBody>
                    <a:bodyPr/>
                    <a:lstStyle/>
                    <a:p>
                      <a:endParaRPr lang="en-US" dirty="0"/>
                    </a:p>
                    <a:p>
                      <a:pPr marL="285750" indent="-285750">
                        <a:buFont typeface="Arial" panose="020B0604020202020204" pitchFamily="34" charset="0"/>
                        <a:buChar char="•"/>
                      </a:pPr>
                      <a:r>
                        <a:rPr lang="en-US" dirty="0"/>
                        <a:t>Focuses on using data to determine to what extent the program is effective.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Breaks down and </a:t>
                      </a:r>
                      <a:r>
                        <a:rPr lang="en-US" i="1" dirty="0"/>
                        <a:t>interprets</a:t>
                      </a:r>
                      <a:r>
                        <a:rPr lang="en-US" i="0" dirty="0"/>
                        <a:t> the data.</a:t>
                      </a:r>
                    </a:p>
                    <a:p>
                      <a:pPr marL="285750" indent="-285750">
                        <a:buFont typeface="Arial" panose="020B0604020202020204" pitchFamily="34" charset="0"/>
                        <a:buChar char="•"/>
                      </a:pPr>
                      <a:endParaRPr lang="en-US" i="0" dirty="0"/>
                    </a:p>
                    <a:p>
                      <a:pPr marL="285750" indent="-285750">
                        <a:buFont typeface="Arial" panose="020B0604020202020204" pitchFamily="34" charset="0"/>
                        <a:buChar char="•"/>
                      </a:pPr>
                      <a:r>
                        <a:rPr lang="en-US" i="0" dirty="0"/>
                        <a:t>More conceptual, using reasoning and logic.</a:t>
                      </a:r>
                      <a:endParaRPr lang="en-US" dirty="0"/>
                    </a:p>
                  </a:txBody>
                  <a:tcPr/>
                </a:tc>
                <a:extLst>
                  <a:ext uri="{0D108BD9-81ED-4DB2-BD59-A6C34878D82A}">
                    <a16:rowId xmlns:a16="http://schemas.microsoft.com/office/drawing/2014/main" val="2217375671"/>
                  </a:ext>
                </a:extLst>
              </a:tr>
            </a:tbl>
          </a:graphicData>
        </a:graphic>
      </p:graphicFrame>
    </p:spTree>
    <p:extLst>
      <p:ext uri="{BB962C8B-B14F-4D97-AF65-F5344CB8AC3E}">
        <p14:creationId xmlns:p14="http://schemas.microsoft.com/office/powerpoint/2010/main" val="223413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C5AA3-5E92-DF5C-A7DA-4C7CA7798D42}"/>
              </a:ext>
            </a:extLst>
          </p:cNvPr>
          <p:cNvSpPr>
            <a:spLocks noGrp="1"/>
          </p:cNvSpPr>
          <p:nvPr>
            <p:ph type="title"/>
          </p:nvPr>
        </p:nvSpPr>
        <p:spPr/>
        <p:txBody>
          <a:bodyPr/>
          <a:lstStyle/>
          <a:p>
            <a:r>
              <a:rPr lang="en-US" dirty="0"/>
              <a:t>Program Evaluation Summary: Focus Area </a:t>
            </a:r>
          </a:p>
        </p:txBody>
      </p:sp>
      <p:sp>
        <p:nvSpPr>
          <p:cNvPr id="2" name="Content Placeholder 1">
            <a:extLst>
              <a:ext uri="{FF2B5EF4-FFF2-40B4-BE49-F238E27FC236}">
                <a16:creationId xmlns:a16="http://schemas.microsoft.com/office/drawing/2014/main" id="{F1C6B217-0A7E-1DFD-A2ED-46E4089D0607}"/>
              </a:ext>
            </a:extLst>
          </p:cNvPr>
          <p:cNvSpPr>
            <a:spLocks noGrp="1"/>
          </p:cNvSpPr>
          <p:nvPr>
            <p:ph idx="1"/>
          </p:nvPr>
        </p:nvSpPr>
        <p:spPr>
          <a:xfrm>
            <a:off x="838200" y="2086985"/>
            <a:ext cx="10515600" cy="953927"/>
          </a:xfrm>
        </p:spPr>
        <p:txBody>
          <a:bodyPr/>
          <a:lstStyle/>
          <a:p>
            <a:pPr marL="0" indent="0">
              <a:buNone/>
            </a:pPr>
            <a:r>
              <a:rPr lang="en-US" b="1"/>
              <a:t>Key Growth Area: </a:t>
            </a:r>
            <a:r>
              <a:rPr lang="en-US"/>
              <a:t>Districts describing their programs but not </a:t>
            </a:r>
            <a:r>
              <a:rPr lang="en-US" i="1"/>
              <a:t>analyzing them.</a:t>
            </a:r>
            <a:r>
              <a:rPr lang="en-US"/>
              <a:t> </a:t>
            </a:r>
          </a:p>
        </p:txBody>
      </p:sp>
      <p:graphicFrame>
        <p:nvGraphicFramePr>
          <p:cNvPr id="4" name="Table 3">
            <a:extLst>
              <a:ext uri="{FF2B5EF4-FFF2-40B4-BE49-F238E27FC236}">
                <a16:creationId xmlns:a16="http://schemas.microsoft.com/office/drawing/2014/main" id="{183CE4AB-E907-6A07-BB55-910F3ADA323C}"/>
              </a:ext>
            </a:extLst>
          </p:cNvPr>
          <p:cNvGraphicFramePr>
            <a:graphicFrameLocks noGrp="1"/>
          </p:cNvGraphicFramePr>
          <p:nvPr>
            <p:extLst>
              <p:ext uri="{D42A27DB-BD31-4B8C-83A1-F6EECF244321}">
                <p14:modId xmlns:p14="http://schemas.microsoft.com/office/powerpoint/2010/main" val="3717403764"/>
              </p:ext>
            </p:extLst>
          </p:nvPr>
        </p:nvGraphicFramePr>
        <p:xfrm>
          <a:off x="1157767" y="3122625"/>
          <a:ext cx="9876466" cy="3370249"/>
        </p:xfrm>
        <a:graphic>
          <a:graphicData uri="http://schemas.openxmlformats.org/drawingml/2006/table">
            <a:tbl>
              <a:tblPr firstRow="1" bandRow="1">
                <a:tableStyleId>{5C22544A-7EE6-4342-B048-85BDC9FD1C3A}</a:tableStyleId>
              </a:tblPr>
              <a:tblGrid>
                <a:gridCol w="4938233">
                  <a:extLst>
                    <a:ext uri="{9D8B030D-6E8A-4147-A177-3AD203B41FA5}">
                      <a16:colId xmlns:a16="http://schemas.microsoft.com/office/drawing/2014/main" val="547973606"/>
                    </a:ext>
                  </a:extLst>
                </a:gridCol>
                <a:gridCol w="4938233">
                  <a:extLst>
                    <a:ext uri="{9D8B030D-6E8A-4147-A177-3AD203B41FA5}">
                      <a16:colId xmlns:a16="http://schemas.microsoft.com/office/drawing/2014/main" val="3979019392"/>
                    </a:ext>
                  </a:extLst>
                </a:gridCol>
              </a:tblGrid>
              <a:tr h="564574">
                <a:tc>
                  <a:txBody>
                    <a:bodyPr/>
                    <a:lstStyle/>
                    <a:p>
                      <a:r>
                        <a:rPr lang="en-US" sz="2400"/>
                        <a:t>Description</a:t>
                      </a:r>
                    </a:p>
                  </a:txBody>
                  <a:tcPr/>
                </a:tc>
                <a:tc>
                  <a:txBody>
                    <a:bodyPr/>
                    <a:lstStyle/>
                    <a:p>
                      <a:r>
                        <a:rPr lang="en-US" sz="2400"/>
                        <a:t>Analysis</a:t>
                      </a:r>
                    </a:p>
                  </a:txBody>
                  <a:tcPr/>
                </a:tc>
                <a:extLst>
                  <a:ext uri="{0D108BD9-81ED-4DB2-BD59-A6C34878D82A}">
                    <a16:rowId xmlns:a16="http://schemas.microsoft.com/office/drawing/2014/main" val="2863368019"/>
                  </a:ext>
                </a:extLst>
              </a:tr>
              <a:tr h="2805675">
                <a:tc>
                  <a:txBody>
                    <a:bodyPr/>
                    <a:lstStyle/>
                    <a:p>
                      <a:endParaRPr lang="en-US" sz="1800" b="0" i="0" u="none" strike="noStrike" kern="1200" baseline="0">
                        <a:solidFill>
                          <a:schemeClr val="dk1"/>
                        </a:solidFill>
                        <a:latin typeface="+mn-lt"/>
                        <a:ea typeface="+mn-ea"/>
                        <a:cs typeface="+mn-cs"/>
                      </a:endParaRPr>
                    </a:p>
                    <a:p>
                      <a:r>
                        <a:rPr lang="en-US" sz="1800" b="0" i="0" u="none" strike="noStrike" kern="1200" baseline="0">
                          <a:solidFill>
                            <a:schemeClr val="dk1"/>
                          </a:solidFill>
                          <a:latin typeface="+mn-lt"/>
                          <a:ea typeface="+mn-ea"/>
                          <a:cs typeface="+mn-cs"/>
                        </a:rPr>
                        <a:t>“Our Title I targeted assistance program serves students in the lowest 20% of math achievement. These students are provided with additional support through a math intervention class.  The program has been successful over time as we have rolled out these services.”</a:t>
                      </a:r>
                      <a:endParaRPr lang="en-US" sz="1600"/>
                    </a:p>
                  </a:txBody>
                  <a:tcPr/>
                </a:tc>
                <a:tc>
                  <a:txBody>
                    <a:bodyPr/>
                    <a:lstStyle/>
                    <a:p>
                      <a:endParaRPr lang="en-US" dirty="0"/>
                    </a:p>
                    <a:p>
                      <a:r>
                        <a:rPr lang="en-US" i="1" dirty="0"/>
                        <a:t>“Based on math MCAS data, our 7</a:t>
                      </a:r>
                      <a:r>
                        <a:rPr lang="en-US" i="1" baseline="30000" dirty="0"/>
                        <a:t>th</a:t>
                      </a:r>
                      <a:r>
                        <a:rPr lang="en-US" i="1" dirty="0"/>
                        <a:t> and 8</a:t>
                      </a:r>
                      <a:r>
                        <a:rPr lang="en-US" i="1" baseline="30000" dirty="0"/>
                        <a:t>th</a:t>
                      </a:r>
                      <a:r>
                        <a:rPr lang="en-US" i="1" dirty="0"/>
                        <a:t> grade Title I students’ math scores grew at a 33% faster rate than the entire 7</a:t>
                      </a:r>
                      <a:r>
                        <a:rPr lang="en-US" i="1" baseline="30000" dirty="0"/>
                        <a:t>th</a:t>
                      </a:r>
                      <a:r>
                        <a:rPr lang="en-US" i="1" dirty="0"/>
                        <a:t> and 8</a:t>
                      </a:r>
                      <a:r>
                        <a:rPr lang="en-US" i="1" baseline="30000" dirty="0"/>
                        <a:t>th</a:t>
                      </a:r>
                      <a:r>
                        <a:rPr lang="en-US" i="1" dirty="0"/>
                        <a:t> grade cohort. This indicates that the middle-school Title I TA program is meeting its goal of accelerating math achievement in key skill areas, and indicates that we should continue this core component of our program next year.”</a:t>
                      </a:r>
                    </a:p>
                  </a:txBody>
                  <a:tcPr/>
                </a:tc>
                <a:extLst>
                  <a:ext uri="{0D108BD9-81ED-4DB2-BD59-A6C34878D82A}">
                    <a16:rowId xmlns:a16="http://schemas.microsoft.com/office/drawing/2014/main" val="2217375671"/>
                  </a:ext>
                </a:extLst>
              </a:tr>
            </a:tbl>
          </a:graphicData>
        </a:graphic>
      </p:graphicFrame>
      <p:pic>
        <p:nvPicPr>
          <p:cNvPr id="8" name="Graphic 7" descr="Take Off with solid fill">
            <a:extLst>
              <a:ext uri="{FF2B5EF4-FFF2-40B4-BE49-F238E27FC236}">
                <a16:creationId xmlns:a16="http://schemas.microsoft.com/office/drawing/2014/main" id="{AEB99237-053E-F517-58FC-2C582B40E4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8252" y="5732684"/>
            <a:ext cx="914400" cy="914400"/>
          </a:xfrm>
          <a:prstGeom prst="rect">
            <a:avLst/>
          </a:prstGeom>
        </p:spPr>
      </p:pic>
      <p:pic>
        <p:nvPicPr>
          <p:cNvPr id="6" name="Graphic 5" descr="Smiling face outline with solid fill">
            <a:extLst>
              <a:ext uri="{FF2B5EF4-FFF2-40B4-BE49-F238E27FC236}">
                <a16:creationId xmlns:a16="http://schemas.microsoft.com/office/drawing/2014/main" id="{932C02E8-6C40-C44C-839F-DC3904727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7200" y="5932967"/>
            <a:ext cx="815163" cy="815163"/>
          </a:xfrm>
          <a:prstGeom prst="rect">
            <a:avLst/>
          </a:prstGeom>
        </p:spPr>
      </p:pic>
    </p:spTree>
    <p:extLst>
      <p:ext uri="{BB962C8B-B14F-4D97-AF65-F5344CB8AC3E}">
        <p14:creationId xmlns:p14="http://schemas.microsoft.com/office/powerpoint/2010/main" val="25053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04EC0-6C82-A655-0F35-A4A8B906D0B3}"/>
              </a:ext>
            </a:extLst>
          </p:cNvPr>
          <p:cNvSpPr>
            <a:spLocks noGrp="1"/>
          </p:cNvSpPr>
          <p:nvPr>
            <p:ph type="title"/>
          </p:nvPr>
        </p:nvSpPr>
        <p:spPr/>
        <p:txBody>
          <a:bodyPr/>
          <a:lstStyle/>
          <a:p>
            <a:r>
              <a:rPr lang="en-US"/>
              <a:t>How to Use the Workbook</a:t>
            </a:r>
          </a:p>
        </p:txBody>
      </p:sp>
      <p:pic>
        <p:nvPicPr>
          <p:cNvPr id="5" name="Picture 4" descr="Screenshot of Step 7 in the program evaluation workbook that helps districts write their program evaluation summary">
            <a:extLst>
              <a:ext uri="{FF2B5EF4-FFF2-40B4-BE49-F238E27FC236}">
                <a16:creationId xmlns:a16="http://schemas.microsoft.com/office/drawing/2014/main" id="{6FFD7CD9-02F7-58C8-52C9-E9B3BAD60730}"/>
              </a:ext>
            </a:extLst>
          </p:cNvPr>
          <p:cNvPicPr>
            <a:picLocks noChangeAspect="1"/>
          </p:cNvPicPr>
          <p:nvPr/>
        </p:nvPicPr>
        <p:blipFill>
          <a:blip r:embed="rId2"/>
          <a:stretch>
            <a:fillRect/>
          </a:stretch>
        </p:blipFill>
        <p:spPr>
          <a:xfrm>
            <a:off x="3774866" y="1701044"/>
            <a:ext cx="4642268" cy="5008100"/>
          </a:xfrm>
          <a:prstGeom prst="rect">
            <a:avLst/>
          </a:prstGeom>
        </p:spPr>
      </p:pic>
    </p:spTree>
    <p:extLst>
      <p:ext uri="{BB962C8B-B14F-4D97-AF65-F5344CB8AC3E}">
        <p14:creationId xmlns:p14="http://schemas.microsoft.com/office/powerpoint/2010/main" val="128367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C5F3F-CFEE-2286-D7E2-1C70973D2CA7}"/>
              </a:ext>
            </a:extLst>
          </p:cNvPr>
          <p:cNvSpPr>
            <a:spLocks noGrp="1"/>
          </p:cNvSpPr>
          <p:nvPr>
            <p:ph type="title"/>
          </p:nvPr>
        </p:nvSpPr>
        <p:spPr/>
        <p:txBody>
          <a:bodyPr>
            <a:normAutofit fontScale="90000"/>
          </a:bodyPr>
          <a:lstStyle/>
          <a:p>
            <a:r>
              <a:rPr lang="en-US"/>
              <a:t>Analysis Example: Building on a Great Foundation</a:t>
            </a:r>
          </a:p>
        </p:txBody>
      </p:sp>
      <p:sp>
        <p:nvSpPr>
          <p:cNvPr id="2" name="Content Placeholder 1">
            <a:extLst>
              <a:ext uri="{FF2B5EF4-FFF2-40B4-BE49-F238E27FC236}">
                <a16:creationId xmlns:a16="http://schemas.microsoft.com/office/drawing/2014/main" id="{3E8144E9-CD8C-1B71-996D-15837D614052}"/>
              </a:ext>
            </a:extLst>
          </p:cNvPr>
          <p:cNvSpPr>
            <a:spLocks noGrp="1"/>
          </p:cNvSpPr>
          <p:nvPr>
            <p:ph idx="1"/>
          </p:nvPr>
        </p:nvSpPr>
        <p:spPr/>
        <p:txBody>
          <a:bodyPr/>
          <a:lstStyle/>
          <a:p>
            <a:pPr marL="0" indent="0">
              <a:buNone/>
            </a:pPr>
            <a:r>
              <a:rPr lang="en-US"/>
              <a:t>I’m going to talk through:</a:t>
            </a:r>
          </a:p>
          <a:p>
            <a:pPr marL="514350" indent="-514350">
              <a:buFont typeface="+mj-lt"/>
              <a:buAutoNum type="arabicPeriod"/>
            </a:pPr>
            <a:r>
              <a:rPr lang="en-US"/>
              <a:t>The good elements in an example</a:t>
            </a:r>
          </a:p>
          <a:p>
            <a:pPr marL="514350" indent="-514350">
              <a:buFont typeface="+mj-lt"/>
              <a:buAutoNum type="arabicPeriod"/>
            </a:pPr>
            <a:r>
              <a:rPr lang="en-US"/>
              <a:t>Improvements I would make</a:t>
            </a:r>
          </a:p>
          <a:p>
            <a:pPr marL="514350" indent="-514350">
              <a:buFont typeface="+mj-lt"/>
              <a:buAutoNum type="arabicPeriod"/>
            </a:pPr>
            <a:r>
              <a:rPr lang="en-US"/>
              <a:t>My approach to an analysis</a:t>
            </a:r>
          </a:p>
        </p:txBody>
      </p:sp>
    </p:spTree>
    <p:extLst>
      <p:ext uri="{BB962C8B-B14F-4D97-AF65-F5344CB8AC3E}">
        <p14:creationId xmlns:p14="http://schemas.microsoft.com/office/powerpoint/2010/main" val="270133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1B5DC-ACED-C71D-C152-B02F2B5BBFFD}"/>
              </a:ext>
            </a:extLst>
          </p:cNvPr>
          <p:cNvSpPr>
            <a:spLocks noGrp="1"/>
          </p:cNvSpPr>
          <p:nvPr>
            <p:ph type="title"/>
          </p:nvPr>
        </p:nvSpPr>
        <p:spPr/>
        <p:txBody>
          <a:bodyPr/>
          <a:lstStyle/>
          <a:p>
            <a:r>
              <a:rPr lang="en-US"/>
              <a:t>1. Example</a:t>
            </a:r>
          </a:p>
        </p:txBody>
      </p:sp>
      <p:sp>
        <p:nvSpPr>
          <p:cNvPr id="2" name="Content Placeholder 1">
            <a:extLst>
              <a:ext uri="{FF2B5EF4-FFF2-40B4-BE49-F238E27FC236}">
                <a16:creationId xmlns:a16="http://schemas.microsoft.com/office/drawing/2014/main" id="{18395F33-E1C1-BD49-8B28-912902A0B4FD}"/>
              </a:ext>
            </a:extLst>
          </p:cNvPr>
          <p:cNvSpPr>
            <a:spLocks noGrp="1"/>
          </p:cNvSpPr>
          <p:nvPr>
            <p:ph idx="1"/>
          </p:nvPr>
        </p:nvSpPr>
        <p:spPr/>
        <p:txBody>
          <a:bodyPr>
            <a:normAutofit/>
          </a:bodyPr>
          <a:lstStyle/>
          <a:p>
            <a:r>
              <a:rPr lang="en-US"/>
              <a:t>Outlines details of the intervention</a:t>
            </a:r>
          </a:p>
          <a:p>
            <a:r>
              <a:rPr lang="en-US"/>
              <a:t>Specifies the evaluation questions</a:t>
            </a:r>
          </a:p>
          <a:p>
            <a:r>
              <a:rPr lang="en-US"/>
              <a:t>Identifies metrics including one that captures high growth needed</a:t>
            </a:r>
          </a:p>
          <a:p>
            <a:r>
              <a:rPr lang="en-US"/>
              <a:t>Displays the data  </a:t>
            </a:r>
          </a:p>
          <a:p>
            <a:endParaRPr lang="en-US"/>
          </a:p>
        </p:txBody>
      </p:sp>
    </p:spTree>
    <p:extLst>
      <p:ext uri="{BB962C8B-B14F-4D97-AF65-F5344CB8AC3E}">
        <p14:creationId xmlns:p14="http://schemas.microsoft.com/office/powerpoint/2010/main" val="135060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70C10-95C7-F752-7DC0-F8DD35C67D14}"/>
              </a:ext>
            </a:extLst>
          </p:cNvPr>
          <p:cNvSpPr>
            <a:spLocks noGrp="1"/>
          </p:cNvSpPr>
          <p:nvPr>
            <p:ph type="title"/>
          </p:nvPr>
        </p:nvSpPr>
        <p:spPr/>
        <p:txBody>
          <a:bodyPr>
            <a:normAutofit/>
          </a:bodyPr>
          <a:lstStyle/>
          <a:p>
            <a:r>
              <a:rPr lang="en-US"/>
              <a:t>1. Example: Details of the intervention</a:t>
            </a:r>
          </a:p>
        </p:txBody>
      </p:sp>
      <p:sp>
        <p:nvSpPr>
          <p:cNvPr id="2" name="Content Placeholder 1">
            <a:extLst>
              <a:ext uri="{FF2B5EF4-FFF2-40B4-BE49-F238E27FC236}">
                <a16:creationId xmlns:a16="http://schemas.microsoft.com/office/drawing/2014/main" id="{EB7A48C8-0A9F-838A-AABB-32114B11A496}"/>
              </a:ext>
            </a:extLst>
          </p:cNvPr>
          <p:cNvSpPr>
            <a:spLocks noGrp="1"/>
          </p:cNvSpPr>
          <p:nvPr>
            <p:ph idx="1"/>
          </p:nvPr>
        </p:nvSpPr>
        <p:spPr/>
        <p:txBody>
          <a:bodyPr>
            <a:normAutofit lnSpcReduction="10000"/>
          </a:bodyPr>
          <a:lstStyle/>
          <a:p>
            <a:r>
              <a:rPr lang="en-US" sz="2800"/>
              <a:t>Title 1 Funds provided a 1.0 FTE certified teacher to provide Reading and Math support.</a:t>
            </a:r>
          </a:p>
          <a:p>
            <a:r>
              <a:rPr lang="en-US" sz="2800"/>
              <a:t>Student selection based on Spring MCAS, end of year (EOY) STAR reading assessments, student success in Tier 1, etc.</a:t>
            </a:r>
          </a:p>
          <a:p>
            <a:r>
              <a:rPr lang="en-US" sz="2800"/>
              <a:t>Students received 10 weeks of standards-aligned instruction based on identified areas of weakness. </a:t>
            </a:r>
          </a:p>
          <a:p>
            <a:r>
              <a:rPr lang="en-US" sz="2800"/>
              <a:t>Classes met daily throughout the quarter for 50 minutes. </a:t>
            </a:r>
          </a:p>
          <a:p>
            <a:r>
              <a:rPr lang="en-US" sz="2800"/>
              <a:t>Each grade level was assigned to a class in a different quarter of the school year. </a:t>
            </a:r>
            <a:endParaRPr lang="en-US"/>
          </a:p>
        </p:txBody>
      </p:sp>
    </p:spTree>
    <p:extLst>
      <p:ext uri="{BB962C8B-B14F-4D97-AF65-F5344CB8AC3E}">
        <p14:creationId xmlns:p14="http://schemas.microsoft.com/office/powerpoint/2010/main" val="160148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EC254-71CF-3E97-DC1A-0F23BF50C470}"/>
              </a:ext>
            </a:extLst>
          </p:cNvPr>
          <p:cNvSpPr>
            <a:spLocks noGrp="1"/>
          </p:cNvSpPr>
          <p:nvPr>
            <p:ph type="title"/>
          </p:nvPr>
        </p:nvSpPr>
        <p:spPr/>
        <p:txBody>
          <a:bodyPr>
            <a:normAutofit fontScale="90000"/>
          </a:bodyPr>
          <a:lstStyle/>
          <a:p>
            <a:r>
              <a:rPr lang="en-US"/>
              <a:t>1. Example: Evaluation Questions and Metrics</a:t>
            </a:r>
          </a:p>
        </p:txBody>
      </p:sp>
      <p:sp>
        <p:nvSpPr>
          <p:cNvPr id="2" name="Content Placeholder 1">
            <a:extLst>
              <a:ext uri="{FF2B5EF4-FFF2-40B4-BE49-F238E27FC236}">
                <a16:creationId xmlns:a16="http://schemas.microsoft.com/office/drawing/2014/main" id="{185674DE-08E1-5B39-7AD5-95E3DEEB56F6}"/>
              </a:ext>
            </a:extLst>
          </p:cNvPr>
          <p:cNvSpPr>
            <a:spLocks noGrp="1"/>
          </p:cNvSpPr>
          <p:nvPr>
            <p:ph idx="1"/>
          </p:nvPr>
        </p:nvSpPr>
        <p:spPr/>
        <p:txBody>
          <a:bodyPr/>
          <a:lstStyle/>
          <a:p>
            <a:r>
              <a:rPr lang="en-US"/>
              <a:t>Measured by STAR Reading Assessments</a:t>
            </a:r>
          </a:p>
          <a:p>
            <a:pPr lvl="1"/>
            <a:r>
              <a:rPr lang="en-US"/>
              <a:t>What percentage of students at the beginning of the year (BOY) were not on grade level? </a:t>
            </a:r>
          </a:p>
          <a:p>
            <a:pPr lvl="1"/>
            <a:r>
              <a:rPr lang="en-US"/>
              <a:t>What percentage of students in the spring (MOY) were below grade-level? </a:t>
            </a:r>
          </a:p>
          <a:p>
            <a:pPr lvl="1"/>
            <a:r>
              <a:rPr lang="en-US"/>
              <a:t>What percentage of students increased one achievement level? </a:t>
            </a:r>
          </a:p>
          <a:p>
            <a:pPr lvl="1"/>
            <a:r>
              <a:rPr lang="en-US"/>
              <a:t>What percentage of students attained a Student Growth Percentile (SGP) of at least 50?</a:t>
            </a:r>
          </a:p>
          <a:p>
            <a:endParaRPr lang="en-US"/>
          </a:p>
        </p:txBody>
      </p:sp>
    </p:spTree>
    <p:extLst>
      <p:ext uri="{BB962C8B-B14F-4D97-AF65-F5344CB8AC3E}">
        <p14:creationId xmlns:p14="http://schemas.microsoft.com/office/powerpoint/2010/main" val="146491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Introductions</a:t>
            </a:r>
          </a:p>
        </p:txBody>
      </p:sp>
      <p:sp>
        <p:nvSpPr>
          <p:cNvPr id="4" name="Slide Number Placeholder 3"/>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 name="Content Placeholder 2"/>
          <p:cNvSpPr>
            <a:spLocks noGrp="1"/>
          </p:cNvSpPr>
          <p:nvPr>
            <p:ph idx="1"/>
          </p:nvPr>
        </p:nvSpPr>
        <p:spPr>
          <a:xfrm>
            <a:off x="838200" y="2086984"/>
            <a:ext cx="5880100" cy="4052559"/>
          </a:xfrm>
        </p:spPr>
        <p:txBody>
          <a:bodyPr vert="horz" lIns="91440" tIns="45720" rIns="91440" bIns="45720" rtlCol="0" anchor="t">
            <a:noAutofit/>
          </a:bodyPr>
          <a:lstStyle/>
          <a:p>
            <a:pPr>
              <a:lnSpc>
                <a:spcPct val="100000"/>
              </a:lnSpc>
              <a:buFont typeface="Arial"/>
              <a:buChar char="•"/>
              <a:tabLst>
                <a:tab pos="2286000" algn="l"/>
              </a:tabLst>
            </a:pPr>
            <a:r>
              <a:rPr lang="en-US">
                <a:latin typeface="Arial"/>
                <a:cs typeface="Arial"/>
              </a:rPr>
              <a:t>Leif Jacobsen</a:t>
            </a:r>
          </a:p>
          <a:p>
            <a:pPr marL="0" indent="0" algn="just">
              <a:lnSpc>
                <a:spcPct val="100000"/>
              </a:lnSpc>
              <a:buNone/>
              <a:tabLst>
                <a:tab pos="2286000" algn="l"/>
              </a:tabLst>
            </a:pPr>
            <a:r>
              <a:rPr lang="en-US">
                <a:latin typeface="Arial"/>
                <a:cs typeface="Arial"/>
              </a:rPr>
              <a:t> </a:t>
            </a:r>
            <a:r>
              <a:rPr lang="en-US" sz="2200">
                <a:latin typeface="Arial"/>
                <a:cs typeface="Arial"/>
              </a:rPr>
              <a:t>DESE, Federal Programs Team</a:t>
            </a:r>
          </a:p>
          <a:p>
            <a:pPr>
              <a:lnSpc>
                <a:spcPct val="100000"/>
              </a:lnSpc>
              <a:buFont typeface="Arial"/>
              <a:buChar char="•"/>
              <a:tabLst>
                <a:tab pos="2286000" algn="l"/>
              </a:tabLst>
            </a:pPr>
            <a:endParaRPr lang="en-US">
              <a:latin typeface="Arial"/>
              <a:cs typeface="Arial"/>
            </a:endParaRPr>
          </a:p>
          <a:p>
            <a:pPr>
              <a:lnSpc>
                <a:spcPct val="100000"/>
              </a:lnSpc>
              <a:buFont typeface="Arial"/>
              <a:buChar char="•"/>
              <a:tabLst>
                <a:tab pos="2286000" algn="l"/>
              </a:tabLst>
            </a:pPr>
            <a:r>
              <a:rPr lang="en-US">
                <a:latin typeface="Arial"/>
                <a:cs typeface="Arial"/>
              </a:rPr>
              <a:t>Kendra Winner</a:t>
            </a:r>
            <a:endParaRPr lang="en-US"/>
          </a:p>
          <a:p>
            <a:pPr marL="0" indent="0" algn="just">
              <a:lnSpc>
                <a:spcPct val="100000"/>
              </a:lnSpc>
              <a:buNone/>
              <a:tabLst>
                <a:tab pos="2286000" algn="l"/>
              </a:tabLst>
            </a:pPr>
            <a:r>
              <a:rPr lang="en-US">
                <a:latin typeface="Arial"/>
                <a:cs typeface="Arial"/>
              </a:rPr>
              <a:t> </a:t>
            </a:r>
            <a:r>
              <a:rPr lang="en-US" sz="2200">
                <a:latin typeface="Arial"/>
                <a:cs typeface="Arial"/>
              </a:rPr>
              <a:t>DESE, Research and Evaluation Coordinator</a:t>
            </a:r>
            <a:endParaRPr lang="en-US" sz="2200"/>
          </a:p>
        </p:txBody>
      </p:sp>
      <p:pic>
        <p:nvPicPr>
          <p:cNvPr id="6" name="Picture 5" descr="DESE logo">
            <a:extLst>
              <a:ext uri="{FF2B5EF4-FFF2-40B4-BE49-F238E27FC236}">
                <a16:creationId xmlns:a16="http://schemas.microsoft.com/office/drawing/2014/main" id="{E24674B7-3190-8C73-F8B7-6590089038A3}"/>
              </a:ext>
            </a:extLst>
          </p:cNvPr>
          <p:cNvPicPr>
            <a:picLocks noChangeAspect="1"/>
          </p:cNvPicPr>
          <p:nvPr/>
        </p:nvPicPr>
        <p:blipFill>
          <a:blip r:embed="rId2"/>
          <a:stretch>
            <a:fillRect/>
          </a:stretch>
        </p:blipFill>
        <p:spPr>
          <a:xfrm>
            <a:off x="7169727" y="2715678"/>
            <a:ext cx="4184073" cy="1627140"/>
          </a:xfrm>
          <a:prstGeom prst="rect">
            <a:avLst/>
          </a:prstGeom>
        </p:spPr>
      </p:pic>
    </p:spTree>
    <p:extLst>
      <p:ext uri="{BB962C8B-B14F-4D97-AF65-F5344CB8AC3E}">
        <p14:creationId xmlns:p14="http://schemas.microsoft.com/office/powerpoint/2010/main" val="39567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CE3B9-CDDD-06BD-BDC0-C17AD5993CF7}"/>
              </a:ext>
            </a:extLst>
          </p:cNvPr>
          <p:cNvSpPr>
            <a:spLocks noGrp="1"/>
          </p:cNvSpPr>
          <p:nvPr>
            <p:ph type="title"/>
          </p:nvPr>
        </p:nvSpPr>
        <p:spPr/>
        <p:txBody>
          <a:bodyPr/>
          <a:lstStyle/>
          <a:p>
            <a:r>
              <a:rPr lang="en-US"/>
              <a:t>1. Example: Data Display</a:t>
            </a:r>
          </a:p>
        </p:txBody>
      </p:sp>
      <p:graphicFrame>
        <p:nvGraphicFramePr>
          <p:cNvPr id="7" name="Content Placeholder 6">
            <a:extLst>
              <a:ext uri="{FF2B5EF4-FFF2-40B4-BE49-F238E27FC236}">
                <a16:creationId xmlns:a16="http://schemas.microsoft.com/office/drawing/2014/main" id="{95C14835-BEC8-ABED-E740-0F86E8CC5DBA}"/>
              </a:ext>
            </a:extLst>
          </p:cNvPr>
          <p:cNvGraphicFramePr>
            <a:graphicFrameLocks noGrp="1"/>
          </p:cNvGraphicFramePr>
          <p:nvPr>
            <p:ph idx="1"/>
            <p:extLst>
              <p:ext uri="{D42A27DB-BD31-4B8C-83A1-F6EECF244321}">
                <p14:modId xmlns:p14="http://schemas.microsoft.com/office/powerpoint/2010/main" val="1222599703"/>
              </p:ext>
            </p:extLst>
          </p:nvPr>
        </p:nvGraphicFramePr>
        <p:xfrm>
          <a:off x="609602" y="1611086"/>
          <a:ext cx="10515601" cy="4312410"/>
        </p:xfrm>
        <a:graphic>
          <a:graphicData uri="http://schemas.openxmlformats.org/drawingml/2006/table">
            <a:tbl>
              <a:tblPr firstRow="1" firstCol="1" bandRow="1">
                <a:tableStyleId>{5C22544A-7EE6-4342-B048-85BDC9FD1C3A}</a:tableStyleId>
              </a:tblPr>
              <a:tblGrid>
                <a:gridCol w="2423649">
                  <a:extLst>
                    <a:ext uri="{9D8B030D-6E8A-4147-A177-3AD203B41FA5}">
                      <a16:colId xmlns:a16="http://schemas.microsoft.com/office/drawing/2014/main" val="1328359222"/>
                    </a:ext>
                  </a:extLst>
                </a:gridCol>
                <a:gridCol w="1619516">
                  <a:extLst>
                    <a:ext uri="{9D8B030D-6E8A-4147-A177-3AD203B41FA5}">
                      <a16:colId xmlns:a16="http://schemas.microsoft.com/office/drawing/2014/main" val="2355621027"/>
                    </a:ext>
                  </a:extLst>
                </a:gridCol>
                <a:gridCol w="1821955">
                  <a:extLst>
                    <a:ext uri="{9D8B030D-6E8A-4147-A177-3AD203B41FA5}">
                      <a16:colId xmlns:a16="http://schemas.microsoft.com/office/drawing/2014/main" val="2756132867"/>
                    </a:ext>
                  </a:extLst>
                </a:gridCol>
                <a:gridCol w="1619516">
                  <a:extLst>
                    <a:ext uri="{9D8B030D-6E8A-4147-A177-3AD203B41FA5}">
                      <a16:colId xmlns:a16="http://schemas.microsoft.com/office/drawing/2014/main" val="3243661771"/>
                    </a:ext>
                  </a:extLst>
                </a:gridCol>
                <a:gridCol w="1518294">
                  <a:extLst>
                    <a:ext uri="{9D8B030D-6E8A-4147-A177-3AD203B41FA5}">
                      <a16:colId xmlns:a16="http://schemas.microsoft.com/office/drawing/2014/main" val="1187622546"/>
                    </a:ext>
                  </a:extLst>
                </a:gridCol>
                <a:gridCol w="1512671">
                  <a:extLst>
                    <a:ext uri="{9D8B030D-6E8A-4147-A177-3AD203B41FA5}">
                      <a16:colId xmlns:a16="http://schemas.microsoft.com/office/drawing/2014/main" val="1441905964"/>
                    </a:ext>
                  </a:extLst>
                </a:gridCol>
              </a:tblGrid>
              <a:tr h="3162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Grade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dirty="0">
                          <a:effectLst/>
                          <a:latin typeface="Arial" panose="020B0604020202020204" pitchFamily="34" charset="0"/>
                          <a:cs typeface="Arial" panose="020B0604020202020204" pitchFamily="34" charset="0"/>
                        </a:rPr>
                        <a:t>All Literacy</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5</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6</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7</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dirty="0">
                          <a:effectLst/>
                          <a:latin typeface="Arial" panose="020B0604020202020204" pitchFamily="34" charset="0"/>
                          <a:cs typeface="Arial" panose="020B0604020202020204" pitchFamily="34" charset="0"/>
                        </a:rPr>
                        <a:t>8</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82347511"/>
                  </a:ext>
                </a:extLst>
              </a:tr>
              <a:tr h="3162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of students</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112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40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07645881"/>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below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82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87708875"/>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below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82%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54294306"/>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9</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07459368"/>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75661054"/>
                  </a:ext>
                </a:extLst>
              </a:tr>
              <a:tr h="665157">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89672070"/>
                  </a:ext>
                </a:extLst>
              </a:tr>
              <a:tr h="3162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dirty="0">
                          <a:effectLst/>
                          <a:latin typeface="Arial" panose="020B0604020202020204" pitchFamily="34" charset="0"/>
                          <a:cs typeface="Arial" panose="020B0604020202020204" pitchFamily="34" charset="0"/>
                        </a:rPr>
                        <a:t>65%</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78419390"/>
                  </a:ext>
                </a:extLst>
              </a:tr>
            </a:tbl>
          </a:graphicData>
        </a:graphic>
      </p:graphicFrame>
    </p:spTree>
    <p:extLst>
      <p:ext uri="{BB962C8B-B14F-4D97-AF65-F5344CB8AC3E}">
        <p14:creationId xmlns:p14="http://schemas.microsoft.com/office/powerpoint/2010/main" val="2650095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644B5-BFFA-BEEF-FE68-7B63554D02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379BA1-9CDC-3EE2-D019-A414792894F6}"/>
              </a:ext>
            </a:extLst>
          </p:cNvPr>
          <p:cNvSpPr>
            <a:spLocks noGrp="1"/>
          </p:cNvSpPr>
          <p:nvPr>
            <p:ph type="title"/>
          </p:nvPr>
        </p:nvSpPr>
        <p:spPr/>
        <p:txBody>
          <a:bodyPr/>
          <a:lstStyle/>
          <a:p>
            <a:r>
              <a:rPr lang="en-US" dirty="0"/>
              <a:t>1. Example: Data Display </a:t>
            </a:r>
          </a:p>
        </p:txBody>
      </p:sp>
      <p:graphicFrame>
        <p:nvGraphicFramePr>
          <p:cNvPr id="7" name="Content Placeholder 6">
            <a:extLst>
              <a:ext uri="{FF2B5EF4-FFF2-40B4-BE49-F238E27FC236}">
                <a16:creationId xmlns:a16="http://schemas.microsoft.com/office/drawing/2014/main" id="{0344DF62-A999-615A-E0D1-3045A851FC29}"/>
              </a:ext>
            </a:extLst>
          </p:cNvPr>
          <p:cNvGraphicFramePr>
            <a:graphicFrameLocks noGrp="1"/>
          </p:cNvGraphicFramePr>
          <p:nvPr>
            <p:ph idx="1"/>
            <p:extLst>
              <p:ext uri="{D42A27DB-BD31-4B8C-83A1-F6EECF244321}">
                <p14:modId xmlns:p14="http://schemas.microsoft.com/office/powerpoint/2010/main" val="2682711312"/>
              </p:ext>
            </p:extLst>
          </p:nvPr>
        </p:nvGraphicFramePr>
        <p:xfrm>
          <a:off x="609602" y="1611086"/>
          <a:ext cx="10515601" cy="4312410"/>
        </p:xfrm>
        <a:graphic>
          <a:graphicData uri="http://schemas.openxmlformats.org/drawingml/2006/table">
            <a:tbl>
              <a:tblPr firstRow="1" firstCol="1" bandRow="1">
                <a:tableStyleId>{5C22544A-7EE6-4342-B048-85BDC9FD1C3A}</a:tableStyleId>
              </a:tblPr>
              <a:tblGrid>
                <a:gridCol w="2423649">
                  <a:extLst>
                    <a:ext uri="{9D8B030D-6E8A-4147-A177-3AD203B41FA5}">
                      <a16:colId xmlns:a16="http://schemas.microsoft.com/office/drawing/2014/main" val="1328359222"/>
                    </a:ext>
                  </a:extLst>
                </a:gridCol>
                <a:gridCol w="1619516">
                  <a:extLst>
                    <a:ext uri="{9D8B030D-6E8A-4147-A177-3AD203B41FA5}">
                      <a16:colId xmlns:a16="http://schemas.microsoft.com/office/drawing/2014/main" val="2355621027"/>
                    </a:ext>
                  </a:extLst>
                </a:gridCol>
                <a:gridCol w="1821955">
                  <a:extLst>
                    <a:ext uri="{9D8B030D-6E8A-4147-A177-3AD203B41FA5}">
                      <a16:colId xmlns:a16="http://schemas.microsoft.com/office/drawing/2014/main" val="2756132867"/>
                    </a:ext>
                  </a:extLst>
                </a:gridCol>
                <a:gridCol w="1619516">
                  <a:extLst>
                    <a:ext uri="{9D8B030D-6E8A-4147-A177-3AD203B41FA5}">
                      <a16:colId xmlns:a16="http://schemas.microsoft.com/office/drawing/2014/main" val="3243661771"/>
                    </a:ext>
                  </a:extLst>
                </a:gridCol>
                <a:gridCol w="1518294">
                  <a:extLst>
                    <a:ext uri="{9D8B030D-6E8A-4147-A177-3AD203B41FA5}">
                      <a16:colId xmlns:a16="http://schemas.microsoft.com/office/drawing/2014/main" val="1187622546"/>
                    </a:ext>
                  </a:extLst>
                </a:gridCol>
                <a:gridCol w="1512671">
                  <a:extLst>
                    <a:ext uri="{9D8B030D-6E8A-4147-A177-3AD203B41FA5}">
                      <a16:colId xmlns:a16="http://schemas.microsoft.com/office/drawing/2014/main" val="1441905964"/>
                    </a:ext>
                  </a:extLst>
                </a:gridCol>
              </a:tblGrid>
              <a:tr h="3162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Grade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All Literacy</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dirty="0">
                          <a:effectLst/>
                          <a:latin typeface="Arial" panose="020B0604020202020204" pitchFamily="34" charset="0"/>
                          <a:cs typeface="Arial" panose="020B0604020202020204" pitchFamily="34" charset="0"/>
                        </a:rPr>
                        <a:t>5</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6</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7</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dirty="0">
                          <a:effectLst/>
                          <a:latin typeface="Arial" panose="020B0604020202020204" pitchFamily="34" charset="0"/>
                          <a:cs typeface="Arial" panose="020B0604020202020204" pitchFamily="34" charset="0"/>
                        </a:rPr>
                        <a:t>8</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82347511"/>
                  </a:ext>
                </a:extLst>
              </a:tr>
              <a:tr h="3162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of students</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112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40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07645881"/>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below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82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87708875"/>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below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82%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54294306"/>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9</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07459368"/>
                  </a:ext>
                </a:extLst>
              </a:tr>
              <a:tr h="649716">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75661054"/>
                  </a:ext>
                </a:extLst>
              </a:tr>
              <a:tr h="665157">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89672070"/>
                  </a:ext>
                </a:extLst>
              </a:tr>
              <a:tr h="3162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dirty="0">
                          <a:effectLst/>
                          <a:latin typeface="Arial" panose="020B0604020202020204" pitchFamily="34" charset="0"/>
                          <a:cs typeface="Arial" panose="020B0604020202020204" pitchFamily="34" charset="0"/>
                        </a:rPr>
                        <a:t>65%</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78419390"/>
                  </a:ext>
                </a:extLst>
              </a:tr>
            </a:tbl>
          </a:graphicData>
        </a:graphic>
      </p:graphicFrame>
      <p:sp>
        <p:nvSpPr>
          <p:cNvPr id="2" name="Rectangle 1">
            <a:extLst>
              <a:ext uri="{FF2B5EF4-FFF2-40B4-BE49-F238E27FC236}">
                <a16:creationId xmlns:a16="http://schemas.microsoft.com/office/drawing/2014/main" id="{CD37C9F0-FAB1-65B6-9FFA-73AD104AE083}"/>
              </a:ext>
              <a:ext uri="{C183D7F6-B498-43B3-948B-1728B52AA6E4}">
                <adec:decorative xmlns:adec="http://schemas.microsoft.com/office/drawing/2017/decorative" val="1"/>
              </a:ext>
            </a:extLst>
          </p:cNvPr>
          <p:cNvSpPr/>
          <p:nvPr/>
        </p:nvSpPr>
        <p:spPr>
          <a:xfrm>
            <a:off x="609601" y="3886200"/>
            <a:ext cx="10515601" cy="1360714"/>
          </a:xfrm>
          <a:prstGeom prst="rect">
            <a:avLst/>
          </a:prstGeom>
          <a:noFill/>
          <a:ln w="793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33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0090-4D91-8EB4-56CD-EAABEAE805D9}"/>
              </a:ext>
            </a:extLst>
          </p:cNvPr>
          <p:cNvSpPr txBox="1">
            <a:spLocks noGrp="1"/>
          </p:cNvSpPr>
          <p:nvPr>
            <p:ph type="title" idx="4294967295"/>
          </p:nvPr>
        </p:nvSpPr>
        <p:spPr>
          <a:xfrm>
            <a:off x="1686464" y="59426"/>
            <a:ext cx="737457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Summing up Example</a:t>
            </a:r>
          </a:p>
        </p:txBody>
      </p:sp>
      <p:sp>
        <p:nvSpPr>
          <p:cNvPr id="8" name="TextBox 7">
            <a:extLst>
              <a:ext uri="{FF2B5EF4-FFF2-40B4-BE49-F238E27FC236}">
                <a16:creationId xmlns:a16="http://schemas.microsoft.com/office/drawing/2014/main" id="{01A10E31-2E0E-7DC9-C7E3-BA2B16712F77}"/>
              </a:ext>
            </a:extLst>
          </p:cNvPr>
          <p:cNvSpPr txBox="1"/>
          <p:nvPr/>
        </p:nvSpPr>
        <p:spPr>
          <a:xfrm>
            <a:off x="228600" y="1235563"/>
            <a:ext cx="6096000" cy="5262979"/>
          </a:xfrm>
          <a:prstGeom prst="rect">
            <a:avLst/>
          </a:prstGeom>
          <a:noFill/>
        </p:spPr>
        <p:txBody>
          <a:bodyPr wrap="square">
            <a:spAutoFit/>
          </a:bodyPr>
          <a:lstStyle/>
          <a:p>
            <a:r>
              <a:rPr lang="en-US" sz="1600" b="1">
                <a:latin typeface="Arial" panose="020B0604020202020204" pitchFamily="34" charset="0"/>
                <a:cs typeface="Arial" panose="020B0604020202020204" pitchFamily="34" charset="0"/>
              </a:rPr>
              <a:t>Details of the Intervention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Title 1 Funds provided a 1.0 FTE certified teacher to provide Reading and Math support.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Student selection based on Spring MCAS, end of year (EOY) STAR reading assessments, student success in Tier 1, etc.</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Students received 10 weeks of standards-aligned instruction based on identified areas of weakness.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Classes met daily throughout the quarter for 50 minutes.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Each grade level was assigned to a class in a different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quarter of the school year. </a:t>
            </a:r>
          </a:p>
          <a:p>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Evaluation Questions and Metric</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What percentage of students at the beginning of the year (BOY) were not on grade level?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What percentage of students in the spring (MOY) were below grade-level?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What percentage of students increased one achievement level?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What percentage of students attained a Student Growth Percentile (SGP) of at least 50?</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0CB15B8-724F-0319-CB7A-51CA16DC0F0F}"/>
              </a:ext>
            </a:extLst>
          </p:cNvPr>
          <p:cNvSpPr txBox="1"/>
          <p:nvPr/>
        </p:nvSpPr>
        <p:spPr>
          <a:xfrm>
            <a:off x="8164285" y="1362939"/>
            <a:ext cx="4223657"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Data Display</a:t>
            </a:r>
          </a:p>
        </p:txBody>
      </p:sp>
      <p:graphicFrame>
        <p:nvGraphicFramePr>
          <p:cNvPr id="6" name="Table 5">
            <a:extLst>
              <a:ext uri="{FF2B5EF4-FFF2-40B4-BE49-F238E27FC236}">
                <a16:creationId xmlns:a16="http://schemas.microsoft.com/office/drawing/2014/main" id="{3B2B7C9D-2F07-4165-1BDA-BA1CDA442E04}"/>
              </a:ext>
            </a:extLst>
          </p:cNvPr>
          <p:cNvGraphicFramePr>
            <a:graphicFrameLocks noGrp="1"/>
          </p:cNvGraphicFramePr>
          <p:nvPr>
            <p:extLst>
              <p:ext uri="{D42A27DB-BD31-4B8C-83A1-F6EECF244321}">
                <p14:modId xmlns:p14="http://schemas.microsoft.com/office/powerpoint/2010/main" val="226919882"/>
              </p:ext>
            </p:extLst>
          </p:nvPr>
        </p:nvGraphicFramePr>
        <p:xfrm>
          <a:off x="6324599" y="1774371"/>
          <a:ext cx="5472884" cy="3763240"/>
        </p:xfrm>
        <a:graphic>
          <a:graphicData uri="http://schemas.openxmlformats.org/drawingml/2006/table">
            <a:tbl>
              <a:tblPr firstRow="1" firstCol="1" bandRow="1">
                <a:tableStyleId>{5C22544A-7EE6-4342-B048-85BDC9FD1C3A}</a:tableStyleId>
              </a:tblPr>
              <a:tblGrid>
                <a:gridCol w="1261397">
                  <a:extLst>
                    <a:ext uri="{9D8B030D-6E8A-4147-A177-3AD203B41FA5}">
                      <a16:colId xmlns:a16="http://schemas.microsoft.com/office/drawing/2014/main" val="238367258"/>
                    </a:ext>
                  </a:extLst>
                </a:gridCol>
                <a:gridCol w="842883">
                  <a:extLst>
                    <a:ext uri="{9D8B030D-6E8A-4147-A177-3AD203B41FA5}">
                      <a16:colId xmlns:a16="http://schemas.microsoft.com/office/drawing/2014/main" val="1141347965"/>
                    </a:ext>
                  </a:extLst>
                </a:gridCol>
                <a:gridCol w="948243">
                  <a:extLst>
                    <a:ext uri="{9D8B030D-6E8A-4147-A177-3AD203B41FA5}">
                      <a16:colId xmlns:a16="http://schemas.microsoft.com/office/drawing/2014/main" val="4236130442"/>
                    </a:ext>
                  </a:extLst>
                </a:gridCol>
                <a:gridCol w="842883">
                  <a:extLst>
                    <a:ext uri="{9D8B030D-6E8A-4147-A177-3AD203B41FA5}">
                      <a16:colId xmlns:a16="http://schemas.microsoft.com/office/drawing/2014/main" val="369973639"/>
                    </a:ext>
                  </a:extLst>
                </a:gridCol>
                <a:gridCol w="790202">
                  <a:extLst>
                    <a:ext uri="{9D8B030D-6E8A-4147-A177-3AD203B41FA5}">
                      <a16:colId xmlns:a16="http://schemas.microsoft.com/office/drawing/2014/main" val="3923680121"/>
                    </a:ext>
                  </a:extLst>
                </a:gridCol>
                <a:gridCol w="787276">
                  <a:extLst>
                    <a:ext uri="{9D8B030D-6E8A-4147-A177-3AD203B41FA5}">
                      <a16:colId xmlns:a16="http://schemas.microsoft.com/office/drawing/2014/main" val="2930495216"/>
                    </a:ext>
                  </a:extLst>
                </a:gridCol>
              </a:tblGrid>
              <a:tr h="308014">
                <a:tc>
                  <a:txBody>
                    <a:bodyPr/>
                    <a:lstStyle/>
                    <a:p>
                      <a:pPr marL="0" marR="0">
                        <a:lnSpc>
                          <a:spcPct val="115000"/>
                        </a:lnSpc>
                        <a:spcAft>
                          <a:spcPts val="800"/>
                        </a:spcAft>
                        <a:buNone/>
                      </a:pPr>
                      <a:r>
                        <a:rPr lang="en-US" sz="1200" kern="100">
                          <a:effectLst/>
                        </a:rPr>
                        <a:t>Grade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All Literacy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7</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8</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9427349"/>
                  </a:ext>
                </a:extLst>
              </a:tr>
              <a:tr h="308014">
                <a:tc>
                  <a:txBody>
                    <a:bodyPr/>
                    <a:lstStyle/>
                    <a:p>
                      <a:pPr marL="0" marR="0">
                        <a:lnSpc>
                          <a:spcPct val="115000"/>
                        </a:lnSpc>
                        <a:spcAft>
                          <a:spcPts val="800"/>
                        </a:spcAft>
                        <a:buNone/>
                      </a:pPr>
                      <a:r>
                        <a:rPr lang="en-US" sz="1200" kern="100">
                          <a:effectLst/>
                        </a:rPr>
                        <a:t># of students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40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0325267"/>
                  </a:ext>
                </a:extLst>
              </a:tr>
              <a:tr h="632796">
                <a:tc>
                  <a:txBody>
                    <a:bodyPr/>
                    <a:lstStyle/>
                    <a:p>
                      <a:pPr marL="0" marR="0">
                        <a:lnSpc>
                          <a:spcPct val="115000"/>
                        </a:lnSpc>
                        <a:spcAft>
                          <a:spcPts val="800"/>
                        </a:spcAft>
                        <a:buNone/>
                      </a:pPr>
                      <a:r>
                        <a:rPr lang="en-US" sz="1200" kern="100">
                          <a:effectLst/>
                        </a:rPr>
                        <a:t># below grade-level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82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04702"/>
                  </a:ext>
                </a:extLst>
              </a:tr>
              <a:tr h="632796">
                <a:tc>
                  <a:txBody>
                    <a:bodyPr/>
                    <a:lstStyle/>
                    <a:p>
                      <a:pPr marL="0" marR="0">
                        <a:lnSpc>
                          <a:spcPct val="115000"/>
                        </a:lnSpc>
                        <a:spcAft>
                          <a:spcPts val="800"/>
                        </a:spcAft>
                        <a:buNone/>
                      </a:pPr>
                      <a:r>
                        <a:rPr lang="en-US" sz="1200" kern="100">
                          <a:effectLst/>
                        </a:rPr>
                        <a:t>% below grade-level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73%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71%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82%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74%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68%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9802005"/>
                  </a:ext>
                </a:extLst>
              </a:tr>
              <a:tr h="632796">
                <a:tc>
                  <a:txBody>
                    <a:bodyPr/>
                    <a:lstStyle/>
                    <a:p>
                      <a:pPr marL="0" marR="0">
                        <a:lnSpc>
                          <a:spcPct val="115000"/>
                        </a:lnSpc>
                        <a:spcAft>
                          <a:spcPts val="800"/>
                        </a:spcAft>
                        <a:buNone/>
                      </a:pPr>
                      <a:r>
                        <a:rPr lang="en-US" sz="1200" kern="100">
                          <a:effectLst/>
                        </a:rPr>
                        <a:t># moved up 1 achievement level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30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8524987"/>
                  </a:ext>
                </a:extLst>
              </a:tr>
              <a:tr h="632796">
                <a:tc>
                  <a:txBody>
                    <a:bodyPr/>
                    <a:lstStyle/>
                    <a:p>
                      <a:pPr marL="0" marR="0">
                        <a:lnSpc>
                          <a:spcPct val="115000"/>
                        </a:lnSpc>
                        <a:spcAft>
                          <a:spcPts val="800"/>
                        </a:spcAft>
                        <a:buNone/>
                      </a:pPr>
                      <a:r>
                        <a:rPr lang="en-US" sz="1200" kern="100">
                          <a:effectLst/>
                        </a:rPr>
                        <a:t>% moved up 1 achievement level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33%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35%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3050917"/>
                  </a:ext>
                </a:extLst>
              </a:tr>
              <a:tr h="308014">
                <a:tc>
                  <a:txBody>
                    <a:bodyPr/>
                    <a:lstStyle/>
                    <a:p>
                      <a:pPr marL="0" marR="0">
                        <a:lnSpc>
                          <a:spcPct val="115000"/>
                        </a:lnSpc>
                        <a:spcAft>
                          <a:spcPts val="800"/>
                        </a:spcAft>
                        <a:buNone/>
                      </a:pPr>
                      <a:r>
                        <a:rPr lang="en-US" sz="1200" kern="100">
                          <a:effectLst/>
                        </a:rPr>
                        <a:t># SGP 50+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57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26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1163145"/>
                  </a:ext>
                </a:extLst>
              </a:tr>
              <a:tr h="308014">
                <a:tc>
                  <a:txBody>
                    <a:bodyPr/>
                    <a:lstStyle/>
                    <a:p>
                      <a:pPr marL="0" marR="0">
                        <a:lnSpc>
                          <a:spcPct val="115000"/>
                        </a:lnSpc>
                        <a:spcAft>
                          <a:spcPts val="800"/>
                        </a:spcAft>
                        <a:buNone/>
                      </a:pPr>
                      <a:r>
                        <a:rPr lang="en-US" sz="1200" kern="100">
                          <a:effectLst/>
                        </a:rPr>
                        <a:t>% SGP 50+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51%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18%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50%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52%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65%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6560136"/>
                  </a:ext>
                </a:extLst>
              </a:tr>
            </a:tbl>
          </a:graphicData>
        </a:graphic>
      </p:graphicFrame>
    </p:spTree>
    <p:extLst>
      <p:ext uri="{BB962C8B-B14F-4D97-AF65-F5344CB8AC3E}">
        <p14:creationId xmlns:p14="http://schemas.microsoft.com/office/powerpoint/2010/main" val="340135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D3D8-4825-173C-0DBC-5DFE37FDB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2F8997-F9C7-F9AC-B213-2D27BE583201}"/>
              </a:ext>
            </a:extLst>
          </p:cNvPr>
          <p:cNvSpPr>
            <a:spLocks noGrp="1"/>
          </p:cNvSpPr>
          <p:nvPr>
            <p:ph type="title"/>
          </p:nvPr>
        </p:nvSpPr>
        <p:spPr/>
        <p:txBody>
          <a:bodyPr>
            <a:normAutofit/>
          </a:bodyPr>
          <a:lstStyle/>
          <a:p>
            <a:r>
              <a:rPr lang="en-US"/>
              <a:t>2. Improvements: Refine Data Display</a:t>
            </a:r>
          </a:p>
        </p:txBody>
      </p:sp>
      <p:sp>
        <p:nvSpPr>
          <p:cNvPr id="2" name="Content Placeholder 1">
            <a:extLst>
              <a:ext uri="{FF2B5EF4-FFF2-40B4-BE49-F238E27FC236}">
                <a16:creationId xmlns:a16="http://schemas.microsoft.com/office/drawing/2014/main" id="{0D6A6287-6E13-FA67-7381-88A07A9C9F71}"/>
              </a:ext>
            </a:extLst>
          </p:cNvPr>
          <p:cNvSpPr>
            <a:spLocks noGrp="1"/>
          </p:cNvSpPr>
          <p:nvPr>
            <p:ph idx="1"/>
          </p:nvPr>
        </p:nvSpPr>
        <p:spPr/>
        <p:txBody>
          <a:bodyPr>
            <a:normAutofit/>
          </a:bodyPr>
          <a:lstStyle/>
          <a:p>
            <a:pPr marL="0" indent="0">
              <a:buNone/>
            </a:pPr>
            <a:r>
              <a:rPr lang="en-US" sz="7200"/>
              <a:t>Big Takeaway: Set up the data in a way that helps </a:t>
            </a:r>
            <a:r>
              <a:rPr lang="en-US" sz="7200" b="1"/>
              <a:t>YOU</a:t>
            </a:r>
            <a:r>
              <a:rPr lang="en-US" sz="7200"/>
              <a:t> do your analysis</a:t>
            </a:r>
          </a:p>
        </p:txBody>
      </p:sp>
    </p:spTree>
    <p:extLst>
      <p:ext uri="{BB962C8B-B14F-4D97-AF65-F5344CB8AC3E}">
        <p14:creationId xmlns:p14="http://schemas.microsoft.com/office/powerpoint/2010/main" val="181613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523FF-04EF-1BCF-F6B4-896CFE5958CF}"/>
              </a:ext>
            </a:extLst>
          </p:cNvPr>
          <p:cNvSpPr>
            <a:spLocks noGrp="1"/>
          </p:cNvSpPr>
          <p:nvPr>
            <p:ph type="title"/>
          </p:nvPr>
        </p:nvSpPr>
        <p:spPr/>
        <p:txBody>
          <a:bodyPr>
            <a:normAutofit/>
          </a:bodyPr>
          <a:lstStyle/>
          <a:p>
            <a:r>
              <a:rPr lang="en-US" dirty="0"/>
              <a:t>2. Improvements: Refine Data Display </a:t>
            </a:r>
          </a:p>
        </p:txBody>
      </p:sp>
      <p:sp>
        <p:nvSpPr>
          <p:cNvPr id="2" name="Content Placeholder 1">
            <a:extLst>
              <a:ext uri="{FF2B5EF4-FFF2-40B4-BE49-F238E27FC236}">
                <a16:creationId xmlns:a16="http://schemas.microsoft.com/office/drawing/2014/main" id="{87009435-0F0C-EA9F-23B9-32BA94CE8DDA}"/>
              </a:ext>
            </a:extLst>
          </p:cNvPr>
          <p:cNvSpPr>
            <a:spLocks noGrp="1"/>
          </p:cNvSpPr>
          <p:nvPr>
            <p:ph idx="1"/>
          </p:nvPr>
        </p:nvSpPr>
        <p:spPr/>
        <p:txBody>
          <a:bodyPr/>
          <a:lstStyle/>
          <a:p>
            <a:pPr marL="514350" indent="-514350">
              <a:buFont typeface="+mj-lt"/>
              <a:buAutoNum type="arabicPeriod"/>
            </a:pPr>
            <a:r>
              <a:rPr lang="en-US"/>
              <a:t>Add the quarters each student was assigned</a:t>
            </a:r>
          </a:p>
          <a:p>
            <a:pPr marL="514350" indent="-514350">
              <a:buFont typeface="+mj-lt"/>
              <a:buAutoNum type="arabicPeriod"/>
            </a:pPr>
            <a:r>
              <a:rPr lang="en-US"/>
              <a:t>Reorganize columns by quarter</a:t>
            </a:r>
          </a:p>
          <a:p>
            <a:pPr marL="514350" indent="-514350">
              <a:buFont typeface="+mj-lt"/>
              <a:buAutoNum type="arabicPeriod"/>
            </a:pPr>
            <a:r>
              <a:rPr lang="en-US"/>
              <a:t>Reverse “below” to “at or above” to emphasize improvement</a:t>
            </a:r>
          </a:p>
          <a:p>
            <a:pPr marL="514350" indent="-514350">
              <a:buFont typeface="+mj-lt"/>
              <a:buAutoNum type="arabicPeriod"/>
            </a:pPr>
            <a:r>
              <a:rPr lang="en-US"/>
              <a:t>Add differences between MOY and BOY on or above grade level, both raw and percentage</a:t>
            </a:r>
          </a:p>
        </p:txBody>
      </p:sp>
    </p:spTree>
    <p:extLst>
      <p:ext uri="{BB962C8B-B14F-4D97-AF65-F5344CB8AC3E}">
        <p14:creationId xmlns:p14="http://schemas.microsoft.com/office/powerpoint/2010/main" val="268280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756E1-8E8A-1D76-34A4-26543B0C0A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DED63A-B52A-837C-4C48-0B75F9E5BBF0}"/>
              </a:ext>
            </a:extLst>
          </p:cNvPr>
          <p:cNvSpPr>
            <a:spLocks noGrp="1"/>
          </p:cNvSpPr>
          <p:nvPr>
            <p:ph type="title" idx="4294967295"/>
          </p:nvPr>
        </p:nvSpPr>
        <p:spPr>
          <a:xfrm>
            <a:off x="0" y="365125"/>
            <a:ext cx="10515600" cy="1042988"/>
          </a:xfrm>
        </p:spPr>
        <p:txBody>
          <a:bodyPr/>
          <a:lstStyle/>
          <a:p>
            <a:r>
              <a:rPr lang="en-US"/>
              <a:t>Data Display</a:t>
            </a:r>
          </a:p>
        </p:txBody>
      </p:sp>
      <p:graphicFrame>
        <p:nvGraphicFramePr>
          <p:cNvPr id="7" name="Content Placeholder 6">
            <a:extLst>
              <a:ext uri="{FF2B5EF4-FFF2-40B4-BE49-F238E27FC236}">
                <a16:creationId xmlns:a16="http://schemas.microsoft.com/office/drawing/2014/main" id="{614D761B-384E-32C3-C62A-56D4F8EBE54E}"/>
              </a:ext>
            </a:extLst>
          </p:cNvPr>
          <p:cNvGraphicFramePr>
            <a:graphicFrameLocks noGrp="1"/>
          </p:cNvGraphicFramePr>
          <p:nvPr>
            <p:ph idx="4294967295"/>
            <p:extLst>
              <p:ext uri="{D42A27DB-BD31-4B8C-83A1-F6EECF244321}">
                <p14:modId xmlns:p14="http://schemas.microsoft.com/office/powerpoint/2010/main" val="3882786090"/>
              </p:ext>
            </p:extLst>
          </p:nvPr>
        </p:nvGraphicFramePr>
        <p:xfrm>
          <a:off x="353522" y="213756"/>
          <a:ext cx="11484955" cy="5529627"/>
        </p:xfrm>
        <a:graphic>
          <a:graphicData uri="http://schemas.openxmlformats.org/drawingml/2006/table">
            <a:tbl>
              <a:tblPr firstRow="1" firstCol="1" bandRow="1">
                <a:tableStyleId>{5C22544A-7EE6-4342-B048-85BDC9FD1C3A}</a:tableStyleId>
              </a:tblPr>
              <a:tblGrid>
                <a:gridCol w="3574472">
                  <a:extLst>
                    <a:ext uri="{9D8B030D-6E8A-4147-A177-3AD203B41FA5}">
                      <a16:colId xmlns:a16="http://schemas.microsoft.com/office/drawing/2014/main" val="1328359222"/>
                    </a:ext>
                  </a:extLst>
                </a:gridCol>
                <a:gridCol w="1543792">
                  <a:extLst>
                    <a:ext uri="{9D8B030D-6E8A-4147-A177-3AD203B41FA5}">
                      <a16:colId xmlns:a16="http://schemas.microsoft.com/office/drawing/2014/main" val="2355621027"/>
                    </a:ext>
                  </a:extLst>
                </a:gridCol>
                <a:gridCol w="1448789">
                  <a:extLst>
                    <a:ext uri="{9D8B030D-6E8A-4147-A177-3AD203B41FA5}">
                      <a16:colId xmlns:a16="http://schemas.microsoft.com/office/drawing/2014/main" val="2756132867"/>
                    </a:ext>
                  </a:extLst>
                </a:gridCol>
                <a:gridCol w="1306286">
                  <a:extLst>
                    <a:ext uri="{9D8B030D-6E8A-4147-A177-3AD203B41FA5}">
                      <a16:colId xmlns:a16="http://schemas.microsoft.com/office/drawing/2014/main" val="1501784452"/>
                    </a:ext>
                  </a:extLst>
                </a:gridCol>
                <a:gridCol w="1484416">
                  <a:extLst>
                    <a:ext uri="{9D8B030D-6E8A-4147-A177-3AD203B41FA5}">
                      <a16:colId xmlns:a16="http://schemas.microsoft.com/office/drawing/2014/main" val="1187622546"/>
                    </a:ext>
                  </a:extLst>
                </a:gridCol>
                <a:gridCol w="2127200">
                  <a:extLst>
                    <a:ext uri="{9D8B030D-6E8A-4147-A177-3AD203B41FA5}">
                      <a16:colId xmlns:a16="http://schemas.microsoft.com/office/drawing/2014/main" val="1441905964"/>
                    </a:ext>
                  </a:extLst>
                </a:gridCol>
              </a:tblGrid>
              <a:tr h="732815">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Grade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All Literacy</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dirty="0">
                          <a:effectLst/>
                          <a:latin typeface="Arial" panose="020B0604020202020204" pitchFamily="34" charset="0"/>
                          <a:cs typeface="Arial" panose="020B0604020202020204" pitchFamily="34" charset="0"/>
                        </a:rPr>
                        <a:t>5  Q1</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rgbClr val="989800"/>
                    </a:solidFill>
                  </a:tcPr>
                </a:tc>
                <a:tc>
                  <a:txBody>
                    <a:bodyPr/>
                    <a:lstStyle/>
                    <a:p>
                      <a:pPr marL="0" marR="0" algn="ctr">
                        <a:lnSpc>
                          <a:spcPct val="115000"/>
                        </a:lnSpc>
                        <a:spcAft>
                          <a:spcPts val="800"/>
                        </a:spcAft>
                        <a:buNone/>
                      </a:pPr>
                      <a:r>
                        <a:rPr lang="en-US" sz="2000" b="1" kern="100" dirty="0">
                          <a:effectLst/>
                          <a:latin typeface="Arial" panose="020B0604020202020204" pitchFamily="34" charset="0"/>
                          <a:cs typeface="Arial" panose="020B0604020202020204" pitchFamily="34" charset="0"/>
                        </a:rPr>
                        <a:t>8 Q2</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rgbClr val="60A500"/>
                    </a:solidFill>
                  </a:tcPr>
                </a:tc>
                <a:tc>
                  <a:txBody>
                    <a:bodyPr/>
                    <a:lstStyle/>
                    <a:p>
                      <a:pPr marL="0" marR="0" algn="ctr">
                        <a:lnSpc>
                          <a:spcPct val="115000"/>
                        </a:lnSpc>
                        <a:spcAft>
                          <a:spcPts val="800"/>
                        </a:spcAft>
                        <a:buNone/>
                      </a:pPr>
                      <a:r>
                        <a:rPr lang="en-US" sz="2000" b="1" kern="100">
                          <a:effectLst/>
                          <a:latin typeface="Arial" panose="020B0604020202020204" pitchFamily="34" charset="0"/>
                          <a:cs typeface="Arial" panose="020B0604020202020204" pitchFamily="34" charset="0"/>
                        </a:rPr>
                        <a:t>7 Q3</a:t>
                      </a:r>
                      <a:endParaRPr lang="en-US" sz="20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b="1" kern="100" dirty="0">
                          <a:effectLst/>
                          <a:latin typeface="Arial" panose="020B0604020202020204" pitchFamily="34" charset="0"/>
                          <a:cs typeface="Arial" panose="020B0604020202020204" pitchFamily="34" charset="0"/>
                        </a:rPr>
                        <a:t>6 Q4</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82347511"/>
                  </a:ext>
                </a:extLst>
              </a:tr>
              <a:tr h="364507">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of students</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112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40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07645881"/>
                  </a:ext>
                </a:extLst>
              </a:tr>
              <a:tr h="762859">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2000" kern="100" dirty="0">
                          <a:solidFill>
                            <a:schemeClr val="tx1"/>
                          </a:solidFill>
                          <a:effectLst/>
                          <a:latin typeface="Arial" panose="020B0604020202020204" pitchFamily="34" charset="0"/>
                          <a:cs typeface="Arial" panose="020B0604020202020204" pitchFamily="34" charset="0"/>
                        </a:rPr>
                        <a:t># MOY - BOY </a:t>
                      </a:r>
                      <a:r>
                        <a:rPr lang="en-US" sz="2000" u="sng" kern="100" dirty="0">
                          <a:solidFill>
                            <a:schemeClr val="tx1"/>
                          </a:solidFill>
                          <a:effectLst/>
                          <a:latin typeface="Arial" panose="020B0604020202020204" pitchFamily="34" charset="0"/>
                          <a:cs typeface="Arial" panose="020B0604020202020204" pitchFamily="34" charset="0"/>
                        </a:rPr>
                        <a:t>&gt;</a:t>
                      </a:r>
                      <a:r>
                        <a:rPr lang="en-US" sz="2000" kern="100" dirty="0">
                          <a:solidFill>
                            <a:schemeClr val="tx1"/>
                          </a:solidFill>
                          <a:effectLst/>
                          <a:latin typeface="Arial" panose="020B0604020202020204" pitchFamily="34" charset="0"/>
                          <a:cs typeface="Arial" panose="020B0604020202020204" pitchFamily="34" charset="0"/>
                        </a:rPr>
                        <a:t> grade-level</a:t>
                      </a:r>
                    </a:p>
                    <a:p>
                      <a:pPr marL="0" marR="0">
                        <a:lnSpc>
                          <a:spcPct val="115000"/>
                        </a:lnSpc>
                        <a:spcAft>
                          <a:spcPts val="800"/>
                        </a:spcAft>
                        <a:buNone/>
                      </a:pPr>
                      <a:endPar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4">
                        <a:lumMod val="20000"/>
                        <a:lumOff val="80000"/>
                      </a:schemeClr>
                    </a:solidFill>
                  </a:tcPr>
                </a:tc>
                <a:tc>
                  <a:txBody>
                    <a:bodyPr/>
                    <a:lstStyle/>
                    <a:p>
                      <a:pPr marL="0" marR="0" algn="ctr">
                        <a:lnSpc>
                          <a:spcPct val="115000"/>
                        </a:lnSpc>
                        <a:spcAft>
                          <a:spcPts val="800"/>
                        </a:spcAft>
                        <a:buNone/>
                      </a:pPr>
                      <a:r>
                        <a:rPr lang="en-US" sz="2000" b="0" kern="100">
                          <a:effectLst/>
                          <a:latin typeface="Arial" panose="020B0604020202020204" pitchFamily="34" charset="0"/>
                          <a:ea typeface="Aptos" panose="020B0004020202020204" pitchFamily="34" charset="0"/>
                          <a:cs typeface="Arial" panose="020B0604020202020204" pitchFamily="34" charset="0"/>
                        </a:rPr>
                        <a:t>9</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a:effectLst/>
                          <a:latin typeface="Arial" panose="020B0604020202020204" pitchFamily="34" charset="0"/>
                          <a:ea typeface="Aptos" panose="020B0004020202020204" pitchFamily="34" charset="0"/>
                          <a:cs typeface="Arial" panose="020B0604020202020204" pitchFamily="34" charset="0"/>
                        </a:rPr>
                        <a:t>1</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a:effectLst/>
                          <a:latin typeface="Arial" panose="020B0604020202020204" pitchFamily="34" charset="0"/>
                          <a:ea typeface="Aptos" panose="020B0004020202020204" pitchFamily="34" charset="0"/>
                          <a:cs typeface="Arial" panose="020B0604020202020204" pitchFamily="34" charset="0"/>
                        </a:rPr>
                        <a:t>6</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a:effectLst/>
                          <a:latin typeface="Arial" panose="020B0604020202020204" pitchFamily="34" charset="0"/>
                          <a:ea typeface="Aptos" panose="020B0004020202020204" pitchFamily="34" charset="0"/>
                          <a:cs typeface="Arial" panose="020B0604020202020204" pitchFamily="34" charset="0"/>
                        </a:rPr>
                        <a:t>2</a:t>
                      </a:r>
                    </a:p>
                  </a:txBody>
                  <a:tcPr marL="68580" marR="68580" marT="0" marB="0" anchor="ctr">
                    <a:solidFill>
                      <a:schemeClr val="accent4">
                        <a:lumMod val="20000"/>
                        <a:lumOff val="80000"/>
                      </a:schemeClr>
                    </a:solidFill>
                  </a:tcPr>
                </a:tc>
                <a:extLst>
                  <a:ext uri="{0D108BD9-81ED-4DB2-BD59-A6C34878D82A}">
                    <a16:rowId xmlns:a16="http://schemas.microsoft.com/office/drawing/2014/main" val="4013958354"/>
                  </a:ext>
                </a:extLst>
              </a:tr>
              <a:tr h="762859">
                <a:tc>
                  <a:txBody>
                    <a:bodyPr/>
                    <a:lstStyle/>
                    <a:p>
                      <a:pPr marL="0" marR="0">
                        <a:lnSpc>
                          <a:spcPct val="115000"/>
                        </a:lnSpc>
                        <a:spcAft>
                          <a:spcPts val="800"/>
                        </a:spcAft>
                        <a:buNone/>
                      </a:pPr>
                      <a:r>
                        <a:rPr lang="en-US" sz="2000" kern="100">
                          <a:solidFill>
                            <a:schemeClr val="tx1"/>
                          </a:solidFill>
                          <a:effectLst/>
                          <a:latin typeface="Arial" panose="020B0604020202020204" pitchFamily="34" charset="0"/>
                          <a:ea typeface="Aptos" panose="020B0004020202020204" pitchFamily="34" charset="0"/>
                          <a:cs typeface="Arial" panose="020B0604020202020204" pitchFamily="34" charset="0"/>
                        </a:rPr>
                        <a:t>% MOY – BOY </a:t>
                      </a:r>
                      <a:r>
                        <a:rPr lang="en-US" sz="2000" u="sng" kern="100">
                          <a:solidFill>
                            <a:schemeClr val="tx1"/>
                          </a:solidFill>
                          <a:effectLst/>
                          <a:latin typeface="Arial" panose="020B0604020202020204" pitchFamily="34" charset="0"/>
                          <a:ea typeface="Aptos" panose="020B0004020202020204" pitchFamily="34" charset="0"/>
                          <a:cs typeface="Arial" panose="020B0604020202020204" pitchFamily="34" charset="0"/>
                        </a:rPr>
                        <a:t>&gt;</a:t>
                      </a:r>
                      <a:r>
                        <a:rPr lang="en-US" sz="2000" u="none" kern="100">
                          <a:solidFill>
                            <a:schemeClr val="tx1"/>
                          </a:solidFill>
                          <a:effectLst/>
                          <a:latin typeface="Arial" panose="020B0604020202020204" pitchFamily="34" charset="0"/>
                          <a:ea typeface="Aptos" panose="020B0004020202020204" pitchFamily="34" charset="0"/>
                          <a:cs typeface="Arial" panose="020B0604020202020204" pitchFamily="34" charset="0"/>
                        </a:rPr>
                        <a:t> grade-level</a:t>
                      </a:r>
                    </a:p>
                  </a:txBody>
                  <a:tcPr marL="68580" marR="68580" marT="0" marB="0">
                    <a:solidFill>
                      <a:schemeClr val="accent4">
                        <a:lumMod val="20000"/>
                        <a:lumOff val="80000"/>
                      </a:schemeClr>
                    </a:solidFill>
                  </a:tcPr>
                </a:tc>
                <a:tc>
                  <a:txBody>
                    <a:bodyPr/>
                    <a:lstStyle/>
                    <a:p>
                      <a:pPr marL="0" marR="0" algn="ctr">
                        <a:lnSpc>
                          <a:spcPct val="115000"/>
                        </a:lnSpc>
                        <a:spcAft>
                          <a:spcPts val="800"/>
                        </a:spcAft>
                        <a:buNone/>
                      </a:pPr>
                      <a:r>
                        <a:rPr lang="en-US" sz="2000" b="0" kern="100">
                          <a:effectLst/>
                          <a:latin typeface="Arial" panose="020B0604020202020204" pitchFamily="34" charset="0"/>
                          <a:ea typeface="Aptos" panose="020B0004020202020204" pitchFamily="34" charset="0"/>
                          <a:cs typeface="Arial" panose="020B0604020202020204" pitchFamily="34" charset="0"/>
                        </a:rPr>
                        <a:t>8%</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a:effectLst/>
                          <a:latin typeface="Arial" panose="020B0604020202020204" pitchFamily="34" charset="0"/>
                          <a:ea typeface="Aptos" panose="020B0004020202020204" pitchFamily="34" charset="0"/>
                          <a:cs typeface="Arial" panose="020B0604020202020204" pitchFamily="34" charset="0"/>
                        </a:rPr>
                        <a:t>6%</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dirty="0">
                          <a:effectLst/>
                          <a:latin typeface="Arial" panose="020B0604020202020204" pitchFamily="34" charset="0"/>
                          <a:ea typeface="Aptos" panose="020B0004020202020204" pitchFamily="34" charset="0"/>
                          <a:cs typeface="Arial" panose="020B0604020202020204" pitchFamily="34" charset="0"/>
                        </a:rPr>
                        <a:t>15%</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dirty="0">
                          <a:effectLst/>
                          <a:latin typeface="Arial" panose="020B0604020202020204" pitchFamily="34" charset="0"/>
                          <a:ea typeface="Aptos" panose="020B0004020202020204" pitchFamily="34" charset="0"/>
                          <a:cs typeface="Arial" panose="020B0604020202020204" pitchFamily="34" charset="0"/>
                        </a:rPr>
                        <a:t>0</a:t>
                      </a:r>
                    </a:p>
                  </a:txBody>
                  <a:tcPr marL="68580" marR="68580" marT="0" marB="0" anchor="ctr">
                    <a:solidFill>
                      <a:schemeClr val="accent4">
                        <a:lumMod val="20000"/>
                        <a:lumOff val="80000"/>
                      </a:schemeClr>
                    </a:solidFill>
                  </a:tcPr>
                </a:tc>
                <a:tc>
                  <a:txBody>
                    <a:bodyPr/>
                    <a:lstStyle/>
                    <a:p>
                      <a:pPr marL="0" marR="0" algn="ctr">
                        <a:lnSpc>
                          <a:spcPct val="115000"/>
                        </a:lnSpc>
                        <a:spcAft>
                          <a:spcPts val="800"/>
                        </a:spcAft>
                        <a:buNone/>
                      </a:pPr>
                      <a:r>
                        <a:rPr lang="en-US" sz="2000" b="0" kern="100" dirty="0">
                          <a:effectLst/>
                          <a:latin typeface="Arial" panose="020B0604020202020204" pitchFamily="34" charset="0"/>
                          <a:ea typeface="Aptos" panose="020B0004020202020204" pitchFamily="34" charset="0"/>
                          <a:cs typeface="Arial" panose="020B0604020202020204" pitchFamily="34" charset="0"/>
                        </a:rPr>
                        <a:t>7%</a:t>
                      </a:r>
                    </a:p>
                  </a:txBody>
                  <a:tcPr marL="68580" marR="68580" marT="0" marB="0" anchor="ctr">
                    <a:solidFill>
                      <a:schemeClr val="accent4">
                        <a:lumMod val="20000"/>
                        <a:lumOff val="80000"/>
                      </a:schemeClr>
                    </a:solidFill>
                  </a:tcPr>
                </a:tc>
                <a:extLst>
                  <a:ext uri="{0D108BD9-81ED-4DB2-BD59-A6C34878D82A}">
                    <a16:rowId xmlns:a16="http://schemas.microsoft.com/office/drawing/2014/main" val="2363517489"/>
                  </a:ext>
                </a:extLst>
              </a:tr>
              <a:tr h="762859">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9</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07459368"/>
                  </a:ext>
                </a:extLst>
              </a:tr>
              <a:tr h="762859">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75661054"/>
                  </a:ext>
                </a:extLst>
              </a:tr>
              <a:tr h="755925">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89672070"/>
                  </a:ext>
                </a:extLst>
              </a:tr>
              <a:tr h="614944">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2000" kern="100" dirty="0">
                          <a:effectLst/>
                          <a:latin typeface="Arial" panose="020B0604020202020204" pitchFamily="34" charset="0"/>
                          <a:cs typeface="Arial" panose="020B0604020202020204" pitchFamily="34" charset="0"/>
                        </a:rPr>
                        <a:t>50%</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78419390"/>
                  </a:ext>
                </a:extLst>
              </a:tr>
            </a:tbl>
          </a:graphicData>
        </a:graphic>
      </p:graphicFrame>
    </p:spTree>
    <p:extLst>
      <p:ext uri="{BB962C8B-B14F-4D97-AF65-F5344CB8AC3E}">
        <p14:creationId xmlns:p14="http://schemas.microsoft.com/office/powerpoint/2010/main" val="3528895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3482C-04E2-BC05-959B-5CB08D4CC6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18071C-F493-386F-5E7A-DE41596EB7EC}"/>
              </a:ext>
            </a:extLst>
          </p:cNvPr>
          <p:cNvSpPr>
            <a:spLocks noGrp="1"/>
          </p:cNvSpPr>
          <p:nvPr>
            <p:ph type="title"/>
          </p:nvPr>
        </p:nvSpPr>
        <p:spPr/>
        <p:txBody>
          <a:bodyPr/>
          <a:lstStyle/>
          <a:p>
            <a:r>
              <a:rPr lang="en-US"/>
              <a:t>2. Improvements: Analysis</a:t>
            </a:r>
          </a:p>
        </p:txBody>
      </p:sp>
      <p:sp>
        <p:nvSpPr>
          <p:cNvPr id="6" name="Content Placeholder 5">
            <a:extLst>
              <a:ext uri="{FF2B5EF4-FFF2-40B4-BE49-F238E27FC236}">
                <a16:creationId xmlns:a16="http://schemas.microsoft.com/office/drawing/2014/main" id="{8DCE6FD8-F24D-63B0-3971-A3162AE98A00}"/>
              </a:ext>
            </a:extLst>
          </p:cNvPr>
          <p:cNvSpPr>
            <a:spLocks noGrp="1"/>
          </p:cNvSpPr>
          <p:nvPr>
            <p:ph idx="1"/>
          </p:nvPr>
        </p:nvSpPr>
        <p:spPr>
          <a:xfrm>
            <a:off x="838200" y="1698172"/>
            <a:ext cx="10515600" cy="4441372"/>
          </a:xfrm>
        </p:spPr>
        <p:txBody>
          <a:bodyPr>
            <a:normAutofit/>
          </a:bodyPr>
          <a:lstStyle/>
          <a:p>
            <a:pPr marL="0" indent="0">
              <a:buNone/>
            </a:pPr>
            <a:r>
              <a:rPr lang="en-US" sz="3100"/>
              <a:t>Example Analysis: </a:t>
            </a:r>
          </a:p>
          <a:p>
            <a:pPr marL="0" indent="0">
              <a:buNone/>
            </a:pPr>
            <a:r>
              <a:rPr lang="en-US" sz="3100"/>
              <a:t>Probable changes to the program based on the evaluation. Based on the results, the design of the program will remain the same. Students showed improvements in both Reading and Math. Title I Staff, as well as classroom Teachers report that students benefited from the programs.</a:t>
            </a:r>
          </a:p>
          <a:p>
            <a:pPr marL="0" indent="0">
              <a:buNone/>
            </a:pPr>
            <a:endParaRPr lang="en-US" sz="3100"/>
          </a:p>
          <a:p>
            <a:pPr marL="914400" lvl="1" indent="-457200">
              <a:buFont typeface="+mj-lt"/>
              <a:buAutoNum type="arabicParenR"/>
            </a:pPr>
            <a:endParaRPr lang="en-US">
              <a:effectLst/>
            </a:endParaRPr>
          </a:p>
          <a:p>
            <a:pPr marL="457200" lvl="1" indent="0">
              <a:buNone/>
            </a:pPr>
            <a:endParaRPr lang="en-US"/>
          </a:p>
        </p:txBody>
      </p:sp>
    </p:spTree>
    <p:extLst>
      <p:ext uri="{BB962C8B-B14F-4D97-AF65-F5344CB8AC3E}">
        <p14:creationId xmlns:p14="http://schemas.microsoft.com/office/powerpoint/2010/main" val="139849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9AA64-2FE7-A6CA-7AC2-4B27DBBF0D69}"/>
              </a:ext>
            </a:extLst>
          </p:cNvPr>
          <p:cNvSpPr>
            <a:spLocks noGrp="1"/>
          </p:cNvSpPr>
          <p:nvPr>
            <p:ph type="title"/>
          </p:nvPr>
        </p:nvSpPr>
        <p:spPr/>
        <p:txBody>
          <a:bodyPr/>
          <a:lstStyle/>
          <a:p>
            <a:r>
              <a:rPr lang="en-US" dirty="0"/>
              <a:t>2. Improvements: Analysis </a:t>
            </a:r>
          </a:p>
        </p:txBody>
      </p:sp>
      <p:sp>
        <p:nvSpPr>
          <p:cNvPr id="2" name="Content Placeholder 1">
            <a:extLst>
              <a:ext uri="{FF2B5EF4-FFF2-40B4-BE49-F238E27FC236}">
                <a16:creationId xmlns:a16="http://schemas.microsoft.com/office/drawing/2014/main" id="{49C2201E-5179-18EA-12CA-E448DB2DFE5D}"/>
              </a:ext>
            </a:extLst>
          </p:cNvPr>
          <p:cNvSpPr>
            <a:spLocks noGrp="1"/>
          </p:cNvSpPr>
          <p:nvPr>
            <p:ph idx="1"/>
          </p:nvPr>
        </p:nvSpPr>
        <p:spPr/>
        <p:txBody>
          <a:bodyPr>
            <a:normAutofit lnSpcReduction="10000"/>
          </a:bodyPr>
          <a:lstStyle/>
          <a:p>
            <a:r>
              <a:rPr lang="en-US" sz="2800"/>
              <a:t>Has your program contributed to positive student achievement growth?  Why or why not? </a:t>
            </a:r>
            <a:r>
              <a:rPr lang="en-US" sz="2800" b="1">
                <a:solidFill>
                  <a:srgbClr val="00B050"/>
                </a:solidFill>
              </a:rPr>
              <a:t>Use the data to support your response.</a:t>
            </a:r>
          </a:p>
          <a:p>
            <a:endParaRPr lang="en-US" sz="2800"/>
          </a:p>
          <a:p>
            <a:r>
              <a:rPr lang="en-US" sz="2800"/>
              <a:t>What were the program’s biggest strengths and weaknesses, </a:t>
            </a:r>
            <a:r>
              <a:rPr lang="en-US" sz="2800" b="1">
                <a:solidFill>
                  <a:srgbClr val="00B050"/>
                </a:solidFill>
              </a:rPr>
              <a:t>based on the data</a:t>
            </a:r>
            <a:r>
              <a:rPr lang="en-US" sz="2800"/>
              <a:t>?</a:t>
            </a:r>
          </a:p>
          <a:p>
            <a:endParaRPr lang="en-US" sz="2800"/>
          </a:p>
          <a:p>
            <a:r>
              <a:rPr lang="en-US" sz="2800"/>
              <a:t>Based on these strengths and weaknesses </a:t>
            </a:r>
            <a:r>
              <a:rPr lang="en-US" sz="2800" b="1">
                <a:solidFill>
                  <a:srgbClr val="00B050"/>
                </a:solidFill>
              </a:rPr>
              <a:t>(based on the data)</a:t>
            </a:r>
            <a:r>
              <a:rPr lang="en-US" sz="2800"/>
              <a:t>,</a:t>
            </a:r>
            <a:r>
              <a:rPr lang="en-US" sz="2800" b="1">
                <a:solidFill>
                  <a:schemeClr val="accent6"/>
                </a:solidFill>
              </a:rPr>
              <a:t> </a:t>
            </a:r>
            <a:r>
              <a:rPr lang="en-US" sz="2800"/>
              <a:t>what do you intend to change (or keep) going forward?  Explain.</a:t>
            </a:r>
          </a:p>
          <a:p>
            <a:endParaRPr lang="en-US"/>
          </a:p>
        </p:txBody>
      </p:sp>
    </p:spTree>
    <p:extLst>
      <p:ext uri="{BB962C8B-B14F-4D97-AF65-F5344CB8AC3E}">
        <p14:creationId xmlns:p14="http://schemas.microsoft.com/office/powerpoint/2010/main" val="1343195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31B56-3CF2-E94D-1CCD-9111E25CDF11}"/>
              </a:ext>
            </a:extLst>
          </p:cNvPr>
          <p:cNvSpPr>
            <a:spLocks noGrp="1"/>
          </p:cNvSpPr>
          <p:nvPr>
            <p:ph type="title"/>
          </p:nvPr>
        </p:nvSpPr>
        <p:spPr/>
        <p:txBody>
          <a:bodyPr/>
          <a:lstStyle/>
          <a:p>
            <a:r>
              <a:rPr lang="en-US"/>
              <a:t>3. Think Aloud Analysis</a:t>
            </a:r>
          </a:p>
        </p:txBody>
      </p:sp>
    </p:spTree>
    <p:extLst>
      <p:ext uri="{BB962C8B-B14F-4D97-AF65-F5344CB8AC3E}">
        <p14:creationId xmlns:p14="http://schemas.microsoft.com/office/powerpoint/2010/main" val="58144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9CCEF-0F36-3B46-1B94-6010408DA83D}"/>
              </a:ext>
            </a:extLst>
          </p:cNvPr>
          <p:cNvSpPr>
            <a:spLocks noGrp="1"/>
          </p:cNvSpPr>
          <p:nvPr>
            <p:ph type="title" idx="4294967295"/>
          </p:nvPr>
        </p:nvSpPr>
        <p:spPr>
          <a:xfrm>
            <a:off x="3634563" y="5606977"/>
            <a:ext cx="10515600" cy="1042852"/>
          </a:xfrm>
        </p:spPr>
        <p:txBody>
          <a:bodyPr/>
          <a:lstStyle/>
          <a:p>
            <a:r>
              <a:rPr lang="en-US" dirty="0"/>
              <a:t>MOY Achievement Data</a:t>
            </a:r>
          </a:p>
        </p:txBody>
      </p:sp>
      <p:graphicFrame>
        <p:nvGraphicFramePr>
          <p:cNvPr id="2" name="Table 1">
            <a:extLst>
              <a:ext uri="{FF2B5EF4-FFF2-40B4-BE49-F238E27FC236}">
                <a16:creationId xmlns:a16="http://schemas.microsoft.com/office/drawing/2014/main" id="{0C323EB9-87D1-33D2-C158-3246487E2F80}"/>
              </a:ext>
            </a:extLst>
          </p:cNvPr>
          <p:cNvGraphicFramePr>
            <a:graphicFrameLocks noGrp="1"/>
          </p:cNvGraphicFramePr>
          <p:nvPr>
            <p:extLst>
              <p:ext uri="{D42A27DB-BD31-4B8C-83A1-F6EECF244321}">
                <p14:modId xmlns:p14="http://schemas.microsoft.com/office/powerpoint/2010/main" val="2202386948"/>
              </p:ext>
            </p:extLst>
          </p:nvPr>
        </p:nvGraphicFramePr>
        <p:xfrm>
          <a:off x="154379" y="344385"/>
          <a:ext cx="11578443" cy="4957877"/>
        </p:xfrm>
        <a:graphic>
          <a:graphicData uri="http://schemas.openxmlformats.org/drawingml/2006/table">
            <a:tbl>
              <a:tblPr firstRow="1" firstCol="1" bandRow="1">
                <a:tableStyleId>{5C22544A-7EE6-4342-B048-85BDC9FD1C3A}</a:tableStyleId>
              </a:tblPr>
              <a:tblGrid>
                <a:gridCol w="3599052">
                  <a:extLst>
                    <a:ext uri="{9D8B030D-6E8A-4147-A177-3AD203B41FA5}">
                      <a16:colId xmlns:a16="http://schemas.microsoft.com/office/drawing/2014/main" val="3512805558"/>
                    </a:ext>
                  </a:extLst>
                </a:gridCol>
                <a:gridCol w="1562578">
                  <a:extLst>
                    <a:ext uri="{9D8B030D-6E8A-4147-A177-3AD203B41FA5}">
                      <a16:colId xmlns:a16="http://schemas.microsoft.com/office/drawing/2014/main" val="1228503409"/>
                    </a:ext>
                  </a:extLst>
                </a:gridCol>
                <a:gridCol w="1460114">
                  <a:extLst>
                    <a:ext uri="{9D8B030D-6E8A-4147-A177-3AD203B41FA5}">
                      <a16:colId xmlns:a16="http://schemas.microsoft.com/office/drawing/2014/main" val="2905579906"/>
                    </a:ext>
                  </a:extLst>
                </a:gridCol>
                <a:gridCol w="1319224">
                  <a:extLst>
                    <a:ext uri="{9D8B030D-6E8A-4147-A177-3AD203B41FA5}">
                      <a16:colId xmlns:a16="http://schemas.microsoft.com/office/drawing/2014/main" val="2618970219"/>
                    </a:ext>
                  </a:extLst>
                </a:gridCol>
                <a:gridCol w="1498537">
                  <a:extLst>
                    <a:ext uri="{9D8B030D-6E8A-4147-A177-3AD203B41FA5}">
                      <a16:colId xmlns:a16="http://schemas.microsoft.com/office/drawing/2014/main" val="499185270"/>
                    </a:ext>
                  </a:extLst>
                </a:gridCol>
                <a:gridCol w="2138938">
                  <a:extLst>
                    <a:ext uri="{9D8B030D-6E8A-4147-A177-3AD203B41FA5}">
                      <a16:colId xmlns:a16="http://schemas.microsoft.com/office/drawing/2014/main" val="497087687"/>
                    </a:ext>
                  </a:extLst>
                </a:gridCol>
              </a:tblGrid>
              <a:tr h="600459">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Grade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All Literacy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dirty="0">
                          <a:solidFill>
                            <a:schemeClr val="tx1"/>
                          </a:solidFill>
                          <a:effectLst/>
                          <a:latin typeface="Arial" panose="020B0604020202020204" pitchFamily="34" charset="0"/>
                          <a:cs typeface="Arial" panose="020B0604020202020204" pitchFamily="34" charset="0"/>
                        </a:rPr>
                        <a:t>5  Q1</a:t>
                      </a:r>
                      <a:endPar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dirty="0">
                          <a:solidFill>
                            <a:schemeClr val="tx1"/>
                          </a:solidFill>
                          <a:effectLst/>
                          <a:latin typeface="Arial" panose="020B0604020202020204" pitchFamily="34" charset="0"/>
                          <a:cs typeface="Arial" panose="020B0604020202020204" pitchFamily="34" charset="0"/>
                        </a:rPr>
                        <a:t>8 Q2</a:t>
                      </a:r>
                      <a:endPar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 Q3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dirty="0">
                          <a:effectLst/>
                          <a:latin typeface="Arial" panose="020B0604020202020204" pitchFamily="34" charset="0"/>
                          <a:cs typeface="Arial" panose="020B0604020202020204" pitchFamily="34" charset="0"/>
                        </a:rPr>
                        <a:t>6 Q4</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330660043"/>
                  </a:ext>
                </a:extLst>
              </a:tr>
              <a:tr h="386018">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of students</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112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40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260558767"/>
                  </a:ext>
                </a:extLst>
              </a:tr>
              <a:tr h="624915">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MOY - BOY </a:t>
                      </a:r>
                      <a:r>
                        <a:rPr lang="en-US" sz="2000" u="sng" kern="100">
                          <a:effectLst/>
                          <a:latin typeface="Arial" panose="020B0604020202020204" pitchFamily="34" charset="0"/>
                          <a:cs typeface="Arial" panose="020B0604020202020204" pitchFamily="34" charset="0"/>
                        </a:rPr>
                        <a:t>&gt;</a:t>
                      </a:r>
                      <a:r>
                        <a:rPr lang="en-US" sz="2000" kern="100">
                          <a:effectLst/>
                          <a:latin typeface="Arial" panose="020B0604020202020204" pitchFamily="34" charset="0"/>
                          <a:cs typeface="Arial" panose="020B0604020202020204" pitchFamily="34" charset="0"/>
                        </a:rPr>
                        <a:t>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9</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extLst>
                  <a:ext uri="{0D108BD9-81ED-4DB2-BD59-A6C34878D82A}">
                    <a16:rowId xmlns:a16="http://schemas.microsoft.com/office/drawing/2014/main" val="2199061340"/>
                  </a:ext>
                </a:extLst>
              </a:tr>
              <a:tr h="624915">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MOY – BOY </a:t>
                      </a:r>
                      <a:r>
                        <a:rPr lang="en-US" sz="2000" u="sng" kern="100">
                          <a:effectLst/>
                          <a:latin typeface="Arial" panose="020B0604020202020204" pitchFamily="34" charset="0"/>
                          <a:cs typeface="Arial" panose="020B0604020202020204" pitchFamily="34" charset="0"/>
                        </a:rPr>
                        <a:t>&gt;</a:t>
                      </a:r>
                      <a:r>
                        <a:rPr lang="en-US" sz="2000" kern="100">
                          <a:effectLst/>
                          <a:latin typeface="Arial" panose="020B0604020202020204" pitchFamily="34" charset="0"/>
                          <a:cs typeface="Arial" panose="020B0604020202020204" pitchFamily="34" charset="0"/>
                        </a:rPr>
                        <a:t>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extLst>
                  <a:ext uri="{0D108BD9-81ED-4DB2-BD59-A6C34878D82A}">
                    <a16:rowId xmlns:a16="http://schemas.microsoft.com/office/drawing/2014/main" val="3090155214"/>
                  </a:ext>
                </a:extLst>
              </a:tr>
              <a:tr h="7993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9</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125478657"/>
                  </a:ext>
                </a:extLst>
              </a:tr>
              <a:tr h="7993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1233781643"/>
                  </a:ext>
                </a:extLst>
              </a:tr>
              <a:tr h="619191">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b="1" kern="100">
                          <a:solidFill>
                            <a:srgbClr val="FF0000"/>
                          </a:solidFill>
                          <a:effectLst/>
                          <a:latin typeface="Arial" panose="020B0604020202020204" pitchFamily="34" charset="0"/>
                          <a:cs typeface="Arial" panose="020B0604020202020204" pitchFamily="34" charset="0"/>
                        </a:rPr>
                        <a:t>3</a:t>
                      </a:r>
                      <a:endParaRPr lang="en-US" sz="2000" b="1"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1884187413"/>
                  </a:ext>
                </a:extLst>
              </a:tr>
              <a:tr h="503679">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b="1" kern="100">
                          <a:solidFill>
                            <a:srgbClr val="FF0000"/>
                          </a:solidFill>
                          <a:effectLst/>
                          <a:latin typeface="Arial" panose="020B0604020202020204" pitchFamily="34" charset="0"/>
                          <a:cs typeface="Arial" panose="020B0604020202020204" pitchFamily="34" charset="0"/>
                        </a:rPr>
                        <a:t>18%</a:t>
                      </a:r>
                      <a:endParaRPr lang="en-US" sz="2000" b="1"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dirty="0">
                          <a:effectLst/>
                          <a:latin typeface="Arial" panose="020B0604020202020204" pitchFamily="34" charset="0"/>
                          <a:cs typeface="Arial" panose="020B0604020202020204" pitchFamily="34" charset="0"/>
                        </a:rPr>
                        <a:t>50%</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3114972439"/>
                  </a:ext>
                </a:extLst>
              </a:tr>
            </a:tbl>
          </a:graphicData>
        </a:graphic>
      </p:graphicFrame>
      <p:sp>
        <p:nvSpPr>
          <p:cNvPr id="3" name="Rectangle 2">
            <a:extLst>
              <a:ext uri="{FF2B5EF4-FFF2-40B4-BE49-F238E27FC236}">
                <a16:creationId xmlns:a16="http://schemas.microsoft.com/office/drawing/2014/main" id="{86303892-7120-CC8A-D114-66F778FA4CFB}"/>
              </a:ext>
              <a:ext uri="{C183D7F6-B498-43B3-948B-1728B52AA6E4}">
                <adec:decorative xmlns:adec="http://schemas.microsoft.com/office/drawing/2017/decorative" val="1"/>
              </a:ext>
            </a:extLst>
          </p:cNvPr>
          <p:cNvSpPr/>
          <p:nvPr/>
        </p:nvSpPr>
        <p:spPr>
          <a:xfrm>
            <a:off x="154379" y="4548249"/>
            <a:ext cx="11578443" cy="1140031"/>
          </a:xfrm>
          <a:prstGeom prst="rect">
            <a:avLst/>
          </a:prstGeom>
          <a:noFill/>
          <a:ln w="730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33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4C94-3343-DA33-9EFE-F5669750F08B}"/>
              </a:ext>
            </a:extLst>
          </p:cNvPr>
          <p:cNvSpPr>
            <a:spLocks noGrp="1"/>
          </p:cNvSpPr>
          <p:nvPr>
            <p:ph type="title"/>
          </p:nvPr>
        </p:nvSpPr>
        <p:spPr/>
        <p:txBody>
          <a:bodyPr>
            <a:normAutofit fontScale="90000"/>
          </a:bodyPr>
          <a:lstStyle/>
          <a:p>
            <a:r>
              <a:rPr lang="en-US"/>
              <a:t>Your Feedback and Upcoming DESE Support</a:t>
            </a:r>
          </a:p>
        </p:txBody>
      </p:sp>
      <p:graphicFrame>
        <p:nvGraphicFramePr>
          <p:cNvPr id="5" name="Content Placeholder 4">
            <a:extLst>
              <a:ext uri="{FF2B5EF4-FFF2-40B4-BE49-F238E27FC236}">
                <a16:creationId xmlns:a16="http://schemas.microsoft.com/office/drawing/2014/main" id="{F39D3530-7354-82AD-1181-CCEAF83E1CB9}"/>
              </a:ext>
            </a:extLst>
          </p:cNvPr>
          <p:cNvGraphicFramePr>
            <a:graphicFrameLocks noGrp="1"/>
          </p:cNvGraphicFramePr>
          <p:nvPr>
            <p:ph idx="1"/>
            <p:extLst>
              <p:ext uri="{D42A27DB-BD31-4B8C-83A1-F6EECF244321}">
                <p14:modId xmlns:p14="http://schemas.microsoft.com/office/powerpoint/2010/main" val="363066041"/>
              </p:ext>
            </p:extLst>
          </p:nvPr>
        </p:nvGraphicFramePr>
        <p:xfrm>
          <a:off x="2079434" y="1830444"/>
          <a:ext cx="8265405" cy="4259181"/>
        </p:xfrm>
        <a:graphic>
          <a:graphicData uri="http://schemas.openxmlformats.org/drawingml/2006/table">
            <a:tbl>
              <a:tblPr firstRow="1" bandRow="1">
                <a:tableStyleId>{5C22544A-7EE6-4342-B048-85BDC9FD1C3A}</a:tableStyleId>
              </a:tblPr>
              <a:tblGrid>
                <a:gridCol w="8265405">
                  <a:extLst>
                    <a:ext uri="{9D8B030D-6E8A-4147-A177-3AD203B41FA5}">
                      <a16:colId xmlns:a16="http://schemas.microsoft.com/office/drawing/2014/main" val="2454452730"/>
                    </a:ext>
                  </a:extLst>
                </a:gridCol>
              </a:tblGrid>
              <a:tr h="437869">
                <a:tc>
                  <a:txBody>
                    <a:bodyPr/>
                    <a:lstStyle/>
                    <a:p>
                      <a:r>
                        <a:rPr lang="en-US" sz="2400">
                          <a:latin typeface="Arial" panose="020B0604020202020204" pitchFamily="34" charset="0"/>
                          <a:cs typeface="Arial" panose="020B0604020202020204" pitchFamily="34" charset="0"/>
                        </a:rPr>
                        <a:t>Upcoming Webinars</a:t>
                      </a:r>
                    </a:p>
                  </a:txBody>
                  <a:tcPr/>
                </a:tc>
                <a:extLst>
                  <a:ext uri="{0D108BD9-81ED-4DB2-BD59-A6C34878D82A}">
                    <a16:rowId xmlns:a16="http://schemas.microsoft.com/office/drawing/2014/main" val="2759087134"/>
                  </a:ext>
                </a:extLst>
              </a:tr>
              <a:tr h="3801981">
                <a:tc>
                  <a:txBody>
                    <a:bodyPr/>
                    <a:lstStyle/>
                    <a:p>
                      <a:endParaRPr lang="en-US" dirty="0">
                        <a:latin typeface="Arial" panose="020B0604020202020204" pitchFamily="34" charset="0"/>
                        <a:cs typeface="Arial" panose="020B0604020202020204" pitchFamily="34" charset="0"/>
                      </a:endParaRPr>
                    </a:p>
                    <a:p>
                      <a:pPr lvl="0">
                        <a:buNone/>
                      </a:pPr>
                      <a:r>
                        <a:rPr lang="en-US" dirty="0">
                          <a:latin typeface="Arial" panose="020B0604020202020204" pitchFamily="34" charset="0"/>
                          <a:cs typeface="Arial" panose="020B0604020202020204" pitchFamily="34" charset="0"/>
                        </a:rPr>
                        <a:t>As a result, we are </a:t>
                      </a:r>
                      <a:r>
                        <a:rPr lang="en-US" u="sng" dirty="0">
                          <a:latin typeface="Arial" panose="020B0604020202020204" pitchFamily="34" charset="0"/>
                          <a:cs typeface="Arial" panose="020B0604020202020204" pitchFamily="34" charset="0"/>
                        </a:rPr>
                        <a:t>planning five webinars </a:t>
                      </a:r>
                      <a:r>
                        <a:rPr lang="en-US" dirty="0">
                          <a:latin typeface="Arial" panose="020B0604020202020204" pitchFamily="34" charset="0"/>
                          <a:cs typeface="Arial" panose="020B0604020202020204" pitchFamily="34" charset="0"/>
                        </a:rPr>
                        <a:t>in the upcoming year:</a:t>
                      </a: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endParaRPr lang="en-US" sz="1800" b="1" i="0" u="none" strike="noStrike" noProof="0" dirty="0">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lang="en-US" b="1" dirty="0">
                          <a:latin typeface="Arial" panose="020B0604020202020204" pitchFamily="34" charset="0"/>
                          <a:cs typeface="Arial" panose="020B0604020202020204" pitchFamily="34" charset="0"/>
                        </a:rPr>
                        <a:t>August: </a:t>
                      </a:r>
                      <a:r>
                        <a:rPr lang="en-US" sz="1800" b="0" i="0" u="none" strike="noStrike" noProof="0" dirty="0">
                          <a:latin typeface="Arial" panose="020B0604020202020204" pitchFamily="34" charset="0"/>
                          <a:cs typeface="Arial" panose="020B0604020202020204" pitchFamily="34" charset="0"/>
                        </a:rPr>
                        <a:t>Overview of Program and Evaluation Goals</a:t>
                      </a:r>
                      <a:endParaRPr lang="en-US" dirty="0">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lang="en-US" sz="1800" b="1" i="0" u="none" strike="noStrike" noProof="0" dirty="0">
                          <a:latin typeface="Arial" panose="020B0604020202020204" pitchFamily="34" charset="0"/>
                          <a:cs typeface="Arial" panose="020B0604020202020204" pitchFamily="34" charset="0"/>
                        </a:rPr>
                        <a:t>November: </a:t>
                      </a:r>
                      <a:r>
                        <a:rPr lang="en-US" sz="1800" b="0" i="0" u="none" strike="noStrike" noProof="0" dirty="0">
                          <a:latin typeface="Arial" panose="020B0604020202020204" pitchFamily="34" charset="0"/>
                          <a:cs typeface="Arial" panose="020B0604020202020204" pitchFamily="34" charset="0"/>
                        </a:rPr>
                        <a:t>Theory of Action &amp; Data Collection</a:t>
                      </a:r>
                      <a:endParaRPr lang="en-US" sz="1800" b="1" i="0" u="none" strike="noStrike" noProof="0" dirty="0">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lang="en-US" sz="1800" b="1" i="0" u="none" strike="noStrike" noProof="0" dirty="0">
                          <a:latin typeface="Arial" panose="020B0604020202020204" pitchFamily="34" charset="0"/>
                          <a:cs typeface="Arial" panose="020B0604020202020204" pitchFamily="34" charset="0"/>
                        </a:rPr>
                        <a:t>January: </a:t>
                      </a:r>
                      <a:r>
                        <a:rPr lang="en-US" sz="1800" b="0" i="0" u="none" strike="noStrike" noProof="0" dirty="0">
                          <a:latin typeface="Arial" panose="020B0604020202020204" pitchFamily="34" charset="0"/>
                          <a:cs typeface="Arial" panose="020B0604020202020204" pitchFamily="34" charset="0"/>
                        </a:rPr>
                        <a:t>Writing Your “Program Evaluation Procedure” Document</a:t>
                      </a:r>
                    </a:p>
                    <a:p>
                      <a:pPr marL="742950" marR="0" lvl="1" indent="-285750" algn="l">
                        <a:lnSpc>
                          <a:spcPct val="100000"/>
                        </a:lnSpc>
                        <a:spcBef>
                          <a:spcPts val="500"/>
                        </a:spcBef>
                        <a:spcAft>
                          <a:spcPts val="0"/>
                        </a:spcAft>
                        <a:buFont typeface="Arial"/>
                        <a:buChar char="•"/>
                      </a:pPr>
                      <a:r>
                        <a:rPr lang="en-US" sz="1800" b="1" i="0" u="none" strike="noStrike" noProof="0" dirty="0">
                          <a:highlight>
                            <a:srgbClr val="FFFF00"/>
                          </a:highlight>
                          <a:latin typeface="Arial" panose="020B0604020202020204" pitchFamily="34" charset="0"/>
                          <a:cs typeface="Arial" panose="020B0604020202020204" pitchFamily="34" charset="0"/>
                        </a:rPr>
                        <a:t>Today:</a:t>
                      </a:r>
                      <a:r>
                        <a:rPr lang="en-US" sz="1800" b="0" i="0" u="none" strike="noStrike" noProof="0" dirty="0">
                          <a:highlight>
                            <a:srgbClr val="FFFF00"/>
                          </a:highlight>
                          <a:latin typeface="Arial" panose="020B0604020202020204" pitchFamily="34" charset="0"/>
                          <a:cs typeface="Arial" panose="020B0604020202020204" pitchFamily="34" charset="0"/>
                        </a:rPr>
                        <a:t> Writing Your “Program Evaluation Summary” Document</a:t>
                      </a:r>
                    </a:p>
                    <a:p>
                      <a:pPr marL="742950" marR="0" lvl="1" indent="-285750" algn="l">
                        <a:lnSpc>
                          <a:spcPct val="100000"/>
                        </a:lnSpc>
                        <a:spcBef>
                          <a:spcPts val="500"/>
                        </a:spcBef>
                        <a:spcAft>
                          <a:spcPts val="0"/>
                        </a:spcAft>
                        <a:buFont typeface="Arial"/>
                        <a:buChar char="•"/>
                      </a:pPr>
                      <a:r>
                        <a:rPr lang="en-US" sz="1800" b="1" i="0" u="none" strike="noStrike" noProof="0" dirty="0">
                          <a:latin typeface="Arial" panose="020B0604020202020204" pitchFamily="34" charset="0"/>
                          <a:cs typeface="Arial" panose="020B0604020202020204" pitchFamily="34" charset="0"/>
                        </a:rPr>
                        <a:t>June 10th (Federal Grants Conference – in-person): </a:t>
                      </a:r>
                      <a:r>
                        <a:rPr lang="en-US" sz="1800" b="0" i="0" u="none" strike="noStrike" noProof="0" dirty="0">
                          <a:latin typeface="Arial" panose="020B0604020202020204" pitchFamily="34" charset="0"/>
                          <a:cs typeface="Arial" panose="020B0604020202020204" pitchFamily="34" charset="0"/>
                        </a:rPr>
                        <a:t>Connecting All the Pieces &amp; External Communication Plan; District Panel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3898506"/>
                  </a:ext>
                </a:extLst>
              </a:tr>
            </a:tbl>
          </a:graphicData>
        </a:graphic>
      </p:graphicFrame>
    </p:spTree>
    <p:extLst>
      <p:ext uri="{BB962C8B-B14F-4D97-AF65-F5344CB8AC3E}">
        <p14:creationId xmlns:p14="http://schemas.microsoft.com/office/powerpoint/2010/main" val="2762942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CD8A-AE57-D01A-FF14-1B557242B8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5A0EA1-01B5-F430-A74F-984853D1CF75}"/>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MOY Achievement Data continued</a:t>
            </a:r>
          </a:p>
        </p:txBody>
      </p:sp>
      <p:graphicFrame>
        <p:nvGraphicFramePr>
          <p:cNvPr id="2" name="Table 1">
            <a:extLst>
              <a:ext uri="{FF2B5EF4-FFF2-40B4-BE49-F238E27FC236}">
                <a16:creationId xmlns:a16="http://schemas.microsoft.com/office/drawing/2014/main" id="{79C65729-B7BD-C436-7A4E-FA4B4A9D890A}"/>
              </a:ext>
            </a:extLst>
          </p:cNvPr>
          <p:cNvGraphicFramePr>
            <a:graphicFrameLocks noGrp="1"/>
          </p:cNvGraphicFramePr>
          <p:nvPr>
            <p:extLst>
              <p:ext uri="{D42A27DB-BD31-4B8C-83A1-F6EECF244321}">
                <p14:modId xmlns:p14="http://schemas.microsoft.com/office/powerpoint/2010/main" val="90904757"/>
              </p:ext>
            </p:extLst>
          </p:nvPr>
        </p:nvGraphicFramePr>
        <p:xfrm>
          <a:off x="154378" y="285008"/>
          <a:ext cx="11578443" cy="4957877"/>
        </p:xfrm>
        <a:graphic>
          <a:graphicData uri="http://schemas.openxmlformats.org/drawingml/2006/table">
            <a:tbl>
              <a:tblPr firstRow="1" firstCol="1" bandRow="1">
                <a:tableStyleId>{5C22544A-7EE6-4342-B048-85BDC9FD1C3A}</a:tableStyleId>
              </a:tblPr>
              <a:tblGrid>
                <a:gridCol w="3599052">
                  <a:extLst>
                    <a:ext uri="{9D8B030D-6E8A-4147-A177-3AD203B41FA5}">
                      <a16:colId xmlns:a16="http://schemas.microsoft.com/office/drawing/2014/main" val="3512805558"/>
                    </a:ext>
                  </a:extLst>
                </a:gridCol>
                <a:gridCol w="1562578">
                  <a:extLst>
                    <a:ext uri="{9D8B030D-6E8A-4147-A177-3AD203B41FA5}">
                      <a16:colId xmlns:a16="http://schemas.microsoft.com/office/drawing/2014/main" val="1228503409"/>
                    </a:ext>
                  </a:extLst>
                </a:gridCol>
                <a:gridCol w="1460114">
                  <a:extLst>
                    <a:ext uri="{9D8B030D-6E8A-4147-A177-3AD203B41FA5}">
                      <a16:colId xmlns:a16="http://schemas.microsoft.com/office/drawing/2014/main" val="2905579906"/>
                    </a:ext>
                  </a:extLst>
                </a:gridCol>
                <a:gridCol w="1319224">
                  <a:extLst>
                    <a:ext uri="{9D8B030D-6E8A-4147-A177-3AD203B41FA5}">
                      <a16:colId xmlns:a16="http://schemas.microsoft.com/office/drawing/2014/main" val="2618970219"/>
                    </a:ext>
                  </a:extLst>
                </a:gridCol>
                <a:gridCol w="1498537">
                  <a:extLst>
                    <a:ext uri="{9D8B030D-6E8A-4147-A177-3AD203B41FA5}">
                      <a16:colId xmlns:a16="http://schemas.microsoft.com/office/drawing/2014/main" val="499185270"/>
                    </a:ext>
                  </a:extLst>
                </a:gridCol>
                <a:gridCol w="2138938">
                  <a:extLst>
                    <a:ext uri="{9D8B030D-6E8A-4147-A177-3AD203B41FA5}">
                      <a16:colId xmlns:a16="http://schemas.microsoft.com/office/drawing/2014/main" val="497087687"/>
                    </a:ext>
                  </a:extLst>
                </a:gridCol>
              </a:tblGrid>
              <a:tr h="600459">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Grade</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All Literacy</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dirty="0">
                          <a:solidFill>
                            <a:schemeClr val="tx1"/>
                          </a:solidFill>
                          <a:effectLst/>
                          <a:latin typeface="Arial" panose="020B0604020202020204" pitchFamily="34" charset="0"/>
                          <a:cs typeface="Arial" panose="020B0604020202020204" pitchFamily="34" charset="0"/>
                        </a:rPr>
                        <a:t>5  Q1</a:t>
                      </a:r>
                      <a:endPar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dirty="0">
                          <a:solidFill>
                            <a:schemeClr val="tx1"/>
                          </a:solidFill>
                          <a:effectLst/>
                          <a:latin typeface="Arial" panose="020B0604020202020204" pitchFamily="34" charset="0"/>
                          <a:cs typeface="Arial" panose="020B0604020202020204" pitchFamily="34" charset="0"/>
                        </a:rPr>
                        <a:t>8 Q2</a:t>
                      </a:r>
                      <a:endPar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 Q3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dirty="0">
                          <a:effectLst/>
                          <a:latin typeface="Arial" panose="020B0604020202020204" pitchFamily="34" charset="0"/>
                          <a:cs typeface="Arial" panose="020B0604020202020204" pitchFamily="34" charset="0"/>
                        </a:rPr>
                        <a:t>6 Q4</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330660043"/>
                  </a:ext>
                </a:extLst>
              </a:tr>
              <a:tr h="386018">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of students</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112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40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260558767"/>
                  </a:ext>
                </a:extLst>
              </a:tr>
              <a:tr h="624915">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MOY - BOY </a:t>
                      </a:r>
                      <a:r>
                        <a:rPr lang="en-US" sz="2000" u="sng" kern="100">
                          <a:effectLst/>
                          <a:latin typeface="Arial" panose="020B0604020202020204" pitchFamily="34" charset="0"/>
                          <a:cs typeface="Arial" panose="020B0604020202020204" pitchFamily="34" charset="0"/>
                        </a:rPr>
                        <a:t>&gt;</a:t>
                      </a:r>
                      <a:r>
                        <a:rPr lang="en-US" sz="2000" kern="100">
                          <a:effectLst/>
                          <a:latin typeface="Arial" panose="020B0604020202020204" pitchFamily="34" charset="0"/>
                          <a:cs typeface="Arial" panose="020B0604020202020204" pitchFamily="34" charset="0"/>
                        </a:rPr>
                        <a:t>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9</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b="0" kern="100">
                          <a:solidFill>
                            <a:schemeClr val="tx1"/>
                          </a:solidFill>
                          <a:effectLst/>
                          <a:latin typeface="Arial" panose="020B0604020202020204" pitchFamily="34" charset="0"/>
                          <a:cs typeface="Arial" panose="020B0604020202020204" pitchFamily="34" charset="0"/>
                        </a:rPr>
                        <a:t>1</a:t>
                      </a:r>
                      <a:endParaRPr lang="en-US" sz="2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extLst>
                  <a:ext uri="{0D108BD9-81ED-4DB2-BD59-A6C34878D82A}">
                    <a16:rowId xmlns:a16="http://schemas.microsoft.com/office/drawing/2014/main" val="2199061340"/>
                  </a:ext>
                </a:extLst>
              </a:tr>
              <a:tr h="624915">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MOY – BOY </a:t>
                      </a:r>
                      <a:r>
                        <a:rPr lang="en-US" sz="2000" u="sng" kern="100">
                          <a:effectLst/>
                          <a:latin typeface="Arial" panose="020B0604020202020204" pitchFamily="34" charset="0"/>
                          <a:cs typeface="Arial" panose="020B0604020202020204" pitchFamily="34" charset="0"/>
                        </a:rPr>
                        <a:t>&gt;</a:t>
                      </a:r>
                      <a:r>
                        <a:rPr lang="en-US" sz="2000" kern="100">
                          <a:effectLst/>
                          <a:latin typeface="Arial" panose="020B0604020202020204" pitchFamily="34" charset="0"/>
                          <a:cs typeface="Arial" panose="020B0604020202020204" pitchFamily="34" charset="0"/>
                        </a:rPr>
                        <a:t> grade-level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8%</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b="0" kern="100">
                          <a:solidFill>
                            <a:schemeClr val="tx1"/>
                          </a:solidFill>
                          <a:effectLst/>
                          <a:latin typeface="Arial" panose="020B0604020202020204" pitchFamily="34" charset="0"/>
                          <a:cs typeface="Arial" panose="020B0604020202020204" pitchFamily="34" charset="0"/>
                        </a:rPr>
                        <a:t>6%</a:t>
                      </a:r>
                      <a:endParaRPr lang="en-US" sz="2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nchor="ctr"/>
                </a:tc>
                <a:extLst>
                  <a:ext uri="{0D108BD9-81ED-4DB2-BD59-A6C34878D82A}">
                    <a16:rowId xmlns:a16="http://schemas.microsoft.com/office/drawing/2014/main" val="3090155214"/>
                  </a:ext>
                </a:extLst>
              </a:tr>
              <a:tr h="7993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b="1" kern="100">
                          <a:solidFill>
                            <a:srgbClr val="FF0000"/>
                          </a:solidFill>
                          <a:effectLst/>
                          <a:latin typeface="Arial" panose="020B0604020202020204" pitchFamily="34" charset="0"/>
                          <a:cs typeface="Arial" panose="020B0604020202020204" pitchFamily="34" charset="0"/>
                        </a:rPr>
                        <a:t>1</a:t>
                      </a:r>
                      <a:endParaRPr lang="en-US" sz="2000" b="1"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9</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125478657"/>
                  </a:ext>
                </a:extLst>
              </a:tr>
              <a:tr h="799350">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moved up 1 achievement level</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b="1" kern="100">
                          <a:solidFill>
                            <a:srgbClr val="FF0000"/>
                          </a:solidFill>
                          <a:effectLst/>
                          <a:latin typeface="Arial" panose="020B0604020202020204" pitchFamily="34" charset="0"/>
                          <a:cs typeface="Arial" panose="020B0604020202020204" pitchFamily="34" charset="0"/>
                        </a:rPr>
                        <a:t>6%</a:t>
                      </a:r>
                      <a:endParaRPr lang="en-US" sz="2000" b="1"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33%</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1233781643"/>
                  </a:ext>
                </a:extLst>
              </a:tr>
              <a:tr h="619191">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57</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b="1" kern="100">
                          <a:solidFill>
                            <a:srgbClr val="FF0000"/>
                          </a:solidFill>
                          <a:effectLst/>
                          <a:latin typeface="Arial" panose="020B0604020202020204" pitchFamily="34" charset="0"/>
                          <a:cs typeface="Arial" panose="020B0604020202020204" pitchFamily="34" charset="0"/>
                        </a:rPr>
                        <a:t>3</a:t>
                      </a:r>
                      <a:endParaRPr lang="en-US" sz="2000" b="1"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26</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14</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1884187413"/>
                  </a:ext>
                </a:extLst>
              </a:tr>
              <a:tr h="503679">
                <a:tc>
                  <a:txBody>
                    <a:bodyPr/>
                    <a:lstStyle/>
                    <a:p>
                      <a:pPr marL="0" marR="0">
                        <a:lnSpc>
                          <a:spcPct val="115000"/>
                        </a:lnSpc>
                        <a:spcAft>
                          <a:spcPts val="800"/>
                        </a:spcAft>
                        <a:buNone/>
                      </a:pPr>
                      <a:r>
                        <a:rPr lang="en-US" sz="2000" kern="100">
                          <a:effectLst/>
                          <a:latin typeface="Arial" panose="020B0604020202020204" pitchFamily="34" charset="0"/>
                          <a:cs typeface="Arial" panose="020B0604020202020204" pitchFamily="34" charset="0"/>
                        </a:rPr>
                        <a:t>% SGP 50+</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51%</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b="1" kern="100">
                          <a:solidFill>
                            <a:srgbClr val="FF0000"/>
                          </a:solidFill>
                          <a:effectLst/>
                          <a:latin typeface="Arial" panose="020B0604020202020204" pitchFamily="34" charset="0"/>
                          <a:cs typeface="Arial" panose="020B0604020202020204" pitchFamily="34" charset="0"/>
                        </a:rPr>
                        <a:t>18%</a:t>
                      </a:r>
                      <a:endParaRPr lang="en-US" sz="2000" b="1" kern="10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65%</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solidFill>
                      <a:schemeClr val="accent6">
                        <a:lumMod val="20000"/>
                        <a:lumOff val="80000"/>
                      </a:schemeClr>
                    </a:solidFill>
                  </a:tcPr>
                </a:tc>
                <a:tc>
                  <a:txBody>
                    <a:bodyPr/>
                    <a:lstStyle/>
                    <a:p>
                      <a:pPr marL="0" marR="0" algn="ctr">
                        <a:lnSpc>
                          <a:spcPct val="115000"/>
                        </a:lnSpc>
                        <a:spcAft>
                          <a:spcPts val="800"/>
                        </a:spcAft>
                        <a:buNone/>
                      </a:pPr>
                      <a:r>
                        <a:rPr lang="en-US" sz="2000" kern="100">
                          <a:effectLst/>
                          <a:latin typeface="Arial" panose="020B0604020202020204" pitchFamily="34" charset="0"/>
                          <a:cs typeface="Arial" panose="020B0604020202020204" pitchFamily="34" charset="0"/>
                        </a:rPr>
                        <a:t>52%</a:t>
                      </a:r>
                      <a:endParaRPr lang="en-US" sz="2000" kern="10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tc>
                  <a:txBody>
                    <a:bodyPr/>
                    <a:lstStyle/>
                    <a:p>
                      <a:pPr marL="0" marR="0" algn="ctr">
                        <a:lnSpc>
                          <a:spcPct val="115000"/>
                        </a:lnSpc>
                        <a:spcAft>
                          <a:spcPts val="800"/>
                        </a:spcAft>
                        <a:buNone/>
                      </a:pPr>
                      <a:r>
                        <a:rPr lang="en-US" sz="2000" kern="100" dirty="0">
                          <a:effectLst/>
                          <a:latin typeface="Arial" panose="020B0604020202020204" pitchFamily="34" charset="0"/>
                          <a:cs typeface="Arial" panose="020B0604020202020204" pitchFamily="34" charset="0"/>
                        </a:rPr>
                        <a:t>50%</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txBody>
                  <a:tcPr marL="47656" marR="47656" marT="6619" marB="0"/>
                </a:tc>
                <a:extLst>
                  <a:ext uri="{0D108BD9-81ED-4DB2-BD59-A6C34878D82A}">
                    <a16:rowId xmlns:a16="http://schemas.microsoft.com/office/drawing/2014/main" val="3114972439"/>
                  </a:ext>
                </a:extLst>
              </a:tr>
            </a:tbl>
          </a:graphicData>
        </a:graphic>
      </p:graphicFrame>
      <p:sp>
        <p:nvSpPr>
          <p:cNvPr id="3" name="Rectangle 2">
            <a:extLst>
              <a:ext uri="{FF2B5EF4-FFF2-40B4-BE49-F238E27FC236}">
                <a16:creationId xmlns:a16="http://schemas.microsoft.com/office/drawing/2014/main" id="{9F9EA20F-8C3A-B850-C07D-15BEE8668789}"/>
              </a:ext>
              <a:ext uri="{C183D7F6-B498-43B3-948B-1728B52AA6E4}">
                <adec:decorative xmlns:adec="http://schemas.microsoft.com/office/drawing/2017/decorative" val="1"/>
              </a:ext>
            </a:extLst>
          </p:cNvPr>
          <p:cNvSpPr/>
          <p:nvPr/>
        </p:nvSpPr>
        <p:spPr>
          <a:xfrm>
            <a:off x="154378" y="2861953"/>
            <a:ext cx="11578443" cy="1626919"/>
          </a:xfrm>
          <a:prstGeom prst="rect">
            <a:avLst/>
          </a:prstGeom>
          <a:noFill/>
          <a:ln w="730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889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8157-1F28-5F8A-C01E-43CF8F31DDFC}"/>
              </a:ext>
            </a:extLst>
          </p:cNvPr>
          <p:cNvSpPr>
            <a:spLocks noGrp="1"/>
          </p:cNvSpPr>
          <p:nvPr>
            <p:ph type="title"/>
          </p:nvPr>
        </p:nvSpPr>
        <p:spPr/>
        <p:txBody>
          <a:bodyPr>
            <a:normAutofit/>
          </a:bodyPr>
          <a:lstStyle/>
          <a:p>
            <a:r>
              <a:rPr lang="en-US"/>
              <a:t>Analysis: Break Down Data by Grade </a:t>
            </a:r>
          </a:p>
        </p:txBody>
      </p:sp>
      <p:sp>
        <p:nvSpPr>
          <p:cNvPr id="2" name="Content Placeholder 1">
            <a:extLst>
              <a:ext uri="{FF2B5EF4-FFF2-40B4-BE49-F238E27FC236}">
                <a16:creationId xmlns:a16="http://schemas.microsoft.com/office/drawing/2014/main" id="{273D128D-4042-286D-CA89-B81F53AB6F3A}"/>
              </a:ext>
            </a:extLst>
          </p:cNvPr>
          <p:cNvSpPr>
            <a:spLocks noGrp="1"/>
          </p:cNvSpPr>
          <p:nvPr>
            <p:ph idx="1"/>
          </p:nvPr>
        </p:nvSpPr>
        <p:spPr>
          <a:xfrm>
            <a:off x="277792" y="1585732"/>
            <a:ext cx="11505236" cy="4768769"/>
          </a:xfrm>
        </p:spPr>
        <p:txBody>
          <a:bodyPr>
            <a:normAutofit/>
          </a:bodyPr>
          <a:lstStyle/>
          <a:p>
            <a:r>
              <a:rPr lang="en-US"/>
              <a:t>Data for 5th graders MOY [Q1 17 students]</a:t>
            </a:r>
          </a:p>
          <a:p>
            <a:pPr lvl="1"/>
            <a:r>
              <a:rPr lang="en-US" b="1">
                <a:solidFill>
                  <a:srgbClr val="FF0000"/>
                </a:solidFill>
              </a:rPr>
              <a:t>1</a:t>
            </a:r>
            <a:r>
              <a:rPr lang="en-US"/>
              <a:t> more student achieved grade level or above MOY compared to BOY</a:t>
            </a:r>
          </a:p>
          <a:p>
            <a:pPr lvl="1"/>
            <a:r>
              <a:rPr lang="en-US" b="1">
                <a:solidFill>
                  <a:srgbClr val="FF0000"/>
                </a:solidFill>
              </a:rPr>
              <a:t>1</a:t>
            </a:r>
            <a:r>
              <a:rPr lang="en-US"/>
              <a:t> student moved up one achievement level MOY compared to BOY</a:t>
            </a:r>
          </a:p>
          <a:p>
            <a:pPr lvl="1"/>
            <a:r>
              <a:rPr lang="en-US" b="1">
                <a:solidFill>
                  <a:srgbClr val="FF0000"/>
                </a:solidFill>
              </a:rPr>
              <a:t>3</a:t>
            </a:r>
            <a:r>
              <a:rPr lang="en-US"/>
              <a:t> students (18%) made growth of 50% or more</a:t>
            </a:r>
          </a:p>
          <a:p>
            <a:pPr marL="0" indent="0">
              <a:buNone/>
            </a:pPr>
            <a:endParaRPr lang="en-US"/>
          </a:p>
          <a:p>
            <a:r>
              <a:rPr lang="en-US"/>
              <a:t>Data for 8</a:t>
            </a:r>
            <a:r>
              <a:rPr lang="en-US" baseline="30000"/>
              <a:t>th</a:t>
            </a:r>
            <a:r>
              <a:rPr lang="en-US"/>
              <a:t> graders MOY [Q2 40 students]</a:t>
            </a:r>
          </a:p>
          <a:p>
            <a:pPr lvl="1"/>
            <a:r>
              <a:rPr lang="en-US" b="1">
                <a:solidFill>
                  <a:srgbClr val="FF0000"/>
                </a:solidFill>
              </a:rPr>
              <a:t>6</a:t>
            </a:r>
            <a:r>
              <a:rPr lang="en-US"/>
              <a:t> more students achieved grade level or above MOY compared to BOY</a:t>
            </a:r>
          </a:p>
          <a:p>
            <a:pPr lvl="1"/>
            <a:r>
              <a:rPr lang="en-US" b="1">
                <a:solidFill>
                  <a:srgbClr val="FF0000"/>
                </a:solidFill>
              </a:rPr>
              <a:t>14</a:t>
            </a:r>
            <a:r>
              <a:rPr lang="en-US"/>
              <a:t> students moved up one achievement level MOY compared to BOY</a:t>
            </a:r>
          </a:p>
          <a:p>
            <a:pPr lvl="1"/>
            <a:r>
              <a:rPr lang="en-US" b="1">
                <a:solidFill>
                  <a:srgbClr val="FF0000"/>
                </a:solidFill>
              </a:rPr>
              <a:t>26</a:t>
            </a:r>
            <a:r>
              <a:rPr lang="en-US"/>
              <a:t> students (65%) made growth of 50% or more</a:t>
            </a:r>
          </a:p>
          <a:p>
            <a:endParaRPr lang="en-US"/>
          </a:p>
          <a:p>
            <a:endParaRPr lang="en-US"/>
          </a:p>
          <a:p>
            <a:endParaRPr lang="en-US"/>
          </a:p>
        </p:txBody>
      </p:sp>
    </p:spTree>
    <p:extLst>
      <p:ext uri="{BB962C8B-B14F-4D97-AF65-F5344CB8AC3E}">
        <p14:creationId xmlns:p14="http://schemas.microsoft.com/office/powerpoint/2010/main" val="1329216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28E44-230C-0621-25ED-0FE0BB1CB5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FD6653-1B0C-EDC2-F34F-A2C097BD35E8}"/>
              </a:ext>
            </a:extLst>
          </p:cNvPr>
          <p:cNvSpPr>
            <a:spLocks noGrp="1"/>
          </p:cNvSpPr>
          <p:nvPr>
            <p:ph type="title"/>
          </p:nvPr>
        </p:nvSpPr>
        <p:spPr/>
        <p:txBody>
          <a:bodyPr/>
          <a:lstStyle/>
          <a:p>
            <a:r>
              <a:rPr lang="en-US"/>
              <a:t>3. Think Aloud: 5</a:t>
            </a:r>
            <a:r>
              <a:rPr lang="en-US" baseline="30000"/>
              <a:t>th</a:t>
            </a:r>
            <a:r>
              <a:rPr lang="en-US"/>
              <a:t> Grade Data Analysis</a:t>
            </a:r>
          </a:p>
        </p:txBody>
      </p:sp>
      <p:sp>
        <p:nvSpPr>
          <p:cNvPr id="6" name="Text Placeholder 5">
            <a:extLst>
              <a:ext uri="{FF2B5EF4-FFF2-40B4-BE49-F238E27FC236}">
                <a16:creationId xmlns:a16="http://schemas.microsoft.com/office/drawing/2014/main" id="{083B604F-5FE2-AD16-7D20-38C523DFBA1F}"/>
              </a:ext>
            </a:extLst>
          </p:cNvPr>
          <p:cNvSpPr>
            <a:spLocks noGrp="1"/>
          </p:cNvSpPr>
          <p:nvPr>
            <p:ph type="body" idx="1"/>
          </p:nvPr>
        </p:nvSpPr>
        <p:spPr>
          <a:xfrm>
            <a:off x="-873795" y="1397060"/>
            <a:ext cx="5157787" cy="675935"/>
          </a:xfrm>
        </p:spPr>
        <p:txBody>
          <a:bodyPr/>
          <a:lstStyle/>
          <a:p>
            <a:pPr algn="ctr"/>
            <a:r>
              <a:rPr lang="en-US"/>
              <a:t>Data</a:t>
            </a:r>
          </a:p>
        </p:txBody>
      </p:sp>
      <p:sp>
        <p:nvSpPr>
          <p:cNvPr id="5" name="Content Placeholder 4">
            <a:extLst>
              <a:ext uri="{FF2B5EF4-FFF2-40B4-BE49-F238E27FC236}">
                <a16:creationId xmlns:a16="http://schemas.microsoft.com/office/drawing/2014/main" id="{69D45A1F-BD2A-47C5-D137-35018A852A53}"/>
              </a:ext>
            </a:extLst>
          </p:cNvPr>
          <p:cNvSpPr>
            <a:spLocks noGrp="1"/>
          </p:cNvSpPr>
          <p:nvPr>
            <p:ph sz="quarter" idx="4"/>
          </p:nvPr>
        </p:nvSpPr>
        <p:spPr>
          <a:xfrm>
            <a:off x="0" y="2072995"/>
            <a:ext cx="3594535" cy="4284044"/>
          </a:xfrm>
        </p:spPr>
        <p:txBody>
          <a:bodyPr>
            <a:normAutofit/>
          </a:bodyPr>
          <a:lstStyle/>
          <a:p>
            <a:pPr marL="457200" lvl="1" indent="0">
              <a:buNone/>
            </a:pPr>
            <a:r>
              <a:rPr lang="en-US" b="1">
                <a:solidFill>
                  <a:srgbClr val="FF0000"/>
                </a:solidFill>
              </a:rPr>
              <a:t>1</a:t>
            </a:r>
            <a:r>
              <a:rPr lang="en-US"/>
              <a:t> more student achieved grade level or above MOY compared to BOY</a:t>
            </a:r>
          </a:p>
          <a:p>
            <a:pPr marL="457200" lvl="1" indent="0">
              <a:buNone/>
            </a:pPr>
            <a:r>
              <a:rPr lang="en-US" b="1">
                <a:solidFill>
                  <a:srgbClr val="FF0000"/>
                </a:solidFill>
              </a:rPr>
              <a:t>1</a:t>
            </a:r>
            <a:r>
              <a:rPr lang="en-US"/>
              <a:t> student moved up one achievement level MOY compared to BOY</a:t>
            </a:r>
          </a:p>
          <a:p>
            <a:pPr marL="457200" lvl="1" indent="0">
              <a:buNone/>
            </a:pPr>
            <a:r>
              <a:rPr lang="en-US" b="1">
                <a:solidFill>
                  <a:srgbClr val="FF0000"/>
                </a:solidFill>
              </a:rPr>
              <a:t>3</a:t>
            </a:r>
            <a:r>
              <a:rPr lang="en-US"/>
              <a:t> students (18%) made growth of 50% or more</a:t>
            </a:r>
          </a:p>
          <a:p>
            <a:endParaRPr lang="en-US"/>
          </a:p>
        </p:txBody>
      </p:sp>
      <p:sp>
        <p:nvSpPr>
          <p:cNvPr id="7" name="Text Placeholder 6">
            <a:extLst>
              <a:ext uri="{FF2B5EF4-FFF2-40B4-BE49-F238E27FC236}">
                <a16:creationId xmlns:a16="http://schemas.microsoft.com/office/drawing/2014/main" id="{D35B806A-05DC-3659-C4DC-BCC00FBDD001}"/>
              </a:ext>
            </a:extLst>
          </p:cNvPr>
          <p:cNvSpPr>
            <a:spLocks noGrp="1"/>
          </p:cNvSpPr>
          <p:nvPr>
            <p:ph type="body" sz="quarter" idx="3"/>
          </p:nvPr>
        </p:nvSpPr>
        <p:spPr>
          <a:xfrm>
            <a:off x="5303713" y="1253469"/>
            <a:ext cx="5183188" cy="675936"/>
          </a:xfrm>
        </p:spPr>
        <p:txBody>
          <a:bodyPr/>
          <a:lstStyle/>
          <a:p>
            <a:pPr algn="ctr"/>
            <a:r>
              <a:rPr lang="en-US"/>
              <a:t>Analysis</a:t>
            </a:r>
          </a:p>
        </p:txBody>
      </p:sp>
      <p:sp>
        <p:nvSpPr>
          <p:cNvPr id="2" name="Content Placeholder 1">
            <a:extLst>
              <a:ext uri="{FF2B5EF4-FFF2-40B4-BE49-F238E27FC236}">
                <a16:creationId xmlns:a16="http://schemas.microsoft.com/office/drawing/2014/main" id="{6B4B3B5D-CB54-74B4-3989-4535654DFA63}"/>
              </a:ext>
            </a:extLst>
          </p:cNvPr>
          <p:cNvSpPr>
            <a:spLocks noGrp="1"/>
          </p:cNvSpPr>
          <p:nvPr>
            <p:ph sz="half" idx="2"/>
          </p:nvPr>
        </p:nvSpPr>
        <p:spPr>
          <a:xfrm>
            <a:off x="3847605" y="1929405"/>
            <a:ext cx="8174451" cy="4780153"/>
          </a:xfrm>
        </p:spPr>
        <p:txBody>
          <a:bodyPr>
            <a:normAutofit lnSpcReduction="10000"/>
          </a:bodyPr>
          <a:lstStyle/>
          <a:p>
            <a:pPr marL="0" indent="0">
              <a:buNone/>
            </a:pPr>
            <a:r>
              <a:rPr lang="en-US" b="1"/>
              <a:t>Has your program contributed to positive student achievement growth?  Why or why not? </a:t>
            </a:r>
            <a:r>
              <a:rPr lang="en-US" b="1">
                <a:solidFill>
                  <a:srgbClr val="00B050"/>
                </a:solidFill>
              </a:rPr>
              <a:t>Use the data to support your response. </a:t>
            </a:r>
          </a:p>
          <a:p>
            <a:pPr marL="0" indent="0">
              <a:buNone/>
            </a:pPr>
            <a:r>
              <a:rPr lang="en-US" i="1"/>
              <a:t>The program does not appear to be contributing to 5</a:t>
            </a:r>
            <a:r>
              <a:rPr lang="en-US" i="1" baseline="30000"/>
              <a:t>th</a:t>
            </a:r>
            <a:r>
              <a:rPr lang="en-US" i="1"/>
              <a:t> grade achievement by MOY: few 5th graders have made the kind of progress we were hoping for. One of 17 students moved up one achievement level and 3 of 17 made growth of 50% or more from BOY to MOY. 5</a:t>
            </a:r>
            <a:r>
              <a:rPr lang="en-US" i="1" baseline="30000"/>
              <a:t>th</a:t>
            </a:r>
            <a:r>
              <a:rPr lang="en-US" i="1"/>
              <a:t> graders receiving intervention Q1 make less progress than students receiving only Tier 1 instruction and have not yet received the intervention.</a:t>
            </a:r>
            <a:endParaRPr lang="en-US"/>
          </a:p>
          <a:p>
            <a:pPr marL="0" indent="0">
              <a:buNone/>
            </a:pPr>
            <a:endParaRPr lang="en-US" sz="2600"/>
          </a:p>
          <a:p>
            <a:pPr marL="0" indent="0">
              <a:buNone/>
            </a:pPr>
            <a:endParaRPr lang="en-US" sz="2600"/>
          </a:p>
          <a:p>
            <a:pPr marL="0" indent="0">
              <a:buNone/>
            </a:pPr>
            <a:endParaRPr lang="en-US" sz="2600"/>
          </a:p>
          <a:p>
            <a:pPr marL="0" indent="0">
              <a:buNone/>
            </a:pPr>
            <a:endParaRPr lang="en-US" sz="2800"/>
          </a:p>
          <a:p>
            <a:endParaRPr lang="en-US"/>
          </a:p>
        </p:txBody>
      </p:sp>
    </p:spTree>
    <p:extLst>
      <p:ext uri="{BB962C8B-B14F-4D97-AF65-F5344CB8AC3E}">
        <p14:creationId xmlns:p14="http://schemas.microsoft.com/office/powerpoint/2010/main" val="59817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5D0F27-BCB8-481F-90B6-096C11817662}"/>
              </a:ext>
            </a:extLst>
          </p:cNvPr>
          <p:cNvSpPr>
            <a:spLocks noGrp="1"/>
          </p:cNvSpPr>
          <p:nvPr>
            <p:ph type="title"/>
          </p:nvPr>
        </p:nvSpPr>
        <p:spPr/>
        <p:txBody>
          <a:bodyPr/>
          <a:lstStyle/>
          <a:p>
            <a:r>
              <a:rPr lang="en-US" dirty="0"/>
              <a:t>3. Think Aloud: 5</a:t>
            </a:r>
            <a:r>
              <a:rPr lang="en-US" baseline="30000" dirty="0"/>
              <a:t>th</a:t>
            </a:r>
            <a:r>
              <a:rPr lang="en-US" dirty="0"/>
              <a:t> Grade Data Analysis </a:t>
            </a:r>
          </a:p>
        </p:txBody>
      </p:sp>
      <p:sp>
        <p:nvSpPr>
          <p:cNvPr id="8" name="Content Placeholder 7">
            <a:extLst>
              <a:ext uri="{FF2B5EF4-FFF2-40B4-BE49-F238E27FC236}">
                <a16:creationId xmlns:a16="http://schemas.microsoft.com/office/drawing/2014/main" id="{D4897AE8-F187-75F8-2217-5DC420B0A624}"/>
              </a:ext>
            </a:extLst>
          </p:cNvPr>
          <p:cNvSpPr>
            <a:spLocks noGrp="1"/>
          </p:cNvSpPr>
          <p:nvPr>
            <p:ph idx="1"/>
          </p:nvPr>
        </p:nvSpPr>
        <p:spPr/>
        <p:txBody>
          <a:bodyPr>
            <a:normAutofit lnSpcReduction="10000"/>
          </a:bodyPr>
          <a:lstStyle/>
          <a:p>
            <a:pPr marL="0" indent="0">
              <a:buNone/>
            </a:pPr>
            <a:r>
              <a:rPr lang="en-US" b="1"/>
              <a:t>Has your program contributed to positive student achievement growth?  Why or why not? </a:t>
            </a:r>
            <a:r>
              <a:rPr lang="en-US" b="1">
                <a:solidFill>
                  <a:srgbClr val="00B050"/>
                </a:solidFill>
              </a:rPr>
              <a:t>Use the data to support your response. </a:t>
            </a:r>
          </a:p>
          <a:p>
            <a:pPr marL="0" indent="0">
              <a:buNone/>
            </a:pPr>
            <a:r>
              <a:rPr lang="en-US" i="1"/>
              <a:t>The program does not appear to be contributing to 5</a:t>
            </a:r>
            <a:r>
              <a:rPr lang="en-US" i="1" baseline="30000"/>
              <a:t>th</a:t>
            </a:r>
            <a:r>
              <a:rPr lang="en-US" i="1"/>
              <a:t> grade achievement by MOY: few 5th graders have made the kind of progress we were hoping for. One of 17 students moved up one achievement level and 3 of 17 made growth of 50% or more from BOY to MOY. 5</a:t>
            </a:r>
            <a:r>
              <a:rPr lang="en-US" i="1" baseline="30000"/>
              <a:t>th</a:t>
            </a:r>
            <a:r>
              <a:rPr lang="en-US" i="1"/>
              <a:t> graders receiving intervention Q1 make less progress than students receiving only Tier 1 instruction and have not yet received the intervention.</a:t>
            </a:r>
            <a:endParaRPr lang="en-US"/>
          </a:p>
          <a:p>
            <a:endParaRPr lang="en-US"/>
          </a:p>
        </p:txBody>
      </p:sp>
    </p:spTree>
    <p:extLst>
      <p:ext uri="{BB962C8B-B14F-4D97-AF65-F5344CB8AC3E}">
        <p14:creationId xmlns:p14="http://schemas.microsoft.com/office/powerpoint/2010/main" val="621696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31253-363C-DB70-7CC5-4596769A3B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C3FC9C-4191-282E-9CD0-EE6027E75983}"/>
              </a:ext>
            </a:extLst>
          </p:cNvPr>
          <p:cNvSpPr>
            <a:spLocks noGrp="1"/>
          </p:cNvSpPr>
          <p:nvPr>
            <p:ph type="title"/>
          </p:nvPr>
        </p:nvSpPr>
        <p:spPr/>
        <p:txBody>
          <a:bodyPr/>
          <a:lstStyle/>
          <a:p>
            <a:r>
              <a:rPr lang="en-US" dirty="0"/>
              <a:t>3. Think Aloud: 5</a:t>
            </a:r>
            <a:r>
              <a:rPr lang="en-US" baseline="30000" dirty="0"/>
              <a:t>th</a:t>
            </a:r>
            <a:r>
              <a:rPr lang="en-US" dirty="0"/>
              <a:t> Grade Data Analysis  </a:t>
            </a:r>
          </a:p>
        </p:txBody>
      </p:sp>
      <p:sp>
        <p:nvSpPr>
          <p:cNvPr id="2" name="Content Placeholder 1">
            <a:extLst>
              <a:ext uri="{FF2B5EF4-FFF2-40B4-BE49-F238E27FC236}">
                <a16:creationId xmlns:a16="http://schemas.microsoft.com/office/drawing/2014/main" id="{E8B8C6CE-6ABC-F32C-25B6-EE9ECDD5B97B}"/>
              </a:ext>
            </a:extLst>
          </p:cNvPr>
          <p:cNvSpPr>
            <a:spLocks noGrp="1"/>
          </p:cNvSpPr>
          <p:nvPr>
            <p:ph idx="1"/>
          </p:nvPr>
        </p:nvSpPr>
        <p:spPr>
          <a:xfrm>
            <a:off x="130630" y="1638795"/>
            <a:ext cx="11934700" cy="4854079"/>
          </a:xfrm>
        </p:spPr>
        <p:txBody>
          <a:bodyPr>
            <a:normAutofit/>
          </a:bodyPr>
          <a:lstStyle/>
          <a:p>
            <a:pPr marL="0" indent="0">
              <a:buNone/>
            </a:pPr>
            <a:r>
              <a:rPr lang="en-US" b="1"/>
              <a:t>What were the program’s biggest strengths and weaknesses, </a:t>
            </a:r>
            <a:r>
              <a:rPr lang="en-US" b="1">
                <a:solidFill>
                  <a:srgbClr val="00B050"/>
                </a:solidFill>
              </a:rPr>
              <a:t>based on the data</a:t>
            </a:r>
            <a:r>
              <a:rPr lang="en-US"/>
              <a:t>? </a:t>
            </a:r>
          </a:p>
          <a:p>
            <a:pPr marL="0" indent="0">
              <a:buNone/>
            </a:pPr>
            <a:r>
              <a:rPr lang="en-US" i="1"/>
              <a:t>The biggest strength of the intervention is that the low number of 5</a:t>
            </a:r>
            <a:r>
              <a:rPr lang="en-US" i="1" baseline="30000"/>
              <a:t>th</a:t>
            </a:r>
            <a:r>
              <a:rPr lang="en-US" i="1"/>
              <a:t> graders making progress shows us that</a:t>
            </a:r>
            <a:r>
              <a:rPr lang="en-US"/>
              <a:t> w</a:t>
            </a:r>
            <a:r>
              <a:rPr lang="en-US" i="1"/>
              <a:t>e are selecting students who require additional intervention to attain grade level standards. The biggest weakness of the intervention is that it is not supporting 5</a:t>
            </a:r>
            <a:r>
              <a:rPr lang="en-US" i="1" baseline="30000"/>
              <a:t>th</a:t>
            </a:r>
            <a:r>
              <a:rPr lang="en-US" i="1"/>
              <a:t> grade student growth as much as it needs to.</a:t>
            </a:r>
            <a:endParaRPr lang="en-US"/>
          </a:p>
          <a:p>
            <a:pPr marL="0" indent="0">
              <a:buNone/>
            </a:pPr>
            <a:endParaRPr lang="en-US" sz="2600"/>
          </a:p>
          <a:p>
            <a:pPr marL="0" indent="0">
              <a:buNone/>
            </a:pPr>
            <a:endParaRPr lang="en-US" sz="2600"/>
          </a:p>
          <a:p>
            <a:pPr marL="0" indent="0">
              <a:buNone/>
            </a:pPr>
            <a:endParaRPr lang="en-US" sz="2600"/>
          </a:p>
          <a:p>
            <a:pPr marL="0" indent="0">
              <a:buNone/>
            </a:pPr>
            <a:endParaRPr lang="en-US" sz="2800"/>
          </a:p>
          <a:p>
            <a:endParaRPr lang="en-US"/>
          </a:p>
        </p:txBody>
      </p:sp>
    </p:spTree>
    <p:extLst>
      <p:ext uri="{BB962C8B-B14F-4D97-AF65-F5344CB8AC3E}">
        <p14:creationId xmlns:p14="http://schemas.microsoft.com/office/powerpoint/2010/main" val="395234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5B69-EA4A-539B-287C-049E99E783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86996E-02F0-C036-A2C4-DEF35E65939E}"/>
              </a:ext>
            </a:extLst>
          </p:cNvPr>
          <p:cNvSpPr>
            <a:spLocks noGrp="1"/>
          </p:cNvSpPr>
          <p:nvPr>
            <p:ph type="title"/>
          </p:nvPr>
        </p:nvSpPr>
        <p:spPr/>
        <p:txBody>
          <a:bodyPr/>
          <a:lstStyle/>
          <a:p>
            <a:r>
              <a:rPr lang="en-US" dirty="0"/>
              <a:t>3. Think Aloud: 5</a:t>
            </a:r>
            <a:r>
              <a:rPr lang="en-US" baseline="30000" dirty="0"/>
              <a:t>th</a:t>
            </a:r>
            <a:r>
              <a:rPr lang="en-US" dirty="0"/>
              <a:t> Grade Data Analysis     </a:t>
            </a:r>
          </a:p>
        </p:txBody>
      </p:sp>
      <p:sp>
        <p:nvSpPr>
          <p:cNvPr id="2" name="Content Placeholder 1">
            <a:extLst>
              <a:ext uri="{FF2B5EF4-FFF2-40B4-BE49-F238E27FC236}">
                <a16:creationId xmlns:a16="http://schemas.microsoft.com/office/drawing/2014/main" id="{43358C17-4842-1360-8F6E-0ECDDBAFC257}"/>
              </a:ext>
            </a:extLst>
          </p:cNvPr>
          <p:cNvSpPr>
            <a:spLocks noGrp="1"/>
          </p:cNvSpPr>
          <p:nvPr>
            <p:ph idx="1"/>
          </p:nvPr>
        </p:nvSpPr>
        <p:spPr>
          <a:xfrm>
            <a:off x="130630" y="1638795"/>
            <a:ext cx="11934700" cy="4854079"/>
          </a:xfrm>
        </p:spPr>
        <p:txBody>
          <a:bodyPr>
            <a:normAutofit/>
          </a:bodyPr>
          <a:lstStyle/>
          <a:p>
            <a:pPr marL="0" indent="0">
              <a:buNone/>
            </a:pPr>
            <a:r>
              <a:rPr lang="en-US" b="1"/>
              <a:t>Based on these strengths and weaknesses </a:t>
            </a:r>
            <a:r>
              <a:rPr lang="en-US" b="1">
                <a:solidFill>
                  <a:srgbClr val="00B050"/>
                </a:solidFill>
              </a:rPr>
              <a:t>(based on the data)</a:t>
            </a:r>
            <a:r>
              <a:rPr lang="en-US" b="1"/>
              <a:t>,</a:t>
            </a:r>
            <a:r>
              <a:rPr lang="en-US" b="1">
                <a:solidFill>
                  <a:schemeClr val="accent6"/>
                </a:solidFill>
              </a:rPr>
              <a:t> </a:t>
            </a:r>
            <a:r>
              <a:rPr lang="en-US" b="1"/>
              <a:t>what do you intend to change (or keep) going forward?  Explain</a:t>
            </a:r>
            <a:r>
              <a:rPr lang="en-US"/>
              <a:t>.</a:t>
            </a:r>
          </a:p>
          <a:p>
            <a:pPr marL="0" indent="0">
              <a:buNone/>
            </a:pPr>
            <a:r>
              <a:rPr lang="en-US" i="1"/>
              <a:t>We will look at the sub scores of individual students in phonemic awareness, phonics, decoding, fluence, and comprehension to identify which specific skills are challenging and realign the intervention to address those skills for 5</a:t>
            </a:r>
            <a:r>
              <a:rPr lang="en-US" i="1" baseline="30000"/>
              <a:t>th</a:t>
            </a:r>
            <a:r>
              <a:rPr lang="en-US" i="1"/>
              <a:t> graders. We will pay particular attention to those skill areas where the most students are furthest from grade-level to emphasize those skills in the intervention.</a:t>
            </a:r>
          </a:p>
          <a:p>
            <a:pPr marL="0" indent="0">
              <a:buNone/>
            </a:pPr>
            <a:endParaRPr lang="en-US" sz="2600"/>
          </a:p>
          <a:p>
            <a:pPr marL="0" indent="0">
              <a:buNone/>
            </a:pPr>
            <a:endParaRPr lang="en-US" sz="2600"/>
          </a:p>
          <a:p>
            <a:pPr marL="0" indent="0">
              <a:buNone/>
            </a:pPr>
            <a:endParaRPr lang="en-US" sz="2600"/>
          </a:p>
          <a:p>
            <a:pPr marL="0" indent="0">
              <a:buNone/>
            </a:pPr>
            <a:endParaRPr lang="en-US" sz="2800"/>
          </a:p>
          <a:p>
            <a:endParaRPr lang="en-US"/>
          </a:p>
        </p:txBody>
      </p:sp>
    </p:spTree>
    <p:extLst>
      <p:ext uri="{BB962C8B-B14F-4D97-AF65-F5344CB8AC3E}">
        <p14:creationId xmlns:p14="http://schemas.microsoft.com/office/powerpoint/2010/main" val="2432827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0495-1BC8-AABE-01C8-36E6D27D638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3A28922-2D5B-634C-1BDA-851A4BE1E6EE}"/>
              </a:ext>
            </a:extLst>
          </p:cNvPr>
          <p:cNvSpPr>
            <a:spLocks noGrp="1"/>
          </p:cNvSpPr>
          <p:nvPr>
            <p:ph type="title"/>
          </p:nvPr>
        </p:nvSpPr>
        <p:spPr/>
        <p:txBody>
          <a:bodyPr/>
          <a:lstStyle/>
          <a:p>
            <a:r>
              <a:rPr lang="en-US" dirty="0"/>
              <a:t>3. Think Aloud: 5</a:t>
            </a:r>
            <a:r>
              <a:rPr lang="en-US" baseline="30000" dirty="0"/>
              <a:t>th</a:t>
            </a:r>
            <a:r>
              <a:rPr lang="en-US" dirty="0"/>
              <a:t> Grade Data Analysis      </a:t>
            </a:r>
          </a:p>
        </p:txBody>
      </p:sp>
      <p:sp>
        <p:nvSpPr>
          <p:cNvPr id="5" name="Text Placeholder 4">
            <a:extLst>
              <a:ext uri="{FF2B5EF4-FFF2-40B4-BE49-F238E27FC236}">
                <a16:creationId xmlns:a16="http://schemas.microsoft.com/office/drawing/2014/main" id="{0B6DA3B0-1DA8-F2CB-7E4C-53982D889661}"/>
              </a:ext>
            </a:extLst>
          </p:cNvPr>
          <p:cNvSpPr>
            <a:spLocks noGrp="1"/>
          </p:cNvSpPr>
          <p:nvPr>
            <p:ph idx="1"/>
          </p:nvPr>
        </p:nvSpPr>
        <p:spPr/>
        <p:txBody>
          <a:bodyPr>
            <a:normAutofit/>
          </a:bodyPr>
          <a:lstStyle/>
          <a:p>
            <a:pPr marL="0" indent="0" algn="ctr">
              <a:buNone/>
            </a:pPr>
            <a:r>
              <a:rPr lang="en-US" sz="2400" b="1"/>
              <a:t>Original Analysis</a:t>
            </a:r>
          </a:p>
          <a:p>
            <a:pPr marL="0" indent="0">
              <a:buNone/>
            </a:pPr>
            <a:r>
              <a:rPr lang="en-US" sz="2400"/>
              <a:t>Probable changes to the program based on the evaluation. Based on the results, the design of the program will remain the same. Students showed improvements in both Reading and Math. Title I Staff, as well as classroom Teachers report that students benefited from the programs.</a:t>
            </a:r>
          </a:p>
          <a:p>
            <a:endParaRPr lang="en-US"/>
          </a:p>
        </p:txBody>
      </p:sp>
    </p:spTree>
    <p:extLst>
      <p:ext uri="{BB962C8B-B14F-4D97-AF65-F5344CB8AC3E}">
        <p14:creationId xmlns:p14="http://schemas.microsoft.com/office/powerpoint/2010/main" val="400735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021DA-897F-E82E-6939-394A1635D9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7386FB-946B-37B1-28A7-32492170D234}"/>
              </a:ext>
            </a:extLst>
          </p:cNvPr>
          <p:cNvSpPr>
            <a:spLocks noGrp="1"/>
          </p:cNvSpPr>
          <p:nvPr>
            <p:ph type="title"/>
          </p:nvPr>
        </p:nvSpPr>
        <p:spPr/>
        <p:txBody>
          <a:bodyPr/>
          <a:lstStyle/>
          <a:p>
            <a:r>
              <a:rPr lang="en-US"/>
              <a:t>3. Think Aloud: 8</a:t>
            </a:r>
            <a:r>
              <a:rPr lang="en-US" baseline="30000"/>
              <a:t>th</a:t>
            </a:r>
            <a:r>
              <a:rPr lang="en-US"/>
              <a:t> Grade Data Analysis</a:t>
            </a:r>
          </a:p>
        </p:txBody>
      </p:sp>
      <p:sp>
        <p:nvSpPr>
          <p:cNvPr id="4" name="Text Placeholder 3">
            <a:extLst>
              <a:ext uri="{FF2B5EF4-FFF2-40B4-BE49-F238E27FC236}">
                <a16:creationId xmlns:a16="http://schemas.microsoft.com/office/drawing/2014/main" id="{D5D15908-345C-9F9E-6CE4-BFC3E3E8E878}"/>
              </a:ext>
            </a:extLst>
          </p:cNvPr>
          <p:cNvSpPr>
            <a:spLocks noGrp="1"/>
          </p:cNvSpPr>
          <p:nvPr>
            <p:ph type="body" idx="1"/>
          </p:nvPr>
        </p:nvSpPr>
        <p:spPr>
          <a:xfrm>
            <a:off x="-728291" y="1344335"/>
            <a:ext cx="5157787" cy="675935"/>
          </a:xfrm>
        </p:spPr>
        <p:txBody>
          <a:bodyPr/>
          <a:lstStyle/>
          <a:p>
            <a:pPr algn="ctr"/>
            <a:r>
              <a:rPr lang="en-US"/>
              <a:t>Data</a:t>
            </a:r>
          </a:p>
        </p:txBody>
      </p:sp>
      <p:sp>
        <p:nvSpPr>
          <p:cNvPr id="8" name="TextBox 7">
            <a:extLst>
              <a:ext uri="{FF2B5EF4-FFF2-40B4-BE49-F238E27FC236}">
                <a16:creationId xmlns:a16="http://schemas.microsoft.com/office/drawing/2014/main" id="{38F9694D-8FC8-CFB5-3EA0-35FBA09039CF}"/>
              </a:ext>
            </a:extLst>
          </p:cNvPr>
          <p:cNvSpPr txBox="1"/>
          <p:nvPr/>
        </p:nvSpPr>
        <p:spPr>
          <a:xfrm>
            <a:off x="0" y="1956626"/>
            <a:ext cx="3408218" cy="4154984"/>
          </a:xfrm>
          <a:prstGeom prst="rect">
            <a:avLst/>
          </a:prstGeom>
          <a:noFill/>
        </p:spPr>
        <p:txBody>
          <a:bodyPr wrap="square">
            <a:spAutoFit/>
          </a:bodyPr>
          <a:lstStyle/>
          <a:p>
            <a:pPr lvl="1"/>
            <a:r>
              <a:rPr lang="en-US" sz="2400" b="1">
                <a:solidFill>
                  <a:srgbClr val="FF0000"/>
                </a:solidFill>
                <a:latin typeface="Arial" panose="020B0604020202020204" pitchFamily="34" charset="0"/>
                <a:cs typeface="Arial" panose="020B0604020202020204" pitchFamily="34" charset="0"/>
              </a:rPr>
              <a:t>6</a:t>
            </a:r>
            <a:r>
              <a:rPr lang="en-US" sz="2400">
                <a:latin typeface="Arial" panose="020B0604020202020204" pitchFamily="34" charset="0"/>
                <a:cs typeface="Arial" panose="020B0604020202020204" pitchFamily="34" charset="0"/>
              </a:rPr>
              <a:t> more students achieved grade level or above MOY compared to BOY</a:t>
            </a:r>
          </a:p>
          <a:p>
            <a:pPr lvl="1"/>
            <a:r>
              <a:rPr lang="en-US" sz="2400" b="1">
                <a:solidFill>
                  <a:srgbClr val="FF0000"/>
                </a:solidFill>
                <a:latin typeface="Arial" panose="020B0604020202020204" pitchFamily="34" charset="0"/>
                <a:cs typeface="Arial" panose="020B0604020202020204" pitchFamily="34" charset="0"/>
              </a:rPr>
              <a:t>14</a:t>
            </a:r>
            <a:r>
              <a:rPr lang="en-US" sz="2400">
                <a:latin typeface="Arial" panose="020B0604020202020204" pitchFamily="34" charset="0"/>
                <a:cs typeface="Arial" panose="020B0604020202020204" pitchFamily="34" charset="0"/>
              </a:rPr>
              <a:t> students moved up one achievement level MOY compared to BOY</a:t>
            </a:r>
          </a:p>
          <a:p>
            <a:pPr lvl="1"/>
            <a:r>
              <a:rPr lang="en-US" sz="2400" b="1">
                <a:solidFill>
                  <a:srgbClr val="FF0000"/>
                </a:solidFill>
                <a:latin typeface="Arial" panose="020B0604020202020204" pitchFamily="34" charset="0"/>
                <a:cs typeface="Arial" panose="020B0604020202020204" pitchFamily="34" charset="0"/>
              </a:rPr>
              <a:t>26</a:t>
            </a:r>
            <a:r>
              <a:rPr lang="en-US" sz="2400">
                <a:latin typeface="Arial" panose="020B0604020202020204" pitchFamily="34" charset="0"/>
                <a:cs typeface="Arial" panose="020B0604020202020204" pitchFamily="34" charset="0"/>
              </a:rPr>
              <a:t> students (65%) made growth of 50% or more</a:t>
            </a:r>
          </a:p>
        </p:txBody>
      </p:sp>
      <p:sp>
        <p:nvSpPr>
          <p:cNvPr id="2" name="Content Placeholder 1">
            <a:extLst>
              <a:ext uri="{FF2B5EF4-FFF2-40B4-BE49-F238E27FC236}">
                <a16:creationId xmlns:a16="http://schemas.microsoft.com/office/drawing/2014/main" id="{6C33F718-B3B9-A445-0CB1-989CD3222095}"/>
              </a:ext>
              <a:ext uri="{C183D7F6-B498-43B3-948B-1728B52AA6E4}">
                <adec:decorative xmlns:adec="http://schemas.microsoft.com/office/drawing/2017/decorative" val="1"/>
              </a:ext>
            </a:extLst>
          </p:cNvPr>
          <p:cNvSpPr>
            <a:spLocks noGrp="1"/>
          </p:cNvSpPr>
          <p:nvPr>
            <p:ph sz="half" idx="2"/>
          </p:nvPr>
        </p:nvSpPr>
        <p:spPr/>
        <p:txBody>
          <a:bodyPr>
            <a:normAutofit/>
          </a:bodyPr>
          <a:lstStyle/>
          <a:p>
            <a:pPr marL="0" indent="0">
              <a:buNone/>
            </a:pPr>
            <a:endParaRPr lang="en-US" sz="2800" b="1">
              <a:solidFill>
                <a:srgbClr val="00B050"/>
              </a:solidFill>
            </a:endParaRPr>
          </a:p>
          <a:p>
            <a:endParaRPr lang="en-US" sz="2800"/>
          </a:p>
          <a:p>
            <a:endParaRPr lang="en-US"/>
          </a:p>
        </p:txBody>
      </p:sp>
      <p:sp>
        <p:nvSpPr>
          <p:cNvPr id="5" name="Text Placeholder 4">
            <a:extLst>
              <a:ext uri="{FF2B5EF4-FFF2-40B4-BE49-F238E27FC236}">
                <a16:creationId xmlns:a16="http://schemas.microsoft.com/office/drawing/2014/main" id="{B9DCF94E-EE8D-83BD-1047-FE8658F789CC}"/>
              </a:ext>
            </a:extLst>
          </p:cNvPr>
          <p:cNvSpPr>
            <a:spLocks noGrp="1"/>
          </p:cNvSpPr>
          <p:nvPr>
            <p:ph type="body" sz="quarter" idx="3"/>
          </p:nvPr>
        </p:nvSpPr>
        <p:spPr>
          <a:xfrm>
            <a:off x="6170612" y="1280690"/>
            <a:ext cx="5183188" cy="675936"/>
          </a:xfrm>
        </p:spPr>
        <p:txBody>
          <a:bodyPr/>
          <a:lstStyle/>
          <a:p>
            <a:pPr algn="ctr"/>
            <a:r>
              <a:rPr lang="en-US"/>
              <a:t>Analysis</a:t>
            </a:r>
          </a:p>
        </p:txBody>
      </p:sp>
      <p:sp>
        <p:nvSpPr>
          <p:cNvPr id="6" name="Content Placeholder 5">
            <a:extLst>
              <a:ext uri="{FF2B5EF4-FFF2-40B4-BE49-F238E27FC236}">
                <a16:creationId xmlns:a16="http://schemas.microsoft.com/office/drawing/2014/main" id="{CC899211-1618-AC2C-E830-7E4AB2CB79DC}"/>
              </a:ext>
            </a:extLst>
          </p:cNvPr>
          <p:cNvSpPr>
            <a:spLocks noGrp="1"/>
          </p:cNvSpPr>
          <p:nvPr>
            <p:ph sz="quarter" idx="4"/>
          </p:nvPr>
        </p:nvSpPr>
        <p:spPr>
          <a:xfrm>
            <a:off x="4429496" y="1956626"/>
            <a:ext cx="7564582" cy="4536248"/>
          </a:xfrm>
        </p:spPr>
        <p:txBody>
          <a:bodyPr>
            <a:normAutofit fontScale="92500" lnSpcReduction="20000"/>
          </a:bodyPr>
          <a:lstStyle/>
          <a:p>
            <a:pPr marL="0" indent="0">
              <a:buNone/>
            </a:pPr>
            <a:r>
              <a:rPr lang="en-US" sz="2800" b="1"/>
              <a:t>Has your program contributed to positive student achievement growth?  Why or why not? </a:t>
            </a:r>
            <a:r>
              <a:rPr lang="en-US" sz="2800" b="1">
                <a:solidFill>
                  <a:srgbClr val="00B050"/>
                </a:solidFill>
              </a:rPr>
              <a:t>Use the data to support your response.</a:t>
            </a:r>
          </a:p>
          <a:p>
            <a:pPr marL="0" indent="0">
              <a:buNone/>
            </a:pPr>
            <a:r>
              <a:rPr lang="en-US" sz="2800" i="1"/>
              <a:t>The program contributes to 8th grade student achievement by MOY, but not as much as we would like. </a:t>
            </a:r>
          </a:p>
          <a:p>
            <a:pPr marL="0" indent="0">
              <a:buNone/>
            </a:pPr>
            <a:r>
              <a:rPr lang="en-US" sz="2800" i="1"/>
              <a:t>Despite an impressive 26 of the 40 8</a:t>
            </a:r>
            <a:r>
              <a:rPr lang="en-US" sz="2800" i="1" baseline="30000"/>
              <a:t>th</a:t>
            </a:r>
            <a:r>
              <a:rPr lang="en-US" sz="2800" i="1"/>
              <a:t> graders making growth of 50% or more by MOY, only 14 students moved up one achievement level. 8</a:t>
            </a:r>
            <a:r>
              <a:rPr lang="en-US" sz="2800" i="1" baseline="30000"/>
              <a:t>th</a:t>
            </a:r>
            <a:r>
              <a:rPr lang="en-US" sz="2800" i="1"/>
              <a:t> graders are growing and showing more improvement than 6</a:t>
            </a:r>
            <a:r>
              <a:rPr lang="en-US" sz="2800" i="1" baseline="30000"/>
              <a:t>th</a:t>
            </a:r>
            <a:r>
              <a:rPr lang="en-US" sz="2800" i="1"/>
              <a:t> and 7</a:t>
            </a:r>
            <a:r>
              <a:rPr lang="en-US" sz="2800" i="1" baseline="30000"/>
              <a:t>th</a:t>
            </a:r>
            <a:r>
              <a:rPr lang="en-US" sz="2800" i="1"/>
              <a:t> graders who have not yet received the intervention and we think that means we are increasing the rate at which the 8</a:t>
            </a:r>
            <a:r>
              <a:rPr lang="en-US" sz="2800" i="1" baseline="30000"/>
              <a:t>th</a:t>
            </a:r>
            <a:r>
              <a:rPr lang="en-US" sz="2800" i="1"/>
              <a:t> graders receiving the intervention are progressing towards grade level.</a:t>
            </a:r>
          </a:p>
          <a:p>
            <a:endParaRPr lang="en-US"/>
          </a:p>
        </p:txBody>
      </p:sp>
    </p:spTree>
    <p:extLst>
      <p:ext uri="{BB962C8B-B14F-4D97-AF65-F5344CB8AC3E}">
        <p14:creationId xmlns:p14="http://schemas.microsoft.com/office/powerpoint/2010/main" val="235513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F3E7-8EC2-226C-E651-3567BDCC93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6BD53A-7064-AC04-3DCE-8561A8F1442A}"/>
              </a:ext>
            </a:extLst>
          </p:cNvPr>
          <p:cNvSpPr>
            <a:spLocks noGrp="1"/>
          </p:cNvSpPr>
          <p:nvPr>
            <p:ph type="title"/>
          </p:nvPr>
        </p:nvSpPr>
        <p:spPr/>
        <p:txBody>
          <a:bodyPr/>
          <a:lstStyle/>
          <a:p>
            <a:r>
              <a:rPr lang="en-US" dirty="0"/>
              <a:t>3. Think Aloud: 8</a:t>
            </a:r>
            <a:r>
              <a:rPr lang="en-US" baseline="30000" dirty="0"/>
              <a:t>th</a:t>
            </a:r>
            <a:r>
              <a:rPr lang="en-US" dirty="0"/>
              <a:t> Grade Data Analysis  </a:t>
            </a:r>
          </a:p>
        </p:txBody>
      </p:sp>
      <p:sp>
        <p:nvSpPr>
          <p:cNvPr id="8" name="Content Placeholder 7">
            <a:extLst>
              <a:ext uri="{FF2B5EF4-FFF2-40B4-BE49-F238E27FC236}">
                <a16:creationId xmlns:a16="http://schemas.microsoft.com/office/drawing/2014/main" id="{77357F0E-D40E-D029-D358-3948C55AB763}"/>
              </a:ext>
            </a:extLst>
          </p:cNvPr>
          <p:cNvSpPr>
            <a:spLocks noGrp="1"/>
          </p:cNvSpPr>
          <p:nvPr>
            <p:ph idx="1"/>
          </p:nvPr>
        </p:nvSpPr>
        <p:spPr/>
        <p:txBody>
          <a:bodyPr>
            <a:normAutofit fontScale="92500" lnSpcReduction="10000"/>
          </a:bodyPr>
          <a:lstStyle/>
          <a:p>
            <a:pPr marL="0" indent="0">
              <a:buNone/>
            </a:pPr>
            <a:r>
              <a:rPr lang="en-US" sz="2800" b="1"/>
              <a:t>Has your program contributed to positive student achievement growth?  Why or why not? </a:t>
            </a:r>
            <a:r>
              <a:rPr lang="en-US" sz="2800" b="1">
                <a:solidFill>
                  <a:srgbClr val="00B050"/>
                </a:solidFill>
              </a:rPr>
              <a:t>Use the data to support your response.</a:t>
            </a:r>
          </a:p>
          <a:p>
            <a:pPr marL="0" indent="0">
              <a:buNone/>
            </a:pPr>
            <a:r>
              <a:rPr lang="en-US" sz="2800" i="1"/>
              <a:t>The program contributes to 8th grade student achievement by MOY, but not as much as we would like. </a:t>
            </a:r>
          </a:p>
          <a:p>
            <a:pPr marL="0" indent="0">
              <a:buNone/>
            </a:pPr>
            <a:r>
              <a:rPr lang="en-US" sz="2800" i="1"/>
              <a:t>Despite an impressive 26 of the 40 8</a:t>
            </a:r>
            <a:r>
              <a:rPr lang="en-US" sz="2800" i="1" baseline="30000"/>
              <a:t>th</a:t>
            </a:r>
            <a:r>
              <a:rPr lang="en-US" sz="2800" i="1"/>
              <a:t> graders making growth of 50% or more by MOY, only 14 students moved up one achievement level. 8</a:t>
            </a:r>
            <a:r>
              <a:rPr lang="en-US" sz="2800" i="1" baseline="30000"/>
              <a:t>th</a:t>
            </a:r>
            <a:r>
              <a:rPr lang="en-US" sz="2800" i="1"/>
              <a:t> graders are growing and showing more improvement than 6</a:t>
            </a:r>
            <a:r>
              <a:rPr lang="en-US" sz="2800" i="1" baseline="30000"/>
              <a:t>th</a:t>
            </a:r>
            <a:r>
              <a:rPr lang="en-US" sz="2800" i="1"/>
              <a:t> and 7</a:t>
            </a:r>
            <a:r>
              <a:rPr lang="en-US" sz="2800" i="1" baseline="30000"/>
              <a:t>th</a:t>
            </a:r>
            <a:r>
              <a:rPr lang="en-US" sz="2800" i="1"/>
              <a:t> graders who have not yet received the intervention and we think that means we are increasing the rate at which the 8</a:t>
            </a:r>
            <a:r>
              <a:rPr lang="en-US" sz="2800" i="1" baseline="30000"/>
              <a:t>th</a:t>
            </a:r>
            <a:r>
              <a:rPr lang="en-US" sz="2800" i="1"/>
              <a:t> graders receiving the intervention are progressing towards grade level.</a:t>
            </a:r>
          </a:p>
          <a:p>
            <a:pPr marL="0" indent="0">
              <a:buNone/>
            </a:pPr>
            <a:endParaRPr lang="en-US"/>
          </a:p>
        </p:txBody>
      </p:sp>
    </p:spTree>
    <p:extLst>
      <p:ext uri="{BB962C8B-B14F-4D97-AF65-F5344CB8AC3E}">
        <p14:creationId xmlns:p14="http://schemas.microsoft.com/office/powerpoint/2010/main" val="3001831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6C5C-EBC7-D317-8344-27222AB31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29DB60-E35A-A6F5-D026-A9FC3EE460EF}"/>
              </a:ext>
            </a:extLst>
          </p:cNvPr>
          <p:cNvSpPr>
            <a:spLocks noGrp="1"/>
          </p:cNvSpPr>
          <p:nvPr>
            <p:ph type="title"/>
          </p:nvPr>
        </p:nvSpPr>
        <p:spPr/>
        <p:txBody>
          <a:bodyPr/>
          <a:lstStyle/>
          <a:p>
            <a:r>
              <a:rPr lang="en-US" dirty="0"/>
              <a:t>3. Think Aloud: 8</a:t>
            </a:r>
            <a:r>
              <a:rPr lang="en-US" baseline="30000" dirty="0"/>
              <a:t>th</a:t>
            </a:r>
            <a:r>
              <a:rPr lang="en-US" dirty="0"/>
              <a:t> Grade Data Analysis    </a:t>
            </a:r>
          </a:p>
        </p:txBody>
      </p:sp>
      <p:sp>
        <p:nvSpPr>
          <p:cNvPr id="2" name="Content Placeholder 1">
            <a:extLst>
              <a:ext uri="{FF2B5EF4-FFF2-40B4-BE49-F238E27FC236}">
                <a16:creationId xmlns:a16="http://schemas.microsoft.com/office/drawing/2014/main" id="{672ED859-2264-B8E0-7759-EF97AAC3FD92}"/>
              </a:ext>
            </a:extLst>
          </p:cNvPr>
          <p:cNvSpPr>
            <a:spLocks noGrp="1"/>
          </p:cNvSpPr>
          <p:nvPr>
            <p:ph idx="1"/>
          </p:nvPr>
        </p:nvSpPr>
        <p:spPr/>
        <p:txBody>
          <a:bodyPr>
            <a:normAutofit/>
          </a:bodyPr>
          <a:lstStyle/>
          <a:p>
            <a:pPr marL="0" indent="0">
              <a:buNone/>
            </a:pPr>
            <a:r>
              <a:rPr lang="en-US" sz="2800" b="1"/>
              <a:t>What were the program’s biggest strengths and weaknesses, </a:t>
            </a:r>
            <a:r>
              <a:rPr lang="en-US" sz="2800" b="1">
                <a:solidFill>
                  <a:srgbClr val="00B050"/>
                </a:solidFill>
              </a:rPr>
              <a:t>based on the data</a:t>
            </a:r>
            <a:r>
              <a:rPr lang="en-US" sz="2800" b="1"/>
              <a:t>?</a:t>
            </a:r>
          </a:p>
          <a:p>
            <a:pPr marL="0" indent="0">
              <a:buNone/>
            </a:pPr>
            <a:r>
              <a:rPr lang="en-US" i="1"/>
              <a:t>The biggest strength of the intervention is that it is supporting more than half of the 8</a:t>
            </a:r>
            <a:r>
              <a:rPr lang="en-US" i="1" baseline="30000"/>
              <a:t>th</a:t>
            </a:r>
            <a:r>
              <a:rPr lang="en-US" i="1"/>
              <a:t> graders to make growth of 50% or more by MOY. The biggest weakness is that this growth is not translating into students moving up achievement levels. </a:t>
            </a:r>
            <a:endParaRPr lang="en-US" sz="2800" i="1"/>
          </a:p>
          <a:p>
            <a:endParaRPr lang="en-US" sz="2800"/>
          </a:p>
          <a:p>
            <a:endParaRPr lang="en-US"/>
          </a:p>
        </p:txBody>
      </p:sp>
    </p:spTree>
    <p:extLst>
      <p:ext uri="{BB962C8B-B14F-4D97-AF65-F5344CB8AC3E}">
        <p14:creationId xmlns:p14="http://schemas.microsoft.com/office/powerpoint/2010/main" val="287789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C7423AA-417F-49CB-B986-B1E3095A040A}"/>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10838500"/>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7" name="Object 6" hidden="1">
                        <a:extLst>
                          <a:ext uri="{FF2B5EF4-FFF2-40B4-BE49-F238E27FC236}">
                            <a16:creationId xmlns:a16="http://schemas.microsoft.com/office/drawing/2014/main" id="{4C7423AA-417F-49CB-B986-B1E3095A040A}"/>
                          </a:ext>
                          <a:ext uri="{C183D7F6-B498-43B3-948B-1728B52AA6E4}">
                            <adec:decorative xmlns:adec="http://schemas.microsoft.com/office/drawing/2017/decorative" val="1"/>
                          </a:ext>
                        </a:extLst>
                      </p:cNvPr>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38150" y="1743076"/>
            <a:ext cx="11277600" cy="4396468"/>
          </a:xfrm>
        </p:spPr>
        <p:txBody>
          <a:bodyPr>
            <a:normAutofit/>
          </a:bodyPr>
          <a:lstStyle/>
          <a:p>
            <a:endParaRPr lang="en-US" sz="2700"/>
          </a:p>
          <a:p>
            <a:pPr marL="514350" indent="-514350" fontAlgn="base">
              <a:buFont typeface="+mj-lt"/>
              <a:buAutoNum type="arabicPeriod"/>
            </a:pPr>
            <a:endParaRPr lang="en-US" sz="2700"/>
          </a:p>
          <a:p>
            <a:pPr fontAlgn="base"/>
            <a:endParaRPr lang="en-US" sz="2700"/>
          </a:p>
          <a:p>
            <a:pPr fontAlgn="base"/>
            <a:endParaRPr lang="en-US" sz="1350"/>
          </a:p>
          <a:p>
            <a:pPr marL="0" indent="0" fontAlgn="base">
              <a:buNone/>
            </a:pPr>
            <a:endParaRPr lang="en-US" sz="1350"/>
          </a:p>
          <a:p>
            <a:pPr marL="0" indent="0">
              <a:buNone/>
            </a:pPr>
            <a:endParaRPr lang="en-US" sz="1350"/>
          </a:p>
        </p:txBody>
      </p:sp>
      <p:sp>
        <p:nvSpPr>
          <p:cNvPr id="6" name="Title 5">
            <a:extLst>
              <a:ext uri="{FF2B5EF4-FFF2-40B4-BE49-F238E27FC236}">
                <a16:creationId xmlns:a16="http://schemas.microsoft.com/office/drawing/2014/main" id="{47B26DC9-278D-42BF-ADD3-28F5B0B01D26}"/>
              </a:ext>
            </a:extLst>
          </p:cNvPr>
          <p:cNvSpPr>
            <a:spLocks noGrp="1"/>
          </p:cNvSpPr>
          <p:nvPr>
            <p:ph type="title"/>
          </p:nvPr>
        </p:nvSpPr>
        <p:spPr/>
        <p:txBody>
          <a:bodyPr/>
          <a:lstStyle/>
          <a:p>
            <a:r>
              <a:rPr lang="en-US"/>
              <a:t>Objectives</a:t>
            </a:r>
          </a:p>
        </p:txBody>
      </p:sp>
      <p:sp>
        <p:nvSpPr>
          <p:cNvPr id="2" name="TextBox 1">
            <a:extLst>
              <a:ext uri="{FF2B5EF4-FFF2-40B4-BE49-F238E27FC236}">
                <a16:creationId xmlns:a16="http://schemas.microsoft.com/office/drawing/2014/main" id="{C9B6BE54-F97D-75C6-6D92-33F89DF3C4C1}"/>
              </a:ext>
            </a:extLst>
          </p:cNvPr>
          <p:cNvSpPr txBox="1"/>
          <p:nvPr/>
        </p:nvSpPr>
        <p:spPr>
          <a:xfrm>
            <a:off x="674349" y="1848429"/>
            <a:ext cx="10282687" cy="3016210"/>
          </a:xfrm>
          <a:prstGeom prst="rect">
            <a:avLst/>
          </a:prstGeom>
          <a:noFill/>
        </p:spPr>
        <p:txBody>
          <a:bodyPr wrap="square" rtlCol="0">
            <a:spAutoFit/>
          </a:bodyPr>
          <a:lstStyle/>
          <a:p>
            <a:r>
              <a:rPr lang="en-US" sz="2800"/>
              <a:t>By the end of today’s convening, participants will...</a:t>
            </a:r>
          </a:p>
          <a:p>
            <a:endParaRPr lang="en-US" sz="2800"/>
          </a:p>
          <a:p>
            <a:pPr marL="457200" indent="-457200">
              <a:buFont typeface="Arial" panose="020B0604020202020204" pitchFamily="34" charset="0"/>
              <a:buChar char="•"/>
            </a:pPr>
            <a:r>
              <a:rPr lang="en-US" sz="2800"/>
              <a:t>Learn how to effectively write the Program Evaluation Summary document</a:t>
            </a:r>
          </a:p>
          <a:p>
            <a:endParaRPr lang="en-US" sz="2800"/>
          </a:p>
          <a:p>
            <a:pPr marL="457200" indent="-457200">
              <a:buFont typeface="Arial" panose="020B0604020202020204" pitchFamily="34" charset="0"/>
              <a:buChar char="•"/>
            </a:pPr>
            <a:r>
              <a:rPr lang="en-US" sz="2800"/>
              <a:t>Review how to translate data analysis into report writing</a:t>
            </a:r>
          </a:p>
          <a:p>
            <a:pPr marL="285750" indent="-285750">
              <a:buFont typeface="Arial" panose="020B0604020202020204" pitchFamily="34" charset="0"/>
              <a:buChar char="•"/>
            </a:pP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468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611AA-BFD1-9E26-EA50-DF7226C60D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3370A2-3A11-32E0-9AD9-10C87B25FA12}"/>
              </a:ext>
            </a:extLst>
          </p:cNvPr>
          <p:cNvSpPr>
            <a:spLocks noGrp="1"/>
          </p:cNvSpPr>
          <p:nvPr>
            <p:ph type="title"/>
          </p:nvPr>
        </p:nvSpPr>
        <p:spPr/>
        <p:txBody>
          <a:bodyPr/>
          <a:lstStyle/>
          <a:p>
            <a:r>
              <a:rPr lang="en-US" dirty="0"/>
              <a:t>3. Think Aloud: 8</a:t>
            </a:r>
            <a:r>
              <a:rPr lang="en-US" baseline="30000" dirty="0"/>
              <a:t>th</a:t>
            </a:r>
            <a:r>
              <a:rPr lang="en-US" dirty="0"/>
              <a:t> Grade Data Analysis      </a:t>
            </a:r>
          </a:p>
        </p:txBody>
      </p:sp>
      <p:sp>
        <p:nvSpPr>
          <p:cNvPr id="2" name="Content Placeholder 1">
            <a:extLst>
              <a:ext uri="{FF2B5EF4-FFF2-40B4-BE49-F238E27FC236}">
                <a16:creationId xmlns:a16="http://schemas.microsoft.com/office/drawing/2014/main" id="{96A8488A-4E8F-2923-4734-93501EB0D950}"/>
              </a:ext>
            </a:extLst>
          </p:cNvPr>
          <p:cNvSpPr>
            <a:spLocks noGrp="1"/>
          </p:cNvSpPr>
          <p:nvPr>
            <p:ph idx="1"/>
          </p:nvPr>
        </p:nvSpPr>
        <p:spPr>
          <a:xfrm>
            <a:off x="154379" y="1805050"/>
            <a:ext cx="11756572" cy="4334494"/>
          </a:xfrm>
        </p:spPr>
        <p:txBody>
          <a:bodyPr>
            <a:normAutofit lnSpcReduction="10000"/>
          </a:bodyPr>
          <a:lstStyle/>
          <a:p>
            <a:pPr marL="0" indent="0">
              <a:buNone/>
            </a:pPr>
            <a:r>
              <a:rPr lang="en-US" sz="2800" b="1"/>
              <a:t>Based on these strengths and weaknesses </a:t>
            </a:r>
            <a:r>
              <a:rPr lang="en-US" sz="2800" b="1">
                <a:solidFill>
                  <a:srgbClr val="00B050"/>
                </a:solidFill>
              </a:rPr>
              <a:t>(based on the data)</a:t>
            </a:r>
            <a:r>
              <a:rPr lang="en-US" sz="2800" b="1"/>
              <a:t>,</a:t>
            </a:r>
            <a:r>
              <a:rPr lang="en-US" sz="2800" b="1">
                <a:solidFill>
                  <a:schemeClr val="accent6"/>
                </a:solidFill>
              </a:rPr>
              <a:t> </a:t>
            </a:r>
            <a:r>
              <a:rPr lang="en-US" sz="2800" b="1"/>
              <a:t>what do you intend to change (or keep) going forward?  Explain.</a:t>
            </a:r>
          </a:p>
          <a:p>
            <a:pPr marL="0" indent="0">
              <a:buNone/>
            </a:pPr>
            <a:endParaRPr lang="en-US"/>
          </a:p>
          <a:p>
            <a:pPr marL="0" indent="0">
              <a:buNone/>
            </a:pPr>
            <a:r>
              <a:rPr lang="en-US" i="1"/>
              <a:t>Similar to our plan for the 5</a:t>
            </a:r>
            <a:r>
              <a:rPr lang="en-US" i="1" baseline="30000"/>
              <a:t>th</a:t>
            </a:r>
            <a:r>
              <a:rPr lang="en-US" i="1"/>
              <a:t> graders, we will look at the sub scores of individual 8</a:t>
            </a:r>
            <a:r>
              <a:rPr lang="en-US" i="1" baseline="30000"/>
              <a:t>th</a:t>
            </a:r>
            <a:r>
              <a:rPr lang="en-US" i="1"/>
              <a:t> graders in phonemic awareness, phonics, decoding, fluence, and comprehension to see if specific skills are challenging and realign the intervention to address those skills for 8</a:t>
            </a:r>
            <a:r>
              <a:rPr lang="en-US" i="1" baseline="30000"/>
              <a:t>th</a:t>
            </a:r>
            <a:r>
              <a:rPr lang="en-US" i="1"/>
              <a:t> graders. We will also look at the 26 students who grew more than 50% and see which skill areas they grew in and look at which of those students moved up an achievement level or a grade level and which did not so we can identify other skill areas to emphasize.</a:t>
            </a:r>
          </a:p>
          <a:p>
            <a:pPr marL="0" indent="0">
              <a:buNone/>
            </a:pPr>
            <a:endParaRPr lang="en-US" sz="2800"/>
          </a:p>
          <a:p>
            <a:endParaRPr lang="en-US"/>
          </a:p>
        </p:txBody>
      </p:sp>
    </p:spTree>
    <p:extLst>
      <p:ext uri="{BB962C8B-B14F-4D97-AF65-F5344CB8AC3E}">
        <p14:creationId xmlns:p14="http://schemas.microsoft.com/office/powerpoint/2010/main" val="2162274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2D717-E527-C49F-A46F-DDC8BF7A0E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CCC43C-1D01-BF7C-DA4C-27FBE6F1FC06}"/>
              </a:ext>
            </a:extLst>
          </p:cNvPr>
          <p:cNvSpPr>
            <a:spLocks noGrp="1"/>
          </p:cNvSpPr>
          <p:nvPr>
            <p:ph type="title"/>
          </p:nvPr>
        </p:nvSpPr>
        <p:spPr/>
        <p:txBody>
          <a:bodyPr/>
          <a:lstStyle/>
          <a:p>
            <a:r>
              <a:rPr lang="en-US"/>
              <a:t>Collaboration and Thank You</a:t>
            </a:r>
          </a:p>
        </p:txBody>
      </p:sp>
      <p:sp>
        <p:nvSpPr>
          <p:cNvPr id="2" name="Content Placeholder 1">
            <a:extLst>
              <a:ext uri="{FF2B5EF4-FFF2-40B4-BE49-F238E27FC236}">
                <a16:creationId xmlns:a16="http://schemas.microsoft.com/office/drawing/2014/main" id="{8F2070AB-AB7B-12FD-2EB1-3F66FB871AD2}"/>
              </a:ext>
            </a:extLst>
          </p:cNvPr>
          <p:cNvSpPr>
            <a:spLocks noGrp="1"/>
          </p:cNvSpPr>
          <p:nvPr>
            <p:ph idx="1"/>
          </p:nvPr>
        </p:nvSpPr>
        <p:spPr/>
        <p:txBody>
          <a:bodyPr vert="horz" lIns="91440" tIns="45720" rIns="91440" bIns="45720" rtlCol="0" anchor="t">
            <a:normAutofit/>
          </a:bodyPr>
          <a:lstStyle/>
          <a:p>
            <a:r>
              <a:rPr lang="en-US">
                <a:solidFill>
                  <a:srgbClr val="000000"/>
                </a:solidFill>
                <a:latin typeface="Arial"/>
                <a:cs typeface="Arial"/>
              </a:rPr>
              <a:t>If you would like to participate in a support consult to improve your evaluation practice, email</a:t>
            </a:r>
            <a:r>
              <a:rPr lang="en-US" b="0" i="0" u="none" strike="noStrike">
                <a:solidFill>
                  <a:srgbClr val="000000"/>
                </a:solidFill>
                <a:effectLst/>
                <a:latin typeface="Arial"/>
                <a:cs typeface="Arial"/>
              </a:rPr>
              <a:t> </a:t>
            </a:r>
            <a:r>
              <a:rPr lang="en-US" b="0" i="0" u="none" strike="noStrike">
                <a:solidFill>
                  <a:srgbClr val="000000"/>
                </a:solidFill>
                <a:effectLst/>
                <a:latin typeface="Arial"/>
                <a:cs typeface="Arial"/>
                <a:hlinkClick r:id="rId3"/>
              </a:rPr>
              <a:t>leif.jacobsen@mass.gov</a:t>
            </a:r>
            <a:r>
              <a:rPr lang="en-US" b="0" i="0" u="none" strike="noStrike">
                <a:solidFill>
                  <a:srgbClr val="000000"/>
                </a:solidFill>
                <a:effectLst/>
                <a:latin typeface="Arial"/>
                <a:cs typeface="Arial"/>
              </a:rPr>
              <a:t>!</a:t>
            </a:r>
          </a:p>
          <a:p>
            <a:pPr marL="0" indent="0">
              <a:buNone/>
            </a:pPr>
            <a:endParaRPr lang="en-US"/>
          </a:p>
          <a:p>
            <a:r>
              <a:rPr lang="en-US">
                <a:latin typeface="Arial"/>
                <a:cs typeface="Arial"/>
              </a:rPr>
              <a:t>That concludes today’s webinar – have a great day!</a:t>
            </a:r>
          </a:p>
          <a:p>
            <a:pPr marL="0" indent="0">
              <a:buNone/>
            </a:pPr>
            <a:endParaRPr lang="en-US"/>
          </a:p>
          <a:p>
            <a:pPr marL="0" indent="0">
              <a:buNone/>
            </a:pPr>
            <a:endParaRPr lang="en-US"/>
          </a:p>
        </p:txBody>
      </p:sp>
    </p:spTree>
    <p:extLst>
      <p:ext uri="{BB962C8B-B14F-4D97-AF65-F5344CB8AC3E}">
        <p14:creationId xmlns:p14="http://schemas.microsoft.com/office/powerpoint/2010/main" val="5110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6B3FBA-1B60-8402-DDDC-655B37DAEFDC}"/>
              </a:ext>
            </a:extLst>
          </p:cNvPr>
          <p:cNvSpPr>
            <a:spLocks noGrp="1"/>
          </p:cNvSpPr>
          <p:nvPr>
            <p:ph type="title"/>
          </p:nvPr>
        </p:nvSpPr>
        <p:spPr/>
        <p:txBody>
          <a:bodyPr/>
          <a:lstStyle/>
          <a:p>
            <a:r>
              <a:rPr lang="en-US"/>
              <a:t>Why is this important?</a:t>
            </a:r>
          </a:p>
        </p:txBody>
      </p:sp>
      <p:sp>
        <p:nvSpPr>
          <p:cNvPr id="2" name="Content Placeholder 1">
            <a:extLst>
              <a:ext uri="{FF2B5EF4-FFF2-40B4-BE49-F238E27FC236}">
                <a16:creationId xmlns:a16="http://schemas.microsoft.com/office/drawing/2014/main" id="{1F953FF3-8F7B-2AB6-297F-57E740596C29}"/>
              </a:ext>
            </a:extLst>
          </p:cNvPr>
          <p:cNvSpPr>
            <a:spLocks noGrp="1"/>
          </p:cNvSpPr>
          <p:nvPr>
            <p:ph idx="1"/>
          </p:nvPr>
        </p:nvSpPr>
        <p:spPr>
          <a:xfrm>
            <a:off x="283029" y="1709057"/>
            <a:ext cx="11419114" cy="4648199"/>
          </a:xfrm>
        </p:spPr>
        <p:txBody>
          <a:bodyPr>
            <a:normAutofit fontScale="77500" lnSpcReduction="20000"/>
          </a:bodyPr>
          <a:lstStyle/>
          <a:p>
            <a:pPr marL="0" indent="0">
              <a:buNone/>
            </a:pPr>
            <a:endParaRPr lang="en-US" sz="3600"/>
          </a:p>
          <a:p>
            <a:pPr marL="0" indent="0">
              <a:buNone/>
            </a:pPr>
            <a:r>
              <a:rPr lang="en-US" sz="3600"/>
              <a:t>Federal law mandates that as a condition of accepting Title grant funding, a district must annually evaluate its Title grant programs.</a:t>
            </a:r>
          </a:p>
          <a:p>
            <a:pPr marL="0" indent="0">
              <a:buNone/>
            </a:pPr>
            <a:endParaRPr lang="en-US" sz="3600"/>
          </a:p>
          <a:p>
            <a:pPr marL="0" indent="0" algn="ctr">
              <a:buNone/>
            </a:pPr>
            <a:r>
              <a:rPr lang="en-US" sz="3600" b="1"/>
              <a:t>You should be regularly using data to:</a:t>
            </a:r>
          </a:p>
          <a:p>
            <a:r>
              <a:rPr lang="en-US" sz="3600"/>
              <a:t>Ensure you’re addressing the needs you identified</a:t>
            </a:r>
          </a:p>
          <a:p>
            <a:r>
              <a:rPr lang="en-US" sz="3600"/>
              <a:t>Identify what’s going well</a:t>
            </a:r>
          </a:p>
          <a:p>
            <a:r>
              <a:rPr lang="en-US" sz="3600"/>
              <a:t>Identify what needs to improve </a:t>
            </a:r>
          </a:p>
          <a:p>
            <a:r>
              <a:rPr lang="en-US" sz="3600"/>
              <a:t>Use findings for planning and improvement.</a:t>
            </a:r>
          </a:p>
          <a:p>
            <a:r>
              <a:rPr lang="en-US" sz="3600"/>
              <a:t>Document progress against your goals</a:t>
            </a:r>
          </a:p>
        </p:txBody>
      </p:sp>
    </p:spTree>
    <p:extLst>
      <p:ext uri="{BB962C8B-B14F-4D97-AF65-F5344CB8AC3E}">
        <p14:creationId xmlns:p14="http://schemas.microsoft.com/office/powerpoint/2010/main" val="275564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F214B-2C64-D00F-2ABD-488A3B0A1B16}"/>
              </a:ext>
            </a:extLst>
          </p:cNvPr>
          <p:cNvSpPr>
            <a:spLocks noGrp="1"/>
          </p:cNvSpPr>
          <p:nvPr>
            <p:ph type="title"/>
          </p:nvPr>
        </p:nvSpPr>
        <p:spPr/>
        <p:txBody>
          <a:bodyPr/>
          <a:lstStyle/>
          <a:p>
            <a:r>
              <a:rPr lang="en-US"/>
              <a:t>Where to Find Evaluation Resources</a:t>
            </a:r>
          </a:p>
        </p:txBody>
      </p:sp>
      <p:sp>
        <p:nvSpPr>
          <p:cNvPr id="2" name="Content Placeholder 1">
            <a:extLst>
              <a:ext uri="{FF2B5EF4-FFF2-40B4-BE49-F238E27FC236}">
                <a16:creationId xmlns:a16="http://schemas.microsoft.com/office/drawing/2014/main" id="{A7E1FCF5-7FEE-AEA6-A7AD-1AFFF39B8084}"/>
              </a:ext>
            </a:extLst>
          </p:cNvPr>
          <p:cNvSpPr>
            <a:spLocks noGrp="1"/>
          </p:cNvSpPr>
          <p:nvPr>
            <p:ph idx="1"/>
          </p:nvPr>
        </p:nvSpPr>
        <p:spPr>
          <a:xfrm>
            <a:off x="816864" y="2573769"/>
            <a:ext cx="3011424" cy="2442790"/>
          </a:xfrm>
          <a:ln>
            <a:solidFill>
              <a:schemeClr val="tx1"/>
            </a:solidFill>
          </a:ln>
        </p:spPr>
        <p:txBody>
          <a:bodyPr>
            <a:normAutofit/>
          </a:bodyPr>
          <a:lstStyle/>
          <a:p>
            <a:pPr marL="0" indent="0">
              <a:spcBef>
                <a:spcPts val="0"/>
              </a:spcBef>
              <a:buNone/>
            </a:pPr>
            <a:r>
              <a:rPr lang="en-US" sz="1800"/>
              <a:t>1. On DESE Website, go to </a:t>
            </a:r>
          </a:p>
          <a:p>
            <a:pPr marL="0" indent="0">
              <a:spcBef>
                <a:spcPts val="0"/>
              </a:spcBef>
              <a:buNone/>
            </a:pPr>
            <a:r>
              <a:rPr lang="en-US" sz="1800"/>
              <a:t>Federal Grant Programs </a:t>
            </a:r>
          </a:p>
          <a:p>
            <a:pPr marL="0" indent="0">
              <a:buNone/>
            </a:pPr>
            <a:r>
              <a:rPr lang="en-US" sz="1800"/>
              <a:t>-&gt; </a:t>
            </a:r>
          </a:p>
          <a:p>
            <a:pPr marL="0" indent="0">
              <a:buNone/>
            </a:pPr>
            <a:r>
              <a:rPr lang="en-US" sz="1800"/>
              <a:t>General Resources for Federal Grant Programs -&gt;</a:t>
            </a:r>
          </a:p>
          <a:p>
            <a:pPr marL="0" indent="0">
              <a:buNone/>
            </a:pPr>
            <a:r>
              <a:rPr lang="en-US" sz="1800"/>
              <a:t> </a:t>
            </a:r>
          </a:p>
          <a:p>
            <a:pPr marL="0" indent="0">
              <a:buNone/>
            </a:pPr>
            <a:r>
              <a:rPr lang="en-US" sz="1800"/>
              <a:t>ESSA Program Evaluation</a:t>
            </a:r>
          </a:p>
        </p:txBody>
      </p:sp>
      <p:pic>
        <p:nvPicPr>
          <p:cNvPr id="6" name="Picture 5" descr="Program Evaluation website">
            <a:extLst>
              <a:ext uri="{FF2B5EF4-FFF2-40B4-BE49-F238E27FC236}">
                <a16:creationId xmlns:a16="http://schemas.microsoft.com/office/drawing/2014/main" id="{3C3B570F-D8E2-19B3-AF57-526E0D13805F}"/>
              </a:ext>
            </a:extLst>
          </p:cNvPr>
          <p:cNvPicPr>
            <a:picLocks noChangeAspect="1"/>
          </p:cNvPicPr>
          <p:nvPr/>
        </p:nvPicPr>
        <p:blipFill>
          <a:blip r:embed="rId3"/>
          <a:stretch>
            <a:fillRect/>
          </a:stretch>
        </p:blipFill>
        <p:spPr>
          <a:xfrm>
            <a:off x="4631534" y="1815428"/>
            <a:ext cx="6981559" cy="4260252"/>
          </a:xfrm>
          <a:prstGeom prst="rect">
            <a:avLst/>
          </a:prstGeom>
        </p:spPr>
      </p:pic>
    </p:spTree>
    <p:extLst>
      <p:ext uri="{BB962C8B-B14F-4D97-AF65-F5344CB8AC3E}">
        <p14:creationId xmlns:p14="http://schemas.microsoft.com/office/powerpoint/2010/main" val="393669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C1734E-67AC-A842-A3FF-B8CDCEDFC188}"/>
              </a:ext>
            </a:extLst>
          </p:cNvPr>
          <p:cNvSpPr>
            <a:spLocks noGrp="1"/>
          </p:cNvSpPr>
          <p:nvPr>
            <p:ph type="title"/>
          </p:nvPr>
        </p:nvSpPr>
        <p:spPr/>
        <p:txBody>
          <a:bodyPr/>
          <a:lstStyle/>
          <a:p>
            <a:r>
              <a:rPr lang="en-US"/>
              <a:t>Workbook Checklist</a:t>
            </a:r>
          </a:p>
        </p:txBody>
      </p:sp>
      <p:graphicFrame>
        <p:nvGraphicFramePr>
          <p:cNvPr id="4" name="Table 3" descr="Program Evaluation workbook checklist indicating that in this webinar we will cover how to analyze data and what components of the summary exist.">
            <a:extLst>
              <a:ext uri="{FF2B5EF4-FFF2-40B4-BE49-F238E27FC236}">
                <a16:creationId xmlns:a16="http://schemas.microsoft.com/office/drawing/2014/main" id="{CE75CD16-0167-1B37-B8D3-1C4B52B25AE5}"/>
              </a:ext>
            </a:extLst>
          </p:cNvPr>
          <p:cNvGraphicFramePr>
            <a:graphicFrameLocks noGrp="1"/>
          </p:cNvGraphicFramePr>
          <p:nvPr>
            <p:extLst>
              <p:ext uri="{D42A27DB-BD31-4B8C-83A1-F6EECF244321}">
                <p14:modId xmlns:p14="http://schemas.microsoft.com/office/powerpoint/2010/main" val="1117339080"/>
              </p:ext>
            </p:extLst>
          </p:nvPr>
        </p:nvGraphicFramePr>
        <p:xfrm>
          <a:off x="760363" y="1756406"/>
          <a:ext cx="10855104" cy="4787245"/>
        </p:xfrm>
        <a:graphic>
          <a:graphicData uri="http://schemas.openxmlformats.org/drawingml/2006/table">
            <a:tbl>
              <a:tblPr firstRow="1" bandRow="1">
                <a:tableStyleId>{5C22544A-7EE6-4342-B048-85BDC9FD1C3A}</a:tableStyleId>
              </a:tblPr>
              <a:tblGrid>
                <a:gridCol w="3602089">
                  <a:extLst>
                    <a:ext uri="{9D8B030D-6E8A-4147-A177-3AD203B41FA5}">
                      <a16:colId xmlns:a16="http://schemas.microsoft.com/office/drawing/2014/main" val="3302590166"/>
                    </a:ext>
                  </a:extLst>
                </a:gridCol>
                <a:gridCol w="5603194">
                  <a:extLst>
                    <a:ext uri="{9D8B030D-6E8A-4147-A177-3AD203B41FA5}">
                      <a16:colId xmlns:a16="http://schemas.microsoft.com/office/drawing/2014/main" val="3456428771"/>
                    </a:ext>
                  </a:extLst>
                </a:gridCol>
                <a:gridCol w="1649821">
                  <a:extLst>
                    <a:ext uri="{9D8B030D-6E8A-4147-A177-3AD203B41FA5}">
                      <a16:colId xmlns:a16="http://schemas.microsoft.com/office/drawing/2014/main" val="982249187"/>
                    </a:ext>
                  </a:extLst>
                </a:gridCol>
              </a:tblGrid>
              <a:tr h="391198">
                <a:tc>
                  <a:txBody>
                    <a:bodyPr/>
                    <a:lstStyle/>
                    <a:p>
                      <a:r>
                        <a:rPr lang="en-US" sz="1400">
                          <a:latin typeface="+mn-lt"/>
                        </a:rPr>
                        <a:t>Step</a:t>
                      </a:r>
                    </a:p>
                  </a:txBody>
                  <a:tcPr/>
                </a:tc>
                <a:tc>
                  <a:txBody>
                    <a:bodyPr/>
                    <a:lstStyle/>
                    <a:p>
                      <a:r>
                        <a:rPr lang="en-US" sz="1400">
                          <a:latin typeface="+mn-lt"/>
                        </a:rPr>
                        <a:t>Question</a:t>
                      </a:r>
                    </a:p>
                  </a:txBody>
                  <a:tcPr/>
                </a:tc>
                <a:tc>
                  <a:txBody>
                    <a:bodyPr/>
                    <a:lstStyle/>
                    <a:p>
                      <a:r>
                        <a:rPr lang="en-US" sz="1400">
                          <a:latin typeface="+mn-lt"/>
                        </a:rPr>
                        <a:t>Done?</a:t>
                      </a:r>
                    </a:p>
                  </a:txBody>
                  <a:tcPr/>
                </a:tc>
                <a:extLst>
                  <a:ext uri="{0D108BD9-81ED-4DB2-BD59-A6C34878D82A}">
                    <a16:rowId xmlns:a16="http://schemas.microsoft.com/office/drawing/2014/main" val="1803508083"/>
                  </a:ext>
                </a:extLst>
              </a:tr>
              <a:tr h="520033">
                <a:tc>
                  <a:txBody>
                    <a:bodyPr/>
                    <a:lstStyle/>
                    <a:p>
                      <a:r>
                        <a:rPr lang="en-US" sz="1400">
                          <a:latin typeface="+mn-lt"/>
                        </a:rPr>
                        <a:t>1. Identify members of the team</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latin typeface="+mn-lt"/>
                          <a:ea typeface="Times New Roman" panose="02020603050405020304" pitchFamily="18" charset="0"/>
                          <a:cs typeface="Calibri" panose="020F0502020204030204" pitchFamily="34" charset="0"/>
                        </a:rPr>
                        <a:t>What skill(s) do we need on our team and who has those skills?</a:t>
                      </a: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035538253"/>
                  </a:ext>
                </a:extLst>
              </a:tr>
              <a:tr h="520033">
                <a:tc>
                  <a:txBody>
                    <a:bodyPr/>
                    <a:lstStyle/>
                    <a:p>
                      <a:r>
                        <a:rPr lang="en-US" sz="1400">
                          <a:latin typeface="+mn-lt"/>
                        </a:rPr>
                        <a:t>2. Conduct Needs Assessment and Design Theory of Action</a:t>
                      </a:r>
                    </a:p>
                  </a:txBody>
                  <a:tcPr/>
                </a:tc>
                <a:tc>
                  <a:txBody>
                    <a:bodyPr/>
                    <a:lstStyle/>
                    <a:p>
                      <a:pPr marL="285750" indent="-285750">
                        <a:buFont typeface="Arial" panose="020B0604020202020204" pitchFamily="34" charset="0"/>
                        <a:buChar char="•"/>
                      </a:pPr>
                      <a:r>
                        <a:rPr lang="en-US" sz="1400" dirty="0">
                          <a:latin typeface="+mn-lt"/>
                        </a:rPr>
                        <a:t>What are the short- and long-term goals of our program? What key actions will get us to our goals?</a:t>
                      </a:r>
                    </a:p>
                  </a:txBody>
                  <a:tcPr/>
                </a:tc>
                <a:tc>
                  <a:txBody>
                    <a:bodyPr/>
                    <a:lstStyle/>
                    <a:p>
                      <a:endParaRPr lang="en-US" sz="1400">
                        <a:latin typeface="+mn-lt"/>
                      </a:endParaRPr>
                    </a:p>
                  </a:txBody>
                  <a:tcPr/>
                </a:tc>
                <a:extLst>
                  <a:ext uri="{0D108BD9-81ED-4DB2-BD59-A6C34878D82A}">
                    <a16:rowId xmlns:a16="http://schemas.microsoft.com/office/drawing/2014/main" val="1644686499"/>
                  </a:ext>
                </a:extLst>
              </a:tr>
              <a:tr h="761351">
                <a:tc>
                  <a:txBody>
                    <a:bodyPr/>
                    <a:lstStyle/>
                    <a:p>
                      <a:r>
                        <a:rPr lang="en-US" sz="1400">
                          <a:latin typeface="+mn-lt"/>
                        </a:rPr>
                        <a:t>3. Define program goal and evaluation questions </a:t>
                      </a:r>
                    </a:p>
                  </a:txBody>
                  <a:tcPr/>
                </a:tc>
                <a:tc>
                  <a:txBody>
                    <a:bodyPr/>
                    <a:lstStyle/>
                    <a:p>
                      <a:pPr marL="285750" indent="-285750">
                        <a:buFont typeface="Arial" panose="020B0604020202020204" pitchFamily="34" charset="0"/>
                        <a:buChar char="•"/>
                      </a:pPr>
                      <a:r>
                        <a:rPr lang="en-US" sz="1400" kern="1200">
                          <a:solidFill>
                            <a:schemeClr val="dk1"/>
                          </a:solidFill>
                          <a:effectLst/>
                          <a:latin typeface="+mn-lt"/>
                          <a:ea typeface="+mn-ea"/>
                          <a:cs typeface="+mn-cs"/>
                        </a:rPr>
                        <a:t>What did we design our program to do?</a:t>
                      </a:r>
                    </a:p>
                    <a:p>
                      <a:pPr marL="285750" indent="-285750">
                        <a:buFont typeface="Arial" panose="020B0604020202020204" pitchFamily="34" charset="0"/>
                        <a:buChar char="•"/>
                      </a:pPr>
                      <a:r>
                        <a:rPr lang="en-US" sz="1400" kern="1200">
                          <a:solidFill>
                            <a:schemeClr val="dk1"/>
                          </a:solidFill>
                          <a:effectLst/>
                          <a:latin typeface="+mn-lt"/>
                          <a:ea typeface="+mn-ea"/>
                          <a:cs typeface="+mn-cs"/>
                        </a:rPr>
                        <a:t>What do we want to find out?</a:t>
                      </a:r>
                    </a:p>
                    <a:p>
                      <a:pPr marL="285750" indent="-285750">
                        <a:buFont typeface="Arial" panose="020B0604020202020204" pitchFamily="34" charset="0"/>
                        <a:buChar char="•"/>
                      </a:pPr>
                      <a:r>
                        <a:rPr lang="en-US" sz="1400" kern="1200">
                          <a:solidFill>
                            <a:schemeClr val="dk1"/>
                          </a:solidFill>
                          <a:effectLst/>
                          <a:latin typeface="+mn-lt"/>
                          <a:ea typeface="+mn-ea"/>
                          <a:cs typeface="+mn-cs"/>
                        </a:rPr>
                        <a:t>How would we know? What is measurable and attainable?</a:t>
                      </a:r>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059351784"/>
                  </a:ext>
                </a:extLst>
              </a:tr>
              <a:tr h="321925">
                <a:tc>
                  <a:txBody>
                    <a:bodyPr/>
                    <a:lstStyle/>
                    <a:p>
                      <a:r>
                        <a:rPr lang="en-US" sz="1400">
                          <a:latin typeface="+mn-lt"/>
                        </a:rPr>
                        <a:t>4. Create a data collection plan</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latin typeface="+mn-lt"/>
                          <a:ea typeface="Times New Roman" panose="02020603050405020304" pitchFamily="18" charset="0"/>
                          <a:cs typeface="Calibri" panose="020F0502020204030204" pitchFamily="34" charset="0"/>
                        </a:rPr>
                        <a:t>How and when do we collect the data?</a:t>
                      </a: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634754881"/>
                  </a:ext>
                </a:extLst>
              </a:tr>
              <a:tr h="291659">
                <a:tc>
                  <a:txBody>
                    <a:bodyPr/>
                    <a:lstStyle/>
                    <a:p>
                      <a:endParaRPr lang="en-US" sz="1400">
                        <a:latin typeface="+mn-lt"/>
                      </a:endParaRPr>
                    </a:p>
                  </a:txBody>
                  <a:tcPr/>
                </a:tc>
                <a:tc>
                  <a:txBody>
                    <a:bodyPr/>
                    <a:lstStyle/>
                    <a:p>
                      <a:pPr marL="285750" marR="0" indent="-285750">
                        <a:lnSpc>
                          <a:spcPct val="107000"/>
                        </a:lnSpc>
                        <a:spcBef>
                          <a:spcPts val="0"/>
                        </a:spcBef>
                        <a:spcAft>
                          <a:spcPts val="0"/>
                        </a:spcAft>
                        <a:buFont typeface="Arial" panose="020B0604020202020204" pitchFamily="34" charset="0"/>
                        <a:buChar char="•"/>
                      </a:pP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3497458699"/>
                  </a:ext>
                </a:extLst>
              </a:tr>
              <a:tr h="440158">
                <a:tc>
                  <a:txBody>
                    <a:bodyPr/>
                    <a:lstStyle/>
                    <a:p>
                      <a:r>
                        <a:rPr lang="en-US" sz="1400">
                          <a:solidFill>
                            <a:schemeClr val="tx1"/>
                          </a:solidFill>
                          <a:latin typeface="+mn-lt"/>
                        </a:rPr>
                        <a:t>5. Write Program Evaluation Procedure</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Cordia New" panose="020B0304020202020204" pitchFamily="34" charset="-34"/>
                        </a:rPr>
                        <a:t>What are the key components of this submission and how do we write it?</a:t>
                      </a: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184247343"/>
                  </a:ext>
                </a:extLst>
              </a:tr>
              <a:tr h="427220">
                <a:tc>
                  <a:txBody>
                    <a:bodyPr/>
                    <a:lstStyle/>
                    <a:p>
                      <a:r>
                        <a:rPr lang="en-US" sz="1400">
                          <a:highlight>
                            <a:srgbClr val="FFFF00"/>
                          </a:highlight>
                          <a:latin typeface="+mn-lt"/>
                        </a:rPr>
                        <a:t>6. Analyze Data</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latin typeface="+mn-lt"/>
                          <a:ea typeface="Times New Roman" panose="02020603050405020304" pitchFamily="18" charset="0"/>
                          <a:cs typeface="Calibri" panose="020F0502020204030204" pitchFamily="34" charset="0"/>
                        </a:rPr>
                        <a:t> </a:t>
                      </a:r>
                      <a:r>
                        <a:rPr lang="en-US" sz="1400" kern="0">
                          <a:effectLst/>
                          <a:highlight>
                            <a:srgbClr val="FFFF00"/>
                          </a:highlight>
                          <a:latin typeface="+mn-lt"/>
                          <a:ea typeface="Times New Roman" panose="02020603050405020304" pitchFamily="18" charset="0"/>
                          <a:cs typeface="Calibri" panose="020F0502020204030204" pitchFamily="34" charset="0"/>
                        </a:rPr>
                        <a:t>How do we analyze our findings</a:t>
                      </a:r>
                      <a:r>
                        <a:rPr lang="en-US" sz="1400" kern="0">
                          <a:effectLst/>
                          <a:latin typeface="+mn-lt"/>
                          <a:ea typeface="Times New Roman" panose="02020603050405020304" pitchFamily="18" charset="0"/>
                          <a:cs typeface="Calibri" panose="020F0502020204030204" pitchFamily="34" charset="0"/>
                        </a:rPr>
                        <a:t>?</a:t>
                      </a:r>
                      <a:endParaRPr lang="en-US" sz="1400" kern="100">
                        <a:effectLst/>
                        <a:latin typeface="+mn-lt"/>
                        <a:ea typeface="Calibri" panose="020F0502020204030204" pitchFamily="34" charset="0"/>
                        <a:cs typeface="Cordia New" panose="020B0304020202020204" pitchFamily="34" charset="-34"/>
                      </a:endParaRPr>
                    </a:p>
                    <a:p>
                      <a:pPr marL="0" marR="0" indent="0">
                        <a:lnSpc>
                          <a:spcPct val="107000"/>
                        </a:lnSpc>
                        <a:spcBef>
                          <a:spcPts val="0"/>
                        </a:spcBef>
                        <a:spcAft>
                          <a:spcPts val="0"/>
                        </a:spcAft>
                        <a:buFont typeface="Arial" panose="020B0604020202020204" pitchFamily="34" charset="0"/>
                        <a:buNone/>
                      </a:pP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2622402405"/>
                  </a:ext>
                </a:extLst>
              </a:tr>
              <a:tr h="427220">
                <a:tc>
                  <a:txBody>
                    <a:bodyPr/>
                    <a:lstStyle/>
                    <a:p>
                      <a:r>
                        <a:rPr lang="en-US" sz="1400">
                          <a:latin typeface="+mn-lt"/>
                        </a:rPr>
                        <a:t>7. Write Program Evaluation Summary</a:t>
                      </a:r>
                    </a:p>
                  </a:txBody>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kern="100">
                          <a:effectLst/>
                          <a:latin typeface="+mn-lt"/>
                          <a:ea typeface="Calibri" panose="020F0502020204030204" pitchFamily="34" charset="0"/>
                          <a:cs typeface="Cordia New" panose="020B0304020202020204" pitchFamily="34" charset="-34"/>
                        </a:rPr>
                        <a:t>What are the key components of this submission and how do we write it?</a:t>
                      </a: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2796449785"/>
                  </a:ext>
                </a:extLst>
              </a:tr>
              <a:tr h="628498">
                <a:tc>
                  <a:txBody>
                    <a:bodyPr/>
                    <a:lstStyle/>
                    <a:p>
                      <a:r>
                        <a:rPr lang="en-US" sz="1400">
                          <a:latin typeface="+mn-lt"/>
                        </a:rPr>
                        <a:t>8. Report, discuss, and apply evaluation findings</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latin typeface="+mn-lt"/>
                          <a:ea typeface="Times New Roman" panose="02020603050405020304" pitchFamily="18" charset="0"/>
                          <a:cs typeface="Calibri" panose="020F0502020204030204" pitchFamily="34" charset="0"/>
                        </a:rPr>
                        <a:t> How do we report our findings and what do we do because of our findings?</a:t>
                      </a: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dirty="0">
                        <a:latin typeface="+mn-lt"/>
                      </a:endParaRPr>
                    </a:p>
                  </a:txBody>
                  <a:tcPr/>
                </a:tc>
                <a:extLst>
                  <a:ext uri="{0D108BD9-81ED-4DB2-BD59-A6C34878D82A}">
                    <a16:rowId xmlns:a16="http://schemas.microsoft.com/office/drawing/2014/main" val="68446449"/>
                  </a:ext>
                </a:extLst>
              </a:tr>
            </a:tbl>
          </a:graphicData>
        </a:graphic>
      </p:graphicFrame>
      <p:pic>
        <p:nvPicPr>
          <p:cNvPr id="6" name="Graphic 5" descr="Checkmark with solid fill">
            <a:extLst>
              <a:ext uri="{FF2B5EF4-FFF2-40B4-BE49-F238E27FC236}">
                <a16:creationId xmlns:a16="http://schemas.microsoft.com/office/drawing/2014/main" id="{5C583D66-5983-1DFB-CF1A-49A1693AA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258" y="2019512"/>
            <a:ext cx="641229" cy="641229"/>
          </a:xfrm>
          <a:prstGeom prst="rect">
            <a:avLst/>
          </a:prstGeom>
        </p:spPr>
      </p:pic>
      <p:pic>
        <p:nvPicPr>
          <p:cNvPr id="7" name="Graphic 6" descr="Checkmark with solid fill">
            <a:extLst>
              <a:ext uri="{FF2B5EF4-FFF2-40B4-BE49-F238E27FC236}">
                <a16:creationId xmlns:a16="http://schemas.microsoft.com/office/drawing/2014/main" id="{311296D5-BC88-CE15-D3B3-1F0A94884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258" y="2704187"/>
            <a:ext cx="641229" cy="641229"/>
          </a:xfrm>
          <a:prstGeom prst="rect">
            <a:avLst/>
          </a:prstGeom>
        </p:spPr>
      </p:pic>
      <p:pic>
        <p:nvPicPr>
          <p:cNvPr id="8" name="Graphic 7" descr="Checkmark with solid fill">
            <a:extLst>
              <a:ext uri="{FF2B5EF4-FFF2-40B4-BE49-F238E27FC236}">
                <a16:creationId xmlns:a16="http://schemas.microsoft.com/office/drawing/2014/main" id="{442BA91B-4E01-70E5-70FC-8054420C1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258" y="3259226"/>
            <a:ext cx="641229" cy="641229"/>
          </a:xfrm>
          <a:prstGeom prst="rect">
            <a:avLst/>
          </a:prstGeom>
        </p:spPr>
      </p:pic>
      <p:pic>
        <p:nvPicPr>
          <p:cNvPr id="9" name="Graphic 8" descr="Checkmark with solid fill">
            <a:extLst>
              <a:ext uri="{FF2B5EF4-FFF2-40B4-BE49-F238E27FC236}">
                <a16:creationId xmlns:a16="http://schemas.microsoft.com/office/drawing/2014/main" id="{EFCA0061-0BF5-8308-DC6C-9A6336B28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8134" y="3754054"/>
            <a:ext cx="641229" cy="641229"/>
          </a:xfrm>
          <a:prstGeom prst="rect">
            <a:avLst/>
          </a:prstGeom>
        </p:spPr>
      </p:pic>
      <p:pic>
        <p:nvPicPr>
          <p:cNvPr id="2" name="Graphic 1" descr="Checkmark with solid fill">
            <a:extLst>
              <a:ext uri="{FF2B5EF4-FFF2-40B4-BE49-F238E27FC236}">
                <a16:creationId xmlns:a16="http://schemas.microsoft.com/office/drawing/2014/main" id="{76CE6002-A007-1527-987C-BBE98C1F9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258" y="4438729"/>
            <a:ext cx="641229" cy="641229"/>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descr="Yellow highlight">
                <a:extLst>
                  <a:ext uri="{FF2B5EF4-FFF2-40B4-BE49-F238E27FC236}">
                    <a16:creationId xmlns:a16="http://schemas.microsoft.com/office/drawing/2014/main" id="{F0120A6F-B077-C941-DF71-4E4F4DB97948}"/>
                  </a:ext>
                </a:extLst>
              </p14:cNvPr>
              <p14:cNvContentPartPr/>
              <p14:nvPr/>
            </p14:nvContentPartPr>
            <p14:xfrm>
              <a:off x="839980" y="5634904"/>
              <a:ext cx="2784600" cy="44280"/>
            </p14:xfrm>
          </p:contentPart>
        </mc:Choice>
        <mc:Fallback xmlns="">
          <p:pic>
            <p:nvPicPr>
              <p:cNvPr id="10" name="Ink 9" descr="Yellow highlight">
                <a:extLst>
                  <a:ext uri="{FF2B5EF4-FFF2-40B4-BE49-F238E27FC236}">
                    <a16:creationId xmlns:a16="http://schemas.microsoft.com/office/drawing/2014/main" id="{F0120A6F-B077-C941-DF71-4E4F4DB97948}"/>
                  </a:ext>
                </a:extLst>
              </p:cNvPr>
              <p:cNvPicPr/>
              <p:nvPr/>
            </p:nvPicPr>
            <p:blipFill>
              <a:blip r:embed="rId6"/>
              <a:stretch>
                <a:fillRect/>
              </a:stretch>
            </p:blipFill>
            <p:spPr>
              <a:xfrm>
                <a:off x="785987" y="5526904"/>
                <a:ext cx="2892226"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descr="Yellow highlight">
                <a:extLst>
                  <a:ext uri="{FF2B5EF4-FFF2-40B4-BE49-F238E27FC236}">
                    <a16:creationId xmlns:a16="http://schemas.microsoft.com/office/drawing/2014/main" id="{B2826BF5-2AFE-512A-01C9-AA84EBFBA3CC}"/>
                  </a:ext>
                </a:extLst>
              </p14:cNvPr>
              <p14:cNvContentPartPr/>
              <p14:nvPr/>
            </p14:nvContentPartPr>
            <p14:xfrm flipV="1">
              <a:off x="4709980" y="5581624"/>
              <a:ext cx="5167800" cy="11160"/>
            </p14:xfrm>
          </p:contentPart>
        </mc:Choice>
        <mc:Fallback xmlns="">
          <p:pic>
            <p:nvPicPr>
              <p:cNvPr id="13" name="Ink 12" descr="Yellow highlight">
                <a:extLst>
                  <a:ext uri="{FF2B5EF4-FFF2-40B4-BE49-F238E27FC236}">
                    <a16:creationId xmlns:a16="http://schemas.microsoft.com/office/drawing/2014/main" id="{B2826BF5-2AFE-512A-01C9-AA84EBFBA3CC}"/>
                  </a:ext>
                </a:extLst>
              </p:cNvPr>
              <p:cNvPicPr/>
              <p:nvPr/>
            </p:nvPicPr>
            <p:blipFill>
              <a:blip r:embed="rId8"/>
              <a:stretch>
                <a:fillRect/>
              </a:stretch>
            </p:blipFill>
            <p:spPr>
              <a:xfrm flipV="1">
                <a:off x="4655980" y="2233624"/>
                <a:ext cx="5275440" cy="669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descr="Yellow highlight">
                <a:extLst>
                  <a:ext uri="{FF2B5EF4-FFF2-40B4-BE49-F238E27FC236}">
                    <a16:creationId xmlns:a16="http://schemas.microsoft.com/office/drawing/2014/main" id="{358DDFB9-9C58-06E8-2758-F9828C83A6F1}"/>
                  </a:ext>
                </a:extLst>
              </p14:cNvPr>
              <p14:cNvContentPartPr/>
              <p14:nvPr/>
            </p14:nvContentPartPr>
            <p14:xfrm>
              <a:off x="4700620" y="5762344"/>
              <a:ext cx="360720" cy="33840"/>
            </p14:xfrm>
          </p:contentPart>
        </mc:Choice>
        <mc:Fallback xmlns="">
          <p:pic>
            <p:nvPicPr>
              <p:cNvPr id="11" name="Ink 10" descr="Yellow highlight">
                <a:extLst>
                  <a:ext uri="{FF2B5EF4-FFF2-40B4-BE49-F238E27FC236}">
                    <a16:creationId xmlns:a16="http://schemas.microsoft.com/office/drawing/2014/main" id="{358DDFB9-9C58-06E8-2758-F9828C83A6F1}"/>
                  </a:ext>
                </a:extLst>
              </p:cNvPr>
              <p:cNvPicPr/>
              <p:nvPr/>
            </p:nvPicPr>
            <p:blipFill>
              <a:blip r:embed="rId10"/>
              <a:stretch>
                <a:fillRect/>
              </a:stretch>
            </p:blipFill>
            <p:spPr>
              <a:xfrm>
                <a:off x="4646674" y="5654344"/>
                <a:ext cx="468253" cy="249480"/>
              </a:xfrm>
              <a:prstGeom prst="rect">
                <a:avLst/>
              </a:prstGeom>
            </p:spPr>
          </p:pic>
        </mc:Fallback>
      </mc:AlternateContent>
    </p:spTree>
    <p:extLst>
      <p:ext uri="{BB962C8B-B14F-4D97-AF65-F5344CB8AC3E}">
        <p14:creationId xmlns:p14="http://schemas.microsoft.com/office/powerpoint/2010/main" val="199003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E23C4D-87D6-ADF4-44A0-AB379D87A372}"/>
              </a:ext>
            </a:extLst>
          </p:cNvPr>
          <p:cNvSpPr>
            <a:spLocks noGrp="1"/>
          </p:cNvSpPr>
          <p:nvPr>
            <p:ph type="title"/>
          </p:nvPr>
        </p:nvSpPr>
        <p:spPr/>
        <p:txBody>
          <a:bodyPr/>
          <a:lstStyle/>
          <a:p>
            <a:r>
              <a:rPr lang="en-US"/>
              <a:t>Evaluation Timeline</a:t>
            </a:r>
          </a:p>
        </p:txBody>
      </p:sp>
      <p:graphicFrame>
        <p:nvGraphicFramePr>
          <p:cNvPr id="5" name="Table 4">
            <a:extLst>
              <a:ext uri="{FF2B5EF4-FFF2-40B4-BE49-F238E27FC236}">
                <a16:creationId xmlns:a16="http://schemas.microsoft.com/office/drawing/2014/main" id="{DCDB18D3-1288-ED38-594F-76A952ABDF5D}"/>
              </a:ext>
            </a:extLst>
          </p:cNvPr>
          <p:cNvGraphicFramePr>
            <a:graphicFrameLocks noGrp="1"/>
          </p:cNvGraphicFramePr>
          <p:nvPr>
            <p:extLst>
              <p:ext uri="{D42A27DB-BD31-4B8C-83A1-F6EECF244321}">
                <p14:modId xmlns:p14="http://schemas.microsoft.com/office/powerpoint/2010/main" val="4091916524"/>
              </p:ext>
            </p:extLst>
          </p:nvPr>
        </p:nvGraphicFramePr>
        <p:xfrm>
          <a:off x="1814000" y="2131367"/>
          <a:ext cx="8313480" cy="3872970"/>
        </p:xfrm>
        <a:graphic>
          <a:graphicData uri="http://schemas.openxmlformats.org/drawingml/2006/table">
            <a:tbl>
              <a:tblPr firstRow="1" bandRow="1">
                <a:tableStyleId>{5C22544A-7EE6-4342-B048-85BDC9FD1C3A}</a:tableStyleId>
              </a:tblPr>
              <a:tblGrid>
                <a:gridCol w="1662696">
                  <a:extLst>
                    <a:ext uri="{9D8B030D-6E8A-4147-A177-3AD203B41FA5}">
                      <a16:colId xmlns:a16="http://schemas.microsoft.com/office/drawing/2014/main" val="3394083475"/>
                    </a:ext>
                  </a:extLst>
                </a:gridCol>
                <a:gridCol w="1662696">
                  <a:extLst>
                    <a:ext uri="{9D8B030D-6E8A-4147-A177-3AD203B41FA5}">
                      <a16:colId xmlns:a16="http://schemas.microsoft.com/office/drawing/2014/main" val="3040999408"/>
                    </a:ext>
                  </a:extLst>
                </a:gridCol>
                <a:gridCol w="1662696">
                  <a:extLst>
                    <a:ext uri="{9D8B030D-6E8A-4147-A177-3AD203B41FA5}">
                      <a16:colId xmlns:a16="http://schemas.microsoft.com/office/drawing/2014/main" val="3892137450"/>
                    </a:ext>
                  </a:extLst>
                </a:gridCol>
                <a:gridCol w="1662696">
                  <a:extLst>
                    <a:ext uri="{9D8B030D-6E8A-4147-A177-3AD203B41FA5}">
                      <a16:colId xmlns:a16="http://schemas.microsoft.com/office/drawing/2014/main" val="3706014082"/>
                    </a:ext>
                  </a:extLst>
                </a:gridCol>
                <a:gridCol w="1662696">
                  <a:extLst>
                    <a:ext uri="{9D8B030D-6E8A-4147-A177-3AD203B41FA5}">
                      <a16:colId xmlns:a16="http://schemas.microsoft.com/office/drawing/2014/main" val="3276822647"/>
                    </a:ext>
                  </a:extLst>
                </a:gridCol>
              </a:tblGrid>
              <a:tr h="482706">
                <a:tc>
                  <a:txBody>
                    <a:bodyPr/>
                    <a:lstStyle/>
                    <a:p>
                      <a:r>
                        <a:rPr lang="en-US" sz="2400"/>
                        <a:t>Summer 1</a:t>
                      </a:r>
                    </a:p>
                  </a:txBody>
                  <a:tcPr/>
                </a:tc>
                <a:tc>
                  <a:txBody>
                    <a:bodyPr/>
                    <a:lstStyle/>
                    <a:p>
                      <a:r>
                        <a:rPr lang="en-US" sz="2400"/>
                        <a:t>Fall</a:t>
                      </a:r>
                    </a:p>
                  </a:txBody>
                  <a:tcPr/>
                </a:tc>
                <a:tc>
                  <a:txBody>
                    <a:bodyPr/>
                    <a:lstStyle/>
                    <a:p>
                      <a:r>
                        <a:rPr lang="en-US" sz="2400"/>
                        <a:t>Winter</a:t>
                      </a:r>
                    </a:p>
                  </a:txBody>
                  <a:tcPr/>
                </a:tc>
                <a:tc>
                  <a:txBody>
                    <a:bodyPr/>
                    <a:lstStyle/>
                    <a:p>
                      <a:r>
                        <a:rPr lang="en-US" sz="2400"/>
                        <a:t>Spring</a:t>
                      </a:r>
                    </a:p>
                  </a:txBody>
                  <a:tcPr/>
                </a:tc>
                <a:tc>
                  <a:txBody>
                    <a:bodyPr/>
                    <a:lstStyle/>
                    <a:p>
                      <a:r>
                        <a:rPr lang="en-US" sz="2400"/>
                        <a:t>Summer 2</a:t>
                      </a:r>
                    </a:p>
                  </a:txBody>
                  <a:tcPr/>
                </a:tc>
                <a:extLst>
                  <a:ext uri="{0D108BD9-81ED-4DB2-BD59-A6C34878D82A}">
                    <a16:rowId xmlns:a16="http://schemas.microsoft.com/office/drawing/2014/main" val="1680081699"/>
                  </a:ext>
                </a:extLst>
              </a:tr>
              <a:tr h="3390264">
                <a:tc>
                  <a:txBody>
                    <a:bodyPr/>
                    <a:lstStyle/>
                    <a:p>
                      <a:endParaRPr lang="en-US" sz="1400"/>
                    </a:p>
                    <a:p>
                      <a:r>
                        <a:rPr lang="en-US" sz="1800"/>
                        <a:t>Create Theory of Action for program</a:t>
                      </a:r>
                    </a:p>
                    <a:p>
                      <a:endParaRPr lang="en-US" sz="1800"/>
                    </a:p>
                    <a:p>
                      <a:r>
                        <a:rPr lang="en-US" sz="1800"/>
                        <a:t>Establish goals of program </a:t>
                      </a:r>
                    </a:p>
                    <a:p>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US"/>
                        <a:t>Establish evaluation metrics</a:t>
                      </a:r>
                    </a:p>
                    <a:p>
                      <a:endParaRPr lang="en-US" sz="1800"/>
                    </a:p>
                  </a:txBody>
                  <a:tcPr/>
                </a:tc>
                <a:tc>
                  <a:txBody>
                    <a:bodyPr/>
                    <a:lstStyle/>
                    <a:p>
                      <a:endParaRPr lang="en-US"/>
                    </a:p>
                    <a:p>
                      <a:r>
                        <a:rPr lang="en-US"/>
                        <a:t>Meet with key stakeholders</a:t>
                      </a:r>
                    </a:p>
                    <a:p>
                      <a:endParaRPr lang="en-US"/>
                    </a:p>
                    <a:p>
                      <a:r>
                        <a:rPr lang="en-US"/>
                        <a:t>Set data collection plan</a:t>
                      </a:r>
                    </a:p>
                  </a:txBody>
                  <a:tcPr/>
                </a:tc>
                <a:tc>
                  <a:txBody>
                    <a:bodyPr/>
                    <a:lstStyle/>
                    <a:p>
                      <a:endParaRPr lang="en-US"/>
                    </a:p>
                    <a:p>
                      <a:r>
                        <a:rPr lang="en-US"/>
                        <a:t>Collect data</a:t>
                      </a:r>
                    </a:p>
                    <a:p>
                      <a:endParaRPr lang="en-US"/>
                    </a:p>
                    <a:p>
                      <a:r>
                        <a:rPr lang="en-US"/>
                        <a:t>Draft program evaluation procedure </a:t>
                      </a:r>
                    </a:p>
                  </a:txBody>
                  <a:tcPr/>
                </a:tc>
                <a:tc>
                  <a:txBody>
                    <a:bodyPr/>
                    <a:lstStyle/>
                    <a:p>
                      <a:endParaRPr lang="en-US"/>
                    </a:p>
                    <a:p>
                      <a:r>
                        <a:rPr lang="en-US"/>
                        <a:t>Collect data</a:t>
                      </a:r>
                    </a:p>
                    <a:p>
                      <a:endParaRPr lang="en-US"/>
                    </a:p>
                    <a:p>
                      <a:r>
                        <a:rPr lang="en-US"/>
                        <a:t>Draft program evaluation summary</a:t>
                      </a:r>
                    </a:p>
                  </a:txBody>
                  <a:tcPr/>
                </a:tc>
                <a:tc>
                  <a:txBody>
                    <a:bodyPr/>
                    <a:lstStyle/>
                    <a:p>
                      <a:endParaRPr lang="en-US"/>
                    </a:p>
                    <a:p>
                      <a:r>
                        <a:rPr lang="en-US"/>
                        <a:t>Make final edits to documents &amp; disseminate to key community stakeholders</a:t>
                      </a:r>
                    </a:p>
                  </a:txBody>
                  <a:tcPr/>
                </a:tc>
                <a:extLst>
                  <a:ext uri="{0D108BD9-81ED-4DB2-BD59-A6C34878D82A}">
                    <a16:rowId xmlns:a16="http://schemas.microsoft.com/office/drawing/2014/main" val="902542462"/>
                  </a:ext>
                </a:extLst>
              </a:tr>
            </a:tbl>
          </a:graphicData>
        </a:graphic>
      </p:graphicFrame>
    </p:spTree>
    <p:extLst>
      <p:ext uri="{BB962C8B-B14F-4D97-AF65-F5344CB8AC3E}">
        <p14:creationId xmlns:p14="http://schemas.microsoft.com/office/powerpoint/2010/main" val="52439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62F36-040A-1D7E-07A9-1199FFD19013}"/>
              </a:ext>
            </a:extLst>
          </p:cNvPr>
          <p:cNvSpPr>
            <a:spLocks noGrp="1"/>
          </p:cNvSpPr>
          <p:nvPr>
            <p:ph type="title"/>
          </p:nvPr>
        </p:nvSpPr>
        <p:spPr/>
        <p:txBody>
          <a:bodyPr>
            <a:normAutofit/>
          </a:bodyPr>
          <a:lstStyle/>
          <a:p>
            <a:r>
              <a:rPr lang="en-US"/>
              <a:t>Title I Required Evaluation Submissions</a:t>
            </a:r>
          </a:p>
        </p:txBody>
      </p:sp>
      <p:sp>
        <p:nvSpPr>
          <p:cNvPr id="2" name="Content Placeholder 1">
            <a:extLst>
              <a:ext uri="{FF2B5EF4-FFF2-40B4-BE49-F238E27FC236}">
                <a16:creationId xmlns:a16="http://schemas.microsoft.com/office/drawing/2014/main" id="{D14AA812-80A4-82DA-DBC4-74897EAFEBB7}"/>
              </a:ext>
            </a:extLst>
          </p:cNvPr>
          <p:cNvSpPr>
            <a:spLocks noGrp="1"/>
          </p:cNvSpPr>
          <p:nvPr>
            <p:ph idx="1"/>
          </p:nvPr>
        </p:nvSpPr>
        <p:spPr/>
        <p:txBody>
          <a:bodyPr/>
          <a:lstStyle/>
          <a:p>
            <a:pPr marL="0" indent="0">
              <a:buNone/>
            </a:pPr>
            <a:r>
              <a:rPr lang="en-US" b="1"/>
              <a:t>1) Document 1: Program Evaluation Procedure </a:t>
            </a:r>
          </a:p>
          <a:p>
            <a:pPr marL="0" indent="0">
              <a:buNone/>
            </a:pPr>
            <a:r>
              <a:rPr lang="en-US"/>
              <a:t>This is where you explain the processes that your district uses to evaluation its program.</a:t>
            </a:r>
          </a:p>
          <a:p>
            <a:pPr marL="0" indent="0">
              <a:buNone/>
            </a:pPr>
            <a:endParaRPr lang="en-US"/>
          </a:p>
          <a:p>
            <a:pPr marL="0" indent="0">
              <a:buNone/>
            </a:pPr>
            <a:r>
              <a:rPr lang="en-US" b="1">
                <a:highlight>
                  <a:srgbClr val="FFFF00"/>
                </a:highlight>
              </a:rPr>
              <a:t>2) Document 2: Program Evaluation Summary</a:t>
            </a:r>
          </a:p>
          <a:p>
            <a:pPr marL="0" indent="0">
              <a:buNone/>
            </a:pPr>
            <a:r>
              <a:rPr lang="en-US"/>
              <a:t>This is where you analyze your district’s data and discuss implications for future program cycles.</a:t>
            </a:r>
          </a:p>
        </p:txBody>
      </p:sp>
    </p:spTree>
    <p:extLst>
      <p:ext uri="{BB962C8B-B14F-4D97-AF65-F5344CB8AC3E}">
        <p14:creationId xmlns:p14="http://schemas.microsoft.com/office/powerpoint/2010/main" val="1004259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13C1F-7BD9-46EC-B121-E1947FD34F14}">
  <ds:schemaRefs>
    <ds:schemaRef ds:uri="http://schemas.microsoft.com/sharepoint/v3/contenttype/forms"/>
  </ds:schemaRefs>
</ds:datastoreItem>
</file>

<file path=customXml/itemProps2.xml><?xml version="1.0" encoding="utf-8"?>
<ds:datastoreItem xmlns:ds="http://schemas.openxmlformats.org/officeDocument/2006/customXml" ds:itemID="{1A35FEAD-FB3C-4788-A356-708643ABE1CE}">
  <ds:schemaRefs>
    <ds:schemaRef ds:uri="http://schemas.microsoft.com/office/infopath/2007/PartnerControls"/>
    <ds:schemaRef ds:uri="46f7fc10-315f-4884-8231-57a9c90b9c56"/>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67cbf261-e971-4a38-83b4-d85e273e70b4"/>
    <ds:schemaRef ds:uri="http://purl.org/dc/terms/"/>
    <ds:schemaRef ds:uri="http://purl.org/dc/elements/1.1/"/>
  </ds:schemaRefs>
</ds:datastoreItem>
</file>

<file path=customXml/itemProps3.xml><?xml version="1.0" encoding="utf-8"?>
<ds:datastoreItem xmlns:ds="http://schemas.openxmlformats.org/officeDocument/2006/customXml" ds:itemID="{7BB8868D-5E88-4BFD-81A8-7854F31A340F}">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16</TotalTime>
  <Words>3289</Words>
  <Application>Microsoft Office PowerPoint</Application>
  <PresentationFormat>Widescreen</PresentationFormat>
  <Paragraphs>595</Paragraphs>
  <Slides>41</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等线</vt:lpstr>
      <vt:lpstr>Segoe</vt:lpstr>
      <vt:lpstr>Aptos</vt:lpstr>
      <vt:lpstr>Arial</vt:lpstr>
      <vt:lpstr>Calibri</vt:lpstr>
      <vt:lpstr>Courier New</vt:lpstr>
      <vt:lpstr>Segoe UI</vt:lpstr>
      <vt:lpstr>Segoe UI Semibold</vt:lpstr>
      <vt:lpstr>Wingdings</vt:lpstr>
      <vt:lpstr>1_Office Theme</vt:lpstr>
      <vt:lpstr>think-cell Slide</vt:lpstr>
      <vt:lpstr>Program Evaluation Webinar #4</vt:lpstr>
      <vt:lpstr>Introductions</vt:lpstr>
      <vt:lpstr>Your Feedback and Upcoming DESE Support</vt:lpstr>
      <vt:lpstr>Objectives</vt:lpstr>
      <vt:lpstr>Why is this important?</vt:lpstr>
      <vt:lpstr>Where to Find Evaluation Resources</vt:lpstr>
      <vt:lpstr>Workbook Checklist</vt:lpstr>
      <vt:lpstr>Evaluation Timeline</vt:lpstr>
      <vt:lpstr>Title I Required Evaluation Submissions</vt:lpstr>
      <vt:lpstr>Program Evaluation Summary: Key Components</vt:lpstr>
      <vt:lpstr>Program Evaluation Summary: Part I</vt:lpstr>
      <vt:lpstr>Program Evaluation Summary: Part II </vt:lpstr>
      <vt:lpstr>Program Evaluation Summary: Focus Area</vt:lpstr>
      <vt:lpstr>Program Evaluation Summary: Focus Area </vt:lpstr>
      <vt:lpstr>How to Use the Workbook</vt:lpstr>
      <vt:lpstr>Analysis Example: Building on a Great Foundation</vt:lpstr>
      <vt:lpstr>1. Example</vt:lpstr>
      <vt:lpstr>1. Example: Details of the intervention</vt:lpstr>
      <vt:lpstr>1. Example: Evaluation Questions and Metrics</vt:lpstr>
      <vt:lpstr>1. Example: Data Display</vt:lpstr>
      <vt:lpstr>1. Example: Data Display </vt:lpstr>
      <vt:lpstr>Summing up Example</vt:lpstr>
      <vt:lpstr>2. Improvements: Refine Data Display</vt:lpstr>
      <vt:lpstr>2. Improvements: Refine Data Display </vt:lpstr>
      <vt:lpstr>Data Display</vt:lpstr>
      <vt:lpstr>2. Improvements: Analysis</vt:lpstr>
      <vt:lpstr>2. Improvements: Analysis </vt:lpstr>
      <vt:lpstr>3. Think Aloud Analysis</vt:lpstr>
      <vt:lpstr>MOY Achievement Data</vt:lpstr>
      <vt:lpstr>MOY Achievement Data continued</vt:lpstr>
      <vt:lpstr>Analysis: Break Down Data by Grade </vt:lpstr>
      <vt:lpstr>3. Think Aloud: 5th Grade Data Analysis</vt:lpstr>
      <vt:lpstr>3. Think Aloud: 5th Grade Data Analysis </vt:lpstr>
      <vt:lpstr>3. Think Aloud: 5th Grade Data Analysis  </vt:lpstr>
      <vt:lpstr>3. Think Aloud: 5th Grade Data Analysis     </vt:lpstr>
      <vt:lpstr>3. Think Aloud: 5th Grade Data Analysis      </vt:lpstr>
      <vt:lpstr>3. Think Aloud: 8th Grade Data Analysis</vt:lpstr>
      <vt:lpstr>3. Think Aloud: 8th Grade Data Analysis  </vt:lpstr>
      <vt:lpstr>3. Think Aloud: 8th Grade Data Analysis    </vt:lpstr>
      <vt:lpstr>3. Think Aloud: 8th Grade Data Analysis      </vt:lpstr>
      <vt:lpstr>Collaboration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Webinar #4: Slides</dc:title>
  <dc:creator>DESE</dc:creator>
  <cp:lastModifiedBy>Zou, Dong (EOE)</cp:lastModifiedBy>
  <cp:revision>4</cp:revision>
  <dcterms:created xsi:type="dcterms:W3CDTF">2024-12-10T20:36:05Z</dcterms:created>
  <dcterms:modified xsi:type="dcterms:W3CDTF">2025-04-04T18:15:24Z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4 2025 12:00AM</vt:lpwstr>
  </property>
</Properties>
</file>