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5"/>
  </p:sldMasterIdLst>
  <p:notesMasterIdLst>
    <p:notesMasterId r:id="rId24"/>
  </p:notesMasterIdLst>
  <p:handoutMasterIdLst>
    <p:handoutMasterId r:id="rId25"/>
  </p:handoutMasterIdLst>
  <p:sldIdLst>
    <p:sldId id="281" r:id="rId6"/>
    <p:sldId id="299" r:id="rId7"/>
    <p:sldId id="300" r:id="rId8"/>
    <p:sldId id="301" r:id="rId9"/>
    <p:sldId id="302" r:id="rId10"/>
    <p:sldId id="282" r:id="rId11"/>
    <p:sldId id="293" r:id="rId12"/>
    <p:sldId id="292" r:id="rId13"/>
    <p:sldId id="285" r:id="rId14"/>
    <p:sldId id="294" r:id="rId15"/>
    <p:sldId id="291" r:id="rId16"/>
    <p:sldId id="303" r:id="rId17"/>
    <p:sldId id="296" r:id="rId18"/>
    <p:sldId id="297" r:id="rId19"/>
    <p:sldId id="298" r:id="rId20"/>
    <p:sldId id="288" r:id="rId21"/>
    <p:sldId id="287" r:id="rId22"/>
    <p:sldId id="28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0945D5-803A-07D2-7D9C-089BE5ED055E}" v="16" dt="2022-05-26T17:31:04.095"/>
    <p1510:client id="{67B6809E-BC4B-C4EC-9C0C-9575FE8D7329}" v="3" dt="2022-05-27T15:17:21.792"/>
    <p1510:client id="{F6F50EBA-F41E-4585-A986-F04FA56C8016}" v="1" dt="2022-05-24T12:16:48.3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098" y="114"/>
      </p:cViewPr>
      <p:guideLst>
        <p:guide orient="horz" pos="2160"/>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8AE5D3-7EC3-498C-8A93-D1F55A96F4C1}" type="datetimeFigureOut">
              <a:rPr lang="en-US" smtClean="0"/>
              <a:pPr/>
              <a:t>6/1/2022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Massachusetts Department of Elementary and Secondary Education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3F597-CE17-476A-A5CB-91589ED997B7}" type="datetimeFigureOut">
              <a:rPr lang="en-US" smtClean="0"/>
              <a:pPr/>
              <a:t>6/1/2022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Massachusetts Department of Elementary and Secondary Education</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724FF-A098-4B60-9000-6891DF0985A5}"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5724FF-A098-4B60-9000-6891DF0985A5}" type="slidenum">
              <a:rPr lang="en-US" smtClean="0"/>
              <a:pPr/>
              <a:t>8</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5724FF-A098-4B60-9000-6891DF0985A5}" type="slidenum">
              <a:rPr lang="en-US" smtClean="0"/>
              <a:pPr/>
              <a:t>10</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a:t>Click to edit Master title style</a:t>
            </a:r>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11" name="Picture 10" descr="ESE Logo"/>
          <p:cNvPicPr>
            <a:picLocks noChangeAspect="1"/>
          </p:cNvPicPr>
          <p:nvPr/>
        </p:nvPicPr>
        <p:blipFill>
          <a:blip r:embed="rId3" cstate="print"/>
          <a:srcRect l="22374" t="42899"/>
          <a:stretch>
            <a:fillRect/>
          </a:stretch>
        </p:blipFill>
        <p:spPr>
          <a:xfrm>
            <a:off x="533400" y="5323477"/>
            <a:ext cx="2612095" cy="9344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a:t>Click to edit Master title style</a:t>
            </a:r>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3B31CE43-016E-449F-9706-26248BFC54AD}" type="datetime1">
              <a:rPr lang="en-US" smtClean="0"/>
              <a:pPr/>
              <a:t>6/1/2022</a:t>
            </a:fld>
            <a:endParaRPr lang="en-US"/>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a:p>
        </p:txBody>
      </p:sp>
      <p:sp>
        <p:nvSpPr>
          <p:cNvPr id="10" name="Footer Placeholder 9"/>
          <p:cNvSpPr>
            <a:spLocks noGrp="1"/>
          </p:cNvSpPr>
          <p:nvPr>
            <p:ph type="ftr" sz="quarter" idx="12"/>
          </p:nvPr>
        </p:nvSpPr>
        <p:spPr/>
        <p:txBody>
          <a:bodyPr/>
          <a:lstStyle>
            <a:lvl1pPr>
              <a:defRPr sz="1100"/>
            </a:lvl1pPr>
          </a:lstStyle>
          <a:p>
            <a:r>
              <a:rPr lang="en-US"/>
              <a:t>Massachusetts Department of Elementary and Secondary Education</a:t>
            </a:r>
          </a:p>
        </p:txBody>
      </p:sp>
      <p:sp>
        <p:nvSpPr>
          <p:cNvPr id="12" name="Text Placeholder 11"/>
          <p:cNvSpPr>
            <a:spLocks noGrp="1"/>
          </p:cNvSpPr>
          <p:nvPr>
            <p:ph type="body" sz="quarter" idx="13"/>
          </p:nvPr>
        </p:nvSpPr>
        <p:spPr>
          <a:xfrm>
            <a:off x="4648200" y="1524000"/>
            <a:ext cx="38862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E7493-33A3-4197-917E-EEF3957AB252}" type="datetime1">
              <a:rPr lang="en-US" smtClean="0"/>
              <a:pPr/>
              <a:t>6/1/2022</a:t>
            </a:fld>
            <a:endParaRPr lang="en-US"/>
          </a:p>
        </p:txBody>
      </p:sp>
      <p:sp>
        <p:nvSpPr>
          <p:cNvPr id="6" name="Footer Placeholder 5"/>
          <p:cNvSpPr>
            <a:spLocks noGrp="1"/>
          </p:cNvSpPr>
          <p:nvPr>
            <p:ph type="ftr" sz="quarter" idx="11"/>
          </p:nvPr>
        </p:nvSpPr>
        <p:spPr/>
        <p:txBody>
          <a:bodyPr/>
          <a:lstStyle/>
          <a:p>
            <a:r>
              <a:rPr lang="en-US"/>
              <a:t>Massachusetts Department of Elementary and Secondary Education</a:t>
            </a:r>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75A307-C7D7-48DF-9A27-B47F9B671EC5}" type="datetime1">
              <a:rPr lang="en-US" smtClean="0"/>
              <a:pPr/>
              <a:t>6/1/2022</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6FE243-CC59-4617-A96F-54AAA96641C8}" type="datetime1">
              <a:rPr lang="en-US" smtClean="0"/>
              <a:pPr/>
              <a:t>6/1/2022</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73FCE0-82CF-4805-9DFB-E2B0729D46AD}" type="datetime1">
              <a:rPr lang="en-US" smtClean="0"/>
              <a:pPr/>
              <a:t>6/1/2022</a:t>
            </a:fld>
            <a:endParaRPr lang="en-US"/>
          </a:p>
        </p:txBody>
      </p:sp>
      <p:sp>
        <p:nvSpPr>
          <p:cNvPr id="5" name="Footer Placeholder 4"/>
          <p:cNvSpPr>
            <a:spLocks noGrp="1"/>
          </p:cNvSpPr>
          <p:nvPr>
            <p:ph type="ftr" sz="quarter" idx="11"/>
          </p:nvPr>
        </p:nvSpPr>
        <p:spPr/>
        <p:txBody>
          <a:bodyPr/>
          <a:lstStyle/>
          <a:p>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5F4F7B-0081-4992-B1AA-BA7A5348C1F1}" type="datetime1">
              <a:rPr lang="en-US" smtClean="0"/>
              <a:pPr/>
              <a:t>6/1/2022</a:t>
            </a:fld>
            <a:endParaRPr lang="en-US"/>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a:t>Click to edit Master title style</a:t>
            </a:r>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2" name="Picture 11" descr="ESE Logo"/>
          <p:cNvPicPr>
            <a:picLocks noChangeAspect="1"/>
          </p:cNvPicPr>
          <p:nvPr/>
        </p:nvPicPr>
        <p:blipFill>
          <a:blip r:embed="rId3" cstate="print"/>
          <a:srcRect l="22374" t="42899"/>
          <a:stretch>
            <a:fillRect/>
          </a:stretch>
        </p:blipFill>
        <p:spPr>
          <a:xfrm>
            <a:off x="5486400" y="6019800"/>
            <a:ext cx="1828800" cy="65423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a:t>Click to edit Master title style</a:t>
            </a:r>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2" name="Picture 11" descr="ESE Logo"/>
          <p:cNvPicPr>
            <a:picLocks noChangeAspect="1"/>
          </p:cNvPicPr>
          <p:nvPr/>
        </p:nvPicPr>
        <p:blipFill>
          <a:blip r:embed="rId3" cstate="print"/>
          <a:srcRect l="22374" t="42899"/>
          <a:stretch>
            <a:fillRect/>
          </a:stretch>
        </p:blipFill>
        <p:spPr>
          <a:xfrm>
            <a:off x="5486400" y="6019800"/>
            <a:ext cx="1828800" cy="654233"/>
          </a:xfrm>
          <a:prstGeom prst="rect">
            <a:avLst/>
          </a:prstGeom>
        </p:spPr>
      </p:pic>
      <p:sp>
        <p:nvSpPr>
          <p:cNvPr id="13" name="Content Placeholder 12"/>
          <p:cNvSpPr>
            <a:spLocks noGrp="1"/>
          </p:cNvSpPr>
          <p:nvPr>
            <p:ph sz="quarter" idx="10"/>
          </p:nvPr>
        </p:nvSpPr>
        <p:spPr>
          <a:xfrm>
            <a:off x="685800" y="381000"/>
            <a:ext cx="67818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8B71EE-B44A-4B18-9AB0-96D87421065F}" type="datetime1">
              <a:rPr lang="en-US" smtClean="0"/>
              <a:pPr/>
              <a:t>6/1/2022</a:t>
            </a:fld>
            <a:endParaRPr lang="en-US"/>
          </a:p>
        </p:txBody>
      </p:sp>
      <p:sp>
        <p:nvSpPr>
          <p:cNvPr id="6" name="Footer Placeholder 5"/>
          <p:cNvSpPr>
            <a:spLocks noGrp="1"/>
          </p:cNvSpPr>
          <p:nvPr>
            <p:ph type="ftr" sz="quarter" idx="11"/>
          </p:nvPr>
        </p:nvSpPr>
        <p:spPr/>
        <p:txBody>
          <a:bodyPr/>
          <a:lstStyle/>
          <a:p>
            <a:r>
              <a:rPr lang="en-US"/>
              <a:t>Massachusetts Department of Elementary and Secondary Education</a:t>
            </a:r>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AD7733-F36D-4647-94D7-3A813009224E}" type="datetime1">
              <a:rPr lang="en-US" smtClean="0"/>
              <a:pPr/>
              <a:t>6/1/2022</a:t>
            </a:fld>
            <a:endParaRPr lang="en-US"/>
          </a:p>
        </p:txBody>
      </p:sp>
      <p:sp>
        <p:nvSpPr>
          <p:cNvPr id="8" name="Footer Placeholder 7"/>
          <p:cNvSpPr>
            <a:spLocks noGrp="1"/>
          </p:cNvSpPr>
          <p:nvPr>
            <p:ph type="ftr" sz="quarter" idx="11"/>
          </p:nvPr>
        </p:nvSpPr>
        <p:spPr/>
        <p:txBody>
          <a:bodyPr/>
          <a:lstStyle/>
          <a:p>
            <a:r>
              <a:rPr lang="en-US"/>
              <a:t>Massachusetts Department of Elementary and Secondary Education</a:t>
            </a:r>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DBA47D-CCBB-410C-ABA0-8A0D02B57B23}" type="datetime1">
              <a:rPr lang="en-US" smtClean="0"/>
              <a:pPr/>
              <a:t>6/1/2022</a:t>
            </a:fld>
            <a:endParaRPr lang="en-US"/>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1942B-042A-4609-9073-EEA1CBC01FF6}" type="datetime1">
              <a:rPr lang="en-US" smtClean="0"/>
              <a:pPr/>
              <a:t>6/1/2022</a:t>
            </a:fld>
            <a:endParaRPr lang="en-US"/>
          </a:p>
        </p:txBody>
      </p:sp>
      <p:sp>
        <p:nvSpPr>
          <p:cNvPr id="3" name="Footer Placeholder 2"/>
          <p:cNvSpPr>
            <a:spLocks noGrp="1"/>
          </p:cNvSpPr>
          <p:nvPr>
            <p:ph type="ftr" sz="quarter" idx="11"/>
          </p:nvPr>
        </p:nvSpPr>
        <p:spPr/>
        <p:txBody>
          <a:bodyPr/>
          <a:lstStyle/>
          <a:p>
            <a:r>
              <a:rPr lang="en-US"/>
              <a:t>Massachusetts Department of Elementary and Secondary Education</a:t>
            </a:r>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522371-60CA-4147-A4C9-1D7022A867E1}" type="datetime1">
              <a:rPr lang="en-US" smtClean="0"/>
              <a:pPr/>
              <a:t>6/1/2022</a:t>
            </a:fld>
            <a:endParaRPr lang="en-US"/>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t>Massachusetts Department of Elementary and Secondary Education</a:t>
            </a:r>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2.ed.gov/policy/fund/guid/gposbul/time-and-effort-reporting.html" TargetMode="External"/><Relationship Id="rId2" Type="http://schemas.openxmlformats.org/officeDocument/2006/relationships/hyperlink" Target="http://www.doe.mass.edu/federalgrants/titlei-a/"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smazzarella@msas.gov" TargetMode="External"/><Relationship Id="rId2" Type="http://schemas.openxmlformats.org/officeDocument/2006/relationships/hyperlink" Target="mailto:FederalGrantPrograms@mass.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a:latin typeface="Calibri" pitchFamily="34" charset="0"/>
              </a:rPr>
              <a:t>Additional flexibility for districts</a:t>
            </a:r>
          </a:p>
        </p:txBody>
      </p:sp>
      <p:sp>
        <p:nvSpPr>
          <p:cNvPr id="2" name="Title 1"/>
          <p:cNvSpPr>
            <a:spLocks noGrp="1"/>
          </p:cNvSpPr>
          <p:nvPr>
            <p:ph type="ctrTitle"/>
          </p:nvPr>
        </p:nvSpPr>
        <p:spPr/>
        <p:txBody>
          <a:bodyPr>
            <a:normAutofit/>
          </a:bodyPr>
          <a:lstStyle/>
          <a:p>
            <a:r>
              <a:rPr lang="en-US" sz="4800">
                <a:latin typeface="Calibri" pitchFamily="34" charset="0"/>
              </a:rPr>
              <a:t>Changes in time </a:t>
            </a:r>
            <a:br>
              <a:rPr lang="en-US" sz="4800">
                <a:latin typeface="Calibri" pitchFamily="34" charset="0"/>
              </a:rPr>
            </a:br>
            <a:r>
              <a:rPr lang="en-US" sz="4800">
                <a:latin typeface="Calibri" pitchFamily="34" charset="0"/>
              </a:rPr>
              <a:t>and effort reporting</a:t>
            </a:r>
          </a:p>
        </p:txBody>
      </p:sp>
    </p:spTree>
    <p:extLst>
      <p:ext uri="{BB962C8B-B14F-4D97-AF65-F5344CB8AC3E}">
        <p14:creationId xmlns:p14="http://schemas.microsoft.com/office/powerpoint/2010/main" val="2209479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atin typeface="Calibri" pitchFamily="34" charset="0"/>
              </a:rPr>
              <a:t>Change 1: Substitute system</a:t>
            </a:r>
          </a:p>
        </p:txBody>
      </p:sp>
      <p:sp>
        <p:nvSpPr>
          <p:cNvPr id="3" name="Content Placeholder 2"/>
          <p:cNvSpPr>
            <a:spLocks noGrp="1"/>
          </p:cNvSpPr>
          <p:nvPr>
            <p:ph idx="1"/>
          </p:nvPr>
        </p:nvSpPr>
        <p:spPr/>
        <p:txBody>
          <a:bodyPr>
            <a:normAutofit/>
          </a:bodyPr>
          <a:lstStyle/>
          <a:p>
            <a:r>
              <a:rPr lang="en-US">
                <a:latin typeface="Calibri" pitchFamily="34" charset="0"/>
              </a:rPr>
              <a:t>Districts may now implement a substitute system, allowing employees working a fixed schedule to use alternative documentation for supporting salaries and wages, such as a teaching schedule </a:t>
            </a:r>
            <a:br>
              <a:rPr lang="en-US">
                <a:latin typeface="Calibri" pitchFamily="34" charset="0"/>
              </a:rPr>
            </a:br>
            <a:endParaRPr lang="en-US">
              <a:latin typeface="Calibri" pitchFamily="34" charset="0"/>
            </a:endParaRPr>
          </a:p>
          <a:p>
            <a:r>
              <a:rPr lang="en-US">
                <a:latin typeface="Calibri" pitchFamily="34" charset="0"/>
              </a:rPr>
              <a:t>The employee would then certify semi-annually that the schedule reflects actual time worked in each activity for the period being certified </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atin typeface="+mn-lt"/>
              </a:rPr>
              <a:t>Change 2: Single cost objectives</a:t>
            </a:r>
          </a:p>
        </p:txBody>
      </p:sp>
      <p:sp>
        <p:nvSpPr>
          <p:cNvPr id="3" name="Content Placeholder 2"/>
          <p:cNvSpPr>
            <a:spLocks noGrp="1"/>
          </p:cNvSpPr>
          <p:nvPr>
            <p:ph idx="1"/>
          </p:nvPr>
        </p:nvSpPr>
        <p:spPr/>
        <p:txBody>
          <a:bodyPr/>
          <a:lstStyle/>
          <a:p>
            <a:r>
              <a:rPr lang="en-US">
                <a:latin typeface="+mn-lt"/>
              </a:rPr>
              <a:t>A single cost objective is a single function or a single grant or a single activity.</a:t>
            </a:r>
          </a:p>
          <a:p>
            <a:r>
              <a:rPr lang="en-US">
                <a:latin typeface="+mn-lt"/>
              </a:rPr>
              <a:t>It is possible to work on a single cost objective even if an employee works on more than one Federal award or on a Federal award and a non-Federal award.</a:t>
            </a:r>
          </a:p>
          <a:p>
            <a:r>
              <a:rPr lang="en-US">
                <a:latin typeface="+mn-lt"/>
              </a:rPr>
              <a:t>The key to identifying a single cost objective is whether the employee’s salary can be supported in full from each of the funding sources indicated.  </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mn-lt"/>
              </a:rPr>
              <a:t>Current practice</a:t>
            </a:r>
          </a:p>
        </p:txBody>
      </p:sp>
      <p:sp>
        <p:nvSpPr>
          <p:cNvPr id="3" name="Content Placeholder 2"/>
          <p:cNvSpPr>
            <a:spLocks noGrp="1"/>
          </p:cNvSpPr>
          <p:nvPr>
            <p:ph idx="1"/>
          </p:nvPr>
        </p:nvSpPr>
        <p:spPr>
          <a:xfrm>
            <a:off x="457200" y="1600201"/>
            <a:ext cx="8229600" cy="4114800"/>
          </a:xfrm>
        </p:spPr>
        <p:txBody>
          <a:bodyPr>
            <a:normAutofit/>
          </a:bodyPr>
          <a:lstStyle/>
          <a:p>
            <a:r>
              <a:rPr lang="en-US">
                <a:latin typeface="+mn-lt"/>
              </a:rPr>
              <a:t>Based on long-standing federal guidance, staff funded through multiple sources typically complete monthly time and effort reports, even if all of their work activities are under a single cost objective</a:t>
            </a:r>
          </a:p>
          <a:p>
            <a:endParaRPr lang="en-US">
              <a:latin typeface="+mn-lt"/>
            </a:endParaRPr>
          </a:p>
        </p:txBody>
      </p:sp>
    </p:spTree>
    <p:extLst>
      <p:ext uri="{BB962C8B-B14F-4D97-AF65-F5344CB8AC3E}">
        <p14:creationId xmlns:p14="http://schemas.microsoft.com/office/powerpoint/2010/main" val="3035203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mn-lt"/>
              </a:rPr>
              <a:t>Single cost objective example A</a:t>
            </a:r>
          </a:p>
        </p:txBody>
      </p:sp>
      <p:sp>
        <p:nvSpPr>
          <p:cNvPr id="3" name="Content Placeholder 2"/>
          <p:cNvSpPr>
            <a:spLocks noGrp="1"/>
          </p:cNvSpPr>
          <p:nvPr>
            <p:ph idx="1"/>
          </p:nvPr>
        </p:nvSpPr>
        <p:spPr/>
        <p:txBody>
          <a:bodyPr/>
          <a:lstStyle/>
          <a:p>
            <a:r>
              <a:rPr lang="en-US">
                <a:latin typeface="Calibri" pitchFamily="34" charset="0"/>
              </a:rPr>
              <a:t>Example A:  A district supports a supplemental math teacher to serve low-achieving students with 50% Title I, Part A and 50% local funds </a:t>
            </a:r>
          </a:p>
          <a:p>
            <a:pPr>
              <a:buNone/>
            </a:pPr>
            <a:endParaRPr lang="en-US">
              <a:latin typeface="Calibri" pitchFamily="34" charset="0"/>
            </a:endParaRPr>
          </a:p>
          <a:p>
            <a:pPr>
              <a:buNone/>
            </a:pPr>
            <a:r>
              <a:rPr lang="en-US">
                <a:latin typeface="Calibri" pitchFamily="34" charset="0"/>
              </a:rPr>
              <a:t>	Teaching math to low-achieving students is a single cost objective because it can be fully supported under Title I, Part A.  Only a semiannual certification is required.</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mn-lt"/>
              </a:rPr>
              <a:t>Single cost objective example B</a:t>
            </a:r>
          </a:p>
        </p:txBody>
      </p:sp>
      <p:sp>
        <p:nvSpPr>
          <p:cNvPr id="3" name="Content Placeholder 2"/>
          <p:cNvSpPr>
            <a:spLocks noGrp="1"/>
          </p:cNvSpPr>
          <p:nvPr>
            <p:ph idx="1"/>
          </p:nvPr>
        </p:nvSpPr>
        <p:spPr>
          <a:xfrm>
            <a:off x="457200" y="1524000"/>
            <a:ext cx="8229600" cy="4602163"/>
          </a:xfrm>
        </p:spPr>
        <p:txBody>
          <a:bodyPr>
            <a:normAutofit fontScale="92500" lnSpcReduction="10000"/>
          </a:bodyPr>
          <a:lstStyle/>
          <a:p>
            <a:r>
              <a:rPr lang="en-US">
                <a:latin typeface="Calibri" pitchFamily="34" charset="0"/>
              </a:rPr>
              <a:t>Example B:  A district supports an elementary school teacher with local funds but also pays her with Title I, Part A funds to provide after-school tutoring for low-achieving students.</a:t>
            </a:r>
          </a:p>
          <a:p>
            <a:endParaRPr lang="en-US">
              <a:latin typeface="Calibri" pitchFamily="34" charset="0"/>
            </a:endParaRPr>
          </a:p>
          <a:p>
            <a:pPr>
              <a:buNone/>
            </a:pPr>
            <a:r>
              <a:rPr lang="en-US">
                <a:latin typeface="Calibri" pitchFamily="34" charset="0"/>
              </a:rPr>
              <a:t>	Although the teacher is not paid with Title I, Part A funds to provide elementary education, the portion of her time spent on after-school tutoring is easily separated from her teaching position by her schedule. Accordingly, the after-school tutoring is a single cost objective and she need only file a semiannual certification.  </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Calibri" pitchFamily="34" charset="0"/>
              </a:rPr>
              <a:t>Single cost objective example C</a:t>
            </a:r>
          </a:p>
        </p:txBody>
      </p:sp>
      <p:sp>
        <p:nvSpPr>
          <p:cNvPr id="3" name="Content Placeholder 2"/>
          <p:cNvSpPr>
            <a:spLocks noGrp="1"/>
          </p:cNvSpPr>
          <p:nvPr>
            <p:ph idx="1"/>
          </p:nvPr>
        </p:nvSpPr>
        <p:spPr>
          <a:xfrm>
            <a:off x="381000" y="1524000"/>
            <a:ext cx="8153400" cy="4602163"/>
          </a:xfrm>
        </p:spPr>
        <p:txBody>
          <a:bodyPr>
            <a:normAutofit fontScale="92500" lnSpcReduction="10000"/>
          </a:bodyPr>
          <a:lstStyle/>
          <a:p>
            <a:r>
              <a:rPr lang="en-US">
                <a:latin typeface="Calibri" pitchFamily="34" charset="0"/>
              </a:rPr>
              <a:t>Example C:  A teacher in a SW school is paid with local funds to teach 1</a:t>
            </a:r>
            <a:r>
              <a:rPr lang="en-US" baseline="30000">
                <a:latin typeface="Calibri" pitchFamily="34" charset="0"/>
              </a:rPr>
              <a:t>st</a:t>
            </a:r>
            <a:r>
              <a:rPr lang="en-US">
                <a:latin typeface="Calibri" pitchFamily="34" charset="0"/>
              </a:rPr>
              <a:t> grade in the morning to decrease class size for reading &amp; is paid for Title I, Part A funds to teach supplemental reading recovery in the afternoon.</a:t>
            </a:r>
          </a:p>
          <a:p>
            <a:endParaRPr lang="en-US">
              <a:latin typeface="Calibri" pitchFamily="34" charset="0"/>
            </a:endParaRPr>
          </a:p>
          <a:p>
            <a:pPr>
              <a:buNone/>
            </a:pPr>
            <a:r>
              <a:rPr lang="en-US">
                <a:latin typeface="Calibri" pitchFamily="34" charset="0"/>
              </a:rPr>
              <a:t>	Both functions are fully supportable with Title I, Part A funds, and the </a:t>
            </a:r>
            <a:r>
              <a:rPr lang="en-US" err="1">
                <a:latin typeface="Calibri" pitchFamily="34" charset="0"/>
              </a:rPr>
              <a:t>schoolwide</a:t>
            </a:r>
            <a:r>
              <a:rPr lang="en-US">
                <a:latin typeface="Calibri" pitchFamily="34" charset="0"/>
              </a:rPr>
              <a:t> program constitutes a single cost objective. Only a semiannual certification is required even though the salary is supported by a Federal award and local funds &amp; she conducts two different activities. </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mn-lt"/>
              </a:rPr>
              <a:t>Where can I find more details?</a:t>
            </a:r>
          </a:p>
        </p:txBody>
      </p:sp>
      <p:sp>
        <p:nvSpPr>
          <p:cNvPr id="3" name="Content Placeholder 2"/>
          <p:cNvSpPr>
            <a:spLocks noGrp="1"/>
          </p:cNvSpPr>
          <p:nvPr>
            <p:ph idx="1"/>
          </p:nvPr>
        </p:nvSpPr>
        <p:spPr>
          <a:xfrm>
            <a:off x="304800" y="1676400"/>
            <a:ext cx="8382000" cy="4572000"/>
          </a:xfrm>
        </p:spPr>
        <p:txBody>
          <a:bodyPr vert="horz" lIns="91440" tIns="45720" rIns="91440" bIns="45720" rtlCol="0" anchor="t">
            <a:normAutofit/>
          </a:bodyPr>
          <a:lstStyle/>
          <a:p>
            <a:r>
              <a:rPr lang="en-US">
                <a:latin typeface="Calibri"/>
                <a:ea typeface="Tahoma"/>
                <a:cs typeface="Tahoma"/>
              </a:rPr>
              <a:t>DESE Title I website:</a:t>
            </a:r>
          </a:p>
          <a:p>
            <a:pPr lvl="1"/>
            <a:r>
              <a:rPr lang="en-US">
                <a:latin typeface="Calibri" pitchFamily="34" charset="0"/>
                <a:hlinkClick r:id="rId2"/>
              </a:rPr>
              <a:t>http://www.doe.mass.edu/federalgrants/titlei-a/</a:t>
            </a:r>
            <a:endParaRPr lang="en-US">
              <a:latin typeface="Calibri" pitchFamily="34" charset="0"/>
            </a:endParaRPr>
          </a:p>
          <a:p>
            <a:pPr marL="457200" lvl="1" indent="0">
              <a:buNone/>
            </a:pPr>
            <a:endParaRPr lang="en-US" sz="2800">
              <a:latin typeface="Calibri" pitchFamily="34" charset="0"/>
            </a:endParaRPr>
          </a:p>
          <a:p>
            <a:r>
              <a:rPr lang="en-US">
                <a:latin typeface="Calibri" pitchFamily="34" charset="0"/>
              </a:rPr>
              <a:t>U.S. Department of Education website:</a:t>
            </a:r>
          </a:p>
          <a:p>
            <a:pPr lvl="1"/>
            <a:r>
              <a:rPr lang="en-US">
                <a:latin typeface="Calibri"/>
                <a:ea typeface="Tahoma"/>
                <a:cs typeface="Tahoma"/>
                <a:hlinkClick r:id="rId3"/>
              </a:rPr>
              <a:t>www2.ed.gov/policy/fund/guid/gposbul/time-and-effort-reporting.html</a:t>
            </a:r>
          </a:p>
        </p:txBody>
      </p:sp>
    </p:spTree>
    <p:extLst>
      <p:ext uri="{BB962C8B-B14F-4D97-AF65-F5344CB8AC3E}">
        <p14:creationId xmlns:p14="http://schemas.microsoft.com/office/powerpoint/2010/main" val="2971779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mn-lt"/>
              </a:rPr>
              <a:t>Next steps</a:t>
            </a:r>
          </a:p>
        </p:txBody>
      </p:sp>
      <p:sp>
        <p:nvSpPr>
          <p:cNvPr id="3" name="Content Placeholder 2"/>
          <p:cNvSpPr>
            <a:spLocks noGrp="1"/>
          </p:cNvSpPr>
          <p:nvPr>
            <p:ph idx="1"/>
          </p:nvPr>
        </p:nvSpPr>
        <p:spPr>
          <a:xfrm>
            <a:off x="609600" y="1524000"/>
            <a:ext cx="8153400" cy="4906963"/>
          </a:xfrm>
        </p:spPr>
        <p:txBody>
          <a:bodyPr>
            <a:normAutofit/>
          </a:bodyPr>
          <a:lstStyle/>
          <a:p>
            <a:r>
              <a:rPr lang="en-US">
                <a:latin typeface="Calibri" pitchFamily="34" charset="0"/>
              </a:rPr>
              <a:t>In order to implement this substitute system in your district, you need to:</a:t>
            </a:r>
          </a:p>
          <a:p>
            <a:endParaRPr lang="en-US" sz="1600">
              <a:latin typeface="Calibri" pitchFamily="34" charset="0"/>
            </a:endParaRPr>
          </a:p>
          <a:p>
            <a:pPr lvl="1"/>
            <a:r>
              <a:rPr lang="en-US">
                <a:latin typeface="Calibri" pitchFamily="34" charset="0"/>
              </a:rPr>
              <a:t>Ensure the system meets the minimum guidelines as published by ED (see document entitled “ED substitute system guidelines”)</a:t>
            </a:r>
          </a:p>
          <a:p>
            <a:pPr lvl="1"/>
            <a:r>
              <a:rPr lang="en-US">
                <a:latin typeface="Calibri" pitchFamily="34" charset="0"/>
              </a:rPr>
              <a:t>Document your substitute system and retain for audit/monitoring</a:t>
            </a:r>
          </a:p>
          <a:p>
            <a:pPr lvl="1"/>
            <a:r>
              <a:rPr lang="en-US">
                <a:latin typeface="Calibri" pitchFamily="34" charset="0"/>
              </a:rPr>
              <a:t>Maintain on file a signed “Substitute System Fixed Schedule Certification form” (sample on ESE Title I website)</a:t>
            </a:r>
            <a:endParaRPr lang="en-US">
              <a:solidFill>
                <a:srgbClr val="FF0000"/>
              </a:solidFill>
              <a:latin typeface="Calibri" pitchFamily="34" charset="0"/>
            </a:endParaRPr>
          </a:p>
        </p:txBody>
      </p:sp>
    </p:spTree>
    <p:extLst>
      <p:ext uri="{BB962C8B-B14F-4D97-AF65-F5344CB8AC3E}">
        <p14:creationId xmlns:p14="http://schemas.microsoft.com/office/powerpoint/2010/main" val="1286338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mn-lt"/>
              </a:rPr>
              <a:t>Questions?</a:t>
            </a:r>
          </a:p>
        </p:txBody>
      </p:sp>
      <p:sp>
        <p:nvSpPr>
          <p:cNvPr id="3" name="Content Placeholder 2"/>
          <p:cNvSpPr>
            <a:spLocks noGrp="1"/>
          </p:cNvSpPr>
          <p:nvPr>
            <p:ph idx="1"/>
          </p:nvPr>
        </p:nvSpPr>
        <p:spPr>
          <a:xfrm>
            <a:off x="457200" y="2819401"/>
            <a:ext cx="8229600" cy="1828800"/>
          </a:xfrm>
        </p:spPr>
        <p:txBody>
          <a:bodyPr vert="horz" lIns="91440" tIns="45720" rIns="91440" bIns="45720" rtlCol="0" anchor="t">
            <a:normAutofit/>
          </a:bodyPr>
          <a:lstStyle/>
          <a:p>
            <a:pPr marL="114300" indent="0">
              <a:buNone/>
            </a:pPr>
            <a:r>
              <a:rPr lang="en-US">
                <a:latin typeface="Calibri" pitchFamily="34" charset="0"/>
              </a:rPr>
              <a:t>Contact:</a:t>
            </a:r>
          </a:p>
          <a:p>
            <a:pPr marL="114300" indent="0">
              <a:buNone/>
            </a:pPr>
            <a:r>
              <a:rPr lang="en-US" u="sng">
                <a:latin typeface="Calibri"/>
                <a:ea typeface="Tahoma"/>
                <a:cs typeface="Tahoma"/>
                <a:hlinkClick r:id="rId2"/>
              </a:rPr>
              <a:t>FederalGrantPrograms@mass.gov</a:t>
            </a:r>
            <a:r>
              <a:rPr lang="en-US">
                <a:latin typeface="Calibri"/>
                <a:ea typeface="Tahoma"/>
                <a:cs typeface="Tahoma"/>
              </a:rPr>
              <a:t>| 781-338-6230, or </a:t>
            </a:r>
            <a:r>
              <a:rPr lang="en-US">
                <a:latin typeface="Calibri"/>
                <a:ea typeface="Tahoma"/>
                <a:cs typeface="Tahoma"/>
                <a:hlinkClick r:id="rId3"/>
              </a:rPr>
              <a:t>smazzarella@mass.gov</a:t>
            </a:r>
            <a:r>
              <a:rPr lang="en-US">
                <a:latin typeface="Calibri"/>
                <a:ea typeface="Tahoma"/>
                <a:cs typeface="Tahoma"/>
              </a:rPr>
              <a:t> | 781-338-3587</a:t>
            </a:r>
            <a:endParaRPr lang="en-US"/>
          </a:p>
          <a:p>
            <a:pPr marL="114300" indent="0">
              <a:buNone/>
            </a:pPr>
            <a:endParaRPr lang="en-US"/>
          </a:p>
          <a:p>
            <a:endParaRPr lang="en-US"/>
          </a:p>
        </p:txBody>
      </p:sp>
    </p:spTree>
    <p:extLst>
      <p:ext uri="{BB962C8B-B14F-4D97-AF65-F5344CB8AC3E}">
        <p14:creationId xmlns:p14="http://schemas.microsoft.com/office/powerpoint/2010/main" val="1389213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mn-lt"/>
              </a:rPr>
              <a:t>Topics</a:t>
            </a:r>
          </a:p>
        </p:txBody>
      </p:sp>
      <p:sp>
        <p:nvSpPr>
          <p:cNvPr id="3" name="Content Placeholder 2"/>
          <p:cNvSpPr>
            <a:spLocks noGrp="1"/>
          </p:cNvSpPr>
          <p:nvPr>
            <p:ph idx="1"/>
          </p:nvPr>
        </p:nvSpPr>
        <p:spPr/>
        <p:txBody>
          <a:bodyPr/>
          <a:lstStyle/>
          <a:p>
            <a:r>
              <a:rPr lang="en-US">
                <a:latin typeface="+mn-lt"/>
              </a:rPr>
              <a:t>Reviewing the basics</a:t>
            </a:r>
          </a:p>
          <a:p>
            <a:pPr lvl="1"/>
            <a:r>
              <a:rPr lang="en-US">
                <a:latin typeface="+mn-lt"/>
              </a:rPr>
              <a:t>What is time &amp; effort reporting?</a:t>
            </a:r>
          </a:p>
          <a:p>
            <a:pPr lvl="1"/>
            <a:r>
              <a:rPr lang="en-US">
                <a:latin typeface="+mn-lt"/>
              </a:rPr>
              <a:t>Why is time &amp; effort reporting important?</a:t>
            </a:r>
          </a:p>
          <a:p>
            <a:pPr lvl="1"/>
            <a:r>
              <a:rPr lang="en-US">
                <a:latin typeface="+mn-lt"/>
              </a:rPr>
              <a:t>Who must participate in time &amp; effort reporting?</a:t>
            </a:r>
          </a:p>
          <a:p>
            <a:pPr lvl="1"/>
            <a:endParaRPr lang="en-US">
              <a:latin typeface="+mn-lt"/>
            </a:endParaRPr>
          </a:p>
          <a:p>
            <a:r>
              <a:rPr lang="en-US">
                <a:latin typeface="+mn-lt"/>
              </a:rPr>
              <a:t>Changes in time &amp; effort reporting</a:t>
            </a:r>
          </a:p>
          <a:p>
            <a:pPr lvl="1"/>
            <a:r>
              <a:rPr lang="en-US">
                <a:latin typeface="+mn-lt"/>
              </a:rPr>
              <a:t>What has changed?</a:t>
            </a:r>
          </a:p>
          <a:p>
            <a:pPr lvl="1"/>
            <a:r>
              <a:rPr lang="en-US">
                <a:latin typeface="+mn-lt"/>
              </a:rPr>
              <a:t>What do the changes mean for district staff?</a:t>
            </a:r>
          </a:p>
          <a:p>
            <a:endParaRPr lang="en-US"/>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atin typeface="+mn-lt"/>
              </a:rPr>
              <a:t>Time and effort basics:</a:t>
            </a:r>
            <a:br>
              <a:rPr lang="en-US">
                <a:latin typeface="+mn-lt"/>
              </a:rPr>
            </a:br>
            <a:r>
              <a:rPr lang="en-US">
                <a:latin typeface="+mn-lt"/>
              </a:rPr>
              <a:t>What is time &amp; effort reporting?</a:t>
            </a:r>
          </a:p>
        </p:txBody>
      </p:sp>
      <p:sp>
        <p:nvSpPr>
          <p:cNvPr id="3" name="Content Placeholder 2"/>
          <p:cNvSpPr>
            <a:spLocks noGrp="1"/>
          </p:cNvSpPr>
          <p:nvPr>
            <p:ph idx="1"/>
          </p:nvPr>
        </p:nvSpPr>
        <p:spPr>
          <a:xfrm>
            <a:off x="609600" y="1752600"/>
            <a:ext cx="7924800" cy="4373563"/>
          </a:xfrm>
        </p:spPr>
        <p:txBody>
          <a:bodyPr/>
          <a:lstStyle/>
          <a:p>
            <a:r>
              <a:rPr lang="en-US">
                <a:latin typeface="+mn-lt"/>
              </a:rPr>
              <a:t>A federal requirement for documentation:</a:t>
            </a:r>
            <a:br>
              <a:rPr lang="en-US">
                <a:latin typeface="+mn-lt"/>
              </a:rPr>
            </a:br>
            <a:br>
              <a:rPr lang="en-US">
                <a:latin typeface="+mn-lt"/>
              </a:rPr>
            </a:br>
            <a:r>
              <a:rPr lang="en-US">
                <a:latin typeface="+mn-lt"/>
              </a:rPr>
              <a:t>All employees, including teachers, paraprofessionals, and other staff paid with federal funds must document the time and effort they spend within that program. The portion of the federally-paid salary should reflect the time and effort the individual has put forth for that federal program.</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atin typeface="+mn-lt"/>
              </a:rPr>
              <a:t>Time and effort basics:</a:t>
            </a:r>
            <a:br>
              <a:rPr lang="en-US">
                <a:latin typeface="+mn-lt"/>
              </a:rPr>
            </a:br>
            <a:r>
              <a:rPr lang="en-US">
                <a:latin typeface="+mn-lt"/>
              </a:rPr>
              <a:t>Why is it important?</a:t>
            </a:r>
          </a:p>
        </p:txBody>
      </p:sp>
      <p:sp>
        <p:nvSpPr>
          <p:cNvPr id="3" name="Content Placeholder 2"/>
          <p:cNvSpPr>
            <a:spLocks noGrp="1"/>
          </p:cNvSpPr>
          <p:nvPr>
            <p:ph idx="1"/>
          </p:nvPr>
        </p:nvSpPr>
        <p:spPr/>
        <p:txBody>
          <a:bodyPr/>
          <a:lstStyle/>
          <a:p>
            <a:endParaRPr lang="en-US"/>
          </a:p>
          <a:p>
            <a:r>
              <a:rPr lang="en-US">
                <a:latin typeface="+mn-lt"/>
              </a:rPr>
              <a:t>Time and effort reporting is a form of accountability for the spending of federal funds:</a:t>
            </a:r>
            <a:br>
              <a:rPr lang="en-US">
                <a:latin typeface="+mn-lt"/>
              </a:rPr>
            </a:br>
            <a:br>
              <a:rPr lang="en-US">
                <a:latin typeface="+mn-lt"/>
              </a:rPr>
            </a:br>
            <a:r>
              <a:rPr lang="en-US">
                <a:latin typeface="+mn-lt"/>
              </a:rPr>
              <a:t>For Title I, time and effort reporting documents the work that an individual has completed on activities supported by the Title I grant</a:t>
            </a: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atin typeface="+mn-lt"/>
              </a:rPr>
              <a:t>Time and effort basics:</a:t>
            </a:r>
            <a:br>
              <a:rPr lang="en-US">
                <a:latin typeface="+mn-lt"/>
              </a:rPr>
            </a:br>
            <a:r>
              <a:rPr lang="en-US">
                <a:latin typeface="+mn-lt"/>
              </a:rPr>
              <a:t>Who must participate?</a:t>
            </a:r>
          </a:p>
        </p:txBody>
      </p:sp>
      <p:sp>
        <p:nvSpPr>
          <p:cNvPr id="3" name="Content Placeholder 2"/>
          <p:cNvSpPr>
            <a:spLocks noGrp="1"/>
          </p:cNvSpPr>
          <p:nvPr>
            <p:ph idx="1"/>
          </p:nvPr>
        </p:nvSpPr>
        <p:spPr>
          <a:xfrm>
            <a:off x="609600" y="1905000"/>
            <a:ext cx="7924800" cy="4221163"/>
          </a:xfrm>
        </p:spPr>
        <p:txBody>
          <a:bodyPr/>
          <a:lstStyle/>
          <a:p>
            <a:r>
              <a:rPr lang="en-US">
                <a:latin typeface="+mn-lt"/>
              </a:rPr>
              <a:t>All employees, including teachers, paraprofessionals, and other staff paid with federal funds, including staff who are:</a:t>
            </a:r>
          </a:p>
          <a:p>
            <a:pPr lvl="1"/>
            <a:r>
              <a:rPr lang="en-US">
                <a:latin typeface="+mn-lt"/>
              </a:rPr>
              <a:t>Full-time</a:t>
            </a:r>
          </a:p>
          <a:p>
            <a:pPr lvl="1"/>
            <a:r>
              <a:rPr lang="en-US">
                <a:latin typeface="+mn-lt"/>
              </a:rPr>
              <a:t>Part- and split-funded</a:t>
            </a:r>
          </a:p>
          <a:p>
            <a:pPr lvl="1"/>
            <a:r>
              <a:rPr lang="en-US" err="1">
                <a:latin typeface="+mn-lt"/>
              </a:rPr>
              <a:t>Stipended</a:t>
            </a:r>
            <a:endParaRPr lang="en-US">
              <a:latin typeface="+mn-lt"/>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458200" cy="1143000"/>
          </a:xfrm>
        </p:spPr>
        <p:txBody>
          <a:bodyPr>
            <a:noAutofit/>
          </a:bodyPr>
          <a:lstStyle/>
          <a:p>
            <a:r>
              <a:rPr lang="en-US">
                <a:latin typeface="Calibri" pitchFamily="34" charset="0"/>
              </a:rPr>
              <a:t>Changes in time and effort reporting</a:t>
            </a:r>
          </a:p>
        </p:txBody>
      </p:sp>
      <p:sp>
        <p:nvSpPr>
          <p:cNvPr id="3" name="Content Placeholder 2"/>
          <p:cNvSpPr>
            <a:spLocks noGrp="1"/>
          </p:cNvSpPr>
          <p:nvPr>
            <p:ph idx="1"/>
          </p:nvPr>
        </p:nvSpPr>
        <p:spPr>
          <a:xfrm>
            <a:off x="457200" y="1524000"/>
            <a:ext cx="8229600" cy="4906963"/>
          </a:xfrm>
        </p:spPr>
        <p:txBody>
          <a:bodyPr/>
          <a:lstStyle/>
          <a:p>
            <a:r>
              <a:rPr lang="en-US">
                <a:latin typeface="Calibri" pitchFamily="34" charset="0"/>
              </a:rPr>
              <a:t>The U.S. Department of Education (ED) has taken steps to reduce the burden of time and effort reporting as required under Office of Management and Budget (OMB) Circular A-87</a:t>
            </a:r>
          </a:p>
          <a:p>
            <a:endParaRPr lang="en-US">
              <a:latin typeface="Calibri" pitchFamily="34" charset="0"/>
            </a:endParaRPr>
          </a:p>
          <a:p>
            <a:r>
              <a:rPr lang="en-US">
                <a:latin typeface="Calibri" pitchFamily="34" charset="0"/>
              </a:rPr>
              <a:t>Aim is to simplify time and effort reporting for </a:t>
            </a:r>
          </a:p>
          <a:p>
            <a:pPr marL="914400" lvl="1" indent="-457200">
              <a:buFont typeface="+mj-lt"/>
              <a:buAutoNum type="arabicPeriod"/>
            </a:pPr>
            <a:r>
              <a:rPr lang="en-US">
                <a:latin typeface="Calibri" pitchFamily="34" charset="0"/>
              </a:rPr>
              <a:t>certain staff working on a fixed schedule or </a:t>
            </a:r>
          </a:p>
          <a:p>
            <a:pPr marL="914400" lvl="1" indent="-457200">
              <a:buFont typeface="+mj-lt"/>
              <a:buAutoNum type="arabicPeriod"/>
            </a:pPr>
            <a:r>
              <a:rPr lang="en-US">
                <a:latin typeface="Calibri" pitchFamily="34" charset="0"/>
              </a:rPr>
              <a:t>staff working under a “single cost objective” but funded through multiple sources</a:t>
            </a:r>
          </a:p>
          <a:p>
            <a:endParaRPr lang="en-US">
              <a:latin typeface="Calibri" pitchFamily="34" charset="0"/>
            </a:endParaRPr>
          </a:p>
          <a:p>
            <a:endParaRPr lang="en-US">
              <a:latin typeface="Calibri" pitchFamily="34" charset="0"/>
            </a:endParaRPr>
          </a:p>
        </p:txBody>
      </p:sp>
    </p:spTree>
    <p:extLst>
      <p:ext uri="{BB962C8B-B14F-4D97-AF65-F5344CB8AC3E}">
        <p14:creationId xmlns:p14="http://schemas.microsoft.com/office/powerpoint/2010/main" val="380827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mn-lt"/>
              </a:rPr>
              <a:t>Why the flexibility?</a:t>
            </a:r>
          </a:p>
        </p:txBody>
      </p:sp>
      <p:sp>
        <p:nvSpPr>
          <p:cNvPr id="3" name="Content Placeholder 2"/>
          <p:cNvSpPr>
            <a:spLocks noGrp="1"/>
          </p:cNvSpPr>
          <p:nvPr>
            <p:ph idx="1"/>
          </p:nvPr>
        </p:nvSpPr>
        <p:spPr>
          <a:xfrm>
            <a:off x="609600" y="1524000"/>
            <a:ext cx="8077200" cy="4602163"/>
          </a:xfrm>
        </p:spPr>
        <p:txBody>
          <a:bodyPr>
            <a:normAutofit fontScale="92500" lnSpcReduction="10000"/>
          </a:bodyPr>
          <a:lstStyle/>
          <a:p>
            <a:r>
              <a:rPr lang="en-US">
                <a:latin typeface="Calibri" pitchFamily="34" charset="0"/>
              </a:rPr>
              <a:t>Monthly time and effort reporting is burdensome</a:t>
            </a:r>
            <a:br>
              <a:rPr lang="en-US">
                <a:latin typeface="Calibri" pitchFamily="34" charset="0"/>
              </a:rPr>
            </a:br>
            <a:endParaRPr lang="en-US">
              <a:latin typeface="Calibri" pitchFamily="34" charset="0"/>
            </a:endParaRPr>
          </a:p>
          <a:p>
            <a:r>
              <a:rPr lang="en-US">
                <a:latin typeface="Calibri" pitchFamily="34" charset="0"/>
              </a:rPr>
              <a:t>Many district employees have fixed schedules (e.g., class schedules) that do not change from week to week and monthly records look identical with a new date and signatures each month</a:t>
            </a:r>
            <a:br>
              <a:rPr lang="en-US">
                <a:latin typeface="Calibri" pitchFamily="34" charset="0"/>
              </a:rPr>
            </a:br>
            <a:endParaRPr lang="en-US">
              <a:latin typeface="Calibri" pitchFamily="34" charset="0"/>
            </a:endParaRPr>
          </a:p>
          <a:p>
            <a:r>
              <a:rPr lang="en-US">
                <a:latin typeface="Calibri" pitchFamily="34" charset="0"/>
              </a:rPr>
              <a:t>Semi-annual certifications make more sense for district employees working a set schedule or working under one objective, even if they are funded through multiple sources</a:t>
            </a:r>
            <a:br>
              <a:rPr lang="en-US">
                <a:latin typeface="Calibri" pitchFamily="34" charset="0"/>
              </a:rPr>
            </a:br>
            <a:endParaRPr lang="en-US">
              <a:latin typeface="Calibri" pitchFamily="34" charset="0"/>
            </a:endParaRPr>
          </a:p>
          <a:p>
            <a:endParaRPr lang="en-US"/>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atin typeface="Calibri" pitchFamily="34" charset="0"/>
              </a:rPr>
              <a:t>Who and what? </a:t>
            </a:r>
          </a:p>
        </p:txBody>
      </p:sp>
      <p:sp>
        <p:nvSpPr>
          <p:cNvPr id="3" name="Content Placeholder 2"/>
          <p:cNvSpPr>
            <a:spLocks noGrp="1"/>
          </p:cNvSpPr>
          <p:nvPr>
            <p:ph idx="1"/>
          </p:nvPr>
        </p:nvSpPr>
        <p:spPr>
          <a:xfrm>
            <a:off x="381000" y="1524000"/>
            <a:ext cx="8153400" cy="4602163"/>
          </a:xfrm>
        </p:spPr>
        <p:txBody>
          <a:bodyPr>
            <a:normAutofit/>
          </a:bodyPr>
          <a:lstStyle/>
          <a:p>
            <a:r>
              <a:rPr lang="en-US">
                <a:latin typeface="Calibri" pitchFamily="34" charset="0"/>
              </a:rPr>
              <a:t>The following staff may be allowed to submit semi-annual certifications of time worked rather than monthly time and effort reports: </a:t>
            </a:r>
          </a:p>
          <a:p>
            <a:endParaRPr lang="en-US" sz="2000">
              <a:latin typeface="Calibri" pitchFamily="34" charset="0"/>
            </a:endParaRPr>
          </a:p>
          <a:p>
            <a:pPr lvl="1"/>
            <a:r>
              <a:rPr lang="en-US" sz="2800">
                <a:latin typeface="Calibri" pitchFamily="34" charset="0"/>
              </a:rPr>
              <a:t>Staff who work a fixed pre-determined schedule that includes activities in multiple cost objectives</a:t>
            </a:r>
          </a:p>
          <a:p>
            <a:pPr lvl="1"/>
            <a:r>
              <a:rPr lang="en-US" sz="2800">
                <a:latin typeface="Calibri" pitchFamily="34" charset="0"/>
              </a:rPr>
              <a:t>Staff who work on a single cost objective but are paid from multiple sources</a:t>
            </a:r>
          </a:p>
          <a:p>
            <a:pPr lvl="1">
              <a:buNone/>
            </a:pPr>
            <a:endParaRPr lang="en-US">
              <a:latin typeface="Calibri" pitchFamily="34" charset="0"/>
            </a:endParaRPr>
          </a:p>
        </p:txBody>
      </p:sp>
      <p:sp>
        <p:nvSpPr>
          <p:cNvPr id="4" name="Footer Placeholder 3"/>
          <p:cNvSpPr>
            <a:spLocks noGrp="1"/>
          </p:cNvSpPr>
          <p:nvPr>
            <p:ph type="ftr" sz="quarter" idx="11"/>
          </p:nvPr>
        </p:nvSpPr>
        <p:spPr/>
        <p:txBody>
          <a:bodyPr/>
          <a:lstStyle/>
          <a:p>
            <a:r>
              <a:rPr lang="en-US"/>
              <a:t>Massachusetts Department of Elementary and Secondary Education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mn-lt"/>
              </a:rPr>
              <a:t>Current practice</a:t>
            </a:r>
          </a:p>
        </p:txBody>
      </p:sp>
      <p:sp>
        <p:nvSpPr>
          <p:cNvPr id="3" name="Content Placeholder 2"/>
          <p:cNvSpPr>
            <a:spLocks noGrp="1"/>
          </p:cNvSpPr>
          <p:nvPr>
            <p:ph idx="1"/>
          </p:nvPr>
        </p:nvSpPr>
        <p:spPr>
          <a:xfrm>
            <a:off x="457200" y="1904999"/>
            <a:ext cx="8229600" cy="3810001"/>
          </a:xfrm>
        </p:spPr>
        <p:txBody>
          <a:bodyPr>
            <a:normAutofit/>
          </a:bodyPr>
          <a:lstStyle/>
          <a:p>
            <a:r>
              <a:rPr lang="en-US">
                <a:latin typeface="+mn-lt"/>
              </a:rPr>
              <a:t>In practice, many staff have fixed schedules (e.g., class schedules) that do not change from week to week (meaning they carry out the same duties for the same amount of time each pay period)</a:t>
            </a:r>
          </a:p>
          <a:p>
            <a:pPr>
              <a:buNone/>
            </a:pPr>
            <a:endParaRPr lang="en-US">
              <a:latin typeface="+mn-lt"/>
            </a:endParaRPr>
          </a:p>
          <a:p>
            <a:r>
              <a:rPr lang="en-US">
                <a:latin typeface="+mn-lt"/>
              </a:rPr>
              <a:t>Monthly reports for such staff usually look identical every month, just updated with a new date and signatures</a:t>
            </a:r>
          </a:p>
        </p:txBody>
      </p:sp>
    </p:spTree>
    <p:extLst>
      <p:ext uri="{BB962C8B-B14F-4D97-AF65-F5344CB8AC3E}">
        <p14:creationId xmlns:p14="http://schemas.microsoft.com/office/powerpoint/2010/main" val="3035203364"/>
      </p:ext>
    </p:extLst>
  </p:cSld>
  <p:clrMapOvr>
    <a:masterClrMapping/>
  </p:clrMapOvr>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DESE-231-62132</_dlc_DocId>
    <_dlc_DocIdUrl xmlns="733efe1c-5bbe-4968-87dc-d400e65c879f">
      <Url>https://sharepoint.doemass.org/ese/webteam/cps/_layouts/DocIdRedir.aspx?ID=DESE-231-62132</Url>
      <Description>DESE-231-62132</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1a175f6fd76af162c8631baf02b0c7de">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18e3a758e1be3a571da4157f53c3d38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description=""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dexed="true"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DropOffZoneRoutingForm</Edit>
  <New>DocumentLibraryForm</New>
</FormTemplates>
</file>

<file path=customXml/itemProps1.xml><?xml version="1.0" encoding="utf-8"?>
<ds:datastoreItem xmlns:ds="http://schemas.openxmlformats.org/officeDocument/2006/customXml" ds:itemID="{2547A69C-AE00-430B-B321-6BB711EC63CF}">
  <ds:schemaRefs>
    <ds:schemaRef ds:uri="http://schemas.microsoft.com/office/infopath/2007/PartnerControls"/>
    <ds:schemaRef ds:uri="http://schemas.microsoft.com/office/2006/documentManagement/types"/>
    <ds:schemaRef ds:uri="http://schemas.microsoft.com/office/2006/metadata/properties"/>
    <ds:schemaRef ds:uri="http://purl.org/dc/elements/1.1/"/>
    <ds:schemaRef ds:uri="0a4e05da-b9bc-4326-ad73-01ef31b95567"/>
    <ds:schemaRef ds:uri="733efe1c-5bbe-4968-87dc-d400e65c879f"/>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B0740100-450E-466E-9E98-DE9B2B0B827E}">
  <ds:schemaRefs>
    <ds:schemaRef ds:uri="http://schemas.microsoft.com/sharepoint/events"/>
  </ds:schemaRefs>
</ds:datastoreItem>
</file>

<file path=customXml/itemProps3.xml><?xml version="1.0" encoding="utf-8"?>
<ds:datastoreItem xmlns:ds="http://schemas.openxmlformats.org/officeDocument/2006/customXml" ds:itemID="{81C5D4D1-4C81-4E7D-9366-6B490E76ED03}">
  <ds:schemaRefs>
    <ds:schemaRef ds:uri="0a4e05da-b9bc-4326-ad73-01ef31b95567"/>
    <ds:schemaRef ds:uri="733efe1c-5bbe-4968-87dc-d400e65c87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5455A421-D60B-4C0E-BF7A-E7D8630269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2007_ESE_Template</Template>
  <TotalTime>0</TotalTime>
  <Words>1155</Words>
  <Application>Microsoft Office PowerPoint</Application>
  <PresentationFormat>On-screen Show (4:3)</PresentationFormat>
  <Paragraphs>102</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Georgia</vt:lpstr>
      <vt:lpstr>Tahoma</vt:lpstr>
      <vt:lpstr>Wingdings 2</vt:lpstr>
      <vt:lpstr>2007_ESE_Template</vt:lpstr>
      <vt:lpstr>Changes in time  and effort reporting</vt:lpstr>
      <vt:lpstr>Topics</vt:lpstr>
      <vt:lpstr>Time and effort basics: What is time &amp; effort reporting?</vt:lpstr>
      <vt:lpstr>Time and effort basics: Why is it important?</vt:lpstr>
      <vt:lpstr>Time and effort basics: Who must participate?</vt:lpstr>
      <vt:lpstr>Changes in time and effort reporting</vt:lpstr>
      <vt:lpstr>Why the flexibility?</vt:lpstr>
      <vt:lpstr>Who and what? </vt:lpstr>
      <vt:lpstr>Current practice</vt:lpstr>
      <vt:lpstr>Change 1: Substitute system</vt:lpstr>
      <vt:lpstr>Change 2: Single cost objectives</vt:lpstr>
      <vt:lpstr>Current practice</vt:lpstr>
      <vt:lpstr>Single cost objective example A</vt:lpstr>
      <vt:lpstr>Single cost objective example B</vt:lpstr>
      <vt:lpstr>Single cost objective example C</vt:lpstr>
      <vt:lpstr>Where can I find more details?</vt:lpstr>
      <vt:lpstr>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and Effort reporting changes</dc:title>
  <dc:creator>DESE</dc:creator>
  <cp:lastModifiedBy>Zou, Dong (EOE)</cp:lastModifiedBy>
  <cp:revision>3</cp:revision>
  <dcterms:created xsi:type="dcterms:W3CDTF">2011-09-23T13:12:48Z</dcterms:created>
  <dcterms:modified xsi:type="dcterms:W3CDTF">2022-06-01T13:52:22Z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Jun 1 2022</vt:lpwstr>
  </property>
</Properties>
</file>