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6" r:id="rId5"/>
    <p:sldId id="259" r:id="rId6"/>
    <p:sldId id="262" r:id="rId7"/>
    <p:sldId id="340" r:id="rId8"/>
    <p:sldId id="341" r:id="rId9"/>
    <p:sldId id="347" r:id="rId10"/>
    <p:sldId id="287" r:id="rId11"/>
    <p:sldId id="316" r:id="rId12"/>
    <p:sldId id="269" r:id="rId13"/>
    <p:sldId id="346" r:id="rId14"/>
    <p:sldId id="342" r:id="rId15"/>
    <p:sldId id="337" r:id="rId16"/>
    <p:sldId id="358" r:id="rId17"/>
    <p:sldId id="343" r:id="rId18"/>
    <p:sldId id="338" r:id="rId19"/>
    <p:sldId id="360" r:id="rId20"/>
    <p:sldId id="356" r:id="rId21"/>
    <p:sldId id="349" r:id="rId22"/>
    <p:sldId id="350" r:id="rId23"/>
    <p:sldId id="352" r:id="rId24"/>
    <p:sldId id="353" r:id="rId25"/>
    <p:sldId id="354" r:id="rId26"/>
    <p:sldId id="355" r:id="rId27"/>
    <p:sldId id="362" r:id="rId28"/>
    <p:sldId id="361" r:id="rId29"/>
    <p:sldId id="363" r:id="rId30"/>
    <p:sldId id="359" r:id="rId31"/>
    <p:sldId id="345" r:id="rId32"/>
    <p:sldId id="263"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EBA6C-0005-4440-DFE7-4EF425A32B55}" name="McKinnon, Kristen A (DESE)" initials="MKA(" userId="S::Kristen.A.McKinnon@mass.gov::a3149160-31a6-4b9e-8e6a-c5092def73c9" providerId="AD"/>
  <p188:author id="{79A538CF-D00A-027F-04F7-90B7BCBC76D3}" name="Ahern, Jennifer (DESE)" initials="A(" userId="S::jennifer.m.ahern@mass.gov::18e45738-7159-4ace-9080-e7d80f3407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E2ECFE"/>
    <a:srgbClr val="AFCBFD"/>
    <a:srgbClr val="3647B6"/>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FE3CF7-84F4-48E5-8752-B081358AD46B}" v="95" dt="2023-06-22T16:15:40.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132" d="100"/>
          <a:sy n="132" d="100"/>
        </p:scale>
        <p:origin x="150" y="240"/>
      </p:cViewPr>
      <p:guideLst/>
    </p:cSldViewPr>
  </p:slideViewPr>
  <p:outlineViewPr>
    <p:cViewPr>
      <p:scale>
        <a:sx n="33" d="100"/>
        <a:sy n="33" d="100"/>
      </p:scale>
      <p:origin x="0" y="-228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ern, Jennifer (DESE)" userId="18e45738-7159-4ace-9080-e7d80f3407f4" providerId="ADAL" clId="{CEF7B9CF-3CAB-4CBC-9041-80A715D00810}"/>
    <pc:docChg chg="modSld sldOrd">
      <pc:chgData name="Ahern, Jennifer (DESE)" userId="18e45738-7159-4ace-9080-e7d80f3407f4" providerId="ADAL" clId="{CEF7B9CF-3CAB-4CBC-9041-80A715D00810}" dt="2023-06-12T16:41:33.995" v="49" actId="20577"/>
      <pc:docMkLst>
        <pc:docMk/>
      </pc:docMkLst>
      <pc:sldChg chg="modSp mod">
        <pc:chgData name="Ahern, Jennifer (DESE)" userId="18e45738-7159-4ace-9080-e7d80f3407f4" providerId="ADAL" clId="{CEF7B9CF-3CAB-4CBC-9041-80A715D00810}" dt="2023-06-08T16:08:17.042" v="11" actId="20577"/>
        <pc:sldMkLst>
          <pc:docMk/>
          <pc:sldMk cId="3472057045" sldId="256"/>
        </pc:sldMkLst>
        <pc:spChg chg="mod">
          <ac:chgData name="Ahern, Jennifer (DESE)" userId="18e45738-7159-4ace-9080-e7d80f3407f4" providerId="ADAL" clId="{CEF7B9CF-3CAB-4CBC-9041-80A715D00810}" dt="2023-06-08T16:08:17.042" v="11" actId="20577"/>
          <ac:spMkLst>
            <pc:docMk/>
            <pc:sldMk cId="3472057045" sldId="256"/>
            <ac:spMk id="2" creationId="{014B4766-0EE3-8028-2E23-5FACFF09600A}"/>
          </ac:spMkLst>
        </pc:spChg>
      </pc:sldChg>
      <pc:sldChg chg="modSp mod">
        <pc:chgData name="Ahern, Jennifer (DESE)" userId="18e45738-7159-4ace-9080-e7d80f3407f4" providerId="ADAL" clId="{CEF7B9CF-3CAB-4CBC-9041-80A715D00810}" dt="2023-06-08T16:09:23.474" v="19" actId="20577"/>
        <pc:sldMkLst>
          <pc:docMk/>
          <pc:sldMk cId="3980089780" sldId="337"/>
        </pc:sldMkLst>
        <pc:spChg chg="mod">
          <ac:chgData name="Ahern, Jennifer (DESE)" userId="18e45738-7159-4ace-9080-e7d80f3407f4" providerId="ADAL" clId="{CEF7B9CF-3CAB-4CBC-9041-80A715D00810}" dt="2023-06-08T16:09:23.474" v="19" actId="20577"/>
          <ac:spMkLst>
            <pc:docMk/>
            <pc:sldMk cId="3980089780" sldId="337"/>
            <ac:spMk id="5" creationId="{70EEF496-FCB6-F01B-E8A3-0FAEE263F201}"/>
          </ac:spMkLst>
        </pc:spChg>
      </pc:sldChg>
      <pc:sldChg chg="modSp mod">
        <pc:chgData name="Ahern, Jennifer (DESE)" userId="18e45738-7159-4ace-9080-e7d80f3407f4" providerId="ADAL" clId="{CEF7B9CF-3CAB-4CBC-9041-80A715D00810}" dt="2023-06-08T16:09:02.595" v="18" actId="20577"/>
        <pc:sldMkLst>
          <pc:docMk/>
          <pc:sldMk cId="4110008103" sldId="346"/>
        </pc:sldMkLst>
        <pc:spChg chg="mod">
          <ac:chgData name="Ahern, Jennifer (DESE)" userId="18e45738-7159-4ace-9080-e7d80f3407f4" providerId="ADAL" clId="{CEF7B9CF-3CAB-4CBC-9041-80A715D00810}" dt="2023-06-08T16:09:02.595" v="18" actId="20577"/>
          <ac:spMkLst>
            <pc:docMk/>
            <pc:sldMk cId="4110008103" sldId="346"/>
            <ac:spMk id="2" creationId="{58182858-919D-AECA-EB96-7D0022DDBFF9}"/>
          </ac:spMkLst>
        </pc:spChg>
      </pc:sldChg>
      <pc:sldChg chg="ord">
        <pc:chgData name="Ahern, Jennifer (DESE)" userId="18e45738-7159-4ace-9080-e7d80f3407f4" providerId="ADAL" clId="{CEF7B9CF-3CAB-4CBC-9041-80A715D00810}" dt="2023-06-12T16:40:33.073" v="21"/>
        <pc:sldMkLst>
          <pc:docMk/>
          <pc:sldMk cId="3536959168" sldId="358"/>
        </pc:sldMkLst>
      </pc:sldChg>
      <pc:sldChg chg="modSp mod">
        <pc:chgData name="Ahern, Jennifer (DESE)" userId="18e45738-7159-4ace-9080-e7d80f3407f4" providerId="ADAL" clId="{CEF7B9CF-3CAB-4CBC-9041-80A715D00810}" dt="2023-06-12T16:41:33.995" v="49" actId="20577"/>
        <pc:sldMkLst>
          <pc:docMk/>
          <pc:sldMk cId="362043743" sldId="359"/>
        </pc:sldMkLst>
        <pc:spChg chg="mod">
          <ac:chgData name="Ahern, Jennifer (DESE)" userId="18e45738-7159-4ace-9080-e7d80f3407f4" providerId="ADAL" clId="{CEF7B9CF-3CAB-4CBC-9041-80A715D00810}" dt="2023-06-12T16:41:33.995" v="49" actId="20577"/>
          <ac:spMkLst>
            <pc:docMk/>
            <pc:sldMk cId="362043743" sldId="359"/>
            <ac:spMk id="2" creationId="{4C25F2C5-AC8E-58AF-4B4D-332BEE7F2F26}"/>
          </ac:spMkLst>
        </pc:spChg>
      </pc:sldChg>
    </pc:docChg>
  </pc:docChgLst>
  <pc:docChgLst>
    <pc:chgData name="Resetarits, Jake S. (DESE)" userId="37741e96-5ecb-4258-9857-666183bdd9bd" providerId="ADAL" clId="{6CFE3CF7-84F4-48E5-8752-B081358AD46B}"/>
    <pc:docChg chg="undo custSel modSld">
      <pc:chgData name="Resetarits, Jake S. (DESE)" userId="37741e96-5ecb-4258-9857-666183bdd9bd" providerId="ADAL" clId="{6CFE3CF7-84F4-48E5-8752-B081358AD46B}" dt="2023-06-22T16:15:40.275" v="2456" actId="403"/>
      <pc:docMkLst>
        <pc:docMk/>
      </pc:docMkLst>
      <pc:sldChg chg="addSp modSp">
        <pc:chgData name="Resetarits, Jake S. (DESE)" userId="37741e96-5ecb-4258-9857-666183bdd9bd" providerId="ADAL" clId="{6CFE3CF7-84F4-48E5-8752-B081358AD46B}" dt="2023-06-22T16:15:40.275" v="2456" actId="403"/>
        <pc:sldMkLst>
          <pc:docMk/>
          <pc:sldMk cId="1110939628" sldId="263"/>
        </pc:sldMkLst>
        <pc:spChg chg="add mod">
          <ac:chgData name="Resetarits, Jake S. (DESE)" userId="37741e96-5ecb-4258-9857-666183bdd9bd" providerId="ADAL" clId="{6CFE3CF7-84F4-48E5-8752-B081358AD46B}" dt="2023-06-22T16:15:33.634" v="2454" actId="207"/>
          <ac:spMkLst>
            <pc:docMk/>
            <pc:sldMk cId="1110939628" sldId="263"/>
            <ac:spMk id="2" creationId="{991000ED-224B-EC26-9DEB-055F9C5A125A}"/>
          </ac:spMkLst>
        </pc:spChg>
        <pc:spChg chg="mod">
          <ac:chgData name="Resetarits, Jake S. (DESE)" userId="37741e96-5ecb-4258-9857-666183bdd9bd" providerId="ADAL" clId="{6CFE3CF7-84F4-48E5-8752-B081358AD46B}" dt="2023-06-22T16:15:40.275" v="2456" actId="403"/>
          <ac:spMkLst>
            <pc:docMk/>
            <pc:sldMk cId="1110939628" sldId="263"/>
            <ac:spMk id="5" creationId="{A7FD3972-96E9-4EEA-833C-68912E9405A8}"/>
          </ac:spMkLst>
        </pc:spChg>
      </pc:sldChg>
      <pc:sldChg chg="addSp delSp modSp mod">
        <pc:chgData name="Resetarits, Jake S. (DESE)" userId="37741e96-5ecb-4258-9857-666183bdd9bd" providerId="ADAL" clId="{6CFE3CF7-84F4-48E5-8752-B081358AD46B}" dt="2023-06-22T16:14:10.074" v="2400" actId="1076"/>
        <pc:sldMkLst>
          <pc:docMk/>
          <pc:sldMk cId="1262382665" sldId="269"/>
        </pc:sldMkLst>
        <pc:spChg chg="add mod">
          <ac:chgData name="Resetarits, Jake S. (DESE)" userId="37741e96-5ecb-4258-9857-666183bdd9bd" providerId="ADAL" clId="{6CFE3CF7-84F4-48E5-8752-B081358AD46B}" dt="2023-06-22T16:14:10.074" v="2400" actId="1076"/>
          <ac:spMkLst>
            <pc:docMk/>
            <pc:sldMk cId="1262382665" sldId="269"/>
            <ac:spMk id="2" creationId="{A9E6E3E6-F4CB-771E-42E0-8894F9A616C2}"/>
          </ac:spMkLst>
        </pc:spChg>
        <pc:spChg chg="del mod">
          <ac:chgData name="Resetarits, Jake S. (DESE)" userId="37741e96-5ecb-4258-9857-666183bdd9bd" providerId="ADAL" clId="{6CFE3CF7-84F4-48E5-8752-B081358AD46B}" dt="2023-06-22T16:14:06.679" v="2399" actId="478"/>
          <ac:spMkLst>
            <pc:docMk/>
            <pc:sldMk cId="1262382665" sldId="269"/>
            <ac:spMk id="6" creationId="{B7100715-6F8D-403F-8EB4-5E0BF50D8ABB}"/>
          </ac:spMkLst>
        </pc:spChg>
        <pc:picChg chg="mod">
          <ac:chgData name="Resetarits, Jake S. (DESE)" userId="37741e96-5ecb-4258-9857-666183bdd9bd" providerId="ADAL" clId="{6CFE3CF7-84F4-48E5-8752-B081358AD46B}" dt="2023-06-12T18:44:51.510" v="1675" actId="962"/>
          <ac:picMkLst>
            <pc:docMk/>
            <pc:sldMk cId="1262382665" sldId="269"/>
            <ac:picMk id="9" creationId="{17541D41-DA49-4896-8DA3-41AE55F475BF}"/>
          </ac:picMkLst>
        </pc:picChg>
      </pc:sldChg>
      <pc:sldChg chg="addSp delSp modSp">
        <pc:chgData name="Resetarits, Jake S. (DESE)" userId="37741e96-5ecb-4258-9857-666183bdd9bd" providerId="ADAL" clId="{6CFE3CF7-84F4-48E5-8752-B081358AD46B}" dt="2023-06-22T16:13:45.943" v="2371" actId="20577"/>
        <pc:sldMkLst>
          <pc:docMk/>
          <pc:sldMk cId="1008189865" sldId="316"/>
        </pc:sldMkLst>
        <pc:spChg chg="add mod">
          <ac:chgData name="Resetarits, Jake S. (DESE)" userId="37741e96-5ecb-4258-9857-666183bdd9bd" providerId="ADAL" clId="{6CFE3CF7-84F4-48E5-8752-B081358AD46B}" dt="2023-06-22T16:13:45.943" v="2371" actId="20577"/>
          <ac:spMkLst>
            <pc:docMk/>
            <pc:sldMk cId="1008189865" sldId="316"/>
            <ac:spMk id="2" creationId="{B226F44B-73F8-7BDB-34CF-18DB0A4F5222}"/>
          </ac:spMkLst>
        </pc:spChg>
        <pc:spChg chg="del mod">
          <ac:chgData name="Resetarits, Jake S. (DESE)" userId="37741e96-5ecb-4258-9857-666183bdd9bd" providerId="ADAL" clId="{6CFE3CF7-84F4-48E5-8752-B081358AD46B}" dt="2023-06-22T16:13:41.651" v="2364" actId="478"/>
          <ac:spMkLst>
            <pc:docMk/>
            <pc:sldMk cId="1008189865" sldId="316"/>
            <ac:spMk id="5" creationId="{A7FD3972-96E9-4EEA-833C-68912E9405A8}"/>
          </ac:spMkLst>
        </pc:spChg>
      </pc:sldChg>
      <pc:sldChg chg="addSp delSp modSp">
        <pc:chgData name="Resetarits, Jake S. (DESE)" userId="37741e96-5ecb-4258-9857-666183bdd9bd" providerId="ADAL" clId="{6CFE3CF7-84F4-48E5-8752-B081358AD46B}" dt="2023-06-22T16:13:51.971" v="2374" actId="20577"/>
        <pc:sldMkLst>
          <pc:docMk/>
          <pc:sldMk cId="3687912339" sldId="340"/>
        </pc:sldMkLst>
        <pc:spChg chg="add del mod">
          <ac:chgData name="Resetarits, Jake S. (DESE)" userId="37741e96-5ecb-4258-9857-666183bdd9bd" providerId="ADAL" clId="{6CFE3CF7-84F4-48E5-8752-B081358AD46B}" dt="2023-06-22T16:13:51.971" v="2374" actId="20577"/>
          <ac:spMkLst>
            <pc:docMk/>
            <pc:sldMk cId="3687912339" sldId="340"/>
            <ac:spMk id="2" creationId="{F3C965EA-769B-3369-7297-0FBA0BDD51EB}"/>
          </ac:spMkLst>
        </pc:spChg>
        <pc:spChg chg="add del mod">
          <ac:chgData name="Resetarits, Jake S. (DESE)" userId="37741e96-5ecb-4258-9857-666183bdd9bd" providerId="ADAL" clId="{6CFE3CF7-84F4-48E5-8752-B081358AD46B}" dt="2023-06-22T16:13:31.705" v="2361" actId="478"/>
          <ac:spMkLst>
            <pc:docMk/>
            <pc:sldMk cId="3687912339" sldId="340"/>
            <ac:spMk id="3" creationId="{DA6EFD41-5662-AFBC-1B8B-DA27A3640654}"/>
          </ac:spMkLst>
        </pc:spChg>
        <pc:spChg chg="del">
          <ac:chgData name="Resetarits, Jake S. (DESE)" userId="37741e96-5ecb-4258-9857-666183bdd9bd" providerId="ADAL" clId="{6CFE3CF7-84F4-48E5-8752-B081358AD46B}" dt="2023-06-22T16:13:34.454" v="2362" actId="478"/>
          <ac:spMkLst>
            <pc:docMk/>
            <pc:sldMk cId="3687912339" sldId="340"/>
            <ac:spMk id="5" creationId="{A7FD3972-96E9-4EEA-833C-68912E9405A8}"/>
          </ac:spMkLst>
        </pc:spChg>
      </pc:sldChg>
      <pc:sldChg chg="modSp mod">
        <pc:chgData name="Resetarits, Jake S. (DESE)" userId="37741e96-5ecb-4258-9857-666183bdd9bd" providerId="ADAL" clId="{6CFE3CF7-84F4-48E5-8752-B081358AD46B}" dt="2023-06-12T18:42:58.020" v="605" actId="962"/>
        <pc:sldMkLst>
          <pc:docMk/>
          <pc:sldMk cId="2268817495" sldId="341"/>
        </pc:sldMkLst>
        <pc:spChg chg="mod">
          <ac:chgData name="Resetarits, Jake S. (DESE)" userId="37741e96-5ecb-4258-9857-666183bdd9bd" providerId="ADAL" clId="{6CFE3CF7-84F4-48E5-8752-B081358AD46B}" dt="2023-06-12T18:42:53.034" v="603" actId="962"/>
          <ac:spMkLst>
            <pc:docMk/>
            <pc:sldMk cId="2268817495" sldId="341"/>
            <ac:spMk id="3" creationId="{3C12215C-BFD8-5049-8C86-A7DCAA965350}"/>
          </ac:spMkLst>
        </pc:spChg>
        <pc:picChg chg="mod">
          <ac:chgData name="Resetarits, Jake S. (DESE)" userId="37741e96-5ecb-4258-9857-666183bdd9bd" providerId="ADAL" clId="{6CFE3CF7-84F4-48E5-8752-B081358AD46B}" dt="2023-06-12T18:42:58.020" v="605" actId="962"/>
          <ac:picMkLst>
            <pc:docMk/>
            <pc:sldMk cId="2268817495" sldId="341"/>
            <ac:picMk id="5" creationId="{82BF7E93-01ED-3298-F995-83F79FEDEDDB}"/>
          </ac:picMkLst>
        </pc:picChg>
      </pc:sldChg>
      <pc:sldChg chg="addSp delSp modSp">
        <pc:chgData name="Resetarits, Jake S. (DESE)" userId="37741e96-5ecb-4258-9857-666183bdd9bd" providerId="ADAL" clId="{6CFE3CF7-84F4-48E5-8752-B081358AD46B}" dt="2023-06-22T16:14:26.587" v="2405" actId="122"/>
        <pc:sldMkLst>
          <pc:docMk/>
          <pc:sldMk cId="221348564" sldId="342"/>
        </pc:sldMkLst>
        <pc:spChg chg="add mod">
          <ac:chgData name="Resetarits, Jake S. (DESE)" userId="37741e96-5ecb-4258-9857-666183bdd9bd" providerId="ADAL" clId="{6CFE3CF7-84F4-48E5-8752-B081358AD46B}" dt="2023-06-22T16:14:26.587" v="2405" actId="122"/>
          <ac:spMkLst>
            <pc:docMk/>
            <pc:sldMk cId="221348564" sldId="342"/>
            <ac:spMk id="2" creationId="{F3566B47-400E-86D1-C248-94D5571F4D42}"/>
          </ac:spMkLst>
        </pc:spChg>
        <pc:spChg chg="del mod">
          <ac:chgData name="Resetarits, Jake S. (DESE)" userId="37741e96-5ecb-4258-9857-666183bdd9bd" providerId="ADAL" clId="{6CFE3CF7-84F4-48E5-8752-B081358AD46B}" dt="2023-06-22T16:14:17.162" v="2402" actId="478"/>
          <ac:spMkLst>
            <pc:docMk/>
            <pc:sldMk cId="221348564" sldId="342"/>
            <ac:spMk id="5" creationId="{A7FD3972-96E9-4EEA-833C-68912E9405A8}"/>
          </ac:spMkLst>
        </pc:spChg>
      </pc:sldChg>
      <pc:sldChg chg="addSp delSp modSp mod">
        <pc:chgData name="Resetarits, Jake S. (DESE)" userId="37741e96-5ecb-4258-9857-666183bdd9bd" providerId="ADAL" clId="{6CFE3CF7-84F4-48E5-8752-B081358AD46B}" dt="2023-06-22T16:14:50.246" v="2426"/>
        <pc:sldMkLst>
          <pc:docMk/>
          <pc:sldMk cId="3440421346" sldId="343"/>
        </pc:sldMkLst>
        <pc:spChg chg="add mod">
          <ac:chgData name="Resetarits, Jake S. (DESE)" userId="37741e96-5ecb-4258-9857-666183bdd9bd" providerId="ADAL" clId="{6CFE3CF7-84F4-48E5-8752-B081358AD46B}" dt="2023-06-22T16:14:50.246" v="2426"/>
          <ac:spMkLst>
            <pc:docMk/>
            <pc:sldMk cId="3440421346" sldId="343"/>
            <ac:spMk id="2" creationId="{CF16A26F-BFEE-1801-637B-D7AB93CFE711}"/>
          </ac:spMkLst>
        </pc:spChg>
        <pc:spChg chg="del mod">
          <ac:chgData name="Resetarits, Jake S. (DESE)" userId="37741e96-5ecb-4258-9857-666183bdd9bd" providerId="ADAL" clId="{6CFE3CF7-84F4-48E5-8752-B081358AD46B}" dt="2023-06-22T16:14:44.757" v="2425"/>
          <ac:spMkLst>
            <pc:docMk/>
            <pc:sldMk cId="3440421346" sldId="343"/>
            <ac:spMk id="5" creationId="{A7FD3972-96E9-4EEA-833C-68912E9405A8}"/>
          </ac:spMkLst>
        </pc:spChg>
      </pc:sldChg>
      <pc:sldChg chg="addSp delSp modSp mod">
        <pc:chgData name="Resetarits, Jake S. (DESE)" userId="37741e96-5ecb-4258-9857-666183bdd9bd" providerId="ADAL" clId="{6CFE3CF7-84F4-48E5-8752-B081358AD46B}" dt="2023-06-22T16:15:09.455" v="2450"/>
        <pc:sldMkLst>
          <pc:docMk/>
          <pc:sldMk cId="3761118587" sldId="345"/>
        </pc:sldMkLst>
        <pc:spChg chg="add mod">
          <ac:chgData name="Resetarits, Jake S. (DESE)" userId="37741e96-5ecb-4258-9857-666183bdd9bd" providerId="ADAL" clId="{6CFE3CF7-84F4-48E5-8752-B081358AD46B}" dt="2023-06-22T16:14:57.673" v="2428"/>
          <ac:spMkLst>
            <pc:docMk/>
            <pc:sldMk cId="3761118587" sldId="345"/>
            <ac:spMk id="2" creationId="{47E988C0-B1B9-27A8-0C65-EADC0A7084F3}"/>
          </ac:spMkLst>
        </pc:spChg>
        <pc:spChg chg="del mod">
          <ac:chgData name="Resetarits, Jake S. (DESE)" userId="37741e96-5ecb-4258-9857-666183bdd9bd" providerId="ADAL" clId="{6CFE3CF7-84F4-48E5-8752-B081358AD46B}" dt="2023-06-22T16:15:09.455" v="2450"/>
          <ac:spMkLst>
            <pc:docMk/>
            <pc:sldMk cId="3761118587" sldId="345"/>
            <ac:spMk id="5" creationId="{A7FD3972-96E9-4EEA-833C-68912E9405A8}"/>
          </ac:spMkLst>
        </pc:spChg>
      </pc:sldChg>
      <pc:sldChg chg="modSp mod">
        <pc:chgData name="Resetarits, Jake S. (DESE)" userId="37741e96-5ecb-4258-9857-666183bdd9bd" providerId="ADAL" clId="{6CFE3CF7-84F4-48E5-8752-B081358AD46B}" dt="2023-06-12T18:43:34.626" v="819" actId="962"/>
        <pc:sldMkLst>
          <pc:docMk/>
          <pc:sldMk cId="2890720120" sldId="347"/>
        </pc:sldMkLst>
        <pc:picChg chg="mod">
          <ac:chgData name="Resetarits, Jake S. (DESE)" userId="37741e96-5ecb-4258-9857-666183bdd9bd" providerId="ADAL" clId="{6CFE3CF7-84F4-48E5-8752-B081358AD46B}" dt="2023-06-12T18:43:34.626" v="819" actId="962"/>
          <ac:picMkLst>
            <pc:docMk/>
            <pc:sldMk cId="2890720120" sldId="347"/>
            <ac:picMk id="4" creationId="{1C4F73E7-F50B-FF98-A3C3-F7F95C76601F}"/>
          </ac:picMkLst>
        </pc:picChg>
      </pc:sldChg>
      <pc:sldChg chg="addSp delSp modSp mod">
        <pc:chgData name="Resetarits, Jake S. (DESE)" userId="37741e96-5ecb-4258-9857-666183bdd9bd" providerId="ADAL" clId="{6CFE3CF7-84F4-48E5-8752-B081358AD46B}" dt="2023-06-12T18:48:01.265" v="1943" actId="962"/>
        <pc:sldMkLst>
          <pc:docMk/>
          <pc:sldMk cId="1223633782" sldId="349"/>
        </pc:sldMkLst>
        <pc:spChg chg="del">
          <ac:chgData name="Resetarits, Jake S. (DESE)" userId="37741e96-5ecb-4258-9857-666183bdd9bd" providerId="ADAL" clId="{6CFE3CF7-84F4-48E5-8752-B081358AD46B}" dt="2023-06-12T18:45:12.871" v="1678" actId="478"/>
          <ac:spMkLst>
            <pc:docMk/>
            <pc:sldMk cId="1223633782" sldId="349"/>
            <ac:spMk id="2" creationId="{3B253210-4F92-B304-CB75-B60987546D1F}"/>
          </ac:spMkLst>
        </pc:spChg>
        <pc:spChg chg="add del mod">
          <ac:chgData name="Resetarits, Jake S. (DESE)" userId="37741e96-5ecb-4258-9857-666183bdd9bd" providerId="ADAL" clId="{6CFE3CF7-84F4-48E5-8752-B081358AD46B}" dt="2023-06-12T18:45:16.416" v="1679" actId="478"/>
          <ac:spMkLst>
            <pc:docMk/>
            <pc:sldMk cId="1223633782" sldId="349"/>
            <ac:spMk id="6" creationId="{72E8F018-7147-0F6D-0017-0D0E5B115336}"/>
          </ac:spMkLst>
        </pc:spChg>
        <pc:picChg chg="mod">
          <ac:chgData name="Resetarits, Jake S. (DESE)" userId="37741e96-5ecb-4258-9857-666183bdd9bd" providerId="ADAL" clId="{6CFE3CF7-84F4-48E5-8752-B081358AD46B}" dt="2023-06-12T18:48:01.265" v="1943" actId="962"/>
          <ac:picMkLst>
            <pc:docMk/>
            <pc:sldMk cId="1223633782" sldId="349"/>
            <ac:picMk id="5" creationId="{DA1E25B2-2C55-193D-995F-D5D2241174E8}"/>
          </ac:picMkLst>
        </pc:picChg>
      </pc:sldChg>
      <pc:sldChg chg="modSp mod">
        <pc:chgData name="Resetarits, Jake S. (DESE)" userId="37741e96-5ecb-4258-9857-666183bdd9bd" providerId="ADAL" clId="{6CFE3CF7-84F4-48E5-8752-B081358AD46B}" dt="2023-06-12T18:48:13.587" v="2017" actId="962"/>
        <pc:sldMkLst>
          <pc:docMk/>
          <pc:sldMk cId="2134752527" sldId="352"/>
        </pc:sldMkLst>
        <pc:picChg chg="mod">
          <ac:chgData name="Resetarits, Jake S. (DESE)" userId="37741e96-5ecb-4258-9857-666183bdd9bd" providerId="ADAL" clId="{6CFE3CF7-84F4-48E5-8752-B081358AD46B}" dt="2023-06-12T18:48:13.587" v="2017" actId="962"/>
          <ac:picMkLst>
            <pc:docMk/>
            <pc:sldMk cId="2134752527" sldId="352"/>
            <ac:picMk id="4" creationId="{CA24BB85-52FE-C279-2493-B21429F908CE}"/>
          </ac:picMkLst>
        </pc:picChg>
      </pc:sldChg>
      <pc:sldChg chg="modSp mod">
        <pc:chgData name="Resetarits, Jake S. (DESE)" userId="37741e96-5ecb-4258-9857-666183bdd9bd" providerId="ADAL" clId="{6CFE3CF7-84F4-48E5-8752-B081358AD46B}" dt="2023-06-12T18:48:40.346" v="2263" actId="962"/>
        <pc:sldMkLst>
          <pc:docMk/>
          <pc:sldMk cId="1768340358" sldId="353"/>
        </pc:sldMkLst>
        <pc:picChg chg="mod">
          <ac:chgData name="Resetarits, Jake S. (DESE)" userId="37741e96-5ecb-4258-9857-666183bdd9bd" providerId="ADAL" clId="{6CFE3CF7-84F4-48E5-8752-B081358AD46B}" dt="2023-06-12T18:48:40.346" v="2263" actId="962"/>
          <ac:picMkLst>
            <pc:docMk/>
            <pc:sldMk cId="1768340358" sldId="353"/>
            <ac:picMk id="4" creationId="{24EC6619-27D1-E433-866D-2FB64E2B0D0A}"/>
          </ac:picMkLst>
        </pc:picChg>
      </pc:sldChg>
      <pc:sldChg chg="addSp delSp modSp mod">
        <pc:chgData name="Resetarits, Jake S. (DESE)" userId="37741e96-5ecb-4258-9857-666183bdd9bd" providerId="ADAL" clId="{6CFE3CF7-84F4-48E5-8752-B081358AD46B}" dt="2023-06-22T16:14:40.466" v="2422" actId="1076"/>
        <pc:sldMkLst>
          <pc:docMk/>
          <pc:sldMk cId="3536959168" sldId="358"/>
        </pc:sldMkLst>
        <pc:spChg chg="add mod">
          <ac:chgData name="Resetarits, Jake S. (DESE)" userId="37741e96-5ecb-4258-9857-666183bdd9bd" providerId="ADAL" clId="{6CFE3CF7-84F4-48E5-8752-B081358AD46B}" dt="2023-06-22T16:14:40.466" v="2422" actId="1076"/>
          <ac:spMkLst>
            <pc:docMk/>
            <pc:sldMk cId="3536959168" sldId="358"/>
            <ac:spMk id="2" creationId="{FC12989D-4315-5A2F-D1AE-F9EBC28BA02A}"/>
          </ac:spMkLst>
        </pc:spChg>
        <pc:spChg chg="del">
          <ac:chgData name="Resetarits, Jake S. (DESE)" userId="37741e96-5ecb-4258-9857-666183bdd9bd" providerId="ADAL" clId="{6CFE3CF7-84F4-48E5-8752-B081358AD46B}" dt="2023-06-22T16:14:37.006" v="2421" actId="478"/>
          <ac:spMkLst>
            <pc:docMk/>
            <pc:sldMk cId="3536959168" sldId="358"/>
            <ac:spMk id="6" creationId="{B7100715-6F8D-403F-8EB4-5E0BF50D8ABB}"/>
          </ac:spMkLst>
        </pc:spChg>
        <pc:picChg chg="mod">
          <ac:chgData name="Resetarits, Jake S. (DESE)" userId="37741e96-5ecb-4258-9857-666183bdd9bd" providerId="ADAL" clId="{6CFE3CF7-84F4-48E5-8752-B081358AD46B}" dt="2023-06-12T18:45:08.053" v="1677" actId="962"/>
          <ac:picMkLst>
            <pc:docMk/>
            <pc:sldMk cId="3536959168" sldId="358"/>
            <ac:picMk id="9" creationId="{17541D41-DA49-4896-8DA3-41AE55F475BF}"/>
          </ac:picMkLst>
        </pc:picChg>
      </pc:sldChg>
      <pc:sldChg chg="modSp mod">
        <pc:chgData name="Resetarits, Jake S. (DESE)" userId="37741e96-5ecb-4258-9857-666183bdd9bd" providerId="ADAL" clId="{6CFE3CF7-84F4-48E5-8752-B081358AD46B}" dt="2023-06-12T18:49:03.111" v="2357" actId="962"/>
        <pc:sldMkLst>
          <pc:docMk/>
          <pc:sldMk cId="2688033367" sldId="363"/>
        </pc:sldMkLst>
        <pc:picChg chg="mod">
          <ac:chgData name="Resetarits, Jake S. (DESE)" userId="37741e96-5ecb-4258-9857-666183bdd9bd" providerId="ADAL" clId="{6CFE3CF7-84F4-48E5-8752-B081358AD46B}" dt="2023-06-12T18:49:03.111" v="2357" actId="962"/>
          <ac:picMkLst>
            <pc:docMk/>
            <pc:sldMk cId="2688033367" sldId="363"/>
            <ac:picMk id="4" creationId="{CC6580E3-6343-AC64-C55A-E7B94F44E4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211163C-EE2E-7546-90F8-CF22AAE91DD9}" type="datetimeFigureOut">
              <a:rPr lang="en-US" smtClean="0"/>
              <a:t>6/22/2023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251491-C050-C142-BE35-A9B9D73644B3}" type="datetimeFigureOut">
              <a:rPr lang="en-US" smtClean="0"/>
              <a:t>6/22/2023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78162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81209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71826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78875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25515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8910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98583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48503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16612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35279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74243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685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047775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kristen.a.mckinnon@mass.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EdGrants@mass.gov" TargetMode="External"/><Relationship Id="rId5" Type="http://schemas.openxmlformats.org/officeDocument/2006/relationships/hyperlink" Target="https://www.doe.mass.edu/grants/" TargetMode="External"/><Relationship Id="rId4" Type="http://schemas.openxmlformats.org/officeDocument/2006/relationships/hyperlink" Target="mailto:Jennifer.M.Ahern@mas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503365" y="1691582"/>
            <a:ext cx="8631677" cy="1928238"/>
          </a:xfrm>
        </p:spPr>
        <p:txBody>
          <a:bodyPr>
            <a:noAutofit/>
          </a:bodyPr>
          <a:lstStyle/>
          <a:p>
            <a:pPr algn="ctr"/>
            <a:r>
              <a:rPr lang="en-US" sz="4400" dirty="0"/>
              <a:t>Grants for Education Management System (GEM$)</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164094" y="6097887"/>
            <a:ext cx="3050162" cy="505986"/>
          </a:xfrm>
        </p:spPr>
        <p:txBody>
          <a:bodyPr/>
          <a:lstStyle/>
          <a:p>
            <a:r>
              <a:rPr lang="en-US">
                <a:solidFill>
                  <a:srgbClr val="8397E7"/>
                </a:solidFill>
              </a:rPr>
              <a:t>June 26, 2023</a:t>
            </a:r>
          </a:p>
        </p:txBody>
      </p:sp>
      <p:sp>
        <p:nvSpPr>
          <p:cNvPr id="4" name="TextBox 3">
            <a:extLst>
              <a:ext uri="{FF2B5EF4-FFF2-40B4-BE49-F238E27FC236}">
                <a16:creationId xmlns:a16="http://schemas.microsoft.com/office/drawing/2014/main" id="{1F11394C-85B0-C3ED-AE84-645A9B0F1A22}"/>
              </a:ext>
            </a:extLst>
          </p:cNvPr>
          <p:cNvSpPr txBox="1"/>
          <p:nvPr/>
        </p:nvSpPr>
        <p:spPr>
          <a:xfrm>
            <a:off x="2549236" y="3516785"/>
            <a:ext cx="7093528" cy="630942"/>
          </a:xfrm>
          <a:prstGeom prst="rect">
            <a:avLst/>
          </a:prstGeom>
          <a:noFill/>
        </p:spPr>
        <p:txBody>
          <a:bodyPr wrap="square" rtlCol="0">
            <a:spAutoFit/>
          </a:bodyPr>
          <a:lstStyle/>
          <a:p>
            <a:r>
              <a:rPr lang="en-US" sz="3500">
                <a:solidFill>
                  <a:srgbClr val="E2ECFE"/>
                </a:solidFill>
              </a:rPr>
              <a:t>Competitive Funding Applications </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82858-919D-AECA-EB96-7D0022DDBFF9}"/>
              </a:ext>
            </a:extLst>
          </p:cNvPr>
          <p:cNvSpPr>
            <a:spLocks noGrp="1"/>
          </p:cNvSpPr>
          <p:nvPr>
            <p:ph idx="1"/>
          </p:nvPr>
        </p:nvSpPr>
        <p:spPr>
          <a:xfrm>
            <a:off x="838200" y="1964688"/>
            <a:ext cx="10515600" cy="4174855"/>
          </a:xfrm>
        </p:spPr>
        <p:txBody>
          <a:bodyPr vert="horz" lIns="91440" tIns="45720" rIns="91440" bIns="45720" rtlCol="0" anchor="t">
            <a:normAutofit lnSpcReduction="10000"/>
          </a:bodyPr>
          <a:lstStyle/>
          <a:p>
            <a:r>
              <a:rPr lang="en-US" dirty="0">
                <a:latin typeface="Arial"/>
                <a:cs typeface="Arial"/>
              </a:rPr>
              <a:t>In order to move a grant to "Application Started" status the user must have access as the </a:t>
            </a:r>
            <a:r>
              <a:rPr lang="en-US" dirty="0" err="1">
                <a:latin typeface="Arial"/>
                <a:cs typeface="Arial"/>
              </a:rPr>
              <a:t>grantwriter</a:t>
            </a:r>
            <a:r>
              <a:rPr lang="en-US" dirty="0">
                <a:latin typeface="Arial"/>
                <a:cs typeface="Arial"/>
              </a:rPr>
              <a:t> for that grant.</a:t>
            </a:r>
            <a:endParaRPr lang="en-US" dirty="0"/>
          </a:p>
          <a:p>
            <a:endParaRPr lang="en-US" dirty="0">
              <a:latin typeface="Arial"/>
              <a:cs typeface="Arial"/>
            </a:endParaRPr>
          </a:p>
          <a:p>
            <a:r>
              <a:rPr lang="en-US" dirty="0">
                <a:latin typeface="Arial"/>
                <a:cs typeface="Arial"/>
              </a:rPr>
              <a:t>User access roles are assigned by the User Access Administrator (UAA) for the LEA.  </a:t>
            </a:r>
            <a:endParaRPr lang="en-US" dirty="0"/>
          </a:p>
          <a:p>
            <a:pPr lvl="1"/>
            <a:r>
              <a:rPr lang="en-US" dirty="0">
                <a:latin typeface="Arial"/>
                <a:cs typeface="Arial"/>
              </a:rPr>
              <a:t>UAAs are staff within the LEA that create district level users, assign appropriate roles and maintain the user access for the LEA.  </a:t>
            </a:r>
          </a:p>
          <a:p>
            <a:pPr lvl="1"/>
            <a:endParaRPr lang="en-US" dirty="0">
              <a:latin typeface="Arial"/>
              <a:cs typeface="Arial"/>
            </a:endParaRPr>
          </a:p>
          <a:p>
            <a:r>
              <a:rPr lang="en-US" dirty="0">
                <a:latin typeface="Arial"/>
                <a:cs typeface="Arial"/>
              </a:rPr>
              <a:t>Moving the grant to "Application Started" allows the user to begin filling out the application.</a:t>
            </a:r>
          </a:p>
        </p:txBody>
      </p:sp>
      <p:sp>
        <p:nvSpPr>
          <p:cNvPr id="3" name="Title 2">
            <a:extLst>
              <a:ext uri="{FF2B5EF4-FFF2-40B4-BE49-F238E27FC236}">
                <a16:creationId xmlns:a16="http://schemas.microsoft.com/office/drawing/2014/main" id="{EF3B9789-90F5-E127-52BF-8EAF4E1DF425}"/>
              </a:ext>
            </a:extLst>
          </p:cNvPr>
          <p:cNvSpPr>
            <a:spLocks noGrp="1"/>
          </p:cNvSpPr>
          <p:nvPr>
            <p:ph type="title"/>
          </p:nvPr>
        </p:nvSpPr>
        <p:spPr/>
        <p:txBody>
          <a:bodyPr/>
          <a:lstStyle/>
          <a:p>
            <a:r>
              <a:rPr lang="en-US" dirty="0">
                <a:latin typeface="Arial"/>
                <a:cs typeface="Arial"/>
              </a:rPr>
              <a:t>"Application Started"</a:t>
            </a:r>
            <a:endParaRPr lang="en-US" dirty="0"/>
          </a:p>
        </p:txBody>
      </p:sp>
    </p:spTree>
    <p:extLst>
      <p:ext uri="{BB962C8B-B14F-4D97-AF65-F5344CB8AC3E}">
        <p14:creationId xmlns:p14="http://schemas.microsoft.com/office/powerpoint/2010/main" val="411000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6B47-400E-86D1-C248-94D5571F4D42}"/>
              </a:ext>
            </a:extLst>
          </p:cNvPr>
          <p:cNvSpPr>
            <a:spLocks noGrp="1"/>
          </p:cNvSpPr>
          <p:nvPr>
            <p:ph type="title"/>
          </p:nvPr>
        </p:nvSpPr>
        <p:spPr/>
        <p:txBody>
          <a:bodyPr>
            <a:normAutofit fontScale="90000"/>
          </a:bodyPr>
          <a:lstStyle/>
          <a:p>
            <a:pPr algn="ctr" rtl="0" eaLnBrk="1" latinLnBrk="0" hangingPunct="1"/>
            <a:r>
              <a:rPr lang="en-US" sz="6000" kern="1200" dirty="0">
                <a:solidFill>
                  <a:srgbClr val="000000"/>
                </a:solidFill>
                <a:effectLst/>
                <a:latin typeface="Calibri" panose="020F0502020204030204" pitchFamily="34" charset="0"/>
                <a:ea typeface="+mn-ea"/>
                <a:cs typeface="+mn-cs"/>
              </a:rPr>
              <a:t>3. Due Date &amp; Submission Instructions</a:t>
            </a:r>
            <a:endParaRPr lang="en-US" dirty="0">
              <a:effectLst/>
            </a:endParaRPr>
          </a:p>
          <a:p>
            <a:endParaRPr lang="en-US" dirty="0"/>
          </a:p>
        </p:txBody>
      </p:sp>
    </p:spTree>
    <p:extLst>
      <p:ext uri="{BB962C8B-B14F-4D97-AF65-F5344CB8AC3E}">
        <p14:creationId xmlns:p14="http://schemas.microsoft.com/office/powerpoint/2010/main" val="22134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06A43-1DB3-FDD2-FAEC-CA8131568A34}"/>
              </a:ext>
            </a:extLst>
          </p:cNvPr>
          <p:cNvSpPr>
            <a:spLocks noGrp="1"/>
          </p:cNvSpPr>
          <p:nvPr>
            <p:ph type="title"/>
          </p:nvPr>
        </p:nvSpPr>
        <p:spPr/>
        <p:txBody>
          <a:bodyPr/>
          <a:lstStyle/>
          <a:p>
            <a:r>
              <a:rPr lang="en-US">
                <a:latin typeface="Arial"/>
                <a:cs typeface="Arial"/>
              </a:rPr>
              <a:t>Due Date &amp; Submission Instructions </a:t>
            </a:r>
            <a:endParaRPr lang="en-US"/>
          </a:p>
        </p:txBody>
      </p:sp>
      <p:sp>
        <p:nvSpPr>
          <p:cNvPr id="5" name="Content Placeholder 4">
            <a:extLst>
              <a:ext uri="{FF2B5EF4-FFF2-40B4-BE49-F238E27FC236}">
                <a16:creationId xmlns:a16="http://schemas.microsoft.com/office/drawing/2014/main" id="{70EEF496-FCB6-F01B-E8A3-0FAEE263F201}"/>
              </a:ext>
            </a:extLst>
          </p:cNvPr>
          <p:cNvSpPr>
            <a:spLocks noGrp="1"/>
          </p:cNvSpPr>
          <p:nvPr>
            <p:ph idx="1"/>
          </p:nvPr>
        </p:nvSpPr>
        <p:spPr/>
        <p:txBody>
          <a:bodyPr vert="horz" lIns="91440" tIns="45720" rIns="91440" bIns="45720" rtlCol="0" anchor="t">
            <a:normAutofit fontScale="77500" lnSpcReduction="20000"/>
          </a:bodyPr>
          <a:lstStyle/>
          <a:p>
            <a:r>
              <a:rPr lang="en-US" b="1" dirty="0">
                <a:solidFill>
                  <a:srgbClr val="FF0000"/>
                </a:solidFill>
                <a:latin typeface="Arial"/>
                <a:cs typeface="Arial"/>
              </a:rPr>
              <a:t>Comp grants in GEM$:  the submission date and time is attached to the Superintendent/Chief Executive Approved step in the workflow. </a:t>
            </a:r>
            <a:endParaRPr lang="en-US" dirty="0"/>
          </a:p>
          <a:p>
            <a:pPr lvl="1"/>
            <a:r>
              <a:rPr lang="en-US" dirty="0">
                <a:latin typeface="Arial"/>
                <a:cs typeface="Arial"/>
              </a:rPr>
              <a:t>Why?: Part I signature Page / Coversheet is no longer required because this step serves as the organization sign-off for the grant submission</a:t>
            </a:r>
            <a:endParaRPr lang="en-US" dirty="0"/>
          </a:p>
          <a:p>
            <a:endParaRPr lang="en-US" b="1" dirty="0">
              <a:solidFill>
                <a:srgbClr val="FF0000"/>
              </a:solidFill>
              <a:latin typeface="Arial"/>
              <a:cs typeface="Arial"/>
            </a:endParaRPr>
          </a:p>
          <a:p>
            <a:r>
              <a:rPr lang="en-US" dirty="0">
                <a:latin typeface="Arial"/>
                <a:cs typeface="Arial"/>
              </a:rPr>
              <a:t>Applications cannot be considered after the due date and time listed in the RFP / GEM$ Funding Application Screen  </a:t>
            </a:r>
            <a:endParaRPr lang="en-US" dirty="0"/>
          </a:p>
          <a:p>
            <a:endParaRPr lang="en-US" dirty="0">
              <a:latin typeface="Arial"/>
              <a:cs typeface="Arial"/>
            </a:endParaRPr>
          </a:p>
          <a:p>
            <a:r>
              <a:rPr lang="en-US" dirty="0">
                <a:latin typeface="Arial"/>
                <a:cs typeface="Arial"/>
              </a:rPr>
              <a:t>GEM$ will prevent application submission after the due date and time has passed</a:t>
            </a:r>
            <a:endParaRPr lang="en-US" dirty="0"/>
          </a:p>
          <a:p>
            <a:endParaRPr lang="en-US" dirty="0"/>
          </a:p>
          <a:p>
            <a:r>
              <a:rPr lang="en-US" dirty="0">
                <a:latin typeface="Arial"/>
                <a:cs typeface="Arial"/>
              </a:rPr>
              <a:t>Each RFP posting will have clear submission instructions on how the application must be submitted</a:t>
            </a:r>
            <a:endParaRPr lang="en-US" dirty="0"/>
          </a:p>
          <a:p>
            <a:endParaRPr lang="en-US" b="1" dirty="0">
              <a:latin typeface="Arial"/>
              <a:cs typeface="Arial"/>
            </a:endParaRPr>
          </a:p>
          <a:p>
            <a:endParaRPr lang="en-US" dirty="0"/>
          </a:p>
        </p:txBody>
      </p:sp>
    </p:spTree>
    <p:extLst>
      <p:ext uri="{BB962C8B-B14F-4D97-AF65-F5344CB8AC3E}">
        <p14:creationId xmlns:p14="http://schemas.microsoft.com/office/powerpoint/2010/main" val="398008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ow chart depicting the workflow for competitive grants in GEM$. The LEA's grantwriter will send it to the LEA's fiscal representative, and then the LEA's superintendent will approve. This will send it to DESE who will either return it to the applicant for edits, or will review it and make an award decision after a scoring process.">
            <a:extLst>
              <a:ext uri="{FF2B5EF4-FFF2-40B4-BE49-F238E27FC236}">
                <a16:creationId xmlns:a16="http://schemas.microsoft.com/office/drawing/2014/main" id="{17541D41-DA49-4896-8DA3-41AE55F475BF}"/>
              </a:ext>
            </a:extLst>
          </p:cNvPr>
          <p:cNvPicPr>
            <a:picLocks noChangeAspect="1"/>
          </p:cNvPicPr>
          <p:nvPr/>
        </p:nvPicPr>
        <p:blipFill>
          <a:blip r:embed="rId3"/>
          <a:stretch>
            <a:fillRect/>
          </a:stretch>
        </p:blipFill>
        <p:spPr>
          <a:xfrm>
            <a:off x="3572298" y="1094807"/>
            <a:ext cx="7235134" cy="5458915"/>
          </a:xfrm>
          <a:prstGeom prst="rect">
            <a:avLst/>
          </a:prstGeom>
        </p:spPr>
      </p:pic>
      <p:sp>
        <p:nvSpPr>
          <p:cNvPr id="7" name="Content Placeholder 1">
            <a:extLst>
              <a:ext uri="{FF2B5EF4-FFF2-40B4-BE49-F238E27FC236}">
                <a16:creationId xmlns:a16="http://schemas.microsoft.com/office/drawing/2014/main" id="{9338AE15-5524-41C8-B91F-91712C925194}"/>
              </a:ext>
            </a:extLst>
          </p:cNvPr>
          <p:cNvSpPr txBox="1">
            <a:spLocks/>
          </p:cNvSpPr>
          <p:nvPr/>
        </p:nvSpPr>
        <p:spPr>
          <a:xfrm>
            <a:off x="501288" y="937389"/>
            <a:ext cx="3009089" cy="4757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Competitive Grants</a:t>
            </a:r>
          </a:p>
          <a:p>
            <a:endParaRPr lang="en-US"/>
          </a:p>
        </p:txBody>
      </p:sp>
      <p:sp>
        <p:nvSpPr>
          <p:cNvPr id="2" name="Title 1">
            <a:extLst>
              <a:ext uri="{FF2B5EF4-FFF2-40B4-BE49-F238E27FC236}">
                <a16:creationId xmlns:a16="http://schemas.microsoft.com/office/drawing/2014/main" id="{FC12989D-4315-5A2F-D1AE-F9EBC28BA02A}"/>
              </a:ext>
            </a:extLst>
          </p:cNvPr>
          <p:cNvSpPr>
            <a:spLocks noGrp="1"/>
          </p:cNvSpPr>
          <p:nvPr>
            <p:ph type="title"/>
          </p:nvPr>
        </p:nvSpPr>
        <p:spPr>
          <a:xfrm>
            <a:off x="501288" y="132408"/>
            <a:ext cx="10515600" cy="1042852"/>
          </a:xfrm>
        </p:spPr>
        <p:txBody>
          <a:bodyPr/>
          <a:lstStyle/>
          <a:p>
            <a:r>
              <a:rPr lang="en-US" dirty="0"/>
              <a:t>Grant Workflows</a:t>
            </a:r>
          </a:p>
        </p:txBody>
      </p:sp>
    </p:spTree>
    <p:extLst>
      <p:ext uri="{BB962C8B-B14F-4D97-AF65-F5344CB8AC3E}">
        <p14:creationId xmlns:p14="http://schemas.microsoft.com/office/powerpoint/2010/main" val="353695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A26F-BFEE-1801-637B-D7AB93CFE711}"/>
              </a:ext>
            </a:extLst>
          </p:cNvPr>
          <p:cNvSpPr>
            <a:spLocks noGrp="1"/>
          </p:cNvSpPr>
          <p:nvPr>
            <p:ph type="title"/>
          </p:nvPr>
        </p:nvSpPr>
        <p:spPr/>
        <p:txBody>
          <a:bodyPr/>
          <a:lstStyle/>
          <a:p>
            <a:pPr rtl="0" eaLnBrk="1" latinLnBrk="0" hangingPunct="1"/>
            <a:r>
              <a:rPr lang="en-US" sz="4400" kern="1200" dirty="0">
                <a:solidFill>
                  <a:srgbClr val="000000"/>
                </a:solidFill>
                <a:effectLst/>
                <a:latin typeface="Calibri" panose="020F0502020204030204" pitchFamily="34" charset="0"/>
                <a:ea typeface="+mn-ea"/>
                <a:cs typeface="+mn-cs"/>
              </a:rPr>
              <a:t>4. Intent to Apply / Competitive Q &amp; A</a:t>
            </a:r>
            <a:endParaRPr lang="en-US" dirty="0">
              <a:effectLst/>
            </a:endParaRPr>
          </a:p>
          <a:p>
            <a:endParaRPr lang="en-US" dirty="0"/>
          </a:p>
        </p:txBody>
      </p:sp>
    </p:spTree>
    <p:extLst>
      <p:ext uri="{BB962C8B-B14F-4D97-AF65-F5344CB8AC3E}">
        <p14:creationId xmlns:p14="http://schemas.microsoft.com/office/powerpoint/2010/main" val="344042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06A43-1DB3-FDD2-FAEC-CA8131568A34}"/>
              </a:ext>
            </a:extLst>
          </p:cNvPr>
          <p:cNvSpPr>
            <a:spLocks noGrp="1"/>
          </p:cNvSpPr>
          <p:nvPr>
            <p:ph type="title"/>
          </p:nvPr>
        </p:nvSpPr>
        <p:spPr/>
        <p:txBody>
          <a:bodyPr/>
          <a:lstStyle/>
          <a:p>
            <a:r>
              <a:rPr lang="en-US"/>
              <a:t>Intent to Apply </a:t>
            </a:r>
          </a:p>
        </p:txBody>
      </p:sp>
      <p:sp>
        <p:nvSpPr>
          <p:cNvPr id="5" name="Content Placeholder 4">
            <a:extLst>
              <a:ext uri="{FF2B5EF4-FFF2-40B4-BE49-F238E27FC236}">
                <a16:creationId xmlns:a16="http://schemas.microsoft.com/office/drawing/2014/main" id="{70EEF496-FCB6-F01B-E8A3-0FAEE263F201}"/>
              </a:ext>
            </a:extLst>
          </p:cNvPr>
          <p:cNvSpPr>
            <a:spLocks noGrp="1"/>
          </p:cNvSpPr>
          <p:nvPr>
            <p:ph idx="1"/>
          </p:nvPr>
        </p:nvSpPr>
        <p:spPr>
          <a:xfrm>
            <a:off x="838200" y="2069666"/>
            <a:ext cx="10515600" cy="4069877"/>
          </a:xfrm>
        </p:spPr>
        <p:txBody>
          <a:bodyPr vert="horz" lIns="91440" tIns="45720" rIns="91440" bIns="45720" rtlCol="0" anchor="t">
            <a:normAutofit fontScale="85000" lnSpcReduction="20000"/>
          </a:bodyPr>
          <a:lstStyle/>
          <a:p>
            <a:r>
              <a:rPr lang="en-US" dirty="0">
                <a:latin typeface="Arial"/>
                <a:cs typeface="Arial"/>
              </a:rPr>
              <a:t>Some competitive grants will require or encourage an intent to apply by a certain date</a:t>
            </a:r>
          </a:p>
          <a:p>
            <a:endParaRPr lang="en-US" dirty="0">
              <a:latin typeface="Arial"/>
              <a:cs typeface="Arial"/>
            </a:endParaRPr>
          </a:p>
          <a:p>
            <a:r>
              <a:rPr lang="en-US" dirty="0">
                <a:latin typeface="Arial"/>
                <a:cs typeface="Arial"/>
              </a:rPr>
              <a:t>If an intent to apply is not received by the required date this may result in an inability to consider the grant submission</a:t>
            </a:r>
          </a:p>
          <a:p>
            <a:endParaRPr lang="en-US" dirty="0">
              <a:latin typeface="Arial"/>
              <a:cs typeface="Arial"/>
            </a:endParaRPr>
          </a:p>
          <a:p>
            <a:r>
              <a:rPr lang="en-US" dirty="0">
                <a:latin typeface="Arial"/>
                <a:cs typeface="Arial"/>
              </a:rPr>
              <a:t>The purpose of the intent to apply is to identify how large the grant pool of applicants will be which facilitates identifying funding and staff resources for the DESE scoring and selection process</a:t>
            </a:r>
            <a:endParaRPr lang="en-US" dirty="0"/>
          </a:p>
          <a:p>
            <a:endParaRPr lang="en-US" dirty="0">
              <a:latin typeface="Arial"/>
              <a:cs typeface="Arial"/>
            </a:endParaRPr>
          </a:p>
          <a:p>
            <a:r>
              <a:rPr lang="en-US" dirty="0">
                <a:latin typeface="Arial"/>
                <a:cs typeface="Arial"/>
              </a:rPr>
              <a:t>Determines which applicants might need temporary access to GEM$ in order to submit their grant (non-existing or new vendors)</a:t>
            </a:r>
            <a:endParaRPr lang="en-US" dirty="0"/>
          </a:p>
          <a:p>
            <a:endParaRPr lang="en-US"/>
          </a:p>
          <a:p>
            <a:endParaRPr lang="en-US"/>
          </a:p>
          <a:p>
            <a:endParaRPr lang="en-US"/>
          </a:p>
          <a:p>
            <a:endParaRPr lang="en-US"/>
          </a:p>
        </p:txBody>
      </p:sp>
    </p:spTree>
    <p:extLst>
      <p:ext uri="{BB962C8B-B14F-4D97-AF65-F5344CB8AC3E}">
        <p14:creationId xmlns:p14="http://schemas.microsoft.com/office/powerpoint/2010/main" val="342991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FC1DE-DCE2-6501-0DB2-250DD31CDE36}"/>
              </a:ext>
            </a:extLst>
          </p:cNvPr>
          <p:cNvSpPr>
            <a:spLocks noGrp="1"/>
          </p:cNvSpPr>
          <p:nvPr>
            <p:ph idx="1"/>
          </p:nvPr>
        </p:nvSpPr>
        <p:spPr/>
        <p:txBody>
          <a:bodyPr vert="horz" lIns="91440" tIns="45720" rIns="91440" bIns="45720" rtlCol="0" anchor="t">
            <a:normAutofit/>
          </a:bodyPr>
          <a:lstStyle/>
          <a:p>
            <a:r>
              <a:rPr lang="en-US" dirty="0">
                <a:latin typeface="Arial"/>
                <a:cs typeface="Arial"/>
              </a:rPr>
              <a:t>DESE cannot answer regarding elements of a competitive grant to individual applicants that call or email</a:t>
            </a:r>
          </a:p>
          <a:p>
            <a:endParaRPr lang="en-US" dirty="0"/>
          </a:p>
          <a:p>
            <a:r>
              <a:rPr lang="en-US" dirty="0">
                <a:latin typeface="Arial"/>
                <a:cs typeface="Arial"/>
              </a:rPr>
              <a:t>Competitive grants will typically have a Q &amp; A document posted in order to give all applicants answers to any questions that come in to ensure open and fair competition</a:t>
            </a:r>
            <a:endParaRPr lang="en-US" dirty="0"/>
          </a:p>
        </p:txBody>
      </p:sp>
      <p:sp>
        <p:nvSpPr>
          <p:cNvPr id="3" name="Title 2">
            <a:extLst>
              <a:ext uri="{FF2B5EF4-FFF2-40B4-BE49-F238E27FC236}">
                <a16:creationId xmlns:a16="http://schemas.microsoft.com/office/drawing/2014/main" id="{F90001BE-117B-E0FA-3B4B-5CC66F97FB1F}"/>
              </a:ext>
            </a:extLst>
          </p:cNvPr>
          <p:cNvSpPr>
            <a:spLocks noGrp="1"/>
          </p:cNvSpPr>
          <p:nvPr>
            <p:ph type="title"/>
          </p:nvPr>
        </p:nvSpPr>
        <p:spPr/>
        <p:txBody>
          <a:bodyPr/>
          <a:lstStyle/>
          <a:p>
            <a:r>
              <a:rPr lang="en-US" dirty="0">
                <a:latin typeface="Arial"/>
                <a:cs typeface="Arial"/>
              </a:rPr>
              <a:t>Competitive Grant Q &amp; A</a:t>
            </a:r>
            <a:endParaRPr lang="en-US" dirty="0"/>
          </a:p>
        </p:txBody>
      </p:sp>
    </p:spTree>
    <p:extLst>
      <p:ext uri="{BB962C8B-B14F-4D97-AF65-F5344CB8AC3E}">
        <p14:creationId xmlns:p14="http://schemas.microsoft.com/office/powerpoint/2010/main" val="98200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B87-05DE-C478-F3C0-676B83451035}"/>
              </a:ext>
            </a:extLst>
          </p:cNvPr>
          <p:cNvSpPr>
            <a:spLocks noGrp="1"/>
          </p:cNvSpPr>
          <p:nvPr>
            <p:ph type="title"/>
          </p:nvPr>
        </p:nvSpPr>
        <p:spPr/>
        <p:txBody>
          <a:bodyPr vert="horz" lIns="91440" tIns="45720" rIns="91440" bIns="45720" rtlCol="0" anchor="ctr">
            <a:noAutofit/>
          </a:bodyPr>
          <a:lstStyle/>
          <a:p>
            <a:r>
              <a:rPr lang="en-US" sz="4400" dirty="0">
                <a:solidFill>
                  <a:schemeClr val="tx1"/>
                </a:solidFill>
                <a:latin typeface="+mn-lt"/>
                <a:ea typeface="+mn-ea"/>
                <a:cs typeface="+mn-cs"/>
              </a:rPr>
              <a:t>5. How to get started on a Competitive grant</a:t>
            </a:r>
          </a:p>
        </p:txBody>
      </p:sp>
    </p:spTree>
    <p:extLst>
      <p:ext uri="{BB962C8B-B14F-4D97-AF65-F5344CB8AC3E}">
        <p14:creationId xmlns:p14="http://schemas.microsoft.com/office/powerpoint/2010/main" val="273761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0CF0A-0D41-BF4E-CD1B-C90F29CB6347}"/>
              </a:ext>
            </a:extLst>
          </p:cNvPr>
          <p:cNvSpPr>
            <a:spLocks noGrp="1"/>
          </p:cNvSpPr>
          <p:nvPr>
            <p:ph type="title"/>
          </p:nvPr>
        </p:nvSpPr>
        <p:spPr/>
        <p:txBody>
          <a:bodyPr/>
          <a:lstStyle/>
          <a:p>
            <a:r>
              <a:rPr lang="en-US" dirty="0">
                <a:latin typeface="Arial"/>
                <a:cs typeface="Arial"/>
              </a:rPr>
              <a:t>Log in to GEM$</a:t>
            </a:r>
            <a:endParaRPr lang="en-US" dirty="0"/>
          </a:p>
        </p:txBody>
      </p:sp>
      <p:pic>
        <p:nvPicPr>
          <p:cNvPr id="5" name="Picture 5" descr="GEM$ login page with the location where the district's name will be highlighted">
            <a:extLst>
              <a:ext uri="{FF2B5EF4-FFF2-40B4-BE49-F238E27FC236}">
                <a16:creationId xmlns:a16="http://schemas.microsoft.com/office/drawing/2014/main" id="{DA1E25B2-2C55-193D-995F-D5D2241174E8}"/>
              </a:ext>
            </a:extLst>
          </p:cNvPr>
          <p:cNvPicPr>
            <a:picLocks noChangeAspect="1"/>
          </p:cNvPicPr>
          <p:nvPr/>
        </p:nvPicPr>
        <p:blipFill>
          <a:blip r:embed="rId2"/>
          <a:stretch>
            <a:fillRect/>
          </a:stretch>
        </p:blipFill>
        <p:spPr>
          <a:xfrm>
            <a:off x="1637818" y="1621975"/>
            <a:ext cx="8598060" cy="5051238"/>
          </a:xfrm>
          <a:prstGeom prst="rect">
            <a:avLst/>
          </a:prstGeom>
        </p:spPr>
      </p:pic>
    </p:spTree>
    <p:extLst>
      <p:ext uri="{BB962C8B-B14F-4D97-AF65-F5344CB8AC3E}">
        <p14:creationId xmlns:p14="http://schemas.microsoft.com/office/powerpoint/2010/main" val="122363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51E7B-9E51-09CF-9385-83731F7F2FC2}"/>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Go to Funding on the left-hand navigation menu</a:t>
            </a:r>
            <a:endParaRPr lang="en-US" dirty="0"/>
          </a:p>
          <a:p>
            <a:endParaRPr lang="en-US" dirty="0">
              <a:latin typeface="Arial"/>
              <a:cs typeface="Arial"/>
            </a:endParaRPr>
          </a:p>
          <a:p>
            <a:r>
              <a:rPr lang="en-US" dirty="0">
                <a:latin typeface="Arial"/>
                <a:cs typeface="Arial"/>
              </a:rPr>
              <a:t>Select Funding Applications</a:t>
            </a:r>
          </a:p>
          <a:p>
            <a:endParaRPr lang="en-US" dirty="0">
              <a:latin typeface="Arial"/>
              <a:cs typeface="Arial"/>
            </a:endParaRPr>
          </a:p>
          <a:p>
            <a:r>
              <a:rPr lang="en-US" dirty="0">
                <a:latin typeface="Arial"/>
                <a:cs typeface="Arial"/>
              </a:rPr>
              <a:t>Select the proper Fiscal Year (July 1, 2023 begins FY2024; grants for Summer (July/August) 2023 and School Year 23/24 are considered FY2024 grants)</a:t>
            </a:r>
          </a:p>
          <a:p>
            <a:endParaRPr lang="en-US" dirty="0">
              <a:latin typeface="Arial"/>
              <a:cs typeface="Arial"/>
            </a:endParaRPr>
          </a:p>
          <a:p>
            <a:r>
              <a:rPr lang="en-US" dirty="0">
                <a:latin typeface="Arial"/>
                <a:cs typeface="Arial"/>
              </a:rPr>
              <a:t>Funding Applications screen will display all Competitive grants available for that fiscal year once the filter is set</a:t>
            </a:r>
          </a:p>
        </p:txBody>
      </p:sp>
      <p:sp>
        <p:nvSpPr>
          <p:cNvPr id="3" name="Title 2">
            <a:extLst>
              <a:ext uri="{FF2B5EF4-FFF2-40B4-BE49-F238E27FC236}">
                <a16:creationId xmlns:a16="http://schemas.microsoft.com/office/drawing/2014/main" id="{53BCA530-0926-E888-405F-6CEDEA40D577}"/>
              </a:ext>
            </a:extLst>
          </p:cNvPr>
          <p:cNvSpPr>
            <a:spLocks noGrp="1"/>
          </p:cNvSpPr>
          <p:nvPr>
            <p:ph type="title"/>
          </p:nvPr>
        </p:nvSpPr>
        <p:spPr/>
        <p:txBody>
          <a:bodyPr/>
          <a:lstStyle/>
          <a:p>
            <a:r>
              <a:rPr lang="en-US" dirty="0">
                <a:latin typeface="Arial"/>
                <a:cs typeface="Arial"/>
              </a:rPr>
              <a:t>Funding – left hand navigation menu</a:t>
            </a:r>
            <a:endParaRPr lang="en-US" dirty="0"/>
          </a:p>
        </p:txBody>
      </p:sp>
    </p:spTree>
    <p:extLst>
      <p:ext uri="{BB962C8B-B14F-4D97-AF65-F5344CB8AC3E}">
        <p14:creationId xmlns:p14="http://schemas.microsoft.com/office/powerpoint/2010/main" val="341748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468550" y="1070042"/>
            <a:ext cx="10515600" cy="1161075"/>
          </a:xfrm>
        </p:spPr>
        <p:txBody>
          <a:bodyPr>
            <a:normAutofit/>
          </a:bodyPr>
          <a:lstStyle/>
          <a:p>
            <a:r>
              <a:rPr lang="en-US" sz="4000"/>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60378" y="2440634"/>
            <a:ext cx="11237844" cy="2578838"/>
          </a:xfrm>
        </p:spPr>
        <p:txBody>
          <a:bodyPr>
            <a:normAutofit/>
          </a:bodyPr>
          <a:lstStyle/>
          <a:p>
            <a:pPr marL="342900" indent="-342900" fontAlgn="base">
              <a:lnSpc>
                <a:spcPct val="100000"/>
              </a:lnSpc>
              <a:spcBef>
                <a:spcPts val="600"/>
              </a:spcBef>
              <a:spcAft>
                <a:spcPct val="0"/>
              </a:spcAft>
              <a:buFont typeface="Arial" panose="020B0604020202020204" pitchFamily="34" charset="0"/>
              <a:buChar char="•"/>
            </a:pPr>
            <a:r>
              <a:rPr lang="en-US" sz="2200" b="1">
                <a:solidFill>
                  <a:srgbClr val="000000"/>
                </a:solidFill>
                <a:latin typeface="proxima-nova"/>
              </a:rPr>
              <a:t>Kristen McKinnon, Assistant Director, Student and Family Support</a:t>
            </a:r>
          </a:p>
          <a:p>
            <a:pPr marL="342900" indent="-342900" fontAlgn="base">
              <a:lnSpc>
                <a:spcPct val="100000"/>
              </a:lnSpc>
              <a:spcBef>
                <a:spcPts val="600"/>
              </a:spcBef>
              <a:spcAft>
                <a:spcPct val="0"/>
              </a:spcAft>
              <a:buFont typeface="Arial" panose="020B0604020202020204" pitchFamily="34" charset="0"/>
              <a:buChar char="•"/>
            </a:pPr>
            <a:r>
              <a:rPr lang="en-US" sz="2200" b="1">
                <a:solidFill>
                  <a:srgbClr val="000000"/>
                </a:solidFill>
                <a:latin typeface="proxima-nova"/>
              </a:rPr>
              <a:t>Jenn Ahern, Supervisor, Grants Management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500" u="none" strike="noStrike" cap="none" normalizeH="0" baseline="0">
              <a:ln>
                <a:noFill/>
              </a:ln>
              <a:solidFill>
                <a:srgbClr val="000000"/>
              </a:solidFill>
              <a:latin typeface="proxima-nova"/>
            </a:endParaRPr>
          </a:p>
          <a:p>
            <a:endParaRPr lang="en-US"/>
          </a:p>
        </p:txBody>
      </p:sp>
    </p:spTree>
    <p:extLst>
      <p:ext uri="{BB962C8B-B14F-4D97-AF65-F5344CB8AC3E}">
        <p14:creationId xmlns:p14="http://schemas.microsoft.com/office/powerpoint/2010/main" val="334463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unding applications page in GEM$">
            <a:extLst>
              <a:ext uri="{FF2B5EF4-FFF2-40B4-BE49-F238E27FC236}">
                <a16:creationId xmlns:a16="http://schemas.microsoft.com/office/drawing/2014/main" id="{CA24BB85-52FE-C279-2493-B21429F908CE}"/>
              </a:ext>
            </a:extLst>
          </p:cNvPr>
          <p:cNvPicPr>
            <a:picLocks noGrp="1" noChangeAspect="1"/>
          </p:cNvPicPr>
          <p:nvPr>
            <p:ph idx="1"/>
          </p:nvPr>
        </p:nvPicPr>
        <p:blipFill>
          <a:blip r:embed="rId2"/>
          <a:stretch>
            <a:fillRect/>
          </a:stretch>
        </p:blipFill>
        <p:spPr>
          <a:xfrm>
            <a:off x="1119690" y="1479314"/>
            <a:ext cx="8804797" cy="4660229"/>
          </a:xfrm>
        </p:spPr>
      </p:pic>
      <p:sp>
        <p:nvSpPr>
          <p:cNvPr id="3" name="Title 2">
            <a:extLst>
              <a:ext uri="{FF2B5EF4-FFF2-40B4-BE49-F238E27FC236}">
                <a16:creationId xmlns:a16="http://schemas.microsoft.com/office/drawing/2014/main" id="{F3CBE3D8-B2AA-4335-EE50-37B449B92211}"/>
              </a:ext>
            </a:extLst>
          </p:cNvPr>
          <p:cNvSpPr>
            <a:spLocks noGrp="1"/>
          </p:cNvSpPr>
          <p:nvPr>
            <p:ph type="title"/>
          </p:nvPr>
        </p:nvSpPr>
        <p:spPr/>
        <p:txBody>
          <a:bodyPr/>
          <a:lstStyle/>
          <a:p>
            <a:r>
              <a:rPr lang="en-US" dirty="0">
                <a:latin typeface="Arial"/>
                <a:cs typeface="Arial"/>
              </a:rPr>
              <a:t>Funding Applications</a:t>
            </a:r>
            <a:endParaRPr lang="en-US" dirty="0"/>
          </a:p>
        </p:txBody>
      </p:sp>
    </p:spTree>
    <p:extLst>
      <p:ext uri="{BB962C8B-B14F-4D97-AF65-F5344CB8AC3E}">
        <p14:creationId xmlns:p14="http://schemas.microsoft.com/office/powerpoint/2010/main" val="213475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34077-A759-7416-E6F7-D766EE09ACDB}"/>
              </a:ext>
            </a:extLst>
          </p:cNvPr>
          <p:cNvSpPr>
            <a:spLocks noGrp="1"/>
          </p:cNvSpPr>
          <p:nvPr>
            <p:ph idx="1"/>
          </p:nvPr>
        </p:nvSpPr>
        <p:spPr/>
        <p:txBody>
          <a:bodyPr vert="horz" lIns="91440" tIns="45720" rIns="91440" bIns="45720" rtlCol="0" anchor="t">
            <a:normAutofit/>
          </a:bodyPr>
          <a:lstStyle/>
          <a:p>
            <a:r>
              <a:rPr lang="en-US" sz="2000" dirty="0">
                <a:latin typeface="Arial"/>
                <a:cs typeface="Arial"/>
              </a:rPr>
              <a:t>Click the link for the grant being applied for</a:t>
            </a:r>
          </a:p>
          <a:p>
            <a:r>
              <a:rPr lang="en-US" sz="2000" dirty="0">
                <a:latin typeface="Arial"/>
                <a:cs typeface="Arial"/>
              </a:rPr>
              <a:t>Once in the grant application, it must be moved to "Application Started" in order to begin to fill out the information in each section</a:t>
            </a:r>
          </a:p>
          <a:p>
            <a:endParaRPr lang="en-US" dirty="0"/>
          </a:p>
        </p:txBody>
      </p:sp>
      <p:sp>
        <p:nvSpPr>
          <p:cNvPr id="3" name="Title 2">
            <a:extLst>
              <a:ext uri="{FF2B5EF4-FFF2-40B4-BE49-F238E27FC236}">
                <a16:creationId xmlns:a16="http://schemas.microsoft.com/office/drawing/2014/main" id="{8E9871C2-319B-17CC-7B52-FD75FB7FBFF2}"/>
              </a:ext>
            </a:extLst>
          </p:cNvPr>
          <p:cNvSpPr>
            <a:spLocks noGrp="1"/>
          </p:cNvSpPr>
          <p:nvPr>
            <p:ph type="title"/>
          </p:nvPr>
        </p:nvSpPr>
        <p:spPr/>
        <p:txBody>
          <a:bodyPr/>
          <a:lstStyle/>
          <a:p>
            <a:r>
              <a:rPr lang="en-US" dirty="0">
                <a:latin typeface="Arial"/>
                <a:cs typeface="Arial"/>
              </a:rPr>
              <a:t>Funding Applicaitons</a:t>
            </a:r>
            <a:endParaRPr lang="en-US" dirty="0"/>
          </a:p>
        </p:txBody>
      </p:sp>
      <p:pic>
        <p:nvPicPr>
          <p:cNvPr id="4" name="Picture 4" descr="Application sections overview page in GEM$ with the current status of the application (&quot;not started&quot;) highlighted">
            <a:extLst>
              <a:ext uri="{FF2B5EF4-FFF2-40B4-BE49-F238E27FC236}">
                <a16:creationId xmlns:a16="http://schemas.microsoft.com/office/drawing/2014/main" id="{24EC6619-27D1-E433-866D-2FB64E2B0D0A}"/>
              </a:ext>
            </a:extLst>
          </p:cNvPr>
          <p:cNvPicPr>
            <a:picLocks noChangeAspect="1"/>
          </p:cNvPicPr>
          <p:nvPr/>
        </p:nvPicPr>
        <p:blipFill>
          <a:blip r:embed="rId2"/>
          <a:stretch>
            <a:fillRect/>
          </a:stretch>
        </p:blipFill>
        <p:spPr>
          <a:xfrm>
            <a:off x="1666755" y="3104669"/>
            <a:ext cx="8241173" cy="3532687"/>
          </a:xfrm>
          <a:prstGeom prst="rect">
            <a:avLst/>
          </a:prstGeom>
        </p:spPr>
      </p:pic>
    </p:spTree>
    <p:extLst>
      <p:ext uri="{BB962C8B-B14F-4D97-AF65-F5344CB8AC3E}">
        <p14:creationId xmlns:p14="http://schemas.microsoft.com/office/powerpoint/2010/main" val="176834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4D6B75-D8D8-3306-A21E-4CB482197966}"/>
              </a:ext>
            </a:extLst>
          </p:cNvPr>
          <p:cNvSpPr>
            <a:spLocks noGrp="1"/>
          </p:cNvSpPr>
          <p:nvPr>
            <p:ph idx="1"/>
          </p:nvPr>
        </p:nvSpPr>
        <p:spPr>
          <a:xfrm>
            <a:off x="838200" y="1951947"/>
            <a:ext cx="10515600" cy="4187596"/>
          </a:xfrm>
        </p:spPr>
        <p:txBody>
          <a:bodyPr vert="horz" lIns="91440" tIns="45720" rIns="91440" bIns="45720" rtlCol="0" anchor="t">
            <a:normAutofit/>
          </a:bodyPr>
          <a:lstStyle/>
          <a:p>
            <a:r>
              <a:rPr lang="en-US" dirty="0">
                <a:latin typeface="Arial"/>
                <a:cs typeface="Arial"/>
              </a:rPr>
              <a:t>Think of "Sections" as the table of contents for any grant</a:t>
            </a:r>
          </a:p>
          <a:p>
            <a:endParaRPr lang="en-US" dirty="0">
              <a:latin typeface="Arial"/>
              <a:cs typeface="Arial"/>
            </a:endParaRPr>
          </a:p>
          <a:p>
            <a:r>
              <a:rPr lang="en-US" dirty="0">
                <a:latin typeface="Arial"/>
                <a:cs typeface="Arial"/>
              </a:rPr>
              <a:t>Each grant application will have a history log and comments section at the top to utilize if needed by DESE</a:t>
            </a:r>
          </a:p>
          <a:p>
            <a:endParaRPr lang="en-US" dirty="0">
              <a:latin typeface="Arial"/>
              <a:cs typeface="Arial"/>
            </a:endParaRPr>
          </a:p>
          <a:p>
            <a:r>
              <a:rPr lang="en-US" dirty="0">
                <a:latin typeface="Arial"/>
                <a:cs typeface="Arial"/>
              </a:rPr>
              <a:t>Allocations will appear blank for competitive grants, unless / until awarded.</a:t>
            </a:r>
          </a:p>
          <a:p>
            <a:endParaRPr lang="en-US" sz="2000" dirty="0">
              <a:latin typeface="Arial"/>
              <a:cs typeface="Arial"/>
            </a:endParaRPr>
          </a:p>
          <a:p>
            <a:endParaRPr lang="en-US" dirty="0">
              <a:latin typeface="Arial"/>
              <a:cs typeface="Arial"/>
            </a:endParaRPr>
          </a:p>
        </p:txBody>
      </p:sp>
      <p:sp>
        <p:nvSpPr>
          <p:cNvPr id="3" name="Title 2">
            <a:extLst>
              <a:ext uri="{FF2B5EF4-FFF2-40B4-BE49-F238E27FC236}">
                <a16:creationId xmlns:a16="http://schemas.microsoft.com/office/drawing/2014/main" id="{E5769CB0-EBA3-E6F8-96D4-68FA6B021F6C}"/>
              </a:ext>
            </a:extLst>
          </p:cNvPr>
          <p:cNvSpPr>
            <a:spLocks noGrp="1"/>
          </p:cNvSpPr>
          <p:nvPr>
            <p:ph type="title"/>
          </p:nvPr>
        </p:nvSpPr>
        <p:spPr/>
        <p:txBody>
          <a:bodyPr/>
          <a:lstStyle/>
          <a:p>
            <a:r>
              <a:rPr lang="en-US" dirty="0"/>
              <a:t>Sections</a:t>
            </a:r>
          </a:p>
        </p:txBody>
      </p:sp>
    </p:spTree>
    <p:extLst>
      <p:ext uri="{BB962C8B-B14F-4D97-AF65-F5344CB8AC3E}">
        <p14:creationId xmlns:p14="http://schemas.microsoft.com/office/powerpoint/2010/main" val="151906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E9335E-51D4-209B-A2D6-78FB53826DD1}"/>
              </a:ext>
            </a:extLst>
          </p:cNvPr>
          <p:cNvSpPr>
            <a:spLocks noGrp="1"/>
          </p:cNvSpPr>
          <p:nvPr>
            <p:ph idx="1"/>
          </p:nvPr>
        </p:nvSpPr>
        <p:spPr/>
        <p:txBody>
          <a:bodyPr vert="horz" lIns="91440" tIns="45720" rIns="91440" bIns="45720" rtlCol="0" anchor="t">
            <a:normAutofit fontScale="92500" lnSpcReduction="20000"/>
          </a:bodyPr>
          <a:lstStyle/>
          <a:p>
            <a:r>
              <a:rPr lang="en-US" dirty="0">
                <a:latin typeface="Arial"/>
                <a:cs typeface="Arial"/>
              </a:rPr>
              <a:t>The main parts of the grant are found under the fund code (FC) and program name within the application; this includes:</a:t>
            </a:r>
          </a:p>
          <a:p>
            <a:endParaRPr lang="en-US" dirty="0">
              <a:latin typeface="Arial"/>
              <a:cs typeface="Arial"/>
            </a:endParaRPr>
          </a:p>
          <a:p>
            <a:pPr lvl="1"/>
            <a:r>
              <a:rPr lang="en-US" sz="2800" dirty="0">
                <a:latin typeface="Arial"/>
                <a:cs typeface="Arial"/>
              </a:rPr>
              <a:t>programmatic questions</a:t>
            </a:r>
          </a:p>
          <a:p>
            <a:pPr lvl="1"/>
            <a:endParaRPr lang="en-US" sz="2800" dirty="0">
              <a:latin typeface="Arial"/>
              <a:cs typeface="Arial"/>
            </a:endParaRPr>
          </a:p>
          <a:p>
            <a:pPr lvl="1"/>
            <a:r>
              <a:rPr lang="en-US" sz="2800" dirty="0">
                <a:latin typeface="Arial"/>
                <a:cs typeface="Arial"/>
              </a:rPr>
              <a:t>budget / budget overview</a:t>
            </a:r>
          </a:p>
          <a:p>
            <a:pPr lvl="1"/>
            <a:endParaRPr lang="en-US" sz="2800" dirty="0">
              <a:latin typeface="Arial"/>
              <a:cs typeface="Arial"/>
            </a:endParaRPr>
          </a:p>
          <a:p>
            <a:pPr lvl="1"/>
            <a:r>
              <a:rPr lang="en-US" sz="2800" dirty="0">
                <a:latin typeface="Arial"/>
                <a:cs typeface="Arial"/>
              </a:rPr>
              <a:t>any other related documents required</a:t>
            </a:r>
          </a:p>
          <a:p>
            <a:pPr lvl="1"/>
            <a:endParaRPr lang="en-US" sz="2800" dirty="0">
              <a:latin typeface="Arial"/>
              <a:cs typeface="Arial"/>
            </a:endParaRPr>
          </a:p>
          <a:p>
            <a:pPr lvl="1"/>
            <a:r>
              <a:rPr lang="en-US" sz="2800" dirty="0">
                <a:latin typeface="Arial"/>
                <a:cs typeface="Arial"/>
              </a:rPr>
              <a:t>placeholder for the Grant Award Notice (GAN) should the grant be selected and awarded</a:t>
            </a:r>
          </a:p>
        </p:txBody>
      </p:sp>
      <p:sp>
        <p:nvSpPr>
          <p:cNvPr id="3" name="Title 2">
            <a:extLst>
              <a:ext uri="{FF2B5EF4-FFF2-40B4-BE49-F238E27FC236}">
                <a16:creationId xmlns:a16="http://schemas.microsoft.com/office/drawing/2014/main" id="{F1D449EA-8EF1-58D6-2699-6C0F1157ED05}"/>
              </a:ext>
            </a:extLst>
          </p:cNvPr>
          <p:cNvSpPr>
            <a:spLocks noGrp="1"/>
          </p:cNvSpPr>
          <p:nvPr>
            <p:ph type="title"/>
          </p:nvPr>
        </p:nvSpPr>
        <p:spPr/>
        <p:txBody>
          <a:bodyPr/>
          <a:lstStyle/>
          <a:p>
            <a:r>
              <a:rPr lang="en-US" dirty="0"/>
              <a:t>Sections</a:t>
            </a:r>
          </a:p>
        </p:txBody>
      </p:sp>
    </p:spTree>
    <p:extLst>
      <p:ext uri="{BB962C8B-B14F-4D97-AF65-F5344CB8AC3E}">
        <p14:creationId xmlns:p14="http://schemas.microsoft.com/office/powerpoint/2010/main" val="192703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08F0-C724-813B-4A66-046C059CEC7B}"/>
              </a:ext>
            </a:extLst>
          </p:cNvPr>
          <p:cNvSpPr>
            <a:spLocks noGrp="1"/>
          </p:cNvSpPr>
          <p:nvPr>
            <p:ph type="title"/>
          </p:nvPr>
        </p:nvSpPr>
        <p:spPr/>
        <p:txBody>
          <a:bodyPr>
            <a:normAutofit/>
          </a:bodyPr>
          <a:lstStyle/>
          <a:p>
            <a:pPr algn="ctr"/>
            <a:r>
              <a:rPr lang="en-US" dirty="0">
                <a:solidFill>
                  <a:schemeClr val="tx1"/>
                </a:solidFill>
                <a:latin typeface="Arial"/>
                <a:cs typeface="Arial"/>
              </a:rPr>
              <a:t>6. Announcing Awards</a:t>
            </a:r>
            <a:endParaRPr lang="en-US" dirty="0">
              <a:solidFill>
                <a:schemeClr val="tx1"/>
              </a:solidFill>
            </a:endParaRPr>
          </a:p>
        </p:txBody>
      </p:sp>
    </p:spTree>
    <p:extLst>
      <p:ext uri="{BB962C8B-B14F-4D97-AF65-F5344CB8AC3E}">
        <p14:creationId xmlns:p14="http://schemas.microsoft.com/office/powerpoint/2010/main" val="206964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8349A-52A6-F243-F320-CB050DBE3EF2}"/>
              </a:ext>
            </a:extLst>
          </p:cNvPr>
          <p:cNvSpPr>
            <a:spLocks noGrp="1"/>
          </p:cNvSpPr>
          <p:nvPr>
            <p:ph idx="1"/>
          </p:nvPr>
        </p:nvSpPr>
        <p:spPr>
          <a:xfrm>
            <a:off x="725632" y="2061007"/>
            <a:ext cx="10515600" cy="4182445"/>
          </a:xfrm>
        </p:spPr>
        <p:txBody>
          <a:bodyPr vert="horz" lIns="91440" tIns="45720" rIns="91440" bIns="45720" rtlCol="0" anchor="t">
            <a:normAutofit fontScale="62500" lnSpcReduction="20000"/>
          </a:bodyPr>
          <a:lstStyle/>
          <a:p>
            <a:r>
              <a:rPr lang="en-US" dirty="0">
                <a:latin typeface="Arial"/>
                <a:cs typeface="Arial"/>
              </a:rPr>
              <a:t>Once selections are made, DESE program staff overseeing the competitive grant must present a board package to the Commissioner for review and approval of selected awardees</a:t>
            </a:r>
          </a:p>
          <a:p>
            <a:endParaRPr lang="en-US" dirty="0"/>
          </a:p>
          <a:p>
            <a:r>
              <a:rPr lang="en-US" dirty="0">
                <a:latin typeface="Arial"/>
                <a:cs typeface="Arial"/>
              </a:rPr>
              <a:t>DESE program staff must also obtain approval from the Governor's office prior to announcing awards </a:t>
            </a:r>
            <a:endParaRPr lang="en-US"/>
          </a:p>
          <a:p>
            <a:endParaRPr lang="en-US" dirty="0">
              <a:latin typeface="Arial"/>
              <a:cs typeface="Arial"/>
            </a:endParaRPr>
          </a:p>
          <a:p>
            <a:r>
              <a:rPr lang="en-US" dirty="0">
                <a:latin typeface="Arial"/>
                <a:cs typeface="Arial"/>
              </a:rPr>
              <a:t>All board packages are posted on the DESE grants management website which is the official public announcement of selected awardees</a:t>
            </a:r>
            <a:endParaRPr lang="en-US" dirty="0"/>
          </a:p>
          <a:p>
            <a:pPr lvl="1"/>
            <a:r>
              <a:rPr lang="en-US" dirty="0">
                <a:latin typeface="Arial"/>
                <a:cs typeface="Arial"/>
              </a:rPr>
              <a:t>In some cases, the announcement is more public and comes via a DESE or Governor's office press release</a:t>
            </a:r>
            <a:endParaRPr lang="en-US" dirty="0"/>
          </a:p>
          <a:p>
            <a:pPr lvl="1"/>
            <a:endParaRPr lang="en-US" dirty="0">
              <a:latin typeface="Arial"/>
              <a:cs typeface="Arial"/>
            </a:endParaRPr>
          </a:p>
          <a:p>
            <a:pPr lvl="1"/>
            <a:r>
              <a:rPr lang="en-US" dirty="0">
                <a:latin typeface="Arial"/>
                <a:cs typeface="Arial"/>
              </a:rPr>
              <a:t>Board packages are shared with the board at the next scheduled board meeting after the awards are posted</a:t>
            </a:r>
          </a:p>
          <a:p>
            <a:pPr lvl="1"/>
            <a:endParaRPr lang="en-US" dirty="0">
              <a:latin typeface="Arial"/>
              <a:cs typeface="Arial"/>
            </a:endParaRPr>
          </a:p>
          <a:p>
            <a:r>
              <a:rPr lang="en-US" dirty="0">
                <a:latin typeface="Arial"/>
                <a:cs typeface="Arial"/>
              </a:rPr>
              <a:t>Once the board package is posted on the website, program staff managing the grant will also reach out to selected awardees notifying them of their award, the start date and any other pertinent information</a:t>
            </a:r>
          </a:p>
          <a:p>
            <a:endParaRPr lang="en-US" dirty="0"/>
          </a:p>
          <a:p>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0910697C-39D3-7D6B-F30C-AC0821E6FF4C}"/>
              </a:ext>
            </a:extLst>
          </p:cNvPr>
          <p:cNvSpPr>
            <a:spLocks noGrp="1"/>
          </p:cNvSpPr>
          <p:nvPr>
            <p:ph type="title"/>
          </p:nvPr>
        </p:nvSpPr>
        <p:spPr/>
        <p:txBody>
          <a:bodyPr/>
          <a:lstStyle/>
          <a:p>
            <a:r>
              <a:rPr lang="en-US" dirty="0">
                <a:latin typeface="Arial"/>
                <a:cs typeface="Arial"/>
              </a:rPr>
              <a:t>Announcing Awards</a:t>
            </a:r>
            <a:endParaRPr lang="en-US" dirty="0"/>
          </a:p>
        </p:txBody>
      </p:sp>
    </p:spTree>
    <p:extLst>
      <p:ext uri="{BB962C8B-B14F-4D97-AF65-F5344CB8AC3E}">
        <p14:creationId xmlns:p14="http://schemas.microsoft.com/office/powerpoint/2010/main" val="608416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llocations and awards page on the DESE website">
            <a:extLst>
              <a:ext uri="{FF2B5EF4-FFF2-40B4-BE49-F238E27FC236}">
                <a16:creationId xmlns:a16="http://schemas.microsoft.com/office/drawing/2014/main" id="{CC6580E3-6343-AC64-C55A-E7B94F44E470}"/>
              </a:ext>
            </a:extLst>
          </p:cNvPr>
          <p:cNvPicPr>
            <a:picLocks noGrp="1" noChangeAspect="1"/>
          </p:cNvPicPr>
          <p:nvPr>
            <p:ph idx="1"/>
          </p:nvPr>
        </p:nvPicPr>
        <p:blipFill>
          <a:blip r:embed="rId2"/>
          <a:stretch>
            <a:fillRect/>
          </a:stretch>
        </p:blipFill>
        <p:spPr>
          <a:xfrm>
            <a:off x="2545990" y="2390052"/>
            <a:ext cx="7723474" cy="3749491"/>
          </a:xfrm>
        </p:spPr>
      </p:pic>
      <p:sp>
        <p:nvSpPr>
          <p:cNvPr id="3" name="Title 2">
            <a:extLst>
              <a:ext uri="{FF2B5EF4-FFF2-40B4-BE49-F238E27FC236}">
                <a16:creationId xmlns:a16="http://schemas.microsoft.com/office/drawing/2014/main" id="{356763BC-008B-BC28-9485-8D69488CE3AB}"/>
              </a:ext>
            </a:extLst>
          </p:cNvPr>
          <p:cNvSpPr>
            <a:spLocks noGrp="1"/>
          </p:cNvSpPr>
          <p:nvPr>
            <p:ph type="title"/>
          </p:nvPr>
        </p:nvSpPr>
        <p:spPr/>
        <p:txBody>
          <a:bodyPr/>
          <a:lstStyle/>
          <a:p>
            <a:r>
              <a:rPr lang="en-US" dirty="0">
                <a:latin typeface="Arial"/>
                <a:cs typeface="Arial"/>
              </a:rPr>
              <a:t>Announcing Awards</a:t>
            </a:r>
            <a:endParaRPr lang="en-US" dirty="0"/>
          </a:p>
        </p:txBody>
      </p:sp>
    </p:spTree>
    <p:extLst>
      <p:ext uri="{BB962C8B-B14F-4D97-AF65-F5344CB8AC3E}">
        <p14:creationId xmlns:p14="http://schemas.microsoft.com/office/powerpoint/2010/main" val="268803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25F2C5-AC8E-58AF-4B4D-332BEE7F2F26}"/>
              </a:ext>
            </a:extLst>
          </p:cNvPr>
          <p:cNvSpPr>
            <a:spLocks noGrp="1"/>
          </p:cNvSpPr>
          <p:nvPr>
            <p:ph idx="1"/>
          </p:nvPr>
        </p:nvSpPr>
        <p:spPr/>
        <p:txBody>
          <a:bodyPr vert="horz" lIns="91440" tIns="45720" rIns="91440" bIns="45720" rtlCol="0" anchor="t">
            <a:normAutofit/>
          </a:bodyPr>
          <a:lstStyle/>
          <a:p>
            <a:r>
              <a:rPr lang="en-US" dirty="0">
                <a:latin typeface="Arial"/>
                <a:cs typeface="Arial"/>
              </a:rPr>
              <a:t>DESE will not see the Competitive grant as submitted until the LEA Superintendent / Chief Executive Approved status is completed (serves as signature for grant submission)</a:t>
            </a:r>
          </a:p>
          <a:p>
            <a:endParaRPr lang="en-US" dirty="0">
              <a:latin typeface="Arial"/>
              <a:cs typeface="Arial"/>
            </a:endParaRPr>
          </a:p>
          <a:p>
            <a:r>
              <a:rPr lang="en-US" dirty="0">
                <a:latin typeface="Arial"/>
                <a:cs typeface="Arial"/>
              </a:rPr>
              <a:t>Always refer to the RFP posting on the </a:t>
            </a:r>
            <a:r>
              <a:rPr lang="en-US">
                <a:latin typeface="Arial"/>
                <a:cs typeface="Arial"/>
              </a:rPr>
              <a:t>DESE website for </a:t>
            </a:r>
            <a:r>
              <a:rPr lang="en-US" dirty="0">
                <a:latin typeface="Arial"/>
                <a:cs typeface="Arial"/>
              </a:rPr>
              <a:t>guidance on program expectations and submission instructions </a:t>
            </a:r>
          </a:p>
          <a:p>
            <a:endParaRPr lang="en-US" dirty="0">
              <a:latin typeface="Arial"/>
              <a:cs typeface="Arial"/>
            </a:endParaRPr>
          </a:p>
          <a:p>
            <a:r>
              <a:rPr lang="en-US" dirty="0">
                <a:latin typeface="Arial"/>
                <a:cs typeface="Arial"/>
              </a:rPr>
              <a:t>Be aware of the due date and plan accordingly</a:t>
            </a:r>
            <a:endParaRPr lang="en-US" dirty="0"/>
          </a:p>
          <a:p>
            <a:endParaRPr lang="en-US" dirty="0"/>
          </a:p>
          <a:p>
            <a:endParaRPr lang="en-US" dirty="0"/>
          </a:p>
        </p:txBody>
      </p:sp>
      <p:sp>
        <p:nvSpPr>
          <p:cNvPr id="3" name="Title 2">
            <a:extLst>
              <a:ext uri="{FF2B5EF4-FFF2-40B4-BE49-F238E27FC236}">
                <a16:creationId xmlns:a16="http://schemas.microsoft.com/office/drawing/2014/main" id="{F79FF05A-40E6-B456-05AD-BA869C2E1AD5}"/>
              </a:ext>
            </a:extLst>
          </p:cNvPr>
          <p:cNvSpPr>
            <a:spLocks noGrp="1"/>
          </p:cNvSpPr>
          <p:nvPr>
            <p:ph type="title"/>
          </p:nvPr>
        </p:nvSpPr>
        <p:spPr/>
        <p:txBody>
          <a:bodyPr/>
          <a:lstStyle/>
          <a:p>
            <a:r>
              <a:rPr lang="en-US" dirty="0"/>
              <a:t>In Summary</a:t>
            </a:r>
          </a:p>
        </p:txBody>
      </p:sp>
    </p:spTree>
    <p:extLst>
      <p:ext uri="{BB962C8B-B14F-4D97-AF65-F5344CB8AC3E}">
        <p14:creationId xmlns:p14="http://schemas.microsoft.com/office/powerpoint/2010/main" val="36204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88C0-B1B9-27A8-0C65-EADC0A7084F3}"/>
              </a:ext>
            </a:extLst>
          </p:cNvPr>
          <p:cNvSpPr>
            <a:spLocks noGrp="1"/>
          </p:cNvSpPr>
          <p:nvPr>
            <p:ph type="title"/>
          </p:nvPr>
        </p:nvSpPr>
        <p:spPr/>
        <p:txBody>
          <a:bodyPr/>
          <a:lstStyle/>
          <a:p>
            <a:pPr rtl="0" eaLnBrk="1" latinLnBrk="0" hangingPunct="1"/>
            <a:r>
              <a:rPr lang="en-US" sz="6000" kern="1200" dirty="0">
                <a:solidFill>
                  <a:srgbClr val="000000"/>
                </a:solidFill>
                <a:effectLst/>
                <a:latin typeface="Calibri" panose="020F0502020204030204" pitchFamily="34" charset="0"/>
                <a:ea typeface="+mn-ea"/>
                <a:cs typeface="+mn-cs"/>
              </a:rPr>
              <a:t>7. </a:t>
            </a:r>
            <a:r>
              <a:rPr lang="en-US" sz="6000" kern="1200" dirty="0">
                <a:solidFill>
                  <a:srgbClr val="000000"/>
                </a:solidFill>
                <a:effectLst/>
                <a:latin typeface="Calibri" panose="020F0502020204030204" pitchFamily="34" charset="0"/>
                <a:ea typeface="+mn-ea"/>
                <a:cs typeface="Calibri" panose="020F0502020204030204" pitchFamily="34" charset="0"/>
              </a:rPr>
              <a:t>Questions</a:t>
            </a:r>
            <a:r>
              <a:rPr lang="en-US" sz="6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endParaRPr>
          </a:p>
          <a:p>
            <a:endParaRPr lang="en-US" dirty="0"/>
          </a:p>
        </p:txBody>
      </p:sp>
    </p:spTree>
    <p:extLst>
      <p:ext uri="{BB962C8B-B14F-4D97-AF65-F5344CB8AC3E}">
        <p14:creationId xmlns:p14="http://schemas.microsoft.com/office/powerpoint/2010/main" val="376111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FD3972-96E9-4EEA-833C-68912E9405A8}"/>
              </a:ext>
            </a:extLst>
          </p:cNvPr>
          <p:cNvSpPr txBox="1"/>
          <p:nvPr/>
        </p:nvSpPr>
        <p:spPr>
          <a:xfrm>
            <a:off x="1129760" y="1973905"/>
            <a:ext cx="9147242" cy="4431983"/>
          </a:xfrm>
          <a:prstGeom prst="rect">
            <a:avLst/>
          </a:prstGeom>
          <a:noFill/>
        </p:spPr>
        <p:txBody>
          <a:bodyPr wrap="square" lIns="91440" tIns="45720" rIns="91440" bIns="45720" rtlCol="0" anchor="t">
            <a:spAutoFit/>
          </a:bodyPr>
          <a:lstStyle/>
          <a:p>
            <a:endParaRPr lang="en-US" sz="2400" dirty="0"/>
          </a:p>
          <a:p>
            <a:endParaRPr lang="en-US" sz="2400" dirty="0"/>
          </a:p>
          <a:p>
            <a:pPr marL="285750" indent="-285750">
              <a:spcAft>
                <a:spcPts val="1200"/>
              </a:spcAft>
              <a:buFont typeface="Arial" panose="020B0604020202020204" pitchFamily="34" charset="0"/>
              <a:buChar char="•"/>
            </a:pPr>
            <a:r>
              <a:rPr lang="en-US" sz="2400" dirty="0"/>
              <a:t>Kristen McKinnon, </a:t>
            </a:r>
            <a:r>
              <a:rPr lang="en-US" sz="2400" dirty="0">
                <a:hlinkClick r:id="rId3"/>
              </a:rPr>
              <a:t>kristen.a.mckinnon@mass.gov</a:t>
            </a:r>
            <a:r>
              <a:rPr lang="en-US" sz="2400" dirty="0"/>
              <a:t> </a:t>
            </a:r>
            <a:endParaRPr lang="en-US" sz="2400" dirty="0">
              <a:cs typeface="Calibri"/>
            </a:endParaRPr>
          </a:p>
          <a:p>
            <a:pPr marL="285750" indent="-285750">
              <a:spcAft>
                <a:spcPts val="1200"/>
              </a:spcAft>
              <a:buFont typeface="Arial" panose="020B0604020202020204" pitchFamily="34" charset="0"/>
              <a:buChar char="•"/>
            </a:pPr>
            <a:r>
              <a:rPr lang="en-US" sz="2400" dirty="0"/>
              <a:t>Jenn Ahern, </a:t>
            </a:r>
            <a:r>
              <a:rPr lang="en-US" sz="2400" dirty="0">
                <a:hlinkClick r:id="rId4"/>
              </a:rPr>
              <a:t>Jennifer.M.Ahern@mass.gov</a:t>
            </a:r>
            <a:endParaRPr lang="en-US" sz="2400" dirty="0"/>
          </a:p>
          <a:p>
            <a:pPr marL="285750" indent="-285750">
              <a:spcAft>
                <a:spcPts val="1200"/>
              </a:spcAft>
              <a:buFont typeface="Arial" panose="020B0604020202020204" pitchFamily="34" charset="0"/>
              <a:buChar char="•"/>
            </a:pPr>
            <a:r>
              <a:rPr lang="en-US" sz="2400" dirty="0">
                <a:latin typeface="Calibri"/>
                <a:cs typeface="Calibri"/>
              </a:rPr>
              <a:t>Grants website: </a:t>
            </a:r>
            <a:r>
              <a:rPr lang="en-US" sz="2400" dirty="0">
                <a:ea typeface="+mn-lt"/>
                <a:cs typeface="+mn-lt"/>
                <a:hlinkClick r:id="rId5"/>
              </a:rPr>
              <a:t>https://www.doe.mass.edu/grants/</a:t>
            </a:r>
            <a:r>
              <a:rPr lang="en-US" sz="2400" dirty="0">
                <a:ea typeface="+mn-lt"/>
                <a:cs typeface="+mn-lt"/>
              </a:rPr>
              <a:t>  - each RFP has a contact listed</a:t>
            </a:r>
          </a:p>
          <a:p>
            <a:pPr marL="285750" indent="-285750">
              <a:spcAft>
                <a:spcPts val="1200"/>
              </a:spcAft>
              <a:buFont typeface="Arial" panose="020B0604020202020204" pitchFamily="34" charset="0"/>
              <a:buChar char="•"/>
            </a:pPr>
            <a:r>
              <a:rPr lang="en-US" sz="2400" dirty="0">
                <a:cs typeface="Calibri" panose="020F0502020204030204"/>
              </a:rPr>
              <a:t>Grants Management main line: 781-338-6595  / </a:t>
            </a:r>
            <a:r>
              <a:rPr lang="en-US" sz="2400" dirty="0">
                <a:cs typeface="Calibri" panose="020F0502020204030204"/>
                <a:hlinkClick r:id="rId6"/>
              </a:rPr>
              <a:t>EdGrants@mass.gov</a:t>
            </a:r>
            <a:r>
              <a:rPr lang="en-US" sz="2400" dirty="0">
                <a:cs typeface="Calibri" panose="020F0502020204030204"/>
              </a:rPr>
              <a:t> </a:t>
            </a:r>
          </a:p>
          <a:p>
            <a:pPr>
              <a:spcAft>
                <a:spcPts val="1200"/>
              </a:spcAft>
            </a:pPr>
            <a:endParaRPr lang="en-US" dirty="0">
              <a:cs typeface="Calibri" panose="020F0502020204030204"/>
            </a:endParaRP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endParaRPr lang="en-US" dirty="0">
              <a:cs typeface="Calibri" panose="020F0502020204030204"/>
            </a:endParaRPr>
          </a:p>
        </p:txBody>
      </p:sp>
      <p:sp>
        <p:nvSpPr>
          <p:cNvPr id="2" name="Title 1">
            <a:extLst>
              <a:ext uri="{FF2B5EF4-FFF2-40B4-BE49-F238E27FC236}">
                <a16:creationId xmlns:a16="http://schemas.microsoft.com/office/drawing/2014/main" id="{991000ED-224B-EC26-9DEB-055F9C5A125A}"/>
              </a:ext>
            </a:extLst>
          </p:cNvPr>
          <p:cNvSpPr>
            <a:spLocks noGrp="1"/>
          </p:cNvSpPr>
          <p:nvPr>
            <p:ph type="title"/>
          </p:nvPr>
        </p:nvSpPr>
        <p:spPr>
          <a:xfrm>
            <a:off x="1129760" y="1375442"/>
            <a:ext cx="10515600" cy="1093686"/>
          </a:xfrm>
        </p:spPr>
        <p:txBody>
          <a:bodyPr/>
          <a:lstStyle/>
          <a:p>
            <a:r>
              <a:rPr lang="en-US" dirty="0">
                <a:solidFill>
                  <a:schemeClr val="tx1"/>
                </a:solidFill>
              </a:rPr>
              <a:t>Contact Information</a:t>
            </a:r>
          </a:p>
        </p:txBody>
      </p:sp>
    </p:spTree>
    <p:extLst>
      <p:ext uri="{BB962C8B-B14F-4D97-AF65-F5344CB8AC3E}">
        <p14:creationId xmlns:p14="http://schemas.microsoft.com/office/powerpoint/2010/main" val="111093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45351"/>
            <a:ext cx="10515600" cy="3963620"/>
          </a:xfrm>
        </p:spPr>
        <p:txBody>
          <a:bodyPr vert="horz" lIns="91440" tIns="45720" rIns="91440" bIns="45720" rtlCol="0" anchor="t">
            <a:normAutofit lnSpcReduction="10000"/>
          </a:bodyPr>
          <a:lstStyle/>
          <a:p>
            <a:pPr marL="457200" indent="-457200">
              <a:lnSpc>
                <a:spcPct val="107000"/>
              </a:lnSpc>
              <a:spcBef>
                <a:spcPts val="0"/>
              </a:spcBef>
              <a:buAutoNum type="arabicPeriod"/>
            </a:pPr>
            <a:r>
              <a:rPr lang="en-US" sz="2000" dirty="0">
                <a:latin typeface="Arial"/>
                <a:ea typeface="Calibri" panose="020F0502020204030204" pitchFamily="34" charset="0"/>
                <a:cs typeface="Arial"/>
              </a:rPr>
              <a:t>Grant Funding Opportunity Postings </a:t>
            </a:r>
            <a:endParaRPr lang="en-US" dirty="0">
              <a:ea typeface="Calibri" panose="020F0502020204030204" pitchFamily="34" charset="0"/>
            </a:endParaRPr>
          </a:p>
          <a:p>
            <a:pPr marL="457200" indent="-457200">
              <a:lnSpc>
                <a:spcPct val="107000"/>
              </a:lnSpc>
              <a:spcBef>
                <a:spcPts val="0"/>
              </a:spcBef>
              <a:buAutoNum type="arabicPeriod"/>
            </a:pPr>
            <a:endParaRPr lang="en-US" sz="2000" dirty="0">
              <a:latin typeface="Arial"/>
              <a:ea typeface="Calibri" panose="020F0502020204030204" pitchFamily="34" charset="0"/>
              <a:cs typeface="Arial"/>
            </a:endParaRPr>
          </a:p>
          <a:p>
            <a:pPr marL="457200" indent="-457200">
              <a:lnSpc>
                <a:spcPct val="107000"/>
              </a:lnSpc>
              <a:spcBef>
                <a:spcPts val="0"/>
              </a:spcBef>
              <a:buAutoNum type="arabicPeriod"/>
            </a:pPr>
            <a:r>
              <a:rPr lang="en-US" sz="2000" dirty="0">
                <a:latin typeface="Calibri"/>
                <a:ea typeface="Calibri" panose="020F0502020204030204" pitchFamily="34" charset="0"/>
                <a:cs typeface="Calibri"/>
              </a:rPr>
              <a:t>GEM$ Competitive Grant Workflow </a:t>
            </a:r>
            <a:endParaRPr lang="en-US" dirty="0"/>
          </a:p>
          <a:p>
            <a:pPr marL="457200" indent="-457200">
              <a:lnSpc>
                <a:spcPct val="107000"/>
              </a:lnSpc>
              <a:spcBef>
                <a:spcPts val="0"/>
              </a:spcBef>
              <a:buAutoNum type="arabicPeriod"/>
            </a:pPr>
            <a:endParaRPr lang="en-US" sz="2000" dirty="0">
              <a:latin typeface="Calibri"/>
              <a:ea typeface="Calibri" panose="020F0502020204030204" pitchFamily="34" charset="0"/>
              <a:cs typeface="Calibri"/>
            </a:endParaRPr>
          </a:p>
          <a:p>
            <a:pPr marL="457200" indent="-457200">
              <a:lnSpc>
                <a:spcPct val="107000"/>
              </a:lnSpc>
              <a:spcBef>
                <a:spcPts val="0"/>
              </a:spcBef>
              <a:buFont typeface="+mj-lt"/>
              <a:buAutoNum type="arabicPeriod"/>
            </a:pPr>
            <a:r>
              <a:rPr lang="en-US" sz="2000" dirty="0">
                <a:latin typeface="Calibri"/>
                <a:ea typeface="Calibri" panose="020F0502020204030204" pitchFamily="34" charset="0"/>
                <a:cs typeface="Calibri"/>
              </a:rPr>
              <a:t>Due Date &amp; Submission Instructions </a:t>
            </a:r>
          </a:p>
          <a:p>
            <a:pPr marL="457200" indent="-457200">
              <a:lnSpc>
                <a:spcPct val="107000"/>
              </a:lnSpc>
              <a:spcBef>
                <a:spcPts val="0"/>
              </a:spcBef>
              <a:buAutoNum type="arabicPeriod"/>
            </a:pPr>
            <a:endParaRPr lang="en-US" sz="2000" dirty="0">
              <a:latin typeface="Calibri"/>
              <a:ea typeface="Calibri" panose="020F0502020204030204" pitchFamily="34" charset="0"/>
              <a:cs typeface="Calibri"/>
            </a:endParaRPr>
          </a:p>
          <a:p>
            <a:pPr marL="457200" indent="-457200">
              <a:lnSpc>
                <a:spcPct val="107000"/>
              </a:lnSpc>
              <a:spcBef>
                <a:spcPts val="0"/>
              </a:spcBef>
              <a:buFont typeface="+mj-lt"/>
              <a:buAutoNum type="arabicPeriod"/>
            </a:pPr>
            <a:r>
              <a:rPr lang="en-US" sz="2000" dirty="0">
                <a:effectLst/>
                <a:latin typeface="Calibri"/>
                <a:ea typeface="Calibri" panose="020F0502020204030204" pitchFamily="34" charset="0"/>
                <a:cs typeface="Calibri"/>
              </a:rPr>
              <a:t>Intent to Apply</a:t>
            </a:r>
            <a:r>
              <a:rPr lang="en-US" sz="2000" dirty="0">
                <a:latin typeface="Calibri"/>
                <a:ea typeface="Calibri" panose="020F0502020204030204" pitchFamily="34" charset="0"/>
                <a:cs typeface="Calibri"/>
              </a:rPr>
              <a:t> / Competitive Q&amp;A </a:t>
            </a:r>
            <a:endParaRPr lang="en-US" sz="2000" dirty="0">
              <a:effectLst/>
              <a:latin typeface="Calibri"/>
              <a:ea typeface="Calibri" panose="020F0502020204030204" pitchFamily="34" charset="0"/>
              <a:cs typeface="Calibri" panose="020F0502020204030204" pitchFamily="34" charset="0"/>
            </a:endParaRPr>
          </a:p>
          <a:p>
            <a:pPr marL="457200" indent="-457200">
              <a:lnSpc>
                <a:spcPct val="107000"/>
              </a:lnSpc>
              <a:spcBef>
                <a:spcPts val="0"/>
              </a:spcBef>
              <a:buAutoNum type="arabicPeriod"/>
            </a:pPr>
            <a:endParaRPr lang="en-US" sz="2000" dirty="0">
              <a:latin typeface="Calibri"/>
              <a:ea typeface="Calibri" panose="020F0502020204030204" pitchFamily="34" charset="0"/>
              <a:cs typeface="Calibri"/>
            </a:endParaRPr>
          </a:p>
          <a:p>
            <a:pPr marL="457200" indent="-457200">
              <a:lnSpc>
                <a:spcPct val="107000"/>
              </a:lnSpc>
              <a:spcBef>
                <a:spcPts val="0"/>
              </a:spcBef>
              <a:buAutoNum type="arabicPeriod"/>
            </a:pPr>
            <a:r>
              <a:rPr lang="en-US" sz="2000" dirty="0">
                <a:latin typeface="Calibri"/>
                <a:ea typeface="Calibri" panose="020F0502020204030204" pitchFamily="34" charset="0"/>
                <a:cs typeface="Calibri"/>
              </a:rPr>
              <a:t>How to get started on a Competitive Grant</a:t>
            </a:r>
            <a:endParaRPr lang="en-US" dirty="0"/>
          </a:p>
          <a:p>
            <a:pPr marL="457200" indent="-457200">
              <a:lnSpc>
                <a:spcPct val="107000"/>
              </a:lnSpc>
              <a:spcBef>
                <a:spcPts val="0"/>
              </a:spcBef>
              <a:buAutoNum type="arabicPeriod"/>
            </a:pPr>
            <a:endParaRPr lang="en-US" sz="2000" dirty="0">
              <a:latin typeface="Calibri"/>
              <a:cs typeface="Calibri"/>
            </a:endParaRPr>
          </a:p>
          <a:p>
            <a:pPr marL="457200" indent="-457200">
              <a:lnSpc>
                <a:spcPct val="107000"/>
              </a:lnSpc>
              <a:spcBef>
                <a:spcPts val="0"/>
              </a:spcBef>
              <a:buFont typeface="+mj-lt"/>
              <a:buAutoNum type="arabicPeriod"/>
            </a:pPr>
            <a:r>
              <a:rPr lang="en-US" sz="2000" dirty="0">
                <a:latin typeface="Calibri"/>
                <a:cs typeface="Arial"/>
              </a:rPr>
              <a:t>Announcing Awards</a:t>
            </a:r>
            <a:endParaRPr lang="en-US" sz="2000" dirty="0">
              <a:latin typeface="Calibri"/>
            </a:endParaRPr>
          </a:p>
          <a:p>
            <a:pPr marL="457200" indent="-457200">
              <a:lnSpc>
                <a:spcPct val="107000"/>
              </a:lnSpc>
              <a:spcBef>
                <a:spcPts val="0"/>
              </a:spcBef>
              <a:buAutoNum type="arabicPeriod"/>
            </a:pPr>
            <a:endParaRPr lang="en-US" sz="2000" dirty="0">
              <a:latin typeface="Calibri"/>
            </a:endParaRPr>
          </a:p>
          <a:p>
            <a:pPr marL="457200" indent="-457200">
              <a:lnSpc>
                <a:spcPct val="107000"/>
              </a:lnSpc>
              <a:spcBef>
                <a:spcPts val="0"/>
              </a:spcBef>
              <a:buAutoNum type="arabicPeriod"/>
            </a:pPr>
            <a:r>
              <a:rPr lang="en-US" sz="2000" dirty="0">
                <a:latin typeface="Calibri"/>
                <a:cs typeface="Arial"/>
              </a:rPr>
              <a:t>Questions </a:t>
            </a:r>
          </a:p>
        </p:txBody>
      </p:sp>
    </p:spTree>
    <p:extLst>
      <p:ext uri="{BB962C8B-B14F-4D97-AF65-F5344CB8AC3E}">
        <p14:creationId xmlns:p14="http://schemas.microsoft.com/office/powerpoint/2010/main" val="48574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65EA-769B-3369-7297-0FBA0BDD51EB}"/>
              </a:ext>
            </a:extLst>
          </p:cNvPr>
          <p:cNvSpPr>
            <a:spLocks noGrp="1"/>
          </p:cNvSpPr>
          <p:nvPr>
            <p:ph type="title"/>
          </p:nvPr>
        </p:nvSpPr>
        <p:spPr/>
        <p:txBody>
          <a:bodyPr>
            <a:normAutofit fontScale="90000"/>
          </a:bodyPr>
          <a:lstStyle/>
          <a:p>
            <a:r>
              <a:rPr lang="en-US" sz="6000" kern="1200" dirty="0">
                <a:solidFill>
                  <a:srgbClr val="000000"/>
                </a:solidFill>
                <a:effectLst/>
                <a:latin typeface="Calibri" panose="020F0502020204030204" pitchFamily="34" charset="0"/>
                <a:ea typeface="+mn-ea"/>
                <a:cs typeface="+mn-cs"/>
              </a:rPr>
              <a:t>1. Grant Funding Opportunity Postings </a:t>
            </a:r>
            <a:endParaRPr lang="en-US" dirty="0"/>
          </a:p>
        </p:txBody>
      </p:sp>
    </p:spTree>
    <p:extLst>
      <p:ext uri="{BB962C8B-B14F-4D97-AF65-F5344CB8AC3E}">
        <p14:creationId xmlns:p14="http://schemas.microsoft.com/office/powerpoint/2010/main" val="368791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587068"/>
            <a:ext cx="10515600" cy="695612"/>
          </a:xfrm>
        </p:spPr>
        <p:txBody>
          <a:bodyPr>
            <a:normAutofit fontScale="90000"/>
          </a:bodyPr>
          <a:lstStyle/>
          <a:p>
            <a:pPr algn="ctr"/>
            <a:r>
              <a:rPr lang="en-US" dirty="0">
                <a:latin typeface="Calibri"/>
                <a:cs typeface="Arial"/>
              </a:rPr>
              <a:t>Grant Funding</a:t>
            </a:r>
            <a:r>
              <a:rPr lang="en-US" sz="4400" b="0" i="0" u="none" strike="noStrike" dirty="0">
                <a:effectLst/>
                <a:latin typeface="Calibri"/>
                <a:cs typeface="Arial"/>
              </a:rPr>
              <a:t> Opportunity Postings</a:t>
            </a:r>
            <a:br>
              <a:rPr lang="en-US" sz="4400" b="0" i="0" u="none" strike="noStrike" dirty="0">
                <a:effectLst/>
                <a:latin typeface="Calibri" panose="020F0502020204030204" pitchFamily="34" charset="0"/>
              </a:rPr>
            </a:br>
            <a:r>
              <a:rPr lang="en-US" sz="4400" b="0" i="0" u="none" strike="noStrike" dirty="0">
                <a:effectLst/>
                <a:latin typeface="Calibri"/>
                <a:cs typeface="Arial"/>
              </a:rPr>
              <a:t> </a:t>
            </a:r>
            <a:r>
              <a:rPr lang="en-US" sz="2400" dirty="0">
                <a:latin typeface="Arial"/>
                <a:cs typeface="Arial"/>
              </a:rPr>
              <a:t>https://www.doe.mass.edu/grants/default.html</a:t>
            </a:r>
            <a:br>
              <a:rPr lang="en-US" sz="4400" dirty="0"/>
            </a:br>
            <a:endParaRPr lang="en-US" dirty="0"/>
          </a:p>
        </p:txBody>
      </p:sp>
      <p:pic>
        <p:nvPicPr>
          <p:cNvPr id="4" name="Picture 3" descr="Logo&#10;&#10;Description automatically generated">
            <a:extLst>
              <a:ext uri="{FF2B5EF4-FFF2-40B4-BE49-F238E27FC236}">
                <a16:creationId xmlns:a16="http://schemas.microsoft.com/office/drawing/2014/main" id="{41395092-ABA8-483F-834E-D9092BBC07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66998" y="6295516"/>
            <a:ext cx="1446962" cy="394716"/>
          </a:xfrm>
          <a:prstGeom prst="rect">
            <a:avLst/>
          </a:prstGeom>
        </p:spPr>
      </p:pic>
      <p:pic>
        <p:nvPicPr>
          <p:cNvPr id="5" name="Picture 5" descr="Grants page on the MA Department of Elementary and Secondary Education website, which includes a link to grant funding opportunity postings">
            <a:extLst>
              <a:ext uri="{FF2B5EF4-FFF2-40B4-BE49-F238E27FC236}">
                <a16:creationId xmlns:a16="http://schemas.microsoft.com/office/drawing/2014/main" id="{82BF7E93-01ED-3298-F995-83F79FEDEDDB}"/>
              </a:ext>
            </a:extLst>
          </p:cNvPr>
          <p:cNvPicPr>
            <a:picLocks noChangeAspect="1"/>
          </p:cNvPicPr>
          <p:nvPr/>
        </p:nvPicPr>
        <p:blipFill>
          <a:blip r:embed="rId4"/>
          <a:stretch>
            <a:fillRect/>
          </a:stretch>
        </p:blipFill>
        <p:spPr>
          <a:xfrm>
            <a:off x="1782501" y="1998808"/>
            <a:ext cx="8057909" cy="4210766"/>
          </a:xfrm>
          <a:prstGeom prst="rect">
            <a:avLst/>
          </a:prstGeom>
        </p:spPr>
      </p:pic>
    </p:spTree>
    <p:extLst>
      <p:ext uri="{BB962C8B-B14F-4D97-AF65-F5344CB8AC3E}">
        <p14:creationId xmlns:p14="http://schemas.microsoft.com/office/powerpoint/2010/main" val="226881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st of current grant funding opportunities on the DESE website">
            <a:extLst>
              <a:ext uri="{FF2B5EF4-FFF2-40B4-BE49-F238E27FC236}">
                <a16:creationId xmlns:a16="http://schemas.microsoft.com/office/drawing/2014/main" id="{1C4F73E7-F50B-FF98-A3C3-F7F95C76601F}"/>
              </a:ext>
            </a:extLst>
          </p:cNvPr>
          <p:cNvPicPr>
            <a:picLocks noGrp="1" noChangeAspect="1"/>
          </p:cNvPicPr>
          <p:nvPr>
            <p:ph idx="1"/>
          </p:nvPr>
        </p:nvPicPr>
        <p:blipFill>
          <a:blip r:embed="rId2"/>
          <a:stretch>
            <a:fillRect/>
          </a:stretch>
        </p:blipFill>
        <p:spPr>
          <a:xfrm>
            <a:off x="1510447" y="2086984"/>
            <a:ext cx="8553790" cy="4052559"/>
          </a:xfrm>
        </p:spPr>
      </p:pic>
      <p:sp>
        <p:nvSpPr>
          <p:cNvPr id="3" name="Title 2">
            <a:extLst>
              <a:ext uri="{FF2B5EF4-FFF2-40B4-BE49-F238E27FC236}">
                <a16:creationId xmlns:a16="http://schemas.microsoft.com/office/drawing/2014/main" id="{48013700-FCDF-1BC9-A09F-CBA10D049452}"/>
              </a:ext>
            </a:extLst>
          </p:cNvPr>
          <p:cNvSpPr>
            <a:spLocks noGrp="1"/>
          </p:cNvSpPr>
          <p:nvPr>
            <p:ph type="title"/>
          </p:nvPr>
        </p:nvSpPr>
        <p:spPr/>
        <p:txBody>
          <a:bodyPr/>
          <a:lstStyle/>
          <a:p>
            <a:r>
              <a:rPr lang="en-US" dirty="0">
                <a:latin typeface="Arial"/>
                <a:cs typeface="Arial"/>
              </a:rPr>
              <a:t>Grant Funding Opportunities</a:t>
            </a:r>
            <a:endParaRPr lang="en-US" dirty="0"/>
          </a:p>
        </p:txBody>
      </p:sp>
    </p:spTree>
    <p:extLst>
      <p:ext uri="{BB962C8B-B14F-4D97-AF65-F5344CB8AC3E}">
        <p14:creationId xmlns:p14="http://schemas.microsoft.com/office/powerpoint/2010/main" val="28907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Autofit/>
          </a:bodyPr>
          <a:lstStyle/>
          <a:p>
            <a:pPr algn="ctr"/>
            <a:r>
              <a:rPr lang="en-US" sz="3200" dirty="0">
                <a:latin typeface="Calibri"/>
                <a:cs typeface="Arial"/>
              </a:rPr>
              <a:t>Grant Funding </a:t>
            </a:r>
            <a:r>
              <a:rPr lang="en-US" sz="3200" b="0" i="0" u="none" strike="noStrike" dirty="0">
                <a:effectLst/>
                <a:latin typeface="Calibri"/>
                <a:cs typeface="Arial"/>
              </a:rPr>
              <a:t>Opportunities</a:t>
            </a:r>
            <a:r>
              <a:rPr lang="en-US" sz="3200" dirty="0">
                <a:latin typeface="Calibri"/>
                <a:cs typeface="Arial"/>
              </a:rPr>
              <a:t> – Request for Proposals (RFPs) </a:t>
            </a:r>
            <a:endParaRPr lang="en-US" sz="3200" dirty="0">
              <a:latin typeface="Calibri"/>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fontScale="92500" lnSpcReduction="10000"/>
          </a:bodyPr>
          <a:lstStyle/>
          <a:p>
            <a:r>
              <a:rPr lang="en-US" sz="2000">
                <a:solidFill>
                  <a:srgbClr val="000000"/>
                </a:solidFill>
                <a:latin typeface="Arial"/>
                <a:cs typeface="Arial"/>
              </a:rPr>
              <a:t>RFP is the governing document for the grant funds</a:t>
            </a:r>
            <a:endParaRPr lang="en-US" sz="2000" dirty="0">
              <a:solidFill>
                <a:srgbClr val="000000"/>
              </a:solidFill>
              <a:latin typeface="Arial"/>
              <a:cs typeface="Arial"/>
            </a:endParaRPr>
          </a:p>
          <a:p>
            <a:endParaRPr lang="en-US" sz="2000" dirty="0">
              <a:solidFill>
                <a:srgbClr val="000000"/>
              </a:solidFill>
              <a:latin typeface="Arial"/>
              <a:cs typeface="Arial"/>
            </a:endParaRPr>
          </a:p>
          <a:p>
            <a:r>
              <a:rPr lang="en-US" sz="2000">
                <a:solidFill>
                  <a:srgbClr val="000000"/>
                </a:solidFill>
                <a:latin typeface="Arial"/>
                <a:cs typeface="Arial"/>
              </a:rPr>
              <a:t>Describes</a:t>
            </a:r>
            <a:r>
              <a:rPr lang="en-US" sz="2000" b="0" i="0" u="none" strike="noStrike">
                <a:solidFill>
                  <a:srgbClr val="000000"/>
                </a:solidFill>
                <a:effectLst/>
                <a:latin typeface="Arial"/>
                <a:cs typeface="Arial"/>
              </a:rPr>
              <a:t> the purpose and priorities of </a:t>
            </a:r>
            <a:r>
              <a:rPr lang="en-US" sz="2000" b="0" i="0" u="none" strike="noStrike" dirty="0">
                <a:solidFill>
                  <a:srgbClr val="000000"/>
                </a:solidFill>
                <a:effectLst/>
                <a:latin typeface="Arial"/>
                <a:cs typeface="Arial"/>
              </a:rPr>
              <a:t>the grant</a:t>
            </a:r>
            <a:endParaRPr lang="en-US" sz="2000"/>
          </a:p>
          <a:p>
            <a:endParaRPr lang="en-US" sz="2000" dirty="0">
              <a:solidFill>
                <a:srgbClr val="000000"/>
              </a:solidFill>
              <a:latin typeface="Arial"/>
              <a:cs typeface="Arial"/>
            </a:endParaRPr>
          </a:p>
          <a:p>
            <a:r>
              <a:rPr lang="en-US" sz="2000" dirty="0">
                <a:solidFill>
                  <a:srgbClr val="000000"/>
                </a:solidFill>
                <a:latin typeface="Arial"/>
                <a:cs typeface="Arial"/>
              </a:rPr>
              <a:t>Outlines the project duration </a:t>
            </a:r>
            <a:r>
              <a:rPr lang="en-US" sz="2000" b="0" i="0" u="none" strike="noStrike" dirty="0">
                <a:solidFill>
                  <a:srgbClr val="000000"/>
                </a:solidFill>
                <a:effectLst/>
                <a:latin typeface="Arial"/>
                <a:cs typeface="Arial"/>
              </a:rPr>
              <a:t>of the grant including any </a:t>
            </a:r>
            <a:r>
              <a:rPr lang="en-US" sz="2000" dirty="0">
                <a:solidFill>
                  <a:srgbClr val="000000"/>
                </a:solidFill>
                <a:latin typeface="Arial"/>
                <a:cs typeface="Arial"/>
              </a:rPr>
              <a:t>subsequent continuation</a:t>
            </a:r>
            <a:r>
              <a:rPr lang="en-US" sz="2000" b="0" i="0" u="none" strike="noStrike" dirty="0">
                <a:solidFill>
                  <a:srgbClr val="000000"/>
                </a:solidFill>
                <a:effectLst/>
                <a:latin typeface="Arial"/>
                <a:cs typeface="Arial"/>
              </a:rPr>
              <a:t> years</a:t>
            </a:r>
            <a:r>
              <a:rPr lang="en-US" sz="2000" dirty="0">
                <a:solidFill>
                  <a:srgbClr val="000000"/>
                </a:solidFill>
                <a:latin typeface="Arial"/>
                <a:cs typeface="Arial"/>
              </a:rPr>
              <a:t> </a:t>
            </a:r>
            <a:endParaRPr lang="en-US" sz="2000" b="0" i="0" u="none" strike="noStrike">
              <a:solidFill>
                <a:srgbClr val="000000"/>
              </a:solidFill>
              <a:effectLst/>
              <a:latin typeface="Arial" panose="020B0604020202020204" pitchFamily="34" charset="0"/>
            </a:endParaRPr>
          </a:p>
          <a:p>
            <a:endParaRPr lang="en-US" sz="2000" dirty="0">
              <a:solidFill>
                <a:srgbClr val="000000"/>
              </a:solidFill>
              <a:latin typeface="Arial"/>
              <a:cs typeface="Arial"/>
            </a:endParaRPr>
          </a:p>
          <a:p>
            <a:r>
              <a:rPr lang="en-US" sz="2000">
                <a:solidFill>
                  <a:srgbClr val="000000"/>
                </a:solidFill>
                <a:latin typeface="Arial"/>
                <a:cs typeface="Arial"/>
              </a:rPr>
              <a:t>Due Date* (LEA Superintendent / Chief Executive Approved)</a:t>
            </a:r>
          </a:p>
          <a:p>
            <a:endParaRPr lang="en-US" sz="2000" dirty="0">
              <a:solidFill>
                <a:srgbClr val="000000"/>
              </a:solidFill>
              <a:latin typeface="Arial"/>
              <a:cs typeface="Arial"/>
            </a:endParaRPr>
          </a:p>
          <a:p>
            <a:r>
              <a:rPr lang="en-US" sz="2000" b="0" i="0" u="none" strike="noStrike" dirty="0">
                <a:solidFill>
                  <a:srgbClr val="000000"/>
                </a:solidFill>
                <a:effectLst/>
                <a:latin typeface="Arial"/>
                <a:cs typeface="Arial"/>
              </a:rPr>
              <a:t>Intent to Apply</a:t>
            </a:r>
            <a:r>
              <a:rPr lang="en-US" sz="2000" dirty="0">
                <a:solidFill>
                  <a:srgbClr val="000000"/>
                </a:solidFill>
                <a:latin typeface="Arial"/>
                <a:cs typeface="Arial"/>
              </a:rPr>
              <a:t> (some)</a:t>
            </a:r>
          </a:p>
          <a:p>
            <a:endParaRPr lang="en-US" sz="2000" dirty="0">
              <a:solidFill>
                <a:srgbClr val="000000"/>
              </a:solidFill>
              <a:latin typeface="Arial"/>
              <a:cs typeface="Arial"/>
            </a:endParaRPr>
          </a:p>
          <a:p>
            <a:r>
              <a:rPr lang="en-US" sz="2000" dirty="0">
                <a:solidFill>
                  <a:srgbClr val="000000"/>
                </a:solidFill>
                <a:latin typeface="Arial"/>
                <a:cs typeface="Arial"/>
              </a:rPr>
              <a:t>Competitive applications will be available in GEM$ for all eligible entities</a:t>
            </a:r>
            <a:endParaRPr lang="en-US" sz="2000" dirty="0">
              <a:solidFill>
                <a:srgbClr val="000000"/>
              </a:solidFill>
            </a:endParaRPr>
          </a:p>
        </p:txBody>
      </p:sp>
      <p:pic>
        <p:nvPicPr>
          <p:cNvPr id="4" name="Picture 3" descr="Logo&#10;&#10;Description automatically generated">
            <a:extLst>
              <a:ext uri="{FF2B5EF4-FFF2-40B4-BE49-F238E27FC236}">
                <a16:creationId xmlns:a16="http://schemas.microsoft.com/office/drawing/2014/main" id="{41395092-ABA8-483F-834E-D9092BBC07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66998" y="6295516"/>
            <a:ext cx="1446962" cy="394716"/>
          </a:xfrm>
          <a:prstGeom prst="rect">
            <a:avLst/>
          </a:prstGeom>
        </p:spPr>
      </p:pic>
    </p:spTree>
    <p:extLst>
      <p:ext uri="{BB962C8B-B14F-4D97-AF65-F5344CB8AC3E}">
        <p14:creationId xmlns:p14="http://schemas.microsoft.com/office/powerpoint/2010/main" val="419971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F44B-73F8-7BDB-34CF-18DB0A4F5222}"/>
              </a:ext>
            </a:extLst>
          </p:cNvPr>
          <p:cNvSpPr>
            <a:spLocks noGrp="1"/>
          </p:cNvSpPr>
          <p:nvPr>
            <p:ph type="title"/>
          </p:nvPr>
        </p:nvSpPr>
        <p:spPr/>
        <p:txBody>
          <a:bodyPr>
            <a:normAutofit fontScale="90000"/>
          </a:bodyPr>
          <a:lstStyle/>
          <a:p>
            <a:r>
              <a:rPr lang="en-US" sz="6000" kern="1200" dirty="0">
                <a:solidFill>
                  <a:srgbClr val="000000"/>
                </a:solidFill>
                <a:effectLst/>
                <a:latin typeface="Calibri" panose="020F0502020204030204" pitchFamily="34" charset="0"/>
                <a:ea typeface="+mn-ea"/>
                <a:cs typeface="+mn-cs"/>
              </a:rPr>
              <a:t>2.</a:t>
            </a:r>
            <a:r>
              <a:rPr lang="en-US" sz="6000" kern="1200" baseline="0" dirty="0">
                <a:solidFill>
                  <a:srgbClr val="000000"/>
                </a:solidFill>
                <a:effectLst/>
                <a:latin typeface="Calibri" panose="020F0502020204030204" pitchFamily="34" charset="0"/>
                <a:ea typeface="+mn-ea"/>
                <a:cs typeface="+mn-cs"/>
              </a:rPr>
              <a:t> </a:t>
            </a:r>
            <a:r>
              <a:rPr lang="en-US" sz="6000" kern="1200" dirty="0">
                <a:solidFill>
                  <a:srgbClr val="000000"/>
                </a:solidFill>
                <a:effectLst/>
                <a:latin typeface="Calibri" panose="020F0502020204030204" pitchFamily="34" charset="0"/>
                <a:ea typeface="+mn-ea"/>
                <a:cs typeface="+mn-cs"/>
              </a:rPr>
              <a:t>GEM$ Competitive Grant Workflow</a:t>
            </a:r>
            <a:endParaRPr lang="en-US" dirty="0"/>
          </a:p>
        </p:txBody>
      </p:sp>
    </p:spTree>
    <p:extLst>
      <p:ext uri="{BB962C8B-B14F-4D97-AF65-F5344CB8AC3E}">
        <p14:creationId xmlns:p14="http://schemas.microsoft.com/office/powerpoint/2010/main" val="100818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ow chart depicting the workflow for competitive grants in GEM$. The LEA's grantwriter will send it to the LEA's fiscal representative, and then the LEA's superintendent will approve. This will send it to DESE who will either return it to the applicant for edits, or will review it and make an award decision after a scoring process.">
            <a:extLst>
              <a:ext uri="{FF2B5EF4-FFF2-40B4-BE49-F238E27FC236}">
                <a16:creationId xmlns:a16="http://schemas.microsoft.com/office/drawing/2014/main" id="{17541D41-DA49-4896-8DA3-41AE55F475BF}"/>
              </a:ext>
            </a:extLst>
          </p:cNvPr>
          <p:cNvPicPr>
            <a:picLocks noChangeAspect="1"/>
          </p:cNvPicPr>
          <p:nvPr/>
        </p:nvPicPr>
        <p:blipFill>
          <a:blip r:embed="rId3"/>
          <a:stretch>
            <a:fillRect/>
          </a:stretch>
        </p:blipFill>
        <p:spPr>
          <a:xfrm>
            <a:off x="3572298" y="1094807"/>
            <a:ext cx="7235134" cy="5458915"/>
          </a:xfrm>
          <a:prstGeom prst="rect">
            <a:avLst/>
          </a:prstGeom>
        </p:spPr>
      </p:pic>
      <p:sp>
        <p:nvSpPr>
          <p:cNvPr id="7" name="Content Placeholder 1">
            <a:extLst>
              <a:ext uri="{FF2B5EF4-FFF2-40B4-BE49-F238E27FC236}">
                <a16:creationId xmlns:a16="http://schemas.microsoft.com/office/drawing/2014/main" id="{9338AE15-5524-41C8-B91F-91712C925194}"/>
              </a:ext>
            </a:extLst>
          </p:cNvPr>
          <p:cNvSpPr txBox="1">
            <a:spLocks/>
          </p:cNvSpPr>
          <p:nvPr/>
        </p:nvSpPr>
        <p:spPr>
          <a:xfrm>
            <a:off x="501288" y="937389"/>
            <a:ext cx="3009089" cy="4757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Competitive Grants</a:t>
            </a:r>
          </a:p>
          <a:p>
            <a:endParaRPr lang="en-US"/>
          </a:p>
        </p:txBody>
      </p:sp>
      <p:sp>
        <p:nvSpPr>
          <p:cNvPr id="2" name="Title 1">
            <a:extLst>
              <a:ext uri="{FF2B5EF4-FFF2-40B4-BE49-F238E27FC236}">
                <a16:creationId xmlns:a16="http://schemas.microsoft.com/office/drawing/2014/main" id="{A9E6E3E6-F4CB-771E-42E0-8894F9A616C2}"/>
              </a:ext>
            </a:extLst>
          </p:cNvPr>
          <p:cNvSpPr>
            <a:spLocks noGrp="1"/>
          </p:cNvSpPr>
          <p:nvPr>
            <p:ph type="title"/>
          </p:nvPr>
        </p:nvSpPr>
        <p:spPr>
          <a:xfrm>
            <a:off x="501288" y="68386"/>
            <a:ext cx="10515600" cy="1042852"/>
          </a:xfrm>
        </p:spPr>
        <p:txBody>
          <a:bodyPr/>
          <a:lstStyle/>
          <a:p>
            <a:r>
              <a:rPr lang="en-US" dirty="0"/>
              <a:t>Grant Workflows</a:t>
            </a:r>
          </a:p>
        </p:txBody>
      </p:sp>
    </p:spTree>
    <p:extLst>
      <p:ext uri="{BB962C8B-B14F-4D97-AF65-F5344CB8AC3E}">
        <p14:creationId xmlns:p14="http://schemas.microsoft.com/office/powerpoint/2010/main" val="126238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documentManagement/types"/>
    <ds:schemaRef ds:uri="http://www.w3.org/XML/1998/namespace"/>
    <ds:schemaRef ds:uri="http://purl.org/dc/dcmitype/"/>
    <ds:schemaRef ds:uri="1c210e20-2656-47be-8bfe-a34b7996932e"/>
    <ds:schemaRef ds:uri="http://purl.org/dc/terms/"/>
    <ds:schemaRef ds:uri="http://schemas.microsoft.com/office/2006/metadata/properties"/>
    <ds:schemaRef ds:uri="http://schemas.microsoft.com/office/infopath/2007/PartnerControls"/>
    <ds:schemaRef ds:uri="http://schemas.openxmlformats.org/package/2006/metadata/core-properties"/>
    <ds:schemaRef ds:uri="7a12eb2f-f040-4639-9fb2-5a6588dc8035"/>
    <ds:schemaRef ds:uri="http://purl.org/dc/elements/1.1/"/>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TotalTime>
  <Words>1031</Words>
  <Application>Microsoft Office PowerPoint</Application>
  <PresentationFormat>Widescreen</PresentationFormat>
  <Paragraphs>146</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proxima-nova</vt:lpstr>
      <vt:lpstr>Arial</vt:lpstr>
      <vt:lpstr>Calibri</vt:lpstr>
      <vt:lpstr>Office Theme</vt:lpstr>
      <vt:lpstr>Grants for Education Management System (GEM$)</vt:lpstr>
      <vt:lpstr>Presenters</vt:lpstr>
      <vt:lpstr>Agenda</vt:lpstr>
      <vt:lpstr>1. Grant Funding Opportunity Postings </vt:lpstr>
      <vt:lpstr>Grant Funding Opportunity Postings  https://www.doe.mass.edu/grants/default.html </vt:lpstr>
      <vt:lpstr>Grant Funding Opportunities</vt:lpstr>
      <vt:lpstr>Grant Funding Opportunities – Request for Proposals (RFPs) </vt:lpstr>
      <vt:lpstr>2. GEM$ Competitive Grant Workflow</vt:lpstr>
      <vt:lpstr>Grant Workflows</vt:lpstr>
      <vt:lpstr>"Application Started"</vt:lpstr>
      <vt:lpstr>3. Due Date &amp; Submission Instructions </vt:lpstr>
      <vt:lpstr>Due Date &amp; Submission Instructions </vt:lpstr>
      <vt:lpstr>Grant Workflows</vt:lpstr>
      <vt:lpstr>4. Intent to Apply / Competitive Q &amp; A </vt:lpstr>
      <vt:lpstr>Intent to Apply </vt:lpstr>
      <vt:lpstr>Competitive Grant Q &amp; A</vt:lpstr>
      <vt:lpstr>5. How to get started on a Competitive grant</vt:lpstr>
      <vt:lpstr>Log in to GEM$</vt:lpstr>
      <vt:lpstr>Funding – left hand navigation menu</vt:lpstr>
      <vt:lpstr>Funding Applications</vt:lpstr>
      <vt:lpstr>Funding Applicaitons</vt:lpstr>
      <vt:lpstr>Sections</vt:lpstr>
      <vt:lpstr>Sections</vt:lpstr>
      <vt:lpstr>6. Announcing Awards</vt:lpstr>
      <vt:lpstr>Announcing Awards</vt:lpstr>
      <vt:lpstr>Announcing Awards</vt:lpstr>
      <vt:lpstr>In Summary</vt:lpstr>
      <vt:lpstr>7. 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Grants in GEM$</dc:title>
  <dc:creator>DESE</dc:creator>
  <cp:lastModifiedBy>Zou, Dong (EOE)</cp:lastModifiedBy>
  <cp:revision>657</cp:revision>
  <cp:lastPrinted>2023-05-15T15:17:25Z</cp:lastPrinted>
  <dcterms:created xsi:type="dcterms:W3CDTF">2022-10-11T20:32:22Z</dcterms:created>
  <dcterms:modified xsi:type="dcterms:W3CDTF">2023-06-22T18:07:41Z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22 2023 12:00AM</vt:lpwstr>
  </property>
</Properties>
</file>