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59" r:id="rId5"/>
    <p:sldId id="845" r:id="rId6"/>
    <p:sldId id="263" r:id="rId7"/>
    <p:sldId id="265" r:id="rId8"/>
    <p:sldId id="847" r:id="rId9"/>
    <p:sldId id="848" r:id="rId10"/>
    <p:sldId id="473" r:id="rId11"/>
    <p:sldId id="640" r:id="rId12"/>
    <p:sldId id="673" r:id="rId13"/>
    <p:sldId id="653" r:id="rId14"/>
    <p:sldId id="684" r:id="rId15"/>
    <p:sldId id="685" r:id="rId16"/>
    <p:sldId id="853" r:id="rId17"/>
    <p:sldId id="668" r:id="rId18"/>
    <p:sldId id="654" r:id="rId19"/>
    <p:sldId id="655" r:id="rId20"/>
    <p:sldId id="656" r:id="rId21"/>
    <p:sldId id="657" r:id="rId22"/>
    <p:sldId id="658" r:id="rId23"/>
    <p:sldId id="660" r:id="rId24"/>
    <p:sldId id="659" r:id="rId25"/>
    <p:sldId id="661" r:id="rId26"/>
    <p:sldId id="839" r:id="rId27"/>
    <p:sldId id="671" r:id="rId28"/>
    <p:sldId id="663" r:id="rId29"/>
    <p:sldId id="674" r:id="rId30"/>
    <p:sldId id="849" r:id="rId31"/>
    <p:sldId id="675" r:id="rId32"/>
    <p:sldId id="851" r:id="rId33"/>
    <p:sldId id="840" r:id="rId34"/>
    <p:sldId id="68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0A5A6-7910-479B-849C-3DDA429B97FC}" v="156" dt="2023-06-26T13:46:07.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08" autoAdjust="0"/>
  </p:normalViewPr>
  <p:slideViewPr>
    <p:cSldViewPr snapToGrid="0">
      <p:cViewPr varScale="1">
        <p:scale>
          <a:sx n="53" d="100"/>
          <a:sy n="53" d="100"/>
        </p:scale>
        <p:origin x="84" y="486"/>
      </p:cViewPr>
      <p:guideLst/>
    </p:cSldViewPr>
  </p:slideViewPr>
  <p:outlineViewPr>
    <p:cViewPr>
      <p:scale>
        <a:sx n="33" d="100"/>
        <a:sy n="33" d="100"/>
      </p:scale>
      <p:origin x="0" y="-55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46266474585425"/>
          <c:y val="2.7664259262229651E-2"/>
          <c:w val="0.83225225237775413"/>
          <c:h val="0.81190620608150332"/>
        </c:manualLayout>
      </c:layout>
      <c:barChart>
        <c:barDir val="bar"/>
        <c:grouping val="percentStacked"/>
        <c:varyColors val="0"/>
        <c:ser>
          <c:idx val="0"/>
          <c:order val="0"/>
          <c:tx>
            <c:strRef>
              <c:f>Sheet1!$B$1</c:f>
              <c:strCache>
                <c:ptCount val="1"/>
                <c:pt idx="0">
                  <c:v>Claimed</c:v>
                </c:pt>
              </c:strCache>
            </c:strRef>
          </c:tx>
          <c:spPr>
            <a:solidFill>
              <a:schemeClr val="accent1"/>
            </a:solidFill>
            <a:ln>
              <a:noFill/>
            </a:ln>
            <a:effectLst/>
          </c:spPr>
          <c:invertIfNegative val="0"/>
          <c:dLbls>
            <c:dLbl>
              <c:idx val="2"/>
              <c:layout>
                <c:manualLayout>
                  <c:x val="-3.69565154131264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DB-4A5C-8BC6-16AA9D370C64}"/>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ESSER-III</c:v>
                </c:pt>
                <c:pt idx="1">
                  <c:v>ESSER-II</c:v>
                </c:pt>
                <c:pt idx="2">
                  <c:v>ESSER-I</c:v>
                </c:pt>
              </c:strCache>
            </c:strRef>
          </c:cat>
          <c:val>
            <c:numRef>
              <c:f>Sheet1!$B$2:$B$4</c:f>
              <c:numCache>
                <c:formatCode>"$"#,##0</c:formatCode>
                <c:ptCount val="3"/>
                <c:pt idx="0">
                  <c:v>512962947</c:v>
                </c:pt>
                <c:pt idx="1">
                  <c:v>586291450</c:v>
                </c:pt>
                <c:pt idx="2" formatCode="_(&quot;$&quot;* #,##0_);_(&quot;$&quot;* \(#,##0\);_(&quot;$&quot;* &quot;-&quot;_);_(@_)">
                  <c:v>194407274</c:v>
                </c:pt>
              </c:numCache>
            </c:numRef>
          </c:val>
          <c:extLst>
            <c:ext xmlns:c16="http://schemas.microsoft.com/office/drawing/2014/chart" uri="{C3380CC4-5D6E-409C-BE32-E72D297353CC}">
              <c16:uniqueId val="{00000000-E296-4BD0-BA4A-6EB27ABFDCC4}"/>
            </c:ext>
          </c:extLst>
        </c:ser>
        <c:ser>
          <c:idx val="1"/>
          <c:order val="1"/>
          <c:tx>
            <c:strRef>
              <c:f>Sheet1!$C$1</c:f>
              <c:strCache>
                <c:ptCount val="1"/>
                <c:pt idx="0">
                  <c:v>Unclaimed</c:v>
                </c:pt>
              </c:strCache>
            </c:strRef>
          </c:tx>
          <c:spPr>
            <a:solidFill>
              <a:schemeClr val="accent2"/>
            </a:solidFill>
            <a:ln>
              <a:noFill/>
            </a:ln>
            <a:effectLst/>
          </c:spPr>
          <c:invertIfNegative val="0"/>
          <c:dLbls>
            <c:dLbl>
              <c:idx val="2"/>
              <c:layout>
                <c:manualLayout>
                  <c:x val="-3.1521733734725485E-2"/>
                  <c:y val="2.5149326602026726E-3"/>
                </c:manualLayout>
              </c:layout>
              <c:showLegendKey val="0"/>
              <c:showVal val="1"/>
              <c:showCatName val="0"/>
              <c:showSerName val="0"/>
              <c:showPercent val="0"/>
              <c:showBubbleSize val="0"/>
              <c:extLst>
                <c:ext xmlns:c15="http://schemas.microsoft.com/office/drawing/2012/chart" uri="{CE6537A1-D6FC-4f65-9D91-7224C49458BB}">
                  <c15:layout>
                    <c:manualLayout>
                      <c:w val="7.3586943925548792E-2"/>
                      <c:h val="5.2712988557848499E-2"/>
                    </c:manualLayout>
                  </c15:layout>
                </c:ext>
                <c:ext xmlns:c16="http://schemas.microsoft.com/office/drawing/2014/chart" uri="{C3380CC4-5D6E-409C-BE32-E72D297353CC}">
                  <c16:uniqueId val="{00000001-C6DB-4A5C-8BC6-16AA9D370C64}"/>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ESSER-III</c:v>
                </c:pt>
                <c:pt idx="1">
                  <c:v>ESSER-II</c:v>
                </c:pt>
                <c:pt idx="2">
                  <c:v>ESSER-I</c:v>
                </c:pt>
              </c:strCache>
            </c:strRef>
          </c:cat>
          <c:val>
            <c:numRef>
              <c:f>Sheet1!$C$2:$C$4</c:f>
              <c:numCache>
                <c:formatCode>"$"#,##0</c:formatCode>
                <c:ptCount val="3"/>
                <c:pt idx="0">
                  <c:v>1145660204</c:v>
                </c:pt>
                <c:pt idx="1">
                  <c:v>152666112</c:v>
                </c:pt>
                <c:pt idx="2">
                  <c:v>7641</c:v>
                </c:pt>
              </c:numCache>
            </c:numRef>
          </c:val>
          <c:extLst>
            <c:ext xmlns:c16="http://schemas.microsoft.com/office/drawing/2014/chart" uri="{C3380CC4-5D6E-409C-BE32-E72D297353CC}">
              <c16:uniqueId val="{00000004-E296-4BD0-BA4A-6EB27ABFDCC4}"/>
            </c:ext>
          </c:extLst>
        </c:ser>
        <c:dLbls>
          <c:showLegendKey val="0"/>
          <c:showVal val="0"/>
          <c:showCatName val="0"/>
          <c:showSerName val="0"/>
          <c:showPercent val="0"/>
          <c:showBubbleSize val="0"/>
        </c:dLbls>
        <c:gapWidth val="49"/>
        <c:overlap val="100"/>
        <c:axId val="330660056"/>
        <c:axId val="330655792"/>
      </c:barChart>
      <c:catAx>
        <c:axId val="330660056"/>
        <c:scaling>
          <c:orientation val="minMax"/>
        </c:scaling>
        <c:delete val="1"/>
        <c:axPos val="l"/>
        <c:numFmt formatCode="General" sourceLinked="1"/>
        <c:majorTickMark val="none"/>
        <c:minorTickMark val="none"/>
        <c:tickLblPos val="nextTo"/>
        <c:crossAx val="330655792"/>
        <c:crosses val="autoZero"/>
        <c:auto val="1"/>
        <c:lblAlgn val="ctr"/>
        <c:lblOffset val="100"/>
        <c:noMultiLvlLbl val="0"/>
      </c:catAx>
      <c:valAx>
        <c:axId val="330655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0056"/>
        <c:crosses val="autoZero"/>
        <c:crossBetween val="between"/>
      </c:valAx>
      <c:spPr>
        <a:noFill/>
        <a:ln>
          <a:noFill/>
        </a:ln>
        <a:effectLst/>
      </c:spPr>
    </c:plotArea>
    <c:legend>
      <c:legendPos val="b"/>
      <c:layout>
        <c:manualLayout>
          <c:xMode val="edge"/>
          <c:yMode val="edge"/>
          <c:x val="0.38449340979116742"/>
          <c:y val="0.93019754895058993"/>
          <c:w val="0.23101318041766519"/>
          <c:h val="6.980245104941011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46266474585425"/>
          <c:y val="2.7664259262229651E-2"/>
          <c:w val="0.83225225237775413"/>
          <c:h val="0.81190620608150332"/>
        </c:manualLayout>
      </c:layout>
      <c:barChart>
        <c:barDir val="bar"/>
        <c:grouping val="percentStacked"/>
        <c:varyColors val="0"/>
        <c:ser>
          <c:idx val="0"/>
          <c:order val="0"/>
          <c:tx>
            <c:strRef>
              <c:f>Sheet1!$B$1</c:f>
              <c:strCache>
                <c:ptCount val="1"/>
                <c:pt idx="0">
                  <c:v>Claimed/Elapsed</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3FBE-4D55-945F-123EF0914BC8}"/>
              </c:ext>
            </c:extLst>
          </c:dPt>
          <c:dLbls>
            <c:dLbl>
              <c:idx val="0"/>
              <c:tx>
                <c:rich>
                  <a:bodyPr/>
                  <a:lstStyle/>
                  <a:p>
                    <a:fld id="{96F2BF9B-EBD2-4424-85AC-DBE2DF63A6DA}" type="VALUE">
                      <a:rPr lang="en-US" smtClean="0"/>
                      <a:pPr/>
                      <a:t>[VALUE]</a:t>
                    </a:fld>
                    <a:r>
                      <a:rPr lang="en-US" dirty="0"/>
                      <a:t> Claimed</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2-4B59-817F-3F425336EE1F}"/>
                </c:ext>
              </c:extLst>
            </c:dLbl>
            <c:dLbl>
              <c:idx val="1"/>
              <c:tx>
                <c:rich>
                  <a:bodyPr/>
                  <a:lstStyle/>
                  <a:p>
                    <a:r>
                      <a:rPr lang="en-US" dirty="0"/>
                      <a:t>23 Months Elapsed</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BE-4D55-945F-123EF0914BC8}"/>
                </c:ext>
              </c:extLst>
            </c:dLbl>
            <c:dLbl>
              <c:idx val="2"/>
              <c:layout>
                <c:manualLayout>
                  <c:x val="-3.69565154131264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DB-4A5C-8BC6-16AA9D370C6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ESSER-III</c:v>
                </c:pt>
                <c:pt idx="1">
                  <c:v>ESSER-II</c:v>
                </c:pt>
              </c:strCache>
            </c:strRef>
          </c:cat>
          <c:val>
            <c:numRef>
              <c:f>Sheet1!$B$2:$B$3</c:f>
              <c:numCache>
                <c:formatCode>General</c:formatCode>
                <c:ptCount val="2"/>
                <c:pt idx="0" formatCode="&quot;$&quot;#,##0">
                  <c:v>1099254397</c:v>
                </c:pt>
                <c:pt idx="1">
                  <c:v>23</c:v>
                </c:pt>
              </c:numCache>
            </c:numRef>
          </c:val>
          <c:extLst>
            <c:ext xmlns:c16="http://schemas.microsoft.com/office/drawing/2014/chart" uri="{C3380CC4-5D6E-409C-BE32-E72D297353CC}">
              <c16:uniqueId val="{00000000-E296-4BD0-BA4A-6EB27ABFDCC4}"/>
            </c:ext>
          </c:extLst>
        </c:ser>
        <c:ser>
          <c:idx val="1"/>
          <c:order val="1"/>
          <c:tx>
            <c:strRef>
              <c:f>Sheet1!$C$1</c:f>
              <c:strCache>
                <c:ptCount val="1"/>
                <c:pt idx="0">
                  <c:v>Unclaimed/Time to Go</c:v>
                </c:pt>
              </c:strCache>
            </c:strRef>
          </c:tx>
          <c:spPr>
            <a:solidFill>
              <a:schemeClr val="accent2"/>
            </a:solidFill>
            <a:ln>
              <a:noFill/>
            </a:ln>
            <a:effectLst/>
          </c:spPr>
          <c:invertIfNegative val="0"/>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3FBE-4D55-945F-123EF0914BC8}"/>
              </c:ext>
            </c:extLst>
          </c:dPt>
          <c:dLbls>
            <c:dLbl>
              <c:idx val="0"/>
              <c:tx>
                <c:rich>
                  <a:bodyPr/>
                  <a:lstStyle/>
                  <a:p>
                    <a:fld id="{C54CE6A6-948C-48BD-A6C4-C75BF48D0A69}" type="VALUE">
                      <a:rPr lang="en-US" smtClean="0"/>
                      <a:pPr/>
                      <a:t>[VALUE]</a:t>
                    </a:fld>
                    <a:r>
                      <a:rPr lang="en-US" dirty="0"/>
                      <a:t> Unclaimed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2-4B59-817F-3F425336EE1F}"/>
                </c:ext>
              </c:extLst>
            </c:dLbl>
            <c:dLbl>
              <c:idx val="1"/>
              <c:tx>
                <c:rich>
                  <a:bodyPr/>
                  <a:lstStyle/>
                  <a:p>
                    <a:r>
                      <a:rPr lang="en-US" dirty="0"/>
                      <a:t>16 Months T</a:t>
                    </a:r>
                    <a:r>
                      <a:rPr lang="en-US" baseline="0" dirty="0"/>
                      <a:t>o Go</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BE-4D55-945F-123EF0914BC8}"/>
                </c:ext>
              </c:extLst>
            </c:dLbl>
            <c:dLbl>
              <c:idx val="2"/>
              <c:layout>
                <c:manualLayout>
                  <c:x val="-3.1521733734725485E-2"/>
                  <c:y val="2.5149326602026726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3586943925548792E-2"/>
                      <c:h val="5.2712988557848499E-2"/>
                    </c:manualLayout>
                  </c15:layout>
                </c:ext>
                <c:ext xmlns:c16="http://schemas.microsoft.com/office/drawing/2014/chart" uri="{C3380CC4-5D6E-409C-BE32-E72D297353CC}">
                  <c16:uniqueId val="{00000001-C6DB-4A5C-8BC6-16AA9D370C6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ESSER-III</c:v>
                </c:pt>
                <c:pt idx="1">
                  <c:v>ESSER-II</c:v>
                </c:pt>
              </c:strCache>
            </c:strRef>
          </c:cat>
          <c:val>
            <c:numRef>
              <c:f>Sheet1!$C$2:$C$3</c:f>
              <c:numCache>
                <c:formatCode>General</c:formatCode>
                <c:ptCount val="2"/>
                <c:pt idx="0" formatCode="&quot;$&quot;#,##0">
                  <c:v>1298326316</c:v>
                </c:pt>
                <c:pt idx="1">
                  <c:v>16</c:v>
                </c:pt>
              </c:numCache>
            </c:numRef>
          </c:val>
          <c:extLst>
            <c:ext xmlns:c16="http://schemas.microsoft.com/office/drawing/2014/chart" uri="{C3380CC4-5D6E-409C-BE32-E72D297353CC}">
              <c16:uniqueId val="{00000004-E296-4BD0-BA4A-6EB27ABFDCC4}"/>
            </c:ext>
          </c:extLst>
        </c:ser>
        <c:dLbls>
          <c:showLegendKey val="0"/>
          <c:showVal val="0"/>
          <c:showCatName val="0"/>
          <c:showSerName val="0"/>
          <c:showPercent val="0"/>
          <c:showBubbleSize val="0"/>
        </c:dLbls>
        <c:gapWidth val="49"/>
        <c:overlap val="100"/>
        <c:axId val="330660056"/>
        <c:axId val="330655792"/>
      </c:barChart>
      <c:catAx>
        <c:axId val="330660056"/>
        <c:scaling>
          <c:orientation val="minMax"/>
        </c:scaling>
        <c:delete val="1"/>
        <c:axPos val="l"/>
        <c:numFmt formatCode="General" sourceLinked="1"/>
        <c:majorTickMark val="none"/>
        <c:minorTickMark val="none"/>
        <c:tickLblPos val="nextTo"/>
        <c:crossAx val="330655792"/>
        <c:crosses val="autoZero"/>
        <c:auto val="1"/>
        <c:lblAlgn val="ctr"/>
        <c:lblOffset val="100"/>
        <c:noMultiLvlLbl val="0"/>
      </c:catAx>
      <c:valAx>
        <c:axId val="330655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06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ESSA: Title I</c:v>
                </c:pt>
              </c:strCache>
            </c:strRef>
          </c:tx>
          <c:spPr>
            <a:ln w="76200" cap="rnd">
              <a:solidFill>
                <a:schemeClr val="accent1"/>
              </a:solidFill>
              <a:round/>
            </a:ln>
            <a:effectLst/>
          </c:spPr>
          <c:marker>
            <c:symbol val="none"/>
          </c:marker>
          <c:dLbls>
            <c:dLbl>
              <c:idx val="0"/>
              <c:layout>
                <c:manualLayout>
                  <c:x val="0"/>
                  <c:y val="2.8213166144200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DE-40E5-947D-93CF5E6B5FBE}"/>
                </c:ext>
              </c:extLst>
            </c:dLbl>
            <c:dLbl>
              <c:idx val="1"/>
              <c:layout>
                <c:manualLayout>
                  <c:x val="3.3510213397237947E-3"/>
                  <c:y val="-4.9572236072371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61-400B-B4AC-1078E5BCFBC0}"/>
                </c:ext>
              </c:extLst>
            </c:dLbl>
            <c:dLbl>
              <c:idx val="2"/>
              <c:layout>
                <c:manualLayout>
                  <c:x val="0"/>
                  <c:y val="5.9561128526645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DE-40E5-947D-93CF5E6B5FBE}"/>
                </c:ext>
              </c:extLst>
            </c:dLbl>
            <c:dLbl>
              <c:idx val="3"/>
              <c:layout>
                <c:manualLayout>
                  <c:x val="0"/>
                  <c:y val="5.0847629156073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61-400B-B4AC-1078E5BCFBC0}"/>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FY2019</c:v>
                </c:pt>
                <c:pt idx="1">
                  <c:v>FY2020</c:v>
                </c:pt>
                <c:pt idx="2">
                  <c:v>FY2021</c:v>
                </c:pt>
                <c:pt idx="3">
                  <c:v>FY2022</c:v>
                </c:pt>
                <c:pt idx="4">
                  <c:v>FY2023</c:v>
                </c:pt>
              </c:strCache>
            </c:strRef>
          </c:cat>
          <c:val>
            <c:numRef>
              <c:f>Sheet1!$B$2:$B$6</c:f>
              <c:numCache>
                <c:formatCode>"$"#,##0_);[Red]\("$"#,##0\)</c:formatCode>
                <c:ptCount val="5"/>
                <c:pt idx="0">
                  <c:v>237537239</c:v>
                </c:pt>
                <c:pt idx="1">
                  <c:v>252965059</c:v>
                </c:pt>
                <c:pt idx="2">
                  <c:v>242991073</c:v>
                </c:pt>
                <c:pt idx="3">
                  <c:v>259019483</c:v>
                </c:pt>
                <c:pt idx="4" formatCode="_(&quot;$&quot;* #,##0_);_(&quot;$&quot;* \(#,##0\);_(&quot;$&quot;* &quot;-&quot;_);_(@_)">
                  <c:v>262696966</c:v>
                </c:pt>
              </c:numCache>
            </c:numRef>
          </c:val>
          <c:smooth val="0"/>
          <c:extLst>
            <c:ext xmlns:c16="http://schemas.microsoft.com/office/drawing/2014/chart" uri="{C3380CC4-5D6E-409C-BE32-E72D297353CC}">
              <c16:uniqueId val="{00000000-EA61-400B-B4AC-1078E5BCFBC0}"/>
            </c:ext>
          </c:extLst>
        </c:ser>
        <c:dLbls>
          <c:showLegendKey val="0"/>
          <c:showVal val="0"/>
          <c:showCatName val="0"/>
          <c:showSerName val="0"/>
          <c:showPercent val="0"/>
          <c:showBubbleSize val="0"/>
        </c:dLbls>
        <c:smooth val="0"/>
        <c:axId val="806638840"/>
        <c:axId val="806633592"/>
      </c:lineChart>
      <c:catAx>
        <c:axId val="806638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6633592"/>
        <c:crosses val="autoZero"/>
        <c:auto val="1"/>
        <c:lblAlgn val="ctr"/>
        <c:lblOffset val="100"/>
        <c:noMultiLvlLbl val="0"/>
      </c:catAx>
      <c:valAx>
        <c:axId val="806633592"/>
        <c:scaling>
          <c:orientation val="minMax"/>
          <c:max val="300000000"/>
          <c:min val="2000000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6638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ESSA: Title I</c:v>
                </c:pt>
              </c:strCache>
            </c:strRef>
          </c:tx>
          <c:spPr>
            <a:ln w="76200" cap="rnd">
              <a:solidFill>
                <a:schemeClr val="accent1"/>
              </a:solidFill>
              <a:round/>
            </a:ln>
            <a:effectLst/>
          </c:spPr>
          <c:marker>
            <c:symbol val="none"/>
          </c:marker>
          <c:dLbls>
            <c:dLbl>
              <c:idx val="0"/>
              <c:layout>
                <c:manualLayout>
                  <c:x val="-1.932367149758454E-2"/>
                  <c:y val="3.13479623824451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B0-4778-9D51-2EDE58ED6ACB}"/>
                </c:ext>
              </c:extLst>
            </c:dLbl>
            <c:dLbl>
              <c:idx val="1"/>
              <c:layout>
                <c:manualLayout>
                  <c:x val="3.3510213397238389E-3"/>
                  <c:y val="-3.0763458642904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61-400B-B4AC-1078E5BCFBC0}"/>
                </c:ext>
              </c:extLst>
            </c:dLbl>
            <c:dLbl>
              <c:idx val="2"/>
              <c:layout>
                <c:manualLayout>
                  <c:x val="0"/>
                  <c:y val="3.4482758620689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B0-4778-9D51-2EDE58ED6ACB}"/>
                </c:ext>
              </c:extLst>
            </c:dLbl>
            <c:dLbl>
              <c:idx val="3"/>
              <c:layout>
                <c:manualLayout>
                  <c:x val="0"/>
                  <c:y val="4.7712832917828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61-400B-B4AC-1078E5BCFBC0}"/>
                </c:ext>
              </c:extLst>
            </c:dLbl>
            <c:dLbl>
              <c:idx val="4"/>
              <c:layout>
                <c:manualLayout>
                  <c:x val="-8.856580457753038E-17"/>
                  <c:y val="2.8213166144200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61-400B-B4AC-1078E5BCFBC0}"/>
                </c:ext>
              </c:extLst>
            </c:dLbl>
            <c:dLbl>
              <c:idx val="5"/>
              <c:layout>
                <c:manualLayout>
                  <c:x val="-2.4154589371980675E-3"/>
                  <c:y val="-5.0156739811912238E-2"/>
                </c:manualLayout>
              </c:layout>
              <c:tx>
                <c:rich>
                  <a:bodyPr/>
                  <a:lstStyle/>
                  <a:p>
                    <a:fld id="{EE0B9ED7-5A05-4C8A-91B6-DDB48E55388E}"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B0-4778-9D51-2EDE58ED6ACB}"/>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FY2019</c:v>
                </c:pt>
                <c:pt idx="1">
                  <c:v>FY2020</c:v>
                </c:pt>
                <c:pt idx="2">
                  <c:v>FY2021</c:v>
                </c:pt>
                <c:pt idx="3">
                  <c:v>FY2022</c:v>
                </c:pt>
                <c:pt idx="4">
                  <c:v>FY2023</c:v>
                </c:pt>
                <c:pt idx="5">
                  <c:v>FY2024</c:v>
                </c:pt>
              </c:strCache>
            </c:strRef>
          </c:cat>
          <c:val>
            <c:numRef>
              <c:f>Sheet1!$B$2:$B$7</c:f>
              <c:numCache>
                <c:formatCode>"$"#,##0_);[Red]\("$"#,##0\)</c:formatCode>
                <c:ptCount val="6"/>
                <c:pt idx="0">
                  <c:v>237537239</c:v>
                </c:pt>
                <c:pt idx="1">
                  <c:v>252965059</c:v>
                </c:pt>
                <c:pt idx="2">
                  <c:v>242991073</c:v>
                </c:pt>
                <c:pt idx="3">
                  <c:v>259019483</c:v>
                </c:pt>
                <c:pt idx="4" formatCode="_(&quot;$&quot;* #,##0_);_(&quot;$&quot;* \(#,##0\);_(&quot;$&quot;* &quot;-&quot;_);_(@_)">
                  <c:v>262696966</c:v>
                </c:pt>
                <c:pt idx="5" formatCode="&quot;$&quot;#,##0">
                  <c:v>290496003</c:v>
                </c:pt>
              </c:numCache>
            </c:numRef>
          </c:val>
          <c:smooth val="0"/>
          <c:extLst>
            <c:ext xmlns:c16="http://schemas.microsoft.com/office/drawing/2014/chart" uri="{C3380CC4-5D6E-409C-BE32-E72D297353CC}">
              <c16:uniqueId val="{00000000-EA61-400B-B4AC-1078E5BCFBC0}"/>
            </c:ext>
          </c:extLst>
        </c:ser>
        <c:dLbls>
          <c:showLegendKey val="0"/>
          <c:showVal val="0"/>
          <c:showCatName val="0"/>
          <c:showSerName val="0"/>
          <c:showPercent val="0"/>
          <c:showBubbleSize val="0"/>
        </c:dLbls>
        <c:smooth val="0"/>
        <c:axId val="806638840"/>
        <c:axId val="806633592"/>
      </c:lineChart>
      <c:catAx>
        <c:axId val="806638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6633592"/>
        <c:crosses val="autoZero"/>
        <c:auto val="1"/>
        <c:lblAlgn val="ctr"/>
        <c:lblOffset val="100"/>
        <c:noMultiLvlLbl val="0"/>
      </c:catAx>
      <c:valAx>
        <c:axId val="806633592"/>
        <c:scaling>
          <c:orientation val="minMax"/>
          <c:min val="2000000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6638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ESSA: Title IIA</c:v>
                </c:pt>
              </c:strCache>
            </c:strRef>
          </c:tx>
          <c:spPr>
            <a:ln w="76200" cap="rnd">
              <a:solidFill>
                <a:schemeClr val="accent5">
                  <a:lumMod val="60000"/>
                  <a:lumOff val="40000"/>
                </a:schemeClr>
              </a:solidFill>
              <a:round/>
            </a:ln>
            <a:effectLst/>
          </c:spPr>
          <c:marker>
            <c:symbol val="none"/>
          </c:marker>
          <c:dLbls>
            <c:dLbl>
              <c:idx val="0"/>
              <c:layout>
                <c:manualLayout>
                  <c:x val="-2.2340128455738642E-2"/>
                  <c:y val="-3.0179191922432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FE-4C78-810B-1F0B62D6F88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FE-4C78-810B-1F0B62D6F885}"/>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FY2019</c:v>
                </c:pt>
                <c:pt idx="1">
                  <c:v>FY2020</c:v>
                </c:pt>
                <c:pt idx="2">
                  <c:v>FY2021</c:v>
                </c:pt>
                <c:pt idx="3">
                  <c:v>FY2022</c:v>
                </c:pt>
                <c:pt idx="4">
                  <c:v>FY2023</c:v>
                </c:pt>
              </c:strCache>
            </c:strRef>
          </c:cat>
          <c:val>
            <c:numRef>
              <c:f>Sheet1!$B$2:$B$6</c:f>
              <c:numCache>
                <c:formatCode>"$"#,##0_);[Red]\("$"#,##0\)</c:formatCode>
                <c:ptCount val="5"/>
                <c:pt idx="0">
                  <c:v>35496301</c:v>
                </c:pt>
                <c:pt idx="1">
                  <c:v>34309648</c:v>
                </c:pt>
                <c:pt idx="2">
                  <c:v>32788722</c:v>
                </c:pt>
                <c:pt idx="3">
                  <c:v>31989107</c:v>
                </c:pt>
                <c:pt idx="4">
                  <c:v>30362569</c:v>
                </c:pt>
              </c:numCache>
            </c:numRef>
          </c:val>
          <c:smooth val="0"/>
          <c:extLst>
            <c:ext xmlns:c16="http://schemas.microsoft.com/office/drawing/2014/chart" uri="{C3380CC4-5D6E-409C-BE32-E72D297353CC}">
              <c16:uniqueId val="{00000000-EA61-400B-B4AC-1078E5BCFBC0}"/>
            </c:ext>
          </c:extLst>
        </c:ser>
        <c:ser>
          <c:idx val="1"/>
          <c:order val="1"/>
          <c:tx>
            <c:strRef>
              <c:f>Sheet1!$C$1</c:f>
              <c:strCache>
                <c:ptCount val="1"/>
                <c:pt idx="0">
                  <c:v>ESSA: Title III</c:v>
                </c:pt>
              </c:strCache>
            </c:strRef>
          </c:tx>
          <c:spPr>
            <a:ln w="76200" cap="rnd">
              <a:solidFill>
                <a:schemeClr val="accent2"/>
              </a:solidFill>
              <a:round/>
            </a:ln>
            <a:effectLst/>
          </c:spPr>
          <c:marker>
            <c:symbol val="none"/>
          </c:marker>
          <c:dLbls>
            <c:dLbl>
              <c:idx val="0"/>
              <c:layout>
                <c:manualLayout>
                  <c:x val="-5.6967327562133484E-2"/>
                  <c:y val="2.5149326602026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FE-4C78-810B-1F0B62D6F885}"/>
                </c:ext>
              </c:extLst>
            </c:dLbl>
            <c:dLbl>
              <c:idx val="4"/>
              <c:layout>
                <c:manualLayout>
                  <c:x val="4.4680256911475607E-3"/>
                  <c:y val="2.263439394182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FE-4C78-810B-1F0B62D6F885}"/>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FY2019</c:v>
                </c:pt>
                <c:pt idx="1">
                  <c:v>FY2020</c:v>
                </c:pt>
                <c:pt idx="2">
                  <c:v>FY2021</c:v>
                </c:pt>
                <c:pt idx="3">
                  <c:v>FY2022</c:v>
                </c:pt>
                <c:pt idx="4">
                  <c:v>FY2023</c:v>
                </c:pt>
              </c:strCache>
            </c:strRef>
          </c:cat>
          <c:val>
            <c:numRef>
              <c:f>Sheet1!$C$2:$C$6</c:f>
              <c:numCache>
                <c:formatCode>"$"#,##0_);[Red]\("$"#,##0\)</c:formatCode>
                <c:ptCount val="5"/>
                <c:pt idx="0">
                  <c:v>14887920</c:v>
                </c:pt>
                <c:pt idx="1">
                  <c:v>15395832</c:v>
                </c:pt>
                <c:pt idx="2">
                  <c:v>17114993</c:v>
                </c:pt>
                <c:pt idx="3">
                  <c:v>17199595</c:v>
                </c:pt>
                <c:pt idx="4">
                  <c:v>18544239</c:v>
                </c:pt>
              </c:numCache>
            </c:numRef>
          </c:val>
          <c:smooth val="0"/>
          <c:extLst>
            <c:ext xmlns:c16="http://schemas.microsoft.com/office/drawing/2014/chart" uri="{C3380CC4-5D6E-409C-BE32-E72D297353CC}">
              <c16:uniqueId val="{00000001-EA61-400B-B4AC-1078E5BCFBC0}"/>
            </c:ext>
          </c:extLst>
        </c:ser>
        <c:ser>
          <c:idx val="2"/>
          <c:order val="2"/>
          <c:tx>
            <c:strRef>
              <c:f>Sheet1!$D$1</c:f>
              <c:strCache>
                <c:ptCount val="1"/>
                <c:pt idx="0">
                  <c:v>ESSA: Title IV</c:v>
                </c:pt>
              </c:strCache>
            </c:strRef>
          </c:tx>
          <c:spPr>
            <a:ln w="76200" cap="rnd">
              <a:solidFill>
                <a:schemeClr val="accent3"/>
              </a:solidFill>
              <a:round/>
            </a:ln>
            <a:effectLst/>
          </c:spPr>
          <c:marker>
            <c:symbol val="none"/>
          </c:marker>
          <c:dLbls>
            <c:dLbl>
              <c:idx val="0"/>
              <c:layout>
                <c:manualLayout>
                  <c:x val="-5.1382295448198827E-2"/>
                  <c:y val="-4.526878788364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FE-4C78-810B-1F0B62D6F88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FE-4C78-810B-1F0B62D6F885}"/>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FY2019</c:v>
                </c:pt>
                <c:pt idx="1">
                  <c:v>FY2020</c:v>
                </c:pt>
                <c:pt idx="2">
                  <c:v>FY2021</c:v>
                </c:pt>
                <c:pt idx="3">
                  <c:v>FY2022</c:v>
                </c:pt>
                <c:pt idx="4">
                  <c:v>FY2023</c:v>
                </c:pt>
              </c:strCache>
            </c:strRef>
          </c:cat>
          <c:val>
            <c:numRef>
              <c:f>Sheet1!$D$2:$D$6</c:f>
              <c:numCache>
                <c:formatCode>"$"#,##0_);[Red]\("$"#,##0\)</c:formatCode>
                <c:ptCount val="5"/>
                <c:pt idx="0">
                  <c:v>16942161</c:v>
                </c:pt>
                <c:pt idx="1">
                  <c:v>16857655</c:v>
                </c:pt>
                <c:pt idx="2">
                  <c:v>18884495</c:v>
                </c:pt>
                <c:pt idx="3">
                  <c:v>17554055</c:v>
                </c:pt>
                <c:pt idx="4">
                  <c:v>19265685</c:v>
                </c:pt>
              </c:numCache>
            </c:numRef>
          </c:val>
          <c:smooth val="0"/>
          <c:extLst>
            <c:ext xmlns:c16="http://schemas.microsoft.com/office/drawing/2014/chart" uri="{C3380CC4-5D6E-409C-BE32-E72D297353CC}">
              <c16:uniqueId val="{00000002-EA61-400B-B4AC-1078E5BCFBC0}"/>
            </c:ext>
          </c:extLst>
        </c:ser>
        <c:dLbls>
          <c:showLegendKey val="0"/>
          <c:showVal val="0"/>
          <c:showCatName val="0"/>
          <c:showSerName val="0"/>
          <c:showPercent val="0"/>
          <c:showBubbleSize val="0"/>
        </c:dLbls>
        <c:smooth val="0"/>
        <c:axId val="806638840"/>
        <c:axId val="806633592"/>
      </c:lineChart>
      <c:catAx>
        <c:axId val="806638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6633592"/>
        <c:crosses val="autoZero"/>
        <c:auto val="1"/>
        <c:lblAlgn val="ctr"/>
        <c:lblOffset val="100"/>
        <c:noMultiLvlLbl val="0"/>
      </c:catAx>
      <c:valAx>
        <c:axId val="8066335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6638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ESSA: Title IIA</c:v>
                </c:pt>
              </c:strCache>
            </c:strRef>
          </c:tx>
          <c:spPr>
            <a:ln w="76200" cap="rnd">
              <a:solidFill>
                <a:schemeClr val="accent5">
                  <a:lumMod val="60000"/>
                  <a:lumOff val="40000"/>
                </a:schemeClr>
              </a:solidFill>
              <a:round/>
            </a:ln>
            <a:effectLst/>
          </c:spPr>
          <c:marker>
            <c:symbol val="none"/>
          </c:marker>
          <c:dLbls>
            <c:dLbl>
              <c:idx val="0"/>
              <c:layout>
                <c:manualLayout>
                  <c:x val="-2.2340128455738642E-2"/>
                  <c:y val="-3.0179191922432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FE-4C78-810B-1F0B62D6F885}"/>
                </c:ext>
              </c:extLst>
            </c:dLbl>
            <c:dLbl>
              <c:idx val="5"/>
              <c:layout>
                <c:manualLayout>
                  <c:x val="-6.038647342995169E-3"/>
                  <c:y val="-4.0752351097178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66-4464-928B-A274435013A0}"/>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FY2019</c:v>
                </c:pt>
                <c:pt idx="1">
                  <c:v>FY2020</c:v>
                </c:pt>
                <c:pt idx="2">
                  <c:v>FY2021</c:v>
                </c:pt>
                <c:pt idx="3">
                  <c:v>FY2022</c:v>
                </c:pt>
                <c:pt idx="4">
                  <c:v>FY2023</c:v>
                </c:pt>
                <c:pt idx="5">
                  <c:v>FY2024</c:v>
                </c:pt>
              </c:strCache>
            </c:strRef>
          </c:cat>
          <c:val>
            <c:numRef>
              <c:f>Sheet1!$B$2:$B$7</c:f>
              <c:numCache>
                <c:formatCode>"$"#,##0_);[Red]\("$"#,##0\)</c:formatCode>
                <c:ptCount val="6"/>
                <c:pt idx="0">
                  <c:v>35496301</c:v>
                </c:pt>
                <c:pt idx="1">
                  <c:v>34309648</c:v>
                </c:pt>
                <c:pt idx="2">
                  <c:v>32788722</c:v>
                </c:pt>
                <c:pt idx="3">
                  <c:v>31989107</c:v>
                </c:pt>
                <c:pt idx="4">
                  <c:v>30362569</c:v>
                </c:pt>
                <c:pt idx="5" formatCode="_(&quot;$&quot;* #,##0_);_(&quot;$&quot;* \(#,##0\);_(&quot;$&quot;* &quot;-&quot;??_);_(@_)">
                  <c:v>30579726</c:v>
                </c:pt>
              </c:numCache>
            </c:numRef>
          </c:val>
          <c:smooth val="0"/>
          <c:extLst>
            <c:ext xmlns:c16="http://schemas.microsoft.com/office/drawing/2014/chart" uri="{C3380CC4-5D6E-409C-BE32-E72D297353CC}">
              <c16:uniqueId val="{00000000-EA61-400B-B4AC-1078E5BCFBC0}"/>
            </c:ext>
          </c:extLst>
        </c:ser>
        <c:ser>
          <c:idx val="1"/>
          <c:order val="1"/>
          <c:tx>
            <c:strRef>
              <c:f>Sheet1!$C$1</c:f>
              <c:strCache>
                <c:ptCount val="1"/>
                <c:pt idx="0">
                  <c:v>ESSA: Title III</c:v>
                </c:pt>
              </c:strCache>
            </c:strRef>
          </c:tx>
          <c:spPr>
            <a:ln w="76200" cap="rnd">
              <a:solidFill>
                <a:schemeClr val="accent2"/>
              </a:solidFill>
              <a:round/>
            </a:ln>
            <a:effectLst/>
          </c:spPr>
          <c:marker>
            <c:symbol val="none"/>
          </c:marker>
          <c:dLbls>
            <c:dLbl>
              <c:idx val="0"/>
              <c:layout>
                <c:manualLayout>
                  <c:x val="-5.6967327562133484E-2"/>
                  <c:y val="2.5149326602026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FE-4C78-810B-1F0B62D6F885}"/>
                </c:ext>
              </c:extLst>
            </c:dLbl>
            <c:dLbl>
              <c:idx val="5"/>
              <c:layout>
                <c:manualLayout>
                  <c:x val="-7.246376811594203E-3"/>
                  <c:y val="-4.7021943573667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C2-4F49-BF9C-D286B9683C82}"/>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FY2019</c:v>
                </c:pt>
                <c:pt idx="1">
                  <c:v>FY2020</c:v>
                </c:pt>
                <c:pt idx="2">
                  <c:v>FY2021</c:v>
                </c:pt>
                <c:pt idx="3">
                  <c:v>FY2022</c:v>
                </c:pt>
                <c:pt idx="4">
                  <c:v>FY2023</c:v>
                </c:pt>
                <c:pt idx="5">
                  <c:v>FY2024</c:v>
                </c:pt>
              </c:strCache>
            </c:strRef>
          </c:cat>
          <c:val>
            <c:numRef>
              <c:f>Sheet1!$C$2:$C$7</c:f>
              <c:numCache>
                <c:formatCode>"$"#,##0_);[Red]\("$"#,##0\)</c:formatCode>
                <c:ptCount val="6"/>
                <c:pt idx="0">
                  <c:v>14887920</c:v>
                </c:pt>
                <c:pt idx="1">
                  <c:v>15395832</c:v>
                </c:pt>
                <c:pt idx="2">
                  <c:v>17114993</c:v>
                </c:pt>
                <c:pt idx="3">
                  <c:v>17199595</c:v>
                </c:pt>
                <c:pt idx="4">
                  <c:v>18544239</c:v>
                </c:pt>
                <c:pt idx="5">
                  <c:v>20685947</c:v>
                </c:pt>
              </c:numCache>
            </c:numRef>
          </c:val>
          <c:smooth val="0"/>
          <c:extLst>
            <c:ext xmlns:c16="http://schemas.microsoft.com/office/drawing/2014/chart" uri="{C3380CC4-5D6E-409C-BE32-E72D297353CC}">
              <c16:uniqueId val="{00000001-EA61-400B-B4AC-1078E5BCFBC0}"/>
            </c:ext>
          </c:extLst>
        </c:ser>
        <c:ser>
          <c:idx val="2"/>
          <c:order val="2"/>
          <c:tx>
            <c:strRef>
              <c:f>Sheet1!$D$1</c:f>
              <c:strCache>
                <c:ptCount val="1"/>
                <c:pt idx="0">
                  <c:v>ESSA: Title IV</c:v>
                </c:pt>
              </c:strCache>
            </c:strRef>
          </c:tx>
          <c:spPr>
            <a:ln w="76200" cap="rnd">
              <a:solidFill>
                <a:schemeClr val="accent3"/>
              </a:solidFill>
              <a:round/>
            </a:ln>
            <a:effectLst/>
          </c:spPr>
          <c:marker>
            <c:symbol val="none"/>
          </c:marker>
          <c:dLbls>
            <c:dLbl>
              <c:idx val="0"/>
              <c:layout>
                <c:manualLayout>
                  <c:x val="-5.1382295448198827E-2"/>
                  <c:y val="-4.526878788364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FE-4C78-810B-1F0B62D6F885}"/>
                </c:ext>
              </c:extLst>
            </c:dLbl>
            <c:dLbl>
              <c:idx val="5"/>
              <c:layout>
                <c:manualLayout>
                  <c:x val="-7.246376811594203E-3"/>
                  <c:y val="3.4482758620689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C2-4F49-BF9C-D286B9683C82}"/>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FY2019</c:v>
                </c:pt>
                <c:pt idx="1">
                  <c:v>FY2020</c:v>
                </c:pt>
                <c:pt idx="2">
                  <c:v>FY2021</c:v>
                </c:pt>
                <c:pt idx="3">
                  <c:v>FY2022</c:v>
                </c:pt>
                <c:pt idx="4">
                  <c:v>FY2023</c:v>
                </c:pt>
                <c:pt idx="5">
                  <c:v>FY2024</c:v>
                </c:pt>
              </c:strCache>
            </c:strRef>
          </c:cat>
          <c:val>
            <c:numRef>
              <c:f>Sheet1!$D$2:$D$7</c:f>
              <c:numCache>
                <c:formatCode>"$"#,##0_);[Red]\("$"#,##0\)</c:formatCode>
                <c:ptCount val="6"/>
                <c:pt idx="0">
                  <c:v>16942161</c:v>
                </c:pt>
                <c:pt idx="1">
                  <c:v>16857655</c:v>
                </c:pt>
                <c:pt idx="2">
                  <c:v>18884495</c:v>
                </c:pt>
                <c:pt idx="3">
                  <c:v>17554055</c:v>
                </c:pt>
                <c:pt idx="4">
                  <c:v>19265685</c:v>
                </c:pt>
                <c:pt idx="5">
                  <c:v>20032738</c:v>
                </c:pt>
              </c:numCache>
            </c:numRef>
          </c:val>
          <c:smooth val="0"/>
          <c:extLst>
            <c:ext xmlns:c16="http://schemas.microsoft.com/office/drawing/2014/chart" uri="{C3380CC4-5D6E-409C-BE32-E72D297353CC}">
              <c16:uniqueId val="{00000002-EA61-400B-B4AC-1078E5BCFBC0}"/>
            </c:ext>
          </c:extLst>
        </c:ser>
        <c:dLbls>
          <c:showLegendKey val="0"/>
          <c:showVal val="0"/>
          <c:showCatName val="0"/>
          <c:showSerName val="0"/>
          <c:showPercent val="0"/>
          <c:showBubbleSize val="0"/>
        </c:dLbls>
        <c:smooth val="0"/>
        <c:axId val="806638840"/>
        <c:axId val="806633592"/>
      </c:lineChart>
      <c:catAx>
        <c:axId val="806638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6633592"/>
        <c:crosses val="autoZero"/>
        <c:auto val="1"/>
        <c:lblAlgn val="ctr"/>
        <c:lblOffset val="100"/>
        <c:noMultiLvlLbl val="0"/>
      </c:catAx>
      <c:valAx>
        <c:axId val="8066335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6638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F94F02E-84DA-488A-8233-C757AB16D772}">
      <dgm:prSet/>
      <dgm:spPr/>
      <dgm:t>
        <a:bodyPr/>
        <a:lstStyle/>
        <a:p>
          <a:pPr rtl="0"/>
          <a:r>
            <a:rPr lang="en-US" b="1" dirty="0">
              <a:latin typeface="Arial" panose="020B0604020202020204" pitchFamily="34" charset="0"/>
              <a:cs typeface="Arial" panose="020B0604020202020204" pitchFamily="34" charset="0"/>
            </a:rPr>
            <a:t>Strategic Objective 2 - "Deeper Learning"</a:t>
          </a:r>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b="1" dirty="0">
              <a:latin typeface="Arial" panose="020B0604020202020204" pitchFamily="34" charset="0"/>
              <a:cs typeface="Arial" panose="020B0604020202020204" pitchFamily="34" charset="0"/>
            </a:rPr>
            <a:t>Strategic Objective 3 - "Diverse and Effective Workforce"</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1665EAF-200B-4642-8060-35F2BFE264B6}">
      <dgm:prSet phldr="0"/>
      <dgm:spPr/>
      <dgm:t>
        <a:bodyPr/>
        <a:lstStyle/>
        <a:p>
          <a:r>
            <a:rPr lang="en-US" dirty="0">
              <a:latin typeface="Arial" panose="020B0604020202020204" pitchFamily="34" charset="0"/>
              <a:cs typeface="Arial" panose="020B0604020202020204" pitchFamily="34" charset="0"/>
            </a:rPr>
            <a:t>Develop and sustain a workforce that is </a:t>
          </a:r>
          <a:r>
            <a:rPr lang="en-US" b="1" dirty="0">
              <a:latin typeface="Arial" panose="020B0604020202020204" pitchFamily="34" charset="0"/>
              <a:cs typeface="Arial" panose="020B0604020202020204" pitchFamily="34" charset="0"/>
            </a:rPr>
            <a:t>diverse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culturally responsive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well-prepared</a:t>
          </a:r>
          <a:r>
            <a:rPr lang="en-US" dirty="0">
              <a:latin typeface="Arial" panose="020B0604020202020204" pitchFamily="34" charset="0"/>
              <a:cs typeface="Arial" panose="020B0604020202020204" pitchFamily="34" charset="0"/>
            </a:rPr>
            <a:t>, and committed to </a:t>
          </a:r>
          <a:r>
            <a:rPr lang="en-US" b="1" dirty="0">
              <a:latin typeface="Arial" panose="020B0604020202020204" pitchFamily="34" charset="0"/>
              <a:cs typeface="Arial" panose="020B0604020202020204" pitchFamily="34" charset="0"/>
            </a:rPr>
            <a:t>continuous improvement</a:t>
          </a:r>
          <a:r>
            <a:rPr lang="en-US" dirty="0">
              <a:latin typeface="Arial" panose="020B0604020202020204" pitchFamily="34" charset="0"/>
              <a:cs typeface="Arial" panose="020B0604020202020204" pitchFamily="34" charset="0"/>
            </a:rPr>
            <a:t>, so that all students have equitable access to </a:t>
          </a:r>
          <a:r>
            <a:rPr lang="en-US" b="1" dirty="0">
              <a:latin typeface="Arial" panose="020B0604020202020204" pitchFamily="34" charset="0"/>
              <a:cs typeface="Arial" panose="020B0604020202020204" pitchFamily="34" charset="0"/>
            </a:rPr>
            <a:t>effective educators</a:t>
          </a:r>
          <a:r>
            <a:rPr lang="en-US" dirty="0">
              <a:latin typeface="Arial" panose="020B0604020202020204" pitchFamily="34" charset="0"/>
              <a:cs typeface="Arial" panose="020B0604020202020204" pitchFamily="34" charset="0"/>
            </a:rPr>
            <a:t>.</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0" dirty="0">
              <a:latin typeface="Arial" panose="020B0604020202020204" pitchFamily="34" charset="0"/>
              <a:cs typeface="Arial" panose="020B0604020202020204" pitchFamily="34" charset="0"/>
            </a:rPr>
            <a:t>Promote </a:t>
          </a:r>
          <a:r>
            <a:rPr lang="en-US" b="1" dirty="0">
              <a:latin typeface="Arial" panose="020B0604020202020204" pitchFamily="34" charset="0"/>
              <a:cs typeface="Arial" panose="020B0604020202020204" pitchFamily="34" charset="0"/>
            </a:rPr>
            <a:t>deeper learning</a:t>
          </a:r>
          <a:r>
            <a:rPr lang="en-US" b="0" dirty="0">
              <a:latin typeface="Arial" panose="020B0604020202020204" pitchFamily="34" charset="0"/>
              <a:cs typeface="Arial" panose="020B0604020202020204" pitchFamily="34" charset="0"/>
            </a:rPr>
            <a:t> so that </a:t>
          </a:r>
          <a:r>
            <a:rPr lang="en-US" b="1" dirty="0">
              <a:latin typeface="Arial" panose="020B0604020202020204" pitchFamily="34" charset="0"/>
              <a:cs typeface="Arial" panose="020B0604020202020204" pitchFamily="34" charset="0"/>
            </a:rPr>
            <a:t>all</a:t>
          </a:r>
          <a:r>
            <a:rPr lang="en-US" b="0" dirty="0">
              <a:latin typeface="Arial" panose="020B0604020202020204" pitchFamily="34" charset="0"/>
              <a:cs typeface="Arial" panose="020B0604020202020204" pitchFamily="34" charset="0"/>
            </a:rPr>
            <a:t> students engage in </a:t>
          </a:r>
          <a:r>
            <a:rPr lang="en-US" b="1" dirty="0">
              <a:latin typeface="Arial" panose="020B0604020202020204" pitchFamily="34" charset="0"/>
              <a:cs typeface="Arial" panose="020B0604020202020204" pitchFamily="34" charset="0"/>
            </a:rPr>
            <a:t>grade-level work</a:t>
          </a:r>
          <a:r>
            <a:rPr lang="en-US" b="0" dirty="0">
              <a:latin typeface="Arial" panose="020B0604020202020204" pitchFamily="34" charset="0"/>
              <a:cs typeface="Arial" panose="020B0604020202020204" pitchFamily="34" charset="0"/>
            </a:rPr>
            <a:t> that is </a:t>
          </a:r>
          <a:r>
            <a:rPr lang="en-US" b="1" dirty="0">
              <a:latin typeface="Arial" panose="020B0604020202020204" pitchFamily="34" charset="0"/>
              <a:cs typeface="Arial" panose="020B0604020202020204" pitchFamily="34" charset="0"/>
            </a:rPr>
            <a:t>real-world</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relevant</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interactive</a:t>
          </a:r>
          <a:r>
            <a:rPr lang="en-US" b="0" dirty="0">
              <a:latin typeface="Arial" panose="020B0604020202020204" pitchFamily="34" charset="0"/>
              <a:cs typeface="Arial" panose="020B0604020202020204" pitchFamily="34" charset="0"/>
            </a:rPr>
            <a:t>. </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dirty="0">
              <a:latin typeface="Arial" panose="020B0604020202020204" pitchFamily="34" charset="0"/>
              <a:cs typeface="Arial" panose="020B0604020202020204" pitchFamily="34" charset="0"/>
            </a:rPr>
            <a:t>Cultivate systems to support the </a:t>
          </a:r>
          <a:r>
            <a:rPr lang="en-US" b="1" dirty="0">
              <a:latin typeface="Arial" panose="020B0604020202020204" pitchFamily="34" charset="0"/>
              <a:cs typeface="Arial" panose="020B0604020202020204" pitchFamily="34" charset="0"/>
            </a:rPr>
            <a:t>whole student</a:t>
          </a:r>
          <a:r>
            <a:rPr lang="en-US" dirty="0">
              <a:latin typeface="Arial" panose="020B0604020202020204" pitchFamily="34" charset="0"/>
              <a:cs typeface="Arial" panose="020B0604020202020204" pitchFamily="34" charset="0"/>
            </a:rPr>
            <a:t> and foster </a:t>
          </a:r>
          <a:r>
            <a:rPr lang="en-US" b="1" dirty="0">
              <a:latin typeface="Arial" panose="020B0604020202020204" pitchFamily="34" charset="0"/>
              <a:cs typeface="Arial" panose="020B0604020202020204" pitchFamily="34" charset="0"/>
            </a:rPr>
            <a:t>joyful</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healthy</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and supportive</a:t>
          </a:r>
          <a:r>
            <a:rPr lang="en-US" dirty="0">
              <a:latin typeface="Arial" panose="020B0604020202020204" pitchFamily="34" charset="0"/>
              <a:cs typeface="Arial" panose="020B0604020202020204" pitchFamily="34" charset="0"/>
            </a:rPr>
            <a:t> learning environments so that all students feel </a:t>
          </a:r>
          <a:r>
            <a:rPr lang="en-US" b="1" dirty="0">
              <a:latin typeface="Arial" panose="020B0604020202020204" pitchFamily="34" charset="0"/>
              <a:cs typeface="Arial" panose="020B0604020202020204" pitchFamily="34" charset="0"/>
            </a:rPr>
            <a:t>valued</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connected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nourished</a:t>
          </a:r>
          <a:r>
            <a:rPr lang="en-US" dirty="0">
              <a:latin typeface="Arial" panose="020B0604020202020204" pitchFamily="34" charset="0"/>
              <a:cs typeface="Arial" panose="020B0604020202020204" pitchFamily="34" charset="0"/>
            </a:rPr>
            <a:t>, and</a:t>
          </a:r>
          <a:r>
            <a:rPr lang="en-US" b="1" dirty="0">
              <a:latin typeface="Arial" panose="020B0604020202020204" pitchFamily="34" charset="0"/>
              <a:cs typeface="Arial" panose="020B0604020202020204" pitchFamily="34" charset="0"/>
            </a:rPr>
            <a:t> ready to learn.</a:t>
          </a:r>
          <a:endParaRPr lang="en-US" dirty="0">
            <a:latin typeface="Arial" panose="020B0604020202020204" pitchFamily="34" charset="0"/>
            <a:cs typeface="Arial" panose="020B0604020202020204" pitchFamily="34" charset="0"/>
          </a:endParaRPr>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b="1" dirty="0">
              <a:latin typeface="Arial" panose="020B0604020202020204" pitchFamily="34" charset="0"/>
              <a:cs typeface="Arial" panose="020B0604020202020204" pitchFamily="34" charset="0"/>
            </a:rPr>
            <a:t>Strategic Objective 1 - "Whole Student"</a:t>
          </a:r>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7383084" y="-3060908"/>
          <a:ext cx="1055884" cy="744567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Cultivate systems to support the </a:t>
          </a:r>
          <a:r>
            <a:rPr lang="en-US" sz="1700" b="1" kern="1200" dirty="0">
              <a:latin typeface="Arial" panose="020B0604020202020204" pitchFamily="34" charset="0"/>
              <a:cs typeface="Arial" panose="020B0604020202020204" pitchFamily="34" charset="0"/>
            </a:rPr>
            <a:t>whole student</a:t>
          </a:r>
          <a:r>
            <a:rPr lang="en-US" sz="1700" kern="1200" dirty="0">
              <a:latin typeface="Arial" panose="020B0604020202020204" pitchFamily="34" charset="0"/>
              <a:cs typeface="Arial" panose="020B0604020202020204" pitchFamily="34" charset="0"/>
            </a:rPr>
            <a:t> and foster </a:t>
          </a:r>
          <a:r>
            <a:rPr lang="en-US" sz="1700" b="1" kern="1200" dirty="0">
              <a:latin typeface="Arial" panose="020B0604020202020204" pitchFamily="34" charset="0"/>
              <a:cs typeface="Arial" panose="020B0604020202020204" pitchFamily="34" charset="0"/>
            </a:rPr>
            <a:t>joyful</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healthy</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and supportive</a:t>
          </a:r>
          <a:r>
            <a:rPr lang="en-US" sz="1700" kern="1200" dirty="0">
              <a:latin typeface="Arial" panose="020B0604020202020204" pitchFamily="34" charset="0"/>
              <a:cs typeface="Arial" panose="020B0604020202020204" pitchFamily="34" charset="0"/>
            </a:rPr>
            <a:t> learning environments so that all students feel </a:t>
          </a:r>
          <a:r>
            <a:rPr lang="en-US" sz="1700" b="1" kern="1200" dirty="0">
              <a:latin typeface="Arial" panose="020B0604020202020204" pitchFamily="34" charset="0"/>
              <a:cs typeface="Arial" panose="020B0604020202020204" pitchFamily="34" charset="0"/>
            </a:rPr>
            <a:t>valued</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connected</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nourished</a:t>
          </a:r>
          <a:r>
            <a:rPr lang="en-US" sz="1700" kern="1200" dirty="0">
              <a:latin typeface="Arial" panose="020B0604020202020204" pitchFamily="34" charset="0"/>
              <a:cs typeface="Arial" panose="020B0604020202020204" pitchFamily="34" charset="0"/>
            </a:rPr>
            <a:t>, and</a:t>
          </a:r>
          <a:r>
            <a:rPr lang="en-US" sz="1700" b="1" kern="1200" dirty="0">
              <a:latin typeface="Arial" panose="020B0604020202020204" pitchFamily="34" charset="0"/>
              <a:cs typeface="Arial" panose="020B0604020202020204" pitchFamily="34" charset="0"/>
            </a:rPr>
            <a:t> ready to learn.</a:t>
          </a:r>
          <a:endParaRPr lang="en-US" sz="1700" kern="1200" dirty="0">
            <a:latin typeface="Arial" panose="020B0604020202020204" pitchFamily="34" charset="0"/>
            <a:cs typeface="Arial" panose="020B0604020202020204" pitchFamily="34" charset="0"/>
          </a:endParaRPr>
        </a:p>
      </dsp:txBody>
      <dsp:txXfrm rot="-5400000">
        <a:off x="4188190" y="185530"/>
        <a:ext cx="7394128" cy="952796"/>
      </dsp:txXfrm>
    </dsp:sp>
    <dsp:sp modelId="{C625CF21-C0CE-427C-856C-6DE7A8B33D8A}">
      <dsp:nvSpPr>
        <dsp:cNvPr id="0" name=""/>
        <dsp:cNvSpPr/>
      </dsp:nvSpPr>
      <dsp:spPr>
        <a:xfrm>
          <a:off x="0" y="1999"/>
          <a:ext cx="4188190" cy="13198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1 - "Whole Student"</a:t>
          </a:r>
        </a:p>
      </dsp:txBody>
      <dsp:txXfrm>
        <a:off x="64430" y="66429"/>
        <a:ext cx="4059330" cy="1190995"/>
      </dsp:txXfrm>
    </dsp:sp>
    <dsp:sp modelId="{22C5200A-4F3E-413A-A0C2-5E5FE3F5BD79}">
      <dsp:nvSpPr>
        <dsp:cNvPr id="0" name=""/>
        <dsp:cNvSpPr/>
      </dsp:nvSpPr>
      <dsp:spPr>
        <a:xfrm rot="5400000">
          <a:off x="7383084" y="-1675060"/>
          <a:ext cx="1055884" cy="744567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0" kern="1200" dirty="0">
              <a:latin typeface="Arial" panose="020B0604020202020204" pitchFamily="34" charset="0"/>
              <a:cs typeface="Arial" panose="020B0604020202020204" pitchFamily="34" charset="0"/>
            </a:rPr>
            <a:t>Promote </a:t>
          </a:r>
          <a:r>
            <a:rPr lang="en-US" sz="1700" b="1" kern="1200" dirty="0">
              <a:latin typeface="Arial" panose="020B0604020202020204" pitchFamily="34" charset="0"/>
              <a:cs typeface="Arial" panose="020B0604020202020204" pitchFamily="34" charset="0"/>
            </a:rPr>
            <a:t>deeper learning</a:t>
          </a:r>
          <a:r>
            <a:rPr lang="en-US" sz="1700" b="0" kern="1200" dirty="0">
              <a:latin typeface="Arial" panose="020B0604020202020204" pitchFamily="34" charset="0"/>
              <a:cs typeface="Arial" panose="020B0604020202020204" pitchFamily="34" charset="0"/>
            </a:rPr>
            <a:t> so that </a:t>
          </a:r>
          <a:r>
            <a:rPr lang="en-US" sz="1700" b="1" kern="1200" dirty="0">
              <a:latin typeface="Arial" panose="020B0604020202020204" pitchFamily="34" charset="0"/>
              <a:cs typeface="Arial" panose="020B0604020202020204" pitchFamily="34" charset="0"/>
            </a:rPr>
            <a:t>all</a:t>
          </a:r>
          <a:r>
            <a:rPr lang="en-US" sz="1700" b="0" kern="1200" dirty="0">
              <a:latin typeface="Arial" panose="020B0604020202020204" pitchFamily="34" charset="0"/>
              <a:cs typeface="Arial" panose="020B0604020202020204" pitchFamily="34" charset="0"/>
            </a:rPr>
            <a:t> students engage in </a:t>
          </a:r>
          <a:r>
            <a:rPr lang="en-US" sz="1700" b="1" kern="1200" dirty="0">
              <a:latin typeface="Arial" panose="020B0604020202020204" pitchFamily="34" charset="0"/>
              <a:cs typeface="Arial" panose="020B0604020202020204" pitchFamily="34" charset="0"/>
            </a:rPr>
            <a:t>grade-level work</a:t>
          </a:r>
          <a:r>
            <a:rPr lang="en-US" sz="1700" b="0" kern="1200" dirty="0">
              <a:latin typeface="Arial" panose="020B0604020202020204" pitchFamily="34" charset="0"/>
              <a:cs typeface="Arial" panose="020B0604020202020204" pitchFamily="34" charset="0"/>
            </a:rPr>
            <a:t> that is </a:t>
          </a:r>
          <a:r>
            <a:rPr lang="en-US" sz="1700" b="1" kern="1200" dirty="0">
              <a:latin typeface="Arial" panose="020B0604020202020204" pitchFamily="34" charset="0"/>
              <a:cs typeface="Arial" panose="020B0604020202020204" pitchFamily="34" charset="0"/>
            </a:rPr>
            <a:t>real-world</a:t>
          </a:r>
          <a:r>
            <a:rPr lang="en-US" sz="1700" b="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relevant</a:t>
          </a:r>
          <a:r>
            <a:rPr lang="en-US" sz="1700" b="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a:t>
          </a:r>
          <a:r>
            <a:rPr lang="en-US" sz="1700" b="0" kern="1200" dirty="0">
              <a:latin typeface="Arial" panose="020B0604020202020204" pitchFamily="34" charset="0"/>
              <a:cs typeface="Arial" panose="020B0604020202020204" pitchFamily="34" charset="0"/>
            </a:rPr>
            <a:t>and</a:t>
          </a:r>
          <a:r>
            <a:rPr lang="en-US" sz="1700" b="1" kern="1200" dirty="0">
              <a:latin typeface="Arial" panose="020B0604020202020204" pitchFamily="34" charset="0"/>
              <a:cs typeface="Arial" panose="020B0604020202020204" pitchFamily="34" charset="0"/>
            </a:rPr>
            <a:t> interactive</a:t>
          </a:r>
          <a:r>
            <a:rPr lang="en-US" sz="1700" b="0" kern="1200" dirty="0">
              <a:latin typeface="Arial" panose="020B0604020202020204" pitchFamily="34" charset="0"/>
              <a:cs typeface="Arial" panose="020B0604020202020204" pitchFamily="34" charset="0"/>
            </a:rPr>
            <a:t>. </a:t>
          </a:r>
        </a:p>
      </dsp:txBody>
      <dsp:txXfrm rot="-5400000">
        <a:off x="4188190" y="1571378"/>
        <a:ext cx="7394128" cy="952796"/>
      </dsp:txXfrm>
    </dsp:sp>
    <dsp:sp modelId="{24CED813-7888-430C-AFDB-9D3A24B568CB}">
      <dsp:nvSpPr>
        <dsp:cNvPr id="0" name=""/>
        <dsp:cNvSpPr/>
      </dsp:nvSpPr>
      <dsp:spPr>
        <a:xfrm>
          <a:off x="0" y="1387848"/>
          <a:ext cx="4188190" cy="13198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2 - "Deeper Learning"</a:t>
          </a:r>
        </a:p>
      </dsp:txBody>
      <dsp:txXfrm>
        <a:off x="64430" y="1452278"/>
        <a:ext cx="4059330" cy="1190995"/>
      </dsp:txXfrm>
    </dsp:sp>
    <dsp:sp modelId="{48523046-28B0-4CA5-BB43-DD387BCF65C6}">
      <dsp:nvSpPr>
        <dsp:cNvPr id="0" name=""/>
        <dsp:cNvSpPr/>
      </dsp:nvSpPr>
      <dsp:spPr>
        <a:xfrm rot="5400000">
          <a:off x="7383084" y="-289211"/>
          <a:ext cx="1055884" cy="7445672"/>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Develop and sustain a workforce that is </a:t>
          </a:r>
          <a:r>
            <a:rPr lang="en-US" sz="1700" b="1" kern="1200" dirty="0">
              <a:latin typeface="Arial" panose="020B0604020202020204" pitchFamily="34" charset="0"/>
              <a:cs typeface="Arial" panose="020B0604020202020204" pitchFamily="34" charset="0"/>
            </a:rPr>
            <a:t>diverse</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culturally responsive</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well-prepared</a:t>
          </a:r>
          <a:r>
            <a:rPr lang="en-US" sz="1700" kern="1200" dirty="0">
              <a:latin typeface="Arial" panose="020B0604020202020204" pitchFamily="34" charset="0"/>
              <a:cs typeface="Arial" panose="020B0604020202020204" pitchFamily="34" charset="0"/>
            </a:rPr>
            <a:t>, and committed to </a:t>
          </a:r>
          <a:r>
            <a:rPr lang="en-US" sz="1700" b="1" kern="1200" dirty="0">
              <a:latin typeface="Arial" panose="020B0604020202020204" pitchFamily="34" charset="0"/>
              <a:cs typeface="Arial" panose="020B0604020202020204" pitchFamily="34" charset="0"/>
            </a:rPr>
            <a:t>continuous improvement</a:t>
          </a:r>
          <a:r>
            <a:rPr lang="en-US" sz="1700" kern="1200" dirty="0">
              <a:latin typeface="Arial" panose="020B0604020202020204" pitchFamily="34" charset="0"/>
              <a:cs typeface="Arial" panose="020B0604020202020204" pitchFamily="34" charset="0"/>
            </a:rPr>
            <a:t>, so that all students have equitable access to </a:t>
          </a:r>
          <a:r>
            <a:rPr lang="en-US" sz="1700" b="1" kern="1200" dirty="0">
              <a:latin typeface="Arial" panose="020B0604020202020204" pitchFamily="34" charset="0"/>
              <a:cs typeface="Arial" panose="020B0604020202020204" pitchFamily="34" charset="0"/>
            </a:rPr>
            <a:t>effective educators</a:t>
          </a:r>
          <a:r>
            <a:rPr lang="en-US" sz="1700" kern="1200" dirty="0">
              <a:latin typeface="Arial" panose="020B0604020202020204" pitchFamily="34" charset="0"/>
              <a:cs typeface="Arial" panose="020B0604020202020204" pitchFamily="34" charset="0"/>
            </a:rPr>
            <a:t>.</a:t>
          </a:r>
        </a:p>
      </dsp:txBody>
      <dsp:txXfrm rot="-5400000">
        <a:off x="4188190" y="2957227"/>
        <a:ext cx="7394128" cy="952796"/>
      </dsp:txXfrm>
    </dsp:sp>
    <dsp:sp modelId="{BEF76E51-4B0A-4CD7-8E87-ACA209BCE8EA}">
      <dsp:nvSpPr>
        <dsp:cNvPr id="0" name=""/>
        <dsp:cNvSpPr/>
      </dsp:nvSpPr>
      <dsp:spPr>
        <a:xfrm>
          <a:off x="0" y="2773696"/>
          <a:ext cx="4188190" cy="13198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3 - "Diverse and Effective Workforce"</a:t>
          </a:r>
        </a:p>
      </dsp:txBody>
      <dsp:txXfrm>
        <a:off x="64430" y="2838126"/>
        <a:ext cx="4059330" cy="11909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0.44876</cdr:x>
      <cdr:y>0.35423</cdr:y>
    </cdr:from>
    <cdr:to>
      <cdr:x>0.51809</cdr:x>
      <cdr:y>0.4354</cdr:y>
    </cdr:to>
    <cdr:sp macro="" textlink="">
      <cdr:nvSpPr>
        <cdr:cNvPr id="2" name="TextBox 1">
          <a:extLst xmlns:a="http://schemas.openxmlformats.org/drawingml/2006/main">
            <a:ext uri="{FF2B5EF4-FFF2-40B4-BE49-F238E27FC236}">
              <a16:creationId xmlns:a16="http://schemas.microsoft.com/office/drawing/2014/main" id="{CF8D3FE8-1D47-4CE4-BAB3-2C00E9D6B101}"/>
            </a:ext>
          </a:extLst>
        </cdr:cNvPr>
        <cdr:cNvSpPr txBox="1"/>
      </cdr:nvSpPr>
      <cdr:spPr>
        <a:xfrm xmlns:a="http://schemas.openxmlformats.org/drawingml/2006/main">
          <a:off x="5243318" y="1788792"/>
          <a:ext cx="810052" cy="409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Arial" panose="020B0604020202020204" pitchFamily="34" charset="0"/>
              <a:cs typeface="Arial" panose="020B0604020202020204" pitchFamily="34" charset="0"/>
            </a:rPr>
            <a:t>79%</a:t>
          </a:r>
        </a:p>
      </cdr:txBody>
    </cdr:sp>
  </cdr:relSizeAnchor>
  <cdr:relSizeAnchor xmlns:cdr="http://schemas.openxmlformats.org/drawingml/2006/chartDrawing">
    <cdr:from>
      <cdr:x>0</cdr:x>
      <cdr:y>0.08013</cdr:y>
    </cdr:from>
    <cdr:to>
      <cdr:x>0.13654</cdr:x>
      <cdr:y>0.79008</cdr:y>
    </cdr:to>
    <cdr:sp macro="" textlink="">
      <cdr:nvSpPr>
        <cdr:cNvPr id="4" name="TextBox 3">
          <a:extLst xmlns:a="http://schemas.openxmlformats.org/drawingml/2006/main">
            <a:ext uri="{FF2B5EF4-FFF2-40B4-BE49-F238E27FC236}">
              <a16:creationId xmlns:a16="http://schemas.microsoft.com/office/drawing/2014/main" id="{3C652CD0-D7B7-4EA4-904F-E21944DED9F0}"/>
            </a:ext>
          </a:extLst>
        </cdr:cNvPr>
        <cdr:cNvSpPr txBox="1"/>
      </cdr:nvSpPr>
      <cdr:spPr>
        <a:xfrm xmlns:a="http://schemas.openxmlformats.org/drawingml/2006/main">
          <a:off x="0" y="404643"/>
          <a:ext cx="1595336" cy="35851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solidFill>
                <a:schemeClr val="tx1"/>
              </a:solidFill>
              <a:latin typeface="Arial" panose="020B0604020202020204" pitchFamily="34" charset="0"/>
              <a:cs typeface="Arial" panose="020B0604020202020204" pitchFamily="34" charset="0"/>
            </a:rPr>
            <a:t>ESSER I</a:t>
          </a:r>
        </a:p>
        <a:p xmlns:a="http://schemas.openxmlformats.org/drawingml/2006/main">
          <a:pPr algn="ctr"/>
          <a:r>
            <a:rPr lang="en-US" sz="1600" b="1" dirty="0">
              <a:solidFill>
                <a:schemeClr val="tx1"/>
              </a:solidFill>
              <a:latin typeface="Arial" panose="020B0604020202020204" pitchFamily="34" charset="0"/>
              <a:cs typeface="Arial" panose="020B0604020202020204" pitchFamily="34" charset="0"/>
            </a:rPr>
            <a:t>$194,414,915</a:t>
          </a:r>
          <a:endParaRPr lang="en-US" sz="1600" dirty="0">
            <a:solidFill>
              <a:schemeClr val="tx1"/>
            </a:solidFill>
            <a:latin typeface="Arial" panose="020B0604020202020204" pitchFamily="34" charset="0"/>
            <a:cs typeface="Arial" panose="020B0604020202020204" pitchFamily="34" charset="0"/>
          </a:endParaRPr>
        </a:p>
        <a:p xmlns:a="http://schemas.openxmlformats.org/drawingml/2006/main">
          <a:pPr algn="ctr"/>
          <a:endParaRPr lang="en-US" sz="4800" dirty="0">
            <a:solidFill>
              <a:schemeClr val="tx1"/>
            </a:solidFill>
          </a:endParaRPr>
        </a:p>
        <a:p xmlns:a="http://schemas.openxmlformats.org/drawingml/2006/main">
          <a:pPr algn="ctr"/>
          <a:r>
            <a:rPr lang="en-US" sz="2400" dirty="0">
              <a:solidFill>
                <a:schemeClr val="tx1"/>
              </a:solidFill>
              <a:latin typeface="Arial" panose="020B0604020202020204" pitchFamily="34" charset="0"/>
              <a:cs typeface="Arial" panose="020B0604020202020204" pitchFamily="34" charset="0"/>
            </a:rPr>
            <a:t>ESSER II</a:t>
          </a:r>
        </a:p>
        <a:p xmlns:a="http://schemas.openxmlformats.org/drawingml/2006/main">
          <a:pPr algn="ctr"/>
          <a:r>
            <a:rPr lang="en-US" sz="1600" b="1" dirty="0">
              <a:solidFill>
                <a:schemeClr val="tx1"/>
              </a:solidFill>
              <a:latin typeface="Arial" panose="020B0604020202020204" pitchFamily="34" charset="0"/>
              <a:cs typeface="Arial" panose="020B0604020202020204" pitchFamily="34" charset="0"/>
            </a:rPr>
            <a:t>$738,957,562</a:t>
          </a:r>
          <a:endParaRPr lang="en-US" sz="1600" dirty="0">
            <a:solidFill>
              <a:schemeClr val="tx1"/>
            </a:solidFill>
            <a:latin typeface="Arial" panose="020B0604020202020204" pitchFamily="34" charset="0"/>
            <a:cs typeface="Arial" panose="020B0604020202020204" pitchFamily="34" charset="0"/>
          </a:endParaRPr>
        </a:p>
        <a:p xmlns:a="http://schemas.openxmlformats.org/drawingml/2006/main">
          <a:pPr algn="ctr"/>
          <a:endParaRPr lang="en-US" sz="4400" dirty="0">
            <a:solidFill>
              <a:schemeClr val="tx1"/>
            </a:solidFill>
          </a:endParaRPr>
        </a:p>
        <a:p xmlns:a="http://schemas.openxmlformats.org/drawingml/2006/main">
          <a:pPr algn="ctr"/>
          <a:r>
            <a:rPr lang="en-US" sz="2400" dirty="0">
              <a:solidFill>
                <a:schemeClr val="tx1"/>
              </a:solidFill>
              <a:latin typeface="Arial" panose="020B0604020202020204" pitchFamily="34" charset="0"/>
              <a:cs typeface="Arial" panose="020B0604020202020204" pitchFamily="34" charset="0"/>
            </a:rPr>
            <a:t>ESSER III</a:t>
          </a:r>
        </a:p>
        <a:p xmlns:a="http://schemas.openxmlformats.org/drawingml/2006/main">
          <a:pPr algn="ctr"/>
          <a:r>
            <a:rPr lang="en-US" sz="1600" b="1" dirty="0">
              <a:solidFill>
                <a:schemeClr val="tx1"/>
              </a:solidFill>
              <a:latin typeface="Arial" panose="020B0604020202020204" pitchFamily="34" charset="0"/>
              <a:cs typeface="Arial" panose="020B0604020202020204" pitchFamily="34" charset="0"/>
            </a:rPr>
            <a:t>$1,658,623,151</a:t>
          </a:r>
        </a:p>
      </cdr:txBody>
    </cdr:sp>
  </cdr:relSizeAnchor>
  <cdr:relSizeAnchor xmlns:cdr="http://schemas.openxmlformats.org/drawingml/2006/chartDrawing">
    <cdr:from>
      <cdr:x>0.24882</cdr:x>
      <cdr:y>0.62788</cdr:y>
    </cdr:from>
    <cdr:to>
      <cdr:x>0.31265</cdr:x>
      <cdr:y>0.67183</cdr:y>
    </cdr:to>
    <cdr:sp macro="" textlink="">
      <cdr:nvSpPr>
        <cdr:cNvPr id="5" name="TextBox 4">
          <a:extLst xmlns:a="http://schemas.openxmlformats.org/drawingml/2006/main">
            <a:ext uri="{FF2B5EF4-FFF2-40B4-BE49-F238E27FC236}">
              <a16:creationId xmlns:a16="http://schemas.microsoft.com/office/drawing/2014/main" id="{438D6124-EF0D-461F-8B1E-AABCB2A9D228}"/>
            </a:ext>
          </a:extLst>
        </cdr:cNvPr>
        <cdr:cNvSpPr txBox="1"/>
      </cdr:nvSpPr>
      <cdr:spPr>
        <a:xfrm xmlns:a="http://schemas.openxmlformats.org/drawingml/2006/main">
          <a:off x="2907233" y="3170702"/>
          <a:ext cx="745790" cy="221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Arial" panose="020B0604020202020204" pitchFamily="34" charset="0"/>
              <a:cs typeface="Arial" panose="020B0604020202020204" pitchFamily="34" charset="0"/>
            </a:rPr>
            <a:t>31%</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0.11866</cdr:y>
    </cdr:from>
    <cdr:to>
      <cdr:x>0.13123</cdr:x>
      <cdr:y>0.88134</cdr:y>
    </cdr:to>
    <cdr:sp macro="" textlink="">
      <cdr:nvSpPr>
        <cdr:cNvPr id="4" name="TextBox 3">
          <a:extLst xmlns:a="http://schemas.openxmlformats.org/drawingml/2006/main">
            <a:ext uri="{FF2B5EF4-FFF2-40B4-BE49-F238E27FC236}">
              <a16:creationId xmlns:a16="http://schemas.microsoft.com/office/drawing/2014/main" id="{3C652CD0-D7B7-4EA4-904F-E21944DED9F0}"/>
            </a:ext>
          </a:extLst>
        </cdr:cNvPr>
        <cdr:cNvSpPr txBox="1"/>
      </cdr:nvSpPr>
      <cdr:spPr>
        <a:xfrm xmlns:a="http://schemas.openxmlformats.org/drawingml/2006/main">
          <a:off x="0" y="599196"/>
          <a:ext cx="1533292" cy="385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solidFill>
                <a:schemeClr val="tx1"/>
              </a:solidFill>
              <a:latin typeface="Arial" panose="020B0604020202020204" pitchFamily="34" charset="0"/>
              <a:cs typeface="Arial" panose="020B0604020202020204" pitchFamily="34" charset="0"/>
            </a:rPr>
            <a:t>23 Months elapsed out of 39 total</a:t>
          </a:r>
        </a:p>
        <a:p xmlns:a="http://schemas.openxmlformats.org/drawingml/2006/main">
          <a:pPr algn="ctr"/>
          <a:endParaRPr lang="en-US" sz="4400" dirty="0">
            <a:solidFill>
              <a:schemeClr val="tx1"/>
            </a:solidFill>
          </a:endParaRPr>
        </a:p>
        <a:p xmlns:a="http://schemas.openxmlformats.org/drawingml/2006/main">
          <a:pPr algn="ctr"/>
          <a:endParaRPr lang="en-US" sz="2800" dirty="0">
            <a:solidFill>
              <a:schemeClr val="tx1"/>
            </a:solidFill>
          </a:endParaRPr>
        </a:p>
        <a:p xmlns:a="http://schemas.openxmlformats.org/drawingml/2006/main">
          <a:pPr algn="ctr"/>
          <a:r>
            <a:rPr lang="en-US" sz="1800" dirty="0">
              <a:solidFill>
                <a:schemeClr val="tx1"/>
              </a:solidFill>
              <a:latin typeface="Arial" panose="020B0604020202020204" pitchFamily="34" charset="0"/>
              <a:cs typeface="Arial" panose="020B0604020202020204" pitchFamily="34" charset="0"/>
            </a:rPr>
            <a:t>ESSER II + III Drawn Down out of</a:t>
          </a:r>
        </a:p>
        <a:p xmlns:a="http://schemas.openxmlformats.org/drawingml/2006/main">
          <a:pPr algn="ctr"/>
          <a:r>
            <a:rPr lang="en-US" sz="1400" b="1" dirty="0">
              <a:solidFill>
                <a:schemeClr val="tx1"/>
              </a:solidFill>
              <a:latin typeface="Arial" panose="020B0604020202020204" pitchFamily="34" charset="0"/>
              <a:cs typeface="Arial" panose="020B0604020202020204" pitchFamily="34" charset="0"/>
            </a:rPr>
            <a:t>$2,397,580,713</a:t>
          </a:r>
        </a:p>
      </cdr:txBody>
    </cdr:sp>
  </cdr:relSizeAnchor>
  <cdr:relSizeAnchor xmlns:cdr="http://schemas.openxmlformats.org/drawingml/2006/chartDrawing">
    <cdr:from>
      <cdr:x>0.30132</cdr:x>
      <cdr:y>0.65177</cdr:y>
    </cdr:from>
    <cdr:to>
      <cdr:x>0.36515</cdr:x>
      <cdr:y>0.69572</cdr:y>
    </cdr:to>
    <cdr:sp macro="" textlink="">
      <cdr:nvSpPr>
        <cdr:cNvPr id="5" name="TextBox 4">
          <a:extLst xmlns:a="http://schemas.openxmlformats.org/drawingml/2006/main">
            <a:ext uri="{FF2B5EF4-FFF2-40B4-BE49-F238E27FC236}">
              <a16:creationId xmlns:a16="http://schemas.microsoft.com/office/drawing/2014/main" id="{438D6124-EF0D-461F-8B1E-AABCB2A9D228}"/>
            </a:ext>
          </a:extLst>
        </cdr:cNvPr>
        <cdr:cNvSpPr txBox="1"/>
      </cdr:nvSpPr>
      <cdr:spPr>
        <a:xfrm xmlns:a="http://schemas.openxmlformats.org/drawingml/2006/main">
          <a:off x="3520577" y="3291352"/>
          <a:ext cx="745789" cy="2219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Arial" panose="020B0604020202020204" pitchFamily="34" charset="0"/>
              <a:cs typeface="Arial" panose="020B0604020202020204" pitchFamily="34" charset="0"/>
            </a:rPr>
            <a:t>46%</a:t>
          </a:r>
        </a:p>
      </cdr:txBody>
    </cdr:sp>
  </cdr:relSizeAnchor>
  <cdr:relSizeAnchor xmlns:cdr="http://schemas.openxmlformats.org/drawingml/2006/chartDrawing">
    <cdr:from>
      <cdr:x>0</cdr:x>
      <cdr:y>0.73711</cdr:y>
    </cdr:from>
    <cdr:to>
      <cdr:x>0.1261</cdr:x>
      <cdr:y>0.97635</cdr:y>
    </cdr:to>
    <cdr:sp macro="" textlink="">
      <cdr:nvSpPr>
        <cdr:cNvPr id="6" name="TextBox 2">
          <a:extLst xmlns:a="http://schemas.openxmlformats.org/drawingml/2006/main">
            <a:ext uri="{FF2B5EF4-FFF2-40B4-BE49-F238E27FC236}">
              <a16:creationId xmlns:a16="http://schemas.microsoft.com/office/drawing/2014/main" id="{FDFA8186-E2CE-4944-B2D2-A3B85DF71060}"/>
            </a:ext>
          </a:extLst>
        </cdr:cNvPr>
        <cdr:cNvSpPr txBox="1"/>
      </cdr:nvSpPr>
      <cdr:spPr>
        <a:xfrm xmlns:a="http://schemas.openxmlformats.org/drawingml/2006/main">
          <a:off x="0" y="3722279"/>
          <a:ext cx="1473340" cy="120814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i="1" dirty="0">
              <a:latin typeface="Arial" panose="020B0604020202020204" pitchFamily="34" charset="0"/>
              <a:cs typeface="Arial" panose="020B0604020202020204" pitchFamily="34" charset="0"/>
            </a:rPr>
            <a:t>Note that draw down is a </a:t>
          </a:r>
          <a:r>
            <a:rPr lang="en-US" sz="1200" b="1" i="1" dirty="0">
              <a:latin typeface="Arial" panose="020B0604020202020204" pitchFamily="34" charset="0"/>
              <a:cs typeface="Arial" panose="020B0604020202020204" pitchFamily="34" charset="0"/>
            </a:rPr>
            <a:t>lagging</a:t>
          </a:r>
          <a:r>
            <a:rPr lang="en-US" sz="1200" i="1" dirty="0">
              <a:latin typeface="Arial" panose="020B0604020202020204" pitchFamily="34" charset="0"/>
              <a:cs typeface="Arial" panose="020B0604020202020204" pitchFamily="34" charset="0"/>
            </a:rPr>
            <a:t> indicator. Districts spend $$ before they draw down from DESE.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6/27/2023</a:t>
            </a:fld>
            <a:endParaRPr lang="en-US" dirty="0"/>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dirty="0"/>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dirty="0"/>
          </a:p>
        </p:txBody>
      </p:sp>
    </p:spTree>
    <p:extLst>
      <p:ext uri="{BB962C8B-B14F-4D97-AF65-F5344CB8AC3E}">
        <p14:creationId xmlns:p14="http://schemas.microsoft.com/office/powerpoint/2010/main" val="145549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Department’s new educational vision sets an ambitious and long-term expectation of the learning experiences for students across the Commonwealth. The Department is deeply committed to providing aligned supports to districts, schools, and programs so that this vision may become a reality. As such, DESE has identified three key strategic objectives that it will focus on strengthening over the next four years. </a:t>
            </a:r>
          </a:p>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dirty="0"/>
          </a:p>
        </p:txBody>
      </p:sp>
    </p:spTree>
    <p:extLst>
      <p:ext uri="{BB962C8B-B14F-4D97-AF65-F5344CB8AC3E}">
        <p14:creationId xmlns:p14="http://schemas.microsoft.com/office/powerpoint/2010/main" val="32255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dirty="0"/>
          </a:p>
        </p:txBody>
      </p:sp>
    </p:spTree>
    <p:extLst>
      <p:ext uri="{BB962C8B-B14F-4D97-AF65-F5344CB8AC3E}">
        <p14:creationId xmlns:p14="http://schemas.microsoft.com/office/powerpoint/2010/main" val="133277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over $48 million to private schools, and $260 million to approved private special education schools.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9864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606060"/>
                </a:solidFill>
                <a:effectLst/>
                <a:latin typeface="Helvetica" panose="020B0604020202020204" pitchFamily="34" charset="0"/>
                <a:ea typeface="Times New Roman" panose="02020603050405020304" pitchFamily="18" charset="0"/>
              </a:rPr>
              <a:t>for each late liquidation request to ensure that expenditures have been obligated in a timely manner, that there is a justification for the request beyond simply needing additional time to spend down funds, and an assurance that districts have been assessed for risk and have sufficient “capacity for liquidating funds within the extended period.”</a:t>
            </a:r>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23</a:t>
            </a:fld>
            <a:endParaRPr lang="en-US" dirty="0"/>
          </a:p>
        </p:txBody>
      </p:sp>
    </p:spTree>
    <p:extLst>
      <p:ext uri="{BB962C8B-B14F-4D97-AF65-F5344CB8AC3E}">
        <p14:creationId xmlns:p14="http://schemas.microsoft.com/office/powerpoint/2010/main" val="394720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dirty="0"/>
          </a:p>
        </p:txBody>
      </p:sp>
    </p:spTree>
    <p:extLst>
      <p:ext uri="{BB962C8B-B14F-4D97-AF65-F5344CB8AC3E}">
        <p14:creationId xmlns:p14="http://schemas.microsoft.com/office/powerpoint/2010/main" val="2915301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97824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p:txBody>
          <a:bodyPr/>
          <a:lstStyle/>
          <a:p>
            <a:r>
              <a:rPr lang="en-US" dirty="0">
                <a:latin typeface="Arial"/>
                <a:cs typeface="Arial"/>
              </a:rPr>
              <a:t>Lunch and Learn</a:t>
            </a:r>
            <a:br>
              <a:rPr lang="en-US" dirty="0">
                <a:latin typeface="Arial"/>
                <a:cs typeface="Arial"/>
              </a:rPr>
            </a:br>
            <a:r>
              <a:rPr lang="en-US" dirty="0">
                <a:latin typeface="Arial"/>
                <a:cs typeface="Arial"/>
              </a:rPr>
              <a:t>Federal Programs Update</a:t>
            </a:r>
            <a:endParaRPr lang="en-US"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p:txBody>
          <a:bodyPr/>
          <a:lstStyle/>
          <a:p>
            <a:r>
              <a:rPr lang="en-US" dirty="0"/>
              <a:t>June 26, 2023</a:t>
            </a:r>
          </a:p>
        </p:txBody>
      </p:sp>
    </p:spTree>
    <p:extLst>
      <p:ext uri="{BB962C8B-B14F-4D97-AF65-F5344CB8AC3E}">
        <p14:creationId xmlns:p14="http://schemas.microsoft.com/office/powerpoint/2010/main" val="3344633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C036-A74B-496D-88DA-91A6B0D74271}"/>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Claims/Draw Down Status</a:t>
            </a:r>
          </a:p>
        </p:txBody>
      </p:sp>
      <p:sp>
        <p:nvSpPr>
          <p:cNvPr id="3" name="Content Placeholder 2">
            <a:extLst>
              <a:ext uri="{FF2B5EF4-FFF2-40B4-BE49-F238E27FC236}">
                <a16:creationId xmlns:a16="http://schemas.microsoft.com/office/drawing/2014/main" id="{825F6CE2-25C4-4D34-A527-E5992DAECE44}"/>
              </a:ext>
            </a:extLst>
          </p:cNvPr>
          <p:cNvSpPr>
            <a:spLocks noGrp="1"/>
          </p:cNvSpPr>
          <p:nvPr>
            <p:ph idx="4294967295"/>
          </p:nvPr>
        </p:nvSpPr>
        <p:spPr>
          <a:xfrm>
            <a:off x="822325" y="1230313"/>
            <a:ext cx="10579683" cy="5049837"/>
          </a:xfrm>
        </p:spPr>
        <p:txBody>
          <a:bodyPr/>
          <a:lstStyle/>
          <a:p>
            <a:r>
              <a:rPr lang="en-US" dirty="0">
                <a:solidFill>
                  <a:schemeClr val="accent1">
                    <a:lumMod val="50000"/>
                  </a:schemeClr>
                </a:solidFill>
              </a:rPr>
              <a:t>You can see claims status reports for your district via our monthly Federal Grant Programs newsletter</a:t>
            </a:r>
          </a:p>
          <a:p>
            <a:pPr lvl="1"/>
            <a:r>
              <a:rPr lang="en-US" dirty="0">
                <a:solidFill>
                  <a:schemeClr val="accent1">
                    <a:lumMod val="50000"/>
                  </a:schemeClr>
                </a:solidFill>
              </a:rPr>
              <a:t>Not on the list? Email FederalGrantPrograms@mass.gov!</a:t>
            </a:r>
          </a:p>
          <a:p>
            <a:r>
              <a:rPr lang="en-US" dirty="0">
                <a:solidFill>
                  <a:schemeClr val="accent1">
                    <a:lumMod val="50000"/>
                  </a:schemeClr>
                </a:solidFill>
              </a:rPr>
              <a:t>DESE will be reaching out to low-spend/low-claim districts in the near future</a:t>
            </a:r>
          </a:p>
        </p:txBody>
      </p:sp>
      <p:sp>
        <p:nvSpPr>
          <p:cNvPr id="4" name="Slide Number Placeholder 3">
            <a:extLst>
              <a:ext uri="{FF2B5EF4-FFF2-40B4-BE49-F238E27FC236}">
                <a16:creationId xmlns:a16="http://schemas.microsoft.com/office/drawing/2014/main" id="{62231318-264C-45BF-A28B-631423B5CC13}"/>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21F17398-54A8-4CEC-A878-E5EF8E87CADE}"/>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10</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809418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Reminder 1 – Maintenance of Equity</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1369675" cy="5049837"/>
          </a:xfrm>
        </p:spPr>
        <p:txBody>
          <a:bodyPr vert="horz" lIns="91440" tIns="45720" rIns="91440" bIns="45720" rtlCol="0" anchor="t">
            <a:noAutofit/>
          </a:bodyPr>
          <a:lstStyle/>
          <a:p>
            <a:r>
              <a:rPr lang="en-US" dirty="0">
                <a:solidFill>
                  <a:schemeClr val="accent1">
                    <a:lumMod val="50000"/>
                  </a:schemeClr>
                </a:solidFill>
              </a:rPr>
              <a:t>ESSER-III requires all districts to Maintain Equity for their highest poverty schools (highest quartile) this fiscal year.</a:t>
            </a:r>
          </a:p>
          <a:p>
            <a:pPr lvl="1"/>
            <a:r>
              <a:rPr lang="en-US" dirty="0">
                <a:solidFill>
                  <a:schemeClr val="accent1">
                    <a:lumMod val="50000"/>
                  </a:schemeClr>
                </a:solidFill>
              </a:rPr>
              <a:t>There is no disproportionate reduction in combined State and local per pupil funding compared to all schools served by the LEA in that fiscal year</a:t>
            </a:r>
          </a:p>
          <a:p>
            <a:pPr lvl="1"/>
            <a:r>
              <a:rPr lang="en-US" dirty="0">
                <a:solidFill>
                  <a:schemeClr val="accent1">
                    <a:lumMod val="50000"/>
                  </a:schemeClr>
                </a:solidFill>
              </a:rPr>
              <a:t>There is no disproportionate reduction in the number of FTE staff per pupil compared to all schools served by the LEA in that fiscal year</a:t>
            </a:r>
          </a:p>
          <a:p>
            <a:r>
              <a:rPr lang="en-US" dirty="0">
                <a:solidFill>
                  <a:schemeClr val="accent1">
                    <a:lumMod val="50000"/>
                  </a:schemeClr>
                </a:solidFill>
              </a:rPr>
              <a:t>DESE is collecting waivers (if necessary) for districts not in compliance. Most were collected during the data collection period, and we have a few more to go</a:t>
            </a: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2091110D-2078-43FD-B4C6-904BEF3A36B0}"/>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11</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224927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205273" y="288925"/>
            <a:ext cx="11986727" cy="679450"/>
          </a:xfrm>
        </p:spPr>
        <p:txBody>
          <a:bodyPr>
            <a:normAutofit fontScale="90000"/>
          </a:bodyPr>
          <a:lstStyle/>
          <a:p>
            <a:r>
              <a:rPr lang="en-US" dirty="0">
                <a:solidFill>
                  <a:schemeClr val="accent1">
                    <a:lumMod val="50000"/>
                  </a:schemeClr>
                </a:solidFill>
              </a:rPr>
              <a:t>ESSER Reminder 2 – Changes to Use of Funds Plans</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r>
              <a:rPr lang="en-US" sz="3600" dirty="0">
                <a:solidFill>
                  <a:schemeClr val="accent1">
                    <a:lumMod val="50000"/>
                  </a:schemeClr>
                </a:solidFill>
              </a:rPr>
              <a:t>Many districts are making changes to their ESSER-III plans</a:t>
            </a:r>
          </a:p>
          <a:p>
            <a:pPr lvl="1"/>
            <a:r>
              <a:rPr lang="en-US" sz="3200" dirty="0">
                <a:solidFill>
                  <a:schemeClr val="accent1">
                    <a:lumMod val="50000"/>
                  </a:schemeClr>
                </a:solidFill>
              </a:rPr>
              <a:t>If a district is making substantial changes to their approved ESSER III plan, USED has set an expectation that stakeholder outreach should be done.</a:t>
            </a:r>
          </a:p>
          <a:p>
            <a:pPr lvl="1"/>
            <a:r>
              <a:rPr lang="en-US" sz="3200" dirty="0">
                <a:solidFill>
                  <a:schemeClr val="accent1">
                    <a:lumMod val="50000"/>
                  </a:schemeClr>
                </a:solidFill>
              </a:rPr>
              <a:t>If the changes are insignificant, stakeholder outreach would not be necessary.</a:t>
            </a:r>
          </a:p>
          <a:p>
            <a:endParaRPr lang="en-US" dirty="0"/>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12</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07492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307911" y="288925"/>
            <a:ext cx="11884090" cy="679450"/>
          </a:xfrm>
        </p:spPr>
        <p:txBody>
          <a:bodyPr>
            <a:normAutofit fontScale="90000"/>
          </a:bodyPr>
          <a:lstStyle/>
          <a:p>
            <a:r>
              <a:rPr lang="en-US" dirty="0">
                <a:solidFill>
                  <a:schemeClr val="accent1">
                    <a:lumMod val="50000"/>
                  </a:schemeClr>
                </a:solidFill>
              </a:rPr>
              <a:t>ESSER Reminder 3 – Davis-Bacon Prevailing Wages</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r>
              <a:rPr lang="en-US" sz="2000" dirty="0">
                <a:solidFill>
                  <a:schemeClr val="accent1">
                    <a:lumMod val="50000"/>
                  </a:schemeClr>
                </a:solidFill>
              </a:rPr>
              <a:t>Applies to all facilities contracts more than $2,000 paid in whole or in part with federal grant dollars (except IVAQ FC 209)</a:t>
            </a:r>
          </a:p>
          <a:p>
            <a:r>
              <a:rPr lang="en-US" sz="2000" dirty="0">
                <a:solidFill>
                  <a:schemeClr val="accent1">
                    <a:lumMod val="50000"/>
                  </a:schemeClr>
                </a:solidFill>
              </a:rPr>
              <a:t>Paying prevailing wages under Massachusetts law is not sufficient.</a:t>
            </a:r>
          </a:p>
          <a:p>
            <a:r>
              <a:rPr lang="en-US" sz="2000" dirty="0">
                <a:solidFill>
                  <a:schemeClr val="accent1">
                    <a:lumMod val="50000"/>
                  </a:schemeClr>
                </a:solidFill>
              </a:rPr>
              <a:t>Where a project receives both federal and state/local funding, the project may be subject to both Davis-Bacon prevailing wage requirements and state or local laws that similarly require payment of prevailing wage rates set by the state or locality.</a:t>
            </a:r>
          </a:p>
          <a:p>
            <a:r>
              <a:rPr lang="en-US" sz="2000" dirty="0">
                <a:solidFill>
                  <a:schemeClr val="accent1">
                    <a:lumMod val="50000"/>
                  </a:schemeClr>
                </a:solidFill>
              </a:rPr>
              <a:t>Where both federal and state/local prevailing wage requirements apply, contractors must pay whichever rate is higher for each job classification and meet whichever requirements are more protective of workers.</a:t>
            </a:r>
          </a:p>
          <a:p>
            <a:r>
              <a:rPr lang="en-US" sz="2000" dirty="0">
                <a:solidFill>
                  <a:schemeClr val="accent1">
                    <a:lumMod val="50000"/>
                  </a:schemeClr>
                </a:solidFill>
              </a:rPr>
              <a:t>Davis-Bacon prevailing wage rates are set by county and can be found on https://sam.gov (see guidance on how to find applicable federal wage rates here).</a:t>
            </a:r>
          </a:p>
          <a:p>
            <a:r>
              <a:rPr lang="en-US" sz="2000" dirty="0">
                <a:solidFill>
                  <a:schemeClr val="accent1">
                    <a:lumMod val="50000"/>
                  </a:schemeClr>
                </a:solidFill>
              </a:rPr>
              <a:t>Davis-Bacon requires that districts receive certified payroll records </a:t>
            </a:r>
            <a:r>
              <a:rPr lang="en-US" sz="2000" b="1" u="sng" dirty="0">
                <a:solidFill>
                  <a:schemeClr val="accent1">
                    <a:lumMod val="50000"/>
                  </a:schemeClr>
                </a:solidFill>
              </a:rPr>
              <a:t>weekly</a:t>
            </a:r>
            <a:r>
              <a:rPr lang="en-US" sz="2000" dirty="0">
                <a:solidFill>
                  <a:schemeClr val="accent1">
                    <a:lumMod val="50000"/>
                  </a:schemeClr>
                </a:solidFill>
              </a:rPr>
              <a:t> and other monitoring of contractors/subcontractors to ensure accurate weekly payment of required wage rates and retention of those records, among other responsibilities.</a:t>
            </a: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13</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62544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News from Washington</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137906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8271-8DBF-4F81-824D-33E1EC480747}"/>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Late Liquidation for ESSER II</a:t>
            </a:r>
          </a:p>
        </p:txBody>
      </p:sp>
      <p:sp>
        <p:nvSpPr>
          <p:cNvPr id="3" name="Content Placeholder 2">
            <a:extLst>
              <a:ext uri="{FF2B5EF4-FFF2-40B4-BE49-F238E27FC236}">
                <a16:creationId xmlns:a16="http://schemas.microsoft.com/office/drawing/2014/main" id="{F5C8E1C0-BE03-4075-967F-5982F79F0DD6}"/>
              </a:ext>
            </a:extLst>
          </p:cNvPr>
          <p:cNvSpPr>
            <a:spLocks noGrp="1"/>
          </p:cNvSpPr>
          <p:nvPr>
            <p:ph idx="4294967295"/>
          </p:nvPr>
        </p:nvSpPr>
        <p:spPr>
          <a:xfrm>
            <a:off x="822325" y="1230313"/>
            <a:ext cx="11369675" cy="5049837"/>
          </a:xfrm>
        </p:spPr>
        <p:txBody>
          <a:bodyPr/>
          <a:lstStyle/>
          <a:p>
            <a:r>
              <a:rPr lang="en-US" dirty="0">
                <a:solidFill>
                  <a:schemeClr val="accent1">
                    <a:lumMod val="50000"/>
                  </a:schemeClr>
                </a:solidFill>
              </a:rPr>
              <a:t>First, let’s get some clarity around terminology:</a:t>
            </a:r>
          </a:p>
          <a:p>
            <a:pPr lvl="1"/>
            <a:r>
              <a:rPr lang="en-US" dirty="0">
                <a:solidFill>
                  <a:schemeClr val="accent1">
                    <a:lumMod val="50000"/>
                  </a:schemeClr>
                </a:solidFill>
              </a:rPr>
              <a:t>Obligation (a formal commitment to spend funds, but this can vary depending on the kind of commitment)</a:t>
            </a:r>
          </a:p>
          <a:p>
            <a:pPr lvl="1"/>
            <a:r>
              <a:rPr lang="en-US" dirty="0">
                <a:solidFill>
                  <a:schemeClr val="accent1">
                    <a:lumMod val="50000"/>
                  </a:schemeClr>
                </a:solidFill>
              </a:rPr>
              <a:t>Service delivery</a:t>
            </a:r>
          </a:p>
          <a:p>
            <a:pPr lvl="1"/>
            <a:r>
              <a:rPr lang="en-US" dirty="0">
                <a:solidFill>
                  <a:schemeClr val="accent1">
                    <a:lumMod val="50000"/>
                  </a:schemeClr>
                </a:solidFill>
              </a:rPr>
              <a:t>Liquidation (claim/draw down from DESE)</a:t>
            </a:r>
          </a:p>
        </p:txBody>
      </p:sp>
      <p:sp>
        <p:nvSpPr>
          <p:cNvPr id="4" name="Slide Number Placeholder 3">
            <a:extLst>
              <a:ext uri="{FF2B5EF4-FFF2-40B4-BE49-F238E27FC236}">
                <a16:creationId xmlns:a16="http://schemas.microsoft.com/office/drawing/2014/main" id="{60908CA0-6A76-44D2-ADB4-293FBAC6CD03}"/>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A338AFB7-B6A1-4DE9-A797-27B56D7FE1EF}"/>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15</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80912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8325-D14E-4908-8D6F-BA2F1D450049}"/>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Obligation Deadlines</a:t>
            </a:r>
          </a:p>
        </p:txBody>
      </p:sp>
      <p:sp>
        <p:nvSpPr>
          <p:cNvPr id="3" name="Content Placeholder 2">
            <a:extLst>
              <a:ext uri="{FF2B5EF4-FFF2-40B4-BE49-F238E27FC236}">
                <a16:creationId xmlns:a16="http://schemas.microsoft.com/office/drawing/2014/main" id="{4D7DA775-67B8-4194-A4FB-A4C0E32890B5}"/>
              </a:ext>
            </a:extLst>
          </p:cNvPr>
          <p:cNvSpPr>
            <a:spLocks noGrp="1"/>
          </p:cNvSpPr>
          <p:nvPr>
            <p:ph idx="4294967295"/>
          </p:nvPr>
        </p:nvSpPr>
        <p:spPr>
          <a:xfrm>
            <a:off x="822325" y="1230313"/>
            <a:ext cx="11369675" cy="5049837"/>
          </a:xfrm>
        </p:spPr>
        <p:txBody>
          <a:bodyPr/>
          <a:lstStyle/>
          <a:p>
            <a:r>
              <a:rPr lang="en-US" dirty="0">
                <a:solidFill>
                  <a:schemeClr val="accent1">
                    <a:lumMod val="50000"/>
                  </a:schemeClr>
                </a:solidFill>
              </a:rPr>
              <a:t>When Congress appropriates money for a grant program, it usually contains an obligation deadline</a:t>
            </a:r>
          </a:p>
          <a:p>
            <a:pPr lvl="1"/>
            <a:r>
              <a:rPr lang="en-US" dirty="0">
                <a:solidFill>
                  <a:schemeClr val="accent1">
                    <a:lumMod val="50000"/>
                  </a:schemeClr>
                </a:solidFill>
              </a:rPr>
              <a:t>CARES ESSER-I: 9/30/2021</a:t>
            </a:r>
          </a:p>
          <a:p>
            <a:pPr lvl="1"/>
            <a:r>
              <a:rPr lang="en-US" dirty="0">
                <a:solidFill>
                  <a:schemeClr val="accent1">
                    <a:lumMod val="50000"/>
                  </a:schemeClr>
                </a:solidFill>
              </a:rPr>
              <a:t>CRRSA ESSER-II: 9/30/2022</a:t>
            </a:r>
          </a:p>
          <a:p>
            <a:pPr lvl="1"/>
            <a:r>
              <a:rPr lang="en-US" dirty="0">
                <a:solidFill>
                  <a:schemeClr val="accent1">
                    <a:lumMod val="50000"/>
                  </a:schemeClr>
                </a:solidFill>
              </a:rPr>
              <a:t>ARP ESSER-III: 9/30/2023</a:t>
            </a:r>
          </a:p>
        </p:txBody>
      </p:sp>
      <p:sp>
        <p:nvSpPr>
          <p:cNvPr id="4" name="Slide Number Placeholder 3">
            <a:extLst>
              <a:ext uri="{FF2B5EF4-FFF2-40B4-BE49-F238E27FC236}">
                <a16:creationId xmlns:a16="http://schemas.microsoft.com/office/drawing/2014/main" id="{A4320E4C-C909-4CB1-B943-81116B6B4DC8}"/>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42A3ADD4-4188-43ED-ADEB-97F95394F8DF}"/>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16</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980904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E4A8-DD24-4391-BF45-386BE1B2781B}"/>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Wait…what?</a:t>
            </a:r>
          </a:p>
        </p:txBody>
      </p:sp>
      <p:sp>
        <p:nvSpPr>
          <p:cNvPr id="4" name="Slide Number Placeholder 3">
            <a:extLst>
              <a:ext uri="{FF2B5EF4-FFF2-40B4-BE49-F238E27FC236}">
                <a16:creationId xmlns:a16="http://schemas.microsoft.com/office/drawing/2014/main" id="{B805571F-E8CB-434B-97E2-663C7E2B7F14}"/>
              </a:ext>
            </a:extLst>
          </p:cNvPr>
          <p:cNvSpPr>
            <a:spLocks noGrp="1"/>
          </p:cNvSpPr>
          <p:nvPr>
            <p:ph type="sldNum" sz="quarter" idx="4294967295"/>
          </p:nvPr>
        </p:nvSpPr>
        <p:spPr>
          <a:xfrm>
            <a:off x="0" y="0"/>
            <a:ext cx="0" cy="0"/>
          </a:xfrm>
        </p:spPr>
        <p:txBody>
          <a:bodyPr/>
          <a:lstStyle/>
          <a:p>
            <a:endParaRPr lang="zh-CN" altLang="en-US" dirty="0"/>
          </a:p>
        </p:txBody>
      </p:sp>
      <p:pic>
        <p:nvPicPr>
          <p:cNvPr id="10" name="Content Placeholder 9" descr="Inpatient outline">
            <a:extLst>
              <a:ext uri="{FF2B5EF4-FFF2-40B4-BE49-F238E27FC236}">
                <a16:creationId xmlns:a16="http://schemas.microsoft.com/office/drawing/2014/main" id="{E2E53CB5-E554-4CF6-813A-44F919325DF5}"/>
              </a:ext>
            </a:extLst>
          </p:cNvPr>
          <p:cNvPicPr>
            <a:picLocks noGrp="1" noChangeAspect="1"/>
          </p:cNvPicPr>
          <p:nvPr>
            <p:ph idx="429496729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2832" y="1996023"/>
            <a:ext cx="3360738" cy="3360738"/>
          </a:xfrm>
        </p:spPr>
      </p:pic>
      <p:sp>
        <p:nvSpPr>
          <p:cNvPr id="5" name="TextBox 4">
            <a:extLst>
              <a:ext uri="{FF2B5EF4-FFF2-40B4-BE49-F238E27FC236}">
                <a16:creationId xmlns:a16="http://schemas.microsoft.com/office/drawing/2014/main" id="{AD8332D7-0C23-4622-9207-9260F45B8D56}"/>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17</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558707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8325-D14E-4908-8D6F-BA2F1D450049}"/>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“Tydings amendment” saves the day</a:t>
            </a:r>
          </a:p>
        </p:txBody>
      </p:sp>
      <p:sp>
        <p:nvSpPr>
          <p:cNvPr id="3" name="Content Placeholder 2">
            <a:extLst>
              <a:ext uri="{FF2B5EF4-FFF2-40B4-BE49-F238E27FC236}">
                <a16:creationId xmlns:a16="http://schemas.microsoft.com/office/drawing/2014/main" id="{4D7DA775-67B8-4194-A4FB-A4C0E32890B5}"/>
              </a:ext>
            </a:extLst>
          </p:cNvPr>
          <p:cNvSpPr>
            <a:spLocks noGrp="1"/>
          </p:cNvSpPr>
          <p:nvPr>
            <p:ph idx="4294967295"/>
          </p:nvPr>
        </p:nvSpPr>
        <p:spPr>
          <a:xfrm>
            <a:off x="822325" y="1230313"/>
            <a:ext cx="11369675" cy="5049837"/>
          </a:xfrm>
        </p:spPr>
        <p:txBody>
          <a:bodyPr/>
          <a:lstStyle/>
          <a:p>
            <a:r>
              <a:rPr lang="en-US" dirty="0">
                <a:solidFill>
                  <a:schemeClr val="accent1">
                    <a:lumMod val="50000"/>
                  </a:schemeClr>
                </a:solidFill>
              </a:rPr>
              <a:t>For most US Dept. of Ed. Programs, the General Education Provisions Act (1967) extends the obligation date set by Congress by 12 months.</a:t>
            </a:r>
          </a:p>
          <a:p>
            <a:pPr lvl="1"/>
            <a:r>
              <a:rPr lang="en-US" dirty="0">
                <a:solidFill>
                  <a:schemeClr val="accent1">
                    <a:lumMod val="50000"/>
                  </a:schemeClr>
                </a:solidFill>
              </a:rPr>
              <a:t>CARES ESSER-I: 9/30/2022</a:t>
            </a:r>
          </a:p>
          <a:p>
            <a:pPr lvl="1"/>
            <a:r>
              <a:rPr lang="en-US" dirty="0">
                <a:solidFill>
                  <a:schemeClr val="accent1">
                    <a:lumMod val="50000"/>
                  </a:schemeClr>
                </a:solidFill>
              </a:rPr>
              <a:t>CRRSA ESSER-II: 9/30/2023</a:t>
            </a:r>
          </a:p>
          <a:p>
            <a:pPr lvl="1"/>
            <a:r>
              <a:rPr lang="en-US" dirty="0">
                <a:solidFill>
                  <a:schemeClr val="accent1">
                    <a:lumMod val="50000"/>
                  </a:schemeClr>
                </a:solidFill>
              </a:rPr>
              <a:t>ARP ESSER-III: 9/30/2024</a:t>
            </a:r>
          </a:p>
          <a:p>
            <a:endParaRPr lang="en-US" dirty="0"/>
          </a:p>
          <a:p>
            <a:pPr lvl="1"/>
            <a:endParaRPr lang="en-US" dirty="0"/>
          </a:p>
        </p:txBody>
      </p:sp>
      <p:sp>
        <p:nvSpPr>
          <p:cNvPr id="4" name="Slide Number Placeholder 3">
            <a:extLst>
              <a:ext uri="{FF2B5EF4-FFF2-40B4-BE49-F238E27FC236}">
                <a16:creationId xmlns:a16="http://schemas.microsoft.com/office/drawing/2014/main" id="{A4320E4C-C909-4CB1-B943-81116B6B4DC8}"/>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DC1176F5-B6F9-4F44-88D6-66E45396EFB0}"/>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18</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45279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BD9D-604D-4C1D-89C0-19BB395F3ED0}"/>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Obligation Deadlines</a:t>
            </a:r>
          </a:p>
        </p:txBody>
      </p:sp>
      <p:sp>
        <p:nvSpPr>
          <p:cNvPr id="3" name="Content Placeholder 2">
            <a:extLst>
              <a:ext uri="{FF2B5EF4-FFF2-40B4-BE49-F238E27FC236}">
                <a16:creationId xmlns:a16="http://schemas.microsoft.com/office/drawing/2014/main" id="{91740236-6C93-461F-8F3B-3E7FFAA8AD35}"/>
              </a:ext>
            </a:extLst>
          </p:cNvPr>
          <p:cNvSpPr>
            <a:spLocks noGrp="1"/>
          </p:cNvSpPr>
          <p:nvPr>
            <p:ph idx="4294967295"/>
          </p:nvPr>
        </p:nvSpPr>
        <p:spPr>
          <a:xfrm>
            <a:off x="822325" y="1230313"/>
            <a:ext cx="11369675" cy="5049837"/>
          </a:xfrm>
        </p:spPr>
        <p:txBody>
          <a:bodyPr/>
          <a:lstStyle/>
          <a:p>
            <a:r>
              <a:rPr lang="en-US" dirty="0">
                <a:solidFill>
                  <a:schemeClr val="accent1">
                    <a:lumMod val="50000"/>
                  </a:schemeClr>
                </a:solidFill>
              </a:rPr>
              <a:t>The US Department of Ed has no authority to extend an obligation date past the already-extended Tydings date, unless they are explicitly granted waiver authority by Congress</a:t>
            </a:r>
          </a:p>
          <a:p>
            <a:r>
              <a:rPr lang="en-US" dirty="0">
                <a:solidFill>
                  <a:schemeClr val="accent1">
                    <a:lumMod val="50000"/>
                  </a:schemeClr>
                </a:solidFill>
              </a:rPr>
              <a:t>We have seen no indication that Congress will consider granting such waiver authority to USED</a:t>
            </a:r>
          </a:p>
        </p:txBody>
      </p:sp>
      <p:sp>
        <p:nvSpPr>
          <p:cNvPr id="4" name="Slide Number Placeholder 3">
            <a:extLst>
              <a:ext uri="{FF2B5EF4-FFF2-40B4-BE49-F238E27FC236}">
                <a16:creationId xmlns:a16="http://schemas.microsoft.com/office/drawing/2014/main" id="{9B385063-6A86-49D2-B0FA-8A3DB0A43869}"/>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BE7A335E-7033-4D7F-B2BD-4C67BD684182}"/>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19</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12931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Updates from Malden (soon to be Everett)</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30536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CDBC-EB98-49C6-A34E-8780A0DF8C0B}"/>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Obligations depend on what you’re spending $ on</a:t>
            </a:r>
          </a:p>
        </p:txBody>
      </p:sp>
      <p:graphicFrame>
        <p:nvGraphicFramePr>
          <p:cNvPr id="5" name="Table 5">
            <a:extLst>
              <a:ext uri="{FF2B5EF4-FFF2-40B4-BE49-F238E27FC236}">
                <a16:creationId xmlns:a16="http://schemas.microsoft.com/office/drawing/2014/main" id="{6B15BA5F-D095-4E04-8783-CC898F690DD7}"/>
              </a:ext>
            </a:extLst>
          </p:cNvPr>
          <p:cNvGraphicFramePr>
            <a:graphicFrameLocks noGrp="1"/>
          </p:cNvGraphicFramePr>
          <p:nvPr>
            <p:ph idx="4294967295"/>
            <p:extLst>
              <p:ext uri="{D42A27DB-BD31-4B8C-83A1-F6EECF244321}">
                <p14:modId xmlns:p14="http://schemas.microsoft.com/office/powerpoint/2010/main" val="215768429"/>
              </p:ext>
            </p:extLst>
          </p:nvPr>
        </p:nvGraphicFramePr>
        <p:xfrm>
          <a:off x="822325" y="1230313"/>
          <a:ext cx="10346418" cy="3134360"/>
        </p:xfrm>
        <a:graphic>
          <a:graphicData uri="http://schemas.openxmlformats.org/drawingml/2006/table">
            <a:tbl>
              <a:tblPr firstRow="1" bandRow="1">
                <a:tableStyleId>{5C22544A-7EE6-4342-B048-85BDC9FD1C3A}</a:tableStyleId>
              </a:tblPr>
              <a:tblGrid>
                <a:gridCol w="5173209">
                  <a:extLst>
                    <a:ext uri="{9D8B030D-6E8A-4147-A177-3AD203B41FA5}">
                      <a16:colId xmlns:a16="http://schemas.microsoft.com/office/drawing/2014/main" val="2941690353"/>
                    </a:ext>
                  </a:extLst>
                </a:gridCol>
                <a:gridCol w="5173209">
                  <a:extLst>
                    <a:ext uri="{9D8B030D-6E8A-4147-A177-3AD203B41FA5}">
                      <a16:colId xmlns:a16="http://schemas.microsoft.com/office/drawing/2014/main" val="2910686852"/>
                    </a:ext>
                  </a:extLst>
                </a:gridCol>
              </a:tblGrid>
              <a:tr h="370840">
                <a:tc>
                  <a:txBody>
                    <a:bodyPr/>
                    <a:lstStyle/>
                    <a:p>
                      <a:r>
                        <a:rPr lang="en-US" dirty="0">
                          <a:latin typeface="Arial" panose="020B0604020202020204" pitchFamily="34" charset="0"/>
                          <a:cs typeface="Arial" panose="020B0604020202020204" pitchFamily="34" charset="0"/>
                        </a:rPr>
                        <a:t>If you’re spending federal $ on this…</a:t>
                      </a:r>
                    </a:p>
                  </a:txBody>
                  <a:tcPr/>
                </a:tc>
                <a:tc>
                  <a:txBody>
                    <a:bodyPr/>
                    <a:lstStyle/>
                    <a:p>
                      <a:r>
                        <a:rPr lang="en-US" dirty="0">
                          <a:latin typeface="Arial" panose="020B0604020202020204" pitchFamily="34" charset="0"/>
                          <a:cs typeface="Arial" panose="020B0604020202020204" pitchFamily="34" charset="0"/>
                        </a:rPr>
                        <a:t>The obligation is considered made…</a:t>
                      </a:r>
                    </a:p>
                  </a:txBody>
                  <a:tcPr/>
                </a:tc>
                <a:extLst>
                  <a:ext uri="{0D108BD9-81ED-4DB2-BD59-A6C34878D82A}">
                    <a16:rowId xmlns:a16="http://schemas.microsoft.com/office/drawing/2014/main" val="1737016597"/>
                  </a:ext>
                </a:extLst>
              </a:tr>
              <a:tr h="370840">
                <a:tc>
                  <a:txBody>
                    <a:bodyPr/>
                    <a:lstStyle/>
                    <a:p>
                      <a:r>
                        <a:rPr lang="en-US" dirty="0">
                          <a:latin typeface="Arial" panose="020B0604020202020204" pitchFamily="34" charset="0"/>
                          <a:cs typeface="Arial" panose="020B0604020202020204" pitchFamily="34" charset="0"/>
                        </a:rPr>
                        <a:t>Employees</a:t>
                      </a:r>
                    </a:p>
                  </a:txBody>
                  <a:tcPr>
                    <a:solidFill>
                      <a:schemeClr val="accent3">
                        <a:lumMod val="20000"/>
                        <a:lumOff val="80000"/>
                      </a:schemeClr>
                    </a:solidFill>
                  </a:tcPr>
                </a:tc>
                <a:tc>
                  <a:txBody>
                    <a:bodyPr/>
                    <a:lstStyle/>
                    <a:p>
                      <a:r>
                        <a:rPr lang="en-US" dirty="0">
                          <a:latin typeface="Arial" panose="020B0604020202020204" pitchFamily="34" charset="0"/>
                          <a:cs typeface="Arial" panose="020B0604020202020204" pitchFamily="34" charset="0"/>
                        </a:rPr>
                        <a:t>When service is performed</a:t>
                      </a:r>
                    </a:p>
                  </a:txBody>
                  <a:tcPr>
                    <a:solidFill>
                      <a:schemeClr val="accent3">
                        <a:lumMod val="20000"/>
                        <a:lumOff val="80000"/>
                      </a:schemeClr>
                    </a:solidFill>
                  </a:tcPr>
                </a:tc>
                <a:extLst>
                  <a:ext uri="{0D108BD9-81ED-4DB2-BD59-A6C34878D82A}">
                    <a16:rowId xmlns:a16="http://schemas.microsoft.com/office/drawing/2014/main" val="750432868"/>
                  </a:ext>
                </a:extLst>
              </a:tr>
              <a:tr h="370840">
                <a:tc>
                  <a:txBody>
                    <a:bodyPr/>
                    <a:lstStyle/>
                    <a:p>
                      <a:r>
                        <a:rPr lang="en-US" dirty="0">
                          <a:latin typeface="Arial" panose="020B0604020202020204" pitchFamily="34" charset="0"/>
                          <a:cs typeface="Arial" panose="020B0604020202020204" pitchFamily="34" charset="0"/>
                        </a:rPr>
                        <a:t>Public utility services</a:t>
                      </a:r>
                    </a:p>
                  </a:txBody>
                  <a:tcPr>
                    <a:solidFill>
                      <a:schemeClr val="accent3">
                        <a:lumMod val="20000"/>
                        <a:lumOff val="80000"/>
                      </a:schemeClr>
                    </a:solidFill>
                  </a:tcPr>
                </a:tc>
                <a:tc>
                  <a:txBody>
                    <a:bodyPr/>
                    <a:lstStyle/>
                    <a:p>
                      <a:r>
                        <a:rPr lang="en-US" dirty="0">
                          <a:latin typeface="Arial" panose="020B0604020202020204" pitchFamily="34" charset="0"/>
                          <a:cs typeface="Arial" panose="020B0604020202020204" pitchFamily="34" charset="0"/>
                        </a:rPr>
                        <a:t>When service is performed</a:t>
                      </a:r>
                    </a:p>
                  </a:txBody>
                  <a:tcPr>
                    <a:solidFill>
                      <a:schemeClr val="accent3">
                        <a:lumMod val="20000"/>
                        <a:lumOff val="80000"/>
                      </a:schemeClr>
                    </a:solidFill>
                  </a:tcPr>
                </a:tc>
                <a:extLst>
                  <a:ext uri="{0D108BD9-81ED-4DB2-BD59-A6C34878D82A}">
                    <a16:rowId xmlns:a16="http://schemas.microsoft.com/office/drawing/2014/main" val="3691484781"/>
                  </a:ext>
                </a:extLst>
              </a:tr>
              <a:tr h="370840">
                <a:tc>
                  <a:txBody>
                    <a:bodyPr/>
                    <a:lstStyle/>
                    <a:p>
                      <a:r>
                        <a:rPr lang="en-US" dirty="0">
                          <a:latin typeface="Arial" panose="020B0604020202020204" pitchFamily="34" charset="0"/>
                          <a:cs typeface="Arial" panose="020B0604020202020204" pitchFamily="34" charset="0"/>
                        </a:rPr>
                        <a:t>Travel</a:t>
                      </a:r>
                    </a:p>
                  </a:txBody>
                  <a:tcPr>
                    <a:solidFill>
                      <a:schemeClr val="accent3">
                        <a:lumMod val="20000"/>
                        <a:lumOff val="80000"/>
                      </a:schemeClr>
                    </a:solidFill>
                  </a:tcPr>
                </a:tc>
                <a:tc>
                  <a:txBody>
                    <a:bodyPr/>
                    <a:lstStyle/>
                    <a:p>
                      <a:r>
                        <a:rPr lang="en-US" dirty="0">
                          <a:latin typeface="Arial" panose="020B0604020202020204" pitchFamily="34" charset="0"/>
                          <a:cs typeface="Arial" panose="020B0604020202020204" pitchFamily="34" charset="0"/>
                        </a:rPr>
                        <a:t>When travel is taken</a:t>
                      </a:r>
                    </a:p>
                  </a:txBody>
                  <a:tcPr>
                    <a:solidFill>
                      <a:schemeClr val="accent3">
                        <a:lumMod val="20000"/>
                        <a:lumOff val="80000"/>
                      </a:schemeClr>
                    </a:solidFill>
                  </a:tcPr>
                </a:tc>
                <a:extLst>
                  <a:ext uri="{0D108BD9-81ED-4DB2-BD59-A6C34878D82A}">
                    <a16:rowId xmlns:a16="http://schemas.microsoft.com/office/drawing/2014/main" val="3008955657"/>
                  </a:ext>
                </a:extLst>
              </a:tr>
              <a:tr h="370840">
                <a:tc>
                  <a:txBody>
                    <a:bodyPr/>
                    <a:lstStyle/>
                    <a:p>
                      <a:r>
                        <a:rPr lang="en-US" dirty="0">
                          <a:latin typeface="Arial" panose="020B0604020202020204" pitchFamily="34" charset="0"/>
                          <a:cs typeface="Arial" panose="020B0604020202020204" pitchFamily="34" charset="0"/>
                        </a:rPr>
                        <a:t>Rentals</a:t>
                      </a:r>
                    </a:p>
                  </a:txBody>
                  <a:tcPr>
                    <a:solidFill>
                      <a:schemeClr val="accent3">
                        <a:lumMod val="20000"/>
                        <a:lumOff val="80000"/>
                      </a:schemeClr>
                    </a:solidFill>
                  </a:tcPr>
                </a:tc>
                <a:tc>
                  <a:txBody>
                    <a:bodyPr/>
                    <a:lstStyle/>
                    <a:p>
                      <a:r>
                        <a:rPr lang="en-US" dirty="0">
                          <a:latin typeface="Arial" panose="020B0604020202020204" pitchFamily="34" charset="0"/>
                          <a:cs typeface="Arial" panose="020B0604020202020204" pitchFamily="34" charset="0"/>
                        </a:rPr>
                        <a:t>When rental is first used</a:t>
                      </a:r>
                    </a:p>
                  </a:txBody>
                  <a:tcPr>
                    <a:solidFill>
                      <a:schemeClr val="accent3">
                        <a:lumMod val="20000"/>
                        <a:lumOff val="80000"/>
                      </a:schemeClr>
                    </a:solidFill>
                  </a:tcPr>
                </a:tc>
                <a:extLst>
                  <a:ext uri="{0D108BD9-81ED-4DB2-BD59-A6C34878D82A}">
                    <a16:rowId xmlns:a16="http://schemas.microsoft.com/office/drawing/2014/main" val="474724234"/>
                  </a:ext>
                </a:extLst>
              </a:tr>
              <a:tr h="370840">
                <a:tc>
                  <a:txBody>
                    <a:bodyPr/>
                    <a:lstStyle/>
                    <a:p>
                      <a:r>
                        <a:rPr lang="en-US" dirty="0">
                          <a:latin typeface="Arial" panose="020B0604020202020204" pitchFamily="34" charset="0"/>
                          <a:cs typeface="Arial" panose="020B0604020202020204" pitchFamily="34" charset="0"/>
                        </a:rPr>
                        <a:t>Acquisition of real or personal property</a:t>
                      </a:r>
                    </a:p>
                  </a:txBody>
                  <a:tcPr>
                    <a:solidFill>
                      <a:schemeClr val="accent6">
                        <a:lumMod val="40000"/>
                        <a:lumOff val="60000"/>
                      </a:schemeClr>
                    </a:solidFill>
                  </a:tcPr>
                </a:tc>
                <a:tc>
                  <a:txBody>
                    <a:bodyPr/>
                    <a:lstStyle/>
                    <a:p>
                      <a:r>
                        <a:rPr lang="en-US" dirty="0">
                          <a:latin typeface="Arial" panose="020B0604020202020204" pitchFamily="34" charset="0"/>
                          <a:cs typeface="Arial" panose="020B0604020202020204" pitchFamily="34" charset="0"/>
                        </a:rPr>
                        <a:t>When you make a binding written agreement (contract or work/purchase order)</a:t>
                      </a:r>
                    </a:p>
                  </a:txBody>
                  <a:tcPr>
                    <a:solidFill>
                      <a:schemeClr val="accent6">
                        <a:lumMod val="40000"/>
                        <a:lumOff val="60000"/>
                      </a:schemeClr>
                    </a:solidFill>
                  </a:tcPr>
                </a:tc>
                <a:extLst>
                  <a:ext uri="{0D108BD9-81ED-4DB2-BD59-A6C34878D82A}">
                    <a16:rowId xmlns:a16="http://schemas.microsoft.com/office/drawing/2014/main" val="18459137"/>
                  </a:ext>
                </a:extLst>
              </a:tr>
              <a:tr h="370840">
                <a:tc>
                  <a:txBody>
                    <a:bodyPr/>
                    <a:lstStyle/>
                    <a:p>
                      <a:r>
                        <a:rPr lang="en-US" dirty="0">
                          <a:latin typeface="Arial" panose="020B0604020202020204" pitchFamily="34" charset="0"/>
                          <a:cs typeface="Arial" panose="020B0604020202020204" pitchFamily="34" charset="0"/>
                        </a:rPr>
                        <a:t>Services by a contractor (not an employee)</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When you make a binding written agreement (contract or work/purchase order)</a:t>
                      </a:r>
                    </a:p>
                  </a:txBody>
                  <a:tcPr>
                    <a:solidFill>
                      <a:schemeClr val="accent6">
                        <a:lumMod val="40000"/>
                        <a:lumOff val="60000"/>
                      </a:schemeClr>
                    </a:solidFill>
                  </a:tcPr>
                </a:tc>
                <a:extLst>
                  <a:ext uri="{0D108BD9-81ED-4DB2-BD59-A6C34878D82A}">
                    <a16:rowId xmlns:a16="http://schemas.microsoft.com/office/drawing/2014/main" val="4157120767"/>
                  </a:ext>
                </a:extLst>
              </a:tr>
            </a:tbl>
          </a:graphicData>
        </a:graphic>
      </p:graphicFrame>
      <p:sp>
        <p:nvSpPr>
          <p:cNvPr id="4" name="Slide Number Placeholder 3">
            <a:extLst>
              <a:ext uri="{FF2B5EF4-FFF2-40B4-BE49-F238E27FC236}">
                <a16:creationId xmlns:a16="http://schemas.microsoft.com/office/drawing/2014/main" id="{E49E8A20-A1A4-4318-9308-48D540953AB7}"/>
              </a:ext>
            </a:extLst>
          </p:cNvPr>
          <p:cNvSpPr>
            <a:spLocks noGrp="1"/>
          </p:cNvSpPr>
          <p:nvPr>
            <p:ph type="sldNum" sz="quarter" idx="4294967295"/>
          </p:nvPr>
        </p:nvSpPr>
        <p:spPr>
          <a:xfrm>
            <a:off x="0" y="0"/>
            <a:ext cx="0" cy="0"/>
          </a:xfrm>
        </p:spPr>
        <p:txBody>
          <a:bodyPr/>
          <a:lstStyle/>
          <a:p>
            <a:endParaRPr lang="zh-CN" altLang="en-US" dirty="0"/>
          </a:p>
        </p:txBody>
      </p:sp>
      <p:sp>
        <p:nvSpPr>
          <p:cNvPr id="6" name="TextBox 5">
            <a:extLst>
              <a:ext uri="{FF2B5EF4-FFF2-40B4-BE49-F238E27FC236}">
                <a16:creationId xmlns:a16="http://schemas.microsoft.com/office/drawing/2014/main" id="{26C8E20D-B603-496A-A756-156402B2477A}"/>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20</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176980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6D21-9D5A-4932-9B15-6381C18437EE}"/>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Liquidations</a:t>
            </a:r>
          </a:p>
        </p:txBody>
      </p:sp>
      <p:sp>
        <p:nvSpPr>
          <p:cNvPr id="4" name="Slide Number Placeholder 3">
            <a:extLst>
              <a:ext uri="{FF2B5EF4-FFF2-40B4-BE49-F238E27FC236}">
                <a16:creationId xmlns:a16="http://schemas.microsoft.com/office/drawing/2014/main" id="{49F914A2-95CA-4DC9-8449-CAF2E717642A}"/>
              </a:ext>
            </a:extLst>
          </p:cNvPr>
          <p:cNvSpPr>
            <a:spLocks noGrp="1"/>
          </p:cNvSpPr>
          <p:nvPr>
            <p:ph type="sldNum" sz="quarter" idx="4294967295"/>
          </p:nvPr>
        </p:nvSpPr>
        <p:spPr>
          <a:xfrm>
            <a:off x="0" y="0"/>
            <a:ext cx="0" cy="0"/>
          </a:xfrm>
        </p:spPr>
        <p:txBody>
          <a:bodyPr/>
          <a:lstStyle/>
          <a:p>
            <a:endParaRPr lang="zh-CN" altLang="en-US" dirty="0"/>
          </a:p>
        </p:txBody>
      </p:sp>
      <p:sp>
        <p:nvSpPr>
          <p:cNvPr id="7" name="Content Placeholder 2">
            <a:extLst>
              <a:ext uri="{FF2B5EF4-FFF2-40B4-BE49-F238E27FC236}">
                <a16:creationId xmlns:a16="http://schemas.microsoft.com/office/drawing/2014/main" id="{880BECF8-F159-4763-AE49-540B994FB7CB}"/>
              </a:ext>
            </a:extLst>
          </p:cNvPr>
          <p:cNvSpPr>
            <a:spLocks noGrp="1"/>
          </p:cNvSpPr>
          <p:nvPr>
            <p:ph idx="4294967295"/>
          </p:nvPr>
        </p:nvSpPr>
        <p:spPr>
          <a:xfrm>
            <a:off x="822325" y="1230313"/>
            <a:ext cx="11369675" cy="5049837"/>
          </a:xfrm>
        </p:spPr>
        <p:txBody>
          <a:bodyPr/>
          <a:lstStyle/>
          <a:p>
            <a:r>
              <a:rPr lang="en-US" dirty="0"/>
              <a:t>The federal Uniform Grant Guidance gives DESE 4 months (120 days) to draw down funds after a federal grant obligation period ends</a:t>
            </a:r>
          </a:p>
          <a:p>
            <a:pPr lvl="1"/>
            <a:r>
              <a:rPr lang="en-US" dirty="0"/>
              <a:t>For ESSER-I, this would be January 28, 2023</a:t>
            </a:r>
          </a:p>
          <a:p>
            <a:r>
              <a:rPr lang="en-US" dirty="0"/>
              <a:t>DESE needs at least 30 days to account, so we ask districts to draw down funds from us within 90 days</a:t>
            </a:r>
          </a:p>
        </p:txBody>
      </p:sp>
      <p:sp>
        <p:nvSpPr>
          <p:cNvPr id="5" name="TextBox 4">
            <a:extLst>
              <a:ext uri="{FF2B5EF4-FFF2-40B4-BE49-F238E27FC236}">
                <a16:creationId xmlns:a16="http://schemas.microsoft.com/office/drawing/2014/main" id="{3EC380DF-3CEC-44A9-8C39-020BE3BFAA3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21</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143529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4845-710B-42A4-987C-D6019F221729}"/>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Liquidations</a:t>
            </a:r>
          </a:p>
        </p:txBody>
      </p:sp>
      <p:sp>
        <p:nvSpPr>
          <p:cNvPr id="3" name="Content Placeholder 2">
            <a:extLst>
              <a:ext uri="{FF2B5EF4-FFF2-40B4-BE49-F238E27FC236}">
                <a16:creationId xmlns:a16="http://schemas.microsoft.com/office/drawing/2014/main" id="{77F41415-F49D-4B0E-8EC8-89DB0A00C524}"/>
              </a:ext>
            </a:extLst>
          </p:cNvPr>
          <p:cNvSpPr>
            <a:spLocks noGrp="1"/>
          </p:cNvSpPr>
          <p:nvPr>
            <p:ph idx="4294967295"/>
          </p:nvPr>
        </p:nvSpPr>
        <p:spPr>
          <a:xfrm>
            <a:off x="822325" y="1230313"/>
            <a:ext cx="11369675" cy="5049837"/>
          </a:xfrm>
        </p:spPr>
        <p:txBody>
          <a:bodyPr/>
          <a:lstStyle/>
          <a:p>
            <a:r>
              <a:rPr lang="en-US" dirty="0">
                <a:solidFill>
                  <a:schemeClr val="accent1">
                    <a:lumMod val="50000"/>
                  </a:schemeClr>
                </a:solidFill>
              </a:rPr>
              <a:t>Fortunately, unlike with obligation deadlines, USED does not need authority from Congress to waive/extend </a:t>
            </a:r>
            <a:r>
              <a:rPr lang="en-US" b="1" dirty="0">
                <a:solidFill>
                  <a:schemeClr val="accent1">
                    <a:lumMod val="50000"/>
                  </a:schemeClr>
                </a:solidFill>
              </a:rPr>
              <a:t>liquidation</a:t>
            </a:r>
            <a:r>
              <a:rPr lang="en-US" dirty="0">
                <a:solidFill>
                  <a:schemeClr val="accent1">
                    <a:lumMod val="50000"/>
                  </a:schemeClr>
                </a:solidFill>
              </a:rPr>
              <a:t> deadlines</a:t>
            </a:r>
          </a:p>
          <a:p>
            <a:endParaRPr lang="en-US" dirty="0">
              <a:solidFill>
                <a:schemeClr val="accent1">
                  <a:lumMod val="50000"/>
                </a:schemeClr>
              </a:solidFill>
            </a:endParaRPr>
          </a:p>
          <a:p>
            <a:r>
              <a:rPr lang="en-US" dirty="0">
                <a:solidFill>
                  <a:schemeClr val="accent1">
                    <a:lumMod val="50000"/>
                  </a:schemeClr>
                </a:solidFill>
              </a:rPr>
              <a:t>For ESSER grants, USED is allowing certain properly obligated expenses to be performed/services delivered during the “approved budget period, which is the obligation period + liquidation period!</a:t>
            </a:r>
          </a:p>
          <a:p>
            <a:endParaRPr lang="en-US" dirty="0">
              <a:solidFill>
                <a:schemeClr val="accent1">
                  <a:lumMod val="50000"/>
                </a:schemeClr>
              </a:solidFill>
            </a:endParaRPr>
          </a:p>
        </p:txBody>
      </p:sp>
      <p:sp>
        <p:nvSpPr>
          <p:cNvPr id="4" name="Slide Number Placeholder 3">
            <a:extLst>
              <a:ext uri="{FF2B5EF4-FFF2-40B4-BE49-F238E27FC236}">
                <a16:creationId xmlns:a16="http://schemas.microsoft.com/office/drawing/2014/main" id="{23C00A75-934B-4B9C-9993-168BCCCCEF8C}"/>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3683D20C-E29F-43E9-B970-9661889AA75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22</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48598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Late Liquidation for ESSER-II – June 2023 Update</a:t>
            </a: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1369675" cy="5049837"/>
          </a:xfrm>
        </p:spPr>
        <p:txBody>
          <a:bodyPr/>
          <a:lstStyle/>
          <a:p>
            <a:r>
              <a:rPr lang="en-US" sz="2800" dirty="0">
                <a:solidFill>
                  <a:schemeClr val="accent1">
                    <a:lumMod val="50000"/>
                  </a:schemeClr>
                </a:solidFill>
              </a:rPr>
              <a:t>The federal government announced </a:t>
            </a:r>
            <a:r>
              <a:rPr lang="en-US" sz="2800" u="sng" dirty="0">
                <a:solidFill>
                  <a:schemeClr val="accent1">
                    <a:lumMod val="50000"/>
                  </a:schemeClr>
                </a:solidFill>
              </a:rPr>
              <a:t>up to</a:t>
            </a:r>
            <a:r>
              <a:rPr lang="en-US" sz="2800" dirty="0">
                <a:solidFill>
                  <a:schemeClr val="accent1">
                    <a:lumMod val="50000"/>
                  </a:schemeClr>
                </a:solidFill>
              </a:rPr>
              <a:t> an additional 14 months to liquidate funds, but only in select cases. It is NOT a blanket provision that can be used for all situations.</a:t>
            </a:r>
          </a:p>
          <a:p>
            <a:r>
              <a:rPr lang="en-US" sz="2800" dirty="0">
                <a:solidFill>
                  <a:schemeClr val="accent1">
                    <a:lumMod val="50000"/>
                  </a:schemeClr>
                </a:solidFill>
              </a:rPr>
              <a:t>Districts must:</a:t>
            </a:r>
          </a:p>
          <a:p>
            <a:pPr lvl="1"/>
            <a:r>
              <a:rPr lang="en-US" sz="2400" dirty="0">
                <a:solidFill>
                  <a:schemeClr val="accent1">
                    <a:lumMod val="50000"/>
                  </a:schemeClr>
                </a:solidFill>
              </a:rPr>
              <a:t>Obligate funds by 9/30/2023</a:t>
            </a:r>
          </a:p>
          <a:p>
            <a:pPr lvl="1"/>
            <a:r>
              <a:rPr lang="en-US" sz="2400" dirty="0">
                <a:solidFill>
                  <a:schemeClr val="accent1">
                    <a:lumMod val="50000"/>
                  </a:schemeClr>
                </a:solidFill>
              </a:rPr>
              <a:t>Provide evidence that funds were obligated on time</a:t>
            </a:r>
          </a:p>
          <a:p>
            <a:pPr lvl="1"/>
            <a:r>
              <a:rPr lang="en-US" sz="2400" dirty="0">
                <a:solidFill>
                  <a:schemeClr val="accent1">
                    <a:lumMod val="50000"/>
                  </a:schemeClr>
                </a:solidFill>
              </a:rPr>
              <a:t>Provide a compelling rationale for why late liquidation is needed, beyond simply needing additional time, how long is needed, and why</a:t>
            </a:r>
          </a:p>
          <a:p>
            <a:pPr lvl="1"/>
            <a:r>
              <a:rPr lang="en-US" sz="2400" dirty="0">
                <a:solidFill>
                  <a:schemeClr val="accent1">
                    <a:lumMod val="50000"/>
                  </a:schemeClr>
                </a:solidFill>
              </a:rPr>
              <a:t>Provide assurance that you have the capacity to liquidate funds within the extended period</a:t>
            </a:r>
          </a:p>
          <a:p>
            <a:r>
              <a:rPr lang="en-US" dirty="0">
                <a:solidFill>
                  <a:schemeClr val="accent1">
                    <a:lumMod val="50000"/>
                  </a:schemeClr>
                </a:solidFill>
              </a:rPr>
              <a:t>Districts can submit requests starting Aug. 1 through Sept. 30</a:t>
            </a:r>
          </a:p>
        </p:txBody>
      </p:sp>
      <p:sp>
        <p:nvSpPr>
          <p:cNvPr id="4" name="Slide Number Placeholder 3">
            <a:extLst>
              <a:ext uri="{FF2B5EF4-FFF2-40B4-BE49-F238E27FC236}">
                <a16:creationId xmlns:a16="http://schemas.microsoft.com/office/drawing/2014/main" id="{4703A529-99B7-4729-A877-2601C6E4F592}"/>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23</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636375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CDBC-EB98-49C6-A34E-8780A0DF8C0B}"/>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Obligations depend on what you’re spending $ on</a:t>
            </a:r>
          </a:p>
        </p:txBody>
      </p:sp>
      <p:graphicFrame>
        <p:nvGraphicFramePr>
          <p:cNvPr id="5" name="Table 5">
            <a:extLst>
              <a:ext uri="{FF2B5EF4-FFF2-40B4-BE49-F238E27FC236}">
                <a16:creationId xmlns:a16="http://schemas.microsoft.com/office/drawing/2014/main" id="{6B15BA5F-D095-4E04-8783-CC898F690DD7}"/>
              </a:ext>
            </a:extLst>
          </p:cNvPr>
          <p:cNvGraphicFramePr>
            <a:graphicFrameLocks noGrp="1"/>
          </p:cNvGraphicFramePr>
          <p:nvPr>
            <p:ph idx="4294967295"/>
            <p:extLst>
              <p:ext uri="{D42A27DB-BD31-4B8C-83A1-F6EECF244321}">
                <p14:modId xmlns:p14="http://schemas.microsoft.com/office/powerpoint/2010/main" val="113213278"/>
              </p:ext>
            </p:extLst>
          </p:nvPr>
        </p:nvGraphicFramePr>
        <p:xfrm>
          <a:off x="441586" y="1861820"/>
          <a:ext cx="11369674" cy="3134360"/>
        </p:xfrm>
        <a:graphic>
          <a:graphicData uri="http://schemas.openxmlformats.org/drawingml/2006/table">
            <a:tbl>
              <a:tblPr firstRow="1" bandRow="1">
                <a:tableStyleId>{5C22544A-7EE6-4342-B048-85BDC9FD1C3A}</a:tableStyleId>
              </a:tblPr>
              <a:tblGrid>
                <a:gridCol w="5684837">
                  <a:extLst>
                    <a:ext uri="{9D8B030D-6E8A-4147-A177-3AD203B41FA5}">
                      <a16:colId xmlns:a16="http://schemas.microsoft.com/office/drawing/2014/main" val="2941690353"/>
                    </a:ext>
                  </a:extLst>
                </a:gridCol>
                <a:gridCol w="5684837">
                  <a:extLst>
                    <a:ext uri="{9D8B030D-6E8A-4147-A177-3AD203B41FA5}">
                      <a16:colId xmlns:a16="http://schemas.microsoft.com/office/drawing/2014/main" val="2910686852"/>
                    </a:ext>
                  </a:extLst>
                </a:gridCol>
              </a:tblGrid>
              <a:tr h="370840">
                <a:tc>
                  <a:txBody>
                    <a:bodyPr/>
                    <a:lstStyle/>
                    <a:p>
                      <a:r>
                        <a:rPr lang="en-US" dirty="0">
                          <a:latin typeface="Arial" panose="020B0604020202020204" pitchFamily="34" charset="0"/>
                          <a:cs typeface="Arial" panose="020B0604020202020204" pitchFamily="34" charset="0"/>
                        </a:rPr>
                        <a:t>If you’re spending federal $ on this…</a:t>
                      </a:r>
                    </a:p>
                  </a:txBody>
                  <a:tcPr/>
                </a:tc>
                <a:tc>
                  <a:txBody>
                    <a:bodyPr/>
                    <a:lstStyle/>
                    <a:p>
                      <a:r>
                        <a:rPr lang="en-US" dirty="0">
                          <a:latin typeface="Arial" panose="020B0604020202020204" pitchFamily="34" charset="0"/>
                          <a:cs typeface="Arial" panose="020B0604020202020204" pitchFamily="34" charset="0"/>
                        </a:rPr>
                        <a:t>The obligation is considered made…</a:t>
                      </a:r>
                    </a:p>
                  </a:txBody>
                  <a:tcPr/>
                </a:tc>
                <a:extLst>
                  <a:ext uri="{0D108BD9-81ED-4DB2-BD59-A6C34878D82A}">
                    <a16:rowId xmlns:a16="http://schemas.microsoft.com/office/drawing/2014/main" val="1737016597"/>
                  </a:ext>
                </a:extLst>
              </a:tr>
              <a:tr h="370840">
                <a:tc>
                  <a:txBody>
                    <a:bodyPr/>
                    <a:lstStyle/>
                    <a:p>
                      <a:r>
                        <a:rPr lang="en-US" strike="sngStrike" dirty="0">
                          <a:latin typeface="Arial" panose="020B0604020202020204" pitchFamily="34" charset="0"/>
                          <a:cs typeface="Arial" panose="020B0604020202020204" pitchFamily="34" charset="0"/>
                        </a:rPr>
                        <a:t>Employees</a:t>
                      </a:r>
                    </a:p>
                  </a:txBody>
                  <a:tcPr>
                    <a:solidFill>
                      <a:schemeClr val="accent3">
                        <a:lumMod val="20000"/>
                        <a:lumOff val="80000"/>
                      </a:schemeClr>
                    </a:solidFill>
                  </a:tcPr>
                </a:tc>
                <a:tc>
                  <a:txBody>
                    <a:bodyPr/>
                    <a:lstStyle/>
                    <a:p>
                      <a:r>
                        <a:rPr lang="en-US" strike="sngStrike" dirty="0">
                          <a:latin typeface="Arial" panose="020B0604020202020204" pitchFamily="34" charset="0"/>
                          <a:cs typeface="Arial" panose="020B0604020202020204" pitchFamily="34" charset="0"/>
                        </a:rPr>
                        <a:t>When service is performed</a:t>
                      </a:r>
                    </a:p>
                  </a:txBody>
                  <a:tcPr>
                    <a:solidFill>
                      <a:schemeClr val="accent3">
                        <a:lumMod val="20000"/>
                        <a:lumOff val="80000"/>
                      </a:schemeClr>
                    </a:solidFill>
                  </a:tcPr>
                </a:tc>
                <a:extLst>
                  <a:ext uri="{0D108BD9-81ED-4DB2-BD59-A6C34878D82A}">
                    <a16:rowId xmlns:a16="http://schemas.microsoft.com/office/drawing/2014/main" val="750432868"/>
                  </a:ext>
                </a:extLst>
              </a:tr>
              <a:tr h="370840">
                <a:tc>
                  <a:txBody>
                    <a:bodyPr/>
                    <a:lstStyle/>
                    <a:p>
                      <a:r>
                        <a:rPr lang="en-US" strike="sngStrike" dirty="0">
                          <a:latin typeface="Arial" panose="020B0604020202020204" pitchFamily="34" charset="0"/>
                          <a:cs typeface="Arial" panose="020B0604020202020204" pitchFamily="34" charset="0"/>
                        </a:rPr>
                        <a:t>Public utility services</a:t>
                      </a:r>
                    </a:p>
                  </a:txBody>
                  <a:tcPr>
                    <a:solidFill>
                      <a:schemeClr val="accent3">
                        <a:lumMod val="20000"/>
                        <a:lumOff val="80000"/>
                      </a:schemeClr>
                    </a:solidFill>
                  </a:tcPr>
                </a:tc>
                <a:tc>
                  <a:txBody>
                    <a:bodyPr/>
                    <a:lstStyle/>
                    <a:p>
                      <a:r>
                        <a:rPr lang="en-US" strike="sngStrike" dirty="0">
                          <a:latin typeface="Arial" panose="020B0604020202020204" pitchFamily="34" charset="0"/>
                          <a:cs typeface="Arial" panose="020B0604020202020204" pitchFamily="34" charset="0"/>
                        </a:rPr>
                        <a:t>When service is performed</a:t>
                      </a:r>
                    </a:p>
                  </a:txBody>
                  <a:tcPr>
                    <a:solidFill>
                      <a:schemeClr val="accent3">
                        <a:lumMod val="20000"/>
                        <a:lumOff val="80000"/>
                      </a:schemeClr>
                    </a:solidFill>
                  </a:tcPr>
                </a:tc>
                <a:extLst>
                  <a:ext uri="{0D108BD9-81ED-4DB2-BD59-A6C34878D82A}">
                    <a16:rowId xmlns:a16="http://schemas.microsoft.com/office/drawing/2014/main" val="3691484781"/>
                  </a:ext>
                </a:extLst>
              </a:tr>
              <a:tr h="370840">
                <a:tc>
                  <a:txBody>
                    <a:bodyPr/>
                    <a:lstStyle/>
                    <a:p>
                      <a:r>
                        <a:rPr lang="en-US" strike="sngStrike" dirty="0">
                          <a:latin typeface="Arial" panose="020B0604020202020204" pitchFamily="34" charset="0"/>
                          <a:cs typeface="Arial" panose="020B0604020202020204" pitchFamily="34" charset="0"/>
                        </a:rPr>
                        <a:t>Travel</a:t>
                      </a:r>
                    </a:p>
                  </a:txBody>
                  <a:tcPr>
                    <a:solidFill>
                      <a:schemeClr val="accent3">
                        <a:lumMod val="20000"/>
                        <a:lumOff val="80000"/>
                      </a:schemeClr>
                    </a:solidFill>
                  </a:tcPr>
                </a:tc>
                <a:tc>
                  <a:txBody>
                    <a:bodyPr/>
                    <a:lstStyle/>
                    <a:p>
                      <a:r>
                        <a:rPr lang="en-US" strike="sngStrike" dirty="0">
                          <a:latin typeface="Arial" panose="020B0604020202020204" pitchFamily="34" charset="0"/>
                          <a:cs typeface="Arial" panose="020B0604020202020204" pitchFamily="34" charset="0"/>
                        </a:rPr>
                        <a:t>When travel is taken</a:t>
                      </a:r>
                    </a:p>
                  </a:txBody>
                  <a:tcPr>
                    <a:solidFill>
                      <a:schemeClr val="accent3">
                        <a:lumMod val="20000"/>
                        <a:lumOff val="80000"/>
                      </a:schemeClr>
                    </a:solidFill>
                  </a:tcPr>
                </a:tc>
                <a:extLst>
                  <a:ext uri="{0D108BD9-81ED-4DB2-BD59-A6C34878D82A}">
                    <a16:rowId xmlns:a16="http://schemas.microsoft.com/office/drawing/2014/main" val="3008955657"/>
                  </a:ext>
                </a:extLst>
              </a:tr>
              <a:tr h="370840">
                <a:tc>
                  <a:txBody>
                    <a:bodyPr/>
                    <a:lstStyle/>
                    <a:p>
                      <a:r>
                        <a:rPr lang="en-US" strike="sngStrike" dirty="0">
                          <a:latin typeface="Arial" panose="020B0604020202020204" pitchFamily="34" charset="0"/>
                          <a:cs typeface="Arial" panose="020B0604020202020204" pitchFamily="34" charset="0"/>
                        </a:rPr>
                        <a:t>Rentals</a:t>
                      </a:r>
                    </a:p>
                  </a:txBody>
                  <a:tcPr>
                    <a:solidFill>
                      <a:schemeClr val="accent3">
                        <a:lumMod val="20000"/>
                        <a:lumOff val="80000"/>
                      </a:schemeClr>
                    </a:solidFill>
                  </a:tcPr>
                </a:tc>
                <a:tc>
                  <a:txBody>
                    <a:bodyPr/>
                    <a:lstStyle/>
                    <a:p>
                      <a:r>
                        <a:rPr lang="en-US" strike="sngStrike" dirty="0">
                          <a:latin typeface="Arial" panose="020B0604020202020204" pitchFamily="34" charset="0"/>
                          <a:cs typeface="Arial" panose="020B0604020202020204" pitchFamily="34" charset="0"/>
                        </a:rPr>
                        <a:t>When rental is first used</a:t>
                      </a:r>
                    </a:p>
                  </a:txBody>
                  <a:tcPr>
                    <a:solidFill>
                      <a:schemeClr val="accent3">
                        <a:lumMod val="20000"/>
                        <a:lumOff val="80000"/>
                      </a:schemeClr>
                    </a:solidFill>
                  </a:tcPr>
                </a:tc>
                <a:extLst>
                  <a:ext uri="{0D108BD9-81ED-4DB2-BD59-A6C34878D82A}">
                    <a16:rowId xmlns:a16="http://schemas.microsoft.com/office/drawing/2014/main" val="474724234"/>
                  </a:ext>
                </a:extLst>
              </a:tr>
              <a:tr h="370840">
                <a:tc>
                  <a:txBody>
                    <a:bodyPr/>
                    <a:lstStyle/>
                    <a:p>
                      <a:r>
                        <a:rPr lang="en-US" dirty="0">
                          <a:latin typeface="Arial" panose="020B0604020202020204" pitchFamily="34" charset="0"/>
                          <a:cs typeface="Arial" panose="020B0604020202020204" pitchFamily="34" charset="0"/>
                        </a:rPr>
                        <a:t>Acquisition of real or personal property</a:t>
                      </a:r>
                    </a:p>
                  </a:txBody>
                  <a:tcPr>
                    <a:solidFill>
                      <a:srgbClr val="92D050"/>
                    </a:solidFill>
                  </a:tcPr>
                </a:tc>
                <a:tc>
                  <a:txBody>
                    <a:bodyPr/>
                    <a:lstStyle/>
                    <a:p>
                      <a:r>
                        <a:rPr lang="en-US" dirty="0">
                          <a:latin typeface="Arial" panose="020B0604020202020204" pitchFamily="34" charset="0"/>
                          <a:cs typeface="Arial" panose="020B0604020202020204" pitchFamily="34" charset="0"/>
                        </a:rPr>
                        <a:t>When you make a binding written agreement (contract or work/purchase order)</a:t>
                      </a:r>
                    </a:p>
                  </a:txBody>
                  <a:tcPr>
                    <a:solidFill>
                      <a:srgbClr val="92D050"/>
                    </a:solidFill>
                  </a:tcPr>
                </a:tc>
                <a:extLst>
                  <a:ext uri="{0D108BD9-81ED-4DB2-BD59-A6C34878D82A}">
                    <a16:rowId xmlns:a16="http://schemas.microsoft.com/office/drawing/2014/main" val="18459137"/>
                  </a:ext>
                </a:extLst>
              </a:tr>
              <a:tr h="370840">
                <a:tc>
                  <a:txBody>
                    <a:bodyPr/>
                    <a:lstStyle/>
                    <a:p>
                      <a:r>
                        <a:rPr lang="en-US" dirty="0">
                          <a:latin typeface="Arial" panose="020B0604020202020204" pitchFamily="34" charset="0"/>
                          <a:cs typeface="Arial" panose="020B0604020202020204" pitchFamily="34" charset="0"/>
                        </a:rPr>
                        <a:t>Services by a contractor (not an employee)</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When you make a binding written agreement (contract or work/purchase order)</a:t>
                      </a:r>
                    </a:p>
                  </a:txBody>
                  <a:tcPr>
                    <a:solidFill>
                      <a:srgbClr val="92D050"/>
                    </a:solidFill>
                  </a:tcPr>
                </a:tc>
                <a:extLst>
                  <a:ext uri="{0D108BD9-81ED-4DB2-BD59-A6C34878D82A}">
                    <a16:rowId xmlns:a16="http://schemas.microsoft.com/office/drawing/2014/main" val="4157120767"/>
                  </a:ext>
                </a:extLst>
              </a:tr>
            </a:tbl>
          </a:graphicData>
        </a:graphic>
      </p:graphicFrame>
      <p:sp>
        <p:nvSpPr>
          <p:cNvPr id="4" name="Slide Number Placeholder 3">
            <a:extLst>
              <a:ext uri="{FF2B5EF4-FFF2-40B4-BE49-F238E27FC236}">
                <a16:creationId xmlns:a16="http://schemas.microsoft.com/office/drawing/2014/main" id="{E49E8A20-A1A4-4318-9308-48D540953AB7}"/>
              </a:ext>
            </a:extLst>
          </p:cNvPr>
          <p:cNvSpPr>
            <a:spLocks noGrp="1"/>
          </p:cNvSpPr>
          <p:nvPr>
            <p:ph type="sldNum" sz="quarter" idx="4294967295"/>
          </p:nvPr>
        </p:nvSpPr>
        <p:spPr>
          <a:xfrm>
            <a:off x="0" y="0"/>
            <a:ext cx="0" cy="0"/>
          </a:xfrm>
        </p:spPr>
        <p:txBody>
          <a:bodyPr/>
          <a:lstStyle/>
          <a:p>
            <a:endParaRPr lang="zh-CN" altLang="en-US" dirty="0"/>
          </a:p>
        </p:txBody>
      </p:sp>
      <p:sp>
        <p:nvSpPr>
          <p:cNvPr id="6" name="TextBox 5">
            <a:extLst>
              <a:ext uri="{FF2B5EF4-FFF2-40B4-BE49-F238E27FC236}">
                <a16:creationId xmlns:a16="http://schemas.microsoft.com/office/drawing/2014/main" id="{AA414420-F86B-447C-A3E0-906FDAC3EDF6}"/>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24</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205889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Other Updates from Washington</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2934521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Line graph showing Title I amount over time">
            <a:extLst>
              <a:ext uri="{FF2B5EF4-FFF2-40B4-BE49-F238E27FC236}">
                <a16:creationId xmlns:a16="http://schemas.microsoft.com/office/drawing/2014/main" id="{1380FF6C-146E-4DA7-9875-C7BB8A1EBDA7}"/>
              </a:ext>
            </a:extLst>
          </p:cNvPr>
          <p:cNvGraphicFramePr>
            <a:graphicFrameLocks noGrp="1"/>
          </p:cNvGraphicFramePr>
          <p:nvPr>
            <p:ph idx="4294967295"/>
            <p:extLst>
              <p:ext uri="{D42A27DB-BD31-4B8C-83A1-F6EECF244321}">
                <p14:modId xmlns:p14="http://schemas.microsoft.com/office/powerpoint/2010/main" val="40971817"/>
              </p:ext>
            </p:extLst>
          </p:nvPr>
        </p:nvGraphicFramePr>
        <p:xfrm>
          <a:off x="0" y="2087563"/>
          <a:ext cx="10515600" cy="40513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87CE93ED-48A2-44FA-9F80-295E60FD122C}"/>
              </a:ext>
            </a:extLst>
          </p:cNvPr>
          <p:cNvSpPr>
            <a:spLocks noGrp="1"/>
          </p:cNvSpPr>
          <p:nvPr>
            <p:ph type="title" idx="4294967295"/>
          </p:nvPr>
        </p:nvSpPr>
        <p:spPr>
          <a:xfrm>
            <a:off x="1166327" y="421108"/>
            <a:ext cx="10515600" cy="1042988"/>
          </a:xfrm>
        </p:spPr>
        <p:txBody>
          <a:bodyPr>
            <a:normAutofit/>
          </a:bodyPr>
          <a:lstStyle/>
          <a:p>
            <a:r>
              <a:rPr lang="en-US" dirty="0">
                <a:solidFill>
                  <a:schemeClr val="accent1">
                    <a:lumMod val="50000"/>
                  </a:schemeClr>
                </a:solidFill>
              </a:rPr>
              <a:t>ESSA Title I in MA – FY19 - FY23</a:t>
            </a:r>
          </a:p>
        </p:txBody>
      </p:sp>
    </p:spTree>
    <p:extLst>
      <p:ext uri="{BB962C8B-B14F-4D97-AF65-F5344CB8AC3E}">
        <p14:creationId xmlns:p14="http://schemas.microsoft.com/office/powerpoint/2010/main" val="3870865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Line graph showing ESSA Title I amount with FY24 added, which was a large increase over FY23">
            <a:extLst>
              <a:ext uri="{FF2B5EF4-FFF2-40B4-BE49-F238E27FC236}">
                <a16:creationId xmlns:a16="http://schemas.microsoft.com/office/drawing/2014/main" id="{1380FF6C-146E-4DA7-9875-C7BB8A1EBDA7}"/>
              </a:ext>
            </a:extLst>
          </p:cNvPr>
          <p:cNvGraphicFramePr>
            <a:graphicFrameLocks noGrp="1"/>
          </p:cNvGraphicFramePr>
          <p:nvPr>
            <p:ph idx="4294967295"/>
            <p:extLst>
              <p:ext uri="{D42A27DB-BD31-4B8C-83A1-F6EECF244321}">
                <p14:modId xmlns:p14="http://schemas.microsoft.com/office/powerpoint/2010/main" val="1039814058"/>
              </p:ext>
            </p:extLst>
          </p:nvPr>
        </p:nvGraphicFramePr>
        <p:xfrm>
          <a:off x="382555" y="1863628"/>
          <a:ext cx="10515600" cy="40513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87CE93ED-48A2-44FA-9F80-295E60FD122C}"/>
              </a:ext>
            </a:extLst>
          </p:cNvPr>
          <p:cNvSpPr>
            <a:spLocks noGrp="1"/>
          </p:cNvSpPr>
          <p:nvPr>
            <p:ph type="title" idx="4294967295"/>
          </p:nvPr>
        </p:nvSpPr>
        <p:spPr>
          <a:xfrm>
            <a:off x="382555" y="421108"/>
            <a:ext cx="11492770" cy="1042988"/>
          </a:xfrm>
        </p:spPr>
        <p:txBody>
          <a:bodyPr>
            <a:normAutofit/>
          </a:bodyPr>
          <a:lstStyle/>
          <a:p>
            <a:r>
              <a:rPr lang="en-US" sz="3600" dirty="0">
                <a:solidFill>
                  <a:schemeClr val="accent1">
                    <a:lumMod val="50000"/>
                  </a:schemeClr>
                </a:solidFill>
              </a:rPr>
              <a:t>FY24 ESSA Title I in MA increased 10.6% from last year</a:t>
            </a:r>
          </a:p>
        </p:txBody>
      </p:sp>
    </p:spTree>
    <p:extLst>
      <p:ext uri="{BB962C8B-B14F-4D97-AF65-F5344CB8AC3E}">
        <p14:creationId xmlns:p14="http://schemas.microsoft.com/office/powerpoint/2010/main" val="1817000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Line graph showing allocation amounts for ESSA Titles II, III, and IV which have slowly decreased from FY19 through FY23">
            <a:extLst>
              <a:ext uri="{FF2B5EF4-FFF2-40B4-BE49-F238E27FC236}">
                <a16:creationId xmlns:a16="http://schemas.microsoft.com/office/drawing/2014/main" id="{1380FF6C-146E-4DA7-9875-C7BB8A1EBDA7}"/>
              </a:ext>
            </a:extLst>
          </p:cNvPr>
          <p:cNvGraphicFramePr>
            <a:graphicFrameLocks noGrp="1"/>
          </p:cNvGraphicFramePr>
          <p:nvPr>
            <p:ph idx="4294967295"/>
            <p:extLst>
              <p:ext uri="{D42A27DB-BD31-4B8C-83A1-F6EECF244321}">
                <p14:modId xmlns:p14="http://schemas.microsoft.com/office/powerpoint/2010/main" val="3751999339"/>
              </p:ext>
            </p:extLst>
          </p:nvPr>
        </p:nvGraphicFramePr>
        <p:xfrm>
          <a:off x="581891" y="1605064"/>
          <a:ext cx="10515600" cy="436754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87CE93ED-48A2-44FA-9F80-295E60FD122C}"/>
              </a:ext>
            </a:extLst>
          </p:cNvPr>
          <p:cNvSpPr>
            <a:spLocks noGrp="1"/>
          </p:cNvSpPr>
          <p:nvPr>
            <p:ph type="title" idx="4294967295"/>
          </p:nvPr>
        </p:nvSpPr>
        <p:spPr>
          <a:xfrm>
            <a:off x="838200" y="374456"/>
            <a:ext cx="10515600" cy="1042988"/>
          </a:xfrm>
        </p:spPr>
        <p:txBody>
          <a:bodyPr>
            <a:normAutofit/>
          </a:bodyPr>
          <a:lstStyle/>
          <a:p>
            <a:r>
              <a:rPr lang="en-US" dirty="0">
                <a:solidFill>
                  <a:schemeClr val="accent1">
                    <a:lumMod val="50000"/>
                  </a:schemeClr>
                </a:solidFill>
              </a:rPr>
              <a:t>ESSA Titles II, III, IV in MA – FY19 - FY23</a:t>
            </a:r>
          </a:p>
        </p:txBody>
      </p:sp>
    </p:spTree>
    <p:extLst>
      <p:ext uri="{BB962C8B-B14F-4D97-AF65-F5344CB8AC3E}">
        <p14:creationId xmlns:p14="http://schemas.microsoft.com/office/powerpoint/2010/main" val="1133848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Line graph showing that Titles II, III, and IV are slightly up">
            <a:extLst>
              <a:ext uri="{FF2B5EF4-FFF2-40B4-BE49-F238E27FC236}">
                <a16:creationId xmlns:a16="http://schemas.microsoft.com/office/drawing/2014/main" id="{1380FF6C-146E-4DA7-9875-C7BB8A1EBDA7}"/>
              </a:ext>
            </a:extLst>
          </p:cNvPr>
          <p:cNvGraphicFramePr>
            <a:graphicFrameLocks noGrp="1"/>
          </p:cNvGraphicFramePr>
          <p:nvPr>
            <p:ph idx="4294967295"/>
            <p:extLst>
              <p:ext uri="{D42A27DB-BD31-4B8C-83A1-F6EECF244321}">
                <p14:modId xmlns:p14="http://schemas.microsoft.com/office/powerpoint/2010/main" val="555196127"/>
              </p:ext>
            </p:extLst>
          </p:nvPr>
        </p:nvGraphicFramePr>
        <p:xfrm>
          <a:off x="476655" y="1556426"/>
          <a:ext cx="10620836" cy="44161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7CE93ED-48A2-44FA-9F80-295E60FD122C}"/>
              </a:ext>
            </a:extLst>
          </p:cNvPr>
          <p:cNvSpPr>
            <a:spLocks noGrp="1"/>
          </p:cNvSpPr>
          <p:nvPr>
            <p:ph type="title" idx="4294967295"/>
          </p:nvPr>
        </p:nvSpPr>
        <p:spPr>
          <a:xfrm>
            <a:off x="838200" y="374456"/>
            <a:ext cx="10515600" cy="1042988"/>
          </a:xfrm>
        </p:spPr>
        <p:txBody>
          <a:bodyPr>
            <a:normAutofit fontScale="90000"/>
          </a:bodyPr>
          <a:lstStyle/>
          <a:p>
            <a:r>
              <a:rPr lang="en-US" dirty="0">
                <a:solidFill>
                  <a:schemeClr val="accent1">
                    <a:lumMod val="50000"/>
                  </a:schemeClr>
                </a:solidFill>
              </a:rPr>
              <a:t>FY24 – Title IIA up .7%; III up 11.5%; IV up 3.8%</a:t>
            </a:r>
          </a:p>
        </p:txBody>
      </p:sp>
    </p:spTree>
    <p:extLst>
      <p:ext uri="{BB962C8B-B14F-4D97-AF65-F5344CB8AC3E}">
        <p14:creationId xmlns:p14="http://schemas.microsoft.com/office/powerpoint/2010/main" val="129357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A5A6BC-C345-7974-E68D-CBCF5D10744B}"/>
              </a:ext>
            </a:extLst>
          </p:cNvPr>
          <p:cNvSpPr>
            <a:spLocks noGrp="1"/>
          </p:cNvSpPr>
          <p:nvPr>
            <p:ph type="title" idx="4294967295"/>
          </p:nvPr>
        </p:nvSpPr>
        <p:spPr>
          <a:xfrm>
            <a:off x="2229095" y="1448760"/>
            <a:ext cx="9085613" cy="316733"/>
          </a:xfrm>
        </p:spPr>
        <p:txBody>
          <a:bodyPr>
            <a:normAutofit fontScale="90000"/>
          </a:bodyPr>
          <a:lstStyle/>
          <a:p>
            <a:r>
              <a:rPr lang="en-US" dirty="0"/>
              <a:t>DESE’s Educational</a:t>
            </a:r>
            <a:r>
              <a:rPr lang="en-US" baseline="0" dirty="0"/>
              <a:t> Vision</a:t>
            </a:r>
            <a:endParaRPr lang="en-US" dirty="0"/>
          </a:p>
        </p:txBody>
      </p:sp>
      <p:sp>
        <p:nvSpPr>
          <p:cNvPr id="2" name="TextBox 1">
            <a:extLst>
              <a:ext uri="{FF2B5EF4-FFF2-40B4-BE49-F238E27FC236}">
                <a16:creationId xmlns:a16="http://schemas.microsoft.com/office/drawing/2014/main" id="{EE851268-2539-6304-C418-D95F17253B83}"/>
              </a:ext>
            </a:extLst>
          </p:cNvPr>
          <p:cNvSpPr txBox="1"/>
          <p:nvPr/>
        </p:nvSpPr>
        <p:spPr>
          <a:xfrm>
            <a:off x="710339" y="218116"/>
            <a:ext cx="10771322"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ln w="0"/>
                <a:solidFill>
                  <a:schemeClr val="accent5">
                    <a:lumMod val="50000"/>
                  </a:schemeClr>
                </a:solidFill>
                <a:latin typeface="Arial" panose="020B0604020202020204" pitchFamily="34" charset="0"/>
                <a:cs typeface="Arial" panose="020B0604020202020204" pitchFamily="34" charset="0"/>
              </a:rPr>
              <a:t>DESE's Educational Vision - Spring 2023</a:t>
            </a:r>
          </a:p>
        </p:txBody>
      </p:sp>
      <p:sp>
        <p:nvSpPr>
          <p:cNvPr id="3" name="Rectangle 2">
            <a:extLst>
              <a:ext uri="{FF2B5EF4-FFF2-40B4-BE49-F238E27FC236}">
                <a16:creationId xmlns:a16="http://schemas.microsoft.com/office/drawing/2014/main" id="{BE7C9028-F593-42AE-DFB3-5F7B5756FBBF}"/>
              </a:ext>
            </a:extLst>
          </p:cNvPr>
          <p:cNvSpPr/>
          <p:nvPr/>
        </p:nvSpPr>
        <p:spPr>
          <a:xfrm>
            <a:off x="877292" y="1091245"/>
            <a:ext cx="10604363" cy="8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latin typeface="Arial" panose="020B0604020202020204" pitchFamily="34" charset="0"/>
                <a:cs typeface="Arial" panose="020B0604020202020204" pitchFamily="34" charset="0"/>
              </a:rPr>
              <a:t>What outcomes do we envision as a result of our work?</a:t>
            </a:r>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877292" y="1930736"/>
            <a:ext cx="5019923" cy="396825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latin typeface="Arial" panose="020B0604020202020204" pitchFamily="34" charset="0"/>
                <a:cs typeface="Arial" panose="020B0604020202020204" pitchFamily="34" charset="0"/>
              </a:rPr>
              <a:t>Our vision is that as a result of their public education in Massachusetts, students will </a:t>
            </a:r>
            <a:r>
              <a:rPr lang="en-US" sz="2400" b="1" dirty="0">
                <a:solidFill>
                  <a:schemeClr val="accent2"/>
                </a:solidFill>
                <a:latin typeface="Arial" panose="020B0604020202020204" pitchFamily="34" charset="0"/>
                <a:cs typeface="Arial" panose="020B0604020202020204" pitchFamily="34" charset="0"/>
              </a:rPr>
              <a:t>attain academic knowledge and skills</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understand and value self and others</a:t>
            </a:r>
            <a:r>
              <a:rPr lang="en-US" sz="2400" b="1" dirty="0">
                <a:latin typeface="Arial" panose="020B0604020202020204" pitchFamily="34" charset="0"/>
                <a:cs typeface="Arial" panose="020B0604020202020204" pitchFamily="34" charset="0"/>
              </a:rPr>
              <a:t>, and </a:t>
            </a:r>
            <a:r>
              <a:rPr lang="en-US" sz="2400" b="1" dirty="0">
                <a:solidFill>
                  <a:schemeClr val="tx2"/>
                </a:solidFill>
                <a:latin typeface="Arial" panose="020B0604020202020204" pitchFamily="34" charset="0"/>
                <a:cs typeface="Arial" panose="020B0604020202020204" pitchFamily="34" charset="0"/>
              </a:rPr>
              <a:t>engage with the world</a:t>
            </a:r>
            <a:r>
              <a:rPr lang="en-US" sz="2400" b="1" dirty="0">
                <a:latin typeface="Arial" panose="020B0604020202020204" pitchFamily="34" charset="0"/>
                <a:cs typeface="Arial" panose="020B0604020202020204" pitchFamily="34" charset="0"/>
              </a:rPr>
              <a:t>.</a:t>
            </a:r>
          </a:p>
        </p:txBody>
      </p:sp>
      <p:cxnSp>
        <p:nvCxnSpPr>
          <p:cNvPr id="7" name="Straight Connector 6">
            <a:extLst>
              <a:ext uri="{FF2B5EF4-FFF2-40B4-BE49-F238E27FC236}">
                <a16:creationId xmlns:a16="http://schemas.microsoft.com/office/drawing/2014/main" id="{E5AD658C-4923-4FC4-5580-F748ECE0399B}"/>
              </a:ext>
              <a:ext uri="{C183D7F6-B498-43B3-948B-1728B52AA6E4}">
                <adec:decorative xmlns:adec="http://schemas.microsoft.com/office/drawing/2017/decorative" val="1"/>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7089914" y="1930736"/>
            <a:ext cx="4391741" cy="396825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latin typeface="Arial" panose="020B0604020202020204" pitchFamily="34" charset="0"/>
                <a:cs typeface="Arial" panose="020B0604020202020204" pitchFamily="34" charset="0"/>
              </a:rPr>
              <a:t>This will enable students to be </a:t>
            </a:r>
            <a:r>
              <a:rPr lang="en-US" sz="2400" b="1" dirty="0">
                <a:solidFill>
                  <a:schemeClr val="accent2"/>
                </a:solidFill>
                <a:latin typeface="Arial" panose="020B0604020202020204" pitchFamily="34" charset="0"/>
                <a:cs typeface="Arial" panose="020B0604020202020204" pitchFamily="34" charset="0"/>
              </a:rPr>
              <a:t>curious and creative</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shape their path</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feel connected</a:t>
            </a:r>
            <a:r>
              <a:rPr lang="en-US" sz="2400" b="1" dirty="0">
                <a:latin typeface="Arial" panose="020B0604020202020204" pitchFamily="34" charset="0"/>
                <a:cs typeface="Arial" panose="020B0604020202020204" pitchFamily="34" charset="0"/>
              </a:rPr>
              <a:t>, and </a:t>
            </a:r>
            <a:r>
              <a:rPr lang="en-US" sz="2400" b="1" dirty="0">
                <a:solidFill>
                  <a:schemeClr val="tx2"/>
                </a:solidFill>
                <a:latin typeface="Arial" panose="020B0604020202020204" pitchFamily="34" charset="0"/>
                <a:cs typeface="Arial" panose="020B0604020202020204" pitchFamily="34" charset="0"/>
              </a:rPr>
              <a:t>be empowered. </a:t>
            </a:r>
          </a:p>
        </p:txBody>
      </p:sp>
      <p:sp>
        <p:nvSpPr>
          <p:cNvPr id="8" name="TextBox 7">
            <a:extLst>
              <a:ext uri="{FF2B5EF4-FFF2-40B4-BE49-F238E27FC236}">
                <a16:creationId xmlns:a16="http://schemas.microsoft.com/office/drawing/2014/main" id="{B1568036-9A88-4189-903B-915DDB2F21AF}"/>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28917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“Debt Ceiling Deal” – Impact on FY25</a:t>
            </a:r>
          </a:p>
        </p:txBody>
      </p:sp>
      <p:sp>
        <p:nvSpPr>
          <p:cNvPr id="20483" name="Rectangle 3"/>
          <p:cNvSpPr>
            <a:spLocks noGrp="1" noChangeArrowheads="1"/>
          </p:cNvSpPr>
          <p:nvPr>
            <p:ph idx="4294967295"/>
          </p:nvPr>
        </p:nvSpPr>
        <p:spPr>
          <a:xfrm>
            <a:off x="822324" y="1576388"/>
            <a:ext cx="10057170" cy="3886200"/>
          </a:xfrm>
        </p:spPr>
        <p:txBody>
          <a:bodyPr>
            <a:normAutofit/>
          </a:bodyPr>
          <a:lstStyle/>
          <a:p>
            <a:pPr marL="0" indent="0">
              <a:buNone/>
            </a:pPr>
            <a:r>
              <a:rPr lang="en-US" dirty="0">
                <a:solidFill>
                  <a:schemeClr val="accent1">
                    <a:lumMod val="50000"/>
                  </a:schemeClr>
                </a:solidFill>
              </a:rPr>
              <a:t>Fiscal Responsibility Act of 2023 signed into law on June 3</a:t>
            </a:r>
            <a:r>
              <a:rPr lang="en-US" baseline="30000" dirty="0">
                <a:solidFill>
                  <a:schemeClr val="accent1">
                    <a:lumMod val="50000"/>
                  </a:schemeClr>
                </a:solidFill>
              </a:rPr>
              <a:t>rd</a:t>
            </a:r>
            <a:endParaRPr lang="en-US" dirty="0">
              <a:solidFill>
                <a:schemeClr val="accent1">
                  <a:lumMod val="50000"/>
                </a:schemeClr>
              </a:solidFill>
            </a:endParaRPr>
          </a:p>
          <a:p>
            <a:r>
              <a:rPr lang="en-US" dirty="0">
                <a:solidFill>
                  <a:schemeClr val="accent1">
                    <a:lumMod val="50000"/>
                  </a:schemeClr>
                </a:solidFill>
              </a:rPr>
              <a:t>No ESSER funds were rescinded</a:t>
            </a:r>
          </a:p>
          <a:p>
            <a:r>
              <a:rPr lang="en-US" dirty="0">
                <a:solidFill>
                  <a:schemeClr val="accent1">
                    <a:lumMod val="50000"/>
                  </a:schemeClr>
                </a:solidFill>
              </a:rPr>
              <a:t>State FY25 federal spending will be capped at FY24 levels</a:t>
            </a:r>
          </a:p>
          <a:p>
            <a:r>
              <a:rPr lang="en-US" dirty="0">
                <a:solidFill>
                  <a:schemeClr val="accent1">
                    <a:lumMod val="50000"/>
                  </a:schemeClr>
                </a:solidFill>
              </a:rPr>
              <a:t>The bill also includes a provision encouraging Congress to pass timely FY 2024 appropriations by imposing a one percent cut to any continuing resolutions that extend funding past January 1, 2024.</a:t>
            </a:r>
          </a:p>
          <a:p>
            <a:pPr marL="0" indent="0">
              <a:buNone/>
            </a:pPr>
            <a:r>
              <a:rPr lang="en-US" dirty="0">
                <a:solidFill>
                  <a:schemeClr val="accent1">
                    <a:lumMod val="50000"/>
                  </a:schemeClr>
                </a:solidFill>
              </a:rPr>
              <a:t>For FY25 – plan for 1% cut, and hope for level funding</a:t>
            </a:r>
          </a:p>
          <a:p>
            <a:endParaRPr lang="en-US" dirty="0"/>
          </a:p>
        </p:txBody>
      </p:sp>
      <p:sp>
        <p:nvSpPr>
          <p:cNvPr id="2" name="Slide Number Placeholder 1"/>
          <p:cNvSpPr>
            <a:spLocks noGrp="1"/>
          </p:cNvSpPr>
          <p:nvPr>
            <p:ph type="sldNum" sz="quarter" idx="4294967295"/>
          </p:nvPr>
        </p:nvSpPr>
        <p:spPr>
          <a:xfrm>
            <a:off x="0" y="0"/>
            <a:ext cx="0" cy="0"/>
          </a:xfrm>
        </p:spPr>
        <p:txBody>
          <a:bodyPr/>
          <a:lstStyle/>
          <a:p>
            <a:endParaRPr lang="en-US" dirty="0"/>
          </a:p>
        </p:txBody>
      </p:sp>
      <p:sp>
        <p:nvSpPr>
          <p:cNvPr id="5" name="TextBox 4">
            <a:extLst>
              <a:ext uri="{FF2B5EF4-FFF2-40B4-BE49-F238E27FC236}">
                <a16:creationId xmlns:a16="http://schemas.microsoft.com/office/drawing/2014/main" id="{98D17CBB-E73B-4D42-AF62-74D340545381}"/>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30</a:t>
            </a:fld>
            <a:endParaRPr lang="zh-CN" altLang="en-US" b="1" dirty="0">
              <a:solidFill>
                <a:schemeClr val="accent1">
                  <a:lumMod val="60000"/>
                  <a:lumOff val="4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4582513" y="2920774"/>
            <a:ext cx="3026973" cy="679450"/>
          </a:xfrm>
        </p:spPr>
        <p:txBody>
          <a:bodyPr>
            <a:normAutofit fontScale="90000"/>
          </a:bodyPr>
          <a:lstStyle/>
          <a:p>
            <a:r>
              <a:rPr lang="en-US" dirty="0">
                <a:solidFill>
                  <a:schemeClr val="tx2"/>
                </a:solidFill>
              </a:rPr>
              <a:t>Thank You!</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151479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89CCD9-86F0-31AC-46E3-8E0CA24BA465}"/>
              </a:ext>
            </a:extLst>
          </p:cNvPr>
          <p:cNvSpPr>
            <a:spLocks noGrp="1"/>
          </p:cNvSpPr>
          <p:nvPr>
            <p:ph type="title" idx="4294967295"/>
          </p:nvPr>
        </p:nvSpPr>
        <p:spPr>
          <a:xfrm>
            <a:off x="838200" y="1016012"/>
            <a:ext cx="10515600" cy="1042852"/>
          </a:xfrm>
        </p:spPr>
        <p:txBody>
          <a:bodyPr/>
          <a:lstStyle/>
          <a:p>
            <a:r>
              <a:rPr lang="en-US" dirty="0"/>
              <a:t>DESE's Strategic Objectives – Spring 2023</a:t>
            </a:r>
          </a:p>
          <a:p>
            <a:endParaRPr lang="en-US" dirty="0"/>
          </a:p>
        </p:txBody>
      </p:sp>
      <p:sp>
        <p:nvSpPr>
          <p:cNvPr id="2" name="TextBox 1">
            <a:extLst>
              <a:ext uri="{FF2B5EF4-FFF2-40B4-BE49-F238E27FC236}">
                <a16:creationId xmlns:a16="http://schemas.microsoft.com/office/drawing/2014/main" id="{EE851268-2539-6304-C418-D95F17253B83}"/>
              </a:ext>
            </a:extLst>
          </p:cNvPr>
          <p:cNvSpPr txBox="1"/>
          <p:nvPr/>
        </p:nvSpPr>
        <p:spPr>
          <a:xfrm>
            <a:off x="838200" y="151239"/>
            <a:ext cx="10771322"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ln w="0"/>
                <a:solidFill>
                  <a:schemeClr val="accent5">
                    <a:lumMod val="50000"/>
                  </a:schemeClr>
                </a:solidFill>
              </a:rPr>
              <a:t>DESE's Strategic Objectives – Spring 2023</a:t>
            </a:r>
            <a:endParaRPr lang="en-US" sz="4000" dirty="0">
              <a:solidFill>
                <a:schemeClr val="accent5">
                  <a:lumMod val="50000"/>
                </a:schemeClr>
              </a:solidFill>
            </a:endParaRPr>
          </a:p>
        </p:txBody>
      </p:sp>
      <p:graphicFrame>
        <p:nvGraphicFramePr>
          <p:cNvPr id="9" name="Content Placeholder 2" descr="Chart with headers in one rectangle and information in a longer rectangle">
            <a:extLst>
              <a:ext uri="{FF2B5EF4-FFF2-40B4-BE49-F238E27FC236}">
                <a16:creationId xmlns:a16="http://schemas.microsoft.com/office/drawing/2014/main" id="{DD0281B3-C94B-9F76-199C-BAAADA4C9831}"/>
              </a:ext>
            </a:extLst>
          </p:cNvPr>
          <p:cNvGraphicFramePr>
            <a:graphicFrameLocks/>
          </p:cNvGraphicFramePr>
          <p:nvPr>
            <p:extLst>
              <p:ext uri="{D42A27DB-BD31-4B8C-83A1-F6EECF244321}">
                <p14:modId xmlns:p14="http://schemas.microsoft.com/office/powerpoint/2010/main" val="3233018452"/>
              </p:ext>
            </p:extLst>
          </p:nvPr>
        </p:nvGraphicFramePr>
        <p:xfrm>
          <a:off x="124173" y="1786230"/>
          <a:ext cx="11633863" cy="409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8" name="Rectangle 637">
            <a:extLst>
              <a:ext uri="{FF2B5EF4-FFF2-40B4-BE49-F238E27FC236}">
                <a16:creationId xmlns:a16="http://schemas.microsoft.com/office/drawing/2014/main" id="{A31ED057-1866-6193-D8CF-90B31D0490E6}"/>
              </a:ext>
            </a:extLst>
          </p:cNvPr>
          <p:cNvSpPr/>
          <p:nvPr/>
        </p:nvSpPr>
        <p:spPr>
          <a:xfrm>
            <a:off x="532356" y="859125"/>
            <a:ext cx="11005387" cy="852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atin typeface="Arial" panose="020B0604020202020204" pitchFamily="34" charset="0"/>
                <a:ea typeface="+mn-lt"/>
                <a:cs typeface="Arial" panose="020B0604020202020204" pitchFamily="34" charset="0"/>
              </a:rPr>
              <a:t>DESE partners with districts, schools, and programs to:</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E56C52E-B1AE-45EE-9F07-322D8161AC28}"/>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4</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70716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5A2C15-44B1-1499-1E40-3C3FED2FEC04}"/>
              </a:ext>
            </a:extLst>
          </p:cNvPr>
          <p:cNvSpPr txBox="1">
            <a:spLocks/>
          </p:cNvSpPr>
          <p:nvPr/>
        </p:nvSpPr>
        <p:spPr>
          <a:xfrm>
            <a:off x="1808596" y="1064739"/>
            <a:ext cx="2994912" cy="68183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solidFill>
                  <a:schemeClr val="accent5">
                    <a:lumMod val="50000"/>
                  </a:schemeClr>
                </a:solidFill>
                <a:latin typeface="Arial" panose="020B0604020202020204" pitchFamily="34" charset="0"/>
                <a:cs typeface="Arial" panose="020B0604020202020204" pitchFamily="34" charset="0"/>
              </a:rPr>
              <a:t>Educational Vision</a:t>
            </a:r>
          </a:p>
        </p:txBody>
      </p:sp>
      <p:cxnSp>
        <p:nvCxnSpPr>
          <p:cNvPr id="7" name="Straight Connector 6" descr="Blue line separating two images of resources">
            <a:extLst>
              <a:ext uri="{FF2B5EF4-FFF2-40B4-BE49-F238E27FC236}">
                <a16:creationId xmlns:a16="http://schemas.microsoft.com/office/drawing/2014/main" id="{E5AD658C-4923-4FC4-5580-F748ECE0399B}"/>
              </a:ext>
              <a:ext uri="{C183D7F6-B498-43B3-948B-1728B52AA6E4}">
                <adec:decorative xmlns:adec="http://schemas.microsoft.com/office/drawing/2017/decorative" val="0"/>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7089920" y="1144047"/>
            <a:ext cx="4391741" cy="52322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solidFill>
                  <a:schemeClr val="accent5">
                    <a:lumMod val="50000"/>
                  </a:schemeClr>
                </a:solidFill>
                <a:latin typeface="Arial" panose="020B0604020202020204" pitchFamily="34" charset="0"/>
                <a:cs typeface="Arial" panose="020B0604020202020204" pitchFamily="34" charset="0"/>
              </a:rPr>
              <a:t>Catalog of Aligned Supports</a:t>
            </a:r>
          </a:p>
        </p:txBody>
      </p:sp>
      <p:sp>
        <p:nvSpPr>
          <p:cNvPr id="8" name="TextBox 7">
            <a:extLst>
              <a:ext uri="{FF2B5EF4-FFF2-40B4-BE49-F238E27FC236}">
                <a16:creationId xmlns:a16="http://schemas.microsoft.com/office/drawing/2014/main" id="{B1568036-9A88-4189-903B-915DDB2F21AF}"/>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5</a:t>
            </a:fld>
            <a:endParaRPr lang="zh-CN" altLang="en-US" b="1" dirty="0">
              <a:solidFill>
                <a:schemeClr val="accent1">
                  <a:lumMod val="60000"/>
                  <a:lumOff val="40000"/>
                </a:schemeClr>
              </a:solidFill>
            </a:endParaRPr>
          </a:p>
        </p:txBody>
      </p:sp>
      <p:pic>
        <p:nvPicPr>
          <p:cNvPr id="9" name="Picture 8" descr="Screenshot of Educational Vision document.">
            <a:extLst>
              <a:ext uri="{FF2B5EF4-FFF2-40B4-BE49-F238E27FC236}">
                <a16:creationId xmlns:a16="http://schemas.microsoft.com/office/drawing/2014/main" id="{8EA8ADF1-3A5D-404A-B6F8-09D579DAD11C}"/>
              </a:ext>
            </a:extLst>
          </p:cNvPr>
          <p:cNvPicPr>
            <a:picLocks noChangeAspect="1"/>
          </p:cNvPicPr>
          <p:nvPr/>
        </p:nvPicPr>
        <p:blipFill>
          <a:blip r:embed="rId3"/>
          <a:stretch>
            <a:fillRect/>
          </a:stretch>
        </p:blipFill>
        <p:spPr>
          <a:xfrm>
            <a:off x="1295869" y="1939349"/>
            <a:ext cx="3829489" cy="3929607"/>
          </a:xfrm>
          <a:prstGeom prst="rect">
            <a:avLst/>
          </a:prstGeom>
        </p:spPr>
      </p:pic>
      <p:pic>
        <p:nvPicPr>
          <p:cNvPr id="11" name="Picture 10" descr="Screenshot of Catalog of Aligned Supports document.">
            <a:extLst>
              <a:ext uri="{FF2B5EF4-FFF2-40B4-BE49-F238E27FC236}">
                <a16:creationId xmlns:a16="http://schemas.microsoft.com/office/drawing/2014/main" id="{FA1374A9-C901-4E39-A8E5-4F9B231AF6B9}"/>
              </a:ext>
            </a:extLst>
          </p:cNvPr>
          <p:cNvPicPr>
            <a:picLocks noChangeAspect="1"/>
          </p:cNvPicPr>
          <p:nvPr/>
        </p:nvPicPr>
        <p:blipFill>
          <a:blip r:embed="rId4"/>
          <a:stretch>
            <a:fillRect/>
          </a:stretch>
        </p:blipFill>
        <p:spPr>
          <a:xfrm>
            <a:off x="7586007" y="1834891"/>
            <a:ext cx="3235477" cy="4138521"/>
          </a:xfrm>
          <a:prstGeom prst="rect">
            <a:avLst/>
          </a:prstGeom>
        </p:spPr>
      </p:pic>
      <p:sp>
        <p:nvSpPr>
          <p:cNvPr id="13" name="TextBox 12">
            <a:extLst>
              <a:ext uri="{FF2B5EF4-FFF2-40B4-BE49-F238E27FC236}">
                <a16:creationId xmlns:a16="http://schemas.microsoft.com/office/drawing/2014/main" id="{D906082C-9E7F-496E-91BE-BD4F4A52A9F4}"/>
              </a:ext>
            </a:extLst>
          </p:cNvPr>
          <p:cNvSpPr txBox="1"/>
          <p:nvPr/>
        </p:nvSpPr>
        <p:spPr>
          <a:xfrm>
            <a:off x="4537230" y="6141036"/>
            <a:ext cx="6097554" cy="369332"/>
          </a:xfrm>
          <a:prstGeom prst="rect">
            <a:avLst/>
          </a:prstGeom>
          <a:noFill/>
        </p:spPr>
        <p:txBody>
          <a:bodyPr wrap="square">
            <a:spAutoFit/>
          </a:bodyPr>
          <a:lstStyle/>
          <a:p>
            <a:r>
              <a:rPr lang="en-US" dirty="0">
                <a:solidFill>
                  <a:schemeClr val="accent1">
                    <a:lumMod val="50000"/>
                  </a:schemeClr>
                </a:solidFill>
                <a:latin typeface="Arial" panose="020B0604020202020204" pitchFamily="34" charset="0"/>
                <a:cs typeface="Arial" panose="020B0604020202020204" pitchFamily="34" charset="0"/>
              </a:rPr>
              <a:t>www.doe.mass.edu/commissioner/</a:t>
            </a:r>
          </a:p>
        </p:txBody>
      </p:sp>
      <p:sp>
        <p:nvSpPr>
          <p:cNvPr id="4" name="Title 3">
            <a:extLst>
              <a:ext uri="{FF2B5EF4-FFF2-40B4-BE49-F238E27FC236}">
                <a16:creationId xmlns:a16="http://schemas.microsoft.com/office/drawing/2014/main" id="{FD80A7E4-E0EC-89A0-3146-FA1DB8C47CF8}"/>
              </a:ext>
            </a:extLst>
          </p:cNvPr>
          <p:cNvSpPr>
            <a:spLocks noGrp="1"/>
          </p:cNvSpPr>
          <p:nvPr>
            <p:ph type="title" idx="4294967295"/>
          </p:nvPr>
        </p:nvSpPr>
        <p:spPr>
          <a:xfrm>
            <a:off x="1036982" y="278684"/>
            <a:ext cx="10515600" cy="1042852"/>
          </a:xfrm>
        </p:spPr>
        <p:txBody>
          <a:bodyPr>
            <a:normAutofit/>
          </a:bodyPr>
          <a:lstStyle/>
          <a:p>
            <a:pPr algn="ctr"/>
            <a:r>
              <a:rPr lang="en-US" sz="4000" dirty="0">
                <a:ln w="0"/>
                <a:solidFill>
                  <a:schemeClr val="accent5">
                    <a:lumMod val="50000"/>
                  </a:schemeClr>
                </a:solidFill>
                <a:ea typeface="+mn-ea"/>
              </a:rPr>
              <a:t>DESE's Educational Vision - Helpful Resources</a:t>
            </a:r>
          </a:p>
          <a:p>
            <a:endParaRPr lang="en-US" dirty="0"/>
          </a:p>
        </p:txBody>
      </p:sp>
    </p:spTree>
    <p:extLst>
      <p:ext uri="{BB962C8B-B14F-4D97-AF65-F5344CB8AC3E}">
        <p14:creationId xmlns:p14="http://schemas.microsoft.com/office/powerpoint/2010/main" val="569594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ESSER Updates</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190297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B08F-3B49-4E19-BC98-F7443C0E1902}"/>
              </a:ext>
            </a:extLst>
          </p:cNvPr>
          <p:cNvSpPr>
            <a:spLocks noGrp="1"/>
          </p:cNvSpPr>
          <p:nvPr>
            <p:ph type="title" idx="4294967295"/>
          </p:nvPr>
        </p:nvSpPr>
        <p:spPr>
          <a:xfrm>
            <a:off x="822325" y="288925"/>
            <a:ext cx="11369675" cy="679450"/>
          </a:xfrm>
        </p:spPr>
        <p:txBody>
          <a:bodyPr>
            <a:normAutofit fontScale="90000"/>
          </a:bodyPr>
          <a:lstStyle/>
          <a:p>
            <a:r>
              <a:rPr lang="en-US" sz="3200" dirty="0">
                <a:solidFill>
                  <a:schemeClr val="accent1">
                    <a:lumMod val="50000"/>
                  </a:schemeClr>
                </a:solidFill>
              </a:rPr>
              <a:t>Federal COVID Relief Funding – Sequencing of ~$3 billion over ~3 years</a:t>
            </a:r>
          </a:p>
        </p:txBody>
      </p:sp>
      <p:sp>
        <p:nvSpPr>
          <p:cNvPr id="4" name="Slide Number Placeholder 3">
            <a:extLst>
              <a:ext uri="{FF2B5EF4-FFF2-40B4-BE49-F238E27FC236}">
                <a16:creationId xmlns:a16="http://schemas.microsoft.com/office/drawing/2014/main" id="{09157423-019A-4B08-B277-3CE4699FA5C5}"/>
              </a:ext>
            </a:extLst>
          </p:cNvPr>
          <p:cNvSpPr>
            <a:spLocks noGrp="1"/>
          </p:cNvSpPr>
          <p:nvPr>
            <p:ph type="sldNum" sz="quarter" idx="4294967295"/>
          </p:nvPr>
        </p:nvSpPr>
        <p:spPr>
          <a:xfrm>
            <a:off x="0" y="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cxnSp>
        <p:nvCxnSpPr>
          <p:cNvPr id="14" name="Straight Connector 13" descr="Line leading to 9/30/22">
            <a:extLst>
              <a:ext uri="{FF2B5EF4-FFF2-40B4-BE49-F238E27FC236}">
                <a16:creationId xmlns:a16="http://schemas.microsoft.com/office/drawing/2014/main" id="{7DA4ED65-7BC0-4B9B-A730-06AAC75C8CB9}"/>
              </a:ext>
              <a:ext uri="{C183D7F6-B498-43B3-948B-1728B52AA6E4}">
                <adec:decorative xmlns:adec="http://schemas.microsoft.com/office/drawing/2017/decorative" val="0"/>
              </a:ext>
            </a:extLst>
          </p:cNvPr>
          <p:cNvCxnSpPr>
            <a:cxnSpLocks/>
          </p:cNvCxnSpPr>
          <p:nvPr/>
        </p:nvCxnSpPr>
        <p:spPr>
          <a:xfrm>
            <a:off x="5439947"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descr="Line leading to 9/30/24">
            <a:extLst>
              <a:ext uri="{FF2B5EF4-FFF2-40B4-BE49-F238E27FC236}">
                <a16:creationId xmlns:a16="http://schemas.microsoft.com/office/drawing/2014/main" id="{D064E9FB-956F-41E4-A22D-238502B5C3DA}"/>
              </a:ext>
              <a:ext uri="{C183D7F6-B498-43B3-948B-1728B52AA6E4}">
                <adec:decorative xmlns:adec="http://schemas.microsoft.com/office/drawing/2017/decorative" val="0"/>
              </a:ext>
            </a:extLst>
          </p:cNvPr>
          <p:cNvCxnSpPr>
            <a:cxnSpLocks/>
          </p:cNvCxnSpPr>
          <p:nvPr/>
        </p:nvCxnSpPr>
        <p:spPr>
          <a:xfrm>
            <a:off x="10908050" y="1397466"/>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descr="Line leading to 6/30/21">
            <a:extLst>
              <a:ext uri="{FF2B5EF4-FFF2-40B4-BE49-F238E27FC236}">
                <a16:creationId xmlns:a16="http://schemas.microsoft.com/office/drawing/2014/main" id="{03FD6933-DB4B-40B4-A838-BF4A212778E9}"/>
              </a:ext>
              <a:ext uri="{C183D7F6-B498-43B3-948B-1728B52AA6E4}">
                <adec:decorative xmlns:adec="http://schemas.microsoft.com/office/drawing/2017/decorative" val="0"/>
              </a:ext>
            </a:extLst>
          </p:cNvPr>
          <p:cNvCxnSpPr>
            <a:cxnSpLocks/>
          </p:cNvCxnSpPr>
          <p:nvPr/>
        </p:nvCxnSpPr>
        <p:spPr>
          <a:xfrm>
            <a:off x="1946137"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descr="Line leading to FY21">
            <a:extLst>
              <a:ext uri="{FF2B5EF4-FFF2-40B4-BE49-F238E27FC236}">
                <a16:creationId xmlns:a16="http://schemas.microsoft.com/office/drawing/2014/main" id="{139CC63C-C92C-4783-802E-3C6CAA813EBE}"/>
              </a:ext>
              <a:ext uri="{C183D7F6-B498-43B3-948B-1728B52AA6E4}">
                <adec:decorative xmlns:adec="http://schemas.microsoft.com/office/drawing/2017/decorative" val="0"/>
              </a:ext>
            </a:extLst>
          </p:cNvPr>
          <p:cNvCxnSpPr>
            <a:cxnSpLocks/>
          </p:cNvCxnSpPr>
          <p:nvPr/>
        </p:nvCxnSpPr>
        <p:spPr>
          <a:xfrm>
            <a:off x="567743"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EB1F9B8-4426-433A-A279-6B7E3BABCC3B}"/>
              </a:ext>
            </a:extLst>
          </p:cNvPr>
          <p:cNvSpPr txBox="1"/>
          <p:nvPr/>
        </p:nvSpPr>
        <p:spPr>
          <a:xfrm>
            <a:off x="201336" y="5767314"/>
            <a:ext cx="8724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Segoe UI"/>
                <a:ea typeface="+mn-ea"/>
                <a:cs typeface="+mn-cs"/>
              </a:rPr>
              <a:t>FY21</a:t>
            </a:r>
          </a:p>
        </p:txBody>
      </p:sp>
      <p:sp>
        <p:nvSpPr>
          <p:cNvPr id="19" name="TextBox 18">
            <a:extLst>
              <a:ext uri="{FF2B5EF4-FFF2-40B4-BE49-F238E27FC236}">
                <a16:creationId xmlns:a16="http://schemas.microsoft.com/office/drawing/2014/main" id="{B1C24728-DE15-40EE-9641-7D7AF9CC1929}"/>
              </a:ext>
            </a:extLst>
          </p:cNvPr>
          <p:cNvSpPr txBox="1"/>
          <p:nvPr/>
        </p:nvSpPr>
        <p:spPr>
          <a:xfrm>
            <a:off x="1384008" y="5796610"/>
            <a:ext cx="112425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6/30/21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Begin FY22</a:t>
            </a:r>
          </a:p>
        </p:txBody>
      </p:sp>
      <p:sp>
        <p:nvSpPr>
          <p:cNvPr id="22" name="TextBox 21">
            <a:extLst>
              <a:ext uri="{FF2B5EF4-FFF2-40B4-BE49-F238E27FC236}">
                <a16:creationId xmlns:a16="http://schemas.microsoft.com/office/drawing/2014/main" id="{92EE45B8-6763-4CD0-823C-B313CA28EB17}"/>
              </a:ext>
            </a:extLst>
          </p:cNvPr>
          <p:cNvSpPr txBox="1"/>
          <p:nvPr/>
        </p:nvSpPr>
        <p:spPr>
          <a:xfrm>
            <a:off x="5157663" y="5789738"/>
            <a:ext cx="872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9/30/22</a:t>
            </a:r>
          </a:p>
        </p:txBody>
      </p:sp>
      <p:cxnSp>
        <p:nvCxnSpPr>
          <p:cNvPr id="23" name="Straight Connector 22" descr="Line leading to 12/31/21">
            <a:extLst>
              <a:ext uri="{FF2B5EF4-FFF2-40B4-BE49-F238E27FC236}">
                <a16:creationId xmlns:a16="http://schemas.microsoft.com/office/drawing/2014/main" id="{E21049CD-0818-44D4-B2B1-B9DB39D3F8F5}"/>
              </a:ext>
              <a:ext uri="{C183D7F6-B498-43B3-948B-1728B52AA6E4}">
                <adec:decorative xmlns:adec="http://schemas.microsoft.com/office/drawing/2017/decorative" val="0"/>
              </a:ext>
            </a:extLst>
          </p:cNvPr>
          <p:cNvCxnSpPr>
            <a:cxnSpLocks/>
          </p:cNvCxnSpPr>
          <p:nvPr/>
        </p:nvCxnSpPr>
        <p:spPr>
          <a:xfrm>
            <a:off x="3511088"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B9BC243-728F-449D-B7C2-07A20C1A1BB2}"/>
              </a:ext>
            </a:extLst>
          </p:cNvPr>
          <p:cNvSpPr txBox="1"/>
          <p:nvPr/>
        </p:nvSpPr>
        <p:spPr>
          <a:xfrm>
            <a:off x="3020447" y="5789738"/>
            <a:ext cx="936946"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12/31/21</a:t>
            </a:r>
          </a:p>
        </p:txBody>
      </p:sp>
      <p:sp>
        <p:nvSpPr>
          <p:cNvPr id="25" name="TextBox 24">
            <a:extLst>
              <a:ext uri="{FF2B5EF4-FFF2-40B4-BE49-F238E27FC236}">
                <a16:creationId xmlns:a16="http://schemas.microsoft.com/office/drawing/2014/main" id="{6904DAE8-1B30-444F-9F61-29E706D5CC4D}"/>
              </a:ext>
            </a:extLst>
          </p:cNvPr>
          <p:cNvSpPr txBox="1"/>
          <p:nvPr/>
        </p:nvSpPr>
        <p:spPr>
          <a:xfrm>
            <a:off x="10550321" y="5789738"/>
            <a:ext cx="872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9/30/24</a:t>
            </a:r>
          </a:p>
        </p:txBody>
      </p:sp>
      <p:sp>
        <p:nvSpPr>
          <p:cNvPr id="26" name="Rectangle: Rounded Corners 25">
            <a:extLst>
              <a:ext uri="{FF2B5EF4-FFF2-40B4-BE49-F238E27FC236}">
                <a16:creationId xmlns:a16="http://schemas.microsoft.com/office/drawing/2014/main" id="{1C4A68AF-A12D-4FAF-94B5-1734C31B3CFB}"/>
              </a:ext>
            </a:extLst>
          </p:cNvPr>
          <p:cNvSpPr/>
          <p:nvPr/>
        </p:nvSpPr>
        <p:spPr>
          <a:xfrm>
            <a:off x="589911" y="1762839"/>
            <a:ext cx="2921177" cy="57858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Federal Coronavirus Relief Fund</a:t>
            </a:r>
          </a:p>
        </p:txBody>
      </p:sp>
      <p:sp>
        <p:nvSpPr>
          <p:cNvPr id="27" name="Rectangle: Rounded Corners 26">
            <a:extLst>
              <a:ext uri="{FF2B5EF4-FFF2-40B4-BE49-F238E27FC236}">
                <a16:creationId xmlns:a16="http://schemas.microsoft.com/office/drawing/2014/main" id="{00A9C8D6-8D17-4171-8EAA-1EAECD36DC44}"/>
              </a:ext>
            </a:extLst>
          </p:cNvPr>
          <p:cNvSpPr/>
          <p:nvPr/>
        </p:nvSpPr>
        <p:spPr>
          <a:xfrm>
            <a:off x="589911" y="2377415"/>
            <a:ext cx="4856514" cy="57858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(CARES Act) Federal ESSER-I Fund</a:t>
            </a:r>
          </a:p>
        </p:txBody>
      </p:sp>
      <p:sp>
        <p:nvSpPr>
          <p:cNvPr id="28" name="Rectangle: Rounded Corners 27">
            <a:extLst>
              <a:ext uri="{FF2B5EF4-FFF2-40B4-BE49-F238E27FC236}">
                <a16:creationId xmlns:a16="http://schemas.microsoft.com/office/drawing/2014/main" id="{A69EC90A-2016-481B-9BF1-228DC86CD1A1}"/>
              </a:ext>
            </a:extLst>
          </p:cNvPr>
          <p:cNvSpPr/>
          <p:nvPr/>
        </p:nvSpPr>
        <p:spPr>
          <a:xfrm>
            <a:off x="589910" y="2991991"/>
            <a:ext cx="7604180" cy="5785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(CRRSA Act) Federal ESSER-II Fund</a:t>
            </a:r>
          </a:p>
        </p:txBody>
      </p:sp>
      <p:cxnSp>
        <p:nvCxnSpPr>
          <p:cNvPr id="20" name="Straight Connector 19" descr="Line leading to 9/30/23&#10;">
            <a:extLst>
              <a:ext uri="{FF2B5EF4-FFF2-40B4-BE49-F238E27FC236}">
                <a16:creationId xmlns:a16="http://schemas.microsoft.com/office/drawing/2014/main" id="{93B761A9-3A11-4126-8150-F199DFA8617D}"/>
              </a:ext>
            </a:extLst>
          </p:cNvPr>
          <p:cNvCxnSpPr>
            <a:cxnSpLocks/>
          </p:cNvCxnSpPr>
          <p:nvPr/>
        </p:nvCxnSpPr>
        <p:spPr>
          <a:xfrm>
            <a:off x="8194090"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4DD526E-0F7F-42DF-B2D8-C9228D3CC506}"/>
              </a:ext>
            </a:extLst>
          </p:cNvPr>
          <p:cNvSpPr txBox="1"/>
          <p:nvPr/>
        </p:nvSpPr>
        <p:spPr>
          <a:xfrm>
            <a:off x="7853992" y="5789738"/>
            <a:ext cx="872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9/30/23</a:t>
            </a:r>
          </a:p>
        </p:txBody>
      </p:sp>
      <p:sp>
        <p:nvSpPr>
          <p:cNvPr id="30" name="Rectangle: Rounded Corners 29">
            <a:extLst>
              <a:ext uri="{FF2B5EF4-FFF2-40B4-BE49-F238E27FC236}">
                <a16:creationId xmlns:a16="http://schemas.microsoft.com/office/drawing/2014/main" id="{1CFCEEA7-1E69-4B5D-86E4-8D89FCEF4665}"/>
              </a:ext>
            </a:extLst>
          </p:cNvPr>
          <p:cNvSpPr/>
          <p:nvPr/>
        </p:nvSpPr>
        <p:spPr>
          <a:xfrm>
            <a:off x="589910" y="3594639"/>
            <a:ext cx="10322552" cy="5785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(American Rescue Plan) Federal ESSER-III Fund</a:t>
            </a:r>
          </a:p>
        </p:txBody>
      </p:sp>
      <p:sp>
        <p:nvSpPr>
          <p:cNvPr id="3" name="TextBox 2">
            <a:extLst>
              <a:ext uri="{FF2B5EF4-FFF2-40B4-BE49-F238E27FC236}">
                <a16:creationId xmlns:a16="http://schemas.microsoft.com/office/drawing/2014/main" id="{1AD9671D-0042-4B6A-BE5D-4ECF2F07676E}"/>
              </a:ext>
            </a:extLst>
          </p:cNvPr>
          <p:cNvSpPr txBox="1"/>
          <p:nvPr/>
        </p:nvSpPr>
        <p:spPr>
          <a:xfrm>
            <a:off x="5446425" y="2480504"/>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$194.4 million</a:t>
            </a:r>
          </a:p>
        </p:txBody>
      </p:sp>
      <p:sp>
        <p:nvSpPr>
          <p:cNvPr id="31" name="TextBox 30">
            <a:extLst>
              <a:ext uri="{FF2B5EF4-FFF2-40B4-BE49-F238E27FC236}">
                <a16:creationId xmlns:a16="http://schemas.microsoft.com/office/drawing/2014/main" id="{B88BCA74-11FF-45F1-BFD2-BF1178941234}"/>
              </a:ext>
            </a:extLst>
          </p:cNvPr>
          <p:cNvSpPr txBox="1"/>
          <p:nvPr/>
        </p:nvSpPr>
        <p:spPr>
          <a:xfrm>
            <a:off x="8208413" y="3095079"/>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$739 million</a:t>
            </a:r>
          </a:p>
        </p:txBody>
      </p:sp>
      <p:sp>
        <p:nvSpPr>
          <p:cNvPr id="32" name="TextBox 31">
            <a:extLst>
              <a:ext uri="{FF2B5EF4-FFF2-40B4-BE49-F238E27FC236}">
                <a16:creationId xmlns:a16="http://schemas.microsoft.com/office/drawing/2014/main" id="{5794ABD1-8C07-4E61-A8B2-DA99AB294365}"/>
              </a:ext>
            </a:extLst>
          </p:cNvPr>
          <p:cNvSpPr txBox="1"/>
          <p:nvPr/>
        </p:nvSpPr>
        <p:spPr>
          <a:xfrm>
            <a:off x="10908050" y="3743944"/>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$1.66 billion</a:t>
            </a:r>
          </a:p>
        </p:txBody>
      </p:sp>
      <p:sp>
        <p:nvSpPr>
          <p:cNvPr id="34" name="TextBox 33">
            <a:extLst>
              <a:ext uri="{FF2B5EF4-FFF2-40B4-BE49-F238E27FC236}">
                <a16:creationId xmlns:a16="http://schemas.microsoft.com/office/drawing/2014/main" id="{4460B28C-B2E4-4987-B8A5-6C5F2C10D1FC}"/>
              </a:ext>
            </a:extLst>
          </p:cNvPr>
          <p:cNvSpPr txBox="1"/>
          <p:nvPr/>
        </p:nvSpPr>
        <p:spPr>
          <a:xfrm>
            <a:off x="3503243" y="1870251"/>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$181.8 million</a:t>
            </a:r>
          </a:p>
        </p:txBody>
      </p:sp>
      <p:sp>
        <p:nvSpPr>
          <p:cNvPr id="35" name="Rectangle: Rounded Corners 34">
            <a:extLst>
              <a:ext uri="{FF2B5EF4-FFF2-40B4-BE49-F238E27FC236}">
                <a16:creationId xmlns:a16="http://schemas.microsoft.com/office/drawing/2014/main" id="{99920196-D0F2-4262-A26E-9646BE1F4D39}"/>
              </a:ext>
            </a:extLst>
          </p:cNvPr>
          <p:cNvSpPr/>
          <p:nvPr/>
        </p:nvSpPr>
        <p:spPr>
          <a:xfrm>
            <a:off x="583347" y="4210860"/>
            <a:ext cx="7610743" cy="5785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(American Rescue Plan) Federal “ARP IDEA” (supplemental to the regular IDEA grants)</a:t>
            </a:r>
          </a:p>
        </p:txBody>
      </p:sp>
      <p:sp>
        <p:nvSpPr>
          <p:cNvPr id="36" name="TextBox 35">
            <a:extLst>
              <a:ext uri="{FF2B5EF4-FFF2-40B4-BE49-F238E27FC236}">
                <a16:creationId xmlns:a16="http://schemas.microsoft.com/office/drawing/2014/main" id="{2ED819C3-9DBA-44C3-B72C-5DF8FF599185}"/>
              </a:ext>
            </a:extLst>
          </p:cNvPr>
          <p:cNvSpPr txBox="1"/>
          <p:nvPr/>
        </p:nvSpPr>
        <p:spPr>
          <a:xfrm>
            <a:off x="8194090" y="4346265"/>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$63.2 million</a:t>
            </a:r>
          </a:p>
        </p:txBody>
      </p:sp>
      <p:cxnSp>
        <p:nvCxnSpPr>
          <p:cNvPr id="6" name="Straight Connector 5" descr="Red line marking &quot;today&quot;">
            <a:extLst>
              <a:ext uri="{FF2B5EF4-FFF2-40B4-BE49-F238E27FC236}">
                <a16:creationId xmlns:a16="http://schemas.microsoft.com/office/drawing/2014/main" id="{F8029E3C-C59D-4852-8813-D68ABE10EE87}"/>
              </a:ext>
            </a:extLst>
          </p:cNvPr>
          <p:cNvCxnSpPr>
            <a:cxnSpLocks/>
          </p:cNvCxnSpPr>
          <p:nvPr/>
        </p:nvCxnSpPr>
        <p:spPr>
          <a:xfrm>
            <a:off x="7524288" y="1696303"/>
            <a:ext cx="0" cy="410030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9EDD30-2EE7-4DA6-9112-DD9D7C9FB076}"/>
              </a:ext>
            </a:extLst>
          </p:cNvPr>
          <p:cNvSpPr txBox="1"/>
          <p:nvPr/>
        </p:nvSpPr>
        <p:spPr>
          <a:xfrm>
            <a:off x="7088072" y="1273097"/>
            <a:ext cx="87243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Today</a:t>
            </a:r>
          </a:p>
        </p:txBody>
      </p:sp>
      <p:sp>
        <p:nvSpPr>
          <p:cNvPr id="33" name="TextBox 32">
            <a:extLst>
              <a:ext uri="{FF2B5EF4-FFF2-40B4-BE49-F238E27FC236}">
                <a16:creationId xmlns:a16="http://schemas.microsoft.com/office/drawing/2014/main" id="{A31789F7-4C6D-4412-B6F6-E42E4E480B16}"/>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7</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6548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6FF0-0E7D-4E75-830C-A1E58A43E6C5}"/>
              </a:ext>
            </a:extLst>
          </p:cNvPr>
          <p:cNvSpPr>
            <a:spLocks noGrp="1"/>
          </p:cNvSpPr>
          <p:nvPr>
            <p:ph type="title" idx="4294967295"/>
          </p:nvPr>
        </p:nvSpPr>
        <p:spPr>
          <a:xfrm>
            <a:off x="712788" y="288925"/>
            <a:ext cx="11479212" cy="679450"/>
          </a:xfrm>
        </p:spPr>
        <p:txBody>
          <a:bodyPr/>
          <a:lstStyle/>
          <a:p>
            <a:r>
              <a:rPr lang="en-US" sz="2900" dirty="0">
                <a:solidFill>
                  <a:schemeClr val="accent1">
                    <a:lumMod val="50000"/>
                  </a:schemeClr>
                </a:solidFill>
              </a:rPr>
              <a:t>ESSERs I, II, and III: Claimed vs. Unclaimed through June 9, 2023</a:t>
            </a:r>
          </a:p>
        </p:txBody>
      </p:sp>
      <p:graphicFrame>
        <p:nvGraphicFramePr>
          <p:cNvPr id="7" name="Content Placeholder 6" descr="Bar graph showing ESSER I, II, and III amounts claimed and unclaimed">
            <a:extLst>
              <a:ext uri="{FF2B5EF4-FFF2-40B4-BE49-F238E27FC236}">
                <a16:creationId xmlns:a16="http://schemas.microsoft.com/office/drawing/2014/main" id="{1362357D-7C16-4874-9919-A4AE912E991C}"/>
              </a:ext>
            </a:extLst>
          </p:cNvPr>
          <p:cNvGraphicFramePr>
            <a:graphicFrameLocks noGrp="1"/>
          </p:cNvGraphicFramePr>
          <p:nvPr>
            <p:ph idx="4294967295"/>
            <p:extLst>
              <p:ext uri="{D42A27DB-BD31-4B8C-83A1-F6EECF244321}">
                <p14:modId xmlns:p14="http://schemas.microsoft.com/office/powerpoint/2010/main" val="2637380023"/>
              </p:ext>
            </p:extLst>
          </p:nvPr>
        </p:nvGraphicFramePr>
        <p:xfrm>
          <a:off x="0" y="1230313"/>
          <a:ext cx="11684000" cy="50498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6BA0BDFA-63B5-4475-B481-D65CA2EEAEA5}"/>
              </a:ext>
            </a:extLst>
          </p:cNvPr>
          <p:cNvSpPr>
            <a:spLocks noGrp="1"/>
          </p:cNvSpPr>
          <p:nvPr>
            <p:ph type="sldNum" sz="quarter" idx="4294967295"/>
          </p:nvPr>
        </p:nvSpPr>
        <p:spPr>
          <a:xfrm>
            <a:off x="0" y="0"/>
            <a:ext cx="0" cy="0"/>
          </a:xfrm>
        </p:spPr>
        <p:txBody>
          <a:bodyPr/>
          <a:lstStyle/>
          <a:p>
            <a:endParaRPr lang="zh-CN" altLang="en-US" b="1" dirty="0">
              <a:solidFill>
                <a:schemeClr val="accent1">
                  <a:lumMod val="60000"/>
                  <a:lumOff val="40000"/>
                </a:schemeClr>
              </a:solidFill>
            </a:endParaRPr>
          </a:p>
        </p:txBody>
      </p:sp>
      <p:sp>
        <p:nvSpPr>
          <p:cNvPr id="5" name="TextBox 1">
            <a:extLst>
              <a:ext uri="{FF2B5EF4-FFF2-40B4-BE49-F238E27FC236}">
                <a16:creationId xmlns:a16="http://schemas.microsoft.com/office/drawing/2014/main" id="{4CA314BC-2EB8-4CBB-9B8F-7EEB8BEC0DA1}"/>
              </a:ext>
            </a:extLst>
          </p:cNvPr>
          <p:cNvSpPr txBox="1"/>
          <p:nvPr/>
        </p:nvSpPr>
        <p:spPr>
          <a:xfrm>
            <a:off x="6019448" y="1634948"/>
            <a:ext cx="810052" cy="409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99.99%</a:t>
            </a:r>
          </a:p>
        </p:txBody>
      </p:sp>
      <p:sp>
        <p:nvSpPr>
          <p:cNvPr id="6" name="TextBox 1">
            <a:extLst>
              <a:ext uri="{FF2B5EF4-FFF2-40B4-BE49-F238E27FC236}">
                <a16:creationId xmlns:a16="http://schemas.microsoft.com/office/drawing/2014/main" id="{06CBC3F4-70E4-4823-8363-23BACB6D38B1}"/>
              </a:ext>
            </a:extLst>
          </p:cNvPr>
          <p:cNvSpPr txBox="1"/>
          <p:nvPr/>
        </p:nvSpPr>
        <p:spPr>
          <a:xfrm>
            <a:off x="10174966" y="3019105"/>
            <a:ext cx="810052" cy="409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21%</a:t>
            </a:r>
          </a:p>
        </p:txBody>
      </p:sp>
      <p:sp>
        <p:nvSpPr>
          <p:cNvPr id="8" name="TextBox 1">
            <a:extLst>
              <a:ext uri="{FF2B5EF4-FFF2-40B4-BE49-F238E27FC236}">
                <a16:creationId xmlns:a16="http://schemas.microsoft.com/office/drawing/2014/main" id="{D9BEA22C-3B1A-4164-B943-1A525FDA1C63}"/>
              </a:ext>
            </a:extLst>
          </p:cNvPr>
          <p:cNvSpPr txBox="1"/>
          <p:nvPr/>
        </p:nvSpPr>
        <p:spPr>
          <a:xfrm>
            <a:off x="7759630" y="4391092"/>
            <a:ext cx="745790" cy="2219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69%</a:t>
            </a:r>
          </a:p>
        </p:txBody>
      </p:sp>
      <p:sp>
        <p:nvSpPr>
          <p:cNvPr id="10" name="TextBox 9">
            <a:extLst>
              <a:ext uri="{FF2B5EF4-FFF2-40B4-BE49-F238E27FC236}">
                <a16:creationId xmlns:a16="http://schemas.microsoft.com/office/drawing/2014/main" id="{5954286B-CAA4-4CEA-B3E9-AF2C2E4E678C}"/>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8</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92754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6FF0-0E7D-4E75-830C-A1E58A43E6C5}"/>
              </a:ext>
            </a:extLst>
          </p:cNvPr>
          <p:cNvSpPr>
            <a:spLocks noGrp="1"/>
          </p:cNvSpPr>
          <p:nvPr>
            <p:ph type="title" idx="4294967295"/>
          </p:nvPr>
        </p:nvSpPr>
        <p:spPr>
          <a:xfrm>
            <a:off x="822325" y="288925"/>
            <a:ext cx="11369675" cy="679450"/>
          </a:xfrm>
        </p:spPr>
        <p:txBody>
          <a:bodyPr>
            <a:normAutofit/>
          </a:bodyPr>
          <a:lstStyle/>
          <a:p>
            <a:r>
              <a:rPr lang="en-US" sz="3600" dirty="0">
                <a:solidFill>
                  <a:schemeClr val="accent1">
                    <a:lumMod val="50000"/>
                  </a:schemeClr>
                </a:solidFill>
              </a:rPr>
              <a:t>Looking at </a:t>
            </a:r>
            <a:r>
              <a:rPr lang="en-US" sz="3600" u="sng" dirty="0">
                <a:solidFill>
                  <a:schemeClr val="accent1">
                    <a:lumMod val="50000"/>
                  </a:schemeClr>
                </a:solidFill>
              </a:rPr>
              <a:t>ESSERs II and III only</a:t>
            </a:r>
            <a:r>
              <a:rPr lang="en-US" sz="3600" dirty="0">
                <a:solidFill>
                  <a:schemeClr val="accent1">
                    <a:lumMod val="50000"/>
                  </a:schemeClr>
                </a:solidFill>
              </a:rPr>
              <a:t>: through June 9, 2023</a:t>
            </a:r>
          </a:p>
        </p:txBody>
      </p:sp>
      <p:graphicFrame>
        <p:nvGraphicFramePr>
          <p:cNvPr id="7" name="Content Placeholder 6" descr="Bar graph showing amount of time remaining on ESSER II and III as well as the amount drawn down and the total amount still to be claimed">
            <a:extLst>
              <a:ext uri="{FF2B5EF4-FFF2-40B4-BE49-F238E27FC236}">
                <a16:creationId xmlns:a16="http://schemas.microsoft.com/office/drawing/2014/main" id="{1362357D-7C16-4874-9919-A4AE912E991C}"/>
              </a:ext>
            </a:extLst>
          </p:cNvPr>
          <p:cNvGraphicFramePr>
            <a:graphicFrameLocks noGrp="1"/>
          </p:cNvGraphicFramePr>
          <p:nvPr>
            <p:ph idx="4294967295"/>
            <p:extLst>
              <p:ext uri="{D42A27DB-BD31-4B8C-83A1-F6EECF244321}">
                <p14:modId xmlns:p14="http://schemas.microsoft.com/office/powerpoint/2010/main" val="2702344573"/>
              </p:ext>
            </p:extLst>
          </p:nvPr>
        </p:nvGraphicFramePr>
        <p:xfrm>
          <a:off x="0" y="1230313"/>
          <a:ext cx="11684000" cy="50498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4CA314BC-2EB8-4CBB-9B8F-7EEB8BEC0DA1}"/>
              </a:ext>
            </a:extLst>
          </p:cNvPr>
          <p:cNvSpPr txBox="1"/>
          <p:nvPr/>
        </p:nvSpPr>
        <p:spPr>
          <a:xfrm>
            <a:off x="4266366" y="2484320"/>
            <a:ext cx="810052" cy="409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59%</a:t>
            </a:r>
          </a:p>
        </p:txBody>
      </p:sp>
      <p:sp>
        <p:nvSpPr>
          <p:cNvPr id="8" name="TextBox 1">
            <a:extLst>
              <a:ext uri="{FF2B5EF4-FFF2-40B4-BE49-F238E27FC236}">
                <a16:creationId xmlns:a16="http://schemas.microsoft.com/office/drawing/2014/main" id="{D9BEA22C-3B1A-4164-B943-1A525FDA1C63}"/>
              </a:ext>
            </a:extLst>
          </p:cNvPr>
          <p:cNvSpPr txBox="1"/>
          <p:nvPr/>
        </p:nvSpPr>
        <p:spPr>
          <a:xfrm>
            <a:off x="8611565" y="4521665"/>
            <a:ext cx="745790" cy="2219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54%</a:t>
            </a:r>
          </a:p>
        </p:txBody>
      </p:sp>
      <p:sp>
        <p:nvSpPr>
          <p:cNvPr id="9" name="TextBox 1">
            <a:extLst>
              <a:ext uri="{FF2B5EF4-FFF2-40B4-BE49-F238E27FC236}">
                <a16:creationId xmlns:a16="http://schemas.microsoft.com/office/drawing/2014/main" id="{EAB8D583-AFC5-4294-B8FA-5B5EDB2CE366}"/>
              </a:ext>
            </a:extLst>
          </p:cNvPr>
          <p:cNvSpPr txBox="1"/>
          <p:nvPr/>
        </p:nvSpPr>
        <p:spPr>
          <a:xfrm>
            <a:off x="9152081" y="2478466"/>
            <a:ext cx="810052" cy="409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41%</a:t>
            </a:r>
          </a:p>
        </p:txBody>
      </p:sp>
      <p:sp>
        <p:nvSpPr>
          <p:cNvPr id="3" name="TextBox 2">
            <a:extLst>
              <a:ext uri="{FF2B5EF4-FFF2-40B4-BE49-F238E27FC236}">
                <a16:creationId xmlns:a16="http://schemas.microsoft.com/office/drawing/2014/main" id="{FDFA8186-E2CE-4944-B2D2-A3B85DF71060}"/>
              </a:ext>
            </a:extLst>
          </p:cNvPr>
          <p:cNvSpPr txBox="1"/>
          <p:nvPr/>
        </p:nvSpPr>
        <p:spPr>
          <a:xfrm>
            <a:off x="43921" y="2758171"/>
            <a:ext cx="1556808" cy="461665"/>
          </a:xfrm>
          <a:prstGeom prst="rect">
            <a:avLst/>
          </a:prstGeom>
          <a:noFill/>
        </p:spPr>
        <p:txBody>
          <a:bodyPr wrap="square" rtlCol="0">
            <a:spAutoFit/>
          </a:bodyPr>
          <a:lstStyle/>
          <a:p>
            <a:pPr algn="ctr"/>
            <a:r>
              <a:rPr lang="en-US" sz="1200" i="1" dirty="0">
                <a:latin typeface="Arial" panose="020B0604020202020204" pitchFamily="34" charset="0"/>
                <a:cs typeface="Arial" panose="020B0604020202020204" pitchFamily="34" charset="0"/>
              </a:rPr>
              <a:t>July 2021</a:t>
            </a:r>
          </a:p>
          <a:p>
            <a:pPr algn="ctr"/>
            <a:r>
              <a:rPr lang="en-US" sz="1200" i="1" dirty="0">
                <a:latin typeface="Arial" panose="020B0604020202020204" pitchFamily="34" charset="0"/>
                <a:cs typeface="Arial" panose="020B0604020202020204" pitchFamily="34" charset="0"/>
              </a:rPr>
              <a:t>through Sept 2024</a:t>
            </a:r>
          </a:p>
        </p:txBody>
      </p:sp>
      <p:sp>
        <p:nvSpPr>
          <p:cNvPr id="10" name="TextBox 9">
            <a:extLst>
              <a:ext uri="{FF2B5EF4-FFF2-40B4-BE49-F238E27FC236}">
                <a16:creationId xmlns:a16="http://schemas.microsoft.com/office/drawing/2014/main" id="{8AF43EEB-93CE-44FF-92FE-E0C2FFBD2946}"/>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9</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2137688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10ea5311db7e5690f8b8d4294ebdc2e5">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7fb3c1b8a94c6bf8850ab4510587630"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Bettencourt, Helene H. (DESE)</DisplayName>
        <AccountId>18</AccountId>
        <AccountType/>
      </UserInfo>
      <UserInfo>
        <DisplayName>Foley, Kinnon (DESE)</DisplayName>
        <AccountId>1477</AccountId>
        <AccountType/>
      </UserInfo>
    </SharedWithUsers>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DD6313-6A20-4826-AE3D-F2203E0BE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434A98-F106-45CE-8E8A-DD686612E616}">
  <ds:schemaRefs>
    <ds:schemaRef ds:uri="http://purl.org/dc/terms/"/>
    <ds:schemaRef ds:uri="http://schemas.openxmlformats.org/package/2006/metadata/core-properties"/>
    <ds:schemaRef ds:uri="http://purl.org/dc/dcmitype/"/>
    <ds:schemaRef ds:uri="http://schemas.microsoft.com/office/2006/documentManagement/types"/>
    <ds:schemaRef ds:uri="46f7fc10-315f-4884-8231-57a9c90b9c56"/>
    <ds:schemaRef ds:uri="http://purl.org/dc/elements/1.1/"/>
    <ds:schemaRef ds:uri="http://schemas.microsoft.com/office/2006/metadata/properties"/>
    <ds:schemaRef ds:uri="http://schemas.microsoft.com/office/infopath/2007/PartnerControls"/>
    <ds:schemaRef ds:uri="67cbf261-e971-4a38-83b4-d85e273e70b4"/>
    <ds:schemaRef ds:uri="http://www.w3.org/XML/1998/namespac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482</TotalTime>
  <Words>1738</Words>
  <Application>Microsoft Office PowerPoint</Application>
  <PresentationFormat>Widescreen</PresentationFormat>
  <Paragraphs>207</Paragraphs>
  <Slides>31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等线</vt:lpstr>
      <vt:lpstr>Segoe</vt:lpstr>
      <vt:lpstr>Arial</vt:lpstr>
      <vt:lpstr>Calibri</vt:lpstr>
      <vt:lpstr>Courier New</vt:lpstr>
      <vt:lpstr>Helvetica</vt:lpstr>
      <vt:lpstr>Segoe UI</vt:lpstr>
      <vt:lpstr>Segoe UI Semibold</vt:lpstr>
      <vt:lpstr>Wingdings</vt:lpstr>
      <vt:lpstr>Office Theme</vt:lpstr>
      <vt:lpstr>Lunch and Learn Federal Programs Update</vt:lpstr>
      <vt:lpstr>Updates from Malden (soon to be Everett)</vt:lpstr>
      <vt:lpstr>DESE’s Educational Vision</vt:lpstr>
      <vt:lpstr>DESE's Strategic Objectives – Spring 2023 </vt:lpstr>
      <vt:lpstr>DESE's Educational Vision - Helpful Resources </vt:lpstr>
      <vt:lpstr>ESSER Updates</vt:lpstr>
      <vt:lpstr>Federal COVID Relief Funding – Sequencing of ~$3 billion over ~3 years</vt:lpstr>
      <vt:lpstr>ESSERs I, II, and III: Claimed vs. Unclaimed through June 9, 2023</vt:lpstr>
      <vt:lpstr>Looking at ESSERs II and III only: through June 9, 2023</vt:lpstr>
      <vt:lpstr>Claims/Draw Down Status</vt:lpstr>
      <vt:lpstr>ESSER Reminder 1 – Maintenance of Equity</vt:lpstr>
      <vt:lpstr>ESSER Reminder 2 – Changes to Use of Funds Plans</vt:lpstr>
      <vt:lpstr>ESSER Reminder 3 – Davis-Bacon Prevailing Wages</vt:lpstr>
      <vt:lpstr>News from Washington</vt:lpstr>
      <vt:lpstr>Late Liquidation for ESSER II</vt:lpstr>
      <vt:lpstr>Obligation Deadlines</vt:lpstr>
      <vt:lpstr>Wait…what?</vt:lpstr>
      <vt:lpstr>“Tydings amendment” saves the day</vt:lpstr>
      <vt:lpstr>Obligation Deadlines</vt:lpstr>
      <vt:lpstr>Obligations depend on what you’re spending $ on</vt:lpstr>
      <vt:lpstr>Liquidations</vt:lpstr>
      <vt:lpstr>Liquidations</vt:lpstr>
      <vt:lpstr>Late Liquidation for ESSER-II – June 2023 Update</vt:lpstr>
      <vt:lpstr>Obligations depend on what you’re spending $ on</vt:lpstr>
      <vt:lpstr>Other Updates from Washington</vt:lpstr>
      <vt:lpstr>ESSA Title I in MA – FY19 - FY23</vt:lpstr>
      <vt:lpstr>FY24 ESSA Title I in MA increased 10.6% from last year</vt:lpstr>
      <vt:lpstr>ESSA Titles II, III, IV in MA – FY19 - FY23</vt:lpstr>
      <vt:lpstr>FY24 – Title IIA up .7%; III up 11.5%; IV up 3.8%</vt:lpstr>
      <vt:lpstr>“Debt Ceiling Deal” – Impact on FY25</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Federal Programs Update</dc:title>
  <dc:creator>DESE</dc:creator>
  <cp:lastModifiedBy>Zou, Dong (EOE)</cp:lastModifiedBy>
  <cp:revision>129</cp:revision>
  <dcterms:created xsi:type="dcterms:W3CDTF">2022-10-11T20:32:22Z</dcterms:created>
  <dcterms:modified xsi:type="dcterms:W3CDTF">2023-06-27T19:07:07Z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27 2023 12:00AM</vt:lpwstr>
  </property>
</Properties>
</file>