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8"/>
  </p:notesMasterIdLst>
  <p:handoutMasterIdLst>
    <p:handoutMasterId r:id="rId69"/>
  </p:handoutMasterIdLst>
  <p:sldIdLst>
    <p:sldId id="256" r:id="rId5"/>
    <p:sldId id="259" r:id="rId6"/>
    <p:sldId id="262" r:id="rId7"/>
    <p:sldId id="317" r:id="rId8"/>
    <p:sldId id="350" r:id="rId9"/>
    <p:sldId id="339" r:id="rId10"/>
    <p:sldId id="366" r:id="rId11"/>
    <p:sldId id="365" r:id="rId12"/>
    <p:sldId id="370" r:id="rId13"/>
    <p:sldId id="352" r:id="rId14"/>
    <p:sldId id="371" r:id="rId15"/>
    <p:sldId id="334" r:id="rId16"/>
    <p:sldId id="335" r:id="rId17"/>
    <p:sldId id="336" r:id="rId18"/>
    <p:sldId id="354" r:id="rId19"/>
    <p:sldId id="286" r:id="rId20"/>
    <p:sldId id="367" r:id="rId21"/>
    <p:sldId id="368" r:id="rId22"/>
    <p:sldId id="369" r:id="rId23"/>
    <p:sldId id="318" r:id="rId24"/>
    <p:sldId id="289" r:id="rId25"/>
    <p:sldId id="294" r:id="rId26"/>
    <p:sldId id="295" r:id="rId27"/>
    <p:sldId id="296" r:id="rId28"/>
    <p:sldId id="359" r:id="rId29"/>
    <p:sldId id="297" r:id="rId30"/>
    <p:sldId id="299" r:id="rId31"/>
    <p:sldId id="290" r:id="rId32"/>
    <p:sldId id="360" r:id="rId33"/>
    <p:sldId id="305" r:id="rId34"/>
    <p:sldId id="306" r:id="rId35"/>
    <p:sldId id="308" r:id="rId36"/>
    <p:sldId id="307" r:id="rId37"/>
    <p:sldId id="361" r:id="rId38"/>
    <p:sldId id="362" r:id="rId39"/>
    <p:sldId id="363" r:id="rId40"/>
    <p:sldId id="291" r:id="rId41"/>
    <p:sldId id="309" r:id="rId42"/>
    <p:sldId id="311" r:id="rId43"/>
    <p:sldId id="310" r:id="rId44"/>
    <p:sldId id="312" r:id="rId45"/>
    <p:sldId id="313" r:id="rId46"/>
    <p:sldId id="321" r:id="rId47"/>
    <p:sldId id="263" r:id="rId48"/>
    <p:sldId id="372" r:id="rId49"/>
    <p:sldId id="373" r:id="rId50"/>
    <p:sldId id="319" r:id="rId51"/>
    <p:sldId id="261" r:id="rId52"/>
    <p:sldId id="264" r:id="rId53"/>
    <p:sldId id="302" r:id="rId54"/>
    <p:sldId id="301" r:id="rId55"/>
    <p:sldId id="265" r:id="rId56"/>
    <p:sldId id="320" r:id="rId57"/>
    <p:sldId id="266" r:id="rId58"/>
    <p:sldId id="267" r:id="rId59"/>
    <p:sldId id="340" r:id="rId60"/>
    <p:sldId id="345" r:id="rId61"/>
    <p:sldId id="347" r:id="rId62"/>
    <p:sldId id="314" r:id="rId63"/>
    <p:sldId id="315" r:id="rId64"/>
    <p:sldId id="348" r:id="rId65"/>
    <p:sldId id="374" r:id="rId66"/>
    <p:sldId id="375" r:id="rId6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9E2"/>
    <a:srgbClr val="E2ECFE"/>
    <a:srgbClr val="AFCBFD"/>
    <a:srgbClr val="3647B6"/>
    <a:srgbClr val="8397E7"/>
    <a:srgbClr val="93A9FF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62699-437B-418A-BAC4-CF46C8EAF962}" v="2" dt="2023-06-20T18:16:46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11" autoAdjust="0"/>
    <p:restoredTop sz="86449" autoAdjust="0"/>
  </p:normalViewPr>
  <p:slideViewPr>
    <p:cSldViewPr snapToGrid="0">
      <p:cViewPr varScale="1">
        <p:scale>
          <a:sx n="129" d="100"/>
          <a:sy n="129" d="100"/>
        </p:scale>
        <p:origin x="150" y="306"/>
      </p:cViewPr>
      <p:guideLst/>
    </p:cSldViewPr>
  </p:slideViewPr>
  <p:outlineViewPr>
    <p:cViewPr>
      <p:scale>
        <a:sx n="33" d="100"/>
        <a:sy n="33" d="100"/>
      </p:scale>
      <p:origin x="0" y="-3371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tarits, Jake S. (DESE)" userId="37741e96-5ecb-4258-9857-666183bdd9bd" providerId="ADAL" clId="{4DD62699-437B-418A-BAC4-CF46C8EAF962}"/>
    <pc:docChg chg="modSld">
      <pc:chgData name="Resetarits, Jake S. (DESE)" userId="37741e96-5ecb-4258-9857-666183bdd9bd" providerId="ADAL" clId="{4DD62699-437B-418A-BAC4-CF46C8EAF962}" dt="2023-06-20T18:16:22.109" v="102" actId="962"/>
      <pc:docMkLst>
        <pc:docMk/>
      </pc:docMkLst>
      <pc:sldChg chg="modSp mod">
        <pc:chgData name="Resetarits, Jake S. (DESE)" userId="37741e96-5ecb-4258-9857-666183bdd9bd" providerId="ADAL" clId="{4DD62699-437B-418A-BAC4-CF46C8EAF962}" dt="2023-06-20T18:16:22.109" v="102" actId="962"/>
        <pc:sldMkLst>
          <pc:docMk/>
          <pc:sldMk cId="2071296555" sldId="294"/>
        </pc:sldMkLst>
        <pc:picChg chg="mod">
          <ac:chgData name="Resetarits, Jake S. (DESE)" userId="37741e96-5ecb-4258-9857-666183bdd9bd" providerId="ADAL" clId="{4DD62699-437B-418A-BAC4-CF46C8EAF962}" dt="2023-06-20T18:16:22.109" v="102" actId="962"/>
          <ac:picMkLst>
            <pc:docMk/>
            <pc:sldMk cId="2071296555" sldId="294"/>
            <ac:picMk id="12" creationId="{1D1FF2CA-510C-4CB5-9BBA-3F51D7BF64CC}"/>
          </ac:picMkLst>
        </pc:picChg>
      </pc:sldChg>
      <pc:sldChg chg="delDesignElem">
        <pc:chgData name="Resetarits, Jake S. (DESE)" userId="37741e96-5ecb-4258-9857-666183bdd9bd" providerId="ADAL" clId="{4DD62699-437B-418A-BAC4-CF46C8EAF962}" dt="2023-06-20T18:15:06.750" v="0"/>
        <pc:sldMkLst>
          <pc:docMk/>
          <pc:sldMk cId="1625441139" sldId="340"/>
        </pc:sldMkLst>
      </pc:sldChg>
      <pc:sldChg chg="delDesignElem">
        <pc:chgData name="Resetarits, Jake S. (DESE)" userId="37741e96-5ecb-4258-9857-666183bdd9bd" providerId="ADAL" clId="{4DD62699-437B-418A-BAC4-CF46C8EAF962}" dt="2023-06-20T18:15:06.758" v="1"/>
        <pc:sldMkLst>
          <pc:docMk/>
          <pc:sldMk cId="1312767981" sldId="345"/>
        </pc:sldMkLst>
      </pc:sldChg>
      <pc:sldChg chg="delDesignElem">
        <pc:chgData name="Resetarits, Jake S. (DESE)" userId="37741e96-5ecb-4258-9857-666183bdd9bd" providerId="ADAL" clId="{4DD62699-437B-418A-BAC4-CF46C8EAF962}" dt="2023-06-20T18:15:06.760" v="2"/>
        <pc:sldMkLst>
          <pc:docMk/>
          <pc:sldMk cId="1166816706" sldId="34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D5789-05E8-48CD-8A1D-66D814BC6A0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F65583-4847-4270-8901-9575AA4B165F}">
      <dgm:prSet phldrT="[Text]"/>
      <dgm:spPr/>
      <dgm:t>
        <a:bodyPr/>
        <a:lstStyle/>
        <a:p>
          <a:r>
            <a:rPr lang="en-US" dirty="0"/>
            <a:t>Function codes</a:t>
          </a:r>
        </a:p>
      </dgm:t>
    </dgm:pt>
    <dgm:pt modelId="{3B4CC6D7-3DF9-463E-B480-C48C05B2D2DB}" type="parTrans" cxnId="{2F9FE7D4-1FEF-4842-912C-8CDCC6DCB69A}">
      <dgm:prSet/>
      <dgm:spPr/>
      <dgm:t>
        <a:bodyPr/>
        <a:lstStyle/>
        <a:p>
          <a:endParaRPr lang="en-US"/>
        </a:p>
      </dgm:t>
    </dgm:pt>
    <dgm:pt modelId="{AECE2312-B9B7-4E44-8944-EDC466C15BCF}" type="sibTrans" cxnId="{2F9FE7D4-1FEF-4842-912C-8CDCC6DCB69A}">
      <dgm:prSet/>
      <dgm:spPr/>
      <dgm:t>
        <a:bodyPr/>
        <a:lstStyle/>
        <a:p>
          <a:endParaRPr lang="en-US"/>
        </a:p>
      </dgm:t>
    </dgm:pt>
    <dgm:pt modelId="{1008CC2D-CC6C-4CFD-9796-FBE9A6022179}">
      <dgm:prSet phldrT="[Text]"/>
      <dgm:spPr/>
      <dgm:t>
        <a:bodyPr/>
        <a:lstStyle/>
        <a:p>
          <a:r>
            <a:rPr lang="en-US" dirty="0"/>
            <a:t>1000 Administration</a:t>
          </a:r>
        </a:p>
      </dgm:t>
    </dgm:pt>
    <dgm:pt modelId="{A35EEFDA-B212-486C-A73E-1E4B13301F02}" type="parTrans" cxnId="{4CC4CAEB-8B6B-4D5E-AC27-DA6A021D674E}">
      <dgm:prSet/>
      <dgm:spPr/>
      <dgm:t>
        <a:bodyPr/>
        <a:lstStyle/>
        <a:p>
          <a:endParaRPr lang="en-US"/>
        </a:p>
      </dgm:t>
    </dgm:pt>
    <dgm:pt modelId="{F439E1B3-6C5B-4935-9482-C6D2CEEDC44F}" type="sibTrans" cxnId="{4CC4CAEB-8B6B-4D5E-AC27-DA6A021D674E}">
      <dgm:prSet/>
      <dgm:spPr/>
      <dgm:t>
        <a:bodyPr/>
        <a:lstStyle/>
        <a:p>
          <a:endParaRPr lang="en-US"/>
        </a:p>
      </dgm:t>
    </dgm:pt>
    <dgm:pt modelId="{6831884D-14EA-4668-93EF-B9B3082A1A2B}">
      <dgm:prSet phldrT="[Text]"/>
      <dgm:spPr/>
      <dgm:t>
        <a:bodyPr/>
        <a:lstStyle/>
        <a:p>
          <a:r>
            <a:rPr lang="en-US" dirty="0"/>
            <a:t>Object codes</a:t>
          </a:r>
        </a:p>
      </dgm:t>
    </dgm:pt>
    <dgm:pt modelId="{89A23310-F126-4BB4-8ED5-BF6A11D53B23}" type="parTrans" cxnId="{F9DAE486-BF17-4D9E-A9F3-B37933984923}">
      <dgm:prSet/>
      <dgm:spPr/>
      <dgm:t>
        <a:bodyPr/>
        <a:lstStyle/>
        <a:p>
          <a:endParaRPr lang="en-US"/>
        </a:p>
      </dgm:t>
    </dgm:pt>
    <dgm:pt modelId="{75971113-9CC9-4246-AA7D-43C29015C561}" type="sibTrans" cxnId="{F9DAE486-BF17-4D9E-A9F3-B37933984923}">
      <dgm:prSet/>
      <dgm:spPr/>
      <dgm:t>
        <a:bodyPr/>
        <a:lstStyle/>
        <a:p>
          <a:endParaRPr lang="en-US"/>
        </a:p>
      </dgm:t>
    </dgm:pt>
    <dgm:pt modelId="{E4FABBFC-3AE3-4E03-9C44-DDDEECBF062B}">
      <dgm:prSet phldrT="[Text]"/>
      <dgm:spPr/>
      <dgm:t>
        <a:bodyPr/>
        <a:lstStyle/>
        <a:p>
          <a:r>
            <a:rPr lang="en-US" dirty="0"/>
            <a:t>01 Professional salaries</a:t>
          </a:r>
        </a:p>
      </dgm:t>
    </dgm:pt>
    <dgm:pt modelId="{863B5DC5-3FFF-4703-B82F-16912414C1E2}" type="parTrans" cxnId="{38F86C6B-8005-48FB-8AD0-49C49DFA16DB}">
      <dgm:prSet/>
      <dgm:spPr/>
      <dgm:t>
        <a:bodyPr/>
        <a:lstStyle/>
        <a:p>
          <a:endParaRPr lang="en-US"/>
        </a:p>
      </dgm:t>
    </dgm:pt>
    <dgm:pt modelId="{4E1CB3FF-C7B6-4F1E-84C5-EEE5F50C38F9}" type="sibTrans" cxnId="{38F86C6B-8005-48FB-8AD0-49C49DFA16DB}">
      <dgm:prSet/>
      <dgm:spPr/>
      <dgm:t>
        <a:bodyPr/>
        <a:lstStyle/>
        <a:p>
          <a:endParaRPr lang="en-US"/>
        </a:p>
      </dgm:t>
    </dgm:pt>
    <dgm:pt modelId="{F13F125F-5222-4965-988B-FDED328CB825}">
      <dgm:prSet phldrT="[Text]"/>
      <dgm:spPr/>
      <dgm:t>
        <a:bodyPr/>
        <a:lstStyle/>
        <a:p>
          <a:r>
            <a:rPr lang="en-US" dirty="0"/>
            <a:t>02 Clerical salaries</a:t>
          </a:r>
        </a:p>
      </dgm:t>
    </dgm:pt>
    <dgm:pt modelId="{C23F628F-7F0B-4A51-8F6B-9EC2F219BFBA}" type="parTrans" cxnId="{8ACD6C6E-2CA7-4479-A6AA-0872732B15B2}">
      <dgm:prSet/>
      <dgm:spPr/>
      <dgm:t>
        <a:bodyPr/>
        <a:lstStyle/>
        <a:p>
          <a:endParaRPr lang="en-US"/>
        </a:p>
      </dgm:t>
    </dgm:pt>
    <dgm:pt modelId="{77CC2EC3-040B-49E6-99A3-AC976CEE94C8}" type="sibTrans" cxnId="{8ACD6C6E-2CA7-4479-A6AA-0872732B15B2}">
      <dgm:prSet/>
      <dgm:spPr/>
      <dgm:t>
        <a:bodyPr/>
        <a:lstStyle/>
        <a:p>
          <a:endParaRPr lang="en-US"/>
        </a:p>
      </dgm:t>
    </dgm:pt>
    <dgm:pt modelId="{3BD887C8-BE89-4391-846D-41A724FB8968}">
      <dgm:prSet phldrT="[Text]"/>
      <dgm:spPr/>
      <dgm:t>
        <a:bodyPr/>
        <a:lstStyle/>
        <a:p>
          <a:r>
            <a:rPr lang="en-US" dirty="0"/>
            <a:t>2000 Instruction</a:t>
          </a:r>
        </a:p>
      </dgm:t>
    </dgm:pt>
    <dgm:pt modelId="{C658C25C-C7EC-49D1-9429-45DE0BCC4008}" type="parTrans" cxnId="{16E3D4D2-BB9C-408D-87D1-DC660161987E}">
      <dgm:prSet/>
      <dgm:spPr/>
      <dgm:t>
        <a:bodyPr/>
        <a:lstStyle/>
        <a:p>
          <a:endParaRPr lang="en-US"/>
        </a:p>
      </dgm:t>
    </dgm:pt>
    <dgm:pt modelId="{2AAB3D99-0231-4DAA-800C-69E8C96C08DA}" type="sibTrans" cxnId="{16E3D4D2-BB9C-408D-87D1-DC660161987E}">
      <dgm:prSet/>
      <dgm:spPr/>
      <dgm:t>
        <a:bodyPr/>
        <a:lstStyle/>
        <a:p>
          <a:endParaRPr lang="en-US"/>
        </a:p>
      </dgm:t>
    </dgm:pt>
    <dgm:pt modelId="{9E86B068-1A05-4515-B74A-30A31D30DB2C}">
      <dgm:prSet phldrT="[Text]"/>
      <dgm:spPr/>
      <dgm:t>
        <a:bodyPr/>
        <a:lstStyle/>
        <a:p>
          <a:r>
            <a:rPr lang="en-US" dirty="0"/>
            <a:t>3000 Pupil services</a:t>
          </a:r>
        </a:p>
      </dgm:t>
    </dgm:pt>
    <dgm:pt modelId="{C08399D1-6AB8-4BA0-B700-8D7EC141349D}" type="parTrans" cxnId="{C12EFB03-9E0E-41D6-BA32-9D51F1A9B55D}">
      <dgm:prSet/>
      <dgm:spPr/>
      <dgm:t>
        <a:bodyPr/>
        <a:lstStyle/>
        <a:p>
          <a:endParaRPr lang="en-US"/>
        </a:p>
      </dgm:t>
    </dgm:pt>
    <dgm:pt modelId="{957B965A-197B-46A9-B71F-07BC1C473765}" type="sibTrans" cxnId="{C12EFB03-9E0E-41D6-BA32-9D51F1A9B55D}">
      <dgm:prSet/>
      <dgm:spPr/>
      <dgm:t>
        <a:bodyPr/>
        <a:lstStyle/>
        <a:p>
          <a:endParaRPr lang="en-US"/>
        </a:p>
      </dgm:t>
    </dgm:pt>
    <dgm:pt modelId="{D9359832-B253-42E0-9198-017C6C90BAC9}">
      <dgm:prSet phldrT="[Text]"/>
      <dgm:spPr/>
      <dgm:t>
        <a:bodyPr/>
        <a:lstStyle/>
        <a:p>
          <a:r>
            <a:rPr lang="en-US" dirty="0"/>
            <a:t>4000 Maintenance</a:t>
          </a:r>
        </a:p>
      </dgm:t>
    </dgm:pt>
    <dgm:pt modelId="{EC824C6A-4891-43DB-922C-411F80CA145E}" type="parTrans" cxnId="{69519F26-F1AC-48CE-9C9C-4EE8B193D5C9}">
      <dgm:prSet/>
      <dgm:spPr/>
      <dgm:t>
        <a:bodyPr/>
        <a:lstStyle/>
        <a:p>
          <a:endParaRPr lang="en-US"/>
        </a:p>
      </dgm:t>
    </dgm:pt>
    <dgm:pt modelId="{3A01C582-0B55-444D-9380-7A877A551509}" type="sibTrans" cxnId="{69519F26-F1AC-48CE-9C9C-4EE8B193D5C9}">
      <dgm:prSet/>
      <dgm:spPr/>
      <dgm:t>
        <a:bodyPr/>
        <a:lstStyle/>
        <a:p>
          <a:endParaRPr lang="en-US"/>
        </a:p>
      </dgm:t>
    </dgm:pt>
    <dgm:pt modelId="{F87F4EB0-5307-4B5F-AD97-536F27338117}">
      <dgm:prSet phldrT="[Text]"/>
      <dgm:spPr/>
      <dgm:t>
        <a:bodyPr/>
        <a:lstStyle/>
        <a:p>
          <a:r>
            <a:rPr lang="en-US" dirty="0"/>
            <a:t>5000 Fixed charges</a:t>
          </a:r>
        </a:p>
      </dgm:t>
    </dgm:pt>
    <dgm:pt modelId="{E3135102-1027-4845-9DF4-AF99DC1B394D}" type="parTrans" cxnId="{97AAB178-5393-4043-AC95-829472FBEE1B}">
      <dgm:prSet/>
      <dgm:spPr/>
      <dgm:t>
        <a:bodyPr/>
        <a:lstStyle/>
        <a:p>
          <a:endParaRPr lang="en-US"/>
        </a:p>
      </dgm:t>
    </dgm:pt>
    <dgm:pt modelId="{0F0A4FAF-C636-46EC-A274-0FAD03E6D882}" type="sibTrans" cxnId="{97AAB178-5393-4043-AC95-829472FBEE1B}">
      <dgm:prSet/>
      <dgm:spPr/>
      <dgm:t>
        <a:bodyPr/>
        <a:lstStyle/>
        <a:p>
          <a:endParaRPr lang="en-US"/>
        </a:p>
      </dgm:t>
    </dgm:pt>
    <dgm:pt modelId="{C8205461-571E-4271-AED7-0B3BE606B293}">
      <dgm:prSet phldrT="[Text]"/>
      <dgm:spPr/>
      <dgm:t>
        <a:bodyPr/>
        <a:lstStyle/>
        <a:p>
          <a:r>
            <a:rPr lang="en-US" dirty="0"/>
            <a:t>6000 Community services</a:t>
          </a:r>
        </a:p>
      </dgm:t>
    </dgm:pt>
    <dgm:pt modelId="{EFBB497B-A6EF-41E4-A13B-82D607FB659D}" type="parTrans" cxnId="{C931A723-8E6E-4754-8A95-4976A83EE512}">
      <dgm:prSet/>
      <dgm:spPr/>
      <dgm:t>
        <a:bodyPr/>
        <a:lstStyle/>
        <a:p>
          <a:endParaRPr lang="en-US"/>
        </a:p>
      </dgm:t>
    </dgm:pt>
    <dgm:pt modelId="{6E6FC293-F562-4505-BA59-D4A08278FE79}" type="sibTrans" cxnId="{C931A723-8E6E-4754-8A95-4976A83EE512}">
      <dgm:prSet/>
      <dgm:spPr/>
      <dgm:t>
        <a:bodyPr/>
        <a:lstStyle/>
        <a:p>
          <a:endParaRPr lang="en-US"/>
        </a:p>
      </dgm:t>
    </dgm:pt>
    <dgm:pt modelId="{62BCE21C-DBE4-4659-B6C1-643DBEC25EA5}">
      <dgm:prSet phldrT="[Text]"/>
      <dgm:spPr/>
      <dgm:t>
        <a:bodyPr/>
        <a:lstStyle/>
        <a:p>
          <a:r>
            <a:rPr lang="en-US" dirty="0"/>
            <a:t>7000 Capital and equipment</a:t>
          </a:r>
        </a:p>
      </dgm:t>
    </dgm:pt>
    <dgm:pt modelId="{A45E3809-94F4-4F3F-94C9-F16D6E622031}" type="parTrans" cxnId="{649F1780-324B-4DDD-A4BA-5DE0321404A4}">
      <dgm:prSet/>
      <dgm:spPr/>
      <dgm:t>
        <a:bodyPr/>
        <a:lstStyle/>
        <a:p>
          <a:endParaRPr lang="en-US"/>
        </a:p>
      </dgm:t>
    </dgm:pt>
    <dgm:pt modelId="{2BD9CF2A-9C81-445F-9D33-BB14B1063A66}" type="sibTrans" cxnId="{649F1780-324B-4DDD-A4BA-5DE0321404A4}">
      <dgm:prSet/>
      <dgm:spPr/>
      <dgm:t>
        <a:bodyPr/>
        <a:lstStyle/>
        <a:p>
          <a:endParaRPr lang="en-US"/>
        </a:p>
      </dgm:t>
    </dgm:pt>
    <dgm:pt modelId="{0CAF7BA0-FBC8-4D83-93CA-C9B0B86445BC}">
      <dgm:prSet phldrT="[Text]"/>
      <dgm:spPr/>
      <dgm:t>
        <a:bodyPr/>
        <a:lstStyle/>
        <a:p>
          <a:r>
            <a:rPr lang="en-US" dirty="0"/>
            <a:t>8000 Debt service</a:t>
          </a:r>
        </a:p>
      </dgm:t>
    </dgm:pt>
    <dgm:pt modelId="{E8061949-61C4-4721-A0A9-9EC851197AD1}" type="parTrans" cxnId="{EDC98934-79F4-4B29-A54D-336618B11647}">
      <dgm:prSet/>
      <dgm:spPr/>
      <dgm:t>
        <a:bodyPr/>
        <a:lstStyle/>
        <a:p>
          <a:endParaRPr lang="en-US"/>
        </a:p>
      </dgm:t>
    </dgm:pt>
    <dgm:pt modelId="{B3546698-E65B-4021-A720-DD3094FFC77F}" type="sibTrans" cxnId="{EDC98934-79F4-4B29-A54D-336618B11647}">
      <dgm:prSet/>
      <dgm:spPr/>
      <dgm:t>
        <a:bodyPr/>
        <a:lstStyle/>
        <a:p>
          <a:endParaRPr lang="en-US"/>
        </a:p>
      </dgm:t>
    </dgm:pt>
    <dgm:pt modelId="{8665D5E4-FBF0-4A0F-B039-945F4F1DD887}">
      <dgm:prSet phldrT="[Text]"/>
      <dgm:spPr/>
      <dgm:t>
        <a:bodyPr/>
        <a:lstStyle/>
        <a:p>
          <a:r>
            <a:rPr lang="en-US" dirty="0"/>
            <a:t>9000 Out-of-district tuition</a:t>
          </a:r>
        </a:p>
      </dgm:t>
    </dgm:pt>
    <dgm:pt modelId="{C0E76994-4465-46C7-8B10-54852A7E6F1E}" type="parTrans" cxnId="{9EFB7BF1-2D5A-4349-B918-55D66CE01937}">
      <dgm:prSet/>
      <dgm:spPr/>
      <dgm:t>
        <a:bodyPr/>
        <a:lstStyle/>
        <a:p>
          <a:endParaRPr lang="en-US"/>
        </a:p>
      </dgm:t>
    </dgm:pt>
    <dgm:pt modelId="{2B042754-636E-409D-BB7B-2E98A568CEA7}" type="sibTrans" cxnId="{9EFB7BF1-2D5A-4349-B918-55D66CE01937}">
      <dgm:prSet/>
      <dgm:spPr/>
      <dgm:t>
        <a:bodyPr/>
        <a:lstStyle/>
        <a:p>
          <a:endParaRPr lang="en-US"/>
        </a:p>
      </dgm:t>
    </dgm:pt>
    <dgm:pt modelId="{4015D835-E967-4509-A900-8575A93F4E34}">
      <dgm:prSet phldrT="[Text]"/>
      <dgm:spPr/>
      <dgm:t>
        <a:bodyPr/>
        <a:lstStyle/>
        <a:p>
          <a:r>
            <a:rPr lang="en-US" dirty="0"/>
            <a:t>03 Other salaries</a:t>
          </a:r>
        </a:p>
      </dgm:t>
    </dgm:pt>
    <dgm:pt modelId="{7E231F7B-1FA8-4487-8F57-B955D794F6AC}" type="parTrans" cxnId="{7B8FE2E6-9312-4DB6-935D-792F12F10969}">
      <dgm:prSet/>
      <dgm:spPr/>
      <dgm:t>
        <a:bodyPr/>
        <a:lstStyle/>
        <a:p>
          <a:endParaRPr lang="en-US"/>
        </a:p>
      </dgm:t>
    </dgm:pt>
    <dgm:pt modelId="{659A8B6E-5859-49DD-A21F-5E938A035862}" type="sibTrans" cxnId="{7B8FE2E6-9312-4DB6-935D-792F12F10969}">
      <dgm:prSet/>
      <dgm:spPr/>
      <dgm:t>
        <a:bodyPr/>
        <a:lstStyle/>
        <a:p>
          <a:endParaRPr lang="en-US"/>
        </a:p>
      </dgm:t>
    </dgm:pt>
    <dgm:pt modelId="{F6F68A47-E4A0-42F5-9D87-84576B938C12}">
      <dgm:prSet phldrT="[Text]"/>
      <dgm:spPr/>
      <dgm:t>
        <a:bodyPr/>
        <a:lstStyle/>
        <a:p>
          <a:r>
            <a:rPr lang="en-US" dirty="0"/>
            <a:t>04 Contractual services</a:t>
          </a:r>
        </a:p>
      </dgm:t>
    </dgm:pt>
    <dgm:pt modelId="{6E94F205-27A3-4D29-9767-BE3A8CB23267}" type="parTrans" cxnId="{6BCD8F74-8C75-4CC8-862C-4DDD9AA9D0FC}">
      <dgm:prSet/>
      <dgm:spPr/>
      <dgm:t>
        <a:bodyPr/>
        <a:lstStyle/>
        <a:p>
          <a:endParaRPr lang="en-US"/>
        </a:p>
      </dgm:t>
    </dgm:pt>
    <dgm:pt modelId="{8A0B1559-51BB-4C4C-9186-DD9B53CEC501}" type="sibTrans" cxnId="{6BCD8F74-8C75-4CC8-862C-4DDD9AA9D0FC}">
      <dgm:prSet/>
      <dgm:spPr/>
      <dgm:t>
        <a:bodyPr/>
        <a:lstStyle/>
        <a:p>
          <a:endParaRPr lang="en-US"/>
        </a:p>
      </dgm:t>
    </dgm:pt>
    <dgm:pt modelId="{3045B877-4A31-4EAA-A1C2-CF37BF4EA9E5}">
      <dgm:prSet phldrT="[Text]"/>
      <dgm:spPr/>
      <dgm:t>
        <a:bodyPr/>
        <a:lstStyle/>
        <a:p>
          <a:r>
            <a:rPr lang="en-US" dirty="0"/>
            <a:t>05 Supplies and materials</a:t>
          </a:r>
        </a:p>
      </dgm:t>
    </dgm:pt>
    <dgm:pt modelId="{7738753B-E6B1-4E22-8DC0-8BDA0F996BA6}" type="parTrans" cxnId="{37E662D5-5B15-4601-A288-FD751DCD739B}">
      <dgm:prSet/>
      <dgm:spPr/>
      <dgm:t>
        <a:bodyPr/>
        <a:lstStyle/>
        <a:p>
          <a:endParaRPr lang="en-US"/>
        </a:p>
      </dgm:t>
    </dgm:pt>
    <dgm:pt modelId="{196895BF-3BE1-45A4-8D4E-2AA1F1DC544E}" type="sibTrans" cxnId="{37E662D5-5B15-4601-A288-FD751DCD739B}">
      <dgm:prSet/>
      <dgm:spPr/>
      <dgm:t>
        <a:bodyPr/>
        <a:lstStyle/>
        <a:p>
          <a:endParaRPr lang="en-US"/>
        </a:p>
      </dgm:t>
    </dgm:pt>
    <dgm:pt modelId="{0308F41C-6E5B-4446-BEB3-D4ADB16E3064}">
      <dgm:prSet phldrT="[Text]"/>
      <dgm:spPr/>
      <dgm:t>
        <a:bodyPr/>
        <a:lstStyle/>
        <a:p>
          <a:r>
            <a:rPr lang="en-US" dirty="0"/>
            <a:t>06 Other expenses</a:t>
          </a:r>
        </a:p>
      </dgm:t>
    </dgm:pt>
    <dgm:pt modelId="{6DD26D66-EB08-48E1-8918-502E89207032}" type="parTrans" cxnId="{B7B7CA07-99D5-4323-8529-1BD74FC2D786}">
      <dgm:prSet/>
      <dgm:spPr/>
      <dgm:t>
        <a:bodyPr/>
        <a:lstStyle/>
        <a:p>
          <a:endParaRPr lang="en-US"/>
        </a:p>
      </dgm:t>
    </dgm:pt>
    <dgm:pt modelId="{83D40BC6-18BC-443C-9AA4-B1FBCF109F4B}" type="sibTrans" cxnId="{B7B7CA07-99D5-4323-8529-1BD74FC2D786}">
      <dgm:prSet/>
      <dgm:spPr/>
      <dgm:t>
        <a:bodyPr/>
        <a:lstStyle/>
        <a:p>
          <a:endParaRPr lang="en-US"/>
        </a:p>
      </dgm:t>
    </dgm:pt>
    <dgm:pt modelId="{802B98A3-255C-4537-AB34-7838F67E9BB4}" type="pres">
      <dgm:prSet presAssocID="{F5AD5789-05E8-48CD-8A1D-66D814BC6A05}" presName="Name0" presStyleCnt="0">
        <dgm:presLayoutVars>
          <dgm:dir/>
          <dgm:animLvl val="lvl"/>
          <dgm:resizeHandles val="exact"/>
        </dgm:presLayoutVars>
      </dgm:prSet>
      <dgm:spPr/>
    </dgm:pt>
    <dgm:pt modelId="{5B76C970-9E77-4B28-A600-8C5A3CB27372}" type="pres">
      <dgm:prSet presAssocID="{30F65583-4847-4270-8901-9575AA4B165F}" presName="composite" presStyleCnt="0"/>
      <dgm:spPr/>
    </dgm:pt>
    <dgm:pt modelId="{E7429B96-562A-47A0-8E10-674515842B12}" type="pres">
      <dgm:prSet presAssocID="{30F65583-4847-4270-8901-9575AA4B165F}" presName="parTx" presStyleLbl="alignNode1" presStyleIdx="0" presStyleCnt="2" custLinFactNeighborX="-1">
        <dgm:presLayoutVars>
          <dgm:chMax val="0"/>
          <dgm:chPref val="0"/>
          <dgm:bulletEnabled val="1"/>
        </dgm:presLayoutVars>
      </dgm:prSet>
      <dgm:spPr/>
    </dgm:pt>
    <dgm:pt modelId="{CADC031D-CD63-46D3-9209-EAA5350F4FFC}" type="pres">
      <dgm:prSet presAssocID="{30F65583-4847-4270-8901-9575AA4B165F}" presName="desTx" presStyleLbl="alignAccFollowNode1" presStyleIdx="0" presStyleCnt="2">
        <dgm:presLayoutVars>
          <dgm:bulletEnabled val="1"/>
        </dgm:presLayoutVars>
      </dgm:prSet>
      <dgm:spPr/>
    </dgm:pt>
    <dgm:pt modelId="{9AA1D3FC-7C82-47C6-A12D-6C178B7240BC}" type="pres">
      <dgm:prSet presAssocID="{AECE2312-B9B7-4E44-8944-EDC466C15BCF}" presName="space" presStyleCnt="0"/>
      <dgm:spPr/>
    </dgm:pt>
    <dgm:pt modelId="{ACBAF167-75BB-4AFB-862E-BB612A7EA511}" type="pres">
      <dgm:prSet presAssocID="{6831884D-14EA-4668-93EF-B9B3082A1A2B}" presName="composite" presStyleCnt="0"/>
      <dgm:spPr/>
    </dgm:pt>
    <dgm:pt modelId="{B9C109A5-4ACD-4FF1-AFAA-387208E7F8E0}" type="pres">
      <dgm:prSet presAssocID="{6831884D-14EA-4668-93EF-B9B3082A1A2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9AF5984-8760-4220-93C8-05947112ADBD}" type="pres">
      <dgm:prSet presAssocID="{6831884D-14EA-4668-93EF-B9B3082A1A2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E85E100-FB23-4BCF-A9A0-6EFE011FA442}" type="presOf" srcId="{F6F68A47-E4A0-42F5-9D87-84576B938C12}" destId="{D9AF5984-8760-4220-93C8-05947112ADBD}" srcOrd="0" destOrd="3" presId="urn:microsoft.com/office/officeart/2005/8/layout/hList1"/>
    <dgm:cxn modelId="{C12EFB03-9E0E-41D6-BA32-9D51F1A9B55D}" srcId="{30F65583-4847-4270-8901-9575AA4B165F}" destId="{9E86B068-1A05-4515-B74A-30A31D30DB2C}" srcOrd="2" destOrd="0" parTransId="{C08399D1-6AB8-4BA0-B700-8D7EC141349D}" sibTransId="{957B965A-197B-46A9-B71F-07BC1C473765}"/>
    <dgm:cxn modelId="{98927C06-F0F4-48BC-AA18-0DAF64E8ECDE}" type="presOf" srcId="{0CAF7BA0-FBC8-4D83-93CA-C9B0B86445BC}" destId="{CADC031D-CD63-46D3-9209-EAA5350F4FFC}" srcOrd="0" destOrd="7" presId="urn:microsoft.com/office/officeart/2005/8/layout/hList1"/>
    <dgm:cxn modelId="{B7B7CA07-99D5-4323-8529-1BD74FC2D786}" srcId="{6831884D-14EA-4668-93EF-B9B3082A1A2B}" destId="{0308F41C-6E5B-4446-BEB3-D4ADB16E3064}" srcOrd="5" destOrd="0" parTransId="{6DD26D66-EB08-48E1-8918-502E89207032}" sibTransId="{83D40BC6-18BC-443C-9AA4-B1FBCF109F4B}"/>
    <dgm:cxn modelId="{9C004617-FB44-4597-8184-41CB3D6D9EF4}" type="presOf" srcId="{D9359832-B253-42E0-9198-017C6C90BAC9}" destId="{CADC031D-CD63-46D3-9209-EAA5350F4FFC}" srcOrd="0" destOrd="3" presId="urn:microsoft.com/office/officeart/2005/8/layout/hList1"/>
    <dgm:cxn modelId="{97B4C21D-B863-45A9-884D-0A368F604BD1}" type="presOf" srcId="{8665D5E4-FBF0-4A0F-B039-945F4F1DD887}" destId="{CADC031D-CD63-46D3-9209-EAA5350F4FFC}" srcOrd="0" destOrd="8" presId="urn:microsoft.com/office/officeart/2005/8/layout/hList1"/>
    <dgm:cxn modelId="{C931A723-8E6E-4754-8A95-4976A83EE512}" srcId="{30F65583-4847-4270-8901-9575AA4B165F}" destId="{C8205461-571E-4271-AED7-0B3BE606B293}" srcOrd="5" destOrd="0" parTransId="{EFBB497B-A6EF-41E4-A13B-82D607FB659D}" sibTransId="{6E6FC293-F562-4505-BA59-D4A08278FE79}"/>
    <dgm:cxn modelId="{69519F26-F1AC-48CE-9C9C-4EE8B193D5C9}" srcId="{30F65583-4847-4270-8901-9575AA4B165F}" destId="{D9359832-B253-42E0-9198-017C6C90BAC9}" srcOrd="3" destOrd="0" parTransId="{EC824C6A-4891-43DB-922C-411F80CA145E}" sibTransId="{3A01C582-0B55-444D-9380-7A877A551509}"/>
    <dgm:cxn modelId="{6EC8E026-DFE9-4BFE-AABD-D3CD39CFBF71}" type="presOf" srcId="{9E86B068-1A05-4515-B74A-30A31D30DB2C}" destId="{CADC031D-CD63-46D3-9209-EAA5350F4FFC}" srcOrd="0" destOrd="2" presId="urn:microsoft.com/office/officeart/2005/8/layout/hList1"/>
    <dgm:cxn modelId="{1AF9E82C-1754-419A-8A5D-4A8EA51E4ACA}" type="presOf" srcId="{E4FABBFC-3AE3-4E03-9C44-DDDEECBF062B}" destId="{D9AF5984-8760-4220-93C8-05947112ADBD}" srcOrd="0" destOrd="0" presId="urn:microsoft.com/office/officeart/2005/8/layout/hList1"/>
    <dgm:cxn modelId="{94C97A2F-C0A5-4C34-9871-F0B291E6113F}" type="presOf" srcId="{F13F125F-5222-4965-988B-FDED328CB825}" destId="{D9AF5984-8760-4220-93C8-05947112ADBD}" srcOrd="0" destOrd="1" presId="urn:microsoft.com/office/officeart/2005/8/layout/hList1"/>
    <dgm:cxn modelId="{EDC98934-79F4-4B29-A54D-336618B11647}" srcId="{30F65583-4847-4270-8901-9575AA4B165F}" destId="{0CAF7BA0-FBC8-4D83-93CA-C9B0B86445BC}" srcOrd="7" destOrd="0" parTransId="{E8061949-61C4-4721-A0A9-9EC851197AD1}" sibTransId="{B3546698-E65B-4021-A720-DD3094FFC77F}"/>
    <dgm:cxn modelId="{94BC8C42-CE35-4E22-8879-A890548BF381}" type="presOf" srcId="{4015D835-E967-4509-A900-8575A93F4E34}" destId="{D9AF5984-8760-4220-93C8-05947112ADBD}" srcOrd="0" destOrd="2" presId="urn:microsoft.com/office/officeart/2005/8/layout/hList1"/>
    <dgm:cxn modelId="{38F86C6B-8005-48FB-8AD0-49C49DFA16DB}" srcId="{6831884D-14EA-4668-93EF-B9B3082A1A2B}" destId="{E4FABBFC-3AE3-4E03-9C44-DDDEECBF062B}" srcOrd="0" destOrd="0" parTransId="{863B5DC5-3FFF-4703-B82F-16912414C1E2}" sibTransId="{4E1CB3FF-C7B6-4F1E-84C5-EEE5F50C38F9}"/>
    <dgm:cxn modelId="{8ACD6C6E-2CA7-4479-A6AA-0872732B15B2}" srcId="{6831884D-14EA-4668-93EF-B9B3082A1A2B}" destId="{F13F125F-5222-4965-988B-FDED328CB825}" srcOrd="1" destOrd="0" parTransId="{C23F628F-7F0B-4A51-8F6B-9EC2F219BFBA}" sibTransId="{77CC2EC3-040B-49E6-99A3-AC976CEE94C8}"/>
    <dgm:cxn modelId="{6BCD8F74-8C75-4CC8-862C-4DDD9AA9D0FC}" srcId="{6831884D-14EA-4668-93EF-B9B3082A1A2B}" destId="{F6F68A47-E4A0-42F5-9D87-84576B938C12}" srcOrd="3" destOrd="0" parTransId="{6E94F205-27A3-4D29-9767-BE3A8CB23267}" sibTransId="{8A0B1559-51BB-4C4C-9186-DD9B53CEC501}"/>
    <dgm:cxn modelId="{97AAB178-5393-4043-AC95-829472FBEE1B}" srcId="{30F65583-4847-4270-8901-9575AA4B165F}" destId="{F87F4EB0-5307-4B5F-AD97-536F27338117}" srcOrd="4" destOrd="0" parTransId="{E3135102-1027-4845-9DF4-AF99DC1B394D}" sibTransId="{0F0A4FAF-C636-46EC-A274-0FAD03E6D882}"/>
    <dgm:cxn modelId="{F596487A-E055-48F3-A785-F24BBF477D38}" type="presOf" srcId="{62BCE21C-DBE4-4659-B6C1-643DBEC25EA5}" destId="{CADC031D-CD63-46D3-9209-EAA5350F4FFC}" srcOrd="0" destOrd="6" presId="urn:microsoft.com/office/officeart/2005/8/layout/hList1"/>
    <dgm:cxn modelId="{649F1780-324B-4DDD-A4BA-5DE0321404A4}" srcId="{30F65583-4847-4270-8901-9575AA4B165F}" destId="{62BCE21C-DBE4-4659-B6C1-643DBEC25EA5}" srcOrd="6" destOrd="0" parTransId="{A45E3809-94F4-4F3F-94C9-F16D6E622031}" sibTransId="{2BD9CF2A-9C81-445F-9D33-BB14B1063A66}"/>
    <dgm:cxn modelId="{F9DAE486-BF17-4D9E-A9F3-B37933984923}" srcId="{F5AD5789-05E8-48CD-8A1D-66D814BC6A05}" destId="{6831884D-14EA-4668-93EF-B9B3082A1A2B}" srcOrd="1" destOrd="0" parTransId="{89A23310-F126-4BB4-8ED5-BF6A11D53B23}" sibTransId="{75971113-9CC9-4246-AA7D-43C29015C561}"/>
    <dgm:cxn modelId="{0EE69FA4-04BD-4A0A-88ED-37DB23638592}" type="presOf" srcId="{C8205461-571E-4271-AED7-0B3BE606B293}" destId="{CADC031D-CD63-46D3-9209-EAA5350F4FFC}" srcOrd="0" destOrd="5" presId="urn:microsoft.com/office/officeart/2005/8/layout/hList1"/>
    <dgm:cxn modelId="{954A4EA5-EC46-4C44-BFF1-49389A2BDB12}" type="presOf" srcId="{3045B877-4A31-4EAA-A1C2-CF37BF4EA9E5}" destId="{D9AF5984-8760-4220-93C8-05947112ADBD}" srcOrd="0" destOrd="4" presId="urn:microsoft.com/office/officeart/2005/8/layout/hList1"/>
    <dgm:cxn modelId="{92655ABD-136C-4D73-8AC2-D76B8B2ACC93}" type="presOf" srcId="{6831884D-14EA-4668-93EF-B9B3082A1A2B}" destId="{B9C109A5-4ACD-4FF1-AFAA-387208E7F8E0}" srcOrd="0" destOrd="0" presId="urn:microsoft.com/office/officeart/2005/8/layout/hList1"/>
    <dgm:cxn modelId="{CE837AC1-EB14-4E21-ADE5-4B3C77A9E6D7}" type="presOf" srcId="{3BD887C8-BE89-4391-846D-41A724FB8968}" destId="{CADC031D-CD63-46D3-9209-EAA5350F4FFC}" srcOrd="0" destOrd="1" presId="urn:microsoft.com/office/officeart/2005/8/layout/hList1"/>
    <dgm:cxn modelId="{80FE9ACD-C986-41EC-951B-ECC30D9D446D}" type="presOf" srcId="{F5AD5789-05E8-48CD-8A1D-66D814BC6A05}" destId="{802B98A3-255C-4537-AB34-7838F67E9BB4}" srcOrd="0" destOrd="0" presId="urn:microsoft.com/office/officeart/2005/8/layout/hList1"/>
    <dgm:cxn modelId="{16E3D4D2-BB9C-408D-87D1-DC660161987E}" srcId="{30F65583-4847-4270-8901-9575AA4B165F}" destId="{3BD887C8-BE89-4391-846D-41A724FB8968}" srcOrd="1" destOrd="0" parTransId="{C658C25C-C7EC-49D1-9429-45DE0BCC4008}" sibTransId="{2AAB3D99-0231-4DAA-800C-69E8C96C08DA}"/>
    <dgm:cxn modelId="{2F9FE7D4-1FEF-4842-912C-8CDCC6DCB69A}" srcId="{F5AD5789-05E8-48CD-8A1D-66D814BC6A05}" destId="{30F65583-4847-4270-8901-9575AA4B165F}" srcOrd="0" destOrd="0" parTransId="{3B4CC6D7-3DF9-463E-B480-C48C05B2D2DB}" sibTransId="{AECE2312-B9B7-4E44-8944-EDC466C15BCF}"/>
    <dgm:cxn modelId="{37E662D5-5B15-4601-A288-FD751DCD739B}" srcId="{6831884D-14EA-4668-93EF-B9B3082A1A2B}" destId="{3045B877-4A31-4EAA-A1C2-CF37BF4EA9E5}" srcOrd="4" destOrd="0" parTransId="{7738753B-E6B1-4E22-8DC0-8BDA0F996BA6}" sibTransId="{196895BF-3BE1-45A4-8D4E-2AA1F1DC544E}"/>
    <dgm:cxn modelId="{7B8FE2E6-9312-4DB6-935D-792F12F10969}" srcId="{6831884D-14EA-4668-93EF-B9B3082A1A2B}" destId="{4015D835-E967-4509-A900-8575A93F4E34}" srcOrd="2" destOrd="0" parTransId="{7E231F7B-1FA8-4487-8F57-B955D794F6AC}" sibTransId="{659A8B6E-5859-49DD-A21F-5E938A035862}"/>
    <dgm:cxn modelId="{A3B21CEA-1495-4B3E-8AEC-4ECF60EB2A96}" type="presOf" srcId="{0308F41C-6E5B-4446-BEB3-D4ADB16E3064}" destId="{D9AF5984-8760-4220-93C8-05947112ADBD}" srcOrd="0" destOrd="5" presId="urn:microsoft.com/office/officeart/2005/8/layout/hList1"/>
    <dgm:cxn modelId="{4CC4CAEB-8B6B-4D5E-AC27-DA6A021D674E}" srcId="{30F65583-4847-4270-8901-9575AA4B165F}" destId="{1008CC2D-CC6C-4CFD-9796-FBE9A6022179}" srcOrd="0" destOrd="0" parTransId="{A35EEFDA-B212-486C-A73E-1E4B13301F02}" sibTransId="{F439E1B3-6C5B-4935-9482-C6D2CEEDC44F}"/>
    <dgm:cxn modelId="{9EFB7BF1-2D5A-4349-B918-55D66CE01937}" srcId="{30F65583-4847-4270-8901-9575AA4B165F}" destId="{8665D5E4-FBF0-4A0F-B039-945F4F1DD887}" srcOrd="8" destOrd="0" parTransId="{C0E76994-4465-46C7-8B10-54852A7E6F1E}" sibTransId="{2B042754-636E-409D-BB7B-2E98A568CEA7}"/>
    <dgm:cxn modelId="{3ACDE6F8-9F8F-4E63-B7AE-A895A20368C2}" type="presOf" srcId="{30F65583-4847-4270-8901-9575AA4B165F}" destId="{E7429B96-562A-47A0-8E10-674515842B12}" srcOrd="0" destOrd="0" presId="urn:microsoft.com/office/officeart/2005/8/layout/hList1"/>
    <dgm:cxn modelId="{D6720CFC-ECD5-47B1-A7E9-84CF6AB87A93}" type="presOf" srcId="{1008CC2D-CC6C-4CFD-9796-FBE9A6022179}" destId="{CADC031D-CD63-46D3-9209-EAA5350F4FFC}" srcOrd="0" destOrd="0" presId="urn:microsoft.com/office/officeart/2005/8/layout/hList1"/>
    <dgm:cxn modelId="{90493FFD-5C35-4BF1-BBF6-F68104030924}" type="presOf" srcId="{F87F4EB0-5307-4B5F-AD97-536F27338117}" destId="{CADC031D-CD63-46D3-9209-EAA5350F4FFC}" srcOrd="0" destOrd="4" presId="urn:microsoft.com/office/officeart/2005/8/layout/hList1"/>
    <dgm:cxn modelId="{7F2C5761-BB9F-4FA2-A0C2-75F2FAC5132F}" type="presParOf" srcId="{802B98A3-255C-4537-AB34-7838F67E9BB4}" destId="{5B76C970-9E77-4B28-A600-8C5A3CB27372}" srcOrd="0" destOrd="0" presId="urn:microsoft.com/office/officeart/2005/8/layout/hList1"/>
    <dgm:cxn modelId="{6BE6D073-D100-4643-8932-BF5D8B7436C7}" type="presParOf" srcId="{5B76C970-9E77-4B28-A600-8C5A3CB27372}" destId="{E7429B96-562A-47A0-8E10-674515842B12}" srcOrd="0" destOrd="0" presId="urn:microsoft.com/office/officeart/2005/8/layout/hList1"/>
    <dgm:cxn modelId="{DDCD52FB-EFB1-4D15-8B60-019CFA36DAC6}" type="presParOf" srcId="{5B76C970-9E77-4B28-A600-8C5A3CB27372}" destId="{CADC031D-CD63-46D3-9209-EAA5350F4FFC}" srcOrd="1" destOrd="0" presId="urn:microsoft.com/office/officeart/2005/8/layout/hList1"/>
    <dgm:cxn modelId="{7270E0B2-6AF7-4E4A-8CE2-C70305D311C9}" type="presParOf" srcId="{802B98A3-255C-4537-AB34-7838F67E9BB4}" destId="{9AA1D3FC-7C82-47C6-A12D-6C178B7240BC}" srcOrd="1" destOrd="0" presId="urn:microsoft.com/office/officeart/2005/8/layout/hList1"/>
    <dgm:cxn modelId="{3ADBFA84-89C3-4469-A368-3141D15E0C5A}" type="presParOf" srcId="{802B98A3-255C-4537-AB34-7838F67E9BB4}" destId="{ACBAF167-75BB-4AFB-862E-BB612A7EA511}" srcOrd="2" destOrd="0" presId="urn:microsoft.com/office/officeart/2005/8/layout/hList1"/>
    <dgm:cxn modelId="{5C423F89-47D5-4ED6-A4F8-2F47DDB21F6F}" type="presParOf" srcId="{ACBAF167-75BB-4AFB-862E-BB612A7EA511}" destId="{B9C109A5-4ACD-4FF1-AFAA-387208E7F8E0}" srcOrd="0" destOrd="0" presId="urn:microsoft.com/office/officeart/2005/8/layout/hList1"/>
    <dgm:cxn modelId="{2133F452-0DA3-4890-80BF-008F4F895B8B}" type="presParOf" srcId="{ACBAF167-75BB-4AFB-862E-BB612A7EA511}" destId="{D9AF5984-8760-4220-93C8-05947112AD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90BCDD-E247-40CF-8234-DC5BB81BFE2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5B92A-12B9-4603-9F79-3DA14A1207EE}">
      <dgm:prSet phldrT="[Text]" custT="1"/>
      <dgm:spPr/>
      <dgm:t>
        <a:bodyPr/>
        <a:lstStyle/>
        <a:p>
          <a:pPr algn="ctr"/>
          <a:r>
            <a:rPr lang="en-US" sz="2400" dirty="0"/>
            <a:t>Object Codes: What are you purchasing?</a:t>
          </a:r>
        </a:p>
      </dgm:t>
    </dgm:pt>
    <dgm:pt modelId="{B7592107-DB4E-4D49-A91E-132BB730EC80}" type="parTrans" cxnId="{5AAA7D79-3911-43D9-839E-382B874BD14D}">
      <dgm:prSet/>
      <dgm:spPr/>
      <dgm:t>
        <a:bodyPr/>
        <a:lstStyle/>
        <a:p>
          <a:endParaRPr lang="en-US"/>
        </a:p>
      </dgm:t>
    </dgm:pt>
    <dgm:pt modelId="{208D021F-F9EE-4F04-989F-D394ED8AB177}" type="sibTrans" cxnId="{5AAA7D79-3911-43D9-839E-382B874BD14D}">
      <dgm:prSet/>
      <dgm:spPr/>
      <dgm:t>
        <a:bodyPr/>
        <a:lstStyle/>
        <a:p>
          <a:endParaRPr lang="en-US"/>
        </a:p>
      </dgm:t>
    </dgm:pt>
    <dgm:pt modelId="{FBF633C0-EA3D-49FB-B64A-910AACF532D6}">
      <dgm:prSet phldrT="[Text]"/>
      <dgm:spPr/>
      <dgm:t>
        <a:bodyPr/>
        <a:lstStyle/>
        <a:p>
          <a:pPr algn="l"/>
          <a:r>
            <a:rPr lang="en-US" dirty="0"/>
            <a:t>(01M) Professional Salaries (MTRS)</a:t>
          </a:r>
        </a:p>
      </dgm:t>
    </dgm:pt>
    <dgm:pt modelId="{4374BB8A-CCC2-46A6-9A08-9B654C0B37FB}" type="parTrans" cxnId="{D3E598F7-BB75-478D-9F7E-7EA39BE6B2F2}">
      <dgm:prSet/>
      <dgm:spPr/>
      <dgm:t>
        <a:bodyPr/>
        <a:lstStyle/>
        <a:p>
          <a:endParaRPr lang="en-US"/>
        </a:p>
      </dgm:t>
    </dgm:pt>
    <dgm:pt modelId="{5EC53D72-B755-4494-ACD3-720861858BE3}" type="sibTrans" cxnId="{D3E598F7-BB75-478D-9F7E-7EA39BE6B2F2}">
      <dgm:prSet/>
      <dgm:spPr/>
      <dgm:t>
        <a:bodyPr/>
        <a:lstStyle/>
        <a:p>
          <a:endParaRPr lang="en-US"/>
        </a:p>
      </dgm:t>
    </dgm:pt>
    <dgm:pt modelId="{1ACA7AE0-B925-4558-8298-F08E809E5281}">
      <dgm:prSet/>
      <dgm:spPr/>
      <dgm:t>
        <a:bodyPr/>
        <a:lstStyle/>
        <a:p>
          <a:pPr algn="l"/>
          <a:r>
            <a:rPr lang="en-US" dirty="0"/>
            <a:t>(01NM) Professional Salaries (Non-MTRS)</a:t>
          </a:r>
        </a:p>
      </dgm:t>
    </dgm:pt>
    <dgm:pt modelId="{C4D47F26-9C4C-4C20-8F9F-73270698C3DE}" type="parTrans" cxnId="{06025D9C-856C-4738-BE79-0C9FAB7DBD65}">
      <dgm:prSet/>
      <dgm:spPr/>
      <dgm:t>
        <a:bodyPr/>
        <a:lstStyle/>
        <a:p>
          <a:endParaRPr lang="en-US"/>
        </a:p>
      </dgm:t>
    </dgm:pt>
    <dgm:pt modelId="{65721749-5CEB-446D-A666-54A32EC4FF3B}" type="sibTrans" cxnId="{06025D9C-856C-4738-BE79-0C9FAB7DBD65}">
      <dgm:prSet/>
      <dgm:spPr/>
      <dgm:t>
        <a:bodyPr/>
        <a:lstStyle/>
        <a:p>
          <a:endParaRPr lang="en-US"/>
        </a:p>
      </dgm:t>
    </dgm:pt>
    <dgm:pt modelId="{5E0636B5-9B60-458E-A51D-C647B0FEE1F2}">
      <dgm:prSet/>
      <dgm:spPr/>
      <dgm:t>
        <a:bodyPr/>
        <a:lstStyle/>
        <a:p>
          <a:pPr algn="l"/>
          <a:r>
            <a:rPr lang="en-US" dirty="0"/>
            <a:t>(02) Clerical Salaries </a:t>
          </a:r>
        </a:p>
      </dgm:t>
    </dgm:pt>
    <dgm:pt modelId="{94009856-2317-4F5C-96EA-59794936B68D}" type="parTrans" cxnId="{70E34907-52BD-45D4-8997-B82A7631F649}">
      <dgm:prSet/>
      <dgm:spPr/>
      <dgm:t>
        <a:bodyPr/>
        <a:lstStyle/>
        <a:p>
          <a:endParaRPr lang="en-US"/>
        </a:p>
      </dgm:t>
    </dgm:pt>
    <dgm:pt modelId="{D830E00E-8143-4FB0-A945-8CDFA9023C2A}" type="sibTrans" cxnId="{70E34907-52BD-45D4-8997-B82A7631F649}">
      <dgm:prSet/>
      <dgm:spPr/>
      <dgm:t>
        <a:bodyPr/>
        <a:lstStyle/>
        <a:p>
          <a:endParaRPr lang="en-US"/>
        </a:p>
      </dgm:t>
    </dgm:pt>
    <dgm:pt modelId="{4D26D509-2402-4091-9409-5E415CCFEA27}">
      <dgm:prSet/>
      <dgm:spPr/>
      <dgm:t>
        <a:bodyPr/>
        <a:lstStyle/>
        <a:p>
          <a:pPr algn="l"/>
          <a:r>
            <a:rPr lang="en-US" dirty="0"/>
            <a:t>(03) Other Salaries </a:t>
          </a:r>
        </a:p>
      </dgm:t>
    </dgm:pt>
    <dgm:pt modelId="{2F95DF0D-7789-4658-8212-D096553BE953}" type="parTrans" cxnId="{E033887F-31E0-491A-9318-1BED0E5955E7}">
      <dgm:prSet/>
      <dgm:spPr/>
      <dgm:t>
        <a:bodyPr/>
        <a:lstStyle/>
        <a:p>
          <a:endParaRPr lang="en-US"/>
        </a:p>
      </dgm:t>
    </dgm:pt>
    <dgm:pt modelId="{8A89572B-12AC-4586-AD96-D625C960C987}" type="sibTrans" cxnId="{E033887F-31E0-491A-9318-1BED0E5955E7}">
      <dgm:prSet/>
      <dgm:spPr/>
      <dgm:t>
        <a:bodyPr/>
        <a:lstStyle/>
        <a:p>
          <a:endParaRPr lang="en-US"/>
        </a:p>
      </dgm:t>
    </dgm:pt>
    <dgm:pt modelId="{84C6EF00-8C0F-4A93-8F04-CB1F3E76BE67}">
      <dgm:prSet/>
      <dgm:spPr/>
      <dgm:t>
        <a:bodyPr/>
        <a:lstStyle/>
        <a:p>
          <a:pPr algn="l"/>
          <a:r>
            <a:rPr lang="en-US" dirty="0"/>
            <a:t>(04C) Contracted Services</a:t>
          </a:r>
        </a:p>
      </dgm:t>
    </dgm:pt>
    <dgm:pt modelId="{595F4B34-DB5E-463D-8663-02A2E7D72C86}" type="parTrans" cxnId="{529DC602-1F25-433C-BCD7-E47D7FF1E7CF}">
      <dgm:prSet/>
      <dgm:spPr/>
      <dgm:t>
        <a:bodyPr/>
        <a:lstStyle/>
        <a:p>
          <a:endParaRPr lang="en-US"/>
        </a:p>
      </dgm:t>
    </dgm:pt>
    <dgm:pt modelId="{D91D9A12-BF87-45DB-BF14-94B0E4539A21}" type="sibTrans" cxnId="{529DC602-1F25-433C-BCD7-E47D7FF1E7CF}">
      <dgm:prSet/>
      <dgm:spPr/>
      <dgm:t>
        <a:bodyPr/>
        <a:lstStyle/>
        <a:p>
          <a:endParaRPr lang="en-US"/>
        </a:p>
      </dgm:t>
    </dgm:pt>
    <dgm:pt modelId="{03492673-674C-40D2-AF62-B6FC274C143E}">
      <dgm:prSet/>
      <dgm:spPr/>
      <dgm:t>
        <a:bodyPr/>
        <a:lstStyle/>
        <a:p>
          <a:pPr algn="l"/>
          <a:r>
            <a:rPr lang="en-US" dirty="0"/>
            <a:t>(04MC) Contracted Services (major)</a:t>
          </a:r>
        </a:p>
      </dgm:t>
    </dgm:pt>
    <dgm:pt modelId="{2D82150B-504C-48F6-93A7-730F58328AEB}" type="parTrans" cxnId="{D45F77A6-86CB-4C6F-BE28-88113CDA2213}">
      <dgm:prSet/>
      <dgm:spPr/>
      <dgm:t>
        <a:bodyPr/>
        <a:lstStyle/>
        <a:p>
          <a:endParaRPr lang="en-US"/>
        </a:p>
      </dgm:t>
    </dgm:pt>
    <dgm:pt modelId="{9147509E-CDFF-44AC-AFA5-52FBE71EFB81}" type="sibTrans" cxnId="{D45F77A6-86CB-4C6F-BE28-88113CDA2213}">
      <dgm:prSet/>
      <dgm:spPr/>
      <dgm:t>
        <a:bodyPr/>
        <a:lstStyle/>
        <a:p>
          <a:endParaRPr lang="en-US"/>
        </a:p>
      </dgm:t>
    </dgm:pt>
    <dgm:pt modelId="{DD449444-C7B1-4A7E-AEC2-A7C4873432A7}">
      <dgm:prSet/>
      <dgm:spPr/>
      <dgm:t>
        <a:bodyPr/>
        <a:lstStyle/>
        <a:p>
          <a:pPr algn="l"/>
          <a:r>
            <a:rPr lang="en-US" dirty="0"/>
            <a:t>(05) Supplies and Materials </a:t>
          </a:r>
        </a:p>
      </dgm:t>
    </dgm:pt>
    <dgm:pt modelId="{2F25D103-9C7A-4D25-B92E-0B8AF0ADB7A6}" type="parTrans" cxnId="{4C68AA68-61E7-4BF4-B44F-DB5D036095AC}">
      <dgm:prSet/>
      <dgm:spPr/>
      <dgm:t>
        <a:bodyPr/>
        <a:lstStyle/>
        <a:p>
          <a:endParaRPr lang="en-US"/>
        </a:p>
      </dgm:t>
    </dgm:pt>
    <dgm:pt modelId="{D7B225F8-235E-4FE3-BDEF-79887A45DEB3}" type="sibTrans" cxnId="{4C68AA68-61E7-4BF4-B44F-DB5D036095AC}">
      <dgm:prSet/>
      <dgm:spPr/>
      <dgm:t>
        <a:bodyPr/>
        <a:lstStyle/>
        <a:p>
          <a:endParaRPr lang="en-US"/>
        </a:p>
      </dgm:t>
    </dgm:pt>
    <dgm:pt modelId="{2A2027D1-1738-4EAF-9393-FA049CEA1374}">
      <dgm:prSet/>
      <dgm:spPr/>
      <dgm:t>
        <a:bodyPr/>
        <a:lstStyle/>
        <a:p>
          <a:pPr algn="l"/>
          <a:r>
            <a:rPr lang="en-US" dirty="0"/>
            <a:t>(06) Other Expenses </a:t>
          </a:r>
        </a:p>
      </dgm:t>
    </dgm:pt>
    <dgm:pt modelId="{CFD2DDFF-8FC4-4F4C-A03D-C20B4A1BC2FE}" type="parTrans" cxnId="{64485D8E-C077-4BEC-B74E-553725FFC13A}">
      <dgm:prSet/>
      <dgm:spPr/>
      <dgm:t>
        <a:bodyPr/>
        <a:lstStyle/>
        <a:p>
          <a:endParaRPr lang="en-US"/>
        </a:p>
      </dgm:t>
    </dgm:pt>
    <dgm:pt modelId="{6FE71921-89AC-40A8-BA55-A61F20E02840}" type="sibTrans" cxnId="{64485D8E-C077-4BEC-B74E-553725FFC13A}">
      <dgm:prSet/>
      <dgm:spPr/>
      <dgm:t>
        <a:bodyPr/>
        <a:lstStyle/>
        <a:p>
          <a:endParaRPr lang="en-US"/>
        </a:p>
      </dgm:t>
    </dgm:pt>
    <dgm:pt modelId="{33B077A8-BB53-4951-A4CA-13690695C84E}">
      <dgm:prSet/>
      <dgm:spPr/>
      <dgm:t>
        <a:bodyPr/>
        <a:lstStyle/>
        <a:p>
          <a:pPr algn="l"/>
          <a:r>
            <a:rPr lang="en-US" dirty="0"/>
            <a:t>(07) Equipment</a:t>
          </a:r>
        </a:p>
      </dgm:t>
    </dgm:pt>
    <dgm:pt modelId="{A712533F-D191-413D-A937-DBF30EF29431}" type="parTrans" cxnId="{41964672-FBFB-4D1A-9469-722A004E7CD0}">
      <dgm:prSet/>
      <dgm:spPr/>
      <dgm:t>
        <a:bodyPr/>
        <a:lstStyle/>
        <a:p>
          <a:endParaRPr lang="en-US"/>
        </a:p>
      </dgm:t>
    </dgm:pt>
    <dgm:pt modelId="{D3F3892F-61D3-4FC7-9377-261A7729E5C5}" type="sibTrans" cxnId="{41964672-FBFB-4D1A-9469-722A004E7CD0}">
      <dgm:prSet/>
      <dgm:spPr/>
      <dgm:t>
        <a:bodyPr/>
        <a:lstStyle/>
        <a:p>
          <a:endParaRPr lang="en-US"/>
        </a:p>
      </dgm:t>
    </dgm:pt>
    <dgm:pt modelId="{E6EA567D-FEB6-47C5-BBE5-3EC9421602E9}">
      <dgm:prSet/>
      <dgm:spPr/>
      <dgm:t>
        <a:bodyPr/>
        <a:lstStyle/>
        <a:p>
          <a:pPr algn="l"/>
          <a:r>
            <a:rPr lang="en-US"/>
            <a:t>(08) Indirect Costs</a:t>
          </a:r>
          <a:endParaRPr lang="en-US" dirty="0"/>
        </a:p>
      </dgm:t>
    </dgm:pt>
    <dgm:pt modelId="{84DFC128-975D-4994-A227-E75EBDB848F3}" type="parTrans" cxnId="{9F063A0F-9251-48E3-9A70-0FDD24761307}">
      <dgm:prSet/>
      <dgm:spPr/>
      <dgm:t>
        <a:bodyPr/>
        <a:lstStyle/>
        <a:p>
          <a:endParaRPr lang="en-US"/>
        </a:p>
      </dgm:t>
    </dgm:pt>
    <dgm:pt modelId="{40073A45-C44C-471B-84EB-803F7F723468}" type="sibTrans" cxnId="{9F063A0F-9251-48E3-9A70-0FDD24761307}">
      <dgm:prSet/>
      <dgm:spPr/>
      <dgm:t>
        <a:bodyPr/>
        <a:lstStyle/>
        <a:p>
          <a:endParaRPr lang="en-US"/>
        </a:p>
      </dgm:t>
    </dgm:pt>
    <dgm:pt modelId="{DD67D08A-46E2-4551-89BC-9F66769C16D5}">
      <dgm:prSet/>
      <dgm:spPr/>
      <dgm:t>
        <a:bodyPr/>
        <a:lstStyle/>
        <a:p>
          <a:pPr algn="l"/>
          <a:r>
            <a:rPr lang="en-US" dirty="0"/>
            <a:t>(09) MTRS</a:t>
          </a:r>
        </a:p>
      </dgm:t>
    </dgm:pt>
    <dgm:pt modelId="{A0DCE964-A765-4CCE-B41A-D27E3EC31C37}" type="parTrans" cxnId="{3FBC4FFD-E93A-4EA3-AA38-ED4485B9D12B}">
      <dgm:prSet/>
      <dgm:spPr/>
      <dgm:t>
        <a:bodyPr/>
        <a:lstStyle/>
        <a:p>
          <a:endParaRPr lang="en-US"/>
        </a:p>
      </dgm:t>
    </dgm:pt>
    <dgm:pt modelId="{A026E825-BD2D-46D4-BFC5-178335325C01}" type="sibTrans" cxnId="{3FBC4FFD-E93A-4EA3-AA38-ED4485B9D12B}">
      <dgm:prSet/>
      <dgm:spPr/>
      <dgm:t>
        <a:bodyPr/>
        <a:lstStyle/>
        <a:p>
          <a:endParaRPr lang="en-US"/>
        </a:p>
      </dgm:t>
    </dgm:pt>
    <dgm:pt modelId="{B35D2D06-DE86-41B7-A52F-52ED8E24511D}" type="pres">
      <dgm:prSet presAssocID="{A790BCDD-E247-40CF-8234-DC5BB81BFE21}" presName="Name0" presStyleCnt="0">
        <dgm:presLayoutVars>
          <dgm:dir/>
          <dgm:animLvl val="lvl"/>
          <dgm:resizeHandles val="exact"/>
        </dgm:presLayoutVars>
      </dgm:prSet>
      <dgm:spPr/>
    </dgm:pt>
    <dgm:pt modelId="{DDEB0D5B-6086-499A-B6FF-024062E140C6}" type="pres">
      <dgm:prSet presAssocID="{7B85B92A-12B9-4603-9F79-3DA14A1207EE}" presName="composite" presStyleCnt="0"/>
      <dgm:spPr/>
    </dgm:pt>
    <dgm:pt modelId="{90079DBA-0B84-4623-BBAF-CD13573D7782}" type="pres">
      <dgm:prSet presAssocID="{7B85B92A-12B9-4603-9F79-3DA14A1207EE}" presName="parTx" presStyleLbl="alignNode1" presStyleIdx="0" presStyleCnt="1" custLinFactNeighborX="39483" custLinFactNeighborY="-12080">
        <dgm:presLayoutVars>
          <dgm:chMax val="0"/>
          <dgm:chPref val="0"/>
          <dgm:bulletEnabled val="1"/>
        </dgm:presLayoutVars>
      </dgm:prSet>
      <dgm:spPr/>
    </dgm:pt>
    <dgm:pt modelId="{412F764E-8BA9-42CA-9E24-41D23495D742}" type="pres">
      <dgm:prSet presAssocID="{7B85B92A-12B9-4603-9F79-3DA14A1207EE}" presName="desTx" presStyleLbl="alignAccFollowNode1" presStyleIdx="0" presStyleCnt="1" custLinFactNeighborX="39483" custLinFactNeighborY="-1810">
        <dgm:presLayoutVars>
          <dgm:bulletEnabled val="1"/>
        </dgm:presLayoutVars>
      </dgm:prSet>
      <dgm:spPr/>
    </dgm:pt>
  </dgm:ptLst>
  <dgm:cxnLst>
    <dgm:cxn modelId="{45CE0102-B980-4791-B25F-8EEA6BFFB6E4}" type="presOf" srcId="{5E0636B5-9B60-458E-A51D-C647B0FEE1F2}" destId="{412F764E-8BA9-42CA-9E24-41D23495D742}" srcOrd="0" destOrd="2" presId="urn:microsoft.com/office/officeart/2005/8/layout/hList1"/>
    <dgm:cxn modelId="{529DC602-1F25-433C-BCD7-E47D7FF1E7CF}" srcId="{7B85B92A-12B9-4603-9F79-3DA14A1207EE}" destId="{84C6EF00-8C0F-4A93-8F04-CB1F3E76BE67}" srcOrd="4" destOrd="0" parTransId="{595F4B34-DB5E-463D-8663-02A2E7D72C86}" sibTransId="{D91D9A12-BF87-45DB-BF14-94B0E4539A21}"/>
    <dgm:cxn modelId="{70E34907-52BD-45D4-8997-B82A7631F649}" srcId="{7B85B92A-12B9-4603-9F79-3DA14A1207EE}" destId="{5E0636B5-9B60-458E-A51D-C647B0FEE1F2}" srcOrd="2" destOrd="0" parTransId="{94009856-2317-4F5C-96EA-59794936B68D}" sibTransId="{D830E00E-8143-4FB0-A945-8CDFA9023C2A}"/>
    <dgm:cxn modelId="{BE13E909-197E-4A94-AB8C-4A1236DF1470}" type="presOf" srcId="{84C6EF00-8C0F-4A93-8F04-CB1F3E76BE67}" destId="{412F764E-8BA9-42CA-9E24-41D23495D742}" srcOrd="0" destOrd="4" presId="urn:microsoft.com/office/officeart/2005/8/layout/hList1"/>
    <dgm:cxn modelId="{9F063A0F-9251-48E3-9A70-0FDD24761307}" srcId="{7B85B92A-12B9-4603-9F79-3DA14A1207EE}" destId="{E6EA567D-FEB6-47C5-BBE5-3EC9421602E9}" srcOrd="9" destOrd="0" parTransId="{84DFC128-975D-4994-A227-E75EBDB848F3}" sibTransId="{40073A45-C44C-471B-84EB-803F7F723468}"/>
    <dgm:cxn modelId="{73294035-0E48-488C-9D64-4D054C7C26B1}" type="presOf" srcId="{DD449444-C7B1-4A7E-AEC2-A7C4873432A7}" destId="{412F764E-8BA9-42CA-9E24-41D23495D742}" srcOrd="0" destOrd="6" presId="urn:microsoft.com/office/officeart/2005/8/layout/hList1"/>
    <dgm:cxn modelId="{3B28AC35-D83F-46EC-A4C4-8DC37A0F5112}" type="presOf" srcId="{A790BCDD-E247-40CF-8234-DC5BB81BFE21}" destId="{B35D2D06-DE86-41B7-A52F-52ED8E24511D}" srcOrd="0" destOrd="0" presId="urn:microsoft.com/office/officeart/2005/8/layout/hList1"/>
    <dgm:cxn modelId="{4C68AA68-61E7-4BF4-B44F-DB5D036095AC}" srcId="{7B85B92A-12B9-4603-9F79-3DA14A1207EE}" destId="{DD449444-C7B1-4A7E-AEC2-A7C4873432A7}" srcOrd="6" destOrd="0" parTransId="{2F25D103-9C7A-4D25-B92E-0B8AF0ADB7A6}" sibTransId="{D7B225F8-235E-4FE3-BDEF-79887A45DEB3}"/>
    <dgm:cxn modelId="{41964672-FBFB-4D1A-9469-722A004E7CD0}" srcId="{7B85B92A-12B9-4603-9F79-3DA14A1207EE}" destId="{33B077A8-BB53-4951-A4CA-13690695C84E}" srcOrd="8" destOrd="0" parTransId="{A712533F-D191-413D-A937-DBF30EF29431}" sibTransId="{D3F3892F-61D3-4FC7-9377-261A7729E5C5}"/>
    <dgm:cxn modelId="{5AAA7D79-3911-43D9-839E-382B874BD14D}" srcId="{A790BCDD-E247-40CF-8234-DC5BB81BFE21}" destId="{7B85B92A-12B9-4603-9F79-3DA14A1207EE}" srcOrd="0" destOrd="0" parTransId="{B7592107-DB4E-4D49-A91E-132BB730EC80}" sibTransId="{208D021F-F9EE-4F04-989F-D394ED8AB177}"/>
    <dgm:cxn modelId="{AA30057F-4810-4264-A073-50BFBAF2EA05}" type="presOf" srcId="{FBF633C0-EA3D-49FB-B64A-910AACF532D6}" destId="{412F764E-8BA9-42CA-9E24-41D23495D742}" srcOrd="0" destOrd="0" presId="urn:microsoft.com/office/officeart/2005/8/layout/hList1"/>
    <dgm:cxn modelId="{E033887F-31E0-491A-9318-1BED0E5955E7}" srcId="{7B85B92A-12B9-4603-9F79-3DA14A1207EE}" destId="{4D26D509-2402-4091-9409-5E415CCFEA27}" srcOrd="3" destOrd="0" parTransId="{2F95DF0D-7789-4658-8212-D096553BE953}" sibTransId="{8A89572B-12AC-4586-AD96-D625C960C987}"/>
    <dgm:cxn modelId="{70CFFB89-5D80-43DE-9224-0C3D8D5666F8}" type="presOf" srcId="{33B077A8-BB53-4951-A4CA-13690695C84E}" destId="{412F764E-8BA9-42CA-9E24-41D23495D742}" srcOrd="0" destOrd="8" presId="urn:microsoft.com/office/officeart/2005/8/layout/hList1"/>
    <dgm:cxn modelId="{64485D8E-C077-4BEC-B74E-553725FFC13A}" srcId="{7B85B92A-12B9-4603-9F79-3DA14A1207EE}" destId="{2A2027D1-1738-4EAF-9393-FA049CEA1374}" srcOrd="7" destOrd="0" parTransId="{CFD2DDFF-8FC4-4F4C-A03D-C20B4A1BC2FE}" sibTransId="{6FE71921-89AC-40A8-BA55-A61F20E02840}"/>
    <dgm:cxn modelId="{63A86A9B-3E5E-436A-B558-FD276AFDC569}" type="presOf" srcId="{E6EA567D-FEB6-47C5-BBE5-3EC9421602E9}" destId="{412F764E-8BA9-42CA-9E24-41D23495D742}" srcOrd="0" destOrd="9" presId="urn:microsoft.com/office/officeart/2005/8/layout/hList1"/>
    <dgm:cxn modelId="{06025D9C-856C-4738-BE79-0C9FAB7DBD65}" srcId="{7B85B92A-12B9-4603-9F79-3DA14A1207EE}" destId="{1ACA7AE0-B925-4558-8298-F08E809E5281}" srcOrd="1" destOrd="0" parTransId="{C4D47F26-9C4C-4C20-8F9F-73270698C3DE}" sibTransId="{65721749-5CEB-446D-A666-54A32EC4FF3B}"/>
    <dgm:cxn modelId="{D45F77A6-86CB-4C6F-BE28-88113CDA2213}" srcId="{7B85B92A-12B9-4603-9F79-3DA14A1207EE}" destId="{03492673-674C-40D2-AF62-B6FC274C143E}" srcOrd="5" destOrd="0" parTransId="{2D82150B-504C-48F6-93A7-730F58328AEB}" sibTransId="{9147509E-CDFF-44AC-AFA5-52FBE71EFB81}"/>
    <dgm:cxn modelId="{D77BD5A9-27EF-4E23-80EF-3312FEF6F9E5}" type="presOf" srcId="{7B85B92A-12B9-4603-9F79-3DA14A1207EE}" destId="{90079DBA-0B84-4623-BBAF-CD13573D7782}" srcOrd="0" destOrd="0" presId="urn:microsoft.com/office/officeart/2005/8/layout/hList1"/>
    <dgm:cxn modelId="{F78D4FAE-38AC-4875-B28B-96C42D8788E7}" type="presOf" srcId="{1ACA7AE0-B925-4558-8298-F08E809E5281}" destId="{412F764E-8BA9-42CA-9E24-41D23495D742}" srcOrd="0" destOrd="1" presId="urn:microsoft.com/office/officeart/2005/8/layout/hList1"/>
    <dgm:cxn modelId="{D846DDC8-4736-4DFF-B653-37F9D9C71EFF}" type="presOf" srcId="{03492673-674C-40D2-AF62-B6FC274C143E}" destId="{412F764E-8BA9-42CA-9E24-41D23495D742}" srcOrd="0" destOrd="5" presId="urn:microsoft.com/office/officeart/2005/8/layout/hList1"/>
    <dgm:cxn modelId="{5DC9F9D3-A0C3-43C3-BA1E-366DB46A84D6}" type="presOf" srcId="{2A2027D1-1738-4EAF-9393-FA049CEA1374}" destId="{412F764E-8BA9-42CA-9E24-41D23495D742}" srcOrd="0" destOrd="7" presId="urn:microsoft.com/office/officeart/2005/8/layout/hList1"/>
    <dgm:cxn modelId="{C6E725F4-DA6F-401A-8B62-C6683076AC1E}" type="presOf" srcId="{DD67D08A-46E2-4551-89BC-9F66769C16D5}" destId="{412F764E-8BA9-42CA-9E24-41D23495D742}" srcOrd="0" destOrd="10" presId="urn:microsoft.com/office/officeart/2005/8/layout/hList1"/>
    <dgm:cxn modelId="{C20BE5F5-C722-4451-B185-B3C669718545}" type="presOf" srcId="{4D26D509-2402-4091-9409-5E415CCFEA27}" destId="{412F764E-8BA9-42CA-9E24-41D23495D742}" srcOrd="0" destOrd="3" presId="urn:microsoft.com/office/officeart/2005/8/layout/hList1"/>
    <dgm:cxn modelId="{D3E598F7-BB75-478D-9F7E-7EA39BE6B2F2}" srcId="{7B85B92A-12B9-4603-9F79-3DA14A1207EE}" destId="{FBF633C0-EA3D-49FB-B64A-910AACF532D6}" srcOrd="0" destOrd="0" parTransId="{4374BB8A-CCC2-46A6-9A08-9B654C0B37FB}" sibTransId="{5EC53D72-B755-4494-ACD3-720861858BE3}"/>
    <dgm:cxn modelId="{3FBC4FFD-E93A-4EA3-AA38-ED4485B9D12B}" srcId="{7B85B92A-12B9-4603-9F79-3DA14A1207EE}" destId="{DD67D08A-46E2-4551-89BC-9F66769C16D5}" srcOrd="10" destOrd="0" parTransId="{A0DCE964-A765-4CCE-B41A-D27E3EC31C37}" sibTransId="{A026E825-BD2D-46D4-BFC5-178335325C01}"/>
    <dgm:cxn modelId="{F63156E9-E94D-4317-94F7-D55F5A965E04}" type="presParOf" srcId="{B35D2D06-DE86-41B7-A52F-52ED8E24511D}" destId="{DDEB0D5B-6086-499A-B6FF-024062E140C6}" srcOrd="0" destOrd="0" presId="urn:microsoft.com/office/officeart/2005/8/layout/hList1"/>
    <dgm:cxn modelId="{D04C36D4-829C-4446-8F7A-CDD64D57ABA9}" type="presParOf" srcId="{DDEB0D5B-6086-499A-B6FF-024062E140C6}" destId="{90079DBA-0B84-4623-BBAF-CD13573D7782}" srcOrd="0" destOrd="0" presId="urn:microsoft.com/office/officeart/2005/8/layout/hList1"/>
    <dgm:cxn modelId="{15B67087-0B30-4A7A-8F89-7AFC90726AFB}" type="presParOf" srcId="{DDEB0D5B-6086-499A-B6FF-024062E140C6}" destId="{412F764E-8BA9-42CA-9E24-41D23495D7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74FF0-FCF6-4A95-96AE-1321E8FF77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D4A50-03E6-460D-998F-DAEF43E7A010}">
      <dgm:prSet phldrT="[Text]" custT="1"/>
      <dgm:spPr/>
      <dgm:t>
        <a:bodyPr/>
        <a:lstStyle/>
        <a:p>
          <a:r>
            <a:rPr lang="en-US" sz="3200" b="1" dirty="0"/>
            <a:t>Object codes (11)</a:t>
          </a:r>
        </a:p>
      </dgm:t>
    </dgm:pt>
    <dgm:pt modelId="{E424F9CE-0EDA-4E76-8F12-137A0A7E1D28}" type="parTrans" cxnId="{BF9AF7FC-38E1-42E2-B59F-C45261AE76F9}">
      <dgm:prSet/>
      <dgm:spPr/>
      <dgm:t>
        <a:bodyPr/>
        <a:lstStyle/>
        <a:p>
          <a:endParaRPr lang="en-US"/>
        </a:p>
      </dgm:t>
    </dgm:pt>
    <dgm:pt modelId="{8A9235A0-ECAE-46D1-B1F0-74DBFCBFD65E}" type="sibTrans" cxnId="{BF9AF7FC-38E1-42E2-B59F-C45261AE76F9}">
      <dgm:prSet/>
      <dgm:spPr/>
      <dgm:t>
        <a:bodyPr/>
        <a:lstStyle/>
        <a:p>
          <a:endParaRPr lang="en-US"/>
        </a:p>
      </dgm:t>
    </dgm:pt>
    <dgm:pt modelId="{804997ED-6AAD-44DF-97F1-4A57A83A300C}">
      <dgm:prSet phldrT="[Text]"/>
      <dgm:spPr/>
      <dgm:t>
        <a:bodyPr/>
        <a:lstStyle/>
        <a:p>
          <a:r>
            <a:rPr lang="en-US" dirty="0"/>
            <a:t>(01M) Professional Salaries (MTRS)</a:t>
          </a:r>
        </a:p>
      </dgm:t>
    </dgm:pt>
    <dgm:pt modelId="{B1E903D6-D612-4882-B96E-7F8FD196AE8E}" type="parTrans" cxnId="{C1F8C53C-4227-4CD3-9819-CF2EE78CA766}">
      <dgm:prSet/>
      <dgm:spPr/>
      <dgm:t>
        <a:bodyPr/>
        <a:lstStyle/>
        <a:p>
          <a:endParaRPr lang="en-US"/>
        </a:p>
      </dgm:t>
    </dgm:pt>
    <dgm:pt modelId="{F55B955D-C755-4E90-90A3-6E5163D9A73A}" type="sibTrans" cxnId="{C1F8C53C-4227-4CD3-9819-CF2EE78CA766}">
      <dgm:prSet/>
      <dgm:spPr/>
      <dgm:t>
        <a:bodyPr/>
        <a:lstStyle/>
        <a:p>
          <a:endParaRPr lang="en-US"/>
        </a:p>
      </dgm:t>
    </dgm:pt>
    <dgm:pt modelId="{BA330E02-D9A9-4CB3-B178-B251A2247214}">
      <dgm:prSet phldrT="[Text]" custT="1"/>
      <dgm:spPr/>
      <dgm:t>
        <a:bodyPr/>
        <a:lstStyle/>
        <a:p>
          <a:r>
            <a:rPr lang="en-US" sz="3200" b="1" dirty="0"/>
            <a:t>Function categories (19)</a:t>
          </a:r>
        </a:p>
      </dgm:t>
    </dgm:pt>
    <dgm:pt modelId="{8D086AE9-F4B0-4558-9C2F-921832EC928A}" type="parTrans" cxnId="{D4EB7820-8B29-491F-AB7C-19F945FD9C99}">
      <dgm:prSet/>
      <dgm:spPr/>
      <dgm:t>
        <a:bodyPr/>
        <a:lstStyle/>
        <a:p>
          <a:endParaRPr lang="en-US"/>
        </a:p>
      </dgm:t>
    </dgm:pt>
    <dgm:pt modelId="{E84A0E8B-8EAA-4A9C-9C00-94CCA270A0C3}" type="sibTrans" cxnId="{D4EB7820-8B29-491F-AB7C-19F945FD9C99}">
      <dgm:prSet/>
      <dgm:spPr/>
      <dgm:t>
        <a:bodyPr/>
        <a:lstStyle/>
        <a:p>
          <a:endParaRPr lang="en-US"/>
        </a:p>
      </dgm:t>
    </dgm:pt>
    <dgm:pt modelId="{8E19EE83-E958-4D3A-A59D-A2C7210571B7}">
      <dgm:prSet phldrT="[Text]"/>
      <dgm:spPr/>
      <dgm:t>
        <a:bodyPr/>
        <a:lstStyle/>
        <a:p>
          <a:r>
            <a:rPr lang="en-US" dirty="0"/>
            <a:t>Community Services (COMM)</a:t>
          </a:r>
        </a:p>
      </dgm:t>
    </dgm:pt>
    <dgm:pt modelId="{C9FA06D5-A06A-4662-ABC9-2D49B5301B00}" type="parTrans" cxnId="{E871BE4D-5009-4B4D-A606-CF4CEDB91C2E}">
      <dgm:prSet/>
      <dgm:spPr/>
      <dgm:t>
        <a:bodyPr/>
        <a:lstStyle/>
        <a:p>
          <a:endParaRPr lang="en-US"/>
        </a:p>
      </dgm:t>
    </dgm:pt>
    <dgm:pt modelId="{4CD3568B-3424-4F78-827F-EBEDFD41817A}" type="sibTrans" cxnId="{E871BE4D-5009-4B4D-A606-CF4CEDB91C2E}">
      <dgm:prSet/>
      <dgm:spPr/>
      <dgm:t>
        <a:bodyPr/>
        <a:lstStyle/>
        <a:p>
          <a:endParaRPr lang="en-US"/>
        </a:p>
      </dgm:t>
    </dgm:pt>
    <dgm:pt modelId="{E0F12F36-A65A-4384-99DA-C84D82B4734B}">
      <dgm:prSet/>
      <dgm:spPr/>
      <dgm:t>
        <a:bodyPr/>
        <a:lstStyle/>
        <a:p>
          <a:r>
            <a:rPr lang="en-US" dirty="0"/>
            <a:t>(01NM) Professional Salaries (Non-MTRS)</a:t>
          </a:r>
        </a:p>
      </dgm:t>
    </dgm:pt>
    <dgm:pt modelId="{38068D11-B3D4-486C-B2C0-A506373F6C4A}" type="parTrans" cxnId="{6299CE21-6AEB-4A90-AA97-7212102DC893}">
      <dgm:prSet/>
      <dgm:spPr/>
      <dgm:t>
        <a:bodyPr/>
        <a:lstStyle/>
        <a:p>
          <a:endParaRPr lang="en-US"/>
        </a:p>
      </dgm:t>
    </dgm:pt>
    <dgm:pt modelId="{33A27473-4735-48C7-A018-1C4AC3C06192}" type="sibTrans" cxnId="{6299CE21-6AEB-4A90-AA97-7212102DC893}">
      <dgm:prSet/>
      <dgm:spPr/>
      <dgm:t>
        <a:bodyPr/>
        <a:lstStyle/>
        <a:p>
          <a:endParaRPr lang="en-US"/>
        </a:p>
      </dgm:t>
    </dgm:pt>
    <dgm:pt modelId="{53FF8E5A-B7CA-497D-AD93-7C923E89B7BA}">
      <dgm:prSet/>
      <dgm:spPr/>
      <dgm:t>
        <a:bodyPr/>
        <a:lstStyle/>
        <a:p>
          <a:r>
            <a:rPr lang="en-US" dirty="0"/>
            <a:t>(02) Clerical Salaries </a:t>
          </a:r>
        </a:p>
      </dgm:t>
    </dgm:pt>
    <dgm:pt modelId="{DB8B109E-5DD4-4A6A-9257-A12EAC130E21}" type="parTrans" cxnId="{1411235A-FC6A-4676-A19F-B27073EDE816}">
      <dgm:prSet/>
      <dgm:spPr/>
      <dgm:t>
        <a:bodyPr/>
        <a:lstStyle/>
        <a:p>
          <a:endParaRPr lang="en-US"/>
        </a:p>
      </dgm:t>
    </dgm:pt>
    <dgm:pt modelId="{C42DAA70-893A-4195-A383-E9AF5C1B7B2B}" type="sibTrans" cxnId="{1411235A-FC6A-4676-A19F-B27073EDE816}">
      <dgm:prSet/>
      <dgm:spPr/>
      <dgm:t>
        <a:bodyPr/>
        <a:lstStyle/>
        <a:p>
          <a:endParaRPr lang="en-US"/>
        </a:p>
      </dgm:t>
    </dgm:pt>
    <dgm:pt modelId="{F138CB0D-9420-479C-9430-FB5496CFC836}">
      <dgm:prSet/>
      <dgm:spPr/>
      <dgm:t>
        <a:bodyPr/>
        <a:lstStyle/>
        <a:p>
          <a:r>
            <a:rPr lang="en-US" dirty="0"/>
            <a:t>(03) Other Salaries </a:t>
          </a:r>
        </a:p>
      </dgm:t>
    </dgm:pt>
    <dgm:pt modelId="{231D01E5-4C97-42D5-A109-02F0415C7F8D}" type="parTrans" cxnId="{1C5BF2FA-3453-4C42-AA46-C607DF2C0A1E}">
      <dgm:prSet/>
      <dgm:spPr/>
      <dgm:t>
        <a:bodyPr/>
        <a:lstStyle/>
        <a:p>
          <a:endParaRPr lang="en-US"/>
        </a:p>
      </dgm:t>
    </dgm:pt>
    <dgm:pt modelId="{385FCA49-40DB-4937-AE6E-9DD5A4FAA98F}" type="sibTrans" cxnId="{1C5BF2FA-3453-4C42-AA46-C607DF2C0A1E}">
      <dgm:prSet/>
      <dgm:spPr/>
      <dgm:t>
        <a:bodyPr/>
        <a:lstStyle/>
        <a:p>
          <a:endParaRPr lang="en-US"/>
        </a:p>
      </dgm:t>
    </dgm:pt>
    <dgm:pt modelId="{897B39DE-C413-41C7-A38B-3B2A1C5DFD19}">
      <dgm:prSet/>
      <dgm:spPr/>
      <dgm:t>
        <a:bodyPr/>
        <a:lstStyle/>
        <a:p>
          <a:r>
            <a:rPr lang="en-US" dirty="0"/>
            <a:t>(04C) Contracted Services</a:t>
          </a:r>
        </a:p>
      </dgm:t>
    </dgm:pt>
    <dgm:pt modelId="{235AB81D-BA9B-48B9-997F-D0DF9EF9CD58}" type="parTrans" cxnId="{B1F935F7-6C35-4E6E-8EDC-21FC7D1652EF}">
      <dgm:prSet/>
      <dgm:spPr/>
      <dgm:t>
        <a:bodyPr/>
        <a:lstStyle/>
        <a:p>
          <a:endParaRPr lang="en-US"/>
        </a:p>
      </dgm:t>
    </dgm:pt>
    <dgm:pt modelId="{E07E470A-4487-4E52-8970-F667F065647B}" type="sibTrans" cxnId="{B1F935F7-6C35-4E6E-8EDC-21FC7D1652EF}">
      <dgm:prSet/>
      <dgm:spPr/>
      <dgm:t>
        <a:bodyPr/>
        <a:lstStyle/>
        <a:p>
          <a:endParaRPr lang="en-US"/>
        </a:p>
      </dgm:t>
    </dgm:pt>
    <dgm:pt modelId="{D4C9E7E2-AB56-49F7-924C-099B8294670F}">
      <dgm:prSet/>
      <dgm:spPr/>
      <dgm:t>
        <a:bodyPr/>
        <a:lstStyle/>
        <a:p>
          <a:r>
            <a:rPr lang="en-US" dirty="0"/>
            <a:t>(04MC) Contracted Services (major)</a:t>
          </a:r>
        </a:p>
      </dgm:t>
    </dgm:pt>
    <dgm:pt modelId="{927C3F14-FD38-472E-A3F4-DD7FB53C06D3}" type="parTrans" cxnId="{E2FF059E-889A-4DC4-B10D-2F49E52F33F2}">
      <dgm:prSet/>
      <dgm:spPr/>
      <dgm:t>
        <a:bodyPr/>
        <a:lstStyle/>
        <a:p>
          <a:endParaRPr lang="en-US"/>
        </a:p>
      </dgm:t>
    </dgm:pt>
    <dgm:pt modelId="{81A4095B-E540-4F8D-8D98-4192FA646FD3}" type="sibTrans" cxnId="{E2FF059E-889A-4DC4-B10D-2F49E52F33F2}">
      <dgm:prSet/>
      <dgm:spPr/>
      <dgm:t>
        <a:bodyPr/>
        <a:lstStyle/>
        <a:p>
          <a:endParaRPr lang="en-US"/>
        </a:p>
      </dgm:t>
    </dgm:pt>
    <dgm:pt modelId="{C787E029-50CC-4D02-B2AA-BA8CBD641CDA}">
      <dgm:prSet/>
      <dgm:spPr/>
      <dgm:t>
        <a:bodyPr/>
        <a:lstStyle/>
        <a:p>
          <a:r>
            <a:rPr lang="en-US" dirty="0"/>
            <a:t>(05) Supplies and Materials </a:t>
          </a:r>
        </a:p>
      </dgm:t>
    </dgm:pt>
    <dgm:pt modelId="{D6243BEA-E927-4F82-962C-865C7FD3E7E5}" type="parTrans" cxnId="{5E311E41-6C21-4CBD-AEE7-E76B800B3004}">
      <dgm:prSet/>
      <dgm:spPr/>
      <dgm:t>
        <a:bodyPr/>
        <a:lstStyle/>
        <a:p>
          <a:endParaRPr lang="en-US"/>
        </a:p>
      </dgm:t>
    </dgm:pt>
    <dgm:pt modelId="{2EAEE740-15DA-4C3D-8571-3E2838D11857}" type="sibTrans" cxnId="{5E311E41-6C21-4CBD-AEE7-E76B800B3004}">
      <dgm:prSet/>
      <dgm:spPr/>
      <dgm:t>
        <a:bodyPr/>
        <a:lstStyle/>
        <a:p>
          <a:endParaRPr lang="en-US"/>
        </a:p>
      </dgm:t>
    </dgm:pt>
    <dgm:pt modelId="{C4A92813-82F3-42EF-A9E7-13F54E30E305}">
      <dgm:prSet/>
      <dgm:spPr/>
      <dgm:t>
        <a:bodyPr/>
        <a:lstStyle/>
        <a:p>
          <a:r>
            <a:rPr lang="en-US" dirty="0"/>
            <a:t>(06) Other Expenses </a:t>
          </a:r>
        </a:p>
      </dgm:t>
    </dgm:pt>
    <dgm:pt modelId="{C5C474CE-2BD8-43DF-9401-AD228701CBC1}" type="parTrans" cxnId="{46C7C25F-5899-497E-BC62-B9FBCE913EAA}">
      <dgm:prSet/>
      <dgm:spPr/>
      <dgm:t>
        <a:bodyPr/>
        <a:lstStyle/>
        <a:p>
          <a:endParaRPr lang="en-US"/>
        </a:p>
      </dgm:t>
    </dgm:pt>
    <dgm:pt modelId="{48250034-3DED-4BC5-9874-2B2F9CB6D1B1}" type="sibTrans" cxnId="{46C7C25F-5899-497E-BC62-B9FBCE913EAA}">
      <dgm:prSet/>
      <dgm:spPr/>
      <dgm:t>
        <a:bodyPr/>
        <a:lstStyle/>
        <a:p>
          <a:endParaRPr lang="en-US"/>
        </a:p>
      </dgm:t>
    </dgm:pt>
    <dgm:pt modelId="{33491420-2089-424A-89B5-150EAF477354}">
      <dgm:prSet/>
      <dgm:spPr/>
      <dgm:t>
        <a:bodyPr/>
        <a:lstStyle/>
        <a:p>
          <a:r>
            <a:rPr lang="en-US" dirty="0"/>
            <a:t>(07) Equipment</a:t>
          </a:r>
        </a:p>
      </dgm:t>
    </dgm:pt>
    <dgm:pt modelId="{CE2F2A0F-BA00-41D5-8E67-8F2BA4F2C12F}" type="parTrans" cxnId="{C4DE4D4F-6B43-4BD6-924C-6ED8B3A25EEC}">
      <dgm:prSet/>
      <dgm:spPr/>
      <dgm:t>
        <a:bodyPr/>
        <a:lstStyle/>
        <a:p>
          <a:endParaRPr lang="en-US"/>
        </a:p>
      </dgm:t>
    </dgm:pt>
    <dgm:pt modelId="{CB594E3D-CC44-4C7B-B629-49F1FE4C3B09}" type="sibTrans" cxnId="{C4DE4D4F-6B43-4BD6-924C-6ED8B3A25EEC}">
      <dgm:prSet/>
      <dgm:spPr/>
      <dgm:t>
        <a:bodyPr/>
        <a:lstStyle/>
        <a:p>
          <a:endParaRPr lang="en-US"/>
        </a:p>
      </dgm:t>
    </dgm:pt>
    <dgm:pt modelId="{D378B08B-BA81-4E94-BF8B-1E6937396490}">
      <dgm:prSet/>
      <dgm:spPr/>
      <dgm:t>
        <a:bodyPr/>
        <a:lstStyle/>
        <a:p>
          <a:r>
            <a:rPr lang="en-US" dirty="0"/>
            <a:t>(08) Indirect Costs</a:t>
          </a:r>
        </a:p>
      </dgm:t>
    </dgm:pt>
    <dgm:pt modelId="{6C632B1E-37F7-4477-9E62-5DFA52DF8CC9}" type="parTrans" cxnId="{F0A2AF7A-A9E8-490D-B70D-56B8B0D3A74A}">
      <dgm:prSet/>
      <dgm:spPr/>
      <dgm:t>
        <a:bodyPr/>
        <a:lstStyle/>
        <a:p>
          <a:endParaRPr lang="en-US"/>
        </a:p>
      </dgm:t>
    </dgm:pt>
    <dgm:pt modelId="{986560CD-8FA3-4ADB-8EA7-F5B473DFF923}" type="sibTrans" cxnId="{F0A2AF7A-A9E8-490D-B70D-56B8B0D3A74A}">
      <dgm:prSet/>
      <dgm:spPr/>
      <dgm:t>
        <a:bodyPr/>
        <a:lstStyle/>
        <a:p>
          <a:endParaRPr lang="en-US"/>
        </a:p>
      </dgm:t>
    </dgm:pt>
    <dgm:pt modelId="{2A15F405-80BD-4CD0-AD58-9D1539D16E69}">
      <dgm:prSet/>
      <dgm:spPr/>
      <dgm:t>
        <a:bodyPr/>
        <a:lstStyle/>
        <a:p>
          <a:r>
            <a:rPr lang="en-US" dirty="0"/>
            <a:t>(09) MTRS</a:t>
          </a:r>
        </a:p>
      </dgm:t>
    </dgm:pt>
    <dgm:pt modelId="{349A4898-5040-4C65-BB72-A9DA780164BA}" type="parTrans" cxnId="{84CE4AB6-D3E3-490F-840B-9EF9A65CDFD6}">
      <dgm:prSet/>
      <dgm:spPr/>
      <dgm:t>
        <a:bodyPr/>
        <a:lstStyle/>
        <a:p>
          <a:endParaRPr lang="en-US"/>
        </a:p>
      </dgm:t>
    </dgm:pt>
    <dgm:pt modelId="{BBE65E3B-B0F8-4976-AA25-7FF3688812D1}" type="sibTrans" cxnId="{84CE4AB6-D3E3-490F-840B-9EF9A65CDFD6}">
      <dgm:prSet/>
      <dgm:spPr/>
      <dgm:t>
        <a:bodyPr/>
        <a:lstStyle/>
        <a:p>
          <a:endParaRPr lang="en-US"/>
        </a:p>
      </dgm:t>
    </dgm:pt>
    <dgm:pt modelId="{668BD8CD-1388-43C7-9F3A-425509328B9B}">
      <dgm:prSet/>
      <dgm:spPr/>
      <dgm:t>
        <a:bodyPr/>
        <a:lstStyle/>
        <a:p>
          <a:r>
            <a:rPr lang="en-US" dirty="0"/>
            <a:t>District Administration (ADMN)</a:t>
          </a:r>
        </a:p>
      </dgm:t>
    </dgm:pt>
    <dgm:pt modelId="{E1FC5459-D69E-4F60-8169-A11A393593EA}" type="parTrans" cxnId="{60813DA9-FBD0-49A7-AB0E-561B42057F3F}">
      <dgm:prSet/>
      <dgm:spPr/>
      <dgm:t>
        <a:bodyPr/>
        <a:lstStyle/>
        <a:p>
          <a:endParaRPr lang="en-US"/>
        </a:p>
      </dgm:t>
    </dgm:pt>
    <dgm:pt modelId="{ECD87F7F-446B-4F00-B7C3-56C2F7A58A29}" type="sibTrans" cxnId="{60813DA9-FBD0-49A7-AB0E-561B42057F3F}">
      <dgm:prSet/>
      <dgm:spPr/>
      <dgm:t>
        <a:bodyPr/>
        <a:lstStyle/>
        <a:p>
          <a:endParaRPr lang="en-US"/>
        </a:p>
      </dgm:t>
    </dgm:pt>
    <dgm:pt modelId="{627DCACD-4BF1-49BB-A8F8-8FE9F25C59E9}">
      <dgm:prSet/>
      <dgm:spPr/>
      <dgm:t>
        <a:bodyPr/>
        <a:lstStyle/>
        <a:p>
          <a:r>
            <a:rPr lang="en-US" dirty="0"/>
            <a:t>Guidance, Counseling, and Testing  (GUID)</a:t>
          </a:r>
        </a:p>
      </dgm:t>
    </dgm:pt>
    <dgm:pt modelId="{68C8DB98-3677-4CC0-B13D-2DD6D2715207}" type="parTrans" cxnId="{76E2FA6B-BC20-4C6E-8F49-315EDEB63EB4}">
      <dgm:prSet/>
      <dgm:spPr/>
      <dgm:t>
        <a:bodyPr/>
        <a:lstStyle/>
        <a:p>
          <a:endParaRPr lang="en-US"/>
        </a:p>
      </dgm:t>
    </dgm:pt>
    <dgm:pt modelId="{D34B35E1-4D17-43F8-93FD-DFCADC7785AB}" type="sibTrans" cxnId="{76E2FA6B-BC20-4C6E-8F49-315EDEB63EB4}">
      <dgm:prSet/>
      <dgm:spPr/>
      <dgm:t>
        <a:bodyPr/>
        <a:lstStyle/>
        <a:p>
          <a:endParaRPr lang="en-US"/>
        </a:p>
      </dgm:t>
    </dgm:pt>
    <dgm:pt modelId="{A72E7B12-6E30-48B4-A565-CF297D5D61D8}">
      <dgm:prSet/>
      <dgm:spPr/>
      <dgm:t>
        <a:bodyPr/>
        <a:lstStyle/>
        <a:p>
          <a:r>
            <a:rPr lang="en-US" dirty="0"/>
            <a:t>Instructional Leadership  (LDRS)</a:t>
          </a:r>
        </a:p>
      </dgm:t>
    </dgm:pt>
    <dgm:pt modelId="{C551F814-699D-4B8C-8AFC-1A5E5CF8D0BD}" type="parTrans" cxnId="{768CDF1E-61B6-4868-A256-97ED86BB7EDC}">
      <dgm:prSet/>
      <dgm:spPr/>
      <dgm:t>
        <a:bodyPr/>
        <a:lstStyle/>
        <a:p>
          <a:endParaRPr lang="en-US"/>
        </a:p>
      </dgm:t>
    </dgm:pt>
    <dgm:pt modelId="{6DC6A216-F04C-4C87-B0A3-5EFC4161C481}" type="sibTrans" cxnId="{768CDF1E-61B6-4868-A256-97ED86BB7EDC}">
      <dgm:prSet/>
      <dgm:spPr/>
      <dgm:t>
        <a:bodyPr/>
        <a:lstStyle/>
        <a:p>
          <a:endParaRPr lang="en-US"/>
        </a:p>
      </dgm:t>
    </dgm:pt>
    <dgm:pt modelId="{63F1BA33-CAFD-4DD6-BA63-A248D4D87045}">
      <dgm:prSet/>
      <dgm:spPr/>
      <dgm:t>
        <a:bodyPr/>
        <a:lstStyle/>
        <a:p>
          <a:r>
            <a:rPr lang="en-US" dirty="0"/>
            <a:t>Other Teaching Services  (TSER)</a:t>
          </a:r>
        </a:p>
      </dgm:t>
    </dgm:pt>
    <dgm:pt modelId="{5A6433BD-9A97-4057-B9DE-7B5AA82AECA4}" type="parTrans" cxnId="{CFE7C34B-4289-400E-A79E-3D3A1422C971}">
      <dgm:prSet/>
      <dgm:spPr/>
      <dgm:t>
        <a:bodyPr/>
        <a:lstStyle/>
        <a:p>
          <a:endParaRPr lang="en-US"/>
        </a:p>
      </dgm:t>
    </dgm:pt>
    <dgm:pt modelId="{BF8E3BB8-E8BD-4876-AF94-276F39426748}" type="sibTrans" cxnId="{CFE7C34B-4289-400E-A79E-3D3A1422C971}">
      <dgm:prSet/>
      <dgm:spPr/>
      <dgm:t>
        <a:bodyPr/>
        <a:lstStyle/>
        <a:p>
          <a:endParaRPr lang="en-US"/>
        </a:p>
      </dgm:t>
    </dgm:pt>
    <dgm:pt modelId="{9C5037CA-8E39-43C7-9ED4-1EC911EAB5AC}">
      <dgm:prSet/>
      <dgm:spPr/>
      <dgm:t>
        <a:bodyPr/>
        <a:lstStyle/>
        <a:p>
          <a:r>
            <a:rPr lang="en-US" dirty="0"/>
            <a:t>Professional Development  (PDEV)</a:t>
          </a:r>
        </a:p>
      </dgm:t>
    </dgm:pt>
    <dgm:pt modelId="{0481AF00-419B-4CF0-8762-9914A0FC10A7}" type="parTrans" cxnId="{56702AEA-D955-45D3-809E-FFF08D30A2A6}">
      <dgm:prSet/>
      <dgm:spPr/>
      <dgm:t>
        <a:bodyPr/>
        <a:lstStyle/>
        <a:p>
          <a:endParaRPr lang="en-US"/>
        </a:p>
      </dgm:t>
    </dgm:pt>
    <dgm:pt modelId="{077A8F54-575F-49C9-8AB0-A641B1DBC30C}" type="sibTrans" cxnId="{56702AEA-D955-45D3-809E-FFF08D30A2A6}">
      <dgm:prSet/>
      <dgm:spPr/>
      <dgm:t>
        <a:bodyPr/>
        <a:lstStyle/>
        <a:p>
          <a:endParaRPr lang="en-US"/>
        </a:p>
      </dgm:t>
    </dgm:pt>
    <dgm:pt modelId="{5D1E4F25-C82E-4E55-BDD8-731555AA8AF4}">
      <dgm:prSet/>
      <dgm:spPr/>
      <dgm:t>
        <a:bodyPr/>
        <a:lstStyle/>
        <a:p>
          <a:r>
            <a:rPr lang="en-US" dirty="0"/>
            <a:t>Pupil Services  (SERV)</a:t>
          </a:r>
        </a:p>
      </dgm:t>
    </dgm:pt>
    <dgm:pt modelId="{067525ED-2FBA-4857-A8A3-895069B6E1C3}" type="parTrans" cxnId="{5468A9DF-5C59-4A2B-BFF2-2F932B344FA3}">
      <dgm:prSet/>
      <dgm:spPr/>
      <dgm:t>
        <a:bodyPr/>
        <a:lstStyle/>
        <a:p>
          <a:endParaRPr lang="en-US"/>
        </a:p>
      </dgm:t>
    </dgm:pt>
    <dgm:pt modelId="{EFF090B0-60BD-4364-9E5E-3C5FEC720953}" type="sibTrans" cxnId="{5468A9DF-5C59-4A2B-BFF2-2F932B344FA3}">
      <dgm:prSet/>
      <dgm:spPr/>
      <dgm:t>
        <a:bodyPr/>
        <a:lstStyle/>
        <a:p>
          <a:endParaRPr lang="en-US"/>
        </a:p>
      </dgm:t>
    </dgm:pt>
    <dgm:pt modelId="{C4CA56C2-CA81-46A0-AF8E-4276408664C3}">
      <dgm:prSet/>
      <dgm:spPr/>
      <dgm:t>
        <a:bodyPr/>
        <a:lstStyle/>
        <a:p>
          <a:r>
            <a:rPr lang="en-US" dirty="0"/>
            <a:t>Teachers  (TCHR)</a:t>
          </a:r>
        </a:p>
      </dgm:t>
    </dgm:pt>
    <dgm:pt modelId="{BF9A6C57-17DF-4128-B686-1ABB9807387E}" type="parTrans" cxnId="{32B03063-CF99-4AB0-81A5-A6D4CED89904}">
      <dgm:prSet/>
      <dgm:spPr/>
      <dgm:t>
        <a:bodyPr/>
        <a:lstStyle/>
        <a:p>
          <a:endParaRPr lang="en-US"/>
        </a:p>
      </dgm:t>
    </dgm:pt>
    <dgm:pt modelId="{FEFD5CFA-24C1-4B69-9F0D-025669A59B34}" type="sibTrans" cxnId="{32B03063-CF99-4AB0-81A5-A6D4CED89904}">
      <dgm:prSet/>
      <dgm:spPr/>
      <dgm:t>
        <a:bodyPr/>
        <a:lstStyle/>
        <a:p>
          <a:endParaRPr lang="en-US"/>
        </a:p>
      </dgm:t>
    </dgm:pt>
    <dgm:pt modelId="{D2FCF9D6-96EF-4241-A71D-0F106E204573}">
      <dgm:prSet/>
      <dgm:spPr/>
      <dgm:t>
        <a:bodyPr/>
        <a:lstStyle/>
        <a:p>
          <a:r>
            <a:rPr lang="en-US" dirty="0"/>
            <a:t>Operations and Maintenance  (OPMN)</a:t>
          </a:r>
        </a:p>
      </dgm:t>
    </dgm:pt>
    <dgm:pt modelId="{71EC8CDC-3E16-43DA-8C46-5DB3E4CA3E2B}" type="parTrans" cxnId="{22C27B44-F6ED-4BA5-A98A-B36EDDEA3973}">
      <dgm:prSet/>
      <dgm:spPr/>
      <dgm:t>
        <a:bodyPr/>
        <a:lstStyle/>
        <a:p>
          <a:endParaRPr lang="en-US"/>
        </a:p>
      </dgm:t>
    </dgm:pt>
    <dgm:pt modelId="{16C8AE9B-92CB-478E-B801-E4B7C43E17CF}" type="sibTrans" cxnId="{22C27B44-F6ED-4BA5-A98A-B36EDDEA3973}">
      <dgm:prSet/>
      <dgm:spPr/>
      <dgm:t>
        <a:bodyPr/>
        <a:lstStyle/>
        <a:p>
          <a:endParaRPr lang="en-US"/>
        </a:p>
      </dgm:t>
    </dgm:pt>
    <dgm:pt modelId="{6ED55B1A-DE6B-421D-B1A3-096AFEE7D692}">
      <dgm:prSet/>
      <dgm:spPr/>
      <dgm:t>
        <a:bodyPr/>
        <a:lstStyle/>
        <a:p>
          <a:r>
            <a:rPr lang="en-US" dirty="0"/>
            <a:t>Paraprofessionals (PARA)</a:t>
          </a:r>
        </a:p>
      </dgm:t>
    </dgm:pt>
    <dgm:pt modelId="{5877EC6B-731F-4837-934F-C7A0105E84B2}" type="parTrans" cxnId="{D44B8D91-D7F5-4536-8A35-2D7390B61D56}">
      <dgm:prSet/>
      <dgm:spPr/>
      <dgm:t>
        <a:bodyPr/>
        <a:lstStyle/>
        <a:p>
          <a:endParaRPr lang="en-US"/>
        </a:p>
      </dgm:t>
    </dgm:pt>
    <dgm:pt modelId="{3F5BF12A-ABBC-4CAB-9900-1F15662DAE6D}" type="sibTrans" cxnId="{D44B8D91-D7F5-4536-8A35-2D7390B61D56}">
      <dgm:prSet/>
      <dgm:spPr/>
      <dgm:t>
        <a:bodyPr/>
        <a:lstStyle/>
        <a:p>
          <a:endParaRPr lang="en-US"/>
        </a:p>
      </dgm:t>
    </dgm:pt>
    <dgm:pt modelId="{C8F1573A-5674-4D14-8BE1-6A3304FD3C0C}">
      <dgm:prSet/>
      <dgm:spPr/>
      <dgm:t>
        <a:bodyPr/>
        <a:lstStyle/>
        <a:p>
          <a:r>
            <a:rPr lang="en-US" dirty="0"/>
            <a:t>Instructional Materials and Technology (MATL)</a:t>
          </a:r>
        </a:p>
      </dgm:t>
    </dgm:pt>
    <dgm:pt modelId="{0990779B-1C14-46A9-8613-211F0AE86690}" type="parTrans" cxnId="{9E095819-A7E8-4560-A02B-EDE7C7DFD81E}">
      <dgm:prSet/>
      <dgm:spPr/>
      <dgm:t>
        <a:bodyPr/>
        <a:lstStyle/>
        <a:p>
          <a:endParaRPr lang="en-US"/>
        </a:p>
      </dgm:t>
    </dgm:pt>
    <dgm:pt modelId="{C9F6B6F4-A507-45CF-8CBD-14FDDCBFDCB2}" type="sibTrans" cxnId="{9E095819-A7E8-4560-A02B-EDE7C7DFD81E}">
      <dgm:prSet/>
      <dgm:spPr/>
      <dgm:t>
        <a:bodyPr/>
        <a:lstStyle/>
        <a:p>
          <a:endParaRPr lang="en-US"/>
        </a:p>
      </dgm:t>
    </dgm:pt>
    <dgm:pt modelId="{4BEA7F71-1CC5-4F8F-81C6-41F96CF6BBBB}">
      <dgm:prSet/>
      <dgm:spPr/>
      <dgm:t>
        <a:bodyPr/>
        <a:lstStyle/>
        <a:p>
          <a:r>
            <a:rPr lang="en-US" dirty="0"/>
            <a:t>Out-of-District Expenditures (OODD)</a:t>
          </a:r>
        </a:p>
      </dgm:t>
    </dgm:pt>
    <dgm:pt modelId="{B8478BA0-5370-4DFE-935B-FE6574BEE205}" type="parTrans" cxnId="{2077BAF6-AA96-4A6A-B705-B12337A336A1}">
      <dgm:prSet/>
      <dgm:spPr/>
      <dgm:t>
        <a:bodyPr/>
        <a:lstStyle/>
        <a:p>
          <a:endParaRPr lang="en-US"/>
        </a:p>
      </dgm:t>
    </dgm:pt>
    <dgm:pt modelId="{1B9301E5-94E6-450D-9281-39105C2B366F}" type="sibTrans" cxnId="{2077BAF6-AA96-4A6A-B705-B12337A336A1}">
      <dgm:prSet/>
      <dgm:spPr/>
      <dgm:t>
        <a:bodyPr/>
        <a:lstStyle/>
        <a:p>
          <a:endParaRPr lang="en-US"/>
        </a:p>
      </dgm:t>
    </dgm:pt>
    <dgm:pt modelId="{99F09E30-8E23-4B99-BEDA-5872E185AAD5}">
      <dgm:prSet/>
      <dgm:spPr/>
      <dgm:t>
        <a:bodyPr/>
        <a:lstStyle/>
        <a:p>
          <a:r>
            <a:rPr lang="en-US" dirty="0"/>
            <a:t>Benefits (BENE)</a:t>
          </a:r>
        </a:p>
      </dgm:t>
    </dgm:pt>
    <dgm:pt modelId="{190EB4B3-A0B8-4A21-BA66-E81D83AD8BC4}" type="parTrans" cxnId="{14A5657D-EBA0-40D3-B2FF-31E529754E8F}">
      <dgm:prSet/>
      <dgm:spPr/>
      <dgm:t>
        <a:bodyPr/>
        <a:lstStyle/>
        <a:p>
          <a:endParaRPr lang="en-US"/>
        </a:p>
      </dgm:t>
    </dgm:pt>
    <dgm:pt modelId="{1D568AA3-89CB-4FD1-878B-EAE32A9221A9}" type="sibTrans" cxnId="{14A5657D-EBA0-40D3-B2FF-31E529754E8F}">
      <dgm:prSet/>
      <dgm:spPr/>
      <dgm:t>
        <a:bodyPr/>
        <a:lstStyle/>
        <a:p>
          <a:endParaRPr lang="en-US"/>
        </a:p>
      </dgm:t>
    </dgm:pt>
    <dgm:pt modelId="{AD9D51B3-DDE5-4A38-A044-621DC8233DA4}">
      <dgm:prSet/>
      <dgm:spPr/>
      <dgm:t>
        <a:bodyPr/>
        <a:lstStyle/>
        <a:p>
          <a:r>
            <a:rPr lang="en-US" dirty="0"/>
            <a:t>Capital (CAPT)</a:t>
          </a:r>
        </a:p>
      </dgm:t>
    </dgm:pt>
    <dgm:pt modelId="{BDFF4E83-6D85-4006-A756-407CFB4F39B1}" type="parTrans" cxnId="{E983780B-18CB-4DFE-9646-5A6F68E44ED3}">
      <dgm:prSet/>
      <dgm:spPr/>
      <dgm:t>
        <a:bodyPr/>
        <a:lstStyle/>
        <a:p>
          <a:endParaRPr lang="en-US"/>
        </a:p>
      </dgm:t>
    </dgm:pt>
    <dgm:pt modelId="{A9DF5B43-A20C-4371-B45A-65363ECB3166}" type="sibTrans" cxnId="{E983780B-18CB-4DFE-9646-5A6F68E44ED3}">
      <dgm:prSet/>
      <dgm:spPr/>
      <dgm:t>
        <a:bodyPr/>
        <a:lstStyle/>
        <a:p>
          <a:endParaRPr lang="en-US"/>
        </a:p>
      </dgm:t>
    </dgm:pt>
    <dgm:pt modelId="{962ADCD7-0A7D-4D0E-8108-F93A2FCAA458}">
      <dgm:prSet/>
      <dgm:spPr/>
      <dgm:t>
        <a:bodyPr/>
        <a:lstStyle/>
        <a:p>
          <a:r>
            <a:rPr lang="en-US" dirty="0"/>
            <a:t>Fixed Charges (FIXED)</a:t>
          </a:r>
        </a:p>
      </dgm:t>
    </dgm:pt>
    <dgm:pt modelId="{AA2C93C5-AB66-47F9-809E-B55075360E5A}" type="parTrans" cxnId="{504B8B64-F63B-4C4A-BE2A-210AE6D1FBD1}">
      <dgm:prSet/>
      <dgm:spPr/>
      <dgm:t>
        <a:bodyPr/>
        <a:lstStyle/>
        <a:p>
          <a:endParaRPr lang="en-US"/>
        </a:p>
      </dgm:t>
    </dgm:pt>
    <dgm:pt modelId="{53416CC7-32D5-42B7-B049-B39C759D43E5}" type="sibTrans" cxnId="{504B8B64-F63B-4C4A-BE2A-210AE6D1FBD1}">
      <dgm:prSet/>
      <dgm:spPr/>
      <dgm:t>
        <a:bodyPr/>
        <a:lstStyle/>
        <a:p>
          <a:endParaRPr lang="en-US"/>
        </a:p>
      </dgm:t>
    </dgm:pt>
    <dgm:pt modelId="{2C67F62E-D678-4B3A-97BF-01B154F1128A}">
      <dgm:prSet/>
      <dgm:spPr/>
      <dgm:t>
        <a:bodyPr/>
        <a:lstStyle/>
        <a:p>
          <a:r>
            <a:rPr lang="en-US" dirty="0"/>
            <a:t>Equipment (CAPT)</a:t>
          </a:r>
        </a:p>
      </dgm:t>
    </dgm:pt>
    <dgm:pt modelId="{DD681107-F3E2-461E-9F2F-4056F804140A}" type="parTrans" cxnId="{2065C057-E42D-4E8A-843D-8101F621A014}">
      <dgm:prSet/>
      <dgm:spPr/>
      <dgm:t>
        <a:bodyPr/>
        <a:lstStyle/>
        <a:p>
          <a:endParaRPr lang="en-US"/>
        </a:p>
      </dgm:t>
    </dgm:pt>
    <dgm:pt modelId="{8E428189-6BA8-45ED-8837-7C20FD1B69AE}" type="sibTrans" cxnId="{2065C057-E42D-4E8A-843D-8101F621A014}">
      <dgm:prSet/>
      <dgm:spPr/>
      <dgm:t>
        <a:bodyPr/>
        <a:lstStyle/>
        <a:p>
          <a:endParaRPr lang="en-US"/>
        </a:p>
      </dgm:t>
    </dgm:pt>
    <dgm:pt modelId="{AF40B0EF-A3EB-4BE9-9C3B-C489F9FE5FE5}">
      <dgm:prSet/>
      <dgm:spPr/>
      <dgm:t>
        <a:bodyPr/>
        <a:lstStyle/>
        <a:p>
          <a:r>
            <a:rPr lang="en-US" dirty="0"/>
            <a:t>Instructional Equipment (IEquip)</a:t>
          </a:r>
        </a:p>
      </dgm:t>
    </dgm:pt>
    <dgm:pt modelId="{25419FA4-F2A2-4EF6-B0B8-7A7D170ABD1D}" type="parTrans" cxnId="{576E05EE-8791-432A-9EA2-3FEFA05CC8F4}">
      <dgm:prSet/>
      <dgm:spPr/>
      <dgm:t>
        <a:bodyPr/>
        <a:lstStyle/>
        <a:p>
          <a:endParaRPr lang="en-US"/>
        </a:p>
      </dgm:t>
    </dgm:pt>
    <dgm:pt modelId="{EC80D324-31C1-4E77-8CC1-2E666E81FB24}" type="sibTrans" cxnId="{576E05EE-8791-432A-9EA2-3FEFA05CC8F4}">
      <dgm:prSet/>
      <dgm:spPr/>
      <dgm:t>
        <a:bodyPr/>
        <a:lstStyle/>
        <a:p>
          <a:endParaRPr lang="en-US"/>
        </a:p>
      </dgm:t>
    </dgm:pt>
    <dgm:pt modelId="{D73EB16F-C434-4BDB-BCAE-2EFEA67B8B15}">
      <dgm:prSet/>
      <dgm:spPr/>
      <dgm:t>
        <a:bodyPr/>
        <a:lstStyle/>
        <a:p>
          <a:r>
            <a:rPr lang="en-US" dirty="0"/>
            <a:t>Indirect Costs (INDIRECT)</a:t>
          </a:r>
        </a:p>
      </dgm:t>
    </dgm:pt>
    <dgm:pt modelId="{09E7A1E6-F2A8-43B3-81C6-905D8BC1C250}" type="parTrans" cxnId="{7812E110-803E-44F2-B4F4-D1F451B87575}">
      <dgm:prSet/>
      <dgm:spPr/>
      <dgm:t>
        <a:bodyPr/>
        <a:lstStyle/>
        <a:p>
          <a:endParaRPr lang="en-US"/>
        </a:p>
      </dgm:t>
    </dgm:pt>
    <dgm:pt modelId="{A51E26D8-64D4-4482-9436-2A5AA4301440}" type="sibTrans" cxnId="{7812E110-803E-44F2-B4F4-D1F451B87575}">
      <dgm:prSet/>
      <dgm:spPr/>
      <dgm:t>
        <a:bodyPr/>
        <a:lstStyle/>
        <a:p>
          <a:endParaRPr lang="en-US"/>
        </a:p>
      </dgm:t>
    </dgm:pt>
    <dgm:pt modelId="{F4F71091-783C-46AC-AA1A-C8A96BD5D98C}">
      <dgm:prSet/>
      <dgm:spPr/>
      <dgm:t>
        <a:bodyPr/>
        <a:lstStyle/>
        <a:p>
          <a:r>
            <a:rPr lang="en-US" dirty="0"/>
            <a:t>MTRS</a:t>
          </a:r>
        </a:p>
      </dgm:t>
    </dgm:pt>
    <dgm:pt modelId="{8F45FAEA-2BF7-4206-B2FD-DDBC82DD2910}" type="parTrans" cxnId="{2BC51E07-9901-4571-99EC-EAB7992556DC}">
      <dgm:prSet/>
      <dgm:spPr/>
      <dgm:t>
        <a:bodyPr/>
        <a:lstStyle/>
        <a:p>
          <a:endParaRPr lang="en-US"/>
        </a:p>
      </dgm:t>
    </dgm:pt>
    <dgm:pt modelId="{E58DA348-3855-48DE-84DB-F53728CA4BD1}" type="sibTrans" cxnId="{2BC51E07-9901-4571-99EC-EAB7992556DC}">
      <dgm:prSet/>
      <dgm:spPr/>
      <dgm:t>
        <a:bodyPr/>
        <a:lstStyle/>
        <a:p>
          <a:endParaRPr lang="en-US"/>
        </a:p>
      </dgm:t>
    </dgm:pt>
    <dgm:pt modelId="{B2A1E14E-4DF2-4649-BDDD-5F2370310F3A}" type="pres">
      <dgm:prSet presAssocID="{E7274FF0-FCF6-4A95-96AE-1321E8FF778C}" presName="Name0" presStyleCnt="0">
        <dgm:presLayoutVars>
          <dgm:dir/>
          <dgm:animLvl val="lvl"/>
          <dgm:resizeHandles val="exact"/>
        </dgm:presLayoutVars>
      </dgm:prSet>
      <dgm:spPr/>
    </dgm:pt>
    <dgm:pt modelId="{930D43BF-4074-4A3C-8520-0568A1CD4548}" type="pres">
      <dgm:prSet presAssocID="{166D4A50-03E6-460D-998F-DAEF43E7A010}" presName="composite" presStyleCnt="0"/>
      <dgm:spPr/>
    </dgm:pt>
    <dgm:pt modelId="{270FCDC2-4799-46EF-BF9B-A74B8EB051CF}" type="pres">
      <dgm:prSet presAssocID="{166D4A50-03E6-460D-998F-DAEF43E7A010}" presName="parTx" presStyleLbl="alignNode1" presStyleIdx="0" presStyleCnt="2" custScaleX="71235" custLinFactNeighborX="738" custLinFactNeighborY="-16699">
        <dgm:presLayoutVars>
          <dgm:chMax val="0"/>
          <dgm:chPref val="0"/>
          <dgm:bulletEnabled val="1"/>
        </dgm:presLayoutVars>
      </dgm:prSet>
      <dgm:spPr/>
    </dgm:pt>
    <dgm:pt modelId="{54E6E629-26CC-454B-839E-9784C8538926}" type="pres">
      <dgm:prSet presAssocID="{166D4A50-03E6-460D-998F-DAEF43E7A010}" presName="desTx" presStyleLbl="alignAccFollowNode1" presStyleIdx="0" presStyleCnt="2" custScaleX="71235" custLinFactNeighborX="577" custLinFactNeighborY="-1778">
        <dgm:presLayoutVars>
          <dgm:bulletEnabled val="1"/>
        </dgm:presLayoutVars>
      </dgm:prSet>
      <dgm:spPr/>
    </dgm:pt>
    <dgm:pt modelId="{5FF271E4-5DC1-4D06-8B4B-8DD41F5FA1B5}" type="pres">
      <dgm:prSet presAssocID="{8A9235A0-ECAE-46D1-B1F0-74DBFCBFD65E}" presName="space" presStyleCnt="0"/>
      <dgm:spPr/>
    </dgm:pt>
    <dgm:pt modelId="{F287FD2C-D4C0-4FD7-BFE6-5EFFB989CDB3}" type="pres">
      <dgm:prSet presAssocID="{BA330E02-D9A9-4CB3-B178-B251A2247214}" presName="composite" presStyleCnt="0"/>
      <dgm:spPr/>
    </dgm:pt>
    <dgm:pt modelId="{0A63F824-ECA3-4762-B5AD-2C2C2A87385C}" type="pres">
      <dgm:prSet presAssocID="{BA330E02-D9A9-4CB3-B178-B251A2247214}" presName="parTx" presStyleLbl="alignNode1" presStyleIdx="1" presStyleCnt="2" custScaleX="82284" custLinFactNeighborX="-953" custLinFactNeighborY="-10873">
        <dgm:presLayoutVars>
          <dgm:chMax val="0"/>
          <dgm:chPref val="0"/>
          <dgm:bulletEnabled val="1"/>
        </dgm:presLayoutVars>
      </dgm:prSet>
      <dgm:spPr/>
    </dgm:pt>
    <dgm:pt modelId="{245E8B81-400D-40A3-9E3E-40389A91CBDE}" type="pres">
      <dgm:prSet presAssocID="{BA330E02-D9A9-4CB3-B178-B251A2247214}" presName="desTx" presStyleLbl="alignAccFollowNode1" presStyleIdx="1" presStyleCnt="2" custScaleX="82284" custLinFactNeighborX="-430" custLinFactNeighborY="-1710">
        <dgm:presLayoutVars>
          <dgm:bulletEnabled val="1"/>
        </dgm:presLayoutVars>
      </dgm:prSet>
      <dgm:spPr/>
    </dgm:pt>
  </dgm:ptLst>
  <dgm:cxnLst>
    <dgm:cxn modelId="{A2E00D06-387B-448B-82F1-C4321A69ABA6}" type="presOf" srcId="{D4C9E7E2-AB56-49F7-924C-099B8294670F}" destId="{54E6E629-26CC-454B-839E-9784C8538926}" srcOrd="0" destOrd="5" presId="urn:microsoft.com/office/officeart/2005/8/layout/hList1"/>
    <dgm:cxn modelId="{2BC51E07-9901-4571-99EC-EAB7992556DC}" srcId="{BA330E02-D9A9-4CB3-B178-B251A2247214}" destId="{F4F71091-783C-46AC-AA1A-C8A96BD5D98C}" srcOrd="18" destOrd="0" parTransId="{8F45FAEA-2BF7-4206-B2FD-DDBC82DD2910}" sibTransId="{E58DA348-3855-48DE-84DB-F53728CA4BD1}"/>
    <dgm:cxn modelId="{B6457007-C84B-41B5-B3DF-A81D7FD87EAD}" type="presOf" srcId="{E7274FF0-FCF6-4A95-96AE-1321E8FF778C}" destId="{B2A1E14E-4DF2-4649-BDDD-5F2370310F3A}" srcOrd="0" destOrd="0" presId="urn:microsoft.com/office/officeart/2005/8/layout/hList1"/>
    <dgm:cxn modelId="{E983780B-18CB-4DFE-9646-5A6F68E44ED3}" srcId="{BA330E02-D9A9-4CB3-B178-B251A2247214}" destId="{AD9D51B3-DDE5-4A38-A044-621DC8233DA4}" srcOrd="13" destOrd="0" parTransId="{BDFF4E83-6D85-4006-A756-407CFB4F39B1}" sibTransId="{A9DF5B43-A20C-4371-B45A-65363ECB3166}"/>
    <dgm:cxn modelId="{7F1AC10B-D2B2-408B-BB0F-5C87BC931FE0}" type="presOf" srcId="{99F09E30-8E23-4B99-BEDA-5872E185AAD5}" destId="{245E8B81-400D-40A3-9E3E-40389A91CBDE}" srcOrd="0" destOrd="12" presId="urn:microsoft.com/office/officeart/2005/8/layout/hList1"/>
    <dgm:cxn modelId="{CA286110-94FB-4B33-8F64-2A5092262F31}" type="presOf" srcId="{6ED55B1A-DE6B-421D-B1A3-096AFEE7D692}" destId="{245E8B81-400D-40A3-9E3E-40389A91CBDE}" srcOrd="0" destOrd="9" presId="urn:microsoft.com/office/officeart/2005/8/layout/hList1"/>
    <dgm:cxn modelId="{7812E110-803E-44F2-B4F4-D1F451B87575}" srcId="{BA330E02-D9A9-4CB3-B178-B251A2247214}" destId="{D73EB16F-C434-4BDB-BCAE-2EFEA67B8B15}" srcOrd="17" destOrd="0" parTransId="{09E7A1E6-F2A8-43B3-81C6-905D8BC1C250}" sibTransId="{A51E26D8-64D4-4482-9436-2A5AA4301440}"/>
    <dgm:cxn modelId="{9E095819-A7E8-4560-A02B-EDE7C7DFD81E}" srcId="{BA330E02-D9A9-4CB3-B178-B251A2247214}" destId="{C8F1573A-5674-4D14-8BE1-6A3304FD3C0C}" srcOrd="10" destOrd="0" parTransId="{0990779B-1C14-46A9-8613-211F0AE86690}" sibTransId="{C9F6B6F4-A507-45CF-8CBD-14FDDCBFDCB2}"/>
    <dgm:cxn modelId="{768CDF1E-61B6-4868-A256-97ED86BB7EDC}" srcId="{BA330E02-D9A9-4CB3-B178-B251A2247214}" destId="{A72E7B12-6E30-48B4-A565-CF297D5D61D8}" srcOrd="3" destOrd="0" parTransId="{C551F814-699D-4B8C-8AFC-1A5E5CF8D0BD}" sibTransId="{6DC6A216-F04C-4C87-B0A3-5EFC4161C481}"/>
    <dgm:cxn modelId="{D4EB7820-8B29-491F-AB7C-19F945FD9C99}" srcId="{E7274FF0-FCF6-4A95-96AE-1321E8FF778C}" destId="{BA330E02-D9A9-4CB3-B178-B251A2247214}" srcOrd="1" destOrd="0" parTransId="{8D086AE9-F4B0-4558-9C2F-921832EC928A}" sibTransId="{E84A0E8B-8EAA-4A9C-9C00-94CCA270A0C3}"/>
    <dgm:cxn modelId="{2AF36A21-F4F5-4B4E-B4F5-3E68D54A9A92}" type="presOf" srcId="{5D1E4F25-C82E-4E55-BDD8-731555AA8AF4}" destId="{245E8B81-400D-40A3-9E3E-40389A91CBDE}" srcOrd="0" destOrd="6" presId="urn:microsoft.com/office/officeart/2005/8/layout/hList1"/>
    <dgm:cxn modelId="{6299CE21-6AEB-4A90-AA97-7212102DC893}" srcId="{166D4A50-03E6-460D-998F-DAEF43E7A010}" destId="{E0F12F36-A65A-4384-99DA-C84D82B4734B}" srcOrd="1" destOrd="0" parTransId="{38068D11-B3D4-486C-B2C0-A506373F6C4A}" sibTransId="{33A27473-4735-48C7-A018-1C4AC3C06192}"/>
    <dgm:cxn modelId="{DA24D728-DFA7-41B0-A591-9012CE49CA68}" type="presOf" srcId="{63F1BA33-CAFD-4DD6-BA63-A248D4D87045}" destId="{245E8B81-400D-40A3-9E3E-40389A91CBDE}" srcOrd="0" destOrd="4" presId="urn:microsoft.com/office/officeart/2005/8/layout/hList1"/>
    <dgm:cxn modelId="{C197912B-525F-42DF-980F-32AFFF78E3F3}" type="presOf" srcId="{A72E7B12-6E30-48B4-A565-CF297D5D61D8}" destId="{245E8B81-400D-40A3-9E3E-40389A91CBDE}" srcOrd="0" destOrd="3" presId="urn:microsoft.com/office/officeart/2005/8/layout/hList1"/>
    <dgm:cxn modelId="{C5BC9435-F2AC-47C0-826F-F3633992C12A}" type="presOf" srcId="{962ADCD7-0A7D-4D0E-8108-F93A2FCAA458}" destId="{245E8B81-400D-40A3-9E3E-40389A91CBDE}" srcOrd="0" destOrd="14" presId="urn:microsoft.com/office/officeart/2005/8/layout/hList1"/>
    <dgm:cxn modelId="{C1F8C53C-4227-4CD3-9819-CF2EE78CA766}" srcId="{166D4A50-03E6-460D-998F-DAEF43E7A010}" destId="{804997ED-6AAD-44DF-97F1-4A57A83A300C}" srcOrd="0" destOrd="0" parTransId="{B1E903D6-D612-4882-B96E-7F8FD196AE8E}" sibTransId="{F55B955D-C755-4E90-90A3-6E5163D9A73A}"/>
    <dgm:cxn modelId="{8486B840-8D77-4266-A8C2-2987044D2932}" type="presOf" srcId="{166D4A50-03E6-460D-998F-DAEF43E7A010}" destId="{270FCDC2-4799-46EF-BF9B-A74B8EB051CF}" srcOrd="0" destOrd="0" presId="urn:microsoft.com/office/officeart/2005/8/layout/hList1"/>
    <dgm:cxn modelId="{46C7C25F-5899-497E-BC62-B9FBCE913EAA}" srcId="{166D4A50-03E6-460D-998F-DAEF43E7A010}" destId="{C4A92813-82F3-42EF-A9E7-13F54E30E305}" srcOrd="7" destOrd="0" parTransId="{C5C474CE-2BD8-43DF-9401-AD228701CBC1}" sibTransId="{48250034-3DED-4BC5-9874-2B2F9CB6D1B1}"/>
    <dgm:cxn modelId="{BD391160-9449-4F1B-A2F0-D07C088240B6}" type="presOf" srcId="{33491420-2089-424A-89B5-150EAF477354}" destId="{54E6E629-26CC-454B-839E-9784C8538926}" srcOrd="0" destOrd="8" presId="urn:microsoft.com/office/officeart/2005/8/layout/hList1"/>
    <dgm:cxn modelId="{56925B60-2ABD-4C57-9959-B392053573E1}" type="presOf" srcId="{F4F71091-783C-46AC-AA1A-C8A96BD5D98C}" destId="{245E8B81-400D-40A3-9E3E-40389A91CBDE}" srcOrd="0" destOrd="18" presId="urn:microsoft.com/office/officeart/2005/8/layout/hList1"/>
    <dgm:cxn modelId="{5E311E41-6C21-4CBD-AEE7-E76B800B3004}" srcId="{166D4A50-03E6-460D-998F-DAEF43E7A010}" destId="{C787E029-50CC-4D02-B2AA-BA8CBD641CDA}" srcOrd="6" destOrd="0" parTransId="{D6243BEA-E927-4F82-962C-865C7FD3E7E5}" sibTransId="{2EAEE740-15DA-4C3D-8571-3E2838D11857}"/>
    <dgm:cxn modelId="{32B03063-CF99-4AB0-81A5-A6D4CED89904}" srcId="{BA330E02-D9A9-4CB3-B178-B251A2247214}" destId="{C4CA56C2-CA81-46A0-AF8E-4276408664C3}" srcOrd="7" destOrd="0" parTransId="{BF9A6C57-17DF-4128-B686-1ABB9807387E}" sibTransId="{FEFD5CFA-24C1-4B69-9F0D-025669A59B34}"/>
    <dgm:cxn modelId="{2EA12044-28D7-4679-91BE-504807941533}" type="presOf" srcId="{AD9D51B3-DDE5-4A38-A044-621DC8233DA4}" destId="{245E8B81-400D-40A3-9E3E-40389A91CBDE}" srcOrd="0" destOrd="13" presId="urn:microsoft.com/office/officeart/2005/8/layout/hList1"/>
    <dgm:cxn modelId="{22C27B44-F6ED-4BA5-A98A-B36EDDEA3973}" srcId="{BA330E02-D9A9-4CB3-B178-B251A2247214}" destId="{D2FCF9D6-96EF-4241-A71D-0F106E204573}" srcOrd="8" destOrd="0" parTransId="{71EC8CDC-3E16-43DA-8C46-5DB3E4CA3E2B}" sibTransId="{16C8AE9B-92CB-478E-B801-E4B7C43E17CF}"/>
    <dgm:cxn modelId="{504B8B64-F63B-4C4A-BE2A-210AE6D1FBD1}" srcId="{BA330E02-D9A9-4CB3-B178-B251A2247214}" destId="{962ADCD7-0A7D-4D0E-8108-F93A2FCAA458}" srcOrd="14" destOrd="0" parTransId="{AA2C93C5-AB66-47F9-809E-B55075360E5A}" sibTransId="{53416CC7-32D5-42B7-B049-B39C759D43E5}"/>
    <dgm:cxn modelId="{91058145-BF68-41A4-8D3C-72AD0FD8F3CB}" type="presOf" srcId="{804997ED-6AAD-44DF-97F1-4A57A83A300C}" destId="{54E6E629-26CC-454B-839E-9784C8538926}" srcOrd="0" destOrd="0" presId="urn:microsoft.com/office/officeart/2005/8/layout/hList1"/>
    <dgm:cxn modelId="{80DD9F65-71B8-40F7-81EA-F12B00BB27A8}" type="presOf" srcId="{897B39DE-C413-41C7-A38B-3B2A1C5DFD19}" destId="{54E6E629-26CC-454B-839E-9784C8538926}" srcOrd="0" destOrd="4" presId="urn:microsoft.com/office/officeart/2005/8/layout/hList1"/>
    <dgm:cxn modelId="{D828C867-28DC-46F3-8D26-134549ED4392}" type="presOf" srcId="{C787E029-50CC-4D02-B2AA-BA8CBD641CDA}" destId="{54E6E629-26CC-454B-839E-9784C8538926}" srcOrd="0" destOrd="6" presId="urn:microsoft.com/office/officeart/2005/8/layout/hList1"/>
    <dgm:cxn modelId="{CFE7C34B-4289-400E-A79E-3D3A1422C971}" srcId="{BA330E02-D9A9-4CB3-B178-B251A2247214}" destId="{63F1BA33-CAFD-4DD6-BA63-A248D4D87045}" srcOrd="4" destOrd="0" parTransId="{5A6433BD-9A97-4057-B9DE-7B5AA82AECA4}" sibTransId="{BF8E3BB8-E8BD-4876-AF94-276F39426748}"/>
    <dgm:cxn modelId="{76E2FA6B-BC20-4C6E-8F49-315EDEB63EB4}" srcId="{BA330E02-D9A9-4CB3-B178-B251A2247214}" destId="{627DCACD-4BF1-49BB-A8F8-8FE9F25C59E9}" srcOrd="2" destOrd="0" parTransId="{68C8DB98-3677-4CC0-B13D-2DD6D2715207}" sibTransId="{D34B35E1-4D17-43F8-93FD-DFCADC7785AB}"/>
    <dgm:cxn modelId="{E871BE4D-5009-4B4D-A606-CF4CEDB91C2E}" srcId="{BA330E02-D9A9-4CB3-B178-B251A2247214}" destId="{8E19EE83-E958-4D3A-A59D-A2C7210571B7}" srcOrd="0" destOrd="0" parTransId="{C9FA06D5-A06A-4662-ABC9-2D49B5301B00}" sibTransId="{4CD3568B-3424-4F78-827F-EBEDFD41817A}"/>
    <dgm:cxn modelId="{2661744E-F779-4456-AD86-B756E17EEBBF}" type="presOf" srcId="{4BEA7F71-1CC5-4F8F-81C6-41F96CF6BBBB}" destId="{245E8B81-400D-40A3-9E3E-40389A91CBDE}" srcOrd="0" destOrd="11" presId="urn:microsoft.com/office/officeart/2005/8/layout/hList1"/>
    <dgm:cxn modelId="{C4DE4D4F-6B43-4BD6-924C-6ED8B3A25EEC}" srcId="{166D4A50-03E6-460D-998F-DAEF43E7A010}" destId="{33491420-2089-424A-89B5-150EAF477354}" srcOrd="8" destOrd="0" parTransId="{CE2F2A0F-BA00-41D5-8E67-8F2BA4F2C12F}" sibTransId="{CB594E3D-CC44-4C7B-B629-49F1FE4C3B09}"/>
    <dgm:cxn modelId="{C7AACC4F-EC27-4BF5-9976-A01A32244D19}" type="presOf" srcId="{D73EB16F-C434-4BDB-BCAE-2EFEA67B8B15}" destId="{245E8B81-400D-40A3-9E3E-40389A91CBDE}" srcOrd="0" destOrd="17" presId="urn:microsoft.com/office/officeart/2005/8/layout/hList1"/>
    <dgm:cxn modelId="{224BF470-3597-47EF-A9ED-07B7287ADAFD}" type="presOf" srcId="{E0F12F36-A65A-4384-99DA-C84D82B4734B}" destId="{54E6E629-26CC-454B-839E-9784C8538926}" srcOrd="0" destOrd="1" presId="urn:microsoft.com/office/officeart/2005/8/layout/hList1"/>
    <dgm:cxn modelId="{CCADC972-B508-4379-A799-132BA88393E2}" type="presOf" srcId="{D378B08B-BA81-4E94-BF8B-1E6937396490}" destId="{54E6E629-26CC-454B-839E-9784C8538926}" srcOrd="0" destOrd="9" presId="urn:microsoft.com/office/officeart/2005/8/layout/hList1"/>
    <dgm:cxn modelId="{B8024F55-361B-4687-8584-EB264E784A2A}" type="presOf" srcId="{D2FCF9D6-96EF-4241-A71D-0F106E204573}" destId="{245E8B81-400D-40A3-9E3E-40389A91CBDE}" srcOrd="0" destOrd="8" presId="urn:microsoft.com/office/officeart/2005/8/layout/hList1"/>
    <dgm:cxn modelId="{2065C057-E42D-4E8A-843D-8101F621A014}" srcId="{BA330E02-D9A9-4CB3-B178-B251A2247214}" destId="{2C67F62E-D678-4B3A-97BF-01B154F1128A}" srcOrd="15" destOrd="0" parTransId="{DD681107-F3E2-461E-9F2F-4056F804140A}" sibTransId="{8E428189-6BA8-45ED-8837-7C20FD1B69AE}"/>
    <dgm:cxn modelId="{1411235A-FC6A-4676-A19F-B27073EDE816}" srcId="{166D4A50-03E6-460D-998F-DAEF43E7A010}" destId="{53FF8E5A-B7CA-497D-AD93-7C923E89B7BA}" srcOrd="2" destOrd="0" parTransId="{DB8B109E-5DD4-4A6A-9257-A12EAC130E21}" sibTransId="{C42DAA70-893A-4195-A383-E9AF5C1B7B2B}"/>
    <dgm:cxn modelId="{F0A2AF7A-A9E8-490D-B70D-56B8B0D3A74A}" srcId="{166D4A50-03E6-460D-998F-DAEF43E7A010}" destId="{D378B08B-BA81-4E94-BF8B-1E6937396490}" srcOrd="9" destOrd="0" parTransId="{6C632B1E-37F7-4477-9E62-5DFA52DF8CC9}" sibTransId="{986560CD-8FA3-4ADB-8EA7-F5B473DFF923}"/>
    <dgm:cxn modelId="{99B8EF7C-5AF9-4452-90BE-A2D034C1C4FB}" type="presOf" srcId="{C4CA56C2-CA81-46A0-AF8E-4276408664C3}" destId="{245E8B81-400D-40A3-9E3E-40389A91CBDE}" srcOrd="0" destOrd="7" presId="urn:microsoft.com/office/officeart/2005/8/layout/hList1"/>
    <dgm:cxn modelId="{14A5657D-EBA0-40D3-B2FF-31E529754E8F}" srcId="{BA330E02-D9A9-4CB3-B178-B251A2247214}" destId="{99F09E30-8E23-4B99-BEDA-5872E185AAD5}" srcOrd="12" destOrd="0" parTransId="{190EB4B3-A0B8-4A21-BA66-E81D83AD8BC4}" sibTransId="{1D568AA3-89CB-4FD1-878B-EAE32A9221A9}"/>
    <dgm:cxn modelId="{D44B8D91-D7F5-4536-8A35-2D7390B61D56}" srcId="{BA330E02-D9A9-4CB3-B178-B251A2247214}" destId="{6ED55B1A-DE6B-421D-B1A3-096AFEE7D692}" srcOrd="9" destOrd="0" parTransId="{5877EC6B-731F-4837-934F-C7A0105E84B2}" sibTransId="{3F5BF12A-ABBC-4CAB-9900-1F15662DAE6D}"/>
    <dgm:cxn modelId="{5932FA94-7F38-47FB-978B-65F5D1F115F2}" type="presOf" srcId="{668BD8CD-1388-43C7-9F3A-425509328B9B}" destId="{245E8B81-400D-40A3-9E3E-40389A91CBDE}" srcOrd="0" destOrd="1" presId="urn:microsoft.com/office/officeart/2005/8/layout/hList1"/>
    <dgm:cxn modelId="{01752B95-DB11-450A-BFE1-F3CC3C1BB920}" type="presOf" srcId="{2A15F405-80BD-4CD0-AD58-9D1539D16E69}" destId="{54E6E629-26CC-454B-839E-9784C8538926}" srcOrd="0" destOrd="10" presId="urn:microsoft.com/office/officeart/2005/8/layout/hList1"/>
    <dgm:cxn modelId="{E2FF059E-889A-4DC4-B10D-2F49E52F33F2}" srcId="{166D4A50-03E6-460D-998F-DAEF43E7A010}" destId="{D4C9E7E2-AB56-49F7-924C-099B8294670F}" srcOrd="5" destOrd="0" parTransId="{927C3F14-FD38-472E-A3F4-DD7FB53C06D3}" sibTransId="{81A4095B-E540-4F8D-8D98-4192FA646FD3}"/>
    <dgm:cxn modelId="{239CD69E-1A37-4399-9C94-011AF17099EC}" type="presOf" srcId="{8E19EE83-E958-4D3A-A59D-A2C7210571B7}" destId="{245E8B81-400D-40A3-9E3E-40389A91CBDE}" srcOrd="0" destOrd="0" presId="urn:microsoft.com/office/officeart/2005/8/layout/hList1"/>
    <dgm:cxn modelId="{6308C6A2-0F57-4BF8-AEE5-92C122EB21BF}" type="presOf" srcId="{F138CB0D-9420-479C-9430-FB5496CFC836}" destId="{54E6E629-26CC-454B-839E-9784C8538926}" srcOrd="0" destOrd="3" presId="urn:microsoft.com/office/officeart/2005/8/layout/hList1"/>
    <dgm:cxn modelId="{60813DA9-FBD0-49A7-AB0E-561B42057F3F}" srcId="{BA330E02-D9A9-4CB3-B178-B251A2247214}" destId="{668BD8CD-1388-43C7-9F3A-425509328B9B}" srcOrd="1" destOrd="0" parTransId="{E1FC5459-D69E-4F60-8169-A11A393593EA}" sibTransId="{ECD87F7F-446B-4F00-B7C3-56C2F7A58A29}"/>
    <dgm:cxn modelId="{06DD6BAD-0AC3-4DA7-A8B5-54186B9590D1}" type="presOf" srcId="{627DCACD-4BF1-49BB-A8F8-8FE9F25C59E9}" destId="{245E8B81-400D-40A3-9E3E-40389A91CBDE}" srcOrd="0" destOrd="2" presId="urn:microsoft.com/office/officeart/2005/8/layout/hList1"/>
    <dgm:cxn modelId="{ADAD10B4-DAB8-4EA4-B3BF-14B409295A7C}" type="presOf" srcId="{BA330E02-D9A9-4CB3-B178-B251A2247214}" destId="{0A63F824-ECA3-4762-B5AD-2C2C2A87385C}" srcOrd="0" destOrd="0" presId="urn:microsoft.com/office/officeart/2005/8/layout/hList1"/>
    <dgm:cxn modelId="{84CE4AB6-D3E3-490F-840B-9EF9A65CDFD6}" srcId="{166D4A50-03E6-460D-998F-DAEF43E7A010}" destId="{2A15F405-80BD-4CD0-AD58-9D1539D16E69}" srcOrd="10" destOrd="0" parTransId="{349A4898-5040-4C65-BB72-A9DA780164BA}" sibTransId="{BBE65E3B-B0F8-4976-AA25-7FF3688812D1}"/>
    <dgm:cxn modelId="{C3D635C0-B0C7-4F49-B8F1-1757ABD605A5}" type="presOf" srcId="{2C67F62E-D678-4B3A-97BF-01B154F1128A}" destId="{245E8B81-400D-40A3-9E3E-40389A91CBDE}" srcOrd="0" destOrd="15" presId="urn:microsoft.com/office/officeart/2005/8/layout/hList1"/>
    <dgm:cxn modelId="{4BA457CF-EF6B-4A0C-9FCC-F1C47ED206BB}" type="presOf" srcId="{9C5037CA-8E39-43C7-9ED4-1EC911EAB5AC}" destId="{245E8B81-400D-40A3-9E3E-40389A91CBDE}" srcOrd="0" destOrd="5" presId="urn:microsoft.com/office/officeart/2005/8/layout/hList1"/>
    <dgm:cxn modelId="{CA3BD8D2-3871-4AFF-B455-745F7EAB5FDA}" type="presOf" srcId="{C4A92813-82F3-42EF-A9E7-13F54E30E305}" destId="{54E6E629-26CC-454B-839E-9784C8538926}" srcOrd="0" destOrd="7" presId="urn:microsoft.com/office/officeart/2005/8/layout/hList1"/>
    <dgm:cxn modelId="{285654D5-2306-491E-93F1-FADC7B5ADFEF}" type="presOf" srcId="{53FF8E5A-B7CA-497D-AD93-7C923E89B7BA}" destId="{54E6E629-26CC-454B-839E-9784C8538926}" srcOrd="0" destOrd="2" presId="urn:microsoft.com/office/officeart/2005/8/layout/hList1"/>
    <dgm:cxn modelId="{24FDC6D8-496B-4C3E-B1A7-75F99C6B6221}" type="presOf" srcId="{AF40B0EF-A3EB-4BE9-9C3B-C489F9FE5FE5}" destId="{245E8B81-400D-40A3-9E3E-40389A91CBDE}" srcOrd="0" destOrd="16" presId="urn:microsoft.com/office/officeart/2005/8/layout/hList1"/>
    <dgm:cxn modelId="{5468A9DF-5C59-4A2B-BFF2-2F932B344FA3}" srcId="{BA330E02-D9A9-4CB3-B178-B251A2247214}" destId="{5D1E4F25-C82E-4E55-BDD8-731555AA8AF4}" srcOrd="6" destOrd="0" parTransId="{067525ED-2FBA-4857-A8A3-895069B6E1C3}" sibTransId="{EFF090B0-60BD-4364-9E5E-3C5FEC720953}"/>
    <dgm:cxn modelId="{56702AEA-D955-45D3-809E-FFF08D30A2A6}" srcId="{BA330E02-D9A9-4CB3-B178-B251A2247214}" destId="{9C5037CA-8E39-43C7-9ED4-1EC911EAB5AC}" srcOrd="5" destOrd="0" parTransId="{0481AF00-419B-4CF0-8762-9914A0FC10A7}" sibTransId="{077A8F54-575F-49C9-8AB0-A641B1DBC30C}"/>
    <dgm:cxn modelId="{576E05EE-8791-432A-9EA2-3FEFA05CC8F4}" srcId="{BA330E02-D9A9-4CB3-B178-B251A2247214}" destId="{AF40B0EF-A3EB-4BE9-9C3B-C489F9FE5FE5}" srcOrd="16" destOrd="0" parTransId="{25419FA4-F2A2-4EF6-B0B8-7A7D170ABD1D}" sibTransId="{EC80D324-31C1-4E77-8CC1-2E666E81FB24}"/>
    <dgm:cxn modelId="{EFDFA3F2-3800-457A-8479-912992BF80D6}" type="presOf" srcId="{C8F1573A-5674-4D14-8BE1-6A3304FD3C0C}" destId="{245E8B81-400D-40A3-9E3E-40389A91CBDE}" srcOrd="0" destOrd="10" presId="urn:microsoft.com/office/officeart/2005/8/layout/hList1"/>
    <dgm:cxn modelId="{2077BAF6-AA96-4A6A-B705-B12337A336A1}" srcId="{BA330E02-D9A9-4CB3-B178-B251A2247214}" destId="{4BEA7F71-1CC5-4F8F-81C6-41F96CF6BBBB}" srcOrd="11" destOrd="0" parTransId="{B8478BA0-5370-4DFE-935B-FE6574BEE205}" sibTransId="{1B9301E5-94E6-450D-9281-39105C2B366F}"/>
    <dgm:cxn modelId="{B1F935F7-6C35-4E6E-8EDC-21FC7D1652EF}" srcId="{166D4A50-03E6-460D-998F-DAEF43E7A010}" destId="{897B39DE-C413-41C7-A38B-3B2A1C5DFD19}" srcOrd="4" destOrd="0" parTransId="{235AB81D-BA9B-48B9-997F-D0DF9EF9CD58}" sibTransId="{E07E470A-4487-4E52-8970-F667F065647B}"/>
    <dgm:cxn modelId="{1C5BF2FA-3453-4C42-AA46-C607DF2C0A1E}" srcId="{166D4A50-03E6-460D-998F-DAEF43E7A010}" destId="{F138CB0D-9420-479C-9430-FB5496CFC836}" srcOrd="3" destOrd="0" parTransId="{231D01E5-4C97-42D5-A109-02F0415C7F8D}" sibTransId="{385FCA49-40DB-4937-AE6E-9DD5A4FAA98F}"/>
    <dgm:cxn modelId="{BF9AF7FC-38E1-42E2-B59F-C45261AE76F9}" srcId="{E7274FF0-FCF6-4A95-96AE-1321E8FF778C}" destId="{166D4A50-03E6-460D-998F-DAEF43E7A010}" srcOrd="0" destOrd="0" parTransId="{E424F9CE-0EDA-4E76-8F12-137A0A7E1D28}" sibTransId="{8A9235A0-ECAE-46D1-B1F0-74DBFCBFD65E}"/>
    <dgm:cxn modelId="{5DB82955-078A-4A2C-8753-3D766BAAF68B}" type="presParOf" srcId="{B2A1E14E-4DF2-4649-BDDD-5F2370310F3A}" destId="{930D43BF-4074-4A3C-8520-0568A1CD4548}" srcOrd="0" destOrd="0" presId="urn:microsoft.com/office/officeart/2005/8/layout/hList1"/>
    <dgm:cxn modelId="{9068D926-9506-475C-ABEF-5A6081F24C66}" type="presParOf" srcId="{930D43BF-4074-4A3C-8520-0568A1CD4548}" destId="{270FCDC2-4799-46EF-BF9B-A74B8EB051CF}" srcOrd="0" destOrd="0" presId="urn:microsoft.com/office/officeart/2005/8/layout/hList1"/>
    <dgm:cxn modelId="{59997B7B-FBD4-4992-9F3F-3227BD5C7B1E}" type="presParOf" srcId="{930D43BF-4074-4A3C-8520-0568A1CD4548}" destId="{54E6E629-26CC-454B-839E-9784C8538926}" srcOrd="1" destOrd="0" presId="urn:microsoft.com/office/officeart/2005/8/layout/hList1"/>
    <dgm:cxn modelId="{ED02A7EB-9745-42B8-907E-8AFA719CFF97}" type="presParOf" srcId="{B2A1E14E-4DF2-4649-BDDD-5F2370310F3A}" destId="{5FF271E4-5DC1-4D06-8B4B-8DD41F5FA1B5}" srcOrd="1" destOrd="0" presId="urn:microsoft.com/office/officeart/2005/8/layout/hList1"/>
    <dgm:cxn modelId="{6710D7E7-CC59-4A01-910F-71201AC4F4D2}" type="presParOf" srcId="{B2A1E14E-4DF2-4649-BDDD-5F2370310F3A}" destId="{F287FD2C-D4C0-4FD7-BFE6-5EFFB989CDB3}" srcOrd="2" destOrd="0" presId="urn:microsoft.com/office/officeart/2005/8/layout/hList1"/>
    <dgm:cxn modelId="{DAA087DA-9207-42EB-BC56-3D3D02A967F3}" type="presParOf" srcId="{F287FD2C-D4C0-4FD7-BFE6-5EFFB989CDB3}" destId="{0A63F824-ECA3-4762-B5AD-2C2C2A87385C}" srcOrd="0" destOrd="0" presId="urn:microsoft.com/office/officeart/2005/8/layout/hList1"/>
    <dgm:cxn modelId="{2B8AA5FF-6765-4215-B7CA-45B9C3A64039}" type="presParOf" srcId="{F287FD2C-D4C0-4FD7-BFE6-5EFFB989CDB3}" destId="{245E8B81-400D-40A3-9E3E-40389A91CB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29B96-562A-47A0-8E10-674515842B12}">
      <dsp:nvSpPr>
        <dsp:cNvPr id="0" name=""/>
        <dsp:cNvSpPr/>
      </dsp:nvSpPr>
      <dsp:spPr>
        <a:xfrm>
          <a:off x="2" y="51545"/>
          <a:ext cx="491378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Function codes</a:t>
          </a:r>
        </a:p>
      </dsp:txBody>
      <dsp:txXfrm>
        <a:off x="2" y="51545"/>
        <a:ext cx="4913783" cy="604800"/>
      </dsp:txXfrm>
    </dsp:sp>
    <dsp:sp modelId="{CADC031D-CD63-46D3-9209-EAA5350F4FFC}">
      <dsp:nvSpPr>
        <dsp:cNvPr id="0" name=""/>
        <dsp:cNvSpPr/>
      </dsp:nvSpPr>
      <dsp:spPr>
        <a:xfrm>
          <a:off x="51" y="656345"/>
          <a:ext cx="4913783" cy="3343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1000 Administration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2000 Instruction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3000 Pupil services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4000 Maintenance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5000 Fixed charges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6000 Community services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7000 Capital and equipment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8000 Debt service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9000 Out-of-district tuition</a:t>
          </a:r>
        </a:p>
      </dsp:txBody>
      <dsp:txXfrm>
        <a:off x="51" y="656345"/>
        <a:ext cx="4913783" cy="3343410"/>
      </dsp:txXfrm>
    </dsp:sp>
    <dsp:sp modelId="{B9C109A5-4ACD-4FF1-AFAA-387208E7F8E0}">
      <dsp:nvSpPr>
        <dsp:cNvPr id="0" name=""/>
        <dsp:cNvSpPr/>
      </dsp:nvSpPr>
      <dsp:spPr>
        <a:xfrm>
          <a:off x="5601764" y="51545"/>
          <a:ext cx="491378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Object codes</a:t>
          </a:r>
        </a:p>
      </dsp:txBody>
      <dsp:txXfrm>
        <a:off x="5601764" y="51545"/>
        <a:ext cx="4913783" cy="604800"/>
      </dsp:txXfrm>
    </dsp:sp>
    <dsp:sp modelId="{D9AF5984-8760-4220-93C8-05947112ADBD}">
      <dsp:nvSpPr>
        <dsp:cNvPr id="0" name=""/>
        <dsp:cNvSpPr/>
      </dsp:nvSpPr>
      <dsp:spPr>
        <a:xfrm>
          <a:off x="5601764" y="656345"/>
          <a:ext cx="4913783" cy="3343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01 Professional salaries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02 Clerical salaries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03 Other salaries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04 Contractual services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05 Supplies and materials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06 Other expenses</a:t>
          </a:r>
        </a:p>
      </dsp:txBody>
      <dsp:txXfrm>
        <a:off x="5601764" y="656345"/>
        <a:ext cx="4913783" cy="3343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79DBA-0B84-4623-BBAF-CD13573D7782}">
      <dsp:nvSpPr>
        <dsp:cNvPr id="0" name=""/>
        <dsp:cNvSpPr/>
      </dsp:nvSpPr>
      <dsp:spPr>
        <a:xfrm>
          <a:off x="0" y="0"/>
          <a:ext cx="5342262" cy="86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Object Codes: What are you purchasing?</a:t>
          </a:r>
        </a:p>
      </dsp:txBody>
      <dsp:txXfrm>
        <a:off x="0" y="0"/>
        <a:ext cx="5342262" cy="868669"/>
      </dsp:txXfrm>
    </dsp:sp>
    <dsp:sp modelId="{412F764E-8BA9-42CA-9E24-41D23495D742}">
      <dsp:nvSpPr>
        <dsp:cNvPr id="0" name=""/>
        <dsp:cNvSpPr/>
      </dsp:nvSpPr>
      <dsp:spPr>
        <a:xfrm>
          <a:off x="0" y="855971"/>
          <a:ext cx="5342262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(01M) Professional Salaries (MTRS)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(01NM) Professional Salaries (Non-MTRS)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(02) Clerical Salaries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(03) Other Salaries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(04C) Contracted Services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(04MC) Contracted Services (major)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(05) Supplies and Materials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(06) Other Expenses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(07) Equipment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(08) Indirect Costs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(09) MTRS</a:t>
          </a:r>
        </a:p>
      </dsp:txBody>
      <dsp:txXfrm>
        <a:off x="0" y="855971"/>
        <a:ext cx="5342262" cy="3842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CDC2-4799-46EF-BF9B-A74B8EB051CF}">
      <dsp:nvSpPr>
        <dsp:cNvPr id="0" name=""/>
        <dsp:cNvSpPr/>
      </dsp:nvSpPr>
      <dsp:spPr>
        <a:xfrm>
          <a:off x="49634" y="0"/>
          <a:ext cx="4558961" cy="764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Object codes (11)</a:t>
          </a:r>
        </a:p>
      </dsp:txBody>
      <dsp:txXfrm>
        <a:off x="49634" y="0"/>
        <a:ext cx="4558961" cy="764493"/>
      </dsp:txXfrm>
    </dsp:sp>
    <dsp:sp modelId="{54E6E629-26CC-454B-839E-9784C8538926}">
      <dsp:nvSpPr>
        <dsp:cNvPr id="0" name=""/>
        <dsp:cNvSpPr/>
      </dsp:nvSpPr>
      <dsp:spPr>
        <a:xfrm>
          <a:off x="39330" y="768761"/>
          <a:ext cx="4558961" cy="4863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(01M) Professional Salaries (MTRS)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(01NM) Professional Salaries (Non-MTRS)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(02) Clerical Salaries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(03) Other Salaries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(04C) Contracted Services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(04MC) Contracted Services (major)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(05) Supplies and Materials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(06) Other Expenses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(07) Equipment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(08) Indirect Costs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(09) MTRS</a:t>
          </a:r>
        </a:p>
      </dsp:txBody>
      <dsp:txXfrm>
        <a:off x="39330" y="768761"/>
        <a:ext cx="4558961" cy="4863796"/>
      </dsp:txXfrm>
    </dsp:sp>
    <dsp:sp modelId="{0A63F824-ECA3-4762-B5AD-2C2C2A87385C}">
      <dsp:nvSpPr>
        <dsp:cNvPr id="0" name=""/>
        <dsp:cNvSpPr/>
      </dsp:nvSpPr>
      <dsp:spPr>
        <a:xfrm>
          <a:off x="5396358" y="7623"/>
          <a:ext cx="5266085" cy="764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Function categories (19)</a:t>
          </a:r>
        </a:p>
      </dsp:txBody>
      <dsp:txXfrm>
        <a:off x="5396358" y="7623"/>
        <a:ext cx="5266085" cy="764493"/>
      </dsp:txXfrm>
    </dsp:sp>
    <dsp:sp modelId="{245E8B81-400D-40A3-9E3E-40389A91CBDE}">
      <dsp:nvSpPr>
        <dsp:cNvPr id="0" name=""/>
        <dsp:cNvSpPr/>
      </dsp:nvSpPr>
      <dsp:spPr>
        <a:xfrm>
          <a:off x="5429830" y="772069"/>
          <a:ext cx="5266085" cy="4863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Community Services (COMM)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District Administration (ADMN)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Guidance, Counseling, and Testing  (GUID)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Instructional Leadership  (LDRS)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Other Teaching Services  (TSER)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Professional Development  (PDEV)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Pupil Services  (SERV)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Teachers  (TCHR)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Operations and Maintenance  (OPMN)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Paraprofessionals (PARA)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Instructional Materials and Technology (MATL)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Out-of-District Expenditures (OODD)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Benefits (BENE)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Capital (CAPT)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Fixed Charges (FIXED)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Equipment (CAPT)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Instructional Equipment (IEquip)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Indirect Costs (INDIRECT)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MTRS</a:t>
          </a:r>
        </a:p>
      </dsp:txBody>
      <dsp:txXfrm>
        <a:off x="5429830" y="772069"/>
        <a:ext cx="5266085" cy="486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2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12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5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75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84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0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8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2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17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5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04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62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7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8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18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61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34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17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42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40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6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30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79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28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4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47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must be an LEA Fiscal Rep to create, edit, and submit reimbursement requests.  Other LEA Users will not even see the Create Reimbursement Request link – they can view existing requests but cannot create new ones or edit existing reimbursement requests.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6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Validations – bullet 2 and 3.  decrease – reimb request will not allow you to draw more than the new amount;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7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832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7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the hovering/budgeted amount; explain where to find link/link will not be visible if not yet DESE fiscal approved or if the amount is not set to available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99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36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Take inventory of which FR-1s need filing; contact GM if the FR-1 is not allowing entry – these steps expire.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04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55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 5 has all the important info!  Dates!  Amount! Increases will show here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21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GAN explained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81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89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66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796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80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4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9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4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6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about/offices/list/ocfo/intro.html" TargetMode="External"/><Relationship Id="rId2" Type="http://schemas.openxmlformats.org/officeDocument/2006/relationships/hyperlink" Target="https://www2.ed.gov/about/offices/list/ocfo/fipao/costallocationguide9201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ss.egrantsmanagemen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Kathleen.Cross@mass.gov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mailto:Robert.F.O'Donnell@mass.gov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doe.mass.edu/finance/accounting/eoy/chartofaccounts.doc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federalgrants/resources/obligation-performance-liquidation.docx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M.Ahern@mass.gov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Kathleen.Cross@mass.g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799304"/>
            <a:ext cx="8631677" cy="1928238"/>
          </a:xfrm>
        </p:spPr>
        <p:txBody>
          <a:bodyPr>
            <a:noAutofit/>
          </a:bodyPr>
          <a:lstStyle/>
          <a:p>
            <a:r>
              <a:rPr lang="en-US" sz="4400" dirty="0"/>
              <a:t>Fiscal Policies and Practices in GEM$:  Tying it all Together – </a:t>
            </a:r>
            <a:r>
              <a:rPr lang="en-US" sz="4000" i="1" dirty="0"/>
              <a:t>Chart of Accounts and Budgeting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26, 2023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07C1CB-C775-49BD-B52B-123C2D56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Next, select the functional category that fits the purpose of the expenditure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2440D90D-A0FA-430E-3391-7E8984389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797206"/>
              </p:ext>
            </p:extLst>
          </p:nvPr>
        </p:nvGraphicFramePr>
        <p:xfrm>
          <a:off x="2756218" y="1542362"/>
          <a:ext cx="6679564" cy="5140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782">
                  <a:extLst>
                    <a:ext uri="{9D8B030D-6E8A-4147-A177-3AD203B41FA5}">
                      <a16:colId xmlns:a16="http://schemas.microsoft.com/office/drawing/2014/main" val="3569663037"/>
                    </a:ext>
                  </a:extLst>
                </a:gridCol>
                <a:gridCol w="3339782">
                  <a:extLst>
                    <a:ext uri="{9D8B030D-6E8A-4147-A177-3AD203B41FA5}">
                      <a16:colId xmlns:a16="http://schemas.microsoft.com/office/drawing/2014/main" val="3186523514"/>
                    </a:ext>
                  </a:extLst>
                </a:gridCol>
              </a:tblGrid>
              <a:tr h="39096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73734" marR="73734" marT="36867" marB="36867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73734" marR="73734" marT="36867" marB="36867"/>
                </a:tc>
                <a:extLst>
                  <a:ext uri="{0D108BD9-81ED-4DB2-BD59-A6C34878D82A}">
                    <a16:rowId xmlns:a16="http://schemas.microsoft.com/office/drawing/2014/main" val="3860651557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District Administration (ADMN)</a:t>
                      </a:r>
                    </a:p>
                  </a:txBody>
                  <a:tcPr marL="73734" marR="73734" marT="36867" marB="3686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 Administration</a:t>
                      </a:r>
                    </a:p>
                  </a:txBody>
                  <a:tcPr marL="73734" marR="73734" marT="36867" marB="36867"/>
                </a:tc>
                <a:extLst>
                  <a:ext uri="{0D108BD9-81ED-4DB2-BD59-A6C34878D82A}">
                    <a16:rowId xmlns:a16="http://schemas.microsoft.com/office/drawing/2014/main" val="1464212605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/>
                        <a:t>Guidance, Counseling, and Testing  (GUID)</a:t>
                      </a:r>
                    </a:p>
                  </a:txBody>
                  <a:tcPr marL="73734" marR="73734" marT="36867" marB="36867"/>
                </a:tc>
                <a:tc rowSpan="8">
                  <a:txBody>
                    <a:bodyPr/>
                    <a:lstStyle/>
                    <a:p>
                      <a:r>
                        <a:rPr lang="en-US" sz="1200" dirty="0"/>
                        <a:t>2000 Instruction</a:t>
                      </a:r>
                    </a:p>
                  </a:txBody>
                  <a:tcPr marL="73734" marR="73734" marT="36867" marB="36867"/>
                </a:tc>
                <a:extLst>
                  <a:ext uri="{0D108BD9-81ED-4DB2-BD59-A6C34878D82A}">
                    <a16:rowId xmlns:a16="http://schemas.microsoft.com/office/drawing/2014/main" val="4127718758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Instructional Equipment (</a:t>
                      </a:r>
                      <a:r>
                        <a:rPr lang="en-US" sz="1200" dirty="0" err="1"/>
                        <a:t>IEquip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73734" marR="73734" marT="36867" marB="36867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591161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/>
                        <a:t>Instructional Leadership  (LDRS)</a:t>
                      </a:r>
                    </a:p>
                  </a:txBody>
                  <a:tcPr marL="73734" marR="73734" marT="36867" marB="36867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4825"/>
                  </a:ext>
                </a:extLst>
              </a:tr>
              <a:tr h="459264">
                <a:tc>
                  <a:txBody>
                    <a:bodyPr/>
                    <a:lstStyle/>
                    <a:p>
                      <a:r>
                        <a:rPr lang="en-US" sz="1200" dirty="0"/>
                        <a:t>Instructional Materials and Technology (MATL)</a:t>
                      </a:r>
                    </a:p>
                  </a:txBody>
                  <a:tcPr marL="73734" marR="73734" marT="36867" marB="36867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826899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Other Teaching Services  (TSER)</a:t>
                      </a:r>
                    </a:p>
                  </a:txBody>
                  <a:tcPr marL="73734" marR="73734" marT="36867" marB="36867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70407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Paraprofessionals (PARA)</a:t>
                      </a:r>
                    </a:p>
                  </a:txBody>
                  <a:tcPr marL="73734" marR="73734" marT="36867" marB="36867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629998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Professional Development  (PDEV)</a:t>
                      </a:r>
                    </a:p>
                  </a:txBody>
                  <a:tcPr marL="73734" marR="73734" marT="36867" marB="36867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06495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Teachers  (TCHR)</a:t>
                      </a:r>
                    </a:p>
                  </a:txBody>
                  <a:tcPr marL="73734" marR="73734" marT="36867" marB="36867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851470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/>
                        <a:t>Pupil Services  (SERV)</a:t>
                      </a:r>
                    </a:p>
                  </a:txBody>
                  <a:tcPr marL="73734" marR="73734" marT="36867" marB="36867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3734" marR="73734" marT="36867" marB="36867"/>
                </a:tc>
                <a:extLst>
                  <a:ext uri="{0D108BD9-81ED-4DB2-BD59-A6C34878D82A}">
                    <a16:rowId xmlns:a16="http://schemas.microsoft.com/office/drawing/2014/main" val="275092623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Operations and Maintenance  (OPMN)</a:t>
                      </a:r>
                    </a:p>
                  </a:txBody>
                  <a:tcPr marL="73734" marR="73734" marT="36867" marB="3686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4000 Maintenance</a:t>
                      </a:r>
                    </a:p>
                  </a:txBody>
                  <a:tcPr marL="73734" marR="73734" marT="36867" marB="36867"/>
                </a:tc>
                <a:extLst>
                  <a:ext uri="{0D108BD9-81ED-4DB2-BD59-A6C34878D82A}">
                    <a16:rowId xmlns:a16="http://schemas.microsoft.com/office/drawing/2014/main" val="2742660978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Benefits (BENE)</a:t>
                      </a:r>
                    </a:p>
                  </a:txBody>
                  <a:tcPr marL="73734" marR="73734" marT="36867" marB="36867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5000 Fixed charges</a:t>
                      </a:r>
                    </a:p>
                  </a:txBody>
                  <a:tcPr marL="73734" marR="73734" marT="36867" marB="36867"/>
                </a:tc>
                <a:extLst>
                  <a:ext uri="{0D108BD9-81ED-4DB2-BD59-A6C34878D82A}">
                    <a16:rowId xmlns:a16="http://schemas.microsoft.com/office/drawing/2014/main" val="1808988031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Fixed Charges (FIXED)</a:t>
                      </a:r>
                    </a:p>
                  </a:txBody>
                  <a:tcPr marL="73734" marR="73734" marT="36867" marB="36867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762742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Community Services (COMM)</a:t>
                      </a:r>
                    </a:p>
                  </a:txBody>
                  <a:tcPr marL="73734" marR="73734" marT="36867" marB="3686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 Community Services</a:t>
                      </a:r>
                    </a:p>
                  </a:txBody>
                  <a:tcPr marL="73734" marR="73734" marT="36867" marB="36867"/>
                </a:tc>
                <a:extLst>
                  <a:ext uri="{0D108BD9-81ED-4DB2-BD59-A6C34878D82A}">
                    <a16:rowId xmlns:a16="http://schemas.microsoft.com/office/drawing/2014/main" val="2731118446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Capital (CAPT)</a:t>
                      </a:r>
                    </a:p>
                  </a:txBody>
                  <a:tcPr marL="73734" marR="73734" marT="36867" marB="36867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7000 Capital and Equipment</a:t>
                      </a:r>
                    </a:p>
                  </a:txBody>
                  <a:tcPr marL="73734" marR="73734" marT="36867" marB="36867"/>
                </a:tc>
                <a:extLst>
                  <a:ext uri="{0D108BD9-81ED-4DB2-BD59-A6C34878D82A}">
                    <a16:rowId xmlns:a16="http://schemas.microsoft.com/office/drawing/2014/main" val="2582499172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Equipment (CAPT)</a:t>
                      </a:r>
                    </a:p>
                  </a:txBody>
                  <a:tcPr marL="73734" marR="73734" marT="36867" marB="36867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418732"/>
                  </a:ext>
                </a:extLst>
              </a:tr>
              <a:tr h="268157">
                <a:tc>
                  <a:txBody>
                    <a:bodyPr/>
                    <a:lstStyle/>
                    <a:p>
                      <a:r>
                        <a:rPr lang="en-US" sz="1200" dirty="0"/>
                        <a:t>Out-of-District Expenditures (OODD)</a:t>
                      </a:r>
                    </a:p>
                  </a:txBody>
                  <a:tcPr marL="73734" marR="73734" marT="36867" marB="3686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 Out-of-district expenditures</a:t>
                      </a:r>
                    </a:p>
                  </a:txBody>
                  <a:tcPr marL="73734" marR="73734" marT="36867" marB="36867"/>
                </a:tc>
                <a:extLst>
                  <a:ext uri="{0D108BD9-81ED-4DB2-BD59-A6C34878D82A}">
                    <a16:rowId xmlns:a16="http://schemas.microsoft.com/office/drawing/2014/main" val="132904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64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98316-DAEB-CE0B-DAAC-AF824814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the Function Code dropdown to select the correct function code category </a:t>
            </a:r>
          </a:p>
        </p:txBody>
      </p:sp>
      <p:pic>
        <p:nvPicPr>
          <p:cNvPr id="4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0C6FE0-B64D-17A4-C665-C0B54A21C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792" y="1651044"/>
            <a:ext cx="7900415" cy="5047488"/>
          </a:xfrm>
        </p:spPr>
      </p:pic>
    </p:spTree>
    <p:extLst>
      <p:ext uri="{BB962C8B-B14F-4D97-AF65-F5344CB8AC3E}">
        <p14:creationId xmlns:p14="http://schemas.microsoft.com/office/powerpoint/2010/main" val="395308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Graphic showing Object and Function Codes from GEM$ Chart of Accounts">
            <a:extLst>
              <a:ext uri="{FF2B5EF4-FFF2-40B4-BE49-F238E27FC236}">
                <a16:creationId xmlns:a16="http://schemas.microsoft.com/office/drawing/2014/main" id="{649EA225-A25C-4C0F-1657-B96BB1DC2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192093"/>
              </p:ext>
            </p:extLst>
          </p:nvPr>
        </p:nvGraphicFramePr>
        <p:xfrm>
          <a:off x="699626" y="524108"/>
          <a:ext cx="10725839" cy="580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6FC545F4-2623-9E69-6696-C4646D8D9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0779" y="2849137"/>
            <a:ext cx="1211766" cy="11597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41B86-B656-44DC-8CFE-B408EC5B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DESE EOY object and function codes</a:t>
            </a:r>
          </a:p>
        </p:txBody>
      </p:sp>
    </p:spTree>
    <p:extLst>
      <p:ext uri="{BB962C8B-B14F-4D97-AF65-F5344CB8AC3E}">
        <p14:creationId xmlns:p14="http://schemas.microsoft.com/office/powerpoint/2010/main" val="356478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21302DB-6633-DEE2-0060-4E6B0B4823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994181"/>
              </p:ext>
            </p:extLst>
          </p:nvPr>
        </p:nvGraphicFramePr>
        <p:xfrm>
          <a:off x="838200" y="2087563"/>
          <a:ext cx="10515600" cy="386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293">
                  <a:extLst>
                    <a:ext uri="{9D8B030D-6E8A-4147-A177-3AD203B41FA5}">
                      <a16:colId xmlns:a16="http://schemas.microsoft.com/office/drawing/2014/main" val="693841220"/>
                    </a:ext>
                  </a:extLst>
                </a:gridCol>
                <a:gridCol w="5934307">
                  <a:extLst>
                    <a:ext uri="{9D8B030D-6E8A-4147-A177-3AD203B41FA5}">
                      <a16:colId xmlns:a16="http://schemas.microsoft.com/office/drawing/2014/main" val="1370606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Object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Function categories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274818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r>
                        <a:rPr lang="en-US" sz="2600" dirty="0"/>
                        <a:t>(01M) Professional Salaries (MTRS)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Services (COMM)</a:t>
                      </a:r>
                    </a:p>
                  </a:txBody>
                  <a:tcPr marL="14916" marR="14916" marT="14916" marB="0" anchor="b"/>
                </a:tc>
                <a:extLst>
                  <a:ext uri="{0D108BD9-81ED-4DB2-BD59-A6C34878D82A}">
                    <a16:rowId xmlns:a16="http://schemas.microsoft.com/office/drawing/2014/main" val="21817664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Administration (ADMN)</a:t>
                      </a:r>
                    </a:p>
                  </a:txBody>
                  <a:tcPr marL="14916" marR="14916" marT="14916" marB="0" anchor="b"/>
                </a:tc>
                <a:extLst>
                  <a:ext uri="{0D108BD9-81ED-4DB2-BD59-A6C34878D82A}">
                    <a16:rowId xmlns:a16="http://schemas.microsoft.com/office/drawing/2014/main" val="8021565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Guidance, Counseling, and Testing  (GUID)</a:t>
                      </a:r>
                    </a:p>
                  </a:txBody>
                  <a:tcPr marL="14916" marR="14916" marT="14916" marB="0" anchor="b"/>
                </a:tc>
                <a:extLst>
                  <a:ext uri="{0D108BD9-81ED-4DB2-BD59-A6C34878D82A}">
                    <a16:rowId xmlns:a16="http://schemas.microsoft.com/office/drawing/2014/main" val="17934350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Instructional Leadership (LDRS)</a:t>
                      </a:r>
                    </a:p>
                  </a:txBody>
                  <a:tcPr marL="14916" marR="14916" marT="14916" marB="0" anchor="b"/>
                </a:tc>
                <a:extLst>
                  <a:ext uri="{0D108BD9-81ED-4DB2-BD59-A6C34878D82A}">
                    <a16:rowId xmlns:a16="http://schemas.microsoft.com/office/drawing/2014/main" val="8782895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Teaching Services (TSER)</a:t>
                      </a:r>
                    </a:p>
                  </a:txBody>
                  <a:tcPr marL="14916" marR="14916" marT="14916" marB="0" anchor="b"/>
                </a:tc>
                <a:extLst>
                  <a:ext uri="{0D108BD9-81ED-4DB2-BD59-A6C34878D82A}">
                    <a16:rowId xmlns:a16="http://schemas.microsoft.com/office/drawing/2014/main" val="11332216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 Development (PDEV)</a:t>
                      </a:r>
                    </a:p>
                  </a:txBody>
                  <a:tcPr marL="14916" marR="14916" marT="14916" marB="0" anchor="b"/>
                </a:tc>
                <a:extLst>
                  <a:ext uri="{0D108BD9-81ED-4DB2-BD59-A6C34878D82A}">
                    <a16:rowId xmlns:a16="http://schemas.microsoft.com/office/drawing/2014/main" val="31209219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Pupil Services  (SERV)</a:t>
                      </a:r>
                    </a:p>
                  </a:txBody>
                  <a:tcPr marL="14916" marR="14916" marT="14916" marB="0" anchor="b"/>
                </a:tc>
                <a:extLst>
                  <a:ext uri="{0D108BD9-81ED-4DB2-BD59-A6C34878D82A}">
                    <a16:rowId xmlns:a16="http://schemas.microsoft.com/office/drawing/2014/main" val="12746970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Teachers  (TCHR)</a:t>
                      </a:r>
                    </a:p>
                  </a:txBody>
                  <a:tcPr marL="14916" marR="14916" marT="14916" marB="0" anchor="b"/>
                </a:tc>
                <a:extLst>
                  <a:ext uri="{0D108BD9-81ED-4DB2-BD59-A6C34878D82A}">
                    <a16:rowId xmlns:a16="http://schemas.microsoft.com/office/drawing/2014/main" val="346645854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D4F21B6-E440-90B7-B986-9E146335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object code that you select will dictate the function categories you can choose</a:t>
            </a:r>
          </a:p>
        </p:txBody>
      </p:sp>
    </p:spTree>
    <p:extLst>
      <p:ext uri="{BB962C8B-B14F-4D97-AF65-F5344CB8AC3E}">
        <p14:creationId xmlns:p14="http://schemas.microsoft.com/office/powerpoint/2010/main" val="125437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A39C44-876B-B7E1-8734-D895DF5D2F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43506"/>
              </p:ext>
            </p:extLst>
          </p:nvPr>
        </p:nvGraphicFramePr>
        <p:xfrm>
          <a:off x="838200" y="2087563"/>
          <a:ext cx="10515600" cy="3852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293">
                  <a:extLst>
                    <a:ext uri="{9D8B030D-6E8A-4147-A177-3AD203B41FA5}">
                      <a16:colId xmlns:a16="http://schemas.microsoft.com/office/drawing/2014/main" val="1207368585"/>
                    </a:ext>
                  </a:extLst>
                </a:gridCol>
                <a:gridCol w="5934307">
                  <a:extLst>
                    <a:ext uri="{9D8B030D-6E8A-4147-A177-3AD203B41FA5}">
                      <a16:colId xmlns:a16="http://schemas.microsoft.com/office/drawing/2014/main" val="1817488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Function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Function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07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District Administration (ADMN)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1210 - Superintendent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1220 - Assistant Superintendents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1230 - Other District-Wide Administration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1410 - Business and Finance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1420 - Human Resources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3" marR="11803" marT="11803" marB="0" anchor="ctr"/>
                </a:tc>
                <a:extLst>
                  <a:ext uri="{0D108BD9-81ED-4DB2-BD59-A6C34878D82A}">
                    <a16:rowId xmlns:a16="http://schemas.microsoft.com/office/drawing/2014/main" val="174506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Guidance, Counseling, and Testing  (GUID)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2710 - Guidance/Adjustment Counselors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2720 - Testing and Assessment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2800 - Psychological Services</a:t>
                      </a:r>
                    </a:p>
                  </a:txBody>
                  <a:tcPr marL="11803" marR="11803" marT="11803" marB="0" anchor="ctr"/>
                </a:tc>
                <a:extLst>
                  <a:ext uri="{0D108BD9-81ED-4DB2-BD59-A6C34878D82A}">
                    <a16:rowId xmlns:a16="http://schemas.microsoft.com/office/drawing/2014/main" val="200854751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69EE1D-6227-E92E-EE56-D214B0DB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 categories include multiple function codes (refer to the crosswalk)</a:t>
            </a:r>
          </a:p>
        </p:txBody>
      </p:sp>
    </p:spTree>
    <p:extLst>
      <p:ext uri="{BB962C8B-B14F-4D97-AF65-F5344CB8AC3E}">
        <p14:creationId xmlns:p14="http://schemas.microsoft.com/office/powerpoint/2010/main" val="259642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of object code hover definitions">
            <a:extLst>
              <a:ext uri="{FF2B5EF4-FFF2-40B4-BE49-F238E27FC236}">
                <a16:creationId xmlns:a16="http://schemas.microsoft.com/office/drawing/2014/main" id="{4C916032-D6DE-965C-8EB6-B701C0DB2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455" y="2167732"/>
            <a:ext cx="4956048" cy="35558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E49ECE-DDC8-C2EE-C485-4164CFB9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the hover definitions to see detailed descriptions of each object and function code</a:t>
            </a:r>
          </a:p>
        </p:txBody>
      </p:sp>
      <p:pic>
        <p:nvPicPr>
          <p:cNvPr id="5" name="Picture 4" descr="Screen shot of function code hover definitions">
            <a:extLst>
              <a:ext uri="{FF2B5EF4-FFF2-40B4-BE49-F238E27FC236}">
                <a16:creationId xmlns:a16="http://schemas.microsoft.com/office/drawing/2014/main" id="{4240346B-681F-8218-10AF-9EF62430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860" y="2167733"/>
            <a:ext cx="4791125" cy="35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5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Examples of how to classify grant expenditures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Stipends for Teacher PD in early literacy and math curriculum</a:t>
            </a:r>
            <a:r>
              <a:rPr lang="en-US" dirty="0">
                <a:solidFill>
                  <a:srgbClr val="000000"/>
                </a:solidFill>
              </a:rPr>
              <a:t> −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$75,000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Object: </a:t>
            </a:r>
            <a:r>
              <a:rPr lang="en-US" dirty="0">
                <a:solidFill>
                  <a:srgbClr val="3647B6"/>
                </a:solidFill>
              </a:rPr>
              <a:t>01M - Professional Salaries MTRS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Function: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PDEV - Professional Development</a:t>
            </a:r>
          </a:p>
          <a:p>
            <a:r>
              <a:rPr lang="en-US" dirty="0">
                <a:solidFill>
                  <a:srgbClr val="000000"/>
                </a:solidFill>
              </a:rPr>
              <a:t>Contracts for evidence-based mentoring and counseling for young men (BAM) and women (WOW) programs − $1,119,336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Object: </a:t>
            </a:r>
            <a:r>
              <a:rPr lang="en-US" dirty="0">
                <a:solidFill>
                  <a:srgbClr val="3647B6"/>
                </a:solidFill>
              </a:rPr>
              <a:t>04MC - Contracted Services (if not replacing services usually provided in-house)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Function: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GUID - Guidance, Counseling, and Testing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1395092-ABA8-483F-834E-D9092BBC07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98" y="6295516"/>
            <a:ext cx="1446962" cy="3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FE940-D6E4-B0A6-49BB-CB559DF49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Health benefits − $ 207,612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Object: </a:t>
            </a:r>
            <a:r>
              <a:rPr lang="en-US" dirty="0">
                <a:solidFill>
                  <a:srgbClr val="3647B6"/>
                </a:solidFill>
              </a:rPr>
              <a:t>06 - Other Expenses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Function: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BENE - Benefits </a:t>
            </a:r>
          </a:p>
          <a:p>
            <a:r>
              <a:rPr lang="en-US" dirty="0"/>
              <a:t>Travel reimbursement for teachers attending a professional development training </a:t>
            </a:r>
            <a:r>
              <a:rPr lang="en-US" dirty="0">
                <a:solidFill>
                  <a:srgbClr val="000000"/>
                </a:solidFill>
              </a:rPr>
              <a:t>− $800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Object: </a:t>
            </a:r>
            <a:r>
              <a:rPr lang="en-US" dirty="0">
                <a:solidFill>
                  <a:srgbClr val="3647B6"/>
                </a:solidFill>
              </a:rPr>
              <a:t>06 - Other Expenses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Function: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PDEV - Professional Development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A48549-9145-29D0-826F-76B005DD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Examples of how to classify grant expenditures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11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411DD5-C77C-8321-7AFE-9C169766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Indirect costs account for overhead incurred on a grant, like HR, payroll, accounting, etc.</a:t>
            </a:r>
          </a:p>
          <a:p>
            <a:r>
              <a:rPr lang="en-US" dirty="0"/>
              <a:t>Districts are allowed to charge indirect up to the expenditures eligible to be charged multiplied by the district’s approved rate</a:t>
            </a:r>
          </a:p>
          <a:p>
            <a:r>
              <a:rPr lang="en-US" dirty="0"/>
              <a:t>The calculation appears in the indirect box as the budget is created</a:t>
            </a:r>
          </a:p>
          <a:p>
            <a:r>
              <a:rPr lang="en-US" dirty="0"/>
              <a:t>A validation will prevent a district from budgeting more indirect than is allowed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895A97-0E01-3BAC-0254-335FAFCA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districts that claim indirect, use object code (08) to determine the amount you can claim based on your approved rate</a:t>
            </a:r>
          </a:p>
        </p:txBody>
      </p:sp>
    </p:spTree>
    <p:extLst>
      <p:ext uri="{BB962C8B-B14F-4D97-AF65-F5344CB8AC3E}">
        <p14:creationId xmlns:p14="http://schemas.microsoft.com/office/powerpoint/2010/main" val="392964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D6F51E-670A-A03A-9679-4CEA6A44B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Contracts over $25,000 do not generate the same level of indirect costs because the vendor is paying for the overhead</a:t>
            </a:r>
          </a:p>
          <a:p>
            <a:r>
              <a:rPr lang="en-US" dirty="0"/>
              <a:t>Districts can only count the first $25,000 of the contract toward their indirect calculation</a:t>
            </a:r>
          </a:p>
          <a:p>
            <a:r>
              <a:rPr lang="en-US" dirty="0"/>
              <a:t>One exception are contracts for independent contractors or contracted employees who serve as a nurse, speech pathologist, or other auxiliary staff and who use payroll, HR, and other overhead services</a:t>
            </a:r>
          </a:p>
          <a:p>
            <a:r>
              <a:rPr lang="en-US" sz="280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Federal Guidance:</a:t>
            </a:r>
          </a:p>
          <a:p>
            <a:pPr lvl="1"/>
            <a:r>
              <a:rPr lang="en-US" b="0" i="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USED’s 2019 Cost Allocation Guide for State and Local Governments</a:t>
            </a:r>
            <a:endParaRPr lang="en-US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b="0" i="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USED, Office of the Chief Financial Officer, Indirect Cost Overview</a:t>
            </a:r>
            <a:endParaRPr lang="en-US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CA555-5EED-1234-2353-1DA672E4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Generally, contracts over $25,000 may not be included for calculating maximum indirect</a:t>
            </a:r>
          </a:p>
        </p:txBody>
      </p:sp>
    </p:spTree>
    <p:extLst>
      <p:ext uri="{BB962C8B-B14F-4D97-AF65-F5344CB8AC3E}">
        <p14:creationId xmlns:p14="http://schemas.microsoft.com/office/powerpoint/2010/main" val="382022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age 2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50" y="1070042"/>
            <a:ext cx="10515600" cy="1161075"/>
          </a:xfrm>
        </p:spPr>
        <p:txBody>
          <a:bodyPr>
            <a:normAutofit/>
          </a:bodyPr>
          <a:lstStyle/>
          <a:p>
            <a:r>
              <a:rPr lang="en-US" sz="4000" dirty="0"/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378" y="2440634"/>
            <a:ext cx="11237844" cy="2578838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50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proxima-nov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roxima-nova"/>
              </a:rPr>
              <a:t>Kathy Cross,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roxima-nova"/>
              </a:rPr>
              <a:t> Federal Programs Coordinator, Resource Allocation Strategy and Planning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roxima-nov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roxima-nova"/>
              </a:rPr>
              <a:t>Robert O'Donnell,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roxima-nova"/>
              </a:rPr>
              <a:t>Director of School Finance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33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970" y="2801568"/>
            <a:ext cx="10642060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 Functionality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476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A92F0-D39C-4EB2-AFFB-FA8C5CAA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51" y="2042425"/>
            <a:ext cx="10515600" cy="405255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How to find the budget</a:t>
            </a:r>
          </a:p>
          <a:p>
            <a:pPr lvl="1"/>
            <a:r>
              <a:rPr lang="en-US" dirty="0">
                <a:latin typeface="+mj-lt"/>
              </a:rPr>
              <a:t>Once on the GEM$ site:  </a:t>
            </a:r>
            <a:r>
              <a:rPr lang="en-US" dirty="0">
                <a:latin typeface="+mj-lt"/>
                <a:hlinkClick r:id="rId3"/>
              </a:rPr>
              <a:t>mass.egrantsmanagement.com</a:t>
            </a:r>
            <a:r>
              <a:rPr lang="en-US" dirty="0">
                <a:latin typeface="+mj-lt"/>
              </a:rPr>
              <a:t>, sign in using your user name and password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6A78B-ADD5-4726-95BF-64AE14E8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Budget Functionality in GEM$</a:t>
            </a:r>
          </a:p>
        </p:txBody>
      </p:sp>
      <p:pic>
        <p:nvPicPr>
          <p:cNvPr id="5" name="Picture 4" descr="Graphic showing sign in page in GEMS">
            <a:extLst>
              <a:ext uri="{FF2B5EF4-FFF2-40B4-BE49-F238E27FC236}">
                <a16:creationId xmlns:a16="http://schemas.microsoft.com/office/drawing/2014/main" id="{0E84C657-9122-45DD-8550-80893980A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26" y="4625713"/>
            <a:ext cx="6811326" cy="18671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 showing sign-in link on GEMS homepage">
            <a:extLst>
              <a:ext uri="{FF2B5EF4-FFF2-40B4-BE49-F238E27FC236}">
                <a16:creationId xmlns:a16="http://schemas.microsoft.com/office/drawing/2014/main" id="{130513AE-879E-4EB1-8D9C-E779AA8C1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968" y="2958986"/>
            <a:ext cx="7632032" cy="1949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5847C2D-8C6B-4C9E-8CAD-462B34DA2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1268" y="2755232"/>
            <a:ext cx="986590" cy="8061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31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unding applications search page in GEM$">
            <a:extLst>
              <a:ext uri="{FF2B5EF4-FFF2-40B4-BE49-F238E27FC236}">
                <a16:creationId xmlns:a16="http://schemas.microsoft.com/office/drawing/2014/main" id="{1D1FF2CA-510C-4CB5-9BBA-3F51D7BF6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99679"/>
            <a:ext cx="5984031" cy="37704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A92F0-D39C-4EB2-AFFB-FA8C5CAA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89" y="1994950"/>
            <a:ext cx="11198157" cy="405255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Search for Funding Applications and select the correct fiscal year</a:t>
            </a:r>
          </a:p>
          <a:p>
            <a:r>
              <a:rPr lang="en-US" dirty="0">
                <a:latin typeface="+mj-lt"/>
              </a:rPr>
              <a:t>You can then filter by:</a:t>
            </a:r>
          </a:p>
          <a:p>
            <a:pPr lvl="1"/>
            <a:r>
              <a:rPr lang="en-US" dirty="0">
                <a:latin typeface="+mj-lt"/>
              </a:rPr>
              <a:t>Grant name/fund code</a:t>
            </a:r>
          </a:p>
          <a:p>
            <a:pPr lvl="1"/>
            <a:r>
              <a:rPr lang="en-US" dirty="0">
                <a:latin typeface="+mj-lt"/>
              </a:rPr>
              <a:t>Status in the workflow (“Grantwriter 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   Submitted” means it’s ready for Fiscal 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   Representative sign off))</a:t>
            </a:r>
          </a:p>
          <a:p>
            <a:pPr lvl="1"/>
            <a:r>
              <a:rPr lang="en-US" dirty="0">
                <a:latin typeface="+mj-lt"/>
              </a:rPr>
              <a:t>Or any other filter on the page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6A78B-ADD5-4726-95BF-64AE14E8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Reviewing Budget Functionality in GEM$ (cont’d)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B95331-855E-4656-BE20-6C29762B5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5510" y="3253899"/>
            <a:ext cx="771728" cy="150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 descr="Graphic showing how to search for funding applications in GEMS">
            <a:extLst>
              <a:ext uri="{FF2B5EF4-FFF2-40B4-BE49-F238E27FC236}">
                <a16:creationId xmlns:a16="http://schemas.microsoft.com/office/drawing/2014/main" id="{56F43EBA-F66E-42B7-ACFD-CA598F90B432}"/>
              </a:ext>
            </a:extLst>
          </p:cNvPr>
          <p:cNvSpPr/>
          <p:nvPr/>
        </p:nvSpPr>
        <p:spPr>
          <a:xfrm>
            <a:off x="8218320" y="5099615"/>
            <a:ext cx="1345660" cy="194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FDCD83-2FEB-4563-9D63-74FBBE16F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18320" y="3961589"/>
            <a:ext cx="1961745" cy="301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E0D8F9-CC87-4125-8ED6-81253C955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3447" y="3317186"/>
            <a:ext cx="1266959" cy="150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96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A92F0-D39C-4EB2-AFFB-FA8C5CAA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26" y="1614383"/>
            <a:ext cx="11168974" cy="42265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en-US" dirty="0">
                <a:latin typeface="+mj-lt"/>
              </a:rPr>
              <a:t>When you open the grant that you want to review, you will see the “Sections” page, which is the table of contents for a funding application.</a:t>
            </a:r>
          </a:p>
          <a:p>
            <a:pPr lvl="2"/>
            <a:r>
              <a:rPr lang="en-US" dirty="0"/>
              <a:t>Navigate to the Budget or Budget Overview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6A78B-ADD5-4726-95BF-64AE14E8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750"/>
            <a:ext cx="10515600" cy="1042852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Reviewing Budget Functionality in GEM$ (cont’d)</a:t>
            </a:r>
          </a:p>
        </p:txBody>
      </p:sp>
      <p:pic>
        <p:nvPicPr>
          <p:cNvPr id="6" name="Picture 5" descr="Graphic showing how to get to the Budget page from the GEMS sections page">
            <a:extLst>
              <a:ext uri="{FF2B5EF4-FFF2-40B4-BE49-F238E27FC236}">
                <a16:creationId xmlns:a16="http://schemas.microsoft.com/office/drawing/2014/main" id="{4F691EFA-38E7-4E78-B0EF-FF80653D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80" y="2720439"/>
            <a:ext cx="7297113" cy="38088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754B9CE-431C-46DE-BEE0-3A6DE2AE9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8813" y="5511918"/>
            <a:ext cx="469926" cy="4487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07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A92F0-D39C-4EB2-AFFB-FA8C5CAA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2" y="1407978"/>
            <a:ext cx="11388282" cy="45759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>
                <a:latin typeface="+mj-lt"/>
              </a:rPr>
              <a:t>The Budget Overview </a:t>
            </a:r>
            <a:r>
              <a:rPr lang="en-US" dirty="0">
                <a:latin typeface="+mj-lt"/>
              </a:rPr>
              <a:t>gives you a big picture view of the budget by Function (down the first column) and object (across the top) codes.</a:t>
            </a:r>
          </a:p>
          <a:p>
            <a:pPr lvl="2"/>
            <a:r>
              <a:rPr lang="en-US" dirty="0">
                <a:latin typeface="+mj-lt"/>
              </a:rPr>
              <a:t>Default view shows only objects and functions that contain a budgeted amount</a:t>
            </a:r>
          </a:p>
          <a:p>
            <a:pPr lvl="2"/>
            <a:r>
              <a:rPr lang="en-US" dirty="0">
                <a:latin typeface="+mj-lt"/>
              </a:rPr>
              <a:t>Clicking on “Show Unbudgeted Categories” allows you to see all possible function/object combinations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6A78B-ADD5-4726-95BF-64AE14E8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2" y="365126"/>
            <a:ext cx="11071698" cy="1042852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Reviewing Budget Functionality in GEM$ </a:t>
            </a:r>
            <a:r>
              <a:rPr lang="en-US" sz="3600" dirty="0"/>
              <a:t>(cont’d)</a:t>
            </a:r>
            <a:endParaRPr lang="en-US" dirty="0"/>
          </a:p>
        </p:txBody>
      </p:sp>
      <p:pic>
        <p:nvPicPr>
          <p:cNvPr id="6" name="Picture 5" descr="Graphic showing the Budget Overview page in GEMS">
            <a:extLst>
              <a:ext uri="{FF2B5EF4-FFF2-40B4-BE49-F238E27FC236}">
                <a16:creationId xmlns:a16="http://schemas.microsoft.com/office/drawing/2014/main" id="{FF7E4B56-71DF-48A2-85BF-87CB18A61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2" y="3026004"/>
            <a:ext cx="11620114" cy="33615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020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A92F0-D39C-4EB2-AFFB-FA8C5CAA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10" y="1407978"/>
            <a:ext cx="11388282" cy="45759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Not all function/object combinations are available and these may differ by which expenses are allowable for particular grants.  Use the Budget Overview to review your choices.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600" dirty="0">
                <a:highlight>
                  <a:srgbClr val="86A9E2"/>
                </a:highlight>
                <a:latin typeface="+mj-lt"/>
              </a:rPr>
              <a:t>Blue</a:t>
            </a:r>
            <a:r>
              <a:rPr lang="en-US" sz="1600" dirty="0">
                <a:latin typeface="+mj-lt"/>
              </a:rPr>
              <a:t>:  If a cell is populated by with an amount, </a:t>
            </a:r>
          </a:p>
          <a:p>
            <a:pPr marL="457200" lvl="1" indent="0">
              <a:buNone/>
            </a:pPr>
            <a:r>
              <a:rPr lang="en-US" sz="1600" dirty="0">
                <a:latin typeface="+mj-lt"/>
              </a:rPr>
              <a:t>even if 0.00, then that function/object is</a:t>
            </a:r>
          </a:p>
          <a:p>
            <a:pPr marL="457200" lvl="1" indent="0">
              <a:buNone/>
            </a:pPr>
            <a:r>
              <a:rPr lang="en-US" sz="1600" dirty="0">
                <a:latin typeface="+mj-lt"/>
              </a:rPr>
              <a:t>available for the grant (here, Clerical Salaries </a:t>
            </a:r>
          </a:p>
          <a:p>
            <a:pPr marL="457200" lvl="1" indent="0">
              <a:buNone/>
            </a:pPr>
            <a:r>
              <a:rPr lang="en-US" sz="1600" dirty="0">
                <a:latin typeface="+mj-lt"/>
              </a:rPr>
              <a:t>for District Administration)</a:t>
            </a:r>
          </a:p>
          <a:p>
            <a:pPr marL="457200" lvl="1" indent="0">
              <a:buNone/>
            </a:pPr>
            <a:endParaRPr lang="en-US" sz="1600" dirty="0">
              <a:latin typeface="+mj-lt"/>
            </a:endParaRPr>
          </a:p>
          <a:p>
            <a:pPr marL="457200" lvl="1" indent="0">
              <a:buNone/>
            </a:pPr>
            <a:r>
              <a:rPr lang="en-US" sz="1600" dirty="0">
                <a:highlight>
                  <a:srgbClr val="FFFF00"/>
                </a:highlight>
                <a:latin typeface="+mj-lt"/>
              </a:rPr>
              <a:t>Yellow:</a:t>
            </a:r>
            <a:r>
              <a:rPr lang="en-US" sz="1600" dirty="0">
                <a:latin typeface="+mj-lt"/>
              </a:rPr>
              <a:t>  If a cell is completely blank (here </a:t>
            </a:r>
          </a:p>
          <a:p>
            <a:pPr marL="457200" lvl="1" indent="0">
              <a:buNone/>
            </a:pPr>
            <a:r>
              <a:rPr lang="en-US" sz="1600" dirty="0">
                <a:latin typeface="+mj-lt"/>
              </a:rPr>
              <a:t>Professional Salaries for Operations and </a:t>
            </a:r>
          </a:p>
          <a:p>
            <a:pPr marL="457200" lvl="1" indent="0">
              <a:buNone/>
            </a:pPr>
            <a:r>
              <a:rPr lang="en-US" sz="1600" dirty="0">
                <a:latin typeface="+mj-lt"/>
              </a:rPr>
              <a:t>Maintenance) that expense is not available </a:t>
            </a:r>
          </a:p>
          <a:p>
            <a:pPr marL="457200" lvl="1" indent="0">
              <a:buNone/>
            </a:pPr>
            <a:r>
              <a:rPr lang="en-US" sz="1600" dirty="0">
                <a:latin typeface="+mj-lt"/>
              </a:rPr>
              <a:t>for this grant and will not appear in the </a:t>
            </a:r>
          </a:p>
          <a:p>
            <a:pPr marL="457200" lvl="1" indent="0">
              <a:buNone/>
            </a:pPr>
            <a:r>
              <a:rPr lang="en-US" sz="1600" dirty="0">
                <a:latin typeface="+mj-lt"/>
              </a:rPr>
              <a:t>dropdown choices on the Budget page.</a:t>
            </a: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6A78B-ADD5-4726-95BF-64AE14E8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2" y="365126"/>
            <a:ext cx="11071698" cy="1042852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Reviewing Budget Functionality in GEM$ </a:t>
            </a:r>
            <a:r>
              <a:rPr lang="en-US" sz="3600" dirty="0"/>
              <a:t>(cont’d)</a:t>
            </a:r>
            <a:endParaRPr lang="en-US" dirty="0"/>
          </a:p>
        </p:txBody>
      </p:sp>
      <p:pic>
        <p:nvPicPr>
          <p:cNvPr id="8" name="Picture 7" descr="Graphic showing the Budget Overview in GEMS with unbudgeted items included ">
            <a:extLst>
              <a:ext uri="{FF2B5EF4-FFF2-40B4-BE49-F238E27FC236}">
                <a16:creationId xmlns:a16="http://schemas.microsoft.com/office/drawing/2014/main" id="{D462CA55-E7CA-4BAE-9AE4-E212306C6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88" y="2601799"/>
            <a:ext cx="7496902" cy="34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2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A92F0-D39C-4EB2-AFFB-FA8C5CAA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89" y="2045120"/>
            <a:ext cx="10515600" cy="4052559"/>
          </a:xfrm>
        </p:spPr>
        <p:txBody>
          <a:bodyPr>
            <a:normAutofit/>
          </a:bodyPr>
          <a:lstStyle/>
          <a:p>
            <a:endParaRPr lang="en-US" sz="1000" dirty="0">
              <a:latin typeface="+mj-lt"/>
            </a:endParaRPr>
          </a:p>
          <a:p>
            <a:r>
              <a:rPr lang="en-US" dirty="0">
                <a:latin typeface="+mj-lt"/>
              </a:rPr>
              <a:t>You will also notice the Indirect Cost box at the top of the page, which keeps a running tab of the maximum allowable indirect cost that each grantee may claim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6A78B-ADD5-4726-95BF-64AE14E8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4" y="108361"/>
            <a:ext cx="10901313" cy="1042852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Reviewing Budget Functionality in GEM$ </a:t>
            </a:r>
            <a:r>
              <a:rPr lang="en-US" sz="3600" dirty="0"/>
              <a:t>(cont’d)</a:t>
            </a:r>
            <a:endParaRPr lang="en-US" dirty="0"/>
          </a:p>
        </p:txBody>
      </p:sp>
      <p:pic>
        <p:nvPicPr>
          <p:cNvPr id="6" name="Picture 5" descr="Graphic showing the Indirect Cost Calculator on GEMS budget page">
            <a:extLst>
              <a:ext uri="{FF2B5EF4-FFF2-40B4-BE49-F238E27FC236}">
                <a16:creationId xmlns:a16="http://schemas.microsoft.com/office/drawing/2014/main" id="{C9693592-40BB-495E-89E7-22A556BB8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656" y="3525626"/>
            <a:ext cx="4692688" cy="1902020"/>
          </a:xfrm>
          <a:prstGeom prst="rect">
            <a:avLst/>
          </a:prstGeom>
          <a:effectLst>
            <a:outerShdw blurRad="50800" dist="38100" dir="5400000" sx="104000" sy="104000" algn="t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161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Graphic showing MTRS Object and Function codes with explanations (for federal grants only)">
            <a:extLst>
              <a:ext uri="{FF2B5EF4-FFF2-40B4-BE49-F238E27FC236}">
                <a16:creationId xmlns:a16="http://schemas.microsoft.com/office/drawing/2014/main" id="{4DFA92F0-D39C-4EB2-AFFB-FA8C5CAA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7" y="1941069"/>
            <a:ext cx="10515600" cy="405255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6A78B-ADD5-4726-95BF-64AE14E8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52" y="114252"/>
            <a:ext cx="11034409" cy="1042852"/>
          </a:xfrm>
        </p:spPr>
        <p:txBody>
          <a:bodyPr>
            <a:normAutofit fontScale="90000"/>
          </a:bodyPr>
          <a:lstStyle/>
          <a:p>
            <a:pPr marL="457200" lvl="1" indent="0" algn="l">
              <a:buNone/>
            </a:pPr>
            <a:r>
              <a:rPr lang="en-US" sz="40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GEM$ has a few special object and function codes that track items peculiar to grantmaking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A0F8DEF-F3E0-4206-9070-4A789EF21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89712"/>
              </p:ext>
            </p:extLst>
          </p:nvPr>
        </p:nvGraphicFramePr>
        <p:xfrm>
          <a:off x="346952" y="2101175"/>
          <a:ext cx="11423515" cy="447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529">
                  <a:extLst>
                    <a:ext uri="{9D8B030D-6E8A-4147-A177-3AD203B41FA5}">
                      <a16:colId xmlns:a16="http://schemas.microsoft.com/office/drawing/2014/main" val="1449931677"/>
                    </a:ext>
                  </a:extLst>
                </a:gridCol>
                <a:gridCol w="3271007">
                  <a:extLst>
                    <a:ext uri="{9D8B030D-6E8A-4147-A177-3AD203B41FA5}">
                      <a16:colId xmlns:a16="http://schemas.microsoft.com/office/drawing/2014/main" val="2744647281"/>
                    </a:ext>
                  </a:extLst>
                </a:gridCol>
                <a:gridCol w="6431979">
                  <a:extLst>
                    <a:ext uri="{9D8B030D-6E8A-4147-A177-3AD203B41FA5}">
                      <a16:colId xmlns:a16="http://schemas.microsoft.com/office/drawing/2014/main" val="1466038769"/>
                    </a:ext>
                  </a:extLst>
                </a:gridCol>
              </a:tblGrid>
              <a:tr h="364666">
                <a:tc>
                  <a:txBody>
                    <a:bodyPr/>
                    <a:lstStyle/>
                    <a:p>
                      <a:r>
                        <a:rPr lang="en-US" dirty="0"/>
                        <a:t>Function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70642"/>
                  </a:ext>
                </a:extLst>
              </a:tr>
              <a:tr h="2379507">
                <a:tc>
                  <a:txBody>
                    <a:bodyPr/>
                    <a:lstStyle/>
                    <a:p>
                      <a:r>
                        <a:rPr lang="en-US" dirty="0"/>
                        <a:t>MTRS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09 - MTRS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For federal grants only.</a:t>
                      </a:r>
                      <a:r>
                        <a:rPr lang="en-US" b="0" u="none" dirty="0"/>
                        <a:t>  Regulations require a 9% surcharge on salaries paid from federal grants to members of the Massachusetts Teacher Retirement Board.  The 9% surcharge is budgeted in this Function/Object combination. You will need to track 9% of these expenditures, although there is a validation that will prevent you from submitting a budget that incorrectly budgets the 9% and will tell you what the correct amount is.</a:t>
                      </a:r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631062"/>
                  </a:ext>
                </a:extLst>
              </a:tr>
              <a:tr h="1730550">
                <a:tc>
                  <a:txBody>
                    <a:bodyPr/>
                    <a:lstStyle/>
                    <a:p>
                      <a:r>
                        <a:rPr lang="en-US" dirty="0"/>
                        <a:t>Numerous function codes; see Budget 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01M – Professional Salaries MTRS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For federal grants only.</a:t>
                      </a:r>
                      <a:r>
                        <a:rPr lang="en-US" b="0" u="none" dirty="0"/>
                        <a:t>   In order to calculate the 9%, salary expenditures for MTRS need to be budgeted in the 01M Object code for the appropriate function. You will need to track 9% of these expenditures, although there is a validation that will prevent you from submitting a budget that incorrectly budgets the 9%.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0647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D8B24D-031F-4F27-886F-B1BDAB3FFEF9}"/>
              </a:ext>
            </a:extLst>
          </p:cNvPr>
          <p:cNvSpPr txBox="1"/>
          <p:nvPr/>
        </p:nvSpPr>
        <p:spPr>
          <a:xfrm>
            <a:off x="346952" y="1517811"/>
            <a:ext cx="781455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647B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MTRS – Massachusetts Teacher Retirement System Surcharge</a:t>
            </a:r>
          </a:p>
        </p:txBody>
      </p:sp>
    </p:spTree>
    <p:extLst>
      <p:ext uri="{BB962C8B-B14F-4D97-AF65-F5344CB8AC3E}">
        <p14:creationId xmlns:p14="http://schemas.microsoft.com/office/powerpoint/2010/main" val="1198425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 showing the Budget Page with Object Codes listed">
            <a:extLst>
              <a:ext uri="{FF2B5EF4-FFF2-40B4-BE49-F238E27FC236}">
                <a16:creationId xmlns:a16="http://schemas.microsoft.com/office/drawing/2014/main" id="{046B9719-2A75-4676-939F-009289892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083" y="2786851"/>
            <a:ext cx="11447295" cy="29446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79D2EE-AC31-4302-AA39-1125BBDF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Anatomy of a Budgeted Item in GEM$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3476C-1FC4-40D5-8416-959EAB1F8FEB}"/>
              </a:ext>
            </a:extLst>
          </p:cNvPr>
          <p:cNvSpPr txBox="1"/>
          <p:nvPr/>
        </p:nvSpPr>
        <p:spPr>
          <a:xfrm>
            <a:off x="278083" y="2211913"/>
            <a:ext cx="960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The Default View shows you Object Codes as an entry point:</a:t>
            </a:r>
          </a:p>
        </p:txBody>
      </p:sp>
    </p:spTree>
    <p:extLst>
      <p:ext uri="{BB962C8B-B14F-4D97-AF65-F5344CB8AC3E}">
        <p14:creationId xmlns:p14="http://schemas.microsoft.com/office/powerpoint/2010/main" val="2825399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9D2EE-AC31-4302-AA39-1125BBDF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85"/>
            <a:ext cx="10515600" cy="1042852"/>
          </a:xfrm>
        </p:spPr>
        <p:txBody>
          <a:bodyPr>
            <a:normAutofit fontScale="90000"/>
          </a:bodyPr>
          <a:lstStyle/>
          <a:p>
            <a:r>
              <a:rPr lang="en-US" dirty="0"/>
              <a:t>Anatomy of a Budgeted Item in GEM$ </a:t>
            </a:r>
            <a:r>
              <a:rPr lang="en-US" sz="4000" dirty="0"/>
              <a:t>(cont’d)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3476C-1FC4-40D5-8416-959EAB1F8FEB}"/>
              </a:ext>
            </a:extLst>
          </p:cNvPr>
          <p:cNvSpPr txBox="1"/>
          <p:nvPr/>
        </p:nvSpPr>
        <p:spPr>
          <a:xfrm>
            <a:off x="546755" y="1731489"/>
            <a:ext cx="89884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Select “Budget by Function Code” to see the functions as an entry point:</a:t>
            </a:r>
          </a:p>
        </p:txBody>
      </p:sp>
      <p:pic>
        <p:nvPicPr>
          <p:cNvPr id="8" name="Content Placeholder 7" descr="Graphic showing GEMS Budget by Function Code view">
            <a:extLst>
              <a:ext uri="{FF2B5EF4-FFF2-40B4-BE49-F238E27FC236}">
                <a16:creationId xmlns:a16="http://schemas.microsoft.com/office/drawing/2014/main" id="{148B1D3E-B22E-4DC4-95D8-1EA2D7F0C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1458" y="1057969"/>
            <a:ext cx="3147333" cy="124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EMS budget by function code graphic">
            <a:extLst>
              <a:ext uri="{FF2B5EF4-FFF2-40B4-BE49-F238E27FC236}">
                <a16:creationId xmlns:a16="http://schemas.microsoft.com/office/drawing/2014/main" id="{35B01D86-65F1-4907-B0C8-F3F9C2124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15" y="2420911"/>
            <a:ext cx="11791369" cy="4004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32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351"/>
            <a:ext cx="10515600" cy="3963620"/>
          </a:xfrm>
        </p:spPr>
        <p:txBody>
          <a:bodyPr>
            <a:norm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Grants Chart of Accounts in GEM$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Rob O’Donnell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 Functionality (Demo) – 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Kathy Cross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</a:rPr>
              <a:t>Questions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85743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69281F-B692-4EA2-B7F8-999F7C4F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91" y="2102177"/>
            <a:ext cx="11753018" cy="230553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In either view, choose “Modify” to enter an expense.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79D2EE-AC31-4302-AA39-1125BBDF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Budgeted Item in GEM$ </a:t>
            </a:r>
            <a:r>
              <a:rPr lang="en-US" sz="4000" dirty="0"/>
              <a:t>(cont’d)</a:t>
            </a:r>
            <a:endParaRPr lang="en-US" dirty="0"/>
          </a:p>
        </p:txBody>
      </p:sp>
      <p:pic>
        <p:nvPicPr>
          <p:cNvPr id="6" name="Picture 5" descr="Graphic of Budget by Object Code view in GEMS with &quot;Modify&quot; highlighted">
            <a:extLst>
              <a:ext uri="{FF2B5EF4-FFF2-40B4-BE49-F238E27FC236}">
                <a16:creationId xmlns:a16="http://schemas.microsoft.com/office/drawing/2014/main" id="{4CE50853-6AE7-4191-8151-8AE7A0EC5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91" y="2785720"/>
            <a:ext cx="11877561" cy="28768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5A66A3F9-E3F5-4E64-B521-D79BE1575671}"/>
              </a:ext>
            </a:extLst>
          </p:cNvPr>
          <p:cNvSpPr/>
          <p:nvPr/>
        </p:nvSpPr>
        <p:spPr>
          <a:xfrm rot="5400000">
            <a:off x="9181053" y="5025143"/>
            <a:ext cx="939570" cy="768580"/>
          </a:xfrm>
          <a:prstGeom prst="upArrow">
            <a:avLst>
              <a:gd name="adj1" fmla="val 46883"/>
              <a:gd name="adj2" fmla="val 61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6BCC49-C842-4E6D-B33F-ACEFF4E1E49E}"/>
              </a:ext>
            </a:extLst>
          </p:cNvPr>
          <p:cNvSpPr/>
          <p:nvPr/>
        </p:nvSpPr>
        <p:spPr>
          <a:xfrm>
            <a:off x="6429080" y="4964043"/>
            <a:ext cx="2837468" cy="1528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Note that this view shows your allocation for this grant, how much you have budgeted, and how much remains to be budgeted.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21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69281F-B692-4EA2-B7F8-999F7C4F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51" y="1663431"/>
            <a:ext cx="10807196" cy="41648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When you click on “Modify” you will get the “Budget Detail” screen.  Most important is the “Add Budget Detail” link.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79D2EE-AC31-4302-AA39-1125BBDF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Budgeted Item in GEM$ (cont’d)</a:t>
            </a:r>
          </a:p>
        </p:txBody>
      </p:sp>
      <p:pic>
        <p:nvPicPr>
          <p:cNvPr id="6" name="Picture 5" descr="Graphic of the GEMS Budget Detail page">
            <a:extLst>
              <a:ext uri="{FF2B5EF4-FFF2-40B4-BE49-F238E27FC236}">
                <a16:creationId xmlns:a16="http://schemas.microsoft.com/office/drawing/2014/main" id="{978A9074-598E-4413-9F0B-0809B7BC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33" y="2568101"/>
            <a:ext cx="11170533" cy="37302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 descr="Circle showing where on the Budget Detail page to add a new expense">
            <a:extLst>
              <a:ext uri="{FF2B5EF4-FFF2-40B4-BE49-F238E27FC236}">
                <a16:creationId xmlns:a16="http://schemas.microsoft.com/office/drawing/2014/main" id="{87AEF705-7FF9-4E76-8809-BD6C313FA81B}"/>
              </a:ext>
            </a:extLst>
          </p:cNvPr>
          <p:cNvSpPr/>
          <p:nvPr/>
        </p:nvSpPr>
        <p:spPr>
          <a:xfrm>
            <a:off x="424774" y="4433210"/>
            <a:ext cx="826851" cy="5836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1CCD777-B9CF-467C-A04E-941A175E2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428053">
            <a:off x="100861" y="3867347"/>
            <a:ext cx="779473" cy="60234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16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9D2EE-AC31-4302-AA39-1125BBDF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Budgeted Item in GEM$ </a:t>
            </a:r>
            <a:r>
              <a:rPr lang="en-US" sz="4000" dirty="0"/>
              <a:t>(cont’d)</a:t>
            </a:r>
            <a:endParaRPr lang="en-US" dirty="0"/>
          </a:p>
        </p:txBody>
      </p:sp>
      <p:pic>
        <p:nvPicPr>
          <p:cNvPr id="4" name="Picture 3" descr="Graphic ">
            <a:extLst>
              <a:ext uri="{FF2B5EF4-FFF2-40B4-BE49-F238E27FC236}">
                <a16:creationId xmlns:a16="http://schemas.microsoft.com/office/drawing/2014/main" id="{73F166BD-1488-4234-8A3D-E34297B69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4" y="2299773"/>
            <a:ext cx="11940652" cy="3421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CDB9B7-A21F-4004-87E6-82D1AB64E6CE}"/>
              </a:ext>
            </a:extLst>
          </p:cNvPr>
          <p:cNvSpPr txBox="1"/>
          <p:nvPr/>
        </p:nvSpPr>
        <p:spPr>
          <a:xfrm>
            <a:off x="2048623" y="3771600"/>
            <a:ext cx="252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30646-2E66-48B1-A939-34EC87903A8D}"/>
              </a:ext>
            </a:extLst>
          </p:cNvPr>
          <p:cNvSpPr txBox="1"/>
          <p:nvPr/>
        </p:nvSpPr>
        <p:spPr>
          <a:xfrm>
            <a:off x="5717432" y="2500982"/>
            <a:ext cx="37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B5877-4286-425F-8186-0E046C6E8465}"/>
              </a:ext>
            </a:extLst>
          </p:cNvPr>
          <p:cNvSpPr txBox="1"/>
          <p:nvPr/>
        </p:nvSpPr>
        <p:spPr>
          <a:xfrm>
            <a:off x="1623930" y="2458292"/>
            <a:ext cx="376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63A40-3F3A-4AF0-9E55-12F1AFC63943}"/>
              </a:ext>
            </a:extLst>
          </p:cNvPr>
          <p:cNvSpPr txBox="1"/>
          <p:nvPr/>
        </p:nvSpPr>
        <p:spPr>
          <a:xfrm>
            <a:off x="1104415" y="2865931"/>
            <a:ext cx="211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64B599-38A1-4578-AC8D-063230003AB7}"/>
              </a:ext>
            </a:extLst>
          </p:cNvPr>
          <p:cNvSpPr txBox="1"/>
          <p:nvPr/>
        </p:nvSpPr>
        <p:spPr>
          <a:xfrm>
            <a:off x="1623930" y="3366322"/>
            <a:ext cx="188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9D648-1F3F-4470-9453-E344003EC9E9}"/>
              </a:ext>
            </a:extLst>
          </p:cNvPr>
          <p:cNvSpPr txBox="1"/>
          <p:nvPr/>
        </p:nvSpPr>
        <p:spPr>
          <a:xfrm>
            <a:off x="1898720" y="3535599"/>
            <a:ext cx="252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28132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69281F-B692-4EA2-B7F8-999F7C4F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523"/>
            <a:ext cx="10515600" cy="44080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Adding a Budget Detail (see previous slide for numbered screenshot):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79D2EE-AC31-4302-AA39-1125BBDF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Budgeted Item in GEM$ </a:t>
            </a:r>
            <a:r>
              <a:rPr lang="en-US" sz="4000" dirty="0"/>
              <a:t>(cont’d)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F487589-87A7-4C14-9BA5-C06104D4E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42538"/>
              </p:ext>
            </p:extLst>
          </p:nvPr>
        </p:nvGraphicFramePr>
        <p:xfrm>
          <a:off x="472602" y="2277569"/>
          <a:ext cx="10842031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005">
                  <a:extLst>
                    <a:ext uri="{9D8B030D-6E8A-4147-A177-3AD203B41FA5}">
                      <a16:colId xmlns:a16="http://schemas.microsoft.com/office/drawing/2014/main" val="2314267675"/>
                    </a:ext>
                  </a:extLst>
                </a:gridCol>
                <a:gridCol w="7881026">
                  <a:extLst>
                    <a:ext uri="{9D8B030D-6E8A-4147-A177-3AD203B41FA5}">
                      <a16:colId xmlns:a16="http://schemas.microsoft.com/office/drawing/2014/main" val="4120186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Items to provide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52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Object and Function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 if you click “Modify” for a particular object code, you have the ability to change to a different object code when you get to the Create Budget Detail page.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00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Budget Tags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Allows DESE to collect needed information about each expenditure via dropdowns.  Not always required (see parenthetical) for each expenditure.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7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Location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Defaults to the district, but also allows budgeting at the school level as an 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5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multiplies by the cost cell to get a Budget Detail Total. You may use a quantity of one and then explain/itemize in the narrative box.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45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per item.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54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 Narrative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Required for all expenditures.  Tell us about the expenditure, FTE, over how many years (e.g., salary for 2 years for 4 FTE).  Add information that allows reviewers to make determinations that the expense is reasonable, allowable, and necessary.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65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17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 of Budget Detail Page in GEMS">
            <a:extLst>
              <a:ext uri="{FF2B5EF4-FFF2-40B4-BE49-F238E27FC236}">
                <a16:creationId xmlns:a16="http://schemas.microsoft.com/office/drawing/2014/main" id="{5A37C894-053A-41E9-BAC2-980CDF4BB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9800" y="1539962"/>
            <a:ext cx="10515600" cy="2840182"/>
          </a:xfr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79D2EE-AC31-4302-AA39-1125BBDF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Budgeted Item in GEM$ </a:t>
            </a:r>
            <a:r>
              <a:rPr lang="en-US" sz="4000" dirty="0"/>
              <a:t>(cont’d)</a:t>
            </a:r>
            <a:endParaRPr lang="en-US" dirty="0"/>
          </a:p>
        </p:txBody>
      </p:sp>
      <p:pic>
        <p:nvPicPr>
          <p:cNvPr id="10" name="Picture 9" descr="Graphic of Running Totals appearing on Budget Details Page in GEMS">
            <a:extLst>
              <a:ext uri="{FF2B5EF4-FFF2-40B4-BE49-F238E27FC236}">
                <a16:creationId xmlns:a16="http://schemas.microsoft.com/office/drawing/2014/main" id="{503E87B3-B4EA-4971-A1F3-2900CCC44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477" y="4096306"/>
            <a:ext cx="5836060" cy="2172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37A392A-5C83-4654-948C-5B99B28B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2537" y="3429000"/>
            <a:ext cx="2013703" cy="10428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DCDA6-5ABE-4FCF-85F9-BE8761B629E5}"/>
              </a:ext>
            </a:extLst>
          </p:cNvPr>
          <p:cNvSpPr txBox="1"/>
          <p:nvPr/>
        </p:nvSpPr>
        <p:spPr>
          <a:xfrm>
            <a:off x="365760" y="4096306"/>
            <a:ext cx="3484880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These boxes show: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you’ve budgeted already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total of this expense plus those already budgeted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total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remains unbudgeted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39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69281F-B692-4EA2-B7F8-999F7C4F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14" y="1701043"/>
            <a:ext cx="10515600" cy="440802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400" dirty="0"/>
              <a:t>Robust Filtering Offers Many Ways to Review Your Budgeted Expenses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 can filter all expense by: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arenR"/>
            </a:pPr>
            <a:r>
              <a:rPr lang="en-US" sz="2400" dirty="0"/>
              <a:t>Object Code</a:t>
            </a:r>
          </a:p>
          <a:p>
            <a:pPr marL="457200" indent="-457200">
              <a:buAutoNum type="arabicParenR"/>
            </a:pPr>
            <a:r>
              <a:rPr lang="en-US" sz="2400" dirty="0"/>
              <a:t>Function Code</a:t>
            </a:r>
          </a:p>
          <a:p>
            <a:pPr marL="457200" indent="-457200">
              <a:buAutoNum type="arabicParenR"/>
            </a:pPr>
            <a:r>
              <a:rPr lang="en-US" sz="2400" dirty="0"/>
              <a:t>Location Code </a:t>
            </a:r>
          </a:p>
          <a:p>
            <a:pPr marL="457200" indent="-457200">
              <a:buAutoNum type="arabicParenR"/>
            </a:pPr>
            <a:r>
              <a:rPr lang="en-US" sz="2400" dirty="0"/>
              <a:t>Budget Tags</a:t>
            </a:r>
          </a:p>
          <a:p>
            <a:pPr marL="457200" indent="-457200">
              <a:buAutoNum type="arabicParenR"/>
            </a:pPr>
            <a:r>
              <a:rPr lang="en-US" sz="2400" dirty="0"/>
              <a:t>Narrative (missing)</a:t>
            </a:r>
          </a:p>
          <a:p>
            <a:pPr marL="457200" indent="-457200">
              <a:buAutoNum type="arabicParenR"/>
            </a:pPr>
            <a:r>
              <a:rPr lang="en-US" sz="2400" dirty="0"/>
              <a:t>Or any combination</a:t>
            </a:r>
          </a:p>
          <a:p>
            <a:pPr marL="0" indent="0">
              <a:buNone/>
            </a:pPr>
            <a:r>
              <a:rPr lang="en-US" sz="2400" dirty="0"/>
              <a:t>      of the above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79D2EE-AC31-4302-AA39-1125BBDF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Budgeted Item in GEM$ </a:t>
            </a:r>
            <a:r>
              <a:rPr lang="en-US" sz="4000" dirty="0"/>
              <a:t>(cont’d)</a:t>
            </a:r>
            <a:endParaRPr lang="en-US" dirty="0"/>
          </a:p>
        </p:txBody>
      </p:sp>
      <p:pic>
        <p:nvPicPr>
          <p:cNvPr id="5" name="Picture 4" descr="Graphic of Budget Detail page in GEMS showing Filtering">
            <a:extLst>
              <a:ext uri="{FF2B5EF4-FFF2-40B4-BE49-F238E27FC236}">
                <a16:creationId xmlns:a16="http://schemas.microsoft.com/office/drawing/2014/main" id="{6B983E66-223F-4DF7-A93E-AB3595EE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0" y="2376203"/>
            <a:ext cx="7076866" cy="40259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4D2F77C-1FD1-4D00-A25D-DE92A57F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8974" y="2571872"/>
            <a:ext cx="5140960" cy="11988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46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9D2EE-AC31-4302-AA39-1125BBDF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Budgeted Item in GEM$ </a:t>
            </a:r>
            <a:r>
              <a:rPr lang="en-US" sz="4000" dirty="0"/>
              <a:t>(cont’d)</a:t>
            </a:r>
            <a:endParaRPr lang="en-US" dirty="0"/>
          </a:p>
        </p:txBody>
      </p:sp>
      <p:pic>
        <p:nvPicPr>
          <p:cNvPr id="9" name="Picture 8" descr="Filtering graphic of object codes">
            <a:extLst>
              <a:ext uri="{FF2B5EF4-FFF2-40B4-BE49-F238E27FC236}">
                <a16:creationId xmlns:a16="http://schemas.microsoft.com/office/drawing/2014/main" id="{AC285A24-1947-406D-965A-A9F0E50A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6" y="1407978"/>
            <a:ext cx="5822459" cy="2472899"/>
          </a:xfrm>
          <a:prstGeom prst="rect">
            <a:avLst/>
          </a:prstGeom>
        </p:spPr>
      </p:pic>
      <p:pic>
        <p:nvPicPr>
          <p:cNvPr id="11" name="Picture 10" descr="Filtering graphic of budget tags">
            <a:extLst>
              <a:ext uri="{FF2B5EF4-FFF2-40B4-BE49-F238E27FC236}">
                <a16:creationId xmlns:a16="http://schemas.microsoft.com/office/drawing/2014/main" id="{5745D80D-B888-4C4B-9E1F-391E5DAD5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036" y="2703820"/>
            <a:ext cx="5906359" cy="2276346"/>
          </a:xfrm>
          <a:prstGeom prst="rect">
            <a:avLst/>
          </a:prstGeom>
        </p:spPr>
      </p:pic>
      <p:pic>
        <p:nvPicPr>
          <p:cNvPr id="13" name="Picture 12" descr="Filtering graphic of narrative descriptions">
            <a:extLst>
              <a:ext uri="{FF2B5EF4-FFF2-40B4-BE49-F238E27FC236}">
                <a16:creationId xmlns:a16="http://schemas.microsoft.com/office/drawing/2014/main" id="{156F679C-BDAB-4EBA-A7BF-49DEDAACD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438" y="4360534"/>
            <a:ext cx="6352182" cy="194882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92E4891-CD73-4AF3-879C-2FA68C02D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815713"/>
            <a:ext cx="10515600" cy="40525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			Filtering options</a:t>
            </a:r>
          </a:p>
        </p:txBody>
      </p:sp>
    </p:spTree>
    <p:extLst>
      <p:ext uri="{BB962C8B-B14F-4D97-AF65-F5344CB8AC3E}">
        <p14:creationId xmlns:p14="http://schemas.microsoft.com/office/powerpoint/2010/main" val="961993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9EC651-4C14-42A6-AC97-A6BA6F11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561"/>
            <a:ext cx="10515600" cy="4540532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GEM$ has many validations built into the system that will not allow a funding application to be submitted until errors have been corrected.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ED29D6-B4FE-4F96-9C13-DFC52F95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3564F8-EE5B-4C21-967C-D6729E9748A7}"/>
              </a:ext>
            </a:extLst>
          </p:cNvPr>
          <p:cNvSpPr/>
          <p:nvPr/>
        </p:nvSpPr>
        <p:spPr>
          <a:xfrm>
            <a:off x="2875280" y="2976880"/>
            <a:ext cx="7091680" cy="29667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dirty="0"/>
              <a:t>Fiscal validations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Budgeting more or less than a district’s allocation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Forgetting to complete required budget details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Over- or underbudgeting MTRS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Overbudgeting indirect costs</a:t>
            </a:r>
          </a:p>
        </p:txBody>
      </p:sp>
    </p:spTree>
    <p:extLst>
      <p:ext uri="{BB962C8B-B14F-4D97-AF65-F5344CB8AC3E}">
        <p14:creationId xmlns:p14="http://schemas.microsoft.com/office/powerpoint/2010/main" val="321837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9EC651-4C14-42A6-AC97-A6BA6F11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1" y="1653701"/>
            <a:ext cx="10515600" cy="47672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Error messages appear on the “Sections” page: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ED29D6-B4FE-4F96-9C13-DFC52F95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Validations (cont’d)</a:t>
            </a:r>
          </a:p>
        </p:txBody>
      </p:sp>
      <p:pic>
        <p:nvPicPr>
          <p:cNvPr id="5" name="Picture 4" descr="Graphic showing validation errors in GEMS">
            <a:extLst>
              <a:ext uri="{FF2B5EF4-FFF2-40B4-BE49-F238E27FC236}">
                <a16:creationId xmlns:a16="http://schemas.microsoft.com/office/drawing/2014/main" id="{96FD40B7-F4CF-4120-BD88-1381F7B13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21" y="2298891"/>
            <a:ext cx="10495376" cy="4122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502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9EC651-4C14-42A6-AC97-A6BA6F11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4595"/>
            <a:ext cx="11236099" cy="432880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Clicking on the “Messages” tells you where and what the problem is: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ED29D6-B4FE-4F96-9C13-DFC52F95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Validations (cont’d)</a:t>
            </a:r>
          </a:p>
        </p:txBody>
      </p:sp>
      <p:pic>
        <p:nvPicPr>
          <p:cNvPr id="6" name="Picture 5" descr="Graphic showing validation errors in GEMS">
            <a:extLst>
              <a:ext uri="{FF2B5EF4-FFF2-40B4-BE49-F238E27FC236}">
                <a16:creationId xmlns:a16="http://schemas.microsoft.com/office/drawing/2014/main" id="{0CFF9A73-0FFC-49BB-AD99-23013A44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0" y="3022600"/>
            <a:ext cx="11917520" cy="2417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12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970" y="2459504"/>
            <a:ext cx="10642060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Grants Chart of Accounts in GEM$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09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9EC651-4C14-42A6-AC97-A6BA6F11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6" y="1400784"/>
            <a:ext cx="4077167" cy="1172554"/>
          </a:xfrm>
          <a:solidFill>
            <a:srgbClr val="E2ECFE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j-lt"/>
              </a:rPr>
              <a:t>Printing of any page or all pages, including the Budget, can be done from the Sections page: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ED29D6-B4FE-4F96-9C13-DFC52F95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91" y="246614"/>
            <a:ext cx="10515600" cy="1042852"/>
          </a:xfrm>
        </p:spPr>
        <p:txBody>
          <a:bodyPr/>
          <a:lstStyle/>
          <a:p>
            <a:r>
              <a:rPr lang="en-US" dirty="0"/>
              <a:t>Printing</a:t>
            </a:r>
          </a:p>
        </p:txBody>
      </p:sp>
      <p:pic>
        <p:nvPicPr>
          <p:cNvPr id="7" name="Picture 6" descr="Graphic showing where pdf copies are located in GEMS when using print function">
            <a:extLst>
              <a:ext uri="{FF2B5EF4-FFF2-40B4-BE49-F238E27FC236}">
                <a16:creationId xmlns:a16="http://schemas.microsoft.com/office/drawing/2014/main" id="{3041EC5F-28DE-4C7B-AA45-B0F297BB4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8" y="4140619"/>
            <a:ext cx="6008451" cy="24833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 of Sections page showing print buttons">
            <a:extLst>
              <a:ext uri="{FF2B5EF4-FFF2-40B4-BE49-F238E27FC236}">
                <a16:creationId xmlns:a16="http://schemas.microsoft.com/office/drawing/2014/main" id="{53DEA160-357B-4CF3-A4CF-8FDCD514F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39" y="1001512"/>
            <a:ext cx="7261012" cy="3600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91B6AC-CB31-4F1C-9E54-81D35C6F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86091" y="5037242"/>
            <a:ext cx="687760" cy="947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623577-4389-4BD0-BEE2-21A030DC4F60}"/>
              </a:ext>
            </a:extLst>
          </p:cNvPr>
          <p:cNvSpPr txBox="1"/>
          <p:nvPr/>
        </p:nvSpPr>
        <p:spPr>
          <a:xfrm>
            <a:off x="361869" y="2737243"/>
            <a:ext cx="3764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r>
              <a:rPr lang="en-US" sz="1800" dirty="0"/>
              <a:t>A pdf is generated, which may</a:t>
            </a:r>
          </a:p>
          <a:p>
            <a:pPr marL="0" indent="0">
              <a:buNone/>
            </a:pPr>
            <a:r>
              <a:rPr lang="en-US" sz="1800" dirty="0"/>
              <a:t>show up in the DESE Resources </a:t>
            </a:r>
          </a:p>
          <a:p>
            <a:pPr marL="0" indent="0">
              <a:buNone/>
            </a:pPr>
            <a:r>
              <a:rPr lang="en-US" sz="1800" dirty="0"/>
              <a:t>page (select from the left menu)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05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9EC651-4C14-42A6-AC97-A6BA6F11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83" y="1180342"/>
            <a:ext cx="4087550" cy="1200329"/>
          </a:xfr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  <a:cs typeface="+mn-cs"/>
              </a:rPr>
              <a:t>Additionally, budgets can be downloaded as an Excel spreadsheet from the Budget page.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ED29D6-B4FE-4F96-9C13-DFC52F95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49" y="253932"/>
            <a:ext cx="10515600" cy="1042852"/>
          </a:xfrm>
        </p:spPr>
        <p:txBody>
          <a:bodyPr/>
          <a:lstStyle/>
          <a:p>
            <a:r>
              <a:rPr lang="en-US" dirty="0"/>
              <a:t>Downloading (and Uploading)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23577-4389-4BD0-BEE2-21A030DC4F60}"/>
              </a:ext>
            </a:extLst>
          </p:cNvPr>
          <p:cNvSpPr txBox="1"/>
          <p:nvPr/>
        </p:nvSpPr>
        <p:spPr>
          <a:xfrm>
            <a:off x="197144" y="2380671"/>
            <a:ext cx="499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r>
              <a:rPr lang="en-US" sz="1800" dirty="0"/>
              <a:t>The Excel Spreadsheet is generated in a new tab that appears at the bottom left of your screen:</a:t>
            </a:r>
          </a:p>
          <a:p>
            <a:endParaRPr lang="en-US" dirty="0"/>
          </a:p>
        </p:txBody>
      </p:sp>
      <p:pic>
        <p:nvPicPr>
          <p:cNvPr id="6" name="Picture 5" descr="Graphic of the Budget page showing where to download budget">
            <a:extLst>
              <a:ext uri="{FF2B5EF4-FFF2-40B4-BE49-F238E27FC236}">
                <a16:creationId xmlns:a16="http://schemas.microsoft.com/office/drawing/2014/main" id="{B39B3A5E-75D7-47C0-8312-7C6522A17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36" y="1308618"/>
            <a:ext cx="6177091" cy="42996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raphic showing how the downloaded budget excel document shows up in GEMS">
            <a:extLst>
              <a:ext uri="{FF2B5EF4-FFF2-40B4-BE49-F238E27FC236}">
                <a16:creationId xmlns:a16="http://schemas.microsoft.com/office/drawing/2014/main" id="{AC904C3C-A4C2-43FE-9D2E-9714F2BA8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1" y="3383597"/>
            <a:ext cx="3897928" cy="32204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C1035D5-6530-4E48-A17B-89538FA88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05785">
            <a:off x="252999" y="6089259"/>
            <a:ext cx="308113" cy="49695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72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ED29D6-B4FE-4F96-9C13-DFC52F95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49" y="253932"/>
            <a:ext cx="10515600" cy="1042852"/>
          </a:xfrm>
        </p:spPr>
        <p:txBody>
          <a:bodyPr/>
          <a:lstStyle/>
          <a:p>
            <a:r>
              <a:rPr lang="en-US" dirty="0"/>
              <a:t>Downloading (and Uploading) (cont’d)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23577-4389-4BD0-BEE2-21A030DC4F60}"/>
              </a:ext>
            </a:extLst>
          </p:cNvPr>
          <p:cNvSpPr txBox="1"/>
          <p:nvPr/>
        </p:nvSpPr>
        <p:spPr>
          <a:xfrm>
            <a:off x="470336" y="1786287"/>
            <a:ext cx="11251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r>
              <a:rPr lang="en-US" sz="2400" dirty="0"/>
              <a:t>The Excel Spreadsheet contains all of the items entered for each budget detail created:</a:t>
            </a:r>
          </a:p>
          <a:p>
            <a:endParaRPr lang="en-US" dirty="0"/>
          </a:p>
        </p:txBody>
      </p:sp>
      <p:pic>
        <p:nvPicPr>
          <p:cNvPr id="8" name="Content Placeholder 7" descr="Graphic showing excel spreadsheet of budgeted items downloaded from GEMS">
            <a:extLst>
              <a:ext uri="{FF2B5EF4-FFF2-40B4-BE49-F238E27FC236}">
                <a16:creationId xmlns:a16="http://schemas.microsoft.com/office/drawing/2014/main" id="{88C78DAC-1C99-4933-B84A-B2FDF3867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776" y="2801950"/>
            <a:ext cx="10579160" cy="168186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1A1DF-671E-415F-B2A7-AA972EDE89E9}"/>
              </a:ext>
            </a:extLst>
          </p:cNvPr>
          <p:cNvSpPr txBox="1"/>
          <p:nvPr/>
        </p:nvSpPr>
        <p:spPr>
          <a:xfrm>
            <a:off x="874643" y="4840357"/>
            <a:ext cx="10217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647B6"/>
                </a:solidFill>
                <a:latin typeface="Arial Rounded MT Bold" panose="020F0704030504030204" pitchFamily="34" charset="0"/>
              </a:rPr>
              <a:t>Once we have at least a year of experience with the new system, we intend to begin deploying the GEM$ functionality that allows applicants to upload budgets into the system.  More to come . . .</a:t>
            </a:r>
          </a:p>
        </p:txBody>
      </p:sp>
    </p:spTree>
    <p:extLst>
      <p:ext uri="{BB962C8B-B14F-4D97-AF65-F5344CB8AC3E}">
        <p14:creationId xmlns:p14="http://schemas.microsoft.com/office/powerpoint/2010/main" val="2323782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9327" y="2821023"/>
            <a:ext cx="10642060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Questions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26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6461" y="1976445"/>
            <a:ext cx="9147242" cy="17851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Kathy Cross,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Kathleen.Cross@mass.gov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 O’Donnell,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Robert.F.O'Donnell@mass.gov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Unwillington: A HUGE THANK YOU!">
            <a:extLst>
              <a:ext uri="{FF2B5EF4-FFF2-40B4-BE49-F238E27FC236}">
                <a16:creationId xmlns:a16="http://schemas.microsoft.com/office/drawing/2014/main" id="{E956EB7C-0F31-4AF3-9659-7619D63E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39" y="1071880"/>
            <a:ext cx="5146675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09396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799304"/>
            <a:ext cx="9293482" cy="1928238"/>
          </a:xfrm>
        </p:spPr>
        <p:txBody>
          <a:bodyPr>
            <a:noAutofit/>
          </a:bodyPr>
          <a:lstStyle/>
          <a:p>
            <a:r>
              <a:rPr lang="en-US" sz="4400"/>
              <a:t>Fiscal Policies and Practices in GEM$:  Tying It All Together</a:t>
            </a:r>
            <a:br>
              <a:rPr lang="en-US" sz="4400"/>
            </a:br>
            <a:r>
              <a:rPr lang="en-US" sz="3600" i="1"/>
              <a:t>Reimbursements, Amendments, Obligation, Liquidation, Grant Closeout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GEM$ Conference - Worcester</a:t>
            </a:r>
          </a:p>
          <a:p>
            <a:r>
              <a:rPr lang="en-US"/>
              <a:t>June 26, 2023</a:t>
            </a:r>
          </a:p>
        </p:txBody>
      </p:sp>
    </p:spTree>
    <p:extLst>
      <p:ext uri="{BB962C8B-B14F-4D97-AF65-F5344CB8AC3E}">
        <p14:creationId xmlns:p14="http://schemas.microsoft.com/office/powerpoint/2010/main" val="2784226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age 2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50" y="1070042"/>
            <a:ext cx="10515600" cy="1161075"/>
          </a:xfrm>
        </p:spPr>
        <p:txBody>
          <a:bodyPr>
            <a:normAutofit/>
          </a:bodyPr>
          <a:lstStyle/>
          <a:p>
            <a:r>
              <a:rPr lang="en-US" sz="4000"/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378" y="2440634"/>
            <a:ext cx="11237844" cy="2578838"/>
          </a:xfrm>
        </p:spPr>
        <p:txBody>
          <a:bodyPr>
            <a:normAutofit/>
          </a:bodyPr>
          <a:lstStyle/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000000"/>
                </a:solidFill>
                <a:latin typeface="proxima-nova"/>
              </a:rPr>
              <a:t>Jenn Ahern, </a:t>
            </a:r>
            <a:r>
              <a:rPr lang="en-US" sz="2200">
                <a:solidFill>
                  <a:srgbClr val="000000"/>
                </a:solidFill>
                <a:latin typeface="proxima-nova"/>
              </a:rPr>
              <a:t>Supervisor, Grants Management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500" u="none" strike="noStrike" cap="none" normalizeH="0" baseline="0">
              <a:ln>
                <a:noFill/>
              </a:ln>
              <a:solidFill>
                <a:srgbClr val="000000"/>
              </a:solidFill>
              <a:latin typeface="proxima-nov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roxima-nova"/>
              </a:rPr>
              <a:t>Kathy Cross,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roxima-nova"/>
              </a:rPr>
              <a:t> Federal Programs Coordinator, Resource Allocation Strategy and Planning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roxima-nova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98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970" y="2363824"/>
            <a:ext cx="10642060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Overview: Reimbursement Requests in GEM$</a:t>
            </a:r>
            <a:r>
              <a:rPr kumimoji="0" lang="en-US" sz="6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643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380"/>
          </a:xfrm>
        </p:spPr>
        <p:txBody>
          <a:bodyPr/>
          <a:lstStyle/>
          <a:p>
            <a:r>
              <a:rPr lang="en-US"/>
              <a:t>Grant Reimbursement Requests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616"/>
            <a:ext cx="10515600" cy="41769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1"/>
            <a:r>
              <a:rPr lang="en-US">
                <a:latin typeface="Arial"/>
                <a:cs typeface="Arial"/>
              </a:rPr>
              <a:t>Reimbursement based on line-item expenditures</a:t>
            </a:r>
          </a:p>
          <a:p>
            <a:pPr lvl="2"/>
            <a:r>
              <a:rPr lang="en-US">
                <a:latin typeface="Arial"/>
                <a:cs typeface="Arial"/>
              </a:rPr>
              <a:t>No longer entering lump request amount, reimbursement will be based on reported expenditures (GEM$)</a:t>
            </a:r>
            <a:endParaRPr lang="en-US"/>
          </a:p>
          <a:p>
            <a:pPr lvl="2"/>
            <a:endParaRPr lang="en-US">
              <a:latin typeface="Arial"/>
              <a:cs typeface="Arial"/>
            </a:endParaRPr>
          </a:p>
          <a:p>
            <a:pPr lvl="1"/>
            <a:r>
              <a:rPr lang="en-US">
                <a:latin typeface="Arial"/>
                <a:cs typeface="Arial"/>
              </a:rPr>
              <a:t>Access to request reimbursement once the grant has been approved (GEM$)</a:t>
            </a:r>
          </a:p>
          <a:p>
            <a:pPr lvl="2"/>
            <a:r>
              <a:rPr lang="en-US">
                <a:latin typeface="Arial"/>
                <a:cs typeface="Arial"/>
              </a:rPr>
              <a:t>No payment request windows</a:t>
            </a:r>
          </a:p>
          <a:p>
            <a:pPr lvl="2"/>
            <a:r>
              <a:rPr lang="en-US">
                <a:latin typeface="Arial"/>
                <a:cs typeface="Arial"/>
              </a:rPr>
              <a:t>Final opportunity to draw funds will be in July (most)</a:t>
            </a:r>
          </a:p>
          <a:p>
            <a:pPr lvl="2"/>
            <a:r>
              <a:rPr lang="en-US">
                <a:latin typeface="Arial"/>
                <a:cs typeface="Arial"/>
              </a:rPr>
              <a:t>Multi-Year/Carryover grants will allow reimbursement requests through 11/30 of Year 3.</a:t>
            </a:r>
          </a:p>
          <a:p>
            <a:pPr marL="457200" lvl="1" indent="0">
              <a:buNone/>
            </a:pP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Grants housed in EdGrants in will follow the old requesting process </a:t>
            </a:r>
            <a:endParaRPr lang="en-US"/>
          </a:p>
          <a:p>
            <a:pPr lvl="2"/>
            <a:r>
              <a:rPr lang="en-US">
                <a:latin typeface="Arial"/>
                <a:cs typeface="Arial"/>
              </a:rPr>
              <a:t>July is the final window to request funds</a:t>
            </a:r>
            <a:endParaRPr lang="en-US"/>
          </a:p>
          <a:p>
            <a:pPr lvl="1"/>
            <a:endParaRPr lang="en-US">
              <a:latin typeface="Arial"/>
              <a:cs typeface="Arial"/>
            </a:endParaRPr>
          </a:p>
          <a:p>
            <a:pPr lvl="1"/>
            <a:r>
              <a:rPr lang="en-US">
                <a:latin typeface="Arial"/>
                <a:cs typeface="Arial"/>
              </a:rPr>
              <a:t>Reimbursement requests will adhere to the amendment guidelines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92D3B1-56B2-4517-8E12-416FB61A6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there is any significant change in program objectives; or</a:t>
            </a:r>
          </a:p>
          <a:p>
            <a:endParaRPr lang="en-US" b="0" i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there is any increase or decrease in the </a:t>
            </a:r>
            <a:r>
              <a:rPr lang="en-US" b="1" i="0">
                <a:solidFill>
                  <a:srgbClr val="212529"/>
                </a:solidFill>
                <a:effectLst/>
                <a:latin typeface="-apple-system"/>
              </a:rPr>
              <a:t>total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 amount of the grant; or</a:t>
            </a:r>
          </a:p>
          <a:p>
            <a:endParaRPr lang="en-US" b="0" i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>
                <a:solidFill>
                  <a:srgbClr val="212529"/>
                </a:solidFill>
                <a:latin typeface="-apple-system"/>
              </a:rPr>
              <a:t>a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n </a:t>
            </a:r>
            <a:r>
              <a:rPr lang="en-US" b="1" i="0">
                <a:solidFill>
                  <a:srgbClr val="212529"/>
                </a:solidFill>
                <a:effectLst/>
                <a:latin typeface="-apple-system"/>
              </a:rPr>
              <a:t>increase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 in a line of the budget exceeds $100 or 10% of the line (whichever is greater), or exceeds $10,000</a:t>
            </a:r>
          </a:p>
          <a:p>
            <a:endParaRPr lang="en-US">
              <a:solidFill>
                <a:srgbClr val="212529"/>
              </a:solidFill>
              <a:latin typeface="-apple-system"/>
            </a:endParaRPr>
          </a:p>
          <a:p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amendment validations will be buil</a:t>
            </a:r>
            <a:r>
              <a:rPr lang="en-US">
                <a:solidFill>
                  <a:srgbClr val="212529"/>
                </a:solidFill>
                <a:latin typeface="-apple-system"/>
              </a:rPr>
              <a:t>t into the reimbursement request form</a:t>
            </a:r>
            <a:endParaRPr lang="en-US" b="0" i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D3AFA0-A451-4F9D-8F9B-1E0E812E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Amendments are Required when:</a:t>
            </a:r>
          </a:p>
        </p:txBody>
      </p:sp>
    </p:spTree>
    <p:extLst>
      <p:ext uri="{BB962C8B-B14F-4D97-AF65-F5344CB8AC3E}">
        <p14:creationId xmlns:p14="http://schemas.microsoft.com/office/powerpoint/2010/main" val="375740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Graphic showing function and object codes from DESE's Chart of Accounts">
            <a:extLst>
              <a:ext uri="{FF2B5EF4-FFF2-40B4-BE49-F238E27FC236}">
                <a16:creationId xmlns:a16="http://schemas.microsoft.com/office/drawing/2014/main" id="{23563A16-A4A2-0C89-988B-77697F2E8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824803"/>
              </p:ext>
            </p:extLst>
          </p:nvPr>
        </p:nvGraphicFramePr>
        <p:xfrm>
          <a:off x="838200" y="2087563"/>
          <a:ext cx="105156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6BDDE64-A9FB-92AA-2AF8-2352768F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DESE’s </a:t>
            </a:r>
            <a:r>
              <a:rPr lang="en-US" dirty="0">
                <a:hlinkClick r:id="rId7"/>
              </a:rPr>
              <a:t>chart of accounts (COA)</a:t>
            </a:r>
            <a:r>
              <a:rPr lang="en-US" dirty="0"/>
              <a:t> governs how districts report their expenditure data on an annual basis</a:t>
            </a:r>
          </a:p>
        </p:txBody>
      </p:sp>
    </p:spTree>
    <p:extLst>
      <p:ext uri="{BB962C8B-B14F-4D97-AF65-F5344CB8AC3E}">
        <p14:creationId xmlns:p14="http://schemas.microsoft.com/office/powerpoint/2010/main" val="4175731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D06279-ED3E-40E6-8462-492C6A9E3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Search&gt; Funding Applications&gt; Select District&gt; Reimbursement Requests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C44D9-D2AB-4541-98DE-5CB8BFB3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Request Reimbursement</a:t>
            </a:r>
          </a:p>
        </p:txBody>
      </p:sp>
      <p:pic>
        <p:nvPicPr>
          <p:cNvPr id="5" name="Picture 4" descr="Screenshot of GEMS SEctions page">
            <a:extLst>
              <a:ext uri="{FF2B5EF4-FFF2-40B4-BE49-F238E27FC236}">
                <a16:creationId xmlns:a16="http://schemas.microsoft.com/office/drawing/2014/main" id="{F0010F37-3F2B-4BB6-BFE8-2353ACAB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35" y="3074676"/>
            <a:ext cx="9771017" cy="35493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76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creenshot of Project Summary page in GEMS with Create New Reimbursement Request link highlighted">
            <a:extLst>
              <a:ext uri="{FF2B5EF4-FFF2-40B4-BE49-F238E27FC236}">
                <a16:creationId xmlns:a16="http://schemas.microsoft.com/office/drawing/2014/main" id="{0F0AA289-3285-4B72-AF46-30A9E100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68712"/>
            <a:ext cx="10515600" cy="54750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4AA242-0C2F-4E9F-B440-6F3A07D141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Create Reimbursement Request</a:t>
            </a:r>
          </a:p>
        </p:txBody>
      </p:sp>
    </p:spTree>
    <p:extLst>
      <p:ext uri="{BB962C8B-B14F-4D97-AF65-F5344CB8AC3E}">
        <p14:creationId xmlns:p14="http://schemas.microsoft.com/office/powerpoint/2010/main" val="1928621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8FE3AC-A606-427C-977F-0C09FC77C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/>
              <a:t>DEMO Reimbursement Request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5CCFCF-804C-4271-9A58-182B0848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Demonstration of Reimbursement Request</a:t>
            </a:r>
          </a:p>
        </p:txBody>
      </p:sp>
    </p:spTree>
    <p:extLst>
      <p:ext uri="{BB962C8B-B14F-4D97-AF65-F5344CB8AC3E}">
        <p14:creationId xmlns:p14="http://schemas.microsoft.com/office/powerpoint/2010/main" val="3430809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2791" y="2091449"/>
            <a:ext cx="10642060" cy="28623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Obligation and Liquidation  &amp; Grant Closeout Process</a:t>
            </a:r>
            <a:endParaRPr kumimoji="0" lang="en-US" sz="6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0441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22C59-FABC-492D-9710-00437C00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Arial"/>
                <a:cs typeface="Arial"/>
              </a:rPr>
              <a:t>Grants housed in EdGrants will close out in EdGrants</a:t>
            </a:r>
          </a:p>
          <a:p>
            <a:pPr lvl="1"/>
            <a:r>
              <a:rPr lang="en-US">
                <a:latin typeface="Arial"/>
                <a:cs typeface="Arial"/>
              </a:rPr>
              <a:t>For example, FY2023 305, 140, etc. will continue in EdGrants until the FR-1 is filed and the grant is closed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DO NOW: Determine which FR-1s are delinquent and submit asap</a:t>
            </a:r>
          </a:p>
          <a:p>
            <a:pPr lvl="1"/>
            <a:endParaRPr lang="en-US"/>
          </a:p>
          <a:p>
            <a:r>
              <a:rPr lang="en-US">
                <a:latin typeface="Arial"/>
                <a:cs typeface="Arial"/>
              </a:rPr>
              <a:t>GEM$ closeout process will utilize the Financial Expenditure Report (FER)</a:t>
            </a:r>
          </a:p>
          <a:p>
            <a:pPr lvl="1"/>
            <a:r>
              <a:rPr lang="en-US">
                <a:latin typeface="Arial"/>
                <a:cs typeface="Arial"/>
              </a:rPr>
              <a:t>Financial Expenditure Report (FER) will allow for one final reimbursement if filed by 8/25. (most)</a:t>
            </a:r>
          </a:p>
          <a:p>
            <a:pPr lvl="1"/>
            <a:r>
              <a:rPr lang="en-US">
                <a:latin typeface="Arial"/>
                <a:cs typeface="Arial"/>
              </a:rPr>
              <a:t>Financial Expenditure Report (FER) will allow for one final reimbursement if filed by 12/31 (multi-year/carryover)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2777D-1901-4D97-BBF7-DD8974AE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 Closeout Process</a:t>
            </a:r>
          </a:p>
        </p:txBody>
      </p:sp>
    </p:spTree>
    <p:extLst>
      <p:ext uri="{BB962C8B-B14F-4D97-AF65-F5344CB8AC3E}">
        <p14:creationId xmlns:p14="http://schemas.microsoft.com/office/powerpoint/2010/main" val="475819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BEFAD3-7AB7-460B-AAB6-F3BA71CFC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FER will allow for one final reimbursement request based on reported expenditures provided it is submitted on or BEFORE 8/25.</a:t>
            </a:r>
          </a:p>
          <a:p>
            <a:endParaRPr lang="en-US"/>
          </a:p>
          <a:p>
            <a:r>
              <a:rPr lang="en-US"/>
              <a:t>Grant Award Notification (GAN) will include important dates!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 Closeout Process Cont.</a:t>
            </a:r>
          </a:p>
        </p:txBody>
      </p:sp>
    </p:spTree>
    <p:extLst>
      <p:ext uri="{BB962C8B-B14F-4D97-AF65-F5344CB8AC3E}">
        <p14:creationId xmlns:p14="http://schemas.microsoft.com/office/powerpoint/2010/main" val="2947479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57873E-7103-4A36-B86A-6B4F712B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Grant Award Notice (GAN)</a:t>
            </a:r>
          </a:p>
        </p:txBody>
      </p:sp>
      <p:pic>
        <p:nvPicPr>
          <p:cNvPr id="23" name="Content Placeholder 22" descr="Screenshot of Grant Award Notice with subrecipient information highlighted">
            <a:extLst>
              <a:ext uri="{FF2B5EF4-FFF2-40B4-BE49-F238E27FC236}">
                <a16:creationId xmlns:a16="http://schemas.microsoft.com/office/drawing/2014/main" id="{70EDB952-BEBD-47E0-9D84-77864D352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3360" y="467208"/>
            <a:ext cx="722388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41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A3A97C-808C-4C45-BFFA-C6B59D23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GAN Cont.</a:t>
            </a:r>
          </a:p>
        </p:txBody>
      </p:sp>
      <p:pic>
        <p:nvPicPr>
          <p:cNvPr id="9" name="Content Placeholder 8" descr="Grant Award Notice screenshot with link to explanation of features">
            <a:extLst>
              <a:ext uri="{FF2B5EF4-FFF2-40B4-BE49-F238E27FC236}">
                <a16:creationId xmlns:a16="http://schemas.microsoft.com/office/drawing/2014/main" id="{854E72B5-9476-41CF-A607-7691C46EC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2603" y="467208"/>
            <a:ext cx="6545397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79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843775-A705-4979-A019-7C024830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GAN Explained document</a:t>
            </a:r>
          </a:p>
        </p:txBody>
      </p:sp>
      <p:pic>
        <p:nvPicPr>
          <p:cNvPr id="4" name="Content Placeholder 4" descr="Screenshot of Explanation of Grant Award Notice">
            <a:extLst>
              <a:ext uri="{FF2B5EF4-FFF2-40B4-BE49-F238E27FC236}">
                <a16:creationId xmlns:a16="http://schemas.microsoft.com/office/drawing/2014/main" id="{8B09AFD1-C68F-46AD-BBC5-0A9F493FD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062568"/>
            <a:ext cx="7225748" cy="47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16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BEFAD3-7AB7-460B-AAB6-F3BA71CFC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592" y="1407979"/>
            <a:ext cx="9902758" cy="50848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/>
              <a:t>Best Practice = Obligate and Liquidate before the grant deadline.</a:t>
            </a:r>
          </a:p>
          <a:p>
            <a:r>
              <a:rPr lang="en-US" sz="2400">
                <a:solidFill>
                  <a:srgbClr val="3647B6"/>
                </a:solidFill>
              </a:rPr>
              <a:t>Deadline</a:t>
            </a:r>
            <a:r>
              <a:rPr lang="en-US" sz="2400"/>
              <a:t> for obligation depends on type of expense: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Obligation and Liquidation for Federal Grants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28DF7A-FB97-4E56-9594-435574FD555F}"/>
              </a:ext>
            </a:extLst>
          </p:cNvPr>
          <p:cNvGraphicFramePr>
            <a:graphicFrameLocks noGrp="1"/>
          </p:cNvGraphicFramePr>
          <p:nvPr/>
        </p:nvGraphicFramePr>
        <p:xfrm>
          <a:off x="1624519" y="2422187"/>
          <a:ext cx="8861898" cy="3959158"/>
        </p:xfrm>
        <a:graphic>
          <a:graphicData uri="http://schemas.openxmlformats.org/drawingml/2006/table">
            <a:tbl>
              <a:tblPr firstRow="1" firstCol="1" bandRow="1"/>
              <a:tblGrid>
                <a:gridCol w="3730468">
                  <a:extLst>
                    <a:ext uri="{9D8B030D-6E8A-4147-A177-3AD203B41FA5}">
                      <a16:colId xmlns:a16="http://schemas.microsoft.com/office/drawing/2014/main" val="3254003711"/>
                    </a:ext>
                  </a:extLst>
                </a:gridCol>
                <a:gridCol w="5131430">
                  <a:extLst>
                    <a:ext uri="{9D8B030D-6E8A-4147-A177-3AD203B41FA5}">
                      <a16:colId xmlns:a16="http://schemas.microsoft.com/office/drawing/2014/main" val="1672681847"/>
                    </a:ext>
                  </a:extLst>
                </a:gridCol>
              </a:tblGrid>
              <a:tr h="314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the obligation is for: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The obligation is made: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35049"/>
                  </a:ext>
                </a:extLst>
              </a:tr>
              <a:tr h="4563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Acquisition of real or personal property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acquire the property.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84987"/>
                  </a:ext>
                </a:extLst>
              </a:tr>
              <a:tr h="45055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services by an employee of the State or subgrantee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services are performed.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37218"/>
                  </a:ext>
                </a:extLst>
              </a:tr>
              <a:tr h="65909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services by a contractor who is not an employee of the State or subgrantee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obtain the services.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192"/>
                  </a:ext>
                </a:extLst>
              </a:tr>
              <a:tr h="48530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of work other than personal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obtain the work.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320579"/>
                  </a:ext>
                </a:extLst>
              </a:tr>
              <a:tr h="28256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utility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State or subgrantee receives the services.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14102"/>
                  </a:ext>
                </a:extLst>
              </a:tr>
              <a:tr h="27676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travel is taken.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706108"/>
                  </a:ext>
                </a:extLst>
              </a:tr>
              <a:tr h="29414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Rental of real or personal property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State or subgrantee uses the property.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42543"/>
                  </a:ext>
                </a:extLst>
              </a:tr>
              <a:tr h="74019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pre-agreement cost that was properly approved by the Secretary [of Education]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first day of the grant or subgrant performance.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148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9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C78D95-3BAE-1132-B836-E4EC63B9C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added this feature to GEM$ in response to requests from the field to align the two systems</a:t>
            </a:r>
          </a:p>
          <a:p>
            <a:r>
              <a:rPr lang="en-US" dirty="0"/>
              <a:t>GEM$ includes dropdown menus for object codes and function codes (organized by function categories)</a:t>
            </a:r>
          </a:p>
          <a:p>
            <a:r>
              <a:rPr lang="en-US" dirty="0"/>
              <a:t>Designed to align with your local accounting systems, streamline grant budgeting, and facilitate EOYR reporting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0B74D-67D1-4091-5F78-B7B3B311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object and function categories in GEM$ are aligned with the EOYR chart of accounts</a:t>
            </a:r>
          </a:p>
        </p:txBody>
      </p:sp>
    </p:spTree>
    <p:extLst>
      <p:ext uri="{BB962C8B-B14F-4D97-AF65-F5344CB8AC3E}">
        <p14:creationId xmlns:p14="http://schemas.microsoft.com/office/powerpoint/2010/main" val="474454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Obligation and Liquidation for Federal Grants (cont’d)</a:t>
            </a:r>
          </a:p>
        </p:txBody>
      </p:sp>
      <p:pic>
        <p:nvPicPr>
          <p:cNvPr id="6" name="Content Placeholder 5" descr="This graphic shows the period of availability of the federal grant the obligation period, the performance of obligated contracts (+60 days), the district liquidation period (+90 days), and the DESE liquidation period (+120 days)&#10;">
            <a:extLst>
              <a:ext uri="{FF2B5EF4-FFF2-40B4-BE49-F238E27FC236}">
                <a16:creationId xmlns:a16="http://schemas.microsoft.com/office/drawing/2014/main" id="{097DF15E-6A4B-43A5-AF35-794DE26A34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6" y="2556862"/>
            <a:ext cx="9902825" cy="40907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65C05-E3D1-445B-8A0D-E32D48165551}"/>
              </a:ext>
            </a:extLst>
          </p:cNvPr>
          <p:cNvSpPr txBox="1"/>
          <p:nvPr/>
        </p:nvSpPr>
        <p:spPr>
          <a:xfrm>
            <a:off x="456896" y="1910531"/>
            <a:ext cx="100100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For contracts for services/goods, if necessary, grant recipients may take up to 90 days past the grant deadline for performance of the contract.  </a:t>
            </a:r>
            <a:endParaRPr lang="en-US" sz="6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76FAA5-1DA2-4187-A9DC-376E4A7BD9A7}"/>
              </a:ext>
            </a:extLst>
          </p:cNvPr>
          <p:cNvSpPr/>
          <p:nvPr/>
        </p:nvSpPr>
        <p:spPr>
          <a:xfrm>
            <a:off x="8891079" y="2690973"/>
            <a:ext cx="2889115" cy="6684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If you are not sure of deadlines, check your GAN!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69AA7F-A0E8-45FD-8735-37D7634CC0CA}"/>
              </a:ext>
            </a:extLst>
          </p:cNvPr>
          <p:cNvSpPr/>
          <p:nvPr/>
        </p:nvSpPr>
        <p:spPr>
          <a:xfrm>
            <a:off x="8891079" y="3435646"/>
            <a:ext cx="2889115" cy="123071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Quick Reference Guide for Obligation/Liquidation:  </a:t>
            </a: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https://www.doe.mass.edu/federalgrants/resources/obligation-performance-liquidation.docx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6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BEFAD3-7AB7-460B-AAB6-F3BA71CFC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7979"/>
            <a:ext cx="10515599" cy="5084896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The United States Department of Education will be entertaining requests for late liquidation of ESSER II (CRRSA) expenses for </a:t>
            </a:r>
            <a:r>
              <a:rPr lang="en-US" sz="2400" b="1" u="sng" dirty="0">
                <a:latin typeface="+mj-lt"/>
              </a:rPr>
              <a:t>up to </a:t>
            </a:r>
            <a:r>
              <a:rPr lang="en-US" sz="2400" b="1" dirty="0">
                <a:latin typeface="+mj-lt"/>
              </a:rPr>
              <a:t>an additional 14 months</a:t>
            </a:r>
          </a:p>
          <a:p>
            <a:endParaRPr lang="en-US" sz="1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Requests need to be made on an expense-by-expense basis</a:t>
            </a:r>
          </a:p>
          <a:p>
            <a:pPr lvl="1"/>
            <a:endParaRPr lang="en-US" sz="8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Each extension request must be justified </a:t>
            </a:r>
          </a:p>
          <a:p>
            <a:pPr lvl="2"/>
            <a:r>
              <a:rPr lang="en-US" sz="1800" dirty="0">
                <a:latin typeface="+mj-lt"/>
              </a:rPr>
              <a:t>Merely needing more time to spend funds is not adequate</a:t>
            </a:r>
          </a:p>
          <a:p>
            <a:pPr lvl="2"/>
            <a:r>
              <a:rPr lang="en-US" sz="1800" dirty="0">
                <a:latin typeface="+mj-lt"/>
              </a:rPr>
              <a:t>Justifications may include pandemic-related supply and labor shortages</a:t>
            </a:r>
          </a:p>
          <a:p>
            <a:pPr lvl="2"/>
            <a:r>
              <a:rPr lang="en-US" sz="1800" dirty="0">
                <a:latin typeface="+mj-lt"/>
              </a:rPr>
              <a:t>Continuity of services through the end of a school year</a:t>
            </a:r>
          </a:p>
          <a:p>
            <a:pPr lvl="2"/>
            <a:endParaRPr lang="en-US" sz="9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Proof that the expense was properly obligated by the grant deadline (9/30/23) will be collected</a:t>
            </a:r>
          </a:p>
          <a:p>
            <a:pPr lvl="1"/>
            <a:endParaRPr lang="en-US" sz="11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Requests will be made and documents uploaded in GEM$ as an Application Supplement (will be announced when open)</a:t>
            </a:r>
          </a:p>
          <a:p>
            <a:pPr lvl="1"/>
            <a:endParaRPr lang="en-US" sz="12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DESE will send all properly documented and justified requests for extension to USED</a:t>
            </a:r>
          </a:p>
          <a:p>
            <a:pPr lvl="1"/>
            <a:endParaRPr lang="en-US" sz="11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There is no guaranty that USED will approve all requests that are submitted</a:t>
            </a:r>
          </a:p>
          <a:p>
            <a:pPr lvl="1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Late Liquidation Requests for ESSER II</a:t>
            </a:r>
          </a:p>
        </p:txBody>
      </p:sp>
    </p:spTree>
    <p:extLst>
      <p:ext uri="{BB962C8B-B14F-4D97-AF65-F5344CB8AC3E}">
        <p14:creationId xmlns:p14="http://schemas.microsoft.com/office/powerpoint/2010/main" val="1268301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9327" y="2821023"/>
            <a:ext cx="10642060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Questions</a:t>
            </a:r>
            <a:endParaRPr kumimoji="0" lang="en-US" sz="6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0962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30330" y="1799880"/>
            <a:ext cx="9147242" cy="20621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Jenn Ahern,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Jennifer.M.Ahern@mass.gov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Kathy Cross,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Kathleen.Cross@mass.gov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3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F70038-2EAA-0F88-44ED-AD56925B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 to the GEM$ Chart of Accounts Guidance and Crosswalk under DESE Resources</a:t>
            </a:r>
          </a:p>
        </p:txBody>
      </p:sp>
      <p:pic>
        <p:nvPicPr>
          <p:cNvPr id="4" name="Picture 1" descr="screenshot of DESE Resources page on GEM$ with GEM$ Chart of Accounts Guidance and Crosswalk link highlighted">
            <a:extLst>
              <a:ext uri="{FF2B5EF4-FFF2-40B4-BE49-F238E27FC236}">
                <a16:creationId xmlns:a16="http://schemas.microsoft.com/office/drawing/2014/main" id="{901B6E58-8E87-A3A9-D079-4B0CFD804D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13" y="2087563"/>
            <a:ext cx="7962174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61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E7FCA7-9B28-99F3-B032-E3A472C4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developing your budget, first choose the appropriate object category</a:t>
            </a:r>
          </a:p>
        </p:txBody>
      </p:sp>
      <p:graphicFrame>
        <p:nvGraphicFramePr>
          <p:cNvPr id="8" name="Content Placeholder 7" descr="Text box with Object Codes listed and heading:  Object Codes:  What are you purchasing">
            <a:extLst>
              <a:ext uri="{FF2B5EF4-FFF2-40B4-BE49-F238E27FC236}">
                <a16:creationId xmlns:a16="http://schemas.microsoft.com/office/drawing/2014/main" id="{99BCDC97-043C-92F7-AF8B-C8725124A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759802"/>
              </p:ext>
            </p:extLst>
          </p:nvPr>
        </p:nvGraphicFramePr>
        <p:xfrm>
          <a:off x="3424869" y="1773714"/>
          <a:ext cx="5342262" cy="482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26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B7D42B-967C-E047-4B3C-2B568183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the Object Code dropdown to select the correct object code</a:t>
            </a:r>
          </a:p>
        </p:txBody>
      </p:sp>
      <p:pic>
        <p:nvPicPr>
          <p:cNvPr id="4" name="Content Placeholder 3" descr="Screenshot of GEM$ Budget Detail Page Showing Object Codes">
            <a:extLst>
              <a:ext uri="{FF2B5EF4-FFF2-40B4-BE49-F238E27FC236}">
                <a16:creationId xmlns:a16="http://schemas.microsoft.com/office/drawing/2014/main" id="{754E0769-C9F7-758B-326D-E84567D47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588" y="1579126"/>
            <a:ext cx="8480823" cy="50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8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223b7f-d29a-40a7-89e9-7fcbaea795a5">
      <UserInfo>
        <DisplayName>O'Donnell, Robert F (DESE)</DisplayName>
        <AccountId>18</AccountId>
        <AccountType/>
      </UserInfo>
      <UserInfo>
        <DisplayName>Cross, Kathleen (DESE)</DisplayName>
        <AccountId>315</AccountId>
        <AccountType/>
      </UserInfo>
    </SharedWithUsers>
    <TaxCatchAll xmlns="c7223b7f-d29a-40a7-89e9-7fcbaea795a5" xsi:nil="true"/>
    <lcf76f155ced4ddcb4097134ff3c332f xmlns="6cc6ac48-9972-4fdd-8495-0ab5ba7fdac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B9A924C50B4E83B552A1AE49283C" ma:contentTypeVersion="12" ma:contentTypeDescription="Create a new document." ma:contentTypeScope="" ma:versionID="3a0bffc5f8cf7127341ad8f908e2ff35">
  <xsd:schema xmlns:xsd="http://www.w3.org/2001/XMLSchema" xmlns:xs="http://www.w3.org/2001/XMLSchema" xmlns:p="http://schemas.microsoft.com/office/2006/metadata/properties" xmlns:ns2="6cc6ac48-9972-4fdd-8495-0ab5ba7fdac9" xmlns:ns3="c7223b7f-d29a-40a7-89e9-7fcbaea795a5" targetNamespace="http://schemas.microsoft.com/office/2006/metadata/properties" ma:root="true" ma:fieldsID="677bfe84c9d84cf3c8a24b4bbe6a3787" ns2:_="" ns3:_="">
    <xsd:import namespace="6cc6ac48-9972-4fdd-8495-0ab5ba7fdac9"/>
    <xsd:import namespace="c7223b7f-d29a-40a7-89e9-7fcbaea79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6ac48-9972-4fdd-8495-0ab5ba7f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23b7f-d29a-40a7-89e9-7fcbaea79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b6c7347-9531-4106-9b48-3384f9a2c700}" ma:internalName="TaxCatchAll" ma:showField="CatchAllData" ma:web="c7223b7f-d29a-40a7-89e9-7fcbaea79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c7223b7f-d29a-40a7-89e9-7fcbaea795a5"/>
    <ds:schemaRef ds:uri="http://purl.org/dc/terms/"/>
    <ds:schemaRef ds:uri="http://www.w3.org/XML/1998/namespace"/>
    <ds:schemaRef ds:uri="http://schemas.openxmlformats.org/package/2006/metadata/core-properties"/>
    <ds:schemaRef ds:uri="6cc6ac48-9972-4fdd-8495-0ab5ba7fdac9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DCE646-D5B1-4B66-8A7E-7AC0C30D41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6ac48-9972-4fdd-8495-0ab5ba7fdac9"/>
    <ds:schemaRef ds:uri="c7223b7f-d29a-40a7-89e9-7fcbaea795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3383</Words>
  <Application>Microsoft Office PowerPoint</Application>
  <PresentationFormat>Widescreen</PresentationFormat>
  <Paragraphs>507</Paragraphs>
  <Slides>63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-apple-system</vt:lpstr>
      <vt:lpstr>proxima-nova</vt:lpstr>
      <vt:lpstr>Arial</vt:lpstr>
      <vt:lpstr>Arial Rounded MT Bold</vt:lpstr>
      <vt:lpstr>Calibri</vt:lpstr>
      <vt:lpstr>Calibri Light</vt:lpstr>
      <vt:lpstr>Office Theme</vt:lpstr>
      <vt:lpstr>Fiscal Policies and Practices in GEM$:  Tying it all Together – Chart of Accounts and Budgeting</vt:lpstr>
      <vt:lpstr>Presenters</vt:lpstr>
      <vt:lpstr>Agenda</vt:lpstr>
      <vt:lpstr>1. New Grants Chart of Accounts in GEM$ </vt:lpstr>
      <vt:lpstr>DESE’s chart of accounts (COA) governs how districts report their expenditure data on an annual basis</vt:lpstr>
      <vt:lpstr>The object and function categories in GEM$ are aligned with the EOYR chart of accounts</vt:lpstr>
      <vt:lpstr>Refer to the GEM$ Chart of Accounts Guidance and Crosswalk under DESE Resources</vt:lpstr>
      <vt:lpstr>When developing your budget, first choose the appropriate object category</vt:lpstr>
      <vt:lpstr>Use the Object Code dropdown to select the correct object code</vt:lpstr>
      <vt:lpstr>Next, select the functional category that fits the purpose of the expenditure</vt:lpstr>
      <vt:lpstr>Use the Function Code dropdown to select the correct function code category </vt:lpstr>
      <vt:lpstr>DESE EOY object and function codes</vt:lpstr>
      <vt:lpstr>The object code that you select will dictate the function categories you can choose</vt:lpstr>
      <vt:lpstr>Function categories include multiple function codes (refer to the crosswalk)</vt:lpstr>
      <vt:lpstr>Use the hover definitions to see detailed descriptions of each object and function code</vt:lpstr>
      <vt:lpstr>Examples of how to classify grant expenditures</vt:lpstr>
      <vt:lpstr>Examples of how to classify grant expenditures</vt:lpstr>
      <vt:lpstr>For districts that claim indirect, use object code (08) to determine the amount you can claim based on your approved rate</vt:lpstr>
      <vt:lpstr>Generally, contracts over $25,000 may not be included for calculating maximum indirect</vt:lpstr>
      <vt:lpstr>2. Budget Functionality</vt:lpstr>
      <vt:lpstr>Reviewing Budget Functionality in GEM$</vt:lpstr>
      <vt:lpstr>Reviewing Budget Functionality in GEM$ (cont’d)</vt:lpstr>
      <vt:lpstr>Reviewing Budget Functionality in GEM$ (cont’d)</vt:lpstr>
      <vt:lpstr>Reviewing Budget Functionality in GEM$ (cont’d)</vt:lpstr>
      <vt:lpstr>Reviewing Budget Functionality in GEM$ (cont’d)</vt:lpstr>
      <vt:lpstr>Reviewing Budget Functionality in GEM$ (cont’d)</vt:lpstr>
      <vt:lpstr>GEM$ has a few special object and function codes that track items peculiar to grantmaking</vt:lpstr>
      <vt:lpstr>Anatomy of a Budgeted Item in GEM$</vt:lpstr>
      <vt:lpstr>Anatomy of a Budgeted Item in GEM$ (cont’d)</vt:lpstr>
      <vt:lpstr>Anatomy of a Budgeted Item in GEM$ (cont’d)</vt:lpstr>
      <vt:lpstr>Anatomy of a Budgeted Item in GEM$ (cont’d)</vt:lpstr>
      <vt:lpstr>Anatomy of a Budgeted Item in GEM$ (cont’d)</vt:lpstr>
      <vt:lpstr>Anatomy of a Budgeted Item in GEM$ (cont’d)</vt:lpstr>
      <vt:lpstr>Anatomy of a Budgeted Item in GEM$ (cont’d)</vt:lpstr>
      <vt:lpstr>Anatomy of a Budgeted Item in GEM$ (cont’d)</vt:lpstr>
      <vt:lpstr>Anatomy of a Budgeted Item in GEM$ (cont’d)</vt:lpstr>
      <vt:lpstr>Validations</vt:lpstr>
      <vt:lpstr>Validations (cont’d)</vt:lpstr>
      <vt:lpstr>Validations (cont’d)</vt:lpstr>
      <vt:lpstr>Printing</vt:lpstr>
      <vt:lpstr>Downloading (and Uploading)</vt:lpstr>
      <vt:lpstr>Downloading (and Uploading) (cont’d)</vt:lpstr>
      <vt:lpstr>3. Questions </vt:lpstr>
      <vt:lpstr>Contact Information:  Kathy Cross, Kathleen.Cross@mass.gov Rob O’Donnell, Robert.F.O'Donnell@mass.gov </vt:lpstr>
      <vt:lpstr>Fiscal Policies and Practices in GEM$:  Tying It All Together Reimbursements, Amendments, Obligation, Liquidation, Grant Closeout</vt:lpstr>
      <vt:lpstr>Presenters</vt:lpstr>
      <vt:lpstr>Overview: Reimbursement Requests in GEM$ </vt:lpstr>
      <vt:lpstr>Grant Reimbursement Requests</vt:lpstr>
      <vt:lpstr>Amendments are Required when:</vt:lpstr>
      <vt:lpstr>Request Reimbursement</vt:lpstr>
      <vt:lpstr>Create Reimbursement Request</vt:lpstr>
      <vt:lpstr>Demonstration of Reimbursement Request</vt:lpstr>
      <vt:lpstr>Obligation and Liquidation  &amp; Grant Closeout Process </vt:lpstr>
      <vt:lpstr>Grant Closeout Process</vt:lpstr>
      <vt:lpstr>Grant Closeout Process Cont.</vt:lpstr>
      <vt:lpstr>Grant Award Notice (GAN)</vt:lpstr>
      <vt:lpstr>GAN Cont.</vt:lpstr>
      <vt:lpstr>GAN Explained document</vt:lpstr>
      <vt:lpstr>Obligation and Liquidation for Federal Grants</vt:lpstr>
      <vt:lpstr>Obligation and Liquidation for Federal Grants (cont’d)</vt:lpstr>
      <vt:lpstr>Late Liquidation Requests for ESSER II</vt:lpstr>
      <vt:lpstr>Questions </vt:lpstr>
      <vt:lpstr>Contact Information:   Jenn Ahern, Jennifer.M.Ahern@mass.gov Kathy Cross, Kathleen.Cross@mass.gov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Policies in GEM$ Presentation</dc:title>
  <dc:creator>DESE</dc:creator>
  <cp:lastModifiedBy>Zou, Dong (EOE)</cp:lastModifiedBy>
  <cp:revision>10</cp:revision>
  <cp:lastPrinted>2023-05-15T15:17:25Z</cp:lastPrinted>
  <dcterms:created xsi:type="dcterms:W3CDTF">2022-10-11T20:32:22Z</dcterms:created>
  <dcterms:modified xsi:type="dcterms:W3CDTF">2023-06-22T18:05:23Z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22 2023 12:00AM</vt:lpwstr>
  </property>
</Properties>
</file>