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3"/>
  </p:sldMasterIdLst>
  <p:notesMasterIdLst>
    <p:notesMasterId r:id="rId20"/>
  </p:notesMasterIdLst>
  <p:sldIdLst>
    <p:sldId id="256" r:id="rId4"/>
    <p:sldId id="261" r:id="rId5"/>
    <p:sldId id="269" r:id="rId6"/>
    <p:sldId id="273" r:id="rId7"/>
    <p:sldId id="258" r:id="rId8"/>
    <p:sldId id="268" r:id="rId9"/>
    <p:sldId id="263" r:id="rId10"/>
    <p:sldId id="264" r:id="rId11"/>
    <p:sldId id="271" r:id="rId12"/>
    <p:sldId id="262" r:id="rId13"/>
    <p:sldId id="265" r:id="rId14"/>
    <p:sldId id="266" r:id="rId15"/>
    <p:sldId id="257" r:id="rId16"/>
    <p:sldId id="267" r:id="rId17"/>
    <p:sldId id="272"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3F6C16-E476-5C45-CEC7-FFDDDC500912}" name="Ahern, Jennifer (DESE)" initials="AJ(" userId="S::Jennifer.M.Ahern@mass.gov::18e45738-7159-4ace-9080-e7d80f3407f4" providerId="AD"/>
  <p188:author id="{D6B73823-6767-50C6-0AF5-314137F11DCA}" name="Cabral, Jennyfer (DESE)" initials="C(" userId="S::jennyfer.cabral@mass.gov::811efd24-13ac-4727-9984-767e8fbf0694" providerId="AD"/>
  <p188:author id="{32725D9A-987E-B0FC-96D8-4C7D978DCEB0}" name="Royer, Alycia (DESE)" initials="RA(" userId="S::Alycia.Royer@mass.gov::0f11f513-9335-4c63-aa09-de3ed70399bb" providerId="AD"/>
  <p188:author id="{7EDA21CC-FD9C-1D92-4F87-DA026A6914B0}" name="Brandon, Linda C (DESE)" initials="BLC(" userId="S::linda.c.brandon@mass.gov::7e86e603-051a-43ec-94ce-ff33ec79312f" providerId="AD"/>
  <p188:author id="{178400D3-D6F3-4EFC-7E2E-63A38A653F67}" name="Cabral, Jennyfer (DESE)" initials="CJ(" userId="S::Jennyfer.Cabral@mass.gov::811efd24-13ac-4727-9984-767e8fbf0694" providerId="AD"/>
  <p188:author id="{DE0D32FD-67F3-A9C6-2361-C64EA1743480}" name="Royer, Alycia (DESE)" initials="R(" userId="S::alycia.royer@mass.gov::0f11f513-9335-4c63-aa09-de3ed70399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7A3EA-8F62-43FF-876F-8F26C1BB6B12}" v="9" dt="2023-06-22T15:14:40.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6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3147A3EA-8F62-43FF-876F-8F26C1BB6B12}"/>
    <pc:docChg chg="modSld">
      <pc:chgData name="Resetarits, Jake S. (DESE)" userId="37741e96-5ecb-4258-9857-666183bdd9bd" providerId="ADAL" clId="{3147A3EA-8F62-43FF-876F-8F26C1BB6B12}" dt="2023-06-22T15:14:40.772" v="1660" actId="207"/>
      <pc:docMkLst>
        <pc:docMk/>
      </pc:docMkLst>
      <pc:sldChg chg="modSp">
        <pc:chgData name="Resetarits, Jake S. (DESE)" userId="37741e96-5ecb-4258-9857-666183bdd9bd" providerId="ADAL" clId="{3147A3EA-8F62-43FF-876F-8F26C1BB6B12}" dt="2023-06-22T15:14:40.772" v="1660" actId="207"/>
        <pc:sldMkLst>
          <pc:docMk/>
          <pc:sldMk cId="1903391231" sldId="261"/>
        </pc:sldMkLst>
        <pc:graphicFrameChg chg="mod">
          <ac:chgData name="Resetarits, Jake S. (DESE)" userId="37741e96-5ecb-4258-9857-666183bdd9bd" providerId="ADAL" clId="{3147A3EA-8F62-43FF-876F-8F26C1BB6B12}" dt="2023-06-22T15:14:40.772" v="1660" actId="207"/>
          <ac:graphicFrameMkLst>
            <pc:docMk/>
            <pc:sldMk cId="1903391231" sldId="261"/>
            <ac:graphicFrameMk id="6" creationId="{F8B3EB28-5B69-A5B4-1B92-FDD4A30F0125}"/>
          </ac:graphicFrameMkLst>
        </pc:graphicFrameChg>
      </pc:sldChg>
      <pc:sldChg chg="modSp mod">
        <pc:chgData name="Resetarits, Jake S. (DESE)" userId="37741e96-5ecb-4258-9857-666183bdd9bd" providerId="ADAL" clId="{3147A3EA-8F62-43FF-876F-8F26C1BB6B12}" dt="2023-06-22T15:13:49.476" v="1653" actId="962"/>
        <pc:sldMkLst>
          <pc:docMk/>
          <pc:sldMk cId="1734004972" sldId="262"/>
        </pc:sldMkLst>
        <pc:picChg chg="mod">
          <ac:chgData name="Resetarits, Jake S. (DESE)" userId="37741e96-5ecb-4258-9857-666183bdd9bd" providerId="ADAL" clId="{3147A3EA-8F62-43FF-876F-8F26C1BB6B12}" dt="2023-06-22T15:13:49.476" v="1653" actId="962"/>
          <ac:picMkLst>
            <pc:docMk/>
            <pc:sldMk cId="1734004972" sldId="262"/>
            <ac:picMk id="4" creationId="{EBB5B3E7-2A7F-4AE8-B1E1-504C33A7BD2F}"/>
          </ac:picMkLst>
        </pc:picChg>
      </pc:sldChg>
      <pc:sldChg chg="modSp mod">
        <pc:chgData name="Resetarits, Jake S. (DESE)" userId="37741e96-5ecb-4258-9857-666183bdd9bd" providerId="ADAL" clId="{3147A3EA-8F62-43FF-876F-8F26C1BB6B12}" dt="2023-06-22T15:12:09.693" v="715" actId="962"/>
        <pc:sldMkLst>
          <pc:docMk/>
          <pc:sldMk cId="504050692" sldId="263"/>
        </pc:sldMkLst>
        <pc:picChg chg="mod">
          <ac:chgData name="Resetarits, Jake S. (DESE)" userId="37741e96-5ecb-4258-9857-666183bdd9bd" providerId="ADAL" clId="{3147A3EA-8F62-43FF-876F-8F26C1BB6B12}" dt="2023-06-22T15:12:09.693" v="715" actId="962"/>
          <ac:picMkLst>
            <pc:docMk/>
            <pc:sldMk cId="504050692" sldId="263"/>
            <ac:picMk id="5" creationId="{A550EC83-B11C-4D28-8AAF-95F99364E879}"/>
          </ac:picMkLst>
        </pc:picChg>
      </pc:sldChg>
      <pc:sldChg chg="modSp mod">
        <pc:chgData name="Resetarits, Jake S. (DESE)" userId="37741e96-5ecb-4258-9857-666183bdd9bd" providerId="ADAL" clId="{3147A3EA-8F62-43FF-876F-8F26C1BB6B12}" dt="2023-06-22T15:14:08.832" v="1656" actId="207"/>
        <pc:sldMkLst>
          <pc:docMk/>
          <pc:sldMk cId="510607210" sldId="264"/>
        </pc:sldMkLst>
        <pc:spChg chg="mod">
          <ac:chgData name="Resetarits, Jake S. (DESE)" userId="37741e96-5ecb-4258-9857-666183bdd9bd" providerId="ADAL" clId="{3147A3EA-8F62-43FF-876F-8F26C1BB6B12}" dt="2023-06-22T15:14:08.832" v="1656" actId="207"/>
          <ac:spMkLst>
            <pc:docMk/>
            <pc:sldMk cId="510607210" sldId="264"/>
            <ac:spMk id="7" creationId="{3FEF9F05-F730-478B-B01B-DDD10FDDF549}"/>
          </ac:spMkLst>
        </pc:spChg>
        <pc:picChg chg="mod">
          <ac:chgData name="Resetarits, Jake S. (DESE)" userId="37741e96-5ecb-4258-9857-666183bdd9bd" providerId="ADAL" clId="{3147A3EA-8F62-43FF-876F-8F26C1BB6B12}" dt="2023-06-22T15:12:28.429" v="805" actId="962"/>
          <ac:picMkLst>
            <pc:docMk/>
            <pc:sldMk cId="510607210" sldId="264"/>
            <ac:picMk id="5" creationId="{D75BB97E-1380-4CBA-A1EF-3531A81F6BA7}"/>
          </ac:picMkLst>
        </pc:picChg>
      </pc:sldChg>
      <pc:sldChg chg="modSp mod">
        <pc:chgData name="Resetarits, Jake S. (DESE)" userId="37741e96-5ecb-4258-9857-666183bdd9bd" providerId="ADAL" clId="{3147A3EA-8F62-43FF-876F-8F26C1BB6B12}" dt="2023-06-22T15:11:36.590" v="459" actId="962"/>
        <pc:sldMkLst>
          <pc:docMk/>
          <pc:sldMk cId="853032972" sldId="268"/>
        </pc:sldMkLst>
        <pc:picChg chg="mod">
          <ac:chgData name="Resetarits, Jake S. (DESE)" userId="37741e96-5ecb-4258-9857-666183bdd9bd" providerId="ADAL" clId="{3147A3EA-8F62-43FF-876F-8F26C1BB6B12}" dt="2023-06-22T15:11:36.590" v="459" actId="962"/>
          <ac:picMkLst>
            <pc:docMk/>
            <pc:sldMk cId="853032972" sldId="268"/>
            <ac:picMk id="4" creationId="{ABEC48A5-E4B4-4810-A1E9-11C258169E62}"/>
          </ac:picMkLst>
        </pc:picChg>
      </pc:sldChg>
      <pc:sldChg chg="modSp mod">
        <pc:chgData name="Resetarits, Jake S. (DESE)" userId="37741e96-5ecb-4258-9857-666183bdd9bd" providerId="ADAL" clId="{3147A3EA-8F62-43FF-876F-8F26C1BB6B12}" dt="2023-06-22T15:12:38.297" v="851" actId="962"/>
        <pc:sldMkLst>
          <pc:docMk/>
          <pc:sldMk cId="44114527" sldId="271"/>
        </pc:sldMkLst>
        <pc:picChg chg="mod">
          <ac:chgData name="Resetarits, Jake S. (DESE)" userId="37741e96-5ecb-4258-9857-666183bdd9bd" providerId="ADAL" clId="{3147A3EA-8F62-43FF-876F-8F26C1BB6B12}" dt="2023-06-22T15:12:38.297" v="851" actId="962"/>
          <ac:picMkLst>
            <pc:docMk/>
            <pc:sldMk cId="44114527" sldId="271"/>
            <ac:picMk id="4" creationId="{384BCD78-A2D8-0446-639D-8D349F4E7AB1}"/>
          </ac:picMkLst>
        </pc:picChg>
      </pc:sldChg>
      <pc:sldChg chg="modSp mod">
        <pc:chgData name="Resetarits, Jake S. (DESE)" userId="37741e96-5ecb-4258-9857-666183bdd9bd" providerId="ADAL" clId="{3147A3EA-8F62-43FF-876F-8F26C1BB6B12}" dt="2023-06-22T15:11:20.679" v="387" actId="962"/>
        <pc:sldMkLst>
          <pc:docMk/>
          <pc:sldMk cId="285716942" sldId="273"/>
        </pc:sldMkLst>
        <pc:picChg chg="mod">
          <ac:chgData name="Resetarits, Jake S. (DESE)" userId="37741e96-5ecb-4258-9857-666183bdd9bd" providerId="ADAL" clId="{3147A3EA-8F62-43FF-876F-8F26C1BB6B12}" dt="2023-06-22T15:11:20.679" v="387" actId="962"/>
          <ac:picMkLst>
            <pc:docMk/>
            <pc:sldMk cId="285716942" sldId="273"/>
            <ac:picMk id="4" creationId="{57F97B84-0F06-4AA8-93B7-5A2499119C9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DA137-D86A-4375-B8E2-6DD7A140916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7833A32-BDFB-48CD-814C-6565077BAA9E}">
      <dgm:prSet/>
      <dgm:spPr>
        <a:solidFill>
          <a:schemeClr val="tx1"/>
        </a:solidFill>
      </dgm:spPr>
      <dgm:t>
        <a:bodyPr/>
        <a:lstStyle/>
        <a:p>
          <a:r>
            <a:rPr lang="en-US" b="0" i="0" baseline="0" dirty="0"/>
            <a:t>There is </a:t>
          </a:r>
          <a:r>
            <a:rPr lang="en-US" b="1" i="0" baseline="0" dirty="0"/>
            <a:t>NO</a:t>
          </a:r>
          <a:r>
            <a:rPr lang="en-US" b="0" i="0" baseline="0" dirty="0"/>
            <a:t> automatic process to transition grants originally housed in EdGrants to the new system: GEM$</a:t>
          </a:r>
          <a:endParaRPr lang="en-US" dirty="0"/>
        </a:p>
      </dgm:t>
    </dgm:pt>
    <dgm:pt modelId="{9148240F-D877-4B0A-8D0A-3DFA0E0F55CD}" type="parTrans" cxnId="{1BA37915-ADFC-4909-9AEB-132EFDE9B78C}">
      <dgm:prSet/>
      <dgm:spPr/>
      <dgm:t>
        <a:bodyPr/>
        <a:lstStyle/>
        <a:p>
          <a:endParaRPr lang="en-US"/>
        </a:p>
      </dgm:t>
    </dgm:pt>
    <dgm:pt modelId="{AB332572-50E7-473F-8086-8CFD7736F021}" type="sibTrans" cxnId="{1BA37915-ADFC-4909-9AEB-132EFDE9B78C}">
      <dgm:prSet/>
      <dgm:spPr/>
      <dgm:t>
        <a:bodyPr/>
        <a:lstStyle/>
        <a:p>
          <a:endParaRPr lang="en-US"/>
        </a:p>
      </dgm:t>
    </dgm:pt>
    <dgm:pt modelId="{11CF327D-7528-4857-89FE-A7C620C5E8ED}">
      <dgm:prSet/>
      <dgm:spPr>
        <a:solidFill>
          <a:schemeClr val="bg1">
            <a:lumMod val="50000"/>
          </a:schemeClr>
        </a:solidFill>
      </dgm:spPr>
      <dgm:t>
        <a:bodyPr/>
        <a:lstStyle/>
        <a:p>
          <a:r>
            <a:rPr lang="en-US" b="0" i="0" baseline="0" dirty="0"/>
            <a:t>For a time, users will toggle between two systems until all the grants in EdGrants expire</a:t>
          </a:r>
          <a:endParaRPr lang="en-US" dirty="0"/>
        </a:p>
      </dgm:t>
    </dgm:pt>
    <dgm:pt modelId="{3AE4579B-9055-4E57-9729-BAF913DB90F2}" type="parTrans" cxnId="{2E67BFCE-454F-4CE3-8245-36667F2D7332}">
      <dgm:prSet/>
      <dgm:spPr/>
      <dgm:t>
        <a:bodyPr/>
        <a:lstStyle/>
        <a:p>
          <a:endParaRPr lang="en-US"/>
        </a:p>
      </dgm:t>
    </dgm:pt>
    <dgm:pt modelId="{9DCCCC46-B711-4C28-A5FC-B028C22147F6}" type="sibTrans" cxnId="{2E67BFCE-454F-4CE3-8245-36667F2D7332}">
      <dgm:prSet/>
      <dgm:spPr/>
      <dgm:t>
        <a:bodyPr/>
        <a:lstStyle/>
        <a:p>
          <a:endParaRPr lang="en-US"/>
        </a:p>
      </dgm:t>
    </dgm:pt>
    <dgm:pt modelId="{B5580F6D-9C44-4625-B041-DDEB2507175F}">
      <dgm:prSet/>
      <dgm:spPr>
        <a:solidFill>
          <a:schemeClr val="accent6">
            <a:lumMod val="50000"/>
          </a:schemeClr>
        </a:solidFill>
      </dgm:spPr>
      <dgm:t>
        <a:bodyPr/>
        <a:lstStyle/>
        <a:p>
          <a:r>
            <a:rPr lang="en-US" dirty="0"/>
            <a:t>Clarification on where the grant is housed can be found in the RFP posting</a:t>
          </a:r>
        </a:p>
      </dgm:t>
    </dgm:pt>
    <dgm:pt modelId="{627188F1-3BC5-4B7D-AA43-7FA09A327C18}" type="parTrans" cxnId="{6DD05945-2B72-435F-8FC8-DE7E3E39754E}">
      <dgm:prSet/>
      <dgm:spPr/>
      <dgm:t>
        <a:bodyPr/>
        <a:lstStyle/>
        <a:p>
          <a:endParaRPr lang="en-US"/>
        </a:p>
      </dgm:t>
    </dgm:pt>
    <dgm:pt modelId="{3BBCEB0C-2C24-4803-AD8D-7335C5215056}" type="sibTrans" cxnId="{6DD05945-2B72-435F-8FC8-DE7E3E39754E}">
      <dgm:prSet/>
      <dgm:spPr/>
      <dgm:t>
        <a:bodyPr/>
        <a:lstStyle/>
        <a:p>
          <a:endParaRPr lang="en-US"/>
        </a:p>
      </dgm:t>
    </dgm:pt>
    <dgm:pt modelId="{09CE91C1-EDDA-4C70-A0F2-C76DD7BA4FF4}">
      <dgm:prSet/>
      <dgm:spPr>
        <a:solidFill>
          <a:srgbClr val="0070C0"/>
        </a:solidFill>
      </dgm:spPr>
      <dgm:t>
        <a:bodyPr/>
        <a:lstStyle/>
        <a:p>
          <a:r>
            <a:rPr lang="en-US" b="0" i="0" baseline="0" dirty="0"/>
            <a:t>All grant activities that originated in EdGrants need to be completed in EdGrants (Amendments, Request for Funds, FR-1 filing)</a:t>
          </a:r>
          <a:endParaRPr lang="en-US" dirty="0"/>
        </a:p>
      </dgm:t>
    </dgm:pt>
    <dgm:pt modelId="{2CC951F1-22AD-4C18-9219-D23A125C7097}" type="parTrans" cxnId="{609F208A-6F27-452C-8EDB-4E1786C4B57E}">
      <dgm:prSet/>
      <dgm:spPr/>
      <dgm:t>
        <a:bodyPr/>
        <a:lstStyle/>
        <a:p>
          <a:endParaRPr lang="en-US"/>
        </a:p>
      </dgm:t>
    </dgm:pt>
    <dgm:pt modelId="{F337795B-1C35-4013-AA5D-3335852B7758}" type="sibTrans" cxnId="{609F208A-6F27-452C-8EDB-4E1786C4B57E}">
      <dgm:prSet/>
      <dgm:spPr/>
      <dgm:t>
        <a:bodyPr/>
        <a:lstStyle/>
        <a:p>
          <a:endParaRPr lang="en-US"/>
        </a:p>
      </dgm:t>
    </dgm:pt>
    <dgm:pt modelId="{0A04A91D-FB6A-42BA-A6AA-9C7E6C6B63F5}" type="pres">
      <dgm:prSet presAssocID="{A58DA137-D86A-4375-B8E2-6DD7A140916C}" presName="linear" presStyleCnt="0">
        <dgm:presLayoutVars>
          <dgm:animLvl val="lvl"/>
          <dgm:resizeHandles val="exact"/>
        </dgm:presLayoutVars>
      </dgm:prSet>
      <dgm:spPr/>
    </dgm:pt>
    <dgm:pt modelId="{3254E37F-B21B-4763-B167-E7896064DF5A}" type="pres">
      <dgm:prSet presAssocID="{A7833A32-BDFB-48CD-814C-6565077BAA9E}" presName="parentText" presStyleLbl="node1" presStyleIdx="0" presStyleCnt="4">
        <dgm:presLayoutVars>
          <dgm:chMax val="0"/>
          <dgm:bulletEnabled val="1"/>
        </dgm:presLayoutVars>
      </dgm:prSet>
      <dgm:spPr/>
    </dgm:pt>
    <dgm:pt modelId="{BA2E401A-EDEC-4750-BC01-C6F47809B0DB}" type="pres">
      <dgm:prSet presAssocID="{AB332572-50E7-473F-8086-8CFD7736F021}" presName="spacer" presStyleCnt="0"/>
      <dgm:spPr/>
    </dgm:pt>
    <dgm:pt modelId="{138FC8F4-6E2A-4BE5-9EFE-1D3B4A220C66}" type="pres">
      <dgm:prSet presAssocID="{11CF327D-7528-4857-89FE-A7C620C5E8ED}" presName="parentText" presStyleLbl="node1" presStyleIdx="1" presStyleCnt="4">
        <dgm:presLayoutVars>
          <dgm:chMax val="0"/>
          <dgm:bulletEnabled val="1"/>
        </dgm:presLayoutVars>
      </dgm:prSet>
      <dgm:spPr/>
    </dgm:pt>
    <dgm:pt modelId="{79A3BAA8-EC0F-4284-B38F-821C29996424}" type="pres">
      <dgm:prSet presAssocID="{9DCCCC46-B711-4C28-A5FC-B028C22147F6}" presName="spacer" presStyleCnt="0"/>
      <dgm:spPr/>
    </dgm:pt>
    <dgm:pt modelId="{507C91A1-0DEE-4F8C-8BAA-202431F0D073}" type="pres">
      <dgm:prSet presAssocID="{B5580F6D-9C44-4625-B041-DDEB2507175F}" presName="parentText" presStyleLbl="node1" presStyleIdx="2" presStyleCnt="4">
        <dgm:presLayoutVars>
          <dgm:chMax val="0"/>
          <dgm:bulletEnabled val="1"/>
        </dgm:presLayoutVars>
      </dgm:prSet>
      <dgm:spPr/>
    </dgm:pt>
    <dgm:pt modelId="{EC670DAE-AFD2-452B-B14B-DF5A683687A5}" type="pres">
      <dgm:prSet presAssocID="{3BBCEB0C-2C24-4803-AD8D-7335C5215056}" presName="spacer" presStyleCnt="0"/>
      <dgm:spPr/>
    </dgm:pt>
    <dgm:pt modelId="{20D42F75-3028-48AE-8BF6-65B7137601C3}" type="pres">
      <dgm:prSet presAssocID="{09CE91C1-EDDA-4C70-A0F2-C76DD7BA4FF4}" presName="parentText" presStyleLbl="node1" presStyleIdx="3" presStyleCnt="4">
        <dgm:presLayoutVars>
          <dgm:chMax val="0"/>
          <dgm:bulletEnabled val="1"/>
        </dgm:presLayoutVars>
      </dgm:prSet>
      <dgm:spPr/>
    </dgm:pt>
  </dgm:ptLst>
  <dgm:cxnLst>
    <dgm:cxn modelId="{11D8DC01-13FC-445A-AC91-5FCBEB2F7EFE}" type="presOf" srcId="{A58DA137-D86A-4375-B8E2-6DD7A140916C}" destId="{0A04A91D-FB6A-42BA-A6AA-9C7E6C6B63F5}" srcOrd="0" destOrd="0" presId="urn:microsoft.com/office/officeart/2005/8/layout/vList2"/>
    <dgm:cxn modelId="{1BA37915-ADFC-4909-9AEB-132EFDE9B78C}" srcId="{A58DA137-D86A-4375-B8E2-6DD7A140916C}" destId="{A7833A32-BDFB-48CD-814C-6565077BAA9E}" srcOrd="0" destOrd="0" parTransId="{9148240F-D877-4B0A-8D0A-3DFA0E0F55CD}" sibTransId="{AB332572-50E7-473F-8086-8CFD7736F021}"/>
    <dgm:cxn modelId="{6DD05945-2B72-435F-8FC8-DE7E3E39754E}" srcId="{A58DA137-D86A-4375-B8E2-6DD7A140916C}" destId="{B5580F6D-9C44-4625-B041-DDEB2507175F}" srcOrd="2" destOrd="0" parTransId="{627188F1-3BC5-4B7D-AA43-7FA09A327C18}" sibTransId="{3BBCEB0C-2C24-4803-AD8D-7335C5215056}"/>
    <dgm:cxn modelId="{609F208A-6F27-452C-8EDB-4E1786C4B57E}" srcId="{A58DA137-D86A-4375-B8E2-6DD7A140916C}" destId="{09CE91C1-EDDA-4C70-A0F2-C76DD7BA4FF4}" srcOrd="3" destOrd="0" parTransId="{2CC951F1-22AD-4C18-9219-D23A125C7097}" sibTransId="{F337795B-1C35-4013-AA5D-3335852B7758}"/>
    <dgm:cxn modelId="{821C22B6-050C-4271-ABE6-356C6EB8D35E}" type="presOf" srcId="{09CE91C1-EDDA-4C70-A0F2-C76DD7BA4FF4}" destId="{20D42F75-3028-48AE-8BF6-65B7137601C3}" srcOrd="0" destOrd="0" presId="urn:microsoft.com/office/officeart/2005/8/layout/vList2"/>
    <dgm:cxn modelId="{456272BA-75C7-4E3E-8FCE-12B09E1E086A}" type="presOf" srcId="{B5580F6D-9C44-4625-B041-DDEB2507175F}" destId="{507C91A1-0DEE-4F8C-8BAA-202431F0D073}" srcOrd="0" destOrd="0" presId="urn:microsoft.com/office/officeart/2005/8/layout/vList2"/>
    <dgm:cxn modelId="{535896BE-0B97-4B37-BCA3-205FD5D811E4}" type="presOf" srcId="{11CF327D-7528-4857-89FE-A7C620C5E8ED}" destId="{138FC8F4-6E2A-4BE5-9EFE-1D3B4A220C66}" srcOrd="0" destOrd="0" presId="urn:microsoft.com/office/officeart/2005/8/layout/vList2"/>
    <dgm:cxn modelId="{2E67BFCE-454F-4CE3-8245-36667F2D7332}" srcId="{A58DA137-D86A-4375-B8E2-6DD7A140916C}" destId="{11CF327D-7528-4857-89FE-A7C620C5E8ED}" srcOrd="1" destOrd="0" parTransId="{3AE4579B-9055-4E57-9729-BAF913DB90F2}" sibTransId="{9DCCCC46-B711-4C28-A5FC-B028C22147F6}"/>
    <dgm:cxn modelId="{65DEEDD0-4D2A-45B1-BA3E-723BBBEE1FC0}" type="presOf" srcId="{A7833A32-BDFB-48CD-814C-6565077BAA9E}" destId="{3254E37F-B21B-4763-B167-E7896064DF5A}" srcOrd="0" destOrd="0" presId="urn:microsoft.com/office/officeart/2005/8/layout/vList2"/>
    <dgm:cxn modelId="{05928885-89F6-42E8-AE47-67F272E41DA2}" type="presParOf" srcId="{0A04A91D-FB6A-42BA-A6AA-9C7E6C6B63F5}" destId="{3254E37F-B21B-4763-B167-E7896064DF5A}" srcOrd="0" destOrd="0" presId="urn:microsoft.com/office/officeart/2005/8/layout/vList2"/>
    <dgm:cxn modelId="{F211A06C-0867-404D-86EE-2EB61D77F78D}" type="presParOf" srcId="{0A04A91D-FB6A-42BA-A6AA-9C7E6C6B63F5}" destId="{BA2E401A-EDEC-4750-BC01-C6F47809B0DB}" srcOrd="1" destOrd="0" presId="urn:microsoft.com/office/officeart/2005/8/layout/vList2"/>
    <dgm:cxn modelId="{16C42444-98E3-45CA-8A78-71D4E5561FE7}" type="presParOf" srcId="{0A04A91D-FB6A-42BA-A6AA-9C7E6C6B63F5}" destId="{138FC8F4-6E2A-4BE5-9EFE-1D3B4A220C66}" srcOrd="2" destOrd="0" presId="urn:microsoft.com/office/officeart/2005/8/layout/vList2"/>
    <dgm:cxn modelId="{D58540CD-FAD1-40BB-87A2-AD643D1CE429}" type="presParOf" srcId="{0A04A91D-FB6A-42BA-A6AA-9C7E6C6B63F5}" destId="{79A3BAA8-EC0F-4284-B38F-821C29996424}" srcOrd="3" destOrd="0" presId="urn:microsoft.com/office/officeart/2005/8/layout/vList2"/>
    <dgm:cxn modelId="{7E362EFD-08ED-47AE-B851-C98365BB92DC}" type="presParOf" srcId="{0A04A91D-FB6A-42BA-A6AA-9C7E6C6B63F5}" destId="{507C91A1-0DEE-4F8C-8BAA-202431F0D073}" srcOrd="4" destOrd="0" presId="urn:microsoft.com/office/officeart/2005/8/layout/vList2"/>
    <dgm:cxn modelId="{A58C555A-A687-45E9-8B51-DD7726D50AAD}" type="presParOf" srcId="{0A04A91D-FB6A-42BA-A6AA-9C7E6C6B63F5}" destId="{EC670DAE-AFD2-452B-B14B-DF5A683687A5}" srcOrd="5" destOrd="0" presId="urn:microsoft.com/office/officeart/2005/8/layout/vList2"/>
    <dgm:cxn modelId="{EE9F0478-ED6F-4425-887B-1E55C49018B3}" type="presParOf" srcId="{0A04A91D-FB6A-42BA-A6AA-9C7E6C6B63F5}" destId="{20D42F75-3028-48AE-8BF6-65B7137601C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4E37F-B21B-4763-B167-E7896064DF5A}">
      <dsp:nvSpPr>
        <dsp:cNvPr id="0" name=""/>
        <dsp:cNvSpPr/>
      </dsp:nvSpPr>
      <dsp:spPr>
        <a:xfrm>
          <a:off x="0" y="12530"/>
          <a:ext cx="10515600" cy="954719"/>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There is </a:t>
          </a:r>
          <a:r>
            <a:rPr lang="en-US" sz="2400" b="1" i="0" kern="1200" baseline="0" dirty="0"/>
            <a:t>NO</a:t>
          </a:r>
          <a:r>
            <a:rPr lang="en-US" sz="2400" b="0" i="0" kern="1200" baseline="0" dirty="0"/>
            <a:t> automatic process to transition grants originally housed in EdGrants to the new system: GEM$</a:t>
          </a:r>
          <a:endParaRPr lang="en-US" sz="2400" kern="1200" dirty="0"/>
        </a:p>
      </dsp:txBody>
      <dsp:txXfrm>
        <a:off x="46606" y="59136"/>
        <a:ext cx="10422388" cy="861507"/>
      </dsp:txXfrm>
    </dsp:sp>
    <dsp:sp modelId="{138FC8F4-6E2A-4BE5-9EFE-1D3B4A220C66}">
      <dsp:nvSpPr>
        <dsp:cNvPr id="0" name=""/>
        <dsp:cNvSpPr/>
      </dsp:nvSpPr>
      <dsp:spPr>
        <a:xfrm>
          <a:off x="0" y="1036370"/>
          <a:ext cx="10515600" cy="95471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For a time, users will toggle between two systems until all the grants in EdGrants expire</a:t>
          </a:r>
          <a:endParaRPr lang="en-US" sz="2400" kern="1200" dirty="0"/>
        </a:p>
      </dsp:txBody>
      <dsp:txXfrm>
        <a:off x="46606" y="1082976"/>
        <a:ext cx="10422388" cy="861507"/>
      </dsp:txXfrm>
    </dsp:sp>
    <dsp:sp modelId="{507C91A1-0DEE-4F8C-8BAA-202431F0D073}">
      <dsp:nvSpPr>
        <dsp:cNvPr id="0" name=""/>
        <dsp:cNvSpPr/>
      </dsp:nvSpPr>
      <dsp:spPr>
        <a:xfrm>
          <a:off x="0" y="2060210"/>
          <a:ext cx="10515600" cy="954719"/>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Clarification on where the grant is housed can be found in the RFP posting</a:t>
          </a:r>
        </a:p>
      </dsp:txBody>
      <dsp:txXfrm>
        <a:off x="46606" y="2106816"/>
        <a:ext cx="10422388" cy="861507"/>
      </dsp:txXfrm>
    </dsp:sp>
    <dsp:sp modelId="{20D42F75-3028-48AE-8BF6-65B7137601C3}">
      <dsp:nvSpPr>
        <dsp:cNvPr id="0" name=""/>
        <dsp:cNvSpPr/>
      </dsp:nvSpPr>
      <dsp:spPr>
        <a:xfrm>
          <a:off x="0" y="3084050"/>
          <a:ext cx="10515600" cy="954719"/>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All grant activities that originated in EdGrants need to be completed in EdGrants (Amendments, Request for Funds, FR-1 filing)</a:t>
          </a:r>
          <a:endParaRPr lang="en-US" sz="2400" kern="1200" dirty="0"/>
        </a:p>
      </dsp:txBody>
      <dsp:txXfrm>
        <a:off x="46606" y="3130656"/>
        <a:ext cx="10422388" cy="8615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F1394-8969-4F46-A257-8EBD592113ED}" type="datetimeFigureOut">
              <a:rPr lang="en-US" smtClean="0"/>
              <a:t>6/22/2023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CA46A-141B-45AF-92C5-D8E526B0A034}" type="slidenum">
              <a:rPr lang="en-US" smtClean="0"/>
              <a:t>‹#›</a:t>
            </a:fld>
            <a:endParaRPr lang="en-US"/>
          </a:p>
        </p:txBody>
      </p:sp>
    </p:spTree>
    <p:extLst>
      <p:ext uri="{BB962C8B-B14F-4D97-AF65-F5344CB8AC3E}">
        <p14:creationId xmlns:p14="http://schemas.microsoft.com/office/powerpoint/2010/main" val="207087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CA46A-141B-45AF-92C5-D8E526B0A034}" type="slidenum">
              <a:rPr lang="en-US" smtClean="0"/>
              <a:t>2</a:t>
            </a:fld>
            <a:endParaRPr lang="en-US"/>
          </a:p>
        </p:txBody>
      </p:sp>
    </p:spTree>
    <p:extLst>
      <p:ext uri="{BB962C8B-B14F-4D97-AF65-F5344CB8AC3E}">
        <p14:creationId xmlns:p14="http://schemas.microsoft.com/office/powerpoint/2010/main" val="408644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 reports are due to be submitted </a:t>
            </a:r>
            <a:r>
              <a:rPr lang="en-US" b="1" u="sng"/>
              <a:t>60 days after the project ends </a:t>
            </a:r>
            <a:r>
              <a:rPr lang="en-US"/>
              <a:t>and are available the day after the grant ends.  IF you have expended your funds before that period and it has been 60 days, you can call the mainline and we can release that FR1 to you. </a:t>
            </a:r>
            <a:r>
              <a:rPr lang="en-US" sz="1800">
                <a:effectLst/>
                <a:latin typeface="Segoe UI" panose="020B0502040204020203" pitchFamily="34" charset="0"/>
              </a:rPr>
              <a:t> </a:t>
            </a:r>
          </a:p>
          <a:p>
            <a:endParaRPr lang="en-US" sz="1800">
              <a:effectLst/>
              <a:latin typeface="Segoe UI" panose="020B0502040204020203" pitchFamily="34" charset="0"/>
            </a:endParaRPr>
          </a:p>
          <a:p>
            <a:r>
              <a:rPr lang="en-US" sz="1800">
                <a:effectLst/>
                <a:latin typeface="Segoe UI" panose="020B0502040204020203" pitchFamily="34" charset="0"/>
              </a:rPr>
              <a:t>The sooner they close out in EdGrants the sooner they can </a:t>
            </a:r>
            <a:r>
              <a:rPr lang="en-US" sz="1800" err="1">
                <a:effectLst/>
                <a:latin typeface="Segoe UI" panose="020B0502040204020203" pitchFamily="34" charset="0"/>
              </a:rPr>
              <a:t>trasions</a:t>
            </a:r>
            <a:r>
              <a:rPr lang="en-US" sz="1800">
                <a:effectLst/>
                <a:latin typeface="Segoe UI" panose="020B0502040204020203" pitchFamily="34" charset="0"/>
              </a:rPr>
              <a:t> over to GEM$.</a:t>
            </a:r>
            <a:endParaRPr lang="en-US"/>
          </a:p>
        </p:txBody>
      </p:sp>
      <p:sp>
        <p:nvSpPr>
          <p:cNvPr id="4" name="Slide Number Placeholder 3"/>
          <p:cNvSpPr>
            <a:spLocks noGrp="1"/>
          </p:cNvSpPr>
          <p:nvPr>
            <p:ph type="sldNum" sz="quarter" idx="5"/>
          </p:nvPr>
        </p:nvSpPr>
        <p:spPr/>
        <p:txBody>
          <a:bodyPr/>
          <a:lstStyle/>
          <a:p>
            <a:fld id="{6E9CA46A-141B-45AF-92C5-D8E526B0A034}" type="slidenum">
              <a:rPr lang="en-US" smtClean="0"/>
              <a:t>5</a:t>
            </a:fld>
            <a:endParaRPr lang="en-US"/>
          </a:p>
        </p:txBody>
      </p:sp>
    </p:spTree>
    <p:extLst>
      <p:ext uri="{BB962C8B-B14F-4D97-AF65-F5344CB8AC3E}">
        <p14:creationId xmlns:p14="http://schemas.microsoft.com/office/powerpoint/2010/main" val="70795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You may want to add that some of them have TWO pages so they might want to navigate to page TWO to find the FR1. </a:t>
            </a:r>
            <a:endParaRPr lang="en-US"/>
          </a:p>
        </p:txBody>
      </p:sp>
      <p:sp>
        <p:nvSpPr>
          <p:cNvPr id="4" name="Slide Number Placeholder 3"/>
          <p:cNvSpPr>
            <a:spLocks noGrp="1"/>
          </p:cNvSpPr>
          <p:nvPr>
            <p:ph type="sldNum" sz="quarter" idx="5"/>
          </p:nvPr>
        </p:nvSpPr>
        <p:spPr/>
        <p:txBody>
          <a:bodyPr/>
          <a:lstStyle/>
          <a:p>
            <a:fld id="{6E9CA46A-141B-45AF-92C5-D8E526B0A034}" type="slidenum">
              <a:rPr lang="en-US" smtClean="0"/>
              <a:t>7</a:t>
            </a:fld>
            <a:endParaRPr lang="en-US"/>
          </a:p>
        </p:txBody>
      </p:sp>
    </p:spTree>
    <p:extLst>
      <p:ext uri="{BB962C8B-B14F-4D97-AF65-F5344CB8AC3E}">
        <p14:creationId xmlns:p14="http://schemas.microsoft.com/office/powerpoint/2010/main" val="2129677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in-depth will held on payments later in the day. </a:t>
            </a:r>
          </a:p>
          <a:p>
            <a:endParaRPr lang="en-US">
              <a:solidFill>
                <a:srgbClr val="212529"/>
              </a:solidFill>
              <a:latin typeface="-apple-system"/>
            </a:endParaRPr>
          </a:p>
          <a:p>
            <a:r>
              <a:rPr lang="en-US">
                <a:solidFill>
                  <a:srgbClr val="212529"/>
                </a:solidFill>
                <a:latin typeface="-apple-system"/>
              </a:rPr>
              <a:t>a</a:t>
            </a:r>
            <a:r>
              <a:rPr lang="en-US" b="0" i="0">
                <a:solidFill>
                  <a:srgbClr val="212529"/>
                </a:solidFill>
                <a:effectLst/>
                <a:latin typeface="-apple-system"/>
              </a:rPr>
              <a:t> request of a line of the budget exceeds $100 or 10% of the line (whichever is greater), or exceeds $10,000 will prevent them from drawing down.  They can draw what they need and file an amendment.</a:t>
            </a:r>
          </a:p>
          <a:p>
            <a:endParaRPr lang="en-US">
              <a:solidFill>
                <a:srgbClr val="212529"/>
              </a:solidFill>
              <a:latin typeface="-apple-system"/>
            </a:endParaRPr>
          </a:p>
          <a:p>
            <a:r>
              <a:rPr lang="en-US" b="0" i="0">
                <a:solidFill>
                  <a:srgbClr val="212529"/>
                </a:solidFill>
                <a:effectLst/>
                <a:latin typeface="-apple-system"/>
              </a:rPr>
              <a:t>amendment validations will be buil</a:t>
            </a:r>
            <a:r>
              <a:rPr lang="en-US">
                <a:solidFill>
                  <a:srgbClr val="212529"/>
                </a:solidFill>
                <a:latin typeface="-apple-system"/>
              </a:rPr>
              <a:t>t into the reimbursement request form</a:t>
            </a:r>
            <a:endParaRPr lang="en-US" b="0" i="0">
              <a:solidFill>
                <a:srgbClr val="212529"/>
              </a:solidFill>
              <a:effectLst/>
              <a:latin typeface="-apple-system"/>
            </a:endParaRPr>
          </a:p>
          <a:p>
            <a:endParaRPr lang="en-US"/>
          </a:p>
        </p:txBody>
      </p:sp>
      <p:sp>
        <p:nvSpPr>
          <p:cNvPr id="4" name="Slide Number Placeholder 3"/>
          <p:cNvSpPr>
            <a:spLocks noGrp="1"/>
          </p:cNvSpPr>
          <p:nvPr>
            <p:ph type="sldNum" sz="quarter" idx="5"/>
          </p:nvPr>
        </p:nvSpPr>
        <p:spPr/>
        <p:txBody>
          <a:bodyPr/>
          <a:lstStyle/>
          <a:p>
            <a:fld id="{6E9CA46A-141B-45AF-92C5-D8E526B0A034}" type="slidenum">
              <a:rPr lang="en-US" smtClean="0"/>
              <a:t>12</a:t>
            </a:fld>
            <a:endParaRPr lang="en-US"/>
          </a:p>
        </p:txBody>
      </p:sp>
    </p:spTree>
    <p:extLst>
      <p:ext uri="{BB962C8B-B14F-4D97-AF65-F5344CB8AC3E}">
        <p14:creationId xmlns:p14="http://schemas.microsoft.com/office/powerpoint/2010/main" val="174119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 Remind the MY are the federal entitlement carryover grants – that’s it. </a:t>
            </a:r>
          </a:p>
          <a:p>
            <a:endParaRPr lang="en-US"/>
          </a:p>
          <a:p>
            <a:r>
              <a:rPr lang="en-US" sz="1800">
                <a:effectLst/>
                <a:latin typeface="Segoe UI" panose="020B0502040204020203" pitchFamily="34" charset="0"/>
              </a:rPr>
              <a:t>IF they ask abut ESSER Grants in EdGrants those will be in EdGrants. We do not anticipate them releasing this in FY24.</a:t>
            </a:r>
            <a:endParaRPr lang="en-US"/>
          </a:p>
        </p:txBody>
      </p:sp>
      <p:sp>
        <p:nvSpPr>
          <p:cNvPr id="4" name="Slide Number Placeholder 3"/>
          <p:cNvSpPr>
            <a:spLocks noGrp="1"/>
          </p:cNvSpPr>
          <p:nvPr>
            <p:ph type="sldNum" sz="quarter" idx="5"/>
          </p:nvPr>
        </p:nvSpPr>
        <p:spPr/>
        <p:txBody>
          <a:bodyPr/>
          <a:lstStyle/>
          <a:p>
            <a:fld id="{6E9CA46A-141B-45AF-92C5-D8E526B0A034}" type="slidenum">
              <a:rPr lang="en-US" smtClean="0"/>
              <a:t>13</a:t>
            </a:fld>
            <a:endParaRPr lang="en-US"/>
          </a:p>
        </p:txBody>
      </p:sp>
    </p:spTree>
    <p:extLst>
      <p:ext uri="{BB962C8B-B14F-4D97-AF65-F5344CB8AC3E}">
        <p14:creationId xmlns:p14="http://schemas.microsoft.com/office/powerpoint/2010/main" val="339419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CA46A-141B-45AF-92C5-D8E526B0A034}" type="slidenum">
              <a:rPr lang="en-US" smtClean="0"/>
              <a:t>14</a:t>
            </a:fld>
            <a:endParaRPr lang="en-US"/>
          </a:p>
        </p:txBody>
      </p:sp>
    </p:spTree>
    <p:extLst>
      <p:ext uri="{BB962C8B-B14F-4D97-AF65-F5344CB8AC3E}">
        <p14:creationId xmlns:p14="http://schemas.microsoft.com/office/powerpoint/2010/main" val="3889998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2552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8982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36526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9136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6254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05198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0465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09533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92219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7205769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edgrants@mass.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D774-57C1-4940-8AAE-63DAC828F0E9}"/>
              </a:ext>
            </a:extLst>
          </p:cNvPr>
          <p:cNvSpPr>
            <a:spLocks noGrp="1"/>
          </p:cNvSpPr>
          <p:nvPr>
            <p:ph type="ctrTitle"/>
          </p:nvPr>
        </p:nvSpPr>
        <p:spPr>
          <a:xfrm>
            <a:off x="457200" y="820396"/>
            <a:ext cx="7772400" cy="3281585"/>
          </a:xfrm>
        </p:spPr>
        <p:txBody>
          <a:bodyPr>
            <a:normAutofit/>
          </a:bodyPr>
          <a:lstStyle/>
          <a:p>
            <a:r>
              <a:rPr lang="en-US" sz="2800" b="1">
                <a:effectLst/>
                <a:latin typeface="Calibri"/>
                <a:ea typeface="Calibri" panose="020F0502020204030204" pitchFamily="34" charset="0"/>
                <a:cs typeface="Arial"/>
              </a:rPr>
              <a:t>GEM$ and </a:t>
            </a:r>
            <a:r>
              <a:rPr lang="en-US" sz="2800" b="1" err="1">
                <a:effectLst/>
                <a:latin typeface="Calibri"/>
                <a:ea typeface="Calibri" panose="020F0502020204030204" pitchFamily="34" charset="0"/>
                <a:cs typeface="Arial"/>
              </a:rPr>
              <a:t>EdGrants</a:t>
            </a:r>
            <a:r>
              <a:rPr lang="en-US" sz="2800" b="1">
                <a:effectLst/>
                <a:latin typeface="Calibri"/>
                <a:ea typeface="Calibri" panose="020F0502020204030204" pitchFamily="34" charset="0"/>
                <a:cs typeface="Arial"/>
              </a:rPr>
              <a:t>: </a:t>
            </a:r>
            <a:r>
              <a:rPr lang="en-US" sz="2800">
                <a:effectLst/>
                <a:latin typeface="Calibri"/>
                <a:ea typeface="Calibri" panose="020F0502020204030204" pitchFamily="34" charset="0"/>
                <a:cs typeface="Arial"/>
              </a:rPr>
              <a:t>An overview of how to maintain multi-year grants that began in </a:t>
            </a:r>
            <a:r>
              <a:rPr lang="en-US" sz="2800" err="1">
                <a:effectLst/>
                <a:latin typeface="Calibri"/>
                <a:ea typeface="Calibri" panose="020F0502020204030204" pitchFamily="34" charset="0"/>
                <a:cs typeface="Arial"/>
              </a:rPr>
              <a:t>EdGrants</a:t>
            </a:r>
            <a:r>
              <a:rPr lang="en-US" sz="2800">
                <a:effectLst/>
                <a:latin typeface="Calibri"/>
                <a:ea typeface="Calibri" panose="020F0502020204030204" pitchFamily="34" charset="0"/>
                <a:cs typeface="Arial"/>
              </a:rPr>
              <a:t>, and how to transition from </a:t>
            </a:r>
            <a:r>
              <a:rPr lang="en-US" sz="2800" err="1">
                <a:effectLst/>
                <a:latin typeface="Calibri"/>
                <a:ea typeface="Calibri" panose="020F0502020204030204" pitchFamily="34" charset="0"/>
                <a:cs typeface="Arial"/>
              </a:rPr>
              <a:t>EdGrants</a:t>
            </a:r>
            <a:r>
              <a:rPr lang="en-US" sz="2800">
                <a:effectLst/>
                <a:latin typeface="Calibri"/>
                <a:ea typeface="Calibri" panose="020F0502020204030204" pitchFamily="34" charset="0"/>
                <a:cs typeface="Arial"/>
              </a:rPr>
              <a:t> to GEM</a:t>
            </a:r>
            <a:r>
              <a:rPr lang="en-US" sz="2800">
                <a:latin typeface="Calibri"/>
                <a:ea typeface="Calibri" panose="020F0502020204030204" pitchFamily="34" charset="0"/>
                <a:cs typeface="Arial"/>
              </a:rPr>
              <a:t>$</a:t>
            </a:r>
            <a:br>
              <a:rPr lang="en-US" sz="1800">
                <a:effectLst/>
                <a:latin typeface="Calibri" panose="020F0502020204030204" pitchFamily="34" charset="0"/>
                <a:ea typeface="Calibri" panose="020F0502020204030204" pitchFamily="34" charset="0"/>
              </a:rPr>
            </a:br>
            <a:endParaRPr lang="en-US"/>
          </a:p>
        </p:txBody>
      </p:sp>
      <p:sp>
        <p:nvSpPr>
          <p:cNvPr id="3" name="Subtitle 2">
            <a:extLst>
              <a:ext uri="{FF2B5EF4-FFF2-40B4-BE49-F238E27FC236}">
                <a16:creationId xmlns:a16="http://schemas.microsoft.com/office/drawing/2014/main" id="{1759FF23-A57D-4297-9540-38DAF88FED24}"/>
              </a:ext>
            </a:extLst>
          </p:cNvPr>
          <p:cNvSpPr>
            <a:spLocks noGrp="1"/>
          </p:cNvSpPr>
          <p:nvPr>
            <p:ph type="subTitle" idx="1"/>
          </p:nvPr>
        </p:nvSpPr>
        <p:spPr/>
        <p:txBody>
          <a:bodyPr>
            <a:normAutofit fontScale="70000" lnSpcReduction="20000"/>
          </a:bodyPr>
          <a:lstStyle/>
          <a:p>
            <a:pPr algn="ctr"/>
            <a:r>
              <a:rPr lang="en-US" b="1"/>
              <a:t>Grants Management Staff</a:t>
            </a:r>
          </a:p>
          <a:p>
            <a:pPr algn="ctr"/>
            <a:r>
              <a:rPr lang="en-US"/>
              <a:t>Melissa Williams</a:t>
            </a:r>
          </a:p>
          <a:p>
            <a:pPr algn="ctr"/>
            <a:r>
              <a:rPr lang="en-US"/>
              <a:t>Linda Brandon</a:t>
            </a:r>
          </a:p>
          <a:p>
            <a:pPr algn="ctr"/>
            <a:r>
              <a:rPr lang="en-US"/>
              <a:t>Alycia Royer</a:t>
            </a:r>
          </a:p>
        </p:txBody>
      </p:sp>
    </p:spTree>
    <p:extLst>
      <p:ext uri="{BB962C8B-B14F-4D97-AF65-F5344CB8AC3E}">
        <p14:creationId xmlns:p14="http://schemas.microsoft.com/office/powerpoint/2010/main" val="12339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5556C1A-A337-7FC2-9BA1-B16FC02A44CC}"/>
              </a:ext>
            </a:extLst>
          </p:cNvPr>
          <p:cNvSpPr>
            <a:spLocks noGrp="1"/>
          </p:cNvSpPr>
          <p:nvPr>
            <p:ph idx="1"/>
          </p:nvPr>
        </p:nvSpPr>
        <p:spPr>
          <a:xfrm>
            <a:off x="285696" y="2695575"/>
            <a:ext cx="4856497" cy="3295650"/>
          </a:xfrm>
        </p:spPr>
        <p:txBody>
          <a:bodyPr vert="horz" lIns="91440" tIns="45720" rIns="91440" bIns="45720" rtlCol="0" anchor="t">
            <a:normAutofit fontScale="92500"/>
          </a:bodyPr>
          <a:lstStyle/>
          <a:p>
            <a:pPr>
              <a:buFont typeface="Wingdings" panose="05000000000000000000" pitchFamily="2" charset="2"/>
              <a:buChar char="v"/>
            </a:pPr>
            <a:r>
              <a:rPr lang="en-US">
                <a:latin typeface="Arial"/>
                <a:cs typeface="Arial"/>
              </a:rPr>
              <a:t>LEAs will manage an assign their own user access.</a:t>
            </a:r>
            <a:endParaRPr lang="en-US"/>
          </a:p>
          <a:p>
            <a:pPr>
              <a:buFont typeface="Wingdings" panose="05000000000000000000" pitchFamily="2" charset="2"/>
              <a:buChar char="v"/>
            </a:pPr>
            <a:r>
              <a:rPr lang="en-US">
                <a:latin typeface="Arial"/>
                <a:cs typeface="Arial"/>
              </a:rPr>
              <a:t>User Access Administrator for each LEA </a:t>
            </a:r>
            <a:endParaRPr lang="en-US"/>
          </a:p>
          <a:p>
            <a:pPr>
              <a:buFont typeface="Wingdings" panose="05000000000000000000" pitchFamily="2" charset="2"/>
              <a:buChar char="v"/>
            </a:pPr>
            <a:r>
              <a:rPr lang="en-US">
                <a:latin typeface="Arial"/>
                <a:cs typeface="Arial"/>
              </a:rPr>
              <a:t>The address book within GEM$ will display user information for that organization </a:t>
            </a:r>
            <a:endParaRPr lang="en-US"/>
          </a:p>
        </p:txBody>
      </p:sp>
      <p:sp>
        <p:nvSpPr>
          <p:cNvPr id="2" name="Title 1">
            <a:extLst>
              <a:ext uri="{FF2B5EF4-FFF2-40B4-BE49-F238E27FC236}">
                <a16:creationId xmlns:a16="http://schemas.microsoft.com/office/drawing/2014/main" id="{43DFB185-B57E-420D-AAD4-33FF4B219026}"/>
              </a:ext>
            </a:extLst>
          </p:cNvPr>
          <p:cNvSpPr>
            <a:spLocks noGrp="1"/>
          </p:cNvSpPr>
          <p:nvPr>
            <p:ph type="title"/>
          </p:nvPr>
        </p:nvSpPr>
        <p:spPr>
          <a:xfrm>
            <a:off x="697774" y="356616"/>
            <a:ext cx="5288356" cy="1499616"/>
          </a:xfrm>
        </p:spPr>
        <p:txBody>
          <a:bodyPr>
            <a:normAutofit/>
          </a:bodyPr>
          <a:lstStyle/>
          <a:p>
            <a:r>
              <a:rPr lang="en-US" sz="3900">
                <a:solidFill>
                  <a:srgbClr val="FFFFFF"/>
                </a:solidFill>
              </a:rPr>
              <a:t>GEM$: User Access</a:t>
            </a:r>
          </a:p>
        </p:txBody>
      </p:sp>
      <p:pic>
        <p:nvPicPr>
          <p:cNvPr id="4" name="Picture 3" descr="Image of GEM$ workflow. Application is started by Grantwriter who submits to the Fiscal Rep, who then submits to DESE. If DESE approves, it goes to the LEA Superintendent for final approval, and then the DESE Program and Fiscal teams approve. At any point, this grant may be returned to the grantwriter for edits.">
            <a:extLst>
              <a:ext uri="{FF2B5EF4-FFF2-40B4-BE49-F238E27FC236}">
                <a16:creationId xmlns:a16="http://schemas.microsoft.com/office/drawing/2014/main" id="{EBB5B3E7-2A7F-4AE8-B1E1-504C33A7BD2F}"/>
              </a:ext>
            </a:extLst>
          </p:cNvPr>
          <p:cNvPicPr>
            <a:picLocks noChangeAspect="1"/>
          </p:cNvPicPr>
          <p:nvPr/>
        </p:nvPicPr>
        <p:blipFill>
          <a:blip r:embed="rId2"/>
          <a:stretch>
            <a:fillRect/>
          </a:stretch>
        </p:blipFill>
        <p:spPr>
          <a:xfrm>
            <a:off x="5313990" y="1428750"/>
            <a:ext cx="6878010" cy="4857750"/>
          </a:xfrm>
          <a:prstGeom prst="rect">
            <a:avLst/>
          </a:prstGeom>
        </p:spPr>
      </p:pic>
    </p:spTree>
    <p:extLst>
      <p:ext uri="{BB962C8B-B14F-4D97-AF65-F5344CB8AC3E}">
        <p14:creationId xmlns:p14="http://schemas.microsoft.com/office/powerpoint/2010/main" val="173400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AD86E0B-929E-4483-A44B-51F398DFDADC}"/>
              </a:ext>
            </a:extLst>
          </p:cNvPr>
          <p:cNvSpPr>
            <a:spLocks noGrp="1"/>
          </p:cNvSpPr>
          <p:nvPr>
            <p:ph idx="1"/>
          </p:nvPr>
        </p:nvSpPr>
        <p:spPr>
          <a:xfrm>
            <a:off x="1024128" y="1993187"/>
            <a:ext cx="9784285" cy="4316173"/>
          </a:xfrm>
        </p:spPr>
        <p:txBody>
          <a:bodyPr>
            <a:normAutofit fontScale="85000" lnSpcReduction="20000"/>
          </a:bodyPr>
          <a:lstStyle/>
          <a:p>
            <a:pPr>
              <a:buFont typeface="Wingdings" panose="05000000000000000000" pitchFamily="2" charset="2"/>
              <a:buChar char="v"/>
            </a:pPr>
            <a:r>
              <a:rPr lang="en-US"/>
              <a:t>There is NO Part I Signature Page in GEM$. The grant submission by the district level authorized personnel serves as the new signature page</a:t>
            </a:r>
          </a:p>
          <a:p>
            <a:pPr>
              <a:buFont typeface="Wingdings" panose="05000000000000000000" pitchFamily="2" charset="2"/>
              <a:buChar char="v"/>
            </a:pPr>
            <a:endParaRPr lang="en-US"/>
          </a:p>
          <a:p>
            <a:pPr>
              <a:buFont typeface="Wingdings" panose="05000000000000000000" pitchFamily="2" charset="2"/>
              <a:buChar char="v"/>
            </a:pPr>
            <a:r>
              <a:rPr lang="en-US"/>
              <a:t>Start date in GEM$ will be based on when the LEA Fiscal submits the grant (for non-competitive grants)</a:t>
            </a:r>
          </a:p>
          <a:p>
            <a:pPr>
              <a:buFont typeface="Wingdings" panose="05000000000000000000" pitchFamily="2" charset="2"/>
              <a:buChar char="v"/>
            </a:pPr>
            <a:endParaRPr lang="en-US"/>
          </a:p>
          <a:p>
            <a:pPr>
              <a:buFont typeface="Wingdings" panose="05000000000000000000" pitchFamily="2" charset="2"/>
              <a:buChar char="v"/>
            </a:pPr>
            <a:r>
              <a:rPr lang="en-US"/>
              <a:t>New budgets will align with the chart of accounts (COA) used in end of year report (EOYR)</a:t>
            </a:r>
          </a:p>
          <a:p>
            <a:pPr>
              <a:buFont typeface="Wingdings" panose="05000000000000000000" pitchFamily="2" charset="2"/>
              <a:buChar char="v"/>
            </a:pPr>
            <a:endParaRPr lang="en-US"/>
          </a:p>
          <a:p>
            <a:pPr>
              <a:buFont typeface="Wingdings" panose="05000000000000000000" pitchFamily="2" charset="2"/>
              <a:buChar char="v"/>
            </a:pPr>
            <a:r>
              <a:rPr lang="en-US"/>
              <a:t>Other organization types can use the COA tool – we are all learning this together! </a:t>
            </a:r>
            <a:r>
              <a:rPr lang="en-US">
                <a:sym typeface="Wingdings" panose="05000000000000000000" pitchFamily="2" charset="2"/>
              </a:rPr>
              <a:t></a:t>
            </a:r>
            <a:endParaRPr lang="en-US"/>
          </a:p>
        </p:txBody>
      </p:sp>
      <p:sp>
        <p:nvSpPr>
          <p:cNvPr id="2" name="Title 1">
            <a:extLst>
              <a:ext uri="{FF2B5EF4-FFF2-40B4-BE49-F238E27FC236}">
                <a16:creationId xmlns:a16="http://schemas.microsoft.com/office/drawing/2014/main" id="{748F6B65-5F6F-4F53-9E43-BBA1F26B69D0}"/>
              </a:ext>
            </a:extLst>
          </p:cNvPr>
          <p:cNvSpPr>
            <a:spLocks noGrp="1"/>
          </p:cNvSpPr>
          <p:nvPr>
            <p:ph type="title"/>
          </p:nvPr>
        </p:nvSpPr>
        <p:spPr>
          <a:xfrm>
            <a:off x="1024128" y="585216"/>
            <a:ext cx="8018272" cy="1499616"/>
          </a:xfrm>
        </p:spPr>
        <p:txBody>
          <a:bodyPr>
            <a:normAutofit/>
          </a:bodyPr>
          <a:lstStyle/>
          <a:p>
            <a:r>
              <a:rPr lang="en-US"/>
              <a:t>GEM$ General Reminders</a:t>
            </a:r>
          </a:p>
        </p:txBody>
      </p:sp>
    </p:spTree>
    <p:extLst>
      <p:ext uri="{BB962C8B-B14F-4D97-AF65-F5344CB8AC3E}">
        <p14:creationId xmlns:p14="http://schemas.microsoft.com/office/powerpoint/2010/main" val="860703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EC1B1-F547-4527-8342-177780D75C71}"/>
              </a:ext>
            </a:extLst>
          </p:cNvPr>
          <p:cNvSpPr>
            <a:spLocks noGrp="1"/>
          </p:cNvSpPr>
          <p:nvPr>
            <p:ph sz="half" idx="1"/>
          </p:nvPr>
        </p:nvSpPr>
        <p:spPr>
          <a:xfrm>
            <a:off x="838200" y="1984063"/>
            <a:ext cx="5181600" cy="4192900"/>
          </a:xfrm>
        </p:spPr>
        <p:txBody>
          <a:bodyPr anchor="ctr">
            <a:normAutofit/>
          </a:bodyPr>
          <a:lstStyle/>
          <a:p>
            <a:pPr>
              <a:buFont typeface="Wingdings" panose="05000000000000000000" pitchFamily="2" charset="2"/>
              <a:buChar char="v"/>
            </a:pPr>
            <a:endParaRPr lang="en-US"/>
          </a:p>
          <a:p>
            <a:pPr marL="0" indent="0" algn="ctr">
              <a:buNone/>
            </a:pPr>
            <a:r>
              <a:rPr lang="en-US" sz="4800" b="1" err="1">
                <a:latin typeface="Arial"/>
                <a:cs typeface="Arial"/>
              </a:rPr>
              <a:t>EdGrants</a:t>
            </a:r>
            <a:endParaRPr lang="en-US" sz="4800" b="1" err="1"/>
          </a:p>
          <a:p>
            <a:pPr>
              <a:buFont typeface="Wingdings" panose="05000000000000000000" pitchFamily="2" charset="2"/>
              <a:buChar char="v"/>
            </a:pPr>
            <a:r>
              <a:rPr lang="en-US">
                <a:latin typeface="Arial"/>
                <a:cs typeface="Arial"/>
              </a:rPr>
              <a:t>DESE releases 10% Initial payment automatically to grantees</a:t>
            </a:r>
          </a:p>
          <a:p>
            <a:pPr>
              <a:buFont typeface="Wingdings" panose="05000000000000000000" pitchFamily="2" charset="2"/>
              <a:buChar char="v"/>
            </a:pPr>
            <a:r>
              <a:rPr lang="en-US">
                <a:latin typeface="Arial"/>
                <a:cs typeface="Arial"/>
              </a:rPr>
              <a:t>Grantees can only request funds during monthly payment request windows </a:t>
            </a:r>
            <a:endParaRPr lang="en-US"/>
          </a:p>
          <a:p>
            <a:pPr>
              <a:buFont typeface="Wingdings" panose="05000000000000000000" pitchFamily="2" charset="2"/>
              <a:buChar char="v"/>
            </a:pPr>
            <a:endParaRPr lang="en-US">
              <a:latin typeface="Arial"/>
              <a:cs typeface="Arial"/>
            </a:endParaRPr>
          </a:p>
          <a:p>
            <a:pPr>
              <a:buFont typeface="Wingdings" panose="05000000000000000000" pitchFamily="2" charset="2"/>
              <a:buChar char="v"/>
            </a:pPr>
            <a:endParaRPr lang="en-US"/>
          </a:p>
        </p:txBody>
      </p:sp>
      <p:sp>
        <p:nvSpPr>
          <p:cNvPr id="4" name="Content Placeholder 3">
            <a:extLst>
              <a:ext uri="{FF2B5EF4-FFF2-40B4-BE49-F238E27FC236}">
                <a16:creationId xmlns:a16="http://schemas.microsoft.com/office/drawing/2014/main" id="{8CA355F7-AE49-D736-5C68-AAF6D35B25E2}"/>
              </a:ext>
            </a:extLst>
          </p:cNvPr>
          <p:cNvSpPr>
            <a:spLocks noGrp="1"/>
          </p:cNvSpPr>
          <p:nvPr>
            <p:ph sz="half" idx="2"/>
          </p:nvPr>
        </p:nvSpPr>
        <p:spPr>
          <a:xfrm>
            <a:off x="6172200" y="1811998"/>
            <a:ext cx="5181600" cy="5028642"/>
          </a:xfrm>
        </p:spPr>
        <p:txBody>
          <a:bodyPr vert="horz" lIns="91440" tIns="45720" rIns="91440" bIns="45720" rtlCol="0" anchor="t">
            <a:normAutofit fontScale="47500" lnSpcReduction="20000"/>
          </a:bodyPr>
          <a:lstStyle/>
          <a:p>
            <a:pPr marL="0" indent="0" algn="ctr">
              <a:buNone/>
            </a:pPr>
            <a:r>
              <a:rPr lang="en-US" sz="9600" b="1" dirty="0">
                <a:latin typeface="Arial"/>
                <a:cs typeface="Arial"/>
              </a:rPr>
              <a:t>GEM$</a:t>
            </a:r>
            <a:endParaRPr lang="en-US" sz="9600" dirty="0"/>
          </a:p>
          <a:p>
            <a:pPr marL="571500" indent="-571500">
              <a:buFont typeface="Wingdings" panose="020B0604020202020204" pitchFamily="34" charset="0"/>
              <a:buChar char="v"/>
            </a:pPr>
            <a:r>
              <a:rPr lang="en-US" sz="4400" dirty="0">
                <a:latin typeface="Arial"/>
                <a:cs typeface="Arial"/>
              </a:rPr>
              <a:t>DESE </a:t>
            </a:r>
            <a:r>
              <a:rPr lang="en-US" sz="4400" b="1" dirty="0">
                <a:latin typeface="Arial"/>
                <a:cs typeface="Arial"/>
              </a:rPr>
              <a:t>will not </a:t>
            </a:r>
            <a:r>
              <a:rPr lang="en-US" sz="4400" dirty="0">
                <a:latin typeface="Arial"/>
                <a:cs typeface="Arial"/>
              </a:rPr>
              <a:t>release an initial 10% payment. Grantees have access to the full grant award once grant has been DESE Fiscal approved</a:t>
            </a:r>
          </a:p>
          <a:p>
            <a:pPr marL="571500" indent="-571500">
              <a:buFont typeface="Wingdings" panose="020B0604020202020204" pitchFamily="34" charset="0"/>
              <a:buChar char="v"/>
            </a:pPr>
            <a:r>
              <a:rPr lang="en-US" sz="4400" dirty="0">
                <a:latin typeface="Arial"/>
                <a:cs typeface="Arial"/>
              </a:rPr>
              <a:t>Once a payment is processed and issued, grantees can request additional funds immediately (not held to the monthly payment window like in EdGrants)</a:t>
            </a:r>
          </a:p>
          <a:p>
            <a:pPr marL="571500" indent="-571500">
              <a:buFont typeface="Wingdings" panose="020B0604020202020204" pitchFamily="34" charset="0"/>
              <a:buChar char="v"/>
            </a:pPr>
            <a:r>
              <a:rPr lang="en-US" sz="4400" dirty="0">
                <a:latin typeface="Arial"/>
                <a:cs typeface="Arial"/>
              </a:rPr>
              <a:t>Reimbursement requests are based on budget line-item expenditures</a:t>
            </a:r>
            <a:endParaRPr lang="en-US" sz="4400" dirty="0"/>
          </a:p>
          <a:p>
            <a:pPr marL="571500" indent="-571500">
              <a:buFont typeface="Wingdings" panose="020B0604020202020204" pitchFamily="34" charset="0"/>
              <a:buChar char="v"/>
            </a:pPr>
            <a:r>
              <a:rPr lang="en-US" sz="4400" dirty="0">
                <a:latin typeface="Arial"/>
                <a:cs typeface="Arial"/>
              </a:rPr>
              <a:t>Allows for expenditure transparency </a:t>
            </a:r>
          </a:p>
        </p:txBody>
      </p:sp>
      <p:sp>
        <p:nvSpPr>
          <p:cNvPr id="2" name="Title 1">
            <a:extLst>
              <a:ext uri="{FF2B5EF4-FFF2-40B4-BE49-F238E27FC236}">
                <a16:creationId xmlns:a16="http://schemas.microsoft.com/office/drawing/2014/main" id="{DE6CB026-0CD5-4C6D-B924-C7DF1C606685}"/>
              </a:ext>
            </a:extLst>
          </p:cNvPr>
          <p:cNvSpPr>
            <a:spLocks noGrp="1"/>
          </p:cNvSpPr>
          <p:nvPr>
            <p:ph type="title"/>
          </p:nvPr>
        </p:nvSpPr>
        <p:spPr/>
        <p:txBody>
          <a:bodyPr vert="horz" lIns="91440" tIns="45720" rIns="91440" bIns="45720" rtlCol="0" anchor="ctr">
            <a:noAutofit/>
          </a:bodyPr>
          <a:lstStyle/>
          <a:p>
            <a:pPr algn="ctr">
              <a:spcBef>
                <a:spcPts val="1000"/>
              </a:spcBef>
            </a:pPr>
            <a:r>
              <a:rPr lang="en-US" sz="5400" err="1">
                <a:latin typeface="Arial"/>
                <a:cs typeface="Arial"/>
              </a:rPr>
              <a:t>EdGrants</a:t>
            </a:r>
            <a:r>
              <a:rPr lang="en-US" sz="5400">
                <a:latin typeface="Arial"/>
                <a:cs typeface="Arial"/>
              </a:rPr>
              <a:t> vs GEM$</a:t>
            </a:r>
            <a:endParaRPr lang="en-US" sz="5400" err="1"/>
          </a:p>
        </p:txBody>
      </p:sp>
    </p:spTree>
    <p:extLst>
      <p:ext uri="{BB962C8B-B14F-4D97-AF65-F5344CB8AC3E}">
        <p14:creationId xmlns:p14="http://schemas.microsoft.com/office/powerpoint/2010/main" val="2961629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6E6D5B-571C-4FBD-B0BD-2758F849AE65}"/>
              </a:ext>
            </a:extLst>
          </p:cNvPr>
          <p:cNvSpPr>
            <a:spLocks noGrp="1"/>
          </p:cNvSpPr>
          <p:nvPr>
            <p:ph idx="1"/>
          </p:nvPr>
        </p:nvSpPr>
        <p:spPr>
          <a:xfrm>
            <a:off x="1024128" y="1976930"/>
            <a:ext cx="9720073" cy="4018105"/>
          </a:xfrm>
        </p:spPr>
        <p:txBody>
          <a:bodyPr vert="horz" lIns="91440" tIns="45720" rIns="91440" bIns="45720" rtlCol="0" anchor="t">
            <a:normAutofit lnSpcReduction="10000"/>
          </a:bodyPr>
          <a:lstStyle/>
          <a:p>
            <a:pPr marL="0" indent="0" algn="ctr">
              <a:buNone/>
            </a:pPr>
            <a:endParaRPr lang="en-US" sz="2800" b="1"/>
          </a:p>
          <a:p>
            <a:pPr lvl="2">
              <a:buFont typeface="Wingdings" panose="05000000000000000000" pitchFamily="2" charset="2"/>
              <a:buChar char="v"/>
            </a:pPr>
            <a:r>
              <a:rPr lang="en-US" sz="2800">
                <a:latin typeface="Arial"/>
                <a:cs typeface="Arial"/>
              </a:rPr>
              <a:t>Multi-year grants in EdGrants will still access the monthly payment request windows (20</a:t>
            </a:r>
            <a:r>
              <a:rPr lang="en-US" sz="2800" baseline="30000">
                <a:latin typeface="Arial"/>
                <a:cs typeface="Arial"/>
              </a:rPr>
              <a:t>th</a:t>
            </a:r>
            <a:r>
              <a:rPr lang="en-US" sz="2800">
                <a:latin typeface="Arial"/>
                <a:cs typeface="Arial"/>
              </a:rPr>
              <a:t> of the month through the last day of the month)</a:t>
            </a:r>
          </a:p>
          <a:p>
            <a:pPr lvl="2">
              <a:buFont typeface="Wingdings" panose="05000000000000000000" pitchFamily="2" charset="2"/>
              <a:buChar char="v"/>
            </a:pPr>
            <a:endParaRPr lang="en-US" sz="2800"/>
          </a:p>
          <a:p>
            <a:pPr lvl="2">
              <a:buFont typeface="Wingdings" panose="05000000000000000000" pitchFamily="2" charset="2"/>
              <a:buChar char="v"/>
            </a:pPr>
            <a:r>
              <a:rPr lang="en-US" sz="2800">
                <a:latin typeface="Arial"/>
                <a:cs typeface="Arial"/>
              </a:rPr>
              <a:t> Multi-year grants in EdGrants will continue until the award expires. </a:t>
            </a:r>
          </a:p>
          <a:p>
            <a:pPr lvl="2">
              <a:buFont typeface="Wingdings" panose="05000000000000000000" pitchFamily="2" charset="2"/>
              <a:buChar char="v"/>
            </a:pPr>
            <a:endParaRPr lang="en-US" sz="2800">
              <a:latin typeface="Arial"/>
              <a:cs typeface="Arial"/>
            </a:endParaRPr>
          </a:p>
          <a:p>
            <a:pPr lvl="2">
              <a:buFont typeface="Wingdings" panose="05000000000000000000" pitchFamily="2" charset="2"/>
              <a:buChar char="v"/>
            </a:pPr>
            <a:r>
              <a:rPr lang="en-US" sz="2800">
                <a:latin typeface="Arial"/>
                <a:cs typeface="Arial"/>
              </a:rPr>
              <a:t>Multi-year grants in EdGrants will use the FR-1 to close out the grants.</a:t>
            </a:r>
          </a:p>
          <a:p>
            <a:pPr lvl="2">
              <a:buFont typeface="Wingdings" panose="05000000000000000000" pitchFamily="2" charset="2"/>
              <a:buChar char="v"/>
            </a:pPr>
            <a:endParaRPr lang="en-US" sz="2800"/>
          </a:p>
          <a:p>
            <a:pPr marL="457200" lvl="3" indent="0">
              <a:buNone/>
            </a:pPr>
            <a:endParaRPr lang="en-US" sz="2000"/>
          </a:p>
          <a:p>
            <a:pPr marL="0" indent="0">
              <a:buNone/>
            </a:pPr>
            <a:endParaRPr lang="en-US"/>
          </a:p>
        </p:txBody>
      </p:sp>
      <p:sp>
        <p:nvSpPr>
          <p:cNvPr id="2" name="Title 1">
            <a:extLst>
              <a:ext uri="{FF2B5EF4-FFF2-40B4-BE49-F238E27FC236}">
                <a16:creationId xmlns:a16="http://schemas.microsoft.com/office/drawing/2014/main" id="{0065F5C7-15C2-474B-B07C-D8B08662D680}"/>
              </a:ext>
            </a:extLst>
          </p:cNvPr>
          <p:cNvSpPr>
            <a:spLocks noGrp="1"/>
          </p:cNvSpPr>
          <p:nvPr>
            <p:ph type="title"/>
          </p:nvPr>
        </p:nvSpPr>
        <p:spPr>
          <a:xfrm>
            <a:off x="1024128" y="398737"/>
            <a:ext cx="9720072" cy="1156138"/>
          </a:xfrm>
        </p:spPr>
        <p:txBody>
          <a:bodyPr>
            <a:normAutofit fontScale="90000"/>
          </a:bodyPr>
          <a:lstStyle/>
          <a:p>
            <a:pPr algn="ctr"/>
            <a:r>
              <a:rPr lang="en-US"/>
              <a:t>Transitioning Multi-Year Grants from EdGrants to GEM$</a:t>
            </a:r>
          </a:p>
        </p:txBody>
      </p:sp>
    </p:spTree>
    <p:extLst>
      <p:ext uri="{BB962C8B-B14F-4D97-AF65-F5344CB8AC3E}">
        <p14:creationId xmlns:p14="http://schemas.microsoft.com/office/powerpoint/2010/main" val="326392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65098D-D7C9-4B13-AAA7-8EFE080C1E6F}"/>
              </a:ext>
            </a:extLst>
          </p:cNvPr>
          <p:cNvSpPr>
            <a:spLocks noGrp="1"/>
          </p:cNvSpPr>
          <p:nvPr>
            <p:ph idx="1"/>
          </p:nvPr>
        </p:nvSpPr>
        <p:spPr>
          <a:xfrm>
            <a:off x="838200" y="2324100"/>
            <a:ext cx="10515600" cy="3253468"/>
          </a:xfrm>
        </p:spPr>
        <p:txBody>
          <a:bodyPr vert="horz" lIns="91440" tIns="45720" rIns="91440" bIns="45720" rtlCol="0" anchor="t">
            <a:normAutofit/>
          </a:bodyPr>
          <a:lstStyle/>
          <a:p>
            <a:pPr>
              <a:buFont typeface="Wingdings" panose="05000000000000000000" pitchFamily="2" charset="2"/>
              <a:buChar char="v"/>
            </a:pPr>
            <a:r>
              <a:rPr lang="en-US">
                <a:latin typeface="Arial"/>
                <a:cs typeface="Arial"/>
              </a:rPr>
              <a:t>FY24 NEW award multi-year consolidated grants will go live in GEM$</a:t>
            </a:r>
            <a:endParaRPr lang="en-US"/>
          </a:p>
          <a:p>
            <a:pPr>
              <a:buFont typeface="Wingdings" panose="05000000000000000000" pitchFamily="2" charset="2"/>
              <a:buChar char="v"/>
            </a:pPr>
            <a:endParaRPr lang="en-US"/>
          </a:p>
          <a:p>
            <a:pPr>
              <a:buFont typeface="Wingdings" panose="05000000000000000000" pitchFamily="2" charset="2"/>
              <a:buChar char="v"/>
            </a:pPr>
            <a:r>
              <a:rPr lang="en-US">
                <a:latin typeface="Arial"/>
                <a:cs typeface="Arial"/>
              </a:rPr>
              <a:t>All reimbursement requests, amendments/revisions, and grant closeout (Final Expenditure Report) will occur in GEM$</a:t>
            </a:r>
            <a:endParaRPr lang="en-US"/>
          </a:p>
        </p:txBody>
      </p:sp>
      <p:sp>
        <p:nvSpPr>
          <p:cNvPr id="3" name="Title 2">
            <a:extLst>
              <a:ext uri="{FF2B5EF4-FFF2-40B4-BE49-F238E27FC236}">
                <a16:creationId xmlns:a16="http://schemas.microsoft.com/office/drawing/2014/main" id="{954A65AA-E7E6-42F7-B2B3-17B9791A1C68}"/>
              </a:ext>
            </a:extLst>
          </p:cNvPr>
          <p:cNvSpPr>
            <a:spLocks noGrp="1"/>
          </p:cNvSpPr>
          <p:nvPr>
            <p:ph type="title"/>
          </p:nvPr>
        </p:nvSpPr>
        <p:spPr/>
        <p:txBody>
          <a:bodyPr>
            <a:normAutofit fontScale="90000"/>
          </a:bodyPr>
          <a:lstStyle/>
          <a:p>
            <a:pPr algn="ctr"/>
            <a:r>
              <a:rPr lang="en-US"/>
              <a:t>Transitioning Multi-Year Grants from EdGrants to GEM$</a:t>
            </a:r>
          </a:p>
        </p:txBody>
      </p:sp>
    </p:spTree>
    <p:extLst>
      <p:ext uri="{BB962C8B-B14F-4D97-AF65-F5344CB8AC3E}">
        <p14:creationId xmlns:p14="http://schemas.microsoft.com/office/powerpoint/2010/main" val="224099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37ACC7-FF5C-F973-00AE-5F4DB0AF40C7}"/>
              </a:ext>
            </a:extLst>
          </p:cNvPr>
          <p:cNvSpPr>
            <a:spLocks noGrp="1"/>
          </p:cNvSpPr>
          <p:nvPr>
            <p:ph idx="1"/>
          </p:nvPr>
        </p:nvSpPr>
        <p:spPr/>
        <p:txBody>
          <a:bodyPr vert="horz" lIns="91440" tIns="45720" rIns="91440" bIns="45720" rtlCol="0" anchor="t">
            <a:normAutofit/>
          </a:bodyPr>
          <a:lstStyle/>
          <a:p>
            <a:r>
              <a:rPr lang="en-US">
                <a:latin typeface="Arial"/>
                <a:cs typeface="Arial"/>
              </a:rPr>
              <a:t>Via email – </a:t>
            </a:r>
            <a:r>
              <a:rPr lang="en-US">
                <a:latin typeface="Arial"/>
                <a:cs typeface="Arial"/>
                <a:hlinkClick r:id="rId2"/>
              </a:rPr>
              <a:t>edgrants@mass.gov</a:t>
            </a:r>
            <a:endParaRPr lang="en-US"/>
          </a:p>
          <a:p>
            <a:endParaRPr lang="en-US"/>
          </a:p>
          <a:p>
            <a:r>
              <a:rPr lang="en-US">
                <a:latin typeface="Arial"/>
                <a:cs typeface="Arial"/>
              </a:rPr>
              <a:t>Via phone – 781/338-6595</a:t>
            </a:r>
            <a:endParaRPr lang="en-US"/>
          </a:p>
        </p:txBody>
      </p:sp>
      <p:sp>
        <p:nvSpPr>
          <p:cNvPr id="3" name="Title 2">
            <a:extLst>
              <a:ext uri="{FF2B5EF4-FFF2-40B4-BE49-F238E27FC236}">
                <a16:creationId xmlns:a16="http://schemas.microsoft.com/office/drawing/2014/main" id="{2CCAC4D4-1ECF-82B6-5BA2-659ABD12562A}"/>
              </a:ext>
            </a:extLst>
          </p:cNvPr>
          <p:cNvSpPr>
            <a:spLocks noGrp="1"/>
          </p:cNvSpPr>
          <p:nvPr>
            <p:ph type="title"/>
          </p:nvPr>
        </p:nvSpPr>
        <p:spPr/>
        <p:txBody>
          <a:bodyPr/>
          <a:lstStyle/>
          <a:p>
            <a:r>
              <a:rPr lang="en-US">
                <a:latin typeface="Arial"/>
                <a:cs typeface="Arial"/>
              </a:rPr>
              <a:t>How to Reach Us</a:t>
            </a:r>
            <a:endParaRPr lang="en-US"/>
          </a:p>
        </p:txBody>
      </p:sp>
    </p:spTree>
    <p:extLst>
      <p:ext uri="{BB962C8B-B14F-4D97-AF65-F5344CB8AC3E}">
        <p14:creationId xmlns:p14="http://schemas.microsoft.com/office/powerpoint/2010/main" val="1242578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2901-868E-4EEC-B77D-C37F4C751BF5}"/>
              </a:ext>
            </a:extLst>
          </p:cNvPr>
          <p:cNvSpPr>
            <a:spLocks noGrp="1"/>
          </p:cNvSpPr>
          <p:nvPr>
            <p:ph type="title"/>
          </p:nvPr>
        </p:nvSpPr>
        <p:spPr>
          <a:xfrm>
            <a:off x="634275" y="640080"/>
            <a:ext cx="6707817" cy="3034857"/>
          </a:xfrm>
        </p:spPr>
        <p:txBody>
          <a:bodyPr vert="horz" lIns="91440" tIns="45720" rIns="91440" bIns="45720" rtlCol="0" anchor="b">
            <a:normAutofit/>
          </a:bodyPr>
          <a:lstStyle/>
          <a:p>
            <a:pPr algn="r"/>
            <a:r>
              <a:rPr lang="en-US" kern="1200" cap="all" spc="200" baseline="0">
                <a:solidFill>
                  <a:schemeClr val="tx1"/>
                </a:solidFill>
                <a:latin typeface="+mj-lt"/>
                <a:ea typeface="+mj-ea"/>
                <a:cs typeface="+mj-cs"/>
              </a:rPr>
              <a:t>Questions</a:t>
            </a:r>
          </a:p>
        </p:txBody>
      </p:sp>
      <p:pic>
        <p:nvPicPr>
          <p:cNvPr id="7" name="Graphic 5" descr="Help">
            <a:extLst>
              <a:ext uri="{FF2B5EF4-FFF2-40B4-BE49-F238E27FC236}">
                <a16:creationId xmlns:a16="http://schemas.microsoft.com/office/drawing/2014/main" id="{F94F03D8-73D9-A22F-F8C0-65EBA0D9B3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07911" y="2567843"/>
            <a:ext cx="1648572" cy="1648572"/>
          </a:xfrm>
          <a:prstGeom prst="rect">
            <a:avLst/>
          </a:prstGeom>
        </p:spPr>
      </p:pic>
    </p:spTree>
    <p:extLst>
      <p:ext uri="{BB962C8B-B14F-4D97-AF65-F5344CB8AC3E}">
        <p14:creationId xmlns:p14="http://schemas.microsoft.com/office/powerpoint/2010/main" val="265130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2" descr="There is NO automatic process to transition grants originally housed in EdGrants to the new system: GEM$&#10;">
            <a:extLst>
              <a:ext uri="{FF2B5EF4-FFF2-40B4-BE49-F238E27FC236}">
                <a16:creationId xmlns:a16="http://schemas.microsoft.com/office/drawing/2014/main" id="{F8B3EB28-5B69-A5B4-1B92-FDD4A30F0125}"/>
              </a:ext>
            </a:extLst>
          </p:cNvPr>
          <p:cNvGraphicFramePr>
            <a:graphicFrameLocks noGrp="1"/>
          </p:cNvGraphicFramePr>
          <p:nvPr>
            <p:ph idx="1"/>
            <p:extLst>
              <p:ext uri="{D42A27DB-BD31-4B8C-83A1-F6EECF244321}">
                <p14:modId xmlns:p14="http://schemas.microsoft.com/office/powerpoint/2010/main" val="2814695824"/>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FAC032F-4011-405A-822C-4AA065A880B0}"/>
              </a:ext>
            </a:extLst>
          </p:cNvPr>
          <p:cNvSpPr>
            <a:spLocks noGrp="1"/>
          </p:cNvSpPr>
          <p:nvPr>
            <p:ph type="title"/>
          </p:nvPr>
        </p:nvSpPr>
        <p:spPr/>
        <p:txBody>
          <a:bodyPr>
            <a:normAutofit/>
          </a:bodyPr>
          <a:lstStyle/>
          <a:p>
            <a:r>
              <a:rPr lang="en-US"/>
              <a:t>Transitioning from EdGrants to GEM$</a:t>
            </a:r>
          </a:p>
        </p:txBody>
      </p:sp>
    </p:spTree>
    <p:extLst>
      <p:ext uri="{BB962C8B-B14F-4D97-AF65-F5344CB8AC3E}">
        <p14:creationId xmlns:p14="http://schemas.microsoft.com/office/powerpoint/2010/main" val="190339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7229FF-BF4F-4CA5-3542-B45F1D98C9E0}"/>
              </a:ext>
            </a:extLst>
          </p:cNvPr>
          <p:cNvSpPr>
            <a:spLocks noGrp="1"/>
          </p:cNvSpPr>
          <p:nvPr>
            <p:ph idx="1"/>
          </p:nvPr>
        </p:nvSpPr>
        <p:spPr/>
        <p:txBody>
          <a:bodyPr vert="horz" lIns="91440" tIns="45720" rIns="91440" bIns="45720" rtlCol="0" anchor="t">
            <a:normAutofit lnSpcReduction="10000"/>
          </a:bodyPr>
          <a:lstStyle/>
          <a:p>
            <a:pPr>
              <a:buFont typeface="Wingdings" panose="05000000000000000000" pitchFamily="2" charset="2"/>
              <a:buChar char="v"/>
            </a:pPr>
            <a:r>
              <a:rPr lang="en-US" dirty="0">
                <a:latin typeface="Arial"/>
                <a:cs typeface="Arial"/>
              </a:rPr>
              <a:t>Continue to draw funds via EdGrants for grants housed in EdGrants</a:t>
            </a:r>
          </a:p>
          <a:p>
            <a:pPr>
              <a:buFont typeface="Wingdings" panose="05000000000000000000" pitchFamily="2" charset="2"/>
              <a:buChar char="v"/>
            </a:pPr>
            <a:endParaRPr lang="en-US" dirty="0">
              <a:latin typeface="Arial"/>
              <a:cs typeface="Arial"/>
            </a:endParaRPr>
          </a:p>
          <a:p>
            <a:pPr>
              <a:buFont typeface="Wingdings" panose="05000000000000000000" pitchFamily="2" charset="2"/>
              <a:buChar char="v"/>
            </a:pPr>
            <a:r>
              <a:rPr lang="en-US" dirty="0">
                <a:latin typeface="Arial"/>
                <a:cs typeface="Arial"/>
              </a:rPr>
              <a:t>Multi-year grants will continue to have separate Year 1, Year 2 and Year 3 windows</a:t>
            </a:r>
          </a:p>
          <a:p>
            <a:pPr>
              <a:buFont typeface="Wingdings" panose="05000000000000000000" pitchFamily="2" charset="2"/>
              <a:buChar char="v"/>
            </a:pPr>
            <a:endParaRPr lang="en-US" dirty="0">
              <a:latin typeface="Arial"/>
              <a:cs typeface="Arial"/>
            </a:endParaRPr>
          </a:p>
          <a:p>
            <a:pPr>
              <a:buFont typeface="Wingdings" panose="05000000000000000000" pitchFamily="2" charset="2"/>
              <a:buChar char="v"/>
            </a:pPr>
            <a:r>
              <a:rPr lang="en-US" b="1" dirty="0">
                <a:latin typeface="Arial"/>
                <a:cs typeface="Arial"/>
              </a:rPr>
              <a:t>Final payment request window is July 20-31 for ALL grants </a:t>
            </a:r>
            <a:r>
              <a:rPr lang="en-US" dirty="0">
                <a:latin typeface="Arial"/>
                <a:cs typeface="Arial"/>
              </a:rPr>
              <a:t>except multi-year entitlement grants which have a brief August window</a:t>
            </a:r>
          </a:p>
          <a:p>
            <a:pPr marL="0" indent="0">
              <a:buNone/>
            </a:pPr>
            <a:endParaRPr lang="en-US" dirty="0"/>
          </a:p>
          <a:p>
            <a:endParaRPr lang="en-US" dirty="0"/>
          </a:p>
        </p:txBody>
      </p:sp>
      <p:sp>
        <p:nvSpPr>
          <p:cNvPr id="3" name="Title 2">
            <a:extLst>
              <a:ext uri="{FF2B5EF4-FFF2-40B4-BE49-F238E27FC236}">
                <a16:creationId xmlns:a16="http://schemas.microsoft.com/office/drawing/2014/main" id="{5C323240-6216-E709-4E02-5B817ACB3E32}"/>
              </a:ext>
            </a:extLst>
          </p:cNvPr>
          <p:cNvSpPr>
            <a:spLocks noGrp="1"/>
          </p:cNvSpPr>
          <p:nvPr>
            <p:ph type="title"/>
          </p:nvPr>
        </p:nvSpPr>
        <p:spPr/>
        <p:txBody>
          <a:bodyPr>
            <a:normAutofit fontScale="90000"/>
          </a:bodyPr>
          <a:lstStyle/>
          <a:p>
            <a:pPr algn="ctr"/>
            <a:r>
              <a:rPr lang="en-US">
                <a:latin typeface="Arial"/>
                <a:cs typeface="Arial"/>
              </a:rPr>
              <a:t>Payments </a:t>
            </a:r>
            <a:br>
              <a:rPr lang="en-US">
                <a:latin typeface="Arial"/>
                <a:cs typeface="Arial"/>
              </a:rPr>
            </a:br>
            <a:endParaRPr lang="en-US"/>
          </a:p>
        </p:txBody>
      </p:sp>
    </p:spTree>
    <p:extLst>
      <p:ext uri="{BB962C8B-B14F-4D97-AF65-F5344CB8AC3E}">
        <p14:creationId xmlns:p14="http://schemas.microsoft.com/office/powerpoint/2010/main" val="372628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DE7682-6E75-4C6E-8CFE-002AE6368314}"/>
              </a:ext>
            </a:extLst>
          </p:cNvPr>
          <p:cNvSpPr>
            <a:spLocks noGrp="1"/>
          </p:cNvSpPr>
          <p:nvPr>
            <p:ph type="title"/>
          </p:nvPr>
        </p:nvSpPr>
        <p:spPr>
          <a:xfrm>
            <a:off x="838200" y="439024"/>
            <a:ext cx="10515600" cy="1042852"/>
          </a:xfrm>
        </p:spPr>
        <p:txBody>
          <a:bodyPr>
            <a:normAutofit fontScale="90000"/>
          </a:bodyPr>
          <a:lstStyle/>
          <a:p>
            <a:pPr algn="ctr"/>
            <a:r>
              <a:rPr lang="en-US"/>
              <a:t>Multi-Year Entitlement Payment Request Windows</a:t>
            </a:r>
          </a:p>
        </p:txBody>
      </p:sp>
      <p:sp>
        <p:nvSpPr>
          <p:cNvPr id="9" name="Content Placeholder 8">
            <a:extLst>
              <a:ext uri="{FF2B5EF4-FFF2-40B4-BE49-F238E27FC236}">
                <a16:creationId xmlns:a16="http://schemas.microsoft.com/office/drawing/2014/main" id="{9205E123-4B0C-4EAE-8FBC-DA08A13EA2BF}"/>
              </a:ext>
            </a:extLst>
          </p:cNvPr>
          <p:cNvSpPr>
            <a:spLocks noGrp="1"/>
          </p:cNvSpPr>
          <p:nvPr>
            <p:ph idx="1"/>
          </p:nvPr>
        </p:nvSpPr>
        <p:spPr/>
        <p:txBody>
          <a:bodyPr/>
          <a:lstStyle/>
          <a:p>
            <a:endParaRPr lang="en-US"/>
          </a:p>
        </p:txBody>
      </p:sp>
      <p:pic>
        <p:nvPicPr>
          <p:cNvPr id="4" name="Picture 3" descr="Image showing multi-year payment request windows. &#10;&#10;August 20-24 is only available to multi-year and July 20-31 is the final window for all other grants.">
            <a:extLst>
              <a:ext uri="{FF2B5EF4-FFF2-40B4-BE49-F238E27FC236}">
                <a16:creationId xmlns:a16="http://schemas.microsoft.com/office/drawing/2014/main" id="{57F97B84-0F06-4AA8-93B7-5A2499119C9F}"/>
              </a:ext>
            </a:extLst>
          </p:cNvPr>
          <p:cNvPicPr>
            <a:picLocks noChangeAspect="1"/>
          </p:cNvPicPr>
          <p:nvPr/>
        </p:nvPicPr>
        <p:blipFill>
          <a:blip r:embed="rId2"/>
          <a:stretch>
            <a:fillRect/>
          </a:stretch>
        </p:blipFill>
        <p:spPr>
          <a:xfrm>
            <a:off x="838200" y="2014537"/>
            <a:ext cx="10587361" cy="4125006"/>
          </a:xfrm>
          <a:prstGeom prst="rect">
            <a:avLst/>
          </a:prstGeom>
        </p:spPr>
      </p:pic>
    </p:spTree>
    <p:extLst>
      <p:ext uri="{BB962C8B-B14F-4D97-AF65-F5344CB8AC3E}">
        <p14:creationId xmlns:p14="http://schemas.microsoft.com/office/powerpoint/2010/main" val="285716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BCFAF-B408-4FCA-9682-89CDBA068A7E}"/>
              </a:ext>
            </a:extLst>
          </p:cNvPr>
          <p:cNvSpPr>
            <a:spLocks noGrp="1"/>
          </p:cNvSpPr>
          <p:nvPr>
            <p:ph idx="1"/>
          </p:nvPr>
        </p:nvSpPr>
        <p:spPr>
          <a:xfrm>
            <a:off x="838200" y="1976372"/>
            <a:ext cx="10515600" cy="3967228"/>
          </a:xfrm>
        </p:spPr>
        <p:txBody>
          <a:bodyPr vert="horz" lIns="91440" tIns="45720" rIns="91440" bIns="45720" rtlCol="0" anchor="t">
            <a:normAutofit fontScale="85000" lnSpcReduction="20000"/>
          </a:bodyPr>
          <a:lstStyle/>
          <a:p>
            <a:pPr>
              <a:buFont typeface="Wingdings" panose="05000000000000000000" pitchFamily="2" charset="2"/>
              <a:buChar char="v"/>
            </a:pPr>
            <a:r>
              <a:rPr lang="en-US" sz="2800" b="1">
                <a:latin typeface="Arial"/>
                <a:cs typeface="Arial"/>
              </a:rPr>
              <a:t>Grants that originate in EdGrants MUST close out in EdGrants with submittal of a Final Report (FR-1)</a:t>
            </a:r>
          </a:p>
          <a:p>
            <a:pPr>
              <a:buFont typeface="Wingdings" panose="05000000000000000000" pitchFamily="2" charset="2"/>
              <a:buChar char="v"/>
            </a:pPr>
            <a:endParaRPr lang="en-US" sz="2800" b="1">
              <a:latin typeface="Arial"/>
              <a:cs typeface="Arial"/>
            </a:endParaRPr>
          </a:p>
          <a:p>
            <a:pPr>
              <a:buFont typeface="Wingdings" panose="05000000000000000000" pitchFamily="2" charset="2"/>
              <a:buChar char="v"/>
            </a:pPr>
            <a:r>
              <a:rPr lang="en-US">
                <a:latin typeface="Arial"/>
                <a:cs typeface="Arial"/>
              </a:rPr>
              <a:t>Final Reports are due 60 days after the end of the grant project duration</a:t>
            </a:r>
          </a:p>
          <a:p>
            <a:pPr>
              <a:buFont typeface="Wingdings" panose="05000000000000000000" pitchFamily="2" charset="2"/>
              <a:buChar char="v"/>
            </a:pPr>
            <a:endParaRPr lang="en-US">
              <a:latin typeface="Arial"/>
              <a:cs typeface="Arial"/>
            </a:endParaRPr>
          </a:p>
          <a:p>
            <a:pPr>
              <a:buFont typeface="Wingdings" panose="05000000000000000000" pitchFamily="2" charset="2"/>
              <a:buChar char="v"/>
            </a:pPr>
            <a:r>
              <a:rPr lang="en-US">
                <a:latin typeface="Arial"/>
                <a:cs typeface="Arial"/>
              </a:rPr>
              <a:t>Draw all funds needed prior to filing FR-1 and wait for the payment to clear before filing</a:t>
            </a:r>
          </a:p>
          <a:p>
            <a:pPr>
              <a:buFont typeface="Wingdings" panose="05000000000000000000" pitchFamily="2" charset="2"/>
              <a:buChar char="v"/>
            </a:pPr>
            <a:endParaRPr lang="en-US">
              <a:latin typeface="Arial"/>
              <a:cs typeface="Arial"/>
            </a:endParaRPr>
          </a:p>
          <a:p>
            <a:pPr>
              <a:buFont typeface="Wingdings" panose="05000000000000000000" pitchFamily="2" charset="2"/>
              <a:buChar char="v"/>
            </a:pPr>
            <a:r>
              <a:rPr lang="en-US" b="1">
                <a:solidFill>
                  <a:srgbClr val="FF0000"/>
                </a:solidFill>
                <a:latin typeface="Arial"/>
                <a:cs typeface="Arial"/>
              </a:rPr>
              <a:t>DO NOW</a:t>
            </a:r>
            <a:r>
              <a:rPr lang="en-US">
                <a:solidFill>
                  <a:srgbClr val="FF0000"/>
                </a:solidFill>
                <a:latin typeface="Arial"/>
                <a:cs typeface="Arial"/>
              </a:rPr>
              <a:t>: </a:t>
            </a:r>
            <a:r>
              <a:rPr lang="en-US">
                <a:latin typeface="Arial"/>
                <a:cs typeface="Arial"/>
              </a:rPr>
              <a:t>Verify that all FR-1s for past fiscal years have been submitted (you can confirm if the FR-1 was successfully submitted if you see a timestamp next to the </a:t>
            </a:r>
            <a:r>
              <a:rPr lang="en-US" err="1">
                <a:latin typeface="Arial"/>
                <a:cs typeface="Arial"/>
              </a:rPr>
              <a:t>formlet</a:t>
            </a:r>
            <a:r>
              <a:rPr lang="en-US">
                <a:latin typeface="Arial"/>
                <a:cs typeface="Arial"/>
              </a:rPr>
              <a:t> in EdGrants)</a:t>
            </a:r>
          </a:p>
          <a:p>
            <a:pPr marL="0" indent="0">
              <a:buNone/>
            </a:pPr>
            <a:endParaRPr lang="en-US"/>
          </a:p>
        </p:txBody>
      </p:sp>
      <p:sp>
        <p:nvSpPr>
          <p:cNvPr id="2" name="Title 1">
            <a:extLst>
              <a:ext uri="{FF2B5EF4-FFF2-40B4-BE49-F238E27FC236}">
                <a16:creationId xmlns:a16="http://schemas.microsoft.com/office/drawing/2014/main" id="{3D972317-6E85-4634-AB13-DCD5FF4D3052}"/>
              </a:ext>
            </a:extLst>
          </p:cNvPr>
          <p:cNvSpPr>
            <a:spLocks noGrp="1"/>
          </p:cNvSpPr>
          <p:nvPr>
            <p:ph type="title"/>
          </p:nvPr>
        </p:nvSpPr>
        <p:spPr/>
        <p:txBody>
          <a:bodyPr>
            <a:normAutofit fontScale="90000"/>
          </a:bodyPr>
          <a:lstStyle/>
          <a:p>
            <a:pPr algn="ctr"/>
            <a:br>
              <a:rPr lang="en-US"/>
            </a:br>
            <a:r>
              <a:rPr lang="en-US"/>
              <a:t>Final Report (FR-1) in EdGrants </a:t>
            </a:r>
          </a:p>
        </p:txBody>
      </p:sp>
    </p:spTree>
    <p:extLst>
      <p:ext uri="{BB962C8B-B14F-4D97-AF65-F5344CB8AC3E}">
        <p14:creationId xmlns:p14="http://schemas.microsoft.com/office/powerpoint/2010/main" val="408041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57174E-E98B-4A7C-8BA5-12C251968AA4}"/>
              </a:ext>
            </a:extLst>
          </p:cNvPr>
          <p:cNvSpPr>
            <a:spLocks noGrp="1"/>
          </p:cNvSpPr>
          <p:nvPr>
            <p:ph idx="1"/>
          </p:nvPr>
        </p:nvSpPr>
        <p:spPr/>
        <p:txBody>
          <a:bodyPr/>
          <a:lstStyle/>
          <a:p>
            <a:pPr>
              <a:buFont typeface="Wingdings" panose="05000000000000000000" pitchFamily="2" charset="2"/>
              <a:buChar char="v"/>
            </a:pPr>
            <a:r>
              <a:rPr lang="en-US">
                <a:latin typeface="Arial"/>
                <a:cs typeface="Arial"/>
              </a:rPr>
              <a:t>To submit a Final Report, login to EdGrants Front Office and navigate to Submissions</a:t>
            </a:r>
          </a:p>
          <a:p>
            <a:pPr>
              <a:buFont typeface="Wingdings" panose="05000000000000000000" pitchFamily="2" charset="2"/>
              <a:buChar char="v"/>
            </a:pPr>
            <a:r>
              <a:rPr lang="en-US">
                <a:latin typeface="Arial"/>
                <a:cs typeface="Arial"/>
              </a:rPr>
              <a:t>Filter by desired project:</a:t>
            </a:r>
          </a:p>
          <a:p>
            <a:pPr>
              <a:buFont typeface="Wingdings" panose="05000000000000000000" pitchFamily="2" charset="2"/>
              <a:buChar char="v"/>
            </a:pPr>
            <a:endParaRPr lang="en-US">
              <a:latin typeface="Arial"/>
              <a:cs typeface="Arial"/>
            </a:endParaRPr>
          </a:p>
          <a:p>
            <a:endParaRPr lang="en-US"/>
          </a:p>
        </p:txBody>
      </p:sp>
      <p:sp>
        <p:nvSpPr>
          <p:cNvPr id="3" name="Title 2">
            <a:extLst>
              <a:ext uri="{FF2B5EF4-FFF2-40B4-BE49-F238E27FC236}">
                <a16:creationId xmlns:a16="http://schemas.microsoft.com/office/drawing/2014/main" id="{09E8B0DE-6CCB-4096-8A9F-47BD264990F8}"/>
              </a:ext>
            </a:extLst>
          </p:cNvPr>
          <p:cNvSpPr>
            <a:spLocks noGrp="1"/>
          </p:cNvSpPr>
          <p:nvPr>
            <p:ph type="title"/>
          </p:nvPr>
        </p:nvSpPr>
        <p:spPr/>
        <p:txBody>
          <a:bodyPr>
            <a:normAutofit/>
          </a:bodyPr>
          <a:lstStyle/>
          <a:p>
            <a:pPr algn="ctr"/>
            <a:r>
              <a:rPr lang="en-US"/>
              <a:t>Final Report (FR-1) in EdGrants </a:t>
            </a:r>
          </a:p>
        </p:txBody>
      </p:sp>
      <p:pic>
        <p:nvPicPr>
          <p:cNvPr id="4" name="Picture 3" descr="Final Report filter page in GEM$">
            <a:extLst>
              <a:ext uri="{FF2B5EF4-FFF2-40B4-BE49-F238E27FC236}">
                <a16:creationId xmlns:a16="http://schemas.microsoft.com/office/drawing/2014/main" id="{ABEC48A5-E4B4-4810-A1E9-11C258169E62}"/>
              </a:ext>
            </a:extLst>
          </p:cNvPr>
          <p:cNvPicPr>
            <a:picLocks noChangeAspect="1"/>
          </p:cNvPicPr>
          <p:nvPr/>
        </p:nvPicPr>
        <p:blipFill rotWithShape="1">
          <a:blip r:embed="rId2"/>
          <a:srcRect t="11799"/>
          <a:stretch/>
        </p:blipFill>
        <p:spPr>
          <a:xfrm>
            <a:off x="1544548" y="3560852"/>
            <a:ext cx="8315325" cy="2349376"/>
          </a:xfrm>
          <a:prstGeom prst="rect">
            <a:avLst/>
          </a:prstGeom>
        </p:spPr>
      </p:pic>
    </p:spTree>
    <p:extLst>
      <p:ext uri="{BB962C8B-B14F-4D97-AF65-F5344CB8AC3E}">
        <p14:creationId xmlns:p14="http://schemas.microsoft.com/office/powerpoint/2010/main" val="853032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D7DAE6-CB5A-4518-88DE-30E922DF6A03}"/>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v"/>
            </a:pPr>
            <a:r>
              <a:rPr lang="en-US">
                <a:latin typeface="Arial"/>
                <a:cs typeface="Arial"/>
              </a:rPr>
              <a:t>Scroll down until you see Final Financial Report (FR-1) and click on the orange folder to open (Reminder: some grants will have multiple pages so click through until you see Final Financial Report):</a:t>
            </a:r>
          </a:p>
        </p:txBody>
      </p:sp>
      <p:sp>
        <p:nvSpPr>
          <p:cNvPr id="2" name="Title 1">
            <a:extLst>
              <a:ext uri="{FF2B5EF4-FFF2-40B4-BE49-F238E27FC236}">
                <a16:creationId xmlns:a16="http://schemas.microsoft.com/office/drawing/2014/main" id="{31C07087-12D7-4F87-A274-6D94CC6762CB}"/>
              </a:ext>
            </a:extLst>
          </p:cNvPr>
          <p:cNvSpPr>
            <a:spLocks noGrp="1"/>
          </p:cNvSpPr>
          <p:nvPr>
            <p:ph type="title"/>
          </p:nvPr>
        </p:nvSpPr>
        <p:spPr/>
        <p:txBody>
          <a:bodyPr>
            <a:normAutofit/>
          </a:bodyPr>
          <a:lstStyle/>
          <a:p>
            <a:pPr algn="ctr"/>
            <a:r>
              <a:rPr lang="en-US"/>
              <a:t>Final Report (FR-1) in EdGrants </a:t>
            </a:r>
          </a:p>
        </p:txBody>
      </p:sp>
      <p:pic>
        <p:nvPicPr>
          <p:cNvPr id="5" name="Picture 4" descr="Final Financial Report (FR-1) page in EdGrants with the date and button to view report highlighted">
            <a:extLst>
              <a:ext uri="{FF2B5EF4-FFF2-40B4-BE49-F238E27FC236}">
                <a16:creationId xmlns:a16="http://schemas.microsoft.com/office/drawing/2014/main" id="{A550EC83-B11C-4D28-8AAF-95F99364E879}"/>
              </a:ext>
            </a:extLst>
          </p:cNvPr>
          <p:cNvPicPr>
            <a:picLocks noChangeAspect="1"/>
          </p:cNvPicPr>
          <p:nvPr/>
        </p:nvPicPr>
        <p:blipFill>
          <a:blip r:embed="rId3"/>
          <a:stretch>
            <a:fillRect/>
          </a:stretch>
        </p:blipFill>
        <p:spPr>
          <a:xfrm>
            <a:off x="728570" y="3844154"/>
            <a:ext cx="10739120" cy="2644739"/>
          </a:xfrm>
          <a:prstGeom prst="rect">
            <a:avLst/>
          </a:prstGeom>
        </p:spPr>
      </p:pic>
    </p:spTree>
    <p:extLst>
      <p:ext uri="{BB962C8B-B14F-4D97-AF65-F5344CB8AC3E}">
        <p14:creationId xmlns:p14="http://schemas.microsoft.com/office/powerpoint/2010/main" val="504050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nancial Report Summary page in EdGrants">
            <a:extLst>
              <a:ext uri="{FF2B5EF4-FFF2-40B4-BE49-F238E27FC236}">
                <a16:creationId xmlns:a16="http://schemas.microsoft.com/office/drawing/2014/main" id="{D75BB97E-1380-4CBA-A1EF-3531A81F6BA7}"/>
              </a:ext>
            </a:extLst>
          </p:cNvPr>
          <p:cNvPicPr>
            <a:picLocks noGrp="1" noChangeAspect="1"/>
          </p:cNvPicPr>
          <p:nvPr>
            <p:ph idx="1"/>
          </p:nvPr>
        </p:nvPicPr>
        <p:blipFill>
          <a:blip r:embed="rId2"/>
          <a:stretch>
            <a:fillRect/>
          </a:stretch>
        </p:blipFill>
        <p:spPr>
          <a:xfrm>
            <a:off x="1107408" y="2087563"/>
            <a:ext cx="9977184" cy="4051300"/>
          </a:xfrm>
        </p:spPr>
      </p:pic>
      <p:sp>
        <p:nvSpPr>
          <p:cNvPr id="2" name="Title 1">
            <a:extLst>
              <a:ext uri="{FF2B5EF4-FFF2-40B4-BE49-F238E27FC236}">
                <a16:creationId xmlns:a16="http://schemas.microsoft.com/office/drawing/2014/main" id="{12FE9269-C75A-491E-AD05-5ADE1E0708E0}"/>
              </a:ext>
            </a:extLst>
          </p:cNvPr>
          <p:cNvSpPr>
            <a:spLocks noGrp="1"/>
          </p:cNvSpPr>
          <p:nvPr>
            <p:ph type="title"/>
          </p:nvPr>
        </p:nvSpPr>
        <p:spPr>
          <a:xfrm>
            <a:off x="1123950" y="1143000"/>
            <a:ext cx="9720072" cy="438150"/>
          </a:xfrm>
        </p:spPr>
        <p:txBody>
          <a:bodyPr>
            <a:normAutofit fontScale="90000"/>
          </a:bodyPr>
          <a:lstStyle/>
          <a:p>
            <a:pPr algn="ctr"/>
            <a:r>
              <a:rPr lang="en-US"/>
              <a:t>Final Report (FR-1) in EdGrants </a:t>
            </a:r>
            <a:br>
              <a:rPr lang="en-US"/>
            </a:br>
            <a:br>
              <a:rPr lang="en-US"/>
            </a:br>
            <a:endParaRPr lang="en-US"/>
          </a:p>
        </p:txBody>
      </p:sp>
      <p:sp>
        <p:nvSpPr>
          <p:cNvPr id="7" name="TextBox 6">
            <a:extLst>
              <a:ext uri="{FF2B5EF4-FFF2-40B4-BE49-F238E27FC236}">
                <a16:creationId xmlns:a16="http://schemas.microsoft.com/office/drawing/2014/main" id="{3FEF9F05-F730-478B-B01B-DDD10FDDF549}"/>
              </a:ext>
            </a:extLst>
          </p:cNvPr>
          <p:cNvSpPr txBox="1"/>
          <p:nvPr/>
        </p:nvSpPr>
        <p:spPr>
          <a:xfrm>
            <a:off x="890587" y="1762125"/>
            <a:ext cx="10410825" cy="830997"/>
          </a:xfrm>
          <a:prstGeom prst="rect">
            <a:avLst/>
          </a:prstGeom>
          <a:solidFill>
            <a:schemeClr val="tx1"/>
          </a:solidFill>
        </p:spPr>
        <p:txBody>
          <a:bodyPr wrap="square" rtlCol="0">
            <a:spAutoFit/>
          </a:bodyPr>
          <a:lstStyle/>
          <a:p>
            <a:r>
              <a:rPr lang="en-US" sz="2400">
                <a:solidFill>
                  <a:schemeClr val="bg1">
                    <a:lumMod val="95000"/>
                  </a:schemeClr>
                </a:solidFill>
              </a:rPr>
              <a:t>Ensure information in Financial Report Summary is accurate and upload a signed FR-1 in Attachments section. Once complete, hit Submit on Submission Summary page.</a:t>
            </a:r>
          </a:p>
        </p:txBody>
      </p:sp>
    </p:spTree>
    <p:extLst>
      <p:ext uri="{BB962C8B-B14F-4D97-AF65-F5344CB8AC3E}">
        <p14:creationId xmlns:p14="http://schemas.microsoft.com/office/powerpoint/2010/main" val="51060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897A69-24DB-5682-A036-9B650EBFDEDB}"/>
              </a:ext>
            </a:extLst>
          </p:cNvPr>
          <p:cNvSpPr>
            <a:spLocks noGrp="1"/>
          </p:cNvSpPr>
          <p:nvPr>
            <p:ph idx="1"/>
          </p:nvPr>
        </p:nvSpPr>
        <p:spPr/>
        <p:txBody>
          <a:bodyPr vert="horz" lIns="91440" tIns="45720" rIns="91440" bIns="45720" rtlCol="0" anchor="t">
            <a:normAutofit/>
          </a:bodyPr>
          <a:lstStyle/>
          <a:p>
            <a:pPr marL="0" indent="0">
              <a:buNone/>
            </a:pPr>
            <a:r>
              <a:rPr lang="en-US" dirty="0">
                <a:latin typeface="Arial"/>
                <a:cs typeface="Arial"/>
              </a:rPr>
              <a:t>FR-1s are due 60 days after the end date of the grant:</a:t>
            </a:r>
          </a:p>
          <a:p>
            <a:pPr marL="0" indent="0">
              <a:buNone/>
            </a:pPr>
            <a:endParaRPr lang="en-US" dirty="0"/>
          </a:p>
          <a:p>
            <a:pPr lvl="1">
              <a:buFont typeface="Wingdings" panose="05000000000000000000" pitchFamily="2" charset="2"/>
              <a:buChar char="v"/>
            </a:pPr>
            <a:r>
              <a:rPr lang="en-US" dirty="0">
                <a:latin typeface="Arial"/>
                <a:cs typeface="Arial"/>
              </a:rPr>
              <a:t>State funded grants end on 6/30/2023 and are due by 8/31/2023</a:t>
            </a:r>
          </a:p>
          <a:p>
            <a:pPr lvl="1">
              <a:buFont typeface="Wingdings" panose="05000000000000000000" pitchFamily="2" charset="2"/>
              <a:buChar char="v"/>
            </a:pPr>
            <a:endParaRPr lang="en-US" dirty="0">
              <a:latin typeface="Arial"/>
              <a:cs typeface="Arial"/>
            </a:endParaRPr>
          </a:p>
          <a:p>
            <a:pPr lvl="1">
              <a:buFont typeface="Wingdings" panose="05000000000000000000" pitchFamily="2" charset="2"/>
              <a:buChar char="v"/>
            </a:pPr>
            <a:r>
              <a:rPr lang="en-US">
                <a:latin typeface="Arial"/>
                <a:cs typeface="Arial"/>
              </a:rPr>
              <a:t>Federal funded grants (not multi-year) end on 8/31/2023 and are due by 10/31/2023</a:t>
            </a:r>
          </a:p>
          <a:p>
            <a:pPr marL="0" indent="0">
              <a:buNone/>
            </a:pPr>
            <a:endParaRPr lang="en-US" dirty="0">
              <a:latin typeface="Arial"/>
              <a:cs typeface="Arial"/>
            </a:endParaRPr>
          </a:p>
          <a:p>
            <a:pPr marL="0" indent="0">
              <a:buNone/>
            </a:pPr>
            <a:r>
              <a:rPr lang="en-US" dirty="0">
                <a:latin typeface="Arial"/>
                <a:cs typeface="Arial"/>
              </a:rPr>
              <a:t>To check on end date see the RFP or the Project Record Card click on the magnifying symbol in the view column</a:t>
            </a:r>
            <a:endParaRPr lang="en-US" dirty="0"/>
          </a:p>
        </p:txBody>
      </p:sp>
      <p:sp>
        <p:nvSpPr>
          <p:cNvPr id="3" name="Title 2">
            <a:extLst>
              <a:ext uri="{FF2B5EF4-FFF2-40B4-BE49-F238E27FC236}">
                <a16:creationId xmlns:a16="http://schemas.microsoft.com/office/drawing/2014/main" id="{81F0A8A4-8B1F-5F53-F70D-BD96FC753FBB}"/>
              </a:ext>
            </a:extLst>
          </p:cNvPr>
          <p:cNvSpPr>
            <a:spLocks noGrp="1"/>
          </p:cNvSpPr>
          <p:nvPr>
            <p:ph type="title"/>
          </p:nvPr>
        </p:nvSpPr>
        <p:spPr/>
        <p:txBody>
          <a:bodyPr/>
          <a:lstStyle/>
          <a:p>
            <a:r>
              <a:rPr lang="en-US">
                <a:latin typeface="Arial"/>
                <a:cs typeface="Arial"/>
              </a:rPr>
              <a:t>FR-1 Due Dates</a:t>
            </a:r>
          </a:p>
        </p:txBody>
      </p:sp>
      <p:pic>
        <p:nvPicPr>
          <p:cNvPr id="4" name="Picture 4" descr="Search icon in EdGrants">
            <a:extLst>
              <a:ext uri="{FF2B5EF4-FFF2-40B4-BE49-F238E27FC236}">
                <a16:creationId xmlns:a16="http://schemas.microsoft.com/office/drawing/2014/main" id="{384BCD78-A2D8-0446-639D-8D349F4E7AB1}"/>
              </a:ext>
            </a:extLst>
          </p:cNvPr>
          <p:cNvPicPr>
            <a:picLocks noChangeAspect="1"/>
          </p:cNvPicPr>
          <p:nvPr/>
        </p:nvPicPr>
        <p:blipFill>
          <a:blip r:embed="rId2"/>
          <a:stretch>
            <a:fillRect/>
          </a:stretch>
        </p:blipFill>
        <p:spPr>
          <a:xfrm>
            <a:off x="9141785" y="5703265"/>
            <a:ext cx="742950" cy="714375"/>
          </a:xfrm>
          <a:prstGeom prst="rect">
            <a:avLst/>
          </a:prstGeom>
        </p:spPr>
      </p:pic>
    </p:spTree>
    <p:extLst>
      <p:ext uri="{BB962C8B-B14F-4D97-AF65-F5344CB8AC3E}">
        <p14:creationId xmlns:p14="http://schemas.microsoft.com/office/powerpoint/2010/main" val="44114527"/>
      </p:ext>
    </p:extLst>
  </p:cSld>
  <p:clrMapOvr>
    <a:masterClrMapping/>
  </p:clrMapOvr>
</p:sld>
</file>

<file path=ppt/theme/theme1.xml><?xml version="1.0" encoding="utf-8"?>
<a:theme xmlns:a="http://schemas.openxmlformats.org/drawingml/2006/main" name="DESE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E4B4D68279094DB93237BC2E98CD8D" ma:contentTypeVersion="12" ma:contentTypeDescription="Create a new document." ma:contentTypeScope="" ma:versionID="971bd7d0910f8917d9f997a85ccfad2c">
  <xsd:schema xmlns:xsd="http://www.w3.org/2001/XMLSchema" xmlns:xs="http://www.w3.org/2001/XMLSchema" xmlns:p="http://schemas.microsoft.com/office/2006/metadata/properties" xmlns:ns2="9324d023-3849-46fe-9182-6ce950756bea" xmlns:ns3="14c63040-5e06-4c4a-8b07-ca5832d9b241" targetNamespace="http://schemas.microsoft.com/office/2006/metadata/properties" ma:root="true" ma:fieldsID="38cf277194dd534cfd17989f288fbe33" ns2:_="" ns3:_="">
    <xsd:import namespace="9324d023-3849-46fe-9182-6ce950756bea"/>
    <xsd:import namespace="14c63040-5e06-4c4a-8b07-ca5832d9b2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Count"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24d023-3849-46fe-9182-6ce950756b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ount" ma:index="12" nillable="true" ma:displayName="Count" ma:format="Dropdown" ma:internalName="Count" ma:percentage="FALSE">
      <xsd:simpleType>
        <xsd:restriction base="dms:Number"/>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c63040-5e06-4c4a-8b07-ca5832d9b2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3fef9fc-aad9-40f4-bab0-9a6c27b33d5c}" ma:internalName="TaxCatchAll" ma:showField="CatchAllData" ma:web="14c63040-5e06-4c4a-8b07-ca5832d9b2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935B28-80F3-41E7-B815-9E56AA3A5C7C}">
  <ds:schemaRefs>
    <ds:schemaRef ds:uri="http://schemas.microsoft.com/sharepoint/v3/contenttype/forms"/>
  </ds:schemaRefs>
</ds:datastoreItem>
</file>

<file path=customXml/itemProps2.xml><?xml version="1.0" encoding="utf-8"?>
<ds:datastoreItem xmlns:ds="http://schemas.openxmlformats.org/officeDocument/2006/customXml" ds:itemID="{3A245592-4323-4F6F-928F-CC25A0894E05}">
  <ds:schemaRefs>
    <ds:schemaRef ds:uri="14c63040-5e06-4c4a-8b07-ca5832d9b241"/>
    <ds:schemaRef ds:uri="9324d023-3849-46fe-9182-6ce950756b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DESE PowerPoint Template</Template>
  <TotalTime>4</TotalTime>
  <Words>968</Words>
  <Application>Microsoft Office PowerPoint</Application>
  <PresentationFormat>Widescreen</PresentationFormat>
  <Paragraphs>97</Paragraphs>
  <Slides>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-apple-system</vt:lpstr>
      <vt:lpstr>Arial</vt:lpstr>
      <vt:lpstr>Calibri</vt:lpstr>
      <vt:lpstr>Calibri Light</vt:lpstr>
      <vt:lpstr>Segoe UI</vt:lpstr>
      <vt:lpstr>Wingdings</vt:lpstr>
      <vt:lpstr>DESE PowerPoint Template</vt:lpstr>
      <vt:lpstr>GEM$ and EdGrants: An overview of how to maintain multi-year grants that began in EdGrants, and how to transition from EdGrants to GEM$ </vt:lpstr>
      <vt:lpstr>Transitioning from EdGrants to GEM$</vt:lpstr>
      <vt:lpstr>Payments  </vt:lpstr>
      <vt:lpstr>Multi-Year Entitlement Payment Request Windows</vt:lpstr>
      <vt:lpstr> Final Report (FR-1) in EdGrants </vt:lpstr>
      <vt:lpstr>Final Report (FR-1) in EdGrants </vt:lpstr>
      <vt:lpstr>Final Report (FR-1) in EdGrants </vt:lpstr>
      <vt:lpstr>Final Report (FR-1) in EdGrants   </vt:lpstr>
      <vt:lpstr>FR-1 Due Dates</vt:lpstr>
      <vt:lpstr>GEM$: User Access</vt:lpstr>
      <vt:lpstr>GEM$ General Reminders</vt:lpstr>
      <vt:lpstr>EdGrants vs GEM$</vt:lpstr>
      <vt:lpstr>Transitioning Multi-Year Grants from EdGrants to GEM$</vt:lpstr>
      <vt:lpstr>Transitioning Multi-Year Grants from EdGrants to GEM$</vt:lpstr>
      <vt:lpstr>How to Reach Us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 and EdGrants: An overview of how to maintain multi-year grants that began in EdGrants, and how to transition from EdGrants to GEM$.</dc:title>
  <dc:creator>DESE</dc:creator>
  <cp:lastModifiedBy>Zou, Dong (EOE)</cp:lastModifiedBy>
  <cp:revision>2</cp:revision>
  <dcterms:created xsi:type="dcterms:W3CDTF">2023-05-10T14:36:04Z</dcterms:created>
  <dcterms:modified xsi:type="dcterms:W3CDTF">2023-06-22T16:58:24Z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22 2023 12:00AM</vt:lpwstr>
  </property>
</Properties>
</file>