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11"/>
  </p:notesMasterIdLst>
  <p:sldIdLst>
    <p:sldId id="256" r:id="rId6"/>
    <p:sldId id="311" r:id="rId7"/>
    <p:sldId id="360" r:id="rId8"/>
    <p:sldId id="362" r:id="rId9"/>
    <p:sldId id="363" r:id="rId10"/>
    <p:sldId id="354" r:id="rId11"/>
    <p:sldId id="366" r:id="rId12"/>
    <p:sldId id="359" r:id="rId13"/>
    <p:sldId id="364" r:id="rId14"/>
    <p:sldId id="356" r:id="rId15"/>
    <p:sldId id="365" r:id="rId16"/>
    <p:sldId id="314" r:id="rId17"/>
    <p:sldId id="319" r:id="rId18"/>
    <p:sldId id="299" r:id="rId19"/>
    <p:sldId id="355" r:id="rId20"/>
    <p:sldId id="280" r:id="rId21"/>
    <p:sldId id="310" r:id="rId22"/>
    <p:sldId id="352" r:id="rId23"/>
    <p:sldId id="367" r:id="rId24"/>
    <p:sldId id="258" r:id="rId25"/>
    <p:sldId id="390" r:id="rId26"/>
    <p:sldId id="385" r:id="rId27"/>
    <p:sldId id="386" r:id="rId28"/>
    <p:sldId id="257" r:id="rId29"/>
    <p:sldId id="260" r:id="rId30"/>
    <p:sldId id="409" r:id="rId31"/>
    <p:sldId id="410" r:id="rId32"/>
    <p:sldId id="408" r:id="rId33"/>
    <p:sldId id="261" r:id="rId34"/>
    <p:sldId id="279" r:id="rId35"/>
    <p:sldId id="411" r:id="rId36"/>
    <p:sldId id="281" r:id="rId37"/>
    <p:sldId id="286" r:id="rId38"/>
    <p:sldId id="412" r:id="rId39"/>
    <p:sldId id="401" r:id="rId40"/>
    <p:sldId id="387" r:id="rId41"/>
    <p:sldId id="389" r:id="rId42"/>
    <p:sldId id="405" r:id="rId43"/>
    <p:sldId id="406" r:id="rId44"/>
    <p:sldId id="407" r:id="rId45"/>
    <p:sldId id="388" r:id="rId46"/>
    <p:sldId id="391" r:id="rId47"/>
    <p:sldId id="358" r:id="rId48"/>
    <p:sldId id="344" r:id="rId49"/>
    <p:sldId id="298" r:id="rId50"/>
    <p:sldId id="333" r:id="rId51"/>
    <p:sldId id="413" r:id="rId52"/>
    <p:sldId id="414" r:id="rId53"/>
    <p:sldId id="415" r:id="rId54"/>
    <p:sldId id="306" r:id="rId55"/>
    <p:sldId id="416" r:id="rId56"/>
    <p:sldId id="392" r:id="rId57"/>
    <p:sldId id="285" r:id="rId58"/>
    <p:sldId id="351" r:id="rId59"/>
    <p:sldId id="335" r:id="rId60"/>
    <p:sldId id="353" r:id="rId61"/>
    <p:sldId id="417" r:id="rId62"/>
    <p:sldId id="288" r:id="rId63"/>
    <p:sldId id="393" r:id="rId64"/>
    <p:sldId id="394" r:id="rId65"/>
    <p:sldId id="370" r:id="rId66"/>
    <p:sldId id="291" r:id="rId67"/>
    <p:sldId id="290" r:id="rId68"/>
    <p:sldId id="369" r:id="rId69"/>
    <p:sldId id="295" r:id="rId70"/>
    <p:sldId id="348" r:id="rId71"/>
    <p:sldId id="404" r:id="rId72"/>
    <p:sldId id="403" r:id="rId73"/>
    <p:sldId id="418" r:id="rId74"/>
    <p:sldId id="378" r:id="rId75"/>
    <p:sldId id="381" r:id="rId76"/>
    <p:sldId id="382" r:id="rId77"/>
    <p:sldId id="383" r:id="rId78"/>
    <p:sldId id="384" r:id="rId79"/>
    <p:sldId id="380" r:id="rId80"/>
    <p:sldId id="395" r:id="rId81"/>
    <p:sldId id="338" r:id="rId82"/>
    <p:sldId id="372" r:id="rId83"/>
    <p:sldId id="374" r:id="rId84"/>
    <p:sldId id="375" r:id="rId85"/>
    <p:sldId id="400" r:id="rId86"/>
    <p:sldId id="294" r:id="rId87"/>
    <p:sldId id="371" r:id="rId88"/>
    <p:sldId id="396" r:id="rId89"/>
    <p:sldId id="325" r:id="rId90"/>
    <p:sldId id="397" r:id="rId91"/>
    <p:sldId id="399" r:id="rId92"/>
    <p:sldId id="398" r:id="rId93"/>
    <p:sldId id="379" r:id="rId94"/>
    <p:sldId id="419" r:id="rId95"/>
    <p:sldId id="420" r:id="rId96"/>
    <p:sldId id="421" r:id="rId97"/>
    <p:sldId id="422" r:id="rId98"/>
    <p:sldId id="423" r:id="rId99"/>
    <p:sldId id="283" r:id="rId100"/>
    <p:sldId id="424" r:id="rId101"/>
    <p:sldId id="284" r:id="rId102"/>
    <p:sldId id="425" r:id="rId103"/>
    <p:sldId id="426" r:id="rId104"/>
    <p:sldId id="300" r:id="rId105"/>
    <p:sldId id="427" r:id="rId106"/>
    <p:sldId id="428" r:id="rId107"/>
    <p:sldId id="302" r:id="rId108"/>
    <p:sldId id="429" r:id="rId109"/>
    <p:sldId id="430"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Stachera" initials="LS" lastIdx="1" clrIdx="0">
    <p:extLst>
      <p:ext uri="{19B8F6BF-5375-455C-9EA6-DF929625EA0E}">
        <p15:presenceInfo xmlns:p15="http://schemas.microsoft.com/office/powerpoint/2012/main" userId="S::lstachera@linq.com::7f717aaf-87da-469b-87a4-7abadbf94c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F8FDA-92D2-43F7-AFFF-BFDA88DA0CAE}" v="76" dt="2023-06-22T16:12:44.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70" d="100"/>
          <a:sy n="70" d="100"/>
        </p:scale>
        <p:origin x="78" y="102"/>
      </p:cViewPr>
      <p:guideLst>
        <p:guide orient="horz" pos="2160"/>
        <p:guide pos="2880"/>
      </p:guideLst>
    </p:cSldViewPr>
  </p:slideViewPr>
  <p:outlineViewPr>
    <p:cViewPr>
      <p:scale>
        <a:sx n="33" d="100"/>
        <a:sy n="33" d="100"/>
      </p:scale>
      <p:origin x="0" y="-378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microsoft.com/office/2016/11/relationships/changesInfo" Target="changesInfos/changesInfo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commentAuthors" Target="commentAuthor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presProps" Target="presProps.xml"/><Relationship Id="rId118" Type="http://schemas.microsoft.com/office/2015/10/relationships/revisionInfo" Target="revisionInfo.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833F8FDA-92D2-43F7-AFFF-BFDA88DA0CAE}"/>
    <pc:docChg chg="modSld">
      <pc:chgData name="Resetarits, Jake S. (DESE)" userId="37741e96-5ecb-4258-9857-666183bdd9bd" providerId="ADAL" clId="{833F8FDA-92D2-43F7-AFFF-BFDA88DA0CAE}" dt="2023-06-12T18:39:13.873" v="14944" actId="962"/>
      <pc:docMkLst>
        <pc:docMk/>
      </pc:docMkLst>
      <pc:sldChg chg="modSp mod">
        <pc:chgData name="Resetarits, Jake S. (DESE)" userId="37741e96-5ecb-4258-9857-666183bdd9bd" providerId="ADAL" clId="{833F8FDA-92D2-43F7-AFFF-BFDA88DA0CAE}" dt="2023-06-12T16:09:06.277" v="2112" actId="962"/>
        <pc:sldMkLst>
          <pc:docMk/>
          <pc:sldMk cId="0" sldId="257"/>
        </pc:sldMkLst>
        <pc:picChg chg="mod">
          <ac:chgData name="Resetarits, Jake S. (DESE)" userId="37741e96-5ecb-4258-9857-666183bdd9bd" providerId="ADAL" clId="{833F8FDA-92D2-43F7-AFFF-BFDA88DA0CAE}" dt="2023-06-12T16:09:06.277" v="2112" actId="962"/>
          <ac:picMkLst>
            <pc:docMk/>
            <pc:sldMk cId="0" sldId="257"/>
            <ac:picMk id="8" creationId="{0425199A-9BB6-4511-80D8-98CA0606F473}"/>
          </ac:picMkLst>
        </pc:picChg>
      </pc:sldChg>
      <pc:sldChg chg="modSp mod">
        <pc:chgData name="Resetarits, Jake S. (DESE)" userId="37741e96-5ecb-4258-9857-666183bdd9bd" providerId="ADAL" clId="{833F8FDA-92D2-43F7-AFFF-BFDA88DA0CAE}" dt="2023-06-12T16:23:29.447" v="2114" actId="962"/>
        <pc:sldMkLst>
          <pc:docMk/>
          <pc:sldMk cId="0" sldId="260"/>
        </pc:sldMkLst>
        <pc:picChg chg="mod">
          <ac:chgData name="Resetarits, Jake S. (DESE)" userId="37741e96-5ecb-4258-9857-666183bdd9bd" providerId="ADAL" clId="{833F8FDA-92D2-43F7-AFFF-BFDA88DA0CAE}" dt="2023-06-12T16:23:29.447" v="2114" actId="962"/>
          <ac:picMkLst>
            <pc:docMk/>
            <pc:sldMk cId="0" sldId="260"/>
            <ac:picMk id="7" creationId="{8F9624A7-BBC5-4E91-93EA-2FCA8E438985}"/>
          </ac:picMkLst>
        </pc:picChg>
      </pc:sldChg>
      <pc:sldChg chg="modSp mod">
        <pc:chgData name="Resetarits, Jake S. (DESE)" userId="37741e96-5ecb-4258-9857-666183bdd9bd" providerId="ADAL" clId="{833F8FDA-92D2-43F7-AFFF-BFDA88DA0CAE}" dt="2023-06-12T16:25:03.578" v="2872" actId="962"/>
        <pc:sldMkLst>
          <pc:docMk/>
          <pc:sldMk cId="0" sldId="261"/>
        </pc:sldMkLst>
        <pc:picChg chg="mod">
          <ac:chgData name="Resetarits, Jake S. (DESE)" userId="37741e96-5ecb-4258-9857-666183bdd9bd" providerId="ADAL" clId="{833F8FDA-92D2-43F7-AFFF-BFDA88DA0CAE}" dt="2023-06-12T16:25:03.578" v="2872" actId="962"/>
          <ac:picMkLst>
            <pc:docMk/>
            <pc:sldMk cId="0" sldId="261"/>
            <ac:picMk id="5" creationId="{26F7C8B8-68D5-42B5-8789-ACB6E4B54F44}"/>
          </ac:picMkLst>
        </pc:picChg>
      </pc:sldChg>
      <pc:sldChg chg="modSp mod">
        <pc:chgData name="Resetarits, Jake S. (DESE)" userId="37741e96-5ecb-4258-9857-666183bdd9bd" providerId="ADAL" clId="{833F8FDA-92D2-43F7-AFFF-BFDA88DA0CAE}" dt="2023-06-12T16:25:21.763" v="2940" actId="962"/>
        <pc:sldMkLst>
          <pc:docMk/>
          <pc:sldMk cId="79480057" sldId="279"/>
        </pc:sldMkLst>
        <pc:picChg chg="mod">
          <ac:chgData name="Resetarits, Jake S. (DESE)" userId="37741e96-5ecb-4258-9857-666183bdd9bd" providerId="ADAL" clId="{833F8FDA-92D2-43F7-AFFF-BFDA88DA0CAE}" dt="2023-06-12T16:25:21.763" v="2940" actId="962"/>
          <ac:picMkLst>
            <pc:docMk/>
            <pc:sldMk cId="79480057" sldId="279"/>
            <ac:picMk id="7" creationId="{C1F4DA21-5308-4B0F-BF53-5935B871ADF0}"/>
          </ac:picMkLst>
        </pc:picChg>
      </pc:sldChg>
      <pc:sldChg chg="modSp mod">
        <pc:chgData name="Resetarits, Jake S. (DESE)" userId="37741e96-5ecb-4258-9857-666183bdd9bd" providerId="ADAL" clId="{833F8FDA-92D2-43F7-AFFF-BFDA88DA0CAE}" dt="2023-06-12T16:05:00.316" v="912" actId="962"/>
        <pc:sldMkLst>
          <pc:docMk/>
          <pc:sldMk cId="2419031664" sldId="280"/>
        </pc:sldMkLst>
        <pc:picChg chg="mod">
          <ac:chgData name="Resetarits, Jake S. (DESE)" userId="37741e96-5ecb-4258-9857-666183bdd9bd" providerId="ADAL" clId="{833F8FDA-92D2-43F7-AFFF-BFDA88DA0CAE}" dt="2023-06-12T16:05:00.316" v="912" actId="962"/>
          <ac:picMkLst>
            <pc:docMk/>
            <pc:sldMk cId="2419031664" sldId="280"/>
            <ac:picMk id="7" creationId="{6EEC9142-95B5-4D56-A770-4FDB687BCD8C}"/>
          </ac:picMkLst>
        </pc:picChg>
      </pc:sldChg>
      <pc:sldChg chg="modSp mod">
        <pc:chgData name="Resetarits, Jake S. (DESE)" userId="37741e96-5ecb-4258-9857-666183bdd9bd" providerId="ADAL" clId="{833F8FDA-92D2-43F7-AFFF-BFDA88DA0CAE}" dt="2023-06-12T18:34:25.258" v="13576" actId="962"/>
        <pc:sldMkLst>
          <pc:docMk/>
          <pc:sldMk cId="2924209089" sldId="283"/>
        </pc:sldMkLst>
        <pc:picChg chg="mod">
          <ac:chgData name="Resetarits, Jake S. (DESE)" userId="37741e96-5ecb-4258-9857-666183bdd9bd" providerId="ADAL" clId="{833F8FDA-92D2-43F7-AFFF-BFDA88DA0CAE}" dt="2023-06-12T18:34:25.258" v="13576" actId="962"/>
          <ac:picMkLst>
            <pc:docMk/>
            <pc:sldMk cId="2924209089" sldId="283"/>
            <ac:picMk id="9" creationId="{344333E0-BFC0-429F-B88F-EA4703DC1EC6}"/>
          </ac:picMkLst>
        </pc:picChg>
      </pc:sldChg>
      <pc:sldChg chg="modSp mod">
        <pc:chgData name="Resetarits, Jake S. (DESE)" userId="37741e96-5ecb-4258-9857-666183bdd9bd" providerId="ADAL" clId="{833F8FDA-92D2-43F7-AFFF-BFDA88DA0CAE}" dt="2023-06-12T18:36:15.851" v="13938" actId="962"/>
        <pc:sldMkLst>
          <pc:docMk/>
          <pc:sldMk cId="1466970171" sldId="284"/>
        </pc:sldMkLst>
        <pc:picChg chg="mod">
          <ac:chgData name="Resetarits, Jake S. (DESE)" userId="37741e96-5ecb-4258-9857-666183bdd9bd" providerId="ADAL" clId="{833F8FDA-92D2-43F7-AFFF-BFDA88DA0CAE}" dt="2023-06-12T18:36:15.851" v="13938" actId="962"/>
          <ac:picMkLst>
            <pc:docMk/>
            <pc:sldMk cId="1466970171" sldId="284"/>
            <ac:picMk id="7" creationId="{94765566-F20C-4D4A-A579-B2CC7219A0A0}"/>
          </ac:picMkLst>
        </pc:picChg>
      </pc:sldChg>
      <pc:sldChg chg="modSp mod">
        <pc:chgData name="Resetarits, Jake S. (DESE)" userId="37741e96-5ecb-4258-9857-666183bdd9bd" providerId="ADAL" clId="{833F8FDA-92D2-43F7-AFFF-BFDA88DA0CAE}" dt="2023-06-12T16:43:18.276" v="6566" actId="962"/>
        <pc:sldMkLst>
          <pc:docMk/>
          <pc:sldMk cId="3065528551" sldId="285"/>
        </pc:sldMkLst>
        <pc:picChg chg="mod">
          <ac:chgData name="Resetarits, Jake S. (DESE)" userId="37741e96-5ecb-4258-9857-666183bdd9bd" providerId="ADAL" clId="{833F8FDA-92D2-43F7-AFFF-BFDA88DA0CAE}" dt="2023-06-12T16:43:18.276" v="6566" actId="962"/>
          <ac:picMkLst>
            <pc:docMk/>
            <pc:sldMk cId="3065528551" sldId="285"/>
            <ac:picMk id="8" creationId="{EDAB81F3-ACBB-40E8-B2CA-7DF753B7B869}"/>
          </ac:picMkLst>
        </pc:picChg>
      </pc:sldChg>
      <pc:sldChg chg="modSp mod">
        <pc:chgData name="Resetarits, Jake S. (DESE)" userId="37741e96-5ecb-4258-9857-666183bdd9bd" providerId="ADAL" clId="{833F8FDA-92D2-43F7-AFFF-BFDA88DA0CAE}" dt="2023-06-12T16:48:43.556" v="7794" actId="962"/>
        <pc:sldMkLst>
          <pc:docMk/>
          <pc:sldMk cId="1868751918" sldId="288"/>
        </pc:sldMkLst>
        <pc:picChg chg="mod">
          <ac:chgData name="Resetarits, Jake S. (DESE)" userId="37741e96-5ecb-4258-9857-666183bdd9bd" providerId="ADAL" clId="{833F8FDA-92D2-43F7-AFFF-BFDA88DA0CAE}" dt="2023-06-12T16:48:21.727" v="7610" actId="962"/>
          <ac:picMkLst>
            <pc:docMk/>
            <pc:sldMk cId="1868751918" sldId="288"/>
            <ac:picMk id="4" creationId="{103C97AC-6AA9-4F57-9171-C7B85FB87752}"/>
          </ac:picMkLst>
        </pc:picChg>
        <pc:picChg chg="mod">
          <ac:chgData name="Resetarits, Jake S. (DESE)" userId="37741e96-5ecb-4258-9857-666183bdd9bd" providerId="ADAL" clId="{833F8FDA-92D2-43F7-AFFF-BFDA88DA0CAE}" dt="2023-06-12T16:48:43.556" v="7794" actId="962"/>
          <ac:picMkLst>
            <pc:docMk/>
            <pc:sldMk cId="1868751918" sldId="288"/>
            <ac:picMk id="7" creationId="{97A08635-C192-4101-9778-C59297C5A8BF}"/>
          </ac:picMkLst>
        </pc:picChg>
      </pc:sldChg>
      <pc:sldChg chg="modSp mod">
        <pc:chgData name="Resetarits, Jake S. (DESE)" userId="37741e96-5ecb-4258-9857-666183bdd9bd" providerId="ADAL" clId="{833F8FDA-92D2-43F7-AFFF-BFDA88DA0CAE}" dt="2023-06-12T16:49:31.337" v="8094" actId="962"/>
        <pc:sldMkLst>
          <pc:docMk/>
          <pc:sldMk cId="2786086466" sldId="290"/>
        </pc:sldMkLst>
        <pc:picChg chg="mod">
          <ac:chgData name="Resetarits, Jake S. (DESE)" userId="37741e96-5ecb-4258-9857-666183bdd9bd" providerId="ADAL" clId="{833F8FDA-92D2-43F7-AFFF-BFDA88DA0CAE}" dt="2023-06-12T16:49:31.337" v="8094" actId="962"/>
          <ac:picMkLst>
            <pc:docMk/>
            <pc:sldMk cId="2786086466" sldId="290"/>
            <ac:picMk id="9" creationId="{0EFAA6B3-A93D-47B2-BAFE-9D90CBB445EA}"/>
          </ac:picMkLst>
        </pc:picChg>
      </pc:sldChg>
      <pc:sldChg chg="modSp mod">
        <pc:chgData name="Resetarits, Jake S. (DESE)" userId="37741e96-5ecb-4258-9857-666183bdd9bd" providerId="ADAL" clId="{833F8FDA-92D2-43F7-AFFF-BFDA88DA0CAE}" dt="2023-06-12T17:07:58.328" v="11828" actId="962"/>
        <pc:sldMkLst>
          <pc:docMk/>
          <pc:sldMk cId="2426960914" sldId="294"/>
        </pc:sldMkLst>
        <pc:picChg chg="mod">
          <ac:chgData name="Resetarits, Jake S. (DESE)" userId="37741e96-5ecb-4258-9857-666183bdd9bd" providerId="ADAL" clId="{833F8FDA-92D2-43F7-AFFF-BFDA88DA0CAE}" dt="2023-06-12T17:07:58.328" v="11828" actId="962"/>
          <ac:picMkLst>
            <pc:docMk/>
            <pc:sldMk cId="2426960914" sldId="294"/>
            <ac:picMk id="12" creationId="{8E130E0C-791A-4E32-ADDF-7C4BA4AAEB20}"/>
          </ac:picMkLst>
        </pc:picChg>
      </pc:sldChg>
      <pc:sldChg chg="modSp mod">
        <pc:chgData name="Resetarits, Jake S. (DESE)" userId="37741e96-5ecb-4258-9857-666183bdd9bd" providerId="ADAL" clId="{833F8FDA-92D2-43F7-AFFF-BFDA88DA0CAE}" dt="2023-06-12T16:36:10.730" v="4956" actId="962"/>
        <pc:sldMkLst>
          <pc:docMk/>
          <pc:sldMk cId="2373714481" sldId="298"/>
        </pc:sldMkLst>
        <pc:picChg chg="mod">
          <ac:chgData name="Resetarits, Jake S. (DESE)" userId="37741e96-5ecb-4258-9857-666183bdd9bd" providerId="ADAL" clId="{833F8FDA-92D2-43F7-AFFF-BFDA88DA0CAE}" dt="2023-06-12T16:35:33.532" v="4628" actId="962"/>
          <ac:picMkLst>
            <pc:docMk/>
            <pc:sldMk cId="2373714481" sldId="298"/>
            <ac:picMk id="7" creationId="{3431F145-F9E6-4DC6-8FD9-ED0C1242BD90}"/>
          </ac:picMkLst>
        </pc:picChg>
        <pc:picChg chg="mod">
          <ac:chgData name="Resetarits, Jake S. (DESE)" userId="37741e96-5ecb-4258-9857-666183bdd9bd" providerId="ADAL" clId="{833F8FDA-92D2-43F7-AFFF-BFDA88DA0CAE}" dt="2023-06-12T16:36:10.730" v="4956" actId="962"/>
          <ac:picMkLst>
            <pc:docMk/>
            <pc:sldMk cId="2373714481" sldId="298"/>
            <ac:picMk id="9" creationId="{72B91609-9549-4B07-964F-AB50D765454C}"/>
          </ac:picMkLst>
        </pc:picChg>
      </pc:sldChg>
      <pc:sldChg chg="modSp mod">
        <pc:chgData name="Resetarits, Jake S. (DESE)" userId="37741e96-5ecb-4258-9857-666183bdd9bd" providerId="ADAL" clId="{833F8FDA-92D2-43F7-AFFF-BFDA88DA0CAE}" dt="2023-06-12T16:03:13.855" v="444" actId="962"/>
        <pc:sldMkLst>
          <pc:docMk/>
          <pc:sldMk cId="2317866879" sldId="299"/>
        </pc:sldMkLst>
        <pc:picChg chg="mod">
          <ac:chgData name="Resetarits, Jake S. (DESE)" userId="37741e96-5ecb-4258-9857-666183bdd9bd" providerId="ADAL" clId="{833F8FDA-92D2-43F7-AFFF-BFDA88DA0CAE}" dt="2023-06-12T16:03:13.855" v="444" actId="962"/>
          <ac:picMkLst>
            <pc:docMk/>
            <pc:sldMk cId="2317866879" sldId="299"/>
            <ac:picMk id="8" creationId="{49892195-7AAD-4142-B9B2-D10E91003C1F}"/>
          </ac:picMkLst>
        </pc:picChg>
      </pc:sldChg>
      <pc:sldChg chg="modSp mod">
        <pc:chgData name="Resetarits, Jake S. (DESE)" userId="37741e96-5ecb-4258-9857-666183bdd9bd" providerId="ADAL" clId="{833F8FDA-92D2-43F7-AFFF-BFDA88DA0CAE}" dt="2023-06-12T18:38:50.233" v="14852" actId="962"/>
        <pc:sldMkLst>
          <pc:docMk/>
          <pc:sldMk cId="515584709" sldId="300"/>
        </pc:sldMkLst>
        <pc:picChg chg="mod">
          <ac:chgData name="Resetarits, Jake S. (DESE)" userId="37741e96-5ecb-4258-9857-666183bdd9bd" providerId="ADAL" clId="{833F8FDA-92D2-43F7-AFFF-BFDA88DA0CAE}" dt="2023-06-12T18:38:50.233" v="14852" actId="962"/>
          <ac:picMkLst>
            <pc:docMk/>
            <pc:sldMk cId="515584709" sldId="300"/>
            <ac:picMk id="8" creationId="{4579AA59-A06E-4D10-85E5-09ECEDE28D23}"/>
          </ac:picMkLst>
        </pc:picChg>
      </pc:sldChg>
      <pc:sldChg chg="modSp mod">
        <pc:chgData name="Resetarits, Jake S. (DESE)" userId="37741e96-5ecb-4258-9857-666183bdd9bd" providerId="ADAL" clId="{833F8FDA-92D2-43F7-AFFF-BFDA88DA0CAE}" dt="2023-06-12T16:41:51.098" v="6236" actId="962"/>
        <pc:sldMkLst>
          <pc:docMk/>
          <pc:sldMk cId="2831509410" sldId="306"/>
        </pc:sldMkLst>
        <pc:picChg chg="mod">
          <ac:chgData name="Resetarits, Jake S. (DESE)" userId="37741e96-5ecb-4258-9857-666183bdd9bd" providerId="ADAL" clId="{833F8FDA-92D2-43F7-AFFF-BFDA88DA0CAE}" dt="2023-06-12T16:41:51.098" v="6236" actId="962"/>
          <ac:picMkLst>
            <pc:docMk/>
            <pc:sldMk cId="2831509410" sldId="306"/>
            <ac:picMk id="8" creationId="{909F464C-9F86-43A0-8ED0-A3B5BD41411D}"/>
          </ac:picMkLst>
        </pc:picChg>
      </pc:sldChg>
      <pc:sldChg chg="modSp mod">
        <pc:chgData name="Resetarits, Jake S. (DESE)" userId="37741e96-5ecb-4258-9857-666183bdd9bd" providerId="ADAL" clId="{833F8FDA-92D2-43F7-AFFF-BFDA88DA0CAE}" dt="2023-06-12T16:06:12.450" v="1548" actId="962"/>
        <pc:sldMkLst>
          <pc:docMk/>
          <pc:sldMk cId="453685018" sldId="310"/>
        </pc:sldMkLst>
        <pc:grpChg chg="mod">
          <ac:chgData name="Resetarits, Jake S. (DESE)" userId="37741e96-5ecb-4258-9857-666183bdd9bd" providerId="ADAL" clId="{833F8FDA-92D2-43F7-AFFF-BFDA88DA0CAE}" dt="2023-06-12T16:06:12.450" v="1548" actId="962"/>
          <ac:grpSpMkLst>
            <pc:docMk/>
            <pc:sldMk cId="453685018" sldId="310"/>
            <ac:grpSpMk id="9" creationId="{D31FF708-DE76-4C6B-9BC4-3F58F972ED35}"/>
          </ac:grpSpMkLst>
        </pc:grpChg>
      </pc:sldChg>
      <pc:sldChg chg="modSp mod">
        <pc:chgData name="Resetarits, Jake S. (DESE)" userId="37741e96-5ecb-4258-9857-666183bdd9bd" providerId="ADAL" clId="{833F8FDA-92D2-43F7-AFFF-BFDA88DA0CAE}" dt="2023-06-12T16:02:36.354" v="256" actId="962"/>
        <pc:sldMkLst>
          <pc:docMk/>
          <pc:sldMk cId="4071097366" sldId="314"/>
        </pc:sldMkLst>
        <pc:picChg chg="mod">
          <ac:chgData name="Resetarits, Jake S. (DESE)" userId="37741e96-5ecb-4258-9857-666183bdd9bd" providerId="ADAL" clId="{833F8FDA-92D2-43F7-AFFF-BFDA88DA0CAE}" dt="2023-06-12T16:02:36.354" v="256" actId="962"/>
          <ac:picMkLst>
            <pc:docMk/>
            <pc:sldMk cId="4071097366" sldId="314"/>
            <ac:picMk id="6" creationId="{D61B8BE5-A4B4-4584-A865-87FF5A53E09C}"/>
          </ac:picMkLst>
        </pc:picChg>
      </pc:sldChg>
      <pc:sldChg chg="modSp mod">
        <pc:chgData name="Resetarits, Jake S. (DESE)" userId="37741e96-5ecb-4258-9857-666183bdd9bd" providerId="ADAL" clId="{833F8FDA-92D2-43F7-AFFF-BFDA88DA0CAE}" dt="2023-06-12T17:09:11.195" v="12418" actId="962"/>
        <pc:sldMkLst>
          <pc:docMk/>
          <pc:sldMk cId="3048309909" sldId="325"/>
        </pc:sldMkLst>
        <pc:picChg chg="mod">
          <ac:chgData name="Resetarits, Jake S. (DESE)" userId="37741e96-5ecb-4258-9857-666183bdd9bd" providerId="ADAL" clId="{833F8FDA-92D2-43F7-AFFF-BFDA88DA0CAE}" dt="2023-06-12T17:08:45.631" v="12176" actId="962"/>
          <ac:picMkLst>
            <pc:docMk/>
            <pc:sldMk cId="3048309909" sldId="325"/>
            <ac:picMk id="8" creationId="{E2A583A5-147A-460C-BEBF-AE072FF078C0}"/>
          </ac:picMkLst>
        </pc:picChg>
        <pc:picChg chg="mod">
          <ac:chgData name="Resetarits, Jake S. (DESE)" userId="37741e96-5ecb-4258-9857-666183bdd9bd" providerId="ADAL" clId="{833F8FDA-92D2-43F7-AFFF-BFDA88DA0CAE}" dt="2023-06-12T17:09:11.195" v="12418" actId="962"/>
          <ac:picMkLst>
            <pc:docMk/>
            <pc:sldMk cId="3048309909" sldId="325"/>
            <ac:picMk id="9" creationId="{DA43E417-F04E-4D46-8B75-743E8F9258A5}"/>
          </ac:picMkLst>
        </pc:picChg>
      </pc:sldChg>
      <pc:sldChg chg="modSp mod">
        <pc:chgData name="Resetarits, Jake S. (DESE)" userId="37741e96-5ecb-4258-9857-666183bdd9bd" providerId="ADAL" clId="{833F8FDA-92D2-43F7-AFFF-BFDA88DA0CAE}" dt="2023-06-12T16:37:08.947" v="5320" actId="962"/>
        <pc:sldMkLst>
          <pc:docMk/>
          <pc:sldMk cId="3739721057" sldId="333"/>
        </pc:sldMkLst>
        <pc:picChg chg="mod">
          <ac:chgData name="Resetarits, Jake S. (DESE)" userId="37741e96-5ecb-4258-9857-666183bdd9bd" providerId="ADAL" clId="{833F8FDA-92D2-43F7-AFFF-BFDA88DA0CAE}" dt="2023-06-12T16:37:08.947" v="5320" actId="962"/>
          <ac:picMkLst>
            <pc:docMk/>
            <pc:sldMk cId="3739721057" sldId="333"/>
            <ac:picMk id="10" creationId="{BB65CE25-B0BC-422B-9AFA-CF7290A2AA96}"/>
          </ac:picMkLst>
        </pc:picChg>
      </pc:sldChg>
      <pc:sldChg chg="modSp mod">
        <pc:chgData name="Resetarits, Jake S. (DESE)" userId="37741e96-5ecb-4258-9857-666183bdd9bd" providerId="ADAL" clId="{833F8FDA-92D2-43F7-AFFF-BFDA88DA0CAE}" dt="2023-06-12T16:45:20.225" v="6794" actId="962"/>
        <pc:sldMkLst>
          <pc:docMk/>
          <pc:sldMk cId="4041630503" sldId="335"/>
        </pc:sldMkLst>
        <pc:picChg chg="mod">
          <ac:chgData name="Resetarits, Jake S. (DESE)" userId="37741e96-5ecb-4258-9857-666183bdd9bd" providerId="ADAL" clId="{833F8FDA-92D2-43F7-AFFF-BFDA88DA0CAE}" dt="2023-06-12T16:45:10.832" v="6732" actId="962"/>
          <ac:picMkLst>
            <pc:docMk/>
            <pc:sldMk cId="4041630503" sldId="335"/>
            <ac:picMk id="10" creationId="{39C64E0D-4253-415E-BF5A-416B1208413B}"/>
          </ac:picMkLst>
        </pc:picChg>
        <pc:picChg chg="mod">
          <ac:chgData name="Resetarits, Jake S. (DESE)" userId="37741e96-5ecb-4258-9857-666183bdd9bd" providerId="ADAL" clId="{833F8FDA-92D2-43F7-AFFF-BFDA88DA0CAE}" dt="2023-06-12T16:45:20.225" v="6794" actId="962"/>
          <ac:picMkLst>
            <pc:docMk/>
            <pc:sldMk cId="4041630503" sldId="335"/>
            <ac:picMk id="11" creationId="{DF514C56-4EF1-43F9-9D26-F6CBFAD448CE}"/>
          </ac:picMkLst>
        </pc:picChg>
      </pc:sldChg>
      <pc:sldChg chg="modSp mod">
        <pc:chgData name="Resetarits, Jake S. (DESE)" userId="37741e96-5ecb-4258-9857-666183bdd9bd" providerId="ADAL" clId="{833F8FDA-92D2-43F7-AFFF-BFDA88DA0CAE}" dt="2023-06-12T16:34:24.666" v="4422" actId="962"/>
        <pc:sldMkLst>
          <pc:docMk/>
          <pc:sldMk cId="2392421088" sldId="344"/>
        </pc:sldMkLst>
        <pc:picChg chg="mod">
          <ac:chgData name="Resetarits, Jake S. (DESE)" userId="37741e96-5ecb-4258-9857-666183bdd9bd" providerId="ADAL" clId="{833F8FDA-92D2-43F7-AFFF-BFDA88DA0CAE}" dt="2023-06-12T16:34:24.666" v="4422" actId="962"/>
          <ac:picMkLst>
            <pc:docMk/>
            <pc:sldMk cId="2392421088" sldId="344"/>
            <ac:picMk id="9" creationId="{941F2C9F-7C46-4A13-AD44-D29A33F2A479}"/>
          </ac:picMkLst>
        </pc:picChg>
      </pc:sldChg>
      <pc:sldChg chg="modSp mod">
        <pc:chgData name="Resetarits, Jake S. (DESE)" userId="37741e96-5ecb-4258-9857-666183bdd9bd" providerId="ADAL" clId="{833F8FDA-92D2-43F7-AFFF-BFDA88DA0CAE}" dt="2023-06-12T16:52:14.925" v="9112" actId="962"/>
        <pc:sldMkLst>
          <pc:docMk/>
          <pc:sldMk cId="1989174556" sldId="348"/>
        </pc:sldMkLst>
        <pc:picChg chg="mod">
          <ac:chgData name="Resetarits, Jake S. (DESE)" userId="37741e96-5ecb-4258-9857-666183bdd9bd" providerId="ADAL" clId="{833F8FDA-92D2-43F7-AFFF-BFDA88DA0CAE}" dt="2023-06-12T16:51:26.418" v="8742" actId="962"/>
          <ac:picMkLst>
            <pc:docMk/>
            <pc:sldMk cId="1989174556" sldId="348"/>
            <ac:picMk id="4" creationId="{B2FAF87B-702F-4BF2-BE72-5240F860AF2E}"/>
          </ac:picMkLst>
        </pc:picChg>
        <pc:picChg chg="mod">
          <ac:chgData name="Resetarits, Jake S. (DESE)" userId="37741e96-5ecb-4258-9857-666183bdd9bd" providerId="ADAL" clId="{833F8FDA-92D2-43F7-AFFF-BFDA88DA0CAE}" dt="2023-06-12T16:52:14.925" v="9112" actId="962"/>
          <ac:picMkLst>
            <pc:docMk/>
            <pc:sldMk cId="1989174556" sldId="348"/>
            <ac:picMk id="8" creationId="{7B2A467D-C2C5-4AED-A074-2B5E2F96E32F}"/>
          </ac:picMkLst>
        </pc:picChg>
      </pc:sldChg>
      <pc:sldChg chg="modSp mod">
        <pc:chgData name="Resetarits, Jake S. (DESE)" userId="37741e96-5ecb-4258-9857-666183bdd9bd" providerId="ADAL" clId="{833F8FDA-92D2-43F7-AFFF-BFDA88DA0CAE}" dt="2023-06-12T16:03:34.356" v="598" actId="962"/>
        <pc:sldMkLst>
          <pc:docMk/>
          <pc:sldMk cId="607639095" sldId="355"/>
        </pc:sldMkLst>
        <pc:picChg chg="mod">
          <ac:chgData name="Resetarits, Jake S. (DESE)" userId="37741e96-5ecb-4258-9857-666183bdd9bd" providerId="ADAL" clId="{833F8FDA-92D2-43F7-AFFF-BFDA88DA0CAE}" dt="2023-06-12T16:03:34.356" v="598" actId="962"/>
          <ac:picMkLst>
            <pc:docMk/>
            <pc:sldMk cId="607639095" sldId="355"/>
            <ac:picMk id="10" creationId="{241E8333-D9CF-439C-8F0E-A7F95D2A98F1}"/>
          </ac:picMkLst>
        </pc:picChg>
      </pc:sldChg>
      <pc:sldChg chg="modSp mod">
        <pc:chgData name="Resetarits, Jake S. (DESE)" userId="37741e96-5ecb-4258-9857-666183bdd9bd" providerId="ADAL" clId="{833F8FDA-92D2-43F7-AFFF-BFDA88DA0CAE}" dt="2023-06-12T16:31:09.767" v="4122" actId="962"/>
        <pc:sldMkLst>
          <pc:docMk/>
          <pc:sldMk cId="1449579054" sldId="358"/>
        </pc:sldMkLst>
        <pc:picChg chg="mod">
          <ac:chgData name="Resetarits, Jake S. (DESE)" userId="37741e96-5ecb-4258-9857-666183bdd9bd" providerId="ADAL" clId="{833F8FDA-92D2-43F7-AFFF-BFDA88DA0CAE}" dt="2023-06-12T16:31:09.767" v="4122" actId="962"/>
          <ac:picMkLst>
            <pc:docMk/>
            <pc:sldMk cId="1449579054" sldId="358"/>
            <ac:picMk id="8" creationId="{57620493-FC53-460D-8460-17BCE4F21ED6}"/>
          </ac:picMkLst>
        </pc:picChg>
      </pc:sldChg>
      <pc:sldChg chg="addSp delSp modSp">
        <pc:chgData name="Resetarits, Jake S. (DESE)" userId="37741e96-5ecb-4258-9857-666183bdd9bd" providerId="ADAL" clId="{833F8FDA-92D2-43F7-AFFF-BFDA88DA0CAE}" dt="2023-06-12T14:36:25.578" v="25" actId="1076"/>
        <pc:sldMkLst>
          <pc:docMk/>
          <pc:sldMk cId="0" sldId="367"/>
        </pc:sldMkLst>
        <pc:spChg chg="add mod">
          <ac:chgData name="Resetarits, Jake S. (DESE)" userId="37741e96-5ecb-4258-9857-666183bdd9bd" providerId="ADAL" clId="{833F8FDA-92D2-43F7-AFFF-BFDA88DA0CAE}" dt="2023-06-12T14:36:25.578" v="25" actId="1076"/>
          <ac:spMkLst>
            <pc:docMk/>
            <pc:sldMk cId="0" sldId="367"/>
            <ac:spMk id="2" creationId="{634AD05A-5E46-3925-ECA0-AE775C17C93D}"/>
          </ac:spMkLst>
        </pc:spChg>
        <pc:spChg chg="del">
          <ac:chgData name="Resetarits, Jake S. (DESE)" userId="37741e96-5ecb-4258-9857-666183bdd9bd" providerId="ADAL" clId="{833F8FDA-92D2-43F7-AFFF-BFDA88DA0CAE}" dt="2023-06-12T14:36:20.316" v="23" actId="478"/>
          <ac:spMkLst>
            <pc:docMk/>
            <pc:sldMk cId="0" sldId="367"/>
            <ac:spMk id="3" creationId="{00000000-0000-0000-0000-000000000000}"/>
          </ac:spMkLst>
        </pc:spChg>
        <pc:spChg chg="add del mod">
          <ac:chgData name="Resetarits, Jake S. (DESE)" userId="37741e96-5ecb-4258-9857-666183bdd9bd" providerId="ADAL" clId="{833F8FDA-92D2-43F7-AFFF-BFDA88DA0CAE}" dt="2023-06-12T14:36:22.369" v="24" actId="478"/>
          <ac:spMkLst>
            <pc:docMk/>
            <pc:sldMk cId="0" sldId="367"/>
            <ac:spMk id="5" creationId="{918BAB56-D241-3672-FFAF-BCC18C965884}"/>
          </ac:spMkLst>
        </pc:spChg>
      </pc:sldChg>
      <pc:sldChg chg="modSp mod">
        <pc:chgData name="Resetarits, Jake S. (DESE)" userId="37741e96-5ecb-4258-9857-666183bdd9bd" providerId="ADAL" clId="{833F8FDA-92D2-43F7-AFFF-BFDA88DA0CAE}" dt="2023-06-12T17:08:23.777" v="12074" actId="962"/>
        <pc:sldMkLst>
          <pc:docMk/>
          <pc:sldMk cId="6254609" sldId="371"/>
        </pc:sldMkLst>
        <pc:picChg chg="mod">
          <ac:chgData name="Resetarits, Jake S. (DESE)" userId="37741e96-5ecb-4258-9857-666183bdd9bd" providerId="ADAL" clId="{833F8FDA-92D2-43F7-AFFF-BFDA88DA0CAE}" dt="2023-06-12T17:08:23.777" v="12074" actId="962"/>
          <ac:picMkLst>
            <pc:docMk/>
            <pc:sldMk cId="6254609" sldId="371"/>
            <ac:picMk id="7" creationId="{6F703B44-3302-467E-8CBC-EDB898D3C92F}"/>
          </ac:picMkLst>
        </pc:picChg>
      </pc:sldChg>
      <pc:sldChg chg="modSp mod">
        <pc:chgData name="Resetarits, Jake S. (DESE)" userId="37741e96-5ecb-4258-9857-666183bdd9bd" providerId="ADAL" clId="{833F8FDA-92D2-43F7-AFFF-BFDA88DA0CAE}" dt="2023-06-12T17:01:30.529" v="11492" actId="962"/>
        <pc:sldMkLst>
          <pc:docMk/>
          <pc:sldMk cId="3814358385" sldId="372"/>
        </pc:sldMkLst>
        <pc:picChg chg="mod">
          <ac:chgData name="Resetarits, Jake S. (DESE)" userId="37741e96-5ecb-4258-9857-666183bdd9bd" providerId="ADAL" clId="{833F8FDA-92D2-43F7-AFFF-BFDA88DA0CAE}" dt="2023-06-12T17:01:30.529" v="11492" actId="962"/>
          <ac:picMkLst>
            <pc:docMk/>
            <pc:sldMk cId="3814358385" sldId="372"/>
            <ac:picMk id="8" creationId="{132819B2-C4F0-4798-822C-BBAA97C8479B}"/>
          </ac:picMkLst>
        </pc:picChg>
      </pc:sldChg>
      <pc:sldChg chg="modSp mod">
        <pc:chgData name="Resetarits, Jake S. (DESE)" userId="37741e96-5ecb-4258-9857-666183bdd9bd" providerId="ADAL" clId="{833F8FDA-92D2-43F7-AFFF-BFDA88DA0CAE}" dt="2023-06-12T17:05:26.623" v="11684" actId="962"/>
        <pc:sldMkLst>
          <pc:docMk/>
          <pc:sldMk cId="4232704373" sldId="374"/>
        </pc:sldMkLst>
        <pc:picChg chg="mod">
          <ac:chgData name="Resetarits, Jake S. (DESE)" userId="37741e96-5ecb-4258-9857-666183bdd9bd" providerId="ADAL" clId="{833F8FDA-92D2-43F7-AFFF-BFDA88DA0CAE}" dt="2023-06-12T17:05:26.623" v="11684" actId="962"/>
          <ac:picMkLst>
            <pc:docMk/>
            <pc:sldMk cId="4232704373" sldId="374"/>
            <ac:picMk id="11" creationId="{69255F48-14A6-4689-896A-07BF52FC3D8F}"/>
          </ac:picMkLst>
        </pc:picChg>
      </pc:sldChg>
      <pc:sldChg chg="modSp mod">
        <pc:chgData name="Resetarits, Jake S. (DESE)" userId="37741e96-5ecb-4258-9857-666183bdd9bd" providerId="ADAL" clId="{833F8FDA-92D2-43F7-AFFF-BFDA88DA0CAE}" dt="2023-06-12T16:58:39.147" v="10518" actId="962"/>
        <pc:sldMkLst>
          <pc:docMk/>
          <pc:sldMk cId="2591699887" sldId="381"/>
        </pc:sldMkLst>
        <pc:picChg chg="mod">
          <ac:chgData name="Resetarits, Jake S. (DESE)" userId="37741e96-5ecb-4258-9857-666183bdd9bd" providerId="ADAL" clId="{833F8FDA-92D2-43F7-AFFF-BFDA88DA0CAE}" dt="2023-06-12T16:58:39.147" v="10518" actId="962"/>
          <ac:picMkLst>
            <pc:docMk/>
            <pc:sldMk cId="2591699887" sldId="381"/>
            <ac:picMk id="10" creationId="{CBD8D7EE-EDD1-4785-BB7A-3604DC118F96}"/>
          </ac:picMkLst>
        </pc:picChg>
      </pc:sldChg>
      <pc:sldChg chg="modSp mod">
        <pc:chgData name="Resetarits, Jake S. (DESE)" userId="37741e96-5ecb-4258-9857-666183bdd9bd" providerId="ADAL" clId="{833F8FDA-92D2-43F7-AFFF-BFDA88DA0CAE}" dt="2023-06-12T16:59:19.784" v="10882" actId="962"/>
        <pc:sldMkLst>
          <pc:docMk/>
          <pc:sldMk cId="2619602522" sldId="382"/>
        </pc:sldMkLst>
        <pc:picChg chg="mod">
          <ac:chgData name="Resetarits, Jake S. (DESE)" userId="37741e96-5ecb-4258-9857-666183bdd9bd" providerId="ADAL" clId="{833F8FDA-92D2-43F7-AFFF-BFDA88DA0CAE}" dt="2023-06-12T16:59:19.784" v="10882" actId="962"/>
          <ac:picMkLst>
            <pc:docMk/>
            <pc:sldMk cId="2619602522" sldId="382"/>
            <ac:picMk id="3" creationId="{3A21727A-F179-45B0-938D-F3826C91D5F3}"/>
          </ac:picMkLst>
        </pc:picChg>
      </pc:sldChg>
      <pc:sldChg chg="modSp mod">
        <pc:chgData name="Resetarits, Jake S. (DESE)" userId="37741e96-5ecb-4258-9857-666183bdd9bd" providerId="ADAL" clId="{833F8FDA-92D2-43F7-AFFF-BFDA88DA0CAE}" dt="2023-06-12T17:00:31.163" v="11168" actId="962"/>
        <pc:sldMkLst>
          <pc:docMk/>
          <pc:sldMk cId="2066687990" sldId="383"/>
        </pc:sldMkLst>
        <pc:picChg chg="mod">
          <ac:chgData name="Resetarits, Jake S. (DESE)" userId="37741e96-5ecb-4258-9857-666183bdd9bd" providerId="ADAL" clId="{833F8FDA-92D2-43F7-AFFF-BFDA88DA0CAE}" dt="2023-06-12T17:00:31.163" v="11168" actId="962"/>
          <ac:picMkLst>
            <pc:docMk/>
            <pc:sldMk cId="2066687990" sldId="383"/>
            <ac:picMk id="4" creationId="{CEFBE820-AAC2-46B5-A5E8-384FA6434C6D}"/>
          </ac:picMkLst>
        </pc:picChg>
      </pc:sldChg>
      <pc:sldChg chg="modSp mod">
        <pc:chgData name="Resetarits, Jake S. (DESE)" userId="37741e96-5ecb-4258-9857-666183bdd9bd" providerId="ADAL" clId="{833F8FDA-92D2-43F7-AFFF-BFDA88DA0CAE}" dt="2023-06-12T16:07:23.999" v="1872" actId="962"/>
        <pc:sldMkLst>
          <pc:docMk/>
          <pc:sldMk cId="1131184605" sldId="385"/>
        </pc:sldMkLst>
        <pc:picChg chg="mod">
          <ac:chgData name="Resetarits, Jake S. (DESE)" userId="37741e96-5ecb-4258-9857-666183bdd9bd" providerId="ADAL" clId="{833F8FDA-92D2-43F7-AFFF-BFDA88DA0CAE}" dt="2023-06-12T16:07:23.999" v="1872" actId="962"/>
          <ac:picMkLst>
            <pc:docMk/>
            <pc:sldMk cId="1131184605" sldId="385"/>
            <ac:picMk id="7" creationId="{053A95CD-CA53-47AF-A8EA-51EF96EB4B62}"/>
          </ac:picMkLst>
        </pc:picChg>
      </pc:sldChg>
      <pc:sldChg chg="modSp mod">
        <pc:chgData name="Resetarits, Jake S. (DESE)" userId="37741e96-5ecb-4258-9857-666183bdd9bd" providerId="ADAL" clId="{833F8FDA-92D2-43F7-AFFF-BFDA88DA0CAE}" dt="2023-06-12T16:27:46.292" v="3250" actId="962"/>
        <pc:sldMkLst>
          <pc:docMk/>
          <pc:sldMk cId="2880853359" sldId="389"/>
        </pc:sldMkLst>
        <pc:picChg chg="mod">
          <ac:chgData name="Resetarits, Jake S. (DESE)" userId="37741e96-5ecb-4258-9857-666183bdd9bd" providerId="ADAL" clId="{833F8FDA-92D2-43F7-AFFF-BFDA88DA0CAE}" dt="2023-06-12T16:27:46.292" v="3250" actId="962"/>
          <ac:picMkLst>
            <pc:docMk/>
            <pc:sldMk cId="2880853359" sldId="389"/>
            <ac:picMk id="7" creationId="{C3B3A5A4-0B44-4DA9-8952-F30F84A9F07E}"/>
          </ac:picMkLst>
        </pc:picChg>
      </pc:sldChg>
      <pc:sldChg chg="modSp mod">
        <pc:chgData name="Resetarits, Jake S. (DESE)" userId="37741e96-5ecb-4258-9857-666183bdd9bd" providerId="ADAL" clId="{833F8FDA-92D2-43F7-AFFF-BFDA88DA0CAE}" dt="2023-06-12T18:32:12.807" v="12592" actId="962"/>
        <pc:sldMkLst>
          <pc:docMk/>
          <pc:sldMk cId="1667340023" sldId="397"/>
        </pc:sldMkLst>
        <pc:picChg chg="mod">
          <ac:chgData name="Resetarits, Jake S. (DESE)" userId="37741e96-5ecb-4258-9857-666183bdd9bd" providerId="ADAL" clId="{833F8FDA-92D2-43F7-AFFF-BFDA88DA0CAE}" dt="2023-06-12T18:32:12.807" v="12592" actId="962"/>
          <ac:picMkLst>
            <pc:docMk/>
            <pc:sldMk cId="1667340023" sldId="397"/>
            <ac:picMk id="9" creationId="{72F8F5C7-8628-44F6-B817-252704F65A73}"/>
          </ac:picMkLst>
        </pc:picChg>
      </pc:sldChg>
      <pc:sldChg chg="modSp mod">
        <pc:chgData name="Resetarits, Jake S. (DESE)" userId="37741e96-5ecb-4258-9857-666183bdd9bd" providerId="ADAL" clId="{833F8FDA-92D2-43F7-AFFF-BFDA88DA0CAE}" dt="2023-06-12T18:32:39.641" v="12762" actId="962"/>
        <pc:sldMkLst>
          <pc:docMk/>
          <pc:sldMk cId="490420263" sldId="399"/>
        </pc:sldMkLst>
        <pc:picChg chg="mod">
          <ac:chgData name="Resetarits, Jake S. (DESE)" userId="37741e96-5ecb-4258-9857-666183bdd9bd" providerId="ADAL" clId="{833F8FDA-92D2-43F7-AFFF-BFDA88DA0CAE}" dt="2023-06-12T18:32:39.641" v="12762" actId="962"/>
          <ac:picMkLst>
            <pc:docMk/>
            <pc:sldMk cId="490420263" sldId="399"/>
            <ac:picMk id="7" creationId="{A7B3B848-14A1-458E-A613-D809421BD0EF}"/>
          </ac:picMkLst>
        </pc:picChg>
      </pc:sldChg>
      <pc:sldChg chg="addSp modSp mod">
        <pc:chgData name="Resetarits, Jake S. (DESE)" userId="37741e96-5ecb-4258-9857-666183bdd9bd" providerId="ADAL" clId="{833F8FDA-92D2-43F7-AFFF-BFDA88DA0CAE}" dt="2023-06-12T16:56:27.094" v="10358" actId="962"/>
        <pc:sldMkLst>
          <pc:docMk/>
          <pc:sldMk cId="1795481020" sldId="403"/>
        </pc:sldMkLst>
        <pc:spChg chg="add mod">
          <ac:chgData name="Resetarits, Jake S. (DESE)" userId="37741e96-5ecb-4258-9857-666183bdd9bd" providerId="ADAL" clId="{833F8FDA-92D2-43F7-AFFF-BFDA88DA0CAE}" dt="2023-06-12T14:37:10.755" v="72" actId="167"/>
          <ac:spMkLst>
            <pc:docMk/>
            <pc:sldMk cId="1795481020" sldId="403"/>
            <ac:spMk id="4" creationId="{ACF1B994-B1CB-5B42-638E-C7EFFCC871F0}"/>
          </ac:spMkLst>
        </pc:spChg>
        <pc:grpChg chg="mod">
          <ac:chgData name="Resetarits, Jake S. (DESE)" userId="37741e96-5ecb-4258-9857-666183bdd9bd" providerId="ADAL" clId="{833F8FDA-92D2-43F7-AFFF-BFDA88DA0CAE}" dt="2023-06-12T16:56:27.094" v="10358" actId="962"/>
          <ac:grpSpMkLst>
            <pc:docMk/>
            <pc:sldMk cId="1795481020" sldId="403"/>
            <ac:grpSpMk id="7" creationId="{CE208F51-E75A-4D84-9C3B-DCE0D7115FAA}"/>
          </ac:grpSpMkLst>
        </pc:grpChg>
      </pc:sldChg>
      <pc:sldChg chg="addSp modSp mod">
        <pc:chgData name="Resetarits, Jake S. (DESE)" userId="37741e96-5ecb-4258-9857-666183bdd9bd" providerId="ADAL" clId="{833F8FDA-92D2-43F7-AFFF-BFDA88DA0CAE}" dt="2023-06-12T16:53:46.187" v="9826" actId="962"/>
        <pc:sldMkLst>
          <pc:docMk/>
          <pc:sldMk cId="1870770794" sldId="404"/>
        </pc:sldMkLst>
        <pc:spChg chg="add mod ord">
          <ac:chgData name="Resetarits, Jake S. (DESE)" userId="37741e96-5ecb-4258-9857-666183bdd9bd" providerId="ADAL" clId="{833F8FDA-92D2-43F7-AFFF-BFDA88DA0CAE}" dt="2023-06-12T16:50:27.514" v="8096" actId="167"/>
          <ac:spMkLst>
            <pc:docMk/>
            <pc:sldMk cId="1870770794" sldId="404"/>
            <ac:spMk id="4" creationId="{3F5DF6A7-A0FE-920A-7C48-A1897DD53009}"/>
          </ac:spMkLst>
        </pc:spChg>
        <pc:grpChg chg="mod">
          <ac:chgData name="Resetarits, Jake S. (DESE)" userId="37741e96-5ecb-4258-9857-666183bdd9bd" providerId="ADAL" clId="{833F8FDA-92D2-43F7-AFFF-BFDA88DA0CAE}" dt="2023-06-12T16:53:46.187" v="9826" actId="962"/>
          <ac:grpSpMkLst>
            <pc:docMk/>
            <pc:sldMk cId="1870770794" sldId="404"/>
            <ac:grpSpMk id="10" creationId="{F0AF46DE-26D3-45AE-8557-16BF16991068}"/>
          </ac:grpSpMkLst>
        </pc:grpChg>
      </pc:sldChg>
      <pc:sldChg chg="modSp mod">
        <pc:chgData name="Resetarits, Jake S. (DESE)" userId="37741e96-5ecb-4258-9857-666183bdd9bd" providerId="ADAL" clId="{833F8FDA-92D2-43F7-AFFF-BFDA88DA0CAE}" dt="2023-06-12T16:28:57.775" v="3784" actId="962"/>
        <pc:sldMkLst>
          <pc:docMk/>
          <pc:sldMk cId="124912136" sldId="405"/>
        </pc:sldMkLst>
        <pc:picChg chg="mod">
          <ac:chgData name="Resetarits, Jake S. (DESE)" userId="37741e96-5ecb-4258-9857-666183bdd9bd" providerId="ADAL" clId="{833F8FDA-92D2-43F7-AFFF-BFDA88DA0CAE}" dt="2023-06-12T16:28:23.248" v="3442" actId="962"/>
          <ac:picMkLst>
            <pc:docMk/>
            <pc:sldMk cId="124912136" sldId="405"/>
            <ac:picMk id="7" creationId="{E2C52E16-A4AA-4103-9D9E-BC0F9D1FD0C4}"/>
          </ac:picMkLst>
        </pc:picChg>
        <pc:picChg chg="mod">
          <ac:chgData name="Resetarits, Jake S. (DESE)" userId="37741e96-5ecb-4258-9857-666183bdd9bd" providerId="ADAL" clId="{833F8FDA-92D2-43F7-AFFF-BFDA88DA0CAE}" dt="2023-06-12T16:28:57.775" v="3784" actId="962"/>
          <ac:picMkLst>
            <pc:docMk/>
            <pc:sldMk cId="124912136" sldId="405"/>
            <ac:picMk id="9" creationId="{61C39EC1-9B02-4F71-9DAC-F9E79EE37B95}"/>
          </ac:picMkLst>
        </pc:picChg>
      </pc:sldChg>
      <pc:sldChg chg="modSp mod">
        <pc:chgData name="Resetarits, Jake S. (DESE)" userId="37741e96-5ecb-4258-9857-666183bdd9bd" providerId="ADAL" clId="{833F8FDA-92D2-43F7-AFFF-BFDA88DA0CAE}" dt="2023-06-12T16:30:27.450" v="3904" actId="962"/>
        <pc:sldMkLst>
          <pc:docMk/>
          <pc:sldMk cId="657967512" sldId="406"/>
        </pc:sldMkLst>
        <pc:picChg chg="mod">
          <ac:chgData name="Resetarits, Jake S. (DESE)" userId="37741e96-5ecb-4258-9857-666183bdd9bd" providerId="ADAL" clId="{833F8FDA-92D2-43F7-AFFF-BFDA88DA0CAE}" dt="2023-06-12T16:30:27.450" v="3904" actId="962"/>
          <ac:picMkLst>
            <pc:docMk/>
            <pc:sldMk cId="657967512" sldId="406"/>
            <ac:picMk id="7" creationId="{B65BF297-07E4-478F-A137-F335681E8FC6}"/>
          </ac:picMkLst>
        </pc:picChg>
      </pc:sldChg>
      <pc:sldChg chg="modSp mod">
        <pc:chgData name="Resetarits, Jake S. (DESE)" userId="37741e96-5ecb-4258-9857-666183bdd9bd" providerId="ADAL" clId="{833F8FDA-92D2-43F7-AFFF-BFDA88DA0CAE}" dt="2023-06-12T16:30:49.596" v="4016" actId="962"/>
        <pc:sldMkLst>
          <pc:docMk/>
          <pc:sldMk cId="4183812106" sldId="407"/>
        </pc:sldMkLst>
        <pc:picChg chg="mod">
          <ac:chgData name="Resetarits, Jake S. (DESE)" userId="37741e96-5ecb-4258-9857-666183bdd9bd" providerId="ADAL" clId="{833F8FDA-92D2-43F7-AFFF-BFDA88DA0CAE}" dt="2023-06-12T16:30:49.596" v="4016" actId="962"/>
          <ac:picMkLst>
            <pc:docMk/>
            <pc:sldMk cId="4183812106" sldId="407"/>
            <ac:picMk id="8" creationId="{4F451483-82C1-4289-BDDB-D086DD64C002}"/>
          </ac:picMkLst>
        </pc:picChg>
      </pc:sldChg>
      <pc:sldChg chg="modSp mod">
        <pc:chgData name="Resetarits, Jake S. (DESE)" userId="37741e96-5ecb-4258-9857-666183bdd9bd" providerId="ADAL" clId="{833F8FDA-92D2-43F7-AFFF-BFDA88DA0CAE}" dt="2023-06-12T16:24:12.360" v="2364" actId="962"/>
        <pc:sldMkLst>
          <pc:docMk/>
          <pc:sldMk cId="3235233669" sldId="410"/>
        </pc:sldMkLst>
        <pc:picChg chg="mod">
          <ac:chgData name="Resetarits, Jake S. (DESE)" userId="37741e96-5ecb-4258-9857-666183bdd9bd" providerId="ADAL" clId="{833F8FDA-92D2-43F7-AFFF-BFDA88DA0CAE}" dt="2023-06-12T16:24:12.360" v="2364" actId="962"/>
          <ac:picMkLst>
            <pc:docMk/>
            <pc:sldMk cId="3235233669" sldId="410"/>
            <ac:picMk id="7" creationId="{83BC3539-835A-4173-8916-DEBE198FE1CF}"/>
          </ac:picMkLst>
        </pc:picChg>
      </pc:sldChg>
      <pc:sldChg chg="modSp mod">
        <pc:chgData name="Resetarits, Jake S. (DESE)" userId="37741e96-5ecb-4258-9857-666183bdd9bd" providerId="ADAL" clId="{833F8FDA-92D2-43F7-AFFF-BFDA88DA0CAE}" dt="2023-06-12T16:26:10.231" v="2942" actId="962"/>
        <pc:sldMkLst>
          <pc:docMk/>
          <pc:sldMk cId="2069938994" sldId="411"/>
        </pc:sldMkLst>
        <pc:picChg chg="mod">
          <ac:chgData name="Resetarits, Jake S. (DESE)" userId="37741e96-5ecb-4258-9857-666183bdd9bd" providerId="ADAL" clId="{833F8FDA-92D2-43F7-AFFF-BFDA88DA0CAE}" dt="2023-06-12T16:26:10.231" v="2942" actId="962"/>
          <ac:picMkLst>
            <pc:docMk/>
            <pc:sldMk cId="2069938994" sldId="411"/>
            <ac:picMk id="7" creationId="{6EEC9142-95B5-4D56-A770-4FDB687BCD8C}"/>
          </ac:picMkLst>
        </pc:picChg>
      </pc:sldChg>
      <pc:sldChg chg="modSp mod">
        <pc:chgData name="Resetarits, Jake S. (DESE)" userId="37741e96-5ecb-4258-9857-666183bdd9bd" providerId="ADAL" clId="{833F8FDA-92D2-43F7-AFFF-BFDA88DA0CAE}" dt="2023-06-12T16:37:37.378" v="5614" actId="962"/>
        <pc:sldMkLst>
          <pc:docMk/>
          <pc:sldMk cId="3254080694" sldId="413"/>
        </pc:sldMkLst>
        <pc:picChg chg="mod">
          <ac:chgData name="Resetarits, Jake S. (DESE)" userId="37741e96-5ecb-4258-9857-666183bdd9bd" providerId="ADAL" clId="{833F8FDA-92D2-43F7-AFFF-BFDA88DA0CAE}" dt="2023-06-12T16:37:37.378" v="5614" actId="962"/>
          <ac:picMkLst>
            <pc:docMk/>
            <pc:sldMk cId="3254080694" sldId="413"/>
            <ac:picMk id="12" creationId="{5C75D496-C45A-4054-AB71-1980B614E6B5}"/>
          </ac:picMkLst>
        </pc:picChg>
      </pc:sldChg>
      <pc:sldChg chg="modSp mod">
        <pc:chgData name="Resetarits, Jake S. (DESE)" userId="37741e96-5ecb-4258-9857-666183bdd9bd" providerId="ADAL" clId="{833F8FDA-92D2-43F7-AFFF-BFDA88DA0CAE}" dt="2023-06-12T16:39:04.978" v="5790" actId="962"/>
        <pc:sldMkLst>
          <pc:docMk/>
          <pc:sldMk cId="884907720" sldId="414"/>
        </pc:sldMkLst>
        <pc:picChg chg="mod">
          <ac:chgData name="Resetarits, Jake S. (DESE)" userId="37741e96-5ecb-4258-9857-666183bdd9bd" providerId="ADAL" clId="{833F8FDA-92D2-43F7-AFFF-BFDA88DA0CAE}" dt="2023-06-12T16:39:04.978" v="5790" actId="962"/>
          <ac:picMkLst>
            <pc:docMk/>
            <pc:sldMk cId="884907720" sldId="414"/>
            <ac:picMk id="8" creationId="{48EE74DD-E6CE-4258-993E-537F9D01A130}"/>
          </ac:picMkLst>
        </pc:picChg>
      </pc:sldChg>
      <pc:sldChg chg="modSp mod">
        <pc:chgData name="Resetarits, Jake S. (DESE)" userId="37741e96-5ecb-4258-9857-666183bdd9bd" providerId="ADAL" clId="{833F8FDA-92D2-43F7-AFFF-BFDA88DA0CAE}" dt="2023-06-12T16:39:21.520" v="5868" actId="962"/>
        <pc:sldMkLst>
          <pc:docMk/>
          <pc:sldMk cId="1177241573" sldId="415"/>
        </pc:sldMkLst>
        <pc:picChg chg="mod">
          <ac:chgData name="Resetarits, Jake S. (DESE)" userId="37741e96-5ecb-4258-9857-666183bdd9bd" providerId="ADAL" clId="{833F8FDA-92D2-43F7-AFFF-BFDA88DA0CAE}" dt="2023-06-12T16:39:21.520" v="5868" actId="962"/>
          <ac:picMkLst>
            <pc:docMk/>
            <pc:sldMk cId="1177241573" sldId="415"/>
            <ac:picMk id="4" creationId="{29BE470C-DCB3-4FE8-BBCA-6B702DA18101}"/>
          </ac:picMkLst>
        </pc:picChg>
      </pc:sldChg>
      <pc:sldChg chg="modSp mod">
        <pc:chgData name="Resetarits, Jake S. (DESE)" userId="37741e96-5ecb-4258-9857-666183bdd9bd" providerId="ADAL" clId="{833F8FDA-92D2-43F7-AFFF-BFDA88DA0CAE}" dt="2023-06-12T16:47:01.443" v="6974" actId="962"/>
        <pc:sldMkLst>
          <pc:docMk/>
          <pc:sldMk cId="1738114884" sldId="417"/>
        </pc:sldMkLst>
        <pc:picChg chg="mod">
          <ac:chgData name="Resetarits, Jake S. (DESE)" userId="37741e96-5ecb-4258-9857-666183bdd9bd" providerId="ADAL" clId="{833F8FDA-92D2-43F7-AFFF-BFDA88DA0CAE}" dt="2023-06-12T16:47:01.443" v="6974" actId="962"/>
          <ac:picMkLst>
            <pc:docMk/>
            <pc:sldMk cId="1738114884" sldId="417"/>
            <ac:picMk id="8" creationId="{C5A3E93D-6906-4ABB-A33A-5E426BA0C9A1}"/>
          </ac:picMkLst>
        </pc:picChg>
      </pc:sldChg>
      <pc:sldChg chg="modSp mod">
        <pc:chgData name="Resetarits, Jake S. (DESE)" userId="37741e96-5ecb-4258-9857-666183bdd9bd" providerId="ADAL" clId="{833F8FDA-92D2-43F7-AFFF-BFDA88DA0CAE}" dt="2023-06-12T18:33:18.997" v="13000" actId="962"/>
        <pc:sldMkLst>
          <pc:docMk/>
          <pc:sldMk cId="0" sldId="421"/>
        </pc:sldMkLst>
        <pc:picChg chg="mod">
          <ac:chgData name="Resetarits, Jake S. (DESE)" userId="37741e96-5ecb-4258-9857-666183bdd9bd" providerId="ADAL" clId="{833F8FDA-92D2-43F7-AFFF-BFDA88DA0CAE}" dt="2023-06-12T18:33:18.997" v="13000" actId="962"/>
          <ac:picMkLst>
            <pc:docMk/>
            <pc:sldMk cId="0" sldId="421"/>
            <ac:picMk id="7" creationId="{7670601B-5346-4B71-B2A1-BDDD1BC255DF}"/>
          </ac:picMkLst>
        </pc:picChg>
      </pc:sldChg>
      <pc:sldChg chg="modSp mod">
        <pc:chgData name="Resetarits, Jake S. (DESE)" userId="37741e96-5ecb-4258-9857-666183bdd9bd" providerId="ADAL" clId="{833F8FDA-92D2-43F7-AFFF-BFDA88DA0CAE}" dt="2023-06-12T18:33:29.346" v="13056" actId="962"/>
        <pc:sldMkLst>
          <pc:docMk/>
          <pc:sldMk cId="0" sldId="422"/>
        </pc:sldMkLst>
        <pc:picChg chg="mod">
          <ac:chgData name="Resetarits, Jake S. (DESE)" userId="37741e96-5ecb-4258-9857-666183bdd9bd" providerId="ADAL" clId="{833F8FDA-92D2-43F7-AFFF-BFDA88DA0CAE}" dt="2023-06-12T18:33:29.346" v="13056" actId="962"/>
          <ac:picMkLst>
            <pc:docMk/>
            <pc:sldMk cId="0" sldId="422"/>
            <ac:picMk id="8" creationId="{14376FE3-57D1-460C-9CFA-481E4C49247E}"/>
          </ac:picMkLst>
        </pc:picChg>
      </pc:sldChg>
      <pc:sldChg chg="modSp mod">
        <pc:chgData name="Resetarits, Jake S. (DESE)" userId="37741e96-5ecb-4258-9857-666183bdd9bd" providerId="ADAL" clId="{833F8FDA-92D2-43F7-AFFF-BFDA88DA0CAE}" dt="2023-06-12T18:35:01.543" v="13866" actId="962"/>
        <pc:sldMkLst>
          <pc:docMk/>
          <pc:sldMk cId="0" sldId="424"/>
        </pc:sldMkLst>
        <pc:picChg chg="mod">
          <ac:chgData name="Resetarits, Jake S. (DESE)" userId="37741e96-5ecb-4258-9857-666183bdd9bd" providerId="ADAL" clId="{833F8FDA-92D2-43F7-AFFF-BFDA88DA0CAE}" dt="2023-06-12T18:35:01.543" v="13866" actId="962"/>
          <ac:picMkLst>
            <pc:docMk/>
            <pc:sldMk cId="0" sldId="424"/>
            <ac:picMk id="5" creationId="{EF7BEFD9-165B-4170-9238-66E84639030F}"/>
          </ac:picMkLst>
        </pc:picChg>
      </pc:sldChg>
      <pc:sldChg chg="modSp mod">
        <pc:chgData name="Resetarits, Jake S. (DESE)" userId="37741e96-5ecb-4258-9857-666183bdd9bd" providerId="ADAL" clId="{833F8FDA-92D2-43F7-AFFF-BFDA88DA0CAE}" dt="2023-06-12T18:36:26.096" v="14002" actId="962"/>
        <pc:sldMkLst>
          <pc:docMk/>
          <pc:sldMk cId="3097591664" sldId="425"/>
        </pc:sldMkLst>
        <pc:picChg chg="mod">
          <ac:chgData name="Resetarits, Jake S. (DESE)" userId="37741e96-5ecb-4258-9857-666183bdd9bd" providerId="ADAL" clId="{833F8FDA-92D2-43F7-AFFF-BFDA88DA0CAE}" dt="2023-06-12T18:36:26.096" v="14002" actId="962"/>
          <ac:picMkLst>
            <pc:docMk/>
            <pc:sldMk cId="3097591664" sldId="425"/>
            <ac:picMk id="8" creationId="{04723709-A9C7-4A0F-A75E-01509ECE649C}"/>
          </ac:picMkLst>
        </pc:picChg>
      </pc:sldChg>
      <pc:sldChg chg="modSp mod">
        <pc:chgData name="Resetarits, Jake S. (DESE)" userId="37741e96-5ecb-4258-9857-666183bdd9bd" providerId="ADAL" clId="{833F8FDA-92D2-43F7-AFFF-BFDA88DA0CAE}" dt="2023-06-12T18:37:17.528" v="14466" actId="962"/>
        <pc:sldMkLst>
          <pc:docMk/>
          <pc:sldMk cId="204590645" sldId="426"/>
        </pc:sldMkLst>
        <pc:picChg chg="mod">
          <ac:chgData name="Resetarits, Jake S. (DESE)" userId="37741e96-5ecb-4258-9857-666183bdd9bd" providerId="ADAL" clId="{833F8FDA-92D2-43F7-AFFF-BFDA88DA0CAE}" dt="2023-06-12T18:37:17.528" v="14466" actId="962"/>
          <ac:picMkLst>
            <pc:docMk/>
            <pc:sldMk cId="204590645" sldId="426"/>
            <ac:picMk id="7" creationId="{FE399AEB-AB37-4BC1-AAEB-3AD04960F8B2}"/>
          </ac:picMkLst>
        </pc:picChg>
      </pc:sldChg>
      <pc:sldChg chg="modSp mod">
        <pc:chgData name="Resetarits, Jake S. (DESE)" userId="37741e96-5ecb-4258-9857-666183bdd9bd" providerId="ADAL" clId="{833F8FDA-92D2-43F7-AFFF-BFDA88DA0CAE}" dt="2023-06-12T14:35:50.594" v="0" actId="13238"/>
        <pc:sldMkLst>
          <pc:docMk/>
          <pc:sldMk cId="3718343319" sldId="427"/>
        </pc:sldMkLst>
        <pc:graphicFrameChg chg="modGraphic">
          <ac:chgData name="Resetarits, Jake S. (DESE)" userId="37741e96-5ecb-4258-9857-666183bdd9bd" providerId="ADAL" clId="{833F8FDA-92D2-43F7-AFFF-BFDA88DA0CAE}" dt="2023-06-12T14:35:50.594" v="0" actId="13238"/>
          <ac:graphicFrameMkLst>
            <pc:docMk/>
            <pc:sldMk cId="3718343319" sldId="427"/>
            <ac:graphicFrameMk id="10" creationId="{A309F525-0E44-4D93-8ECD-14148FBD0154}"/>
          </ac:graphicFrameMkLst>
        </pc:graphicFrameChg>
      </pc:sldChg>
      <pc:sldChg chg="modSp mod">
        <pc:chgData name="Resetarits, Jake S. (DESE)" userId="37741e96-5ecb-4258-9857-666183bdd9bd" providerId="ADAL" clId="{833F8FDA-92D2-43F7-AFFF-BFDA88DA0CAE}" dt="2023-06-12T18:39:13.873" v="14944" actId="962"/>
        <pc:sldMkLst>
          <pc:docMk/>
          <pc:sldMk cId="3995966243" sldId="429"/>
        </pc:sldMkLst>
        <pc:picChg chg="mod">
          <ac:chgData name="Resetarits, Jake S. (DESE)" userId="37741e96-5ecb-4258-9857-666183bdd9bd" providerId="ADAL" clId="{833F8FDA-92D2-43F7-AFFF-BFDA88DA0CAE}" dt="2023-06-12T18:39:13.873" v="14944" actId="962"/>
          <ac:picMkLst>
            <pc:docMk/>
            <pc:sldMk cId="3995966243" sldId="429"/>
            <ac:picMk id="10" creationId="{7BEBF478-C7DA-4121-BD6A-E43776574B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A19D4-7023-4CA1-A243-19EB632E5311}" type="datetimeFigureOut">
              <a:rPr lang="en-US" smtClean="0"/>
              <a:t>6/22/2023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D4F7E2-BAA4-4DE4-8D79-EE7F2C3E5603}" type="slidenum">
              <a:rPr lang="en-US" smtClean="0"/>
              <a:t>‹#›</a:t>
            </a:fld>
            <a:endParaRPr lang="en-US" dirty="0"/>
          </a:p>
        </p:txBody>
      </p:sp>
    </p:spTree>
    <p:extLst>
      <p:ext uri="{BB962C8B-B14F-4D97-AF65-F5344CB8AC3E}">
        <p14:creationId xmlns:p14="http://schemas.microsoft.com/office/powerpoint/2010/main" val="321211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1</a:t>
            </a:fld>
            <a:endParaRPr lang="en-US" dirty="0"/>
          </a:p>
        </p:txBody>
      </p:sp>
    </p:spTree>
    <p:extLst>
      <p:ext uri="{BB962C8B-B14F-4D97-AF65-F5344CB8AC3E}">
        <p14:creationId xmlns:p14="http://schemas.microsoft.com/office/powerpoint/2010/main" val="194375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13</a:t>
            </a:fld>
            <a:endParaRPr lang="en-US" dirty="0"/>
          </a:p>
        </p:txBody>
      </p:sp>
    </p:spTree>
    <p:extLst>
      <p:ext uri="{BB962C8B-B14F-4D97-AF65-F5344CB8AC3E}">
        <p14:creationId xmlns:p14="http://schemas.microsoft.com/office/powerpoint/2010/main" val="155026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14</a:t>
            </a:fld>
            <a:endParaRPr lang="en-US" dirty="0"/>
          </a:p>
        </p:txBody>
      </p:sp>
    </p:spTree>
    <p:extLst>
      <p:ext uri="{BB962C8B-B14F-4D97-AF65-F5344CB8AC3E}">
        <p14:creationId xmlns:p14="http://schemas.microsoft.com/office/powerpoint/2010/main" val="44400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17</a:t>
            </a:fld>
            <a:endParaRPr lang="en-US" dirty="0"/>
          </a:p>
        </p:txBody>
      </p:sp>
    </p:spTree>
    <p:extLst>
      <p:ext uri="{BB962C8B-B14F-4D97-AF65-F5344CB8AC3E}">
        <p14:creationId xmlns:p14="http://schemas.microsoft.com/office/powerpoint/2010/main" val="100285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4F7E2-BAA4-4DE4-8D79-EE7F2C3E5603}" type="slidenum">
              <a:rPr lang="en-US" smtClean="0"/>
              <a:t>18</a:t>
            </a:fld>
            <a:endParaRPr lang="en-US" dirty="0"/>
          </a:p>
        </p:txBody>
      </p:sp>
    </p:spTree>
    <p:extLst>
      <p:ext uri="{BB962C8B-B14F-4D97-AF65-F5344CB8AC3E}">
        <p14:creationId xmlns:p14="http://schemas.microsoft.com/office/powerpoint/2010/main" val="1904494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21</a:t>
            </a:fld>
            <a:endParaRPr lang="en-US"/>
          </a:p>
        </p:txBody>
      </p:sp>
    </p:spTree>
    <p:extLst>
      <p:ext uri="{BB962C8B-B14F-4D97-AF65-F5344CB8AC3E}">
        <p14:creationId xmlns:p14="http://schemas.microsoft.com/office/powerpoint/2010/main" val="2024778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33</a:t>
            </a:fld>
            <a:endParaRPr lang="en-US"/>
          </a:p>
        </p:txBody>
      </p:sp>
    </p:spTree>
    <p:extLst>
      <p:ext uri="{BB962C8B-B14F-4D97-AF65-F5344CB8AC3E}">
        <p14:creationId xmlns:p14="http://schemas.microsoft.com/office/powerpoint/2010/main" val="2124778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34</a:t>
            </a:fld>
            <a:endParaRPr lang="en-US"/>
          </a:p>
        </p:txBody>
      </p:sp>
    </p:spTree>
    <p:extLst>
      <p:ext uri="{BB962C8B-B14F-4D97-AF65-F5344CB8AC3E}">
        <p14:creationId xmlns:p14="http://schemas.microsoft.com/office/powerpoint/2010/main" val="1083539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35</a:t>
            </a:fld>
            <a:endParaRPr lang="en-US"/>
          </a:p>
        </p:txBody>
      </p:sp>
    </p:spTree>
    <p:extLst>
      <p:ext uri="{BB962C8B-B14F-4D97-AF65-F5344CB8AC3E}">
        <p14:creationId xmlns:p14="http://schemas.microsoft.com/office/powerpoint/2010/main" val="78149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36</a:t>
            </a:fld>
            <a:endParaRPr lang="en-US"/>
          </a:p>
        </p:txBody>
      </p:sp>
    </p:spTree>
    <p:extLst>
      <p:ext uri="{BB962C8B-B14F-4D97-AF65-F5344CB8AC3E}">
        <p14:creationId xmlns:p14="http://schemas.microsoft.com/office/powerpoint/2010/main" val="120196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37</a:t>
            </a:fld>
            <a:endParaRPr lang="en-US"/>
          </a:p>
        </p:txBody>
      </p:sp>
    </p:spTree>
    <p:extLst>
      <p:ext uri="{BB962C8B-B14F-4D97-AF65-F5344CB8AC3E}">
        <p14:creationId xmlns:p14="http://schemas.microsoft.com/office/powerpoint/2010/main" val="127835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2</a:t>
            </a:fld>
            <a:endParaRPr lang="en-US" dirty="0"/>
          </a:p>
        </p:txBody>
      </p:sp>
    </p:spTree>
    <p:extLst>
      <p:ext uri="{BB962C8B-B14F-4D97-AF65-F5344CB8AC3E}">
        <p14:creationId xmlns:p14="http://schemas.microsoft.com/office/powerpoint/2010/main" val="656095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38</a:t>
            </a:fld>
            <a:endParaRPr lang="en-US"/>
          </a:p>
        </p:txBody>
      </p:sp>
    </p:spTree>
    <p:extLst>
      <p:ext uri="{BB962C8B-B14F-4D97-AF65-F5344CB8AC3E}">
        <p14:creationId xmlns:p14="http://schemas.microsoft.com/office/powerpoint/2010/main" val="311661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39</a:t>
            </a:fld>
            <a:endParaRPr lang="en-US"/>
          </a:p>
        </p:txBody>
      </p:sp>
    </p:spTree>
    <p:extLst>
      <p:ext uri="{BB962C8B-B14F-4D97-AF65-F5344CB8AC3E}">
        <p14:creationId xmlns:p14="http://schemas.microsoft.com/office/powerpoint/2010/main" val="3345105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40</a:t>
            </a:fld>
            <a:endParaRPr lang="en-US"/>
          </a:p>
        </p:txBody>
      </p:sp>
    </p:spTree>
    <p:extLst>
      <p:ext uri="{BB962C8B-B14F-4D97-AF65-F5344CB8AC3E}">
        <p14:creationId xmlns:p14="http://schemas.microsoft.com/office/powerpoint/2010/main" val="1438237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41</a:t>
            </a:fld>
            <a:endParaRPr lang="en-US"/>
          </a:p>
        </p:txBody>
      </p:sp>
    </p:spTree>
    <p:extLst>
      <p:ext uri="{BB962C8B-B14F-4D97-AF65-F5344CB8AC3E}">
        <p14:creationId xmlns:p14="http://schemas.microsoft.com/office/powerpoint/2010/main" val="3338751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42</a:t>
            </a:fld>
            <a:endParaRPr lang="en-US"/>
          </a:p>
        </p:txBody>
      </p:sp>
    </p:spTree>
    <p:extLst>
      <p:ext uri="{BB962C8B-B14F-4D97-AF65-F5344CB8AC3E}">
        <p14:creationId xmlns:p14="http://schemas.microsoft.com/office/powerpoint/2010/main" val="914978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51</a:t>
            </a:fld>
            <a:endParaRPr lang="en-US"/>
          </a:p>
        </p:txBody>
      </p:sp>
    </p:spTree>
    <p:extLst>
      <p:ext uri="{BB962C8B-B14F-4D97-AF65-F5344CB8AC3E}">
        <p14:creationId xmlns:p14="http://schemas.microsoft.com/office/powerpoint/2010/main" val="1241872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52</a:t>
            </a:fld>
            <a:endParaRPr lang="en-US"/>
          </a:p>
        </p:txBody>
      </p:sp>
    </p:spTree>
    <p:extLst>
      <p:ext uri="{BB962C8B-B14F-4D97-AF65-F5344CB8AC3E}">
        <p14:creationId xmlns:p14="http://schemas.microsoft.com/office/powerpoint/2010/main" val="66133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56</a:t>
            </a:fld>
            <a:endParaRPr lang="en-US"/>
          </a:p>
        </p:txBody>
      </p:sp>
    </p:spTree>
    <p:extLst>
      <p:ext uri="{BB962C8B-B14F-4D97-AF65-F5344CB8AC3E}">
        <p14:creationId xmlns:p14="http://schemas.microsoft.com/office/powerpoint/2010/main" val="42332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59</a:t>
            </a:fld>
            <a:endParaRPr lang="en-US"/>
          </a:p>
        </p:txBody>
      </p:sp>
    </p:spTree>
    <p:extLst>
      <p:ext uri="{BB962C8B-B14F-4D97-AF65-F5344CB8AC3E}">
        <p14:creationId xmlns:p14="http://schemas.microsoft.com/office/powerpoint/2010/main" val="1557370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60</a:t>
            </a:fld>
            <a:endParaRPr lang="en-US"/>
          </a:p>
        </p:txBody>
      </p:sp>
    </p:spTree>
    <p:extLst>
      <p:ext uri="{BB962C8B-B14F-4D97-AF65-F5344CB8AC3E}">
        <p14:creationId xmlns:p14="http://schemas.microsoft.com/office/powerpoint/2010/main" val="313684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3</a:t>
            </a:fld>
            <a:endParaRPr lang="en-US" dirty="0"/>
          </a:p>
        </p:txBody>
      </p:sp>
    </p:spTree>
    <p:extLst>
      <p:ext uri="{BB962C8B-B14F-4D97-AF65-F5344CB8AC3E}">
        <p14:creationId xmlns:p14="http://schemas.microsoft.com/office/powerpoint/2010/main" val="157666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70</a:t>
            </a:fld>
            <a:endParaRPr lang="en-US"/>
          </a:p>
        </p:txBody>
      </p:sp>
    </p:spTree>
    <p:extLst>
      <p:ext uri="{BB962C8B-B14F-4D97-AF65-F5344CB8AC3E}">
        <p14:creationId xmlns:p14="http://schemas.microsoft.com/office/powerpoint/2010/main" val="2098227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75</a:t>
            </a:fld>
            <a:endParaRPr lang="en-US"/>
          </a:p>
        </p:txBody>
      </p:sp>
    </p:spTree>
    <p:extLst>
      <p:ext uri="{BB962C8B-B14F-4D97-AF65-F5344CB8AC3E}">
        <p14:creationId xmlns:p14="http://schemas.microsoft.com/office/powerpoint/2010/main" val="533749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76</a:t>
            </a:fld>
            <a:endParaRPr lang="en-US"/>
          </a:p>
        </p:txBody>
      </p:sp>
    </p:spTree>
    <p:extLst>
      <p:ext uri="{BB962C8B-B14F-4D97-AF65-F5344CB8AC3E}">
        <p14:creationId xmlns:p14="http://schemas.microsoft.com/office/powerpoint/2010/main" val="3228444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81</a:t>
            </a:fld>
            <a:endParaRPr lang="en-US"/>
          </a:p>
        </p:txBody>
      </p:sp>
    </p:spTree>
    <p:extLst>
      <p:ext uri="{BB962C8B-B14F-4D97-AF65-F5344CB8AC3E}">
        <p14:creationId xmlns:p14="http://schemas.microsoft.com/office/powerpoint/2010/main" val="360498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84</a:t>
            </a:fld>
            <a:endParaRPr lang="en-US" dirty="0"/>
          </a:p>
        </p:txBody>
      </p:sp>
    </p:spTree>
    <p:extLst>
      <p:ext uri="{BB962C8B-B14F-4D97-AF65-F5344CB8AC3E}">
        <p14:creationId xmlns:p14="http://schemas.microsoft.com/office/powerpoint/2010/main" val="912617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85</a:t>
            </a:fld>
            <a:endParaRPr lang="en-US" dirty="0"/>
          </a:p>
        </p:txBody>
      </p:sp>
    </p:spTree>
    <p:extLst>
      <p:ext uri="{BB962C8B-B14F-4D97-AF65-F5344CB8AC3E}">
        <p14:creationId xmlns:p14="http://schemas.microsoft.com/office/powerpoint/2010/main" val="368311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86</a:t>
            </a:fld>
            <a:endParaRPr lang="en-US" dirty="0"/>
          </a:p>
        </p:txBody>
      </p:sp>
    </p:spTree>
    <p:extLst>
      <p:ext uri="{BB962C8B-B14F-4D97-AF65-F5344CB8AC3E}">
        <p14:creationId xmlns:p14="http://schemas.microsoft.com/office/powerpoint/2010/main" val="2458686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87</a:t>
            </a:fld>
            <a:endParaRPr lang="en-US" dirty="0"/>
          </a:p>
        </p:txBody>
      </p:sp>
    </p:spTree>
    <p:extLst>
      <p:ext uri="{BB962C8B-B14F-4D97-AF65-F5344CB8AC3E}">
        <p14:creationId xmlns:p14="http://schemas.microsoft.com/office/powerpoint/2010/main" val="492466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88</a:t>
            </a:fld>
            <a:endParaRPr lang="en-US" dirty="0"/>
          </a:p>
        </p:txBody>
      </p:sp>
    </p:spTree>
    <p:extLst>
      <p:ext uri="{BB962C8B-B14F-4D97-AF65-F5344CB8AC3E}">
        <p14:creationId xmlns:p14="http://schemas.microsoft.com/office/powerpoint/2010/main" val="1144384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89</a:t>
            </a:fld>
            <a:endParaRPr lang="en-US"/>
          </a:p>
        </p:txBody>
      </p:sp>
    </p:spTree>
    <p:extLst>
      <p:ext uri="{BB962C8B-B14F-4D97-AF65-F5344CB8AC3E}">
        <p14:creationId xmlns:p14="http://schemas.microsoft.com/office/powerpoint/2010/main" val="29827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4</a:t>
            </a:fld>
            <a:endParaRPr lang="en-US" dirty="0"/>
          </a:p>
        </p:txBody>
      </p:sp>
    </p:spTree>
    <p:extLst>
      <p:ext uri="{BB962C8B-B14F-4D97-AF65-F5344CB8AC3E}">
        <p14:creationId xmlns:p14="http://schemas.microsoft.com/office/powerpoint/2010/main" val="42885391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4F7E2-BAA4-4DE4-8D79-EE7F2C3E5603}" type="slidenum">
              <a:rPr lang="en-US" smtClean="0"/>
              <a:t>94</a:t>
            </a:fld>
            <a:endParaRPr lang="en-US" dirty="0"/>
          </a:p>
        </p:txBody>
      </p:sp>
    </p:spTree>
    <p:extLst>
      <p:ext uri="{BB962C8B-B14F-4D97-AF65-F5344CB8AC3E}">
        <p14:creationId xmlns:p14="http://schemas.microsoft.com/office/powerpoint/2010/main" val="1904494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4F7E2-BAA4-4DE4-8D79-EE7F2C3E5603}" type="slidenum">
              <a:rPr lang="en-US" smtClean="0"/>
              <a:t>102</a:t>
            </a:fld>
            <a:endParaRPr lang="en-US" dirty="0"/>
          </a:p>
        </p:txBody>
      </p:sp>
    </p:spTree>
    <p:extLst>
      <p:ext uri="{BB962C8B-B14F-4D97-AF65-F5344CB8AC3E}">
        <p14:creationId xmlns:p14="http://schemas.microsoft.com/office/powerpoint/2010/main" val="518524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4F7E2-BAA4-4DE4-8D79-EE7F2C3E5603}" type="slidenum">
              <a:rPr lang="en-US" smtClean="0"/>
              <a:t>105</a:t>
            </a:fld>
            <a:endParaRPr lang="en-US" dirty="0"/>
          </a:p>
        </p:txBody>
      </p:sp>
    </p:spTree>
    <p:extLst>
      <p:ext uri="{BB962C8B-B14F-4D97-AF65-F5344CB8AC3E}">
        <p14:creationId xmlns:p14="http://schemas.microsoft.com/office/powerpoint/2010/main" val="230555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5</a:t>
            </a:fld>
            <a:endParaRPr lang="en-US" dirty="0"/>
          </a:p>
        </p:txBody>
      </p:sp>
    </p:spTree>
    <p:extLst>
      <p:ext uri="{BB962C8B-B14F-4D97-AF65-F5344CB8AC3E}">
        <p14:creationId xmlns:p14="http://schemas.microsoft.com/office/powerpoint/2010/main" val="67669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4F7E2-BAA4-4DE4-8D79-EE7F2C3E5603}" type="slidenum">
              <a:rPr lang="en-US" smtClean="0"/>
              <a:t>6</a:t>
            </a:fld>
            <a:endParaRPr lang="en-US" dirty="0"/>
          </a:p>
        </p:txBody>
      </p:sp>
    </p:spTree>
    <p:extLst>
      <p:ext uri="{BB962C8B-B14F-4D97-AF65-F5344CB8AC3E}">
        <p14:creationId xmlns:p14="http://schemas.microsoft.com/office/powerpoint/2010/main" val="164840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9</a:t>
            </a:fld>
            <a:endParaRPr lang="en-US" dirty="0"/>
          </a:p>
        </p:txBody>
      </p:sp>
    </p:spTree>
    <p:extLst>
      <p:ext uri="{BB962C8B-B14F-4D97-AF65-F5344CB8AC3E}">
        <p14:creationId xmlns:p14="http://schemas.microsoft.com/office/powerpoint/2010/main" val="120024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4F7E2-BAA4-4DE4-8D79-EE7F2C3E5603}" type="slidenum">
              <a:rPr lang="en-US" smtClean="0"/>
              <a:t>11</a:t>
            </a:fld>
            <a:endParaRPr lang="en-US" dirty="0"/>
          </a:p>
        </p:txBody>
      </p:sp>
    </p:spTree>
    <p:extLst>
      <p:ext uri="{BB962C8B-B14F-4D97-AF65-F5344CB8AC3E}">
        <p14:creationId xmlns:p14="http://schemas.microsoft.com/office/powerpoint/2010/main" val="78244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12</a:t>
            </a:fld>
            <a:endParaRPr lang="en-US" dirty="0"/>
          </a:p>
        </p:txBody>
      </p:sp>
    </p:spTree>
    <p:extLst>
      <p:ext uri="{BB962C8B-B14F-4D97-AF65-F5344CB8AC3E}">
        <p14:creationId xmlns:p14="http://schemas.microsoft.com/office/powerpoint/2010/main" val="74795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60238E-2FE6-4D86-ABBF-E0F17C50BF5D}" type="datetime1">
              <a:rPr lang="en-US" smtClean="0"/>
              <a:t>6/22/2023</a:t>
            </a:fld>
            <a:endParaRPr lang="en-US" dirty="0"/>
          </a:p>
        </p:txBody>
      </p:sp>
      <p:sp>
        <p:nvSpPr>
          <p:cNvPr id="5" name="Footer Placeholder 4"/>
          <p:cNvSpPr>
            <a:spLocks noGrp="1"/>
          </p:cNvSpPr>
          <p:nvPr>
            <p:ph type="ftr" sz="quarter" idx="11"/>
          </p:nvPr>
        </p:nvSpPr>
        <p:spPr/>
        <p:txBody>
          <a:bodyPr/>
          <a:lstStyle/>
          <a:p>
            <a:r>
              <a:rPr lang="en-US"/>
              <a:t>General Site Navigation</a:t>
            </a:r>
            <a:endParaRPr lang="en-US" dirty="0"/>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F0FE5-6BFB-460F-B4DC-2BA7D1C8C699}" type="datetime1">
              <a:rPr lang="en-US" smtClean="0"/>
              <a:t>6/22/2023</a:t>
            </a:fld>
            <a:endParaRPr lang="en-US" dirty="0"/>
          </a:p>
        </p:txBody>
      </p:sp>
      <p:sp>
        <p:nvSpPr>
          <p:cNvPr id="5" name="Footer Placeholder 4"/>
          <p:cNvSpPr>
            <a:spLocks noGrp="1"/>
          </p:cNvSpPr>
          <p:nvPr>
            <p:ph type="ftr" sz="quarter" idx="11"/>
          </p:nvPr>
        </p:nvSpPr>
        <p:spPr/>
        <p:txBody>
          <a:bodyPr/>
          <a:lstStyle/>
          <a:p>
            <a:r>
              <a:rPr lang="en-US"/>
              <a:t>General Site Navigation</a:t>
            </a:r>
            <a:endParaRPr lang="en-US" dirty="0"/>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2C1D3-FDAD-4A3C-9AB3-91420651B683}" type="datetime1">
              <a:rPr lang="en-US" smtClean="0"/>
              <a:t>6/22/2023</a:t>
            </a:fld>
            <a:endParaRPr lang="en-US" dirty="0"/>
          </a:p>
        </p:txBody>
      </p:sp>
      <p:sp>
        <p:nvSpPr>
          <p:cNvPr id="5" name="Footer Placeholder 4"/>
          <p:cNvSpPr>
            <a:spLocks noGrp="1"/>
          </p:cNvSpPr>
          <p:nvPr>
            <p:ph type="ftr" sz="quarter" idx="11"/>
          </p:nvPr>
        </p:nvSpPr>
        <p:spPr/>
        <p:txBody>
          <a:bodyPr/>
          <a:lstStyle/>
          <a:p>
            <a:r>
              <a:rPr lang="en-US"/>
              <a:t>General Site Navigation</a:t>
            </a:r>
            <a:endParaRPr lang="en-US" dirty="0"/>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12581B-087F-4EB9-8419-CBE39F562A5C}" type="datetime1">
              <a:rPr lang="en-US" smtClean="0"/>
              <a:t>6/22/2023</a:t>
            </a:fld>
            <a:endParaRPr lang="en-US" dirty="0"/>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299042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C37C-6A33-45F3-9EED-8259672B6CFF}" type="datetime1">
              <a:rPr lang="en-US" smtClean="0"/>
              <a:t>6/22/2023</a:t>
            </a:fld>
            <a:endParaRPr lang="en-US" dirty="0"/>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2634324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5ACCA-0968-4058-B33E-D7D7DFD90B5E}" type="datetime1">
              <a:rPr lang="en-US" smtClean="0"/>
              <a:t>6/22/2023</a:t>
            </a:fld>
            <a:endParaRPr lang="en-US" dirty="0"/>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3611119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F48FE9-6F67-4231-8785-B33066173A22}" type="datetime1">
              <a:rPr lang="en-US" smtClean="0"/>
              <a:t>6/22/2023</a:t>
            </a:fld>
            <a:endParaRPr lang="en-US" dirty="0"/>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2733837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0E2FF9-65F1-4740-91F7-E86FD2767ED8}" type="datetime1">
              <a:rPr lang="en-US" smtClean="0"/>
              <a:t>6/22/2023</a:t>
            </a:fld>
            <a:endParaRPr lang="en-US" dirty="0"/>
          </a:p>
        </p:txBody>
      </p:sp>
      <p:sp>
        <p:nvSpPr>
          <p:cNvPr id="9" name="Slide Number Placeholder 8"/>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1575628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9104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982C6-9818-4705-A01C-00349DB71AD6}" type="datetime1">
              <a:rPr lang="en-US" smtClean="0"/>
              <a:t>6/22/2023</a:t>
            </a:fld>
            <a:endParaRPr lang="en-US" dirty="0"/>
          </a:p>
        </p:txBody>
      </p:sp>
      <p:sp>
        <p:nvSpPr>
          <p:cNvPr id="4" name="Slide Number Placeholder 3"/>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2336514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93D18-69A3-42E8-949F-1E03254A63D2}" type="datetime1">
              <a:rPr lang="en-US" smtClean="0"/>
              <a:t>6/22/2023</a:t>
            </a:fld>
            <a:endParaRPr lang="en-US" dirty="0"/>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84584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EF0ADD-CAFF-4DF7-9B63-870136876F7A}" type="datetime1">
              <a:rPr lang="en-US" smtClean="0"/>
              <a:t>6/22/2023</a:t>
            </a:fld>
            <a:endParaRPr lang="en-US" dirty="0"/>
          </a:p>
        </p:txBody>
      </p:sp>
      <p:sp>
        <p:nvSpPr>
          <p:cNvPr id="5" name="Footer Placeholder 4"/>
          <p:cNvSpPr>
            <a:spLocks noGrp="1"/>
          </p:cNvSpPr>
          <p:nvPr>
            <p:ph type="ftr" sz="quarter" idx="11"/>
          </p:nvPr>
        </p:nvSpPr>
        <p:spPr/>
        <p:txBody>
          <a:bodyPr/>
          <a:lstStyle/>
          <a:p>
            <a:r>
              <a:rPr lang="en-US"/>
              <a:t>General Site Navigation</a:t>
            </a:r>
            <a:endParaRPr lang="en-US" dirty="0"/>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5D519-085D-4313-8AA3-C2CE3A74AF56}" type="datetime1">
              <a:rPr lang="en-US" smtClean="0"/>
              <a:t>6/22/2023</a:t>
            </a:fld>
            <a:endParaRPr lang="en-US" dirty="0"/>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218294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ECF987-CB4C-434C-8BF0-5BBD90C8BF4C}" type="datetime1">
              <a:rPr lang="en-US" smtClean="0"/>
              <a:t>6/22/2023</a:t>
            </a:fld>
            <a:endParaRPr lang="en-US" dirty="0"/>
          </a:p>
        </p:txBody>
      </p:sp>
      <p:sp>
        <p:nvSpPr>
          <p:cNvPr id="5" name="Footer Placeholder 4"/>
          <p:cNvSpPr>
            <a:spLocks noGrp="1"/>
          </p:cNvSpPr>
          <p:nvPr>
            <p:ph type="ftr" sz="quarter" idx="11"/>
          </p:nvPr>
        </p:nvSpPr>
        <p:spPr/>
        <p:txBody>
          <a:bodyPr/>
          <a:lstStyle/>
          <a:p>
            <a:r>
              <a:rPr lang="en-US"/>
              <a:t>General Site Navigation</a:t>
            </a:r>
            <a:endParaRPr lang="en-US" dirty="0"/>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C2F7A2-BC44-40D6-A3F8-452185E27A43}" type="datetime1">
              <a:rPr lang="en-US" smtClean="0"/>
              <a:t>6/22/2023</a:t>
            </a:fld>
            <a:endParaRPr lang="en-US" dirty="0"/>
          </a:p>
        </p:txBody>
      </p:sp>
      <p:sp>
        <p:nvSpPr>
          <p:cNvPr id="6" name="Footer Placeholder 5"/>
          <p:cNvSpPr>
            <a:spLocks noGrp="1"/>
          </p:cNvSpPr>
          <p:nvPr>
            <p:ph type="ftr" sz="quarter" idx="11"/>
          </p:nvPr>
        </p:nvSpPr>
        <p:spPr/>
        <p:txBody>
          <a:bodyPr/>
          <a:lstStyle/>
          <a:p>
            <a:r>
              <a:rPr lang="en-US"/>
              <a:t>General Site Navigation</a:t>
            </a:r>
            <a:endParaRPr lang="en-US" dirty="0"/>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5808D9-8B9E-4AE5-8AA4-7A12716EBAE6}" type="datetime1">
              <a:rPr lang="en-US" smtClean="0"/>
              <a:t>6/22/2023</a:t>
            </a:fld>
            <a:endParaRPr lang="en-US" dirty="0"/>
          </a:p>
        </p:txBody>
      </p:sp>
      <p:sp>
        <p:nvSpPr>
          <p:cNvPr id="8" name="Footer Placeholder 7"/>
          <p:cNvSpPr>
            <a:spLocks noGrp="1"/>
          </p:cNvSpPr>
          <p:nvPr>
            <p:ph type="ftr" sz="quarter" idx="11"/>
          </p:nvPr>
        </p:nvSpPr>
        <p:spPr/>
        <p:txBody>
          <a:bodyPr/>
          <a:lstStyle/>
          <a:p>
            <a:r>
              <a:rPr lang="en-US"/>
              <a:t>General Site Navigation</a:t>
            </a:r>
            <a:endParaRPr lang="en-US" dirty="0"/>
          </a:p>
        </p:txBody>
      </p:sp>
      <p:sp>
        <p:nvSpPr>
          <p:cNvPr id="9" name="Slide Number Placeholder 8"/>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02B1F-BCB3-4620-B02B-72962E9852BC}" type="datetime1">
              <a:rPr lang="en-US" smtClean="0"/>
              <a:t>6/22/2023</a:t>
            </a:fld>
            <a:endParaRPr lang="en-US" dirty="0"/>
          </a:p>
        </p:txBody>
      </p:sp>
      <p:sp>
        <p:nvSpPr>
          <p:cNvPr id="4" name="Footer Placeholder 3"/>
          <p:cNvSpPr>
            <a:spLocks noGrp="1"/>
          </p:cNvSpPr>
          <p:nvPr>
            <p:ph type="ftr" sz="quarter" idx="11"/>
          </p:nvPr>
        </p:nvSpPr>
        <p:spPr/>
        <p:txBody>
          <a:bodyPr/>
          <a:lstStyle/>
          <a:p>
            <a:r>
              <a:rPr lang="en-US"/>
              <a:t>General Site Navigation</a:t>
            </a:r>
            <a:endParaRPr lang="en-US" dirty="0"/>
          </a:p>
        </p:txBody>
      </p:sp>
      <p:sp>
        <p:nvSpPr>
          <p:cNvPr id="5" name="Slide Number Placeholder 4"/>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F0956-8164-4461-BA21-14B3622F506C}" type="datetime1">
              <a:rPr lang="en-US" smtClean="0"/>
              <a:t>6/22/2023</a:t>
            </a:fld>
            <a:endParaRPr lang="en-US" dirty="0"/>
          </a:p>
        </p:txBody>
      </p:sp>
      <p:sp>
        <p:nvSpPr>
          <p:cNvPr id="3" name="Footer Placeholder 2"/>
          <p:cNvSpPr>
            <a:spLocks noGrp="1"/>
          </p:cNvSpPr>
          <p:nvPr>
            <p:ph type="ftr" sz="quarter" idx="11"/>
          </p:nvPr>
        </p:nvSpPr>
        <p:spPr/>
        <p:txBody>
          <a:bodyPr/>
          <a:lstStyle/>
          <a:p>
            <a:r>
              <a:rPr lang="en-US"/>
              <a:t>General Site Navigation</a:t>
            </a:r>
            <a:endParaRPr lang="en-US" dirty="0"/>
          </a:p>
        </p:txBody>
      </p:sp>
      <p:sp>
        <p:nvSpPr>
          <p:cNvPr id="4" name="Slide Number Placeholder 3"/>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C42F58-9F21-4BD4-AA0C-B2491A476402}" type="datetime1">
              <a:rPr lang="en-US" smtClean="0"/>
              <a:t>6/22/2023</a:t>
            </a:fld>
            <a:endParaRPr lang="en-US" dirty="0"/>
          </a:p>
        </p:txBody>
      </p:sp>
      <p:sp>
        <p:nvSpPr>
          <p:cNvPr id="6" name="Footer Placeholder 5"/>
          <p:cNvSpPr>
            <a:spLocks noGrp="1"/>
          </p:cNvSpPr>
          <p:nvPr>
            <p:ph type="ftr" sz="quarter" idx="11"/>
          </p:nvPr>
        </p:nvSpPr>
        <p:spPr/>
        <p:txBody>
          <a:bodyPr/>
          <a:lstStyle/>
          <a:p>
            <a:r>
              <a:rPr lang="en-US"/>
              <a:t>General Site Navigation</a:t>
            </a:r>
            <a:endParaRPr lang="en-US" dirty="0"/>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53EF6-D04B-49BA-82B5-AAAE189FDEAF}" type="datetime1">
              <a:rPr lang="en-US" smtClean="0"/>
              <a:t>6/22/2023</a:t>
            </a:fld>
            <a:endParaRPr lang="en-US" dirty="0"/>
          </a:p>
        </p:txBody>
      </p:sp>
      <p:sp>
        <p:nvSpPr>
          <p:cNvPr id="6" name="Footer Placeholder 5"/>
          <p:cNvSpPr>
            <a:spLocks noGrp="1"/>
          </p:cNvSpPr>
          <p:nvPr>
            <p:ph type="ftr" sz="quarter" idx="11"/>
          </p:nvPr>
        </p:nvSpPr>
        <p:spPr/>
        <p:txBody>
          <a:bodyPr/>
          <a:lstStyle/>
          <a:p>
            <a:r>
              <a:rPr lang="en-US"/>
              <a:t>General Site Navigation</a:t>
            </a:r>
            <a:endParaRPr lang="en-US" dirty="0"/>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2E29B-B286-4C9C-BC3C-85FEA8DB5FE9}" type="datetime1">
              <a:rPr lang="en-US" smtClean="0"/>
              <a:t>6/22/2023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General Site Navigation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FE7D2-B5A6-415F-AB98-5C760E3C03B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1B6E2-BDAB-4C80-BD79-A0E00141F43C}" type="datetime1">
              <a:rPr lang="en-US" smtClean="0"/>
              <a:t>6/22/2023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1317922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ass.egrantsmanagement.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382000" cy="1905000"/>
          </a:xfrm>
        </p:spPr>
        <p:txBody>
          <a:bodyPr>
            <a:normAutofit fontScale="90000"/>
          </a:bodyPr>
          <a:lstStyle/>
          <a:p>
            <a:r>
              <a:rPr lang="en-US" sz="5000" dirty="0"/>
              <a:t>Grants Education Management System (GEM$)</a:t>
            </a:r>
            <a:br>
              <a:rPr lang="en-US" sz="6700" dirty="0"/>
            </a:br>
            <a:r>
              <a:rPr lang="en-US" sz="2700" dirty="0"/>
              <a:t>Department of Elementary &amp; Secondary Education (DESE)</a:t>
            </a:r>
          </a:p>
        </p:txBody>
      </p:sp>
      <p:sp>
        <p:nvSpPr>
          <p:cNvPr id="3" name="Subtitle 2"/>
          <p:cNvSpPr>
            <a:spLocks noGrp="1"/>
          </p:cNvSpPr>
          <p:nvPr>
            <p:ph type="subTitle" idx="1"/>
          </p:nvPr>
        </p:nvSpPr>
        <p:spPr>
          <a:xfrm>
            <a:off x="1371600" y="4038600"/>
            <a:ext cx="6400800" cy="1752600"/>
          </a:xfrm>
        </p:spPr>
        <p:txBody>
          <a:bodyPr/>
          <a:lstStyle/>
          <a:p>
            <a:r>
              <a:rPr lang="en-US" dirty="0"/>
              <a:t>Training Module 1</a:t>
            </a:r>
          </a:p>
          <a:p>
            <a:r>
              <a:rPr lang="en-US" dirty="0"/>
              <a:t>General Site Navigation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FEDF-BC4B-46A1-A8B5-4357181D4B6C}"/>
              </a:ext>
            </a:extLst>
          </p:cNvPr>
          <p:cNvSpPr>
            <a:spLocks noGrp="1"/>
          </p:cNvSpPr>
          <p:nvPr>
            <p:ph type="title"/>
          </p:nvPr>
        </p:nvSpPr>
        <p:spPr/>
        <p:txBody>
          <a:bodyPr>
            <a:normAutofit/>
          </a:bodyPr>
          <a:lstStyle/>
          <a:p>
            <a:r>
              <a:rPr lang="en-US"/>
              <a:t>Role Descriptions</a:t>
            </a:r>
            <a:endParaRPr lang="en-US" dirty="0"/>
          </a:p>
        </p:txBody>
      </p:sp>
      <p:graphicFrame>
        <p:nvGraphicFramePr>
          <p:cNvPr id="5" name="Table 5">
            <a:extLst>
              <a:ext uri="{FF2B5EF4-FFF2-40B4-BE49-F238E27FC236}">
                <a16:creationId xmlns:a16="http://schemas.microsoft.com/office/drawing/2014/main" id="{BCF591F1-CA01-4640-BE54-7C535E906BE2}"/>
              </a:ext>
            </a:extLst>
          </p:cNvPr>
          <p:cNvGraphicFramePr>
            <a:graphicFrameLocks noGrp="1"/>
          </p:cNvGraphicFramePr>
          <p:nvPr>
            <p:ph idx="1"/>
            <p:extLst>
              <p:ext uri="{D42A27DB-BD31-4B8C-83A1-F6EECF244321}">
                <p14:modId xmlns:p14="http://schemas.microsoft.com/office/powerpoint/2010/main" val="1651276643"/>
              </p:ext>
            </p:extLst>
          </p:nvPr>
        </p:nvGraphicFramePr>
        <p:xfrm>
          <a:off x="457200" y="1600200"/>
          <a:ext cx="8229600" cy="3942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19229546"/>
                    </a:ext>
                  </a:extLst>
                </a:gridCol>
                <a:gridCol w="1905000">
                  <a:extLst>
                    <a:ext uri="{9D8B030D-6E8A-4147-A177-3AD203B41FA5}">
                      <a16:colId xmlns:a16="http://schemas.microsoft.com/office/drawing/2014/main" val="3437387592"/>
                    </a:ext>
                  </a:extLst>
                </a:gridCol>
                <a:gridCol w="3581400">
                  <a:extLst>
                    <a:ext uri="{9D8B030D-6E8A-4147-A177-3AD203B41FA5}">
                      <a16:colId xmlns:a16="http://schemas.microsoft.com/office/drawing/2014/main" val="1657537206"/>
                    </a:ext>
                  </a:extLst>
                </a:gridCol>
              </a:tblGrid>
              <a:tr h="370840">
                <a:tc>
                  <a:txBody>
                    <a:bodyPr/>
                    <a:lstStyle/>
                    <a:p>
                      <a:pPr algn="ctr"/>
                      <a:r>
                        <a:rPr lang="en-US" dirty="0"/>
                        <a:t>Role</a:t>
                      </a:r>
                    </a:p>
                  </a:txBody>
                  <a:tcPr/>
                </a:tc>
                <a:tc>
                  <a:txBody>
                    <a:bodyPr/>
                    <a:lstStyle/>
                    <a:p>
                      <a:pPr algn="ctr"/>
                      <a:r>
                        <a:rPr lang="en-US" sz="1800" b="1" kern="1200" dirty="0">
                          <a:solidFill>
                            <a:schemeClr val="lt1"/>
                          </a:solidFill>
                          <a:effectLst/>
                          <a:latin typeface="+mn-lt"/>
                          <a:ea typeface="+mn-ea"/>
                          <a:cs typeface="+mn-cs"/>
                        </a:rPr>
                        <a:t>User Access Administration</a:t>
                      </a:r>
                      <a:endParaRPr lang="en-US" dirty="0"/>
                    </a:p>
                  </a:txBody>
                  <a:tcPr/>
                </a:tc>
                <a:tc>
                  <a:txBody>
                    <a:bodyPr/>
                    <a:lstStyle/>
                    <a:p>
                      <a:pPr algn="ctr"/>
                      <a:r>
                        <a:rPr lang="en-US" sz="1800" b="1" kern="1200" dirty="0">
                          <a:solidFill>
                            <a:schemeClr val="lt1"/>
                          </a:solidFill>
                          <a:effectLst/>
                          <a:latin typeface="+mn-lt"/>
                          <a:ea typeface="+mn-ea"/>
                          <a:cs typeface="+mn-cs"/>
                        </a:rPr>
                        <a:t>Funding Applications</a:t>
                      </a:r>
                      <a:endParaRPr lang="en-US" dirty="0"/>
                    </a:p>
                  </a:txBody>
                  <a:tcPr/>
                </a:tc>
                <a:extLst>
                  <a:ext uri="{0D108BD9-81ED-4DB2-BD59-A6C34878D82A}">
                    <a16:rowId xmlns:a16="http://schemas.microsoft.com/office/drawing/2014/main" val="3424412190"/>
                  </a:ext>
                </a:extLst>
              </a:tr>
              <a:tr h="370840">
                <a:tc>
                  <a:txBody>
                    <a:bodyPr/>
                    <a:lstStyle/>
                    <a:p>
                      <a:r>
                        <a:rPr lang="en-US" sz="1800" kern="1200" dirty="0">
                          <a:solidFill>
                            <a:schemeClr val="dk1"/>
                          </a:solidFill>
                          <a:effectLst/>
                          <a:latin typeface="+mn-lt"/>
                          <a:ea typeface="+mn-ea"/>
                          <a:cs typeface="+mn-cs"/>
                        </a:rPr>
                        <a:t>LEA Data View</a:t>
                      </a:r>
                      <a:endParaRPr lang="en-US" dirty="0"/>
                    </a:p>
                  </a:txBody>
                  <a:tcPr/>
                </a:tc>
                <a:tc>
                  <a:txBody>
                    <a:bodyPr/>
                    <a:lstStyle/>
                    <a:p>
                      <a:r>
                        <a:rPr lang="en-US" dirty="0"/>
                        <a:t>None</a:t>
                      </a:r>
                    </a:p>
                  </a:txBody>
                  <a:tcPr/>
                </a:tc>
                <a:tc>
                  <a:txBody>
                    <a:bodyPr/>
                    <a:lstStyle/>
                    <a:p>
                      <a:r>
                        <a:rPr lang="en-US" dirty="0"/>
                        <a:t>View</a:t>
                      </a:r>
                    </a:p>
                  </a:txBody>
                  <a:tcPr/>
                </a:tc>
                <a:extLst>
                  <a:ext uri="{0D108BD9-81ED-4DB2-BD59-A6C34878D82A}">
                    <a16:rowId xmlns:a16="http://schemas.microsoft.com/office/drawing/2014/main" val="2129923812"/>
                  </a:ext>
                </a:extLst>
              </a:tr>
              <a:tr h="370840">
                <a:tc>
                  <a:txBody>
                    <a:bodyPr/>
                    <a:lstStyle/>
                    <a:p>
                      <a:r>
                        <a:rPr lang="en-US" sz="1800" kern="1200" dirty="0">
                          <a:solidFill>
                            <a:schemeClr val="dk1"/>
                          </a:solidFill>
                          <a:effectLst/>
                          <a:latin typeface="+mn-lt"/>
                          <a:ea typeface="+mn-ea"/>
                          <a:cs typeface="+mn-cs"/>
                        </a:rPr>
                        <a:t>User Access Administrator</a:t>
                      </a:r>
                      <a:endParaRPr lang="en-US" dirty="0"/>
                    </a:p>
                  </a:txBody>
                  <a:tcPr/>
                </a:tc>
                <a:tc>
                  <a:txBody>
                    <a:bodyPr/>
                    <a:lstStyle/>
                    <a:p>
                      <a:r>
                        <a:rPr lang="en-US" dirty="0"/>
                        <a:t>Administer</a:t>
                      </a:r>
                    </a:p>
                  </a:txBody>
                  <a:tcPr/>
                </a:tc>
                <a:tc>
                  <a:txBody>
                    <a:bodyPr/>
                    <a:lstStyle/>
                    <a:p>
                      <a:r>
                        <a:rPr lang="en-US" dirty="0"/>
                        <a:t>View</a:t>
                      </a:r>
                    </a:p>
                  </a:txBody>
                  <a:tcPr/>
                </a:tc>
                <a:extLst>
                  <a:ext uri="{0D108BD9-81ED-4DB2-BD59-A6C34878D82A}">
                    <a16:rowId xmlns:a16="http://schemas.microsoft.com/office/drawing/2014/main" val="3053805762"/>
                  </a:ext>
                </a:extLst>
              </a:tr>
              <a:tr h="370840">
                <a:tc>
                  <a:txBody>
                    <a:bodyPr/>
                    <a:lstStyle/>
                    <a:p>
                      <a:r>
                        <a:rPr lang="en-US" sz="1800" kern="1200" dirty="0">
                          <a:solidFill>
                            <a:schemeClr val="dk1"/>
                          </a:solidFill>
                          <a:effectLst/>
                          <a:latin typeface="+mn-lt"/>
                          <a:ea typeface="+mn-ea"/>
                          <a:cs typeface="+mn-cs"/>
                        </a:rPr>
                        <a:t>LEA Superintendent</a:t>
                      </a:r>
                      <a:endParaRPr lang="en-US" dirty="0"/>
                    </a:p>
                  </a:txBody>
                  <a:tcPr/>
                </a:tc>
                <a:tc>
                  <a:txBody>
                    <a:bodyPr/>
                    <a:lstStyle/>
                    <a:p>
                      <a:r>
                        <a:rPr lang="en-US" dirty="0"/>
                        <a:t>None</a:t>
                      </a:r>
                    </a:p>
                  </a:txBody>
                  <a:tcPr/>
                </a:tc>
                <a:tc>
                  <a:txBody>
                    <a:bodyPr/>
                    <a:lstStyle/>
                    <a:p>
                      <a:r>
                        <a:rPr lang="en-US" sz="1800" kern="1200" dirty="0">
                          <a:solidFill>
                            <a:schemeClr val="dk1"/>
                          </a:solidFill>
                          <a:effectLst/>
                          <a:latin typeface="+mn-lt"/>
                          <a:ea typeface="+mn-ea"/>
                          <a:cs typeface="+mn-cs"/>
                        </a:rPr>
                        <a:t>Edit and Superintendent Approve All Applications</a:t>
                      </a:r>
                      <a:endParaRPr lang="en-US" dirty="0"/>
                    </a:p>
                  </a:txBody>
                  <a:tcPr/>
                </a:tc>
                <a:extLst>
                  <a:ext uri="{0D108BD9-81ED-4DB2-BD59-A6C34878D82A}">
                    <a16:rowId xmlns:a16="http://schemas.microsoft.com/office/drawing/2014/main" val="2440838819"/>
                  </a:ext>
                </a:extLst>
              </a:tr>
              <a:tr h="370840">
                <a:tc>
                  <a:txBody>
                    <a:bodyPr/>
                    <a:lstStyle/>
                    <a:p>
                      <a:r>
                        <a:rPr lang="en-US" sz="1800" kern="1200" dirty="0">
                          <a:solidFill>
                            <a:schemeClr val="dk1"/>
                          </a:solidFill>
                          <a:effectLst/>
                          <a:latin typeface="+mn-lt"/>
                          <a:ea typeface="+mn-ea"/>
                          <a:cs typeface="+mn-cs"/>
                        </a:rPr>
                        <a:t>LEA Fiscal Representative</a:t>
                      </a:r>
                      <a:endParaRPr lang="en-US" dirty="0"/>
                    </a:p>
                  </a:txBody>
                  <a:tcPr/>
                </a:tc>
                <a:tc>
                  <a:txBody>
                    <a:bodyPr/>
                    <a:lstStyle/>
                    <a:p>
                      <a:r>
                        <a:rPr lang="en-US" dirty="0"/>
                        <a:t>None</a:t>
                      </a:r>
                    </a:p>
                  </a:txBody>
                  <a:tcPr/>
                </a:tc>
                <a:tc>
                  <a:txBody>
                    <a:bodyPr/>
                    <a:lstStyle/>
                    <a:p>
                      <a:r>
                        <a:rPr lang="en-US" sz="1800" kern="1200" dirty="0">
                          <a:solidFill>
                            <a:schemeClr val="dk1"/>
                          </a:solidFill>
                          <a:effectLst/>
                          <a:latin typeface="+mn-lt"/>
                          <a:ea typeface="+mn-ea"/>
                          <a:cs typeface="+mn-cs"/>
                        </a:rPr>
                        <a:t>Edit and Fiscal Approve All Applications</a:t>
                      </a:r>
                      <a:endParaRPr lang="en-US" dirty="0"/>
                    </a:p>
                  </a:txBody>
                  <a:tcPr/>
                </a:tc>
                <a:extLst>
                  <a:ext uri="{0D108BD9-81ED-4DB2-BD59-A6C34878D82A}">
                    <a16:rowId xmlns:a16="http://schemas.microsoft.com/office/drawing/2014/main" val="4067840491"/>
                  </a:ext>
                </a:extLst>
              </a:tr>
              <a:tr h="370840">
                <a:tc>
                  <a:txBody>
                    <a:bodyPr/>
                    <a:lstStyle/>
                    <a:p>
                      <a:r>
                        <a:rPr lang="en-US" sz="1800" kern="1200" dirty="0">
                          <a:solidFill>
                            <a:schemeClr val="dk1"/>
                          </a:solidFill>
                          <a:effectLst/>
                          <a:latin typeface="+mn-lt"/>
                          <a:ea typeface="+mn-ea"/>
                          <a:cs typeface="+mn-cs"/>
                        </a:rPr>
                        <a:t>LEA &lt;Grant Name&gt; Update</a:t>
                      </a:r>
                      <a:endParaRPr lang="en-US" dirty="0"/>
                    </a:p>
                  </a:txBody>
                  <a:tcPr/>
                </a:tc>
                <a:tc>
                  <a:txBody>
                    <a:bodyPr/>
                    <a:lstStyle/>
                    <a:p>
                      <a:r>
                        <a:rPr lang="en-US" dirty="0"/>
                        <a:t>None</a:t>
                      </a:r>
                    </a:p>
                  </a:txBody>
                  <a:tcPr/>
                </a:tc>
                <a:tc>
                  <a:txBody>
                    <a:bodyPr/>
                    <a:lstStyle/>
                    <a:p>
                      <a:r>
                        <a:rPr lang="en-US" sz="1800" kern="1200" dirty="0">
                          <a:solidFill>
                            <a:schemeClr val="dk1"/>
                          </a:solidFill>
                          <a:effectLst/>
                          <a:latin typeface="+mn-lt"/>
                          <a:ea typeface="+mn-ea"/>
                          <a:cs typeface="+mn-cs"/>
                        </a:rPr>
                        <a:t>Edit This Application;</a:t>
                      </a:r>
                    </a:p>
                    <a:p>
                      <a:r>
                        <a:rPr lang="en-US" sz="1800" kern="1200" dirty="0">
                          <a:solidFill>
                            <a:schemeClr val="dk1"/>
                          </a:solidFill>
                          <a:effectLst/>
                          <a:latin typeface="+mn-lt"/>
                          <a:ea typeface="+mn-ea"/>
                          <a:cs typeface="+mn-cs"/>
                        </a:rPr>
                        <a:t>View Other Applications</a:t>
                      </a:r>
                      <a:endParaRPr lang="en-US" dirty="0"/>
                    </a:p>
                  </a:txBody>
                  <a:tcPr/>
                </a:tc>
                <a:extLst>
                  <a:ext uri="{0D108BD9-81ED-4DB2-BD59-A6C34878D82A}">
                    <a16:rowId xmlns:a16="http://schemas.microsoft.com/office/drawing/2014/main" val="636256092"/>
                  </a:ext>
                </a:extLst>
              </a:tr>
              <a:tr h="370840">
                <a:tc>
                  <a:txBody>
                    <a:bodyPr/>
                    <a:lstStyle/>
                    <a:p>
                      <a:r>
                        <a:rPr lang="en-US" sz="1800" kern="1200" dirty="0">
                          <a:solidFill>
                            <a:schemeClr val="dk1"/>
                          </a:solidFill>
                          <a:effectLst/>
                          <a:latin typeface="+mn-lt"/>
                          <a:ea typeface="+mn-ea"/>
                          <a:cs typeface="+mn-cs"/>
                        </a:rPr>
                        <a:t>LEA &lt;Grant Name&gt; </a:t>
                      </a:r>
                      <a:r>
                        <a:rPr lang="en-US" sz="1800" kern="1200" dirty="0" err="1">
                          <a:solidFill>
                            <a:schemeClr val="dk1"/>
                          </a:solidFill>
                          <a:effectLst/>
                          <a:latin typeface="+mn-lt"/>
                          <a:ea typeface="+mn-ea"/>
                          <a:cs typeface="+mn-cs"/>
                        </a:rPr>
                        <a:t>Grantwriter</a:t>
                      </a:r>
                      <a:endParaRPr lang="en-US" dirty="0"/>
                    </a:p>
                  </a:txBody>
                  <a:tcPr/>
                </a:tc>
                <a:tc>
                  <a:txBody>
                    <a:bodyPr/>
                    <a:lstStyle/>
                    <a:p>
                      <a:r>
                        <a:rPr lang="en-US" dirty="0"/>
                        <a:t>None</a:t>
                      </a:r>
                    </a:p>
                  </a:txBody>
                  <a:tcPr/>
                </a:tc>
                <a:tc>
                  <a:txBody>
                    <a:bodyPr/>
                    <a:lstStyle/>
                    <a:p>
                      <a:r>
                        <a:rPr lang="en-US" sz="1800" kern="1200" dirty="0">
                          <a:solidFill>
                            <a:schemeClr val="dk1"/>
                          </a:solidFill>
                          <a:effectLst/>
                          <a:latin typeface="+mn-lt"/>
                          <a:ea typeface="+mn-ea"/>
                          <a:cs typeface="+mn-cs"/>
                        </a:rPr>
                        <a:t>Edit and Submit This Application; </a:t>
                      </a:r>
                    </a:p>
                    <a:p>
                      <a:r>
                        <a:rPr lang="en-US" sz="1800" kern="1200" dirty="0">
                          <a:solidFill>
                            <a:schemeClr val="dk1"/>
                          </a:solidFill>
                          <a:effectLst/>
                          <a:latin typeface="+mn-lt"/>
                          <a:ea typeface="+mn-ea"/>
                          <a:cs typeface="+mn-cs"/>
                        </a:rPr>
                        <a:t>View Other Applications</a:t>
                      </a:r>
                      <a:endParaRPr lang="en-US" dirty="0"/>
                    </a:p>
                  </a:txBody>
                  <a:tcPr/>
                </a:tc>
                <a:extLst>
                  <a:ext uri="{0D108BD9-81ED-4DB2-BD59-A6C34878D82A}">
                    <a16:rowId xmlns:a16="http://schemas.microsoft.com/office/drawing/2014/main" val="3336209134"/>
                  </a:ext>
                </a:extLst>
              </a:tr>
            </a:tbl>
          </a:graphicData>
        </a:graphic>
      </p:graphicFrame>
      <p:sp>
        <p:nvSpPr>
          <p:cNvPr id="4" name="Slide Number Placeholder 3">
            <a:extLst>
              <a:ext uri="{FF2B5EF4-FFF2-40B4-BE49-F238E27FC236}">
                <a16:creationId xmlns:a16="http://schemas.microsoft.com/office/drawing/2014/main" id="{D9CF3AB7-297A-43FA-8A31-EDA9F0D3ADC6}"/>
              </a:ext>
            </a:extLst>
          </p:cNvPr>
          <p:cNvSpPr>
            <a:spLocks noGrp="1"/>
          </p:cNvSpPr>
          <p:nvPr>
            <p:ph type="sldNum" sz="quarter" idx="12"/>
          </p:nvPr>
        </p:nvSpPr>
        <p:spPr/>
        <p:txBody>
          <a:bodyPr/>
          <a:lstStyle/>
          <a:p>
            <a:fld id="{F5DFE7D2-B5A6-415F-AB98-5C760E3C03B9}" type="slidenum">
              <a:rPr lang="en-US" smtClean="0"/>
              <a:pPr/>
              <a:t>10</a:t>
            </a:fld>
            <a:endParaRPr lang="en-US" dirty="0"/>
          </a:p>
        </p:txBody>
      </p:sp>
      <p:sp>
        <p:nvSpPr>
          <p:cNvPr id="6" name="Footer Placeholder 4">
            <a:extLst>
              <a:ext uri="{FF2B5EF4-FFF2-40B4-BE49-F238E27FC236}">
                <a16:creationId xmlns:a16="http://schemas.microsoft.com/office/drawing/2014/main" id="{98BD2CA1-A4E2-4443-B8A0-BE1FA8A57B69}"/>
              </a:ext>
            </a:extLst>
          </p:cNvPr>
          <p:cNvSpPr txBox="1">
            <a:spLocks/>
          </p:cNvSpPr>
          <p:nvPr/>
        </p:nvSpPr>
        <p:spPr>
          <a:xfrm>
            <a:off x="3429000" y="6356350"/>
            <a:ext cx="1752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General Site Navigation</a:t>
            </a:r>
          </a:p>
        </p:txBody>
      </p:sp>
    </p:spTree>
    <p:extLst>
      <p:ext uri="{BB962C8B-B14F-4D97-AF65-F5344CB8AC3E}">
        <p14:creationId xmlns:p14="http://schemas.microsoft.com/office/powerpoint/2010/main" val="23449901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and Review</a:t>
            </a:r>
            <a:endParaRPr lang="en-US" sz="3200" dirty="0"/>
          </a:p>
        </p:txBody>
      </p:sp>
      <p:sp>
        <p:nvSpPr>
          <p:cNvPr id="3" name="Content Placeholder 2"/>
          <p:cNvSpPr>
            <a:spLocks noGrp="1"/>
          </p:cNvSpPr>
          <p:nvPr>
            <p:ph sz="half" idx="1"/>
          </p:nvPr>
        </p:nvSpPr>
        <p:spPr>
          <a:xfrm>
            <a:off x="609600" y="1351326"/>
            <a:ext cx="8077200" cy="2193083"/>
          </a:xfrm>
        </p:spPr>
        <p:txBody>
          <a:bodyPr>
            <a:normAutofit lnSpcReduction="10000"/>
          </a:bodyPr>
          <a:lstStyle/>
          <a:p>
            <a:r>
              <a:rPr lang="en-US" dirty="0"/>
              <a:t>Once an RR passes validation, the LEA Fiscal Representative may move it to Reimbursement Request Submitted</a:t>
            </a:r>
          </a:p>
          <a:p>
            <a:r>
              <a:rPr lang="en-US" dirty="0"/>
              <a:t>RR is then sent to DESE for DESE Fiscal Payment Review</a:t>
            </a:r>
          </a:p>
          <a:p>
            <a:endParaRPr lang="en-US" dirty="0"/>
          </a:p>
        </p:txBody>
      </p:sp>
      <p:sp>
        <p:nvSpPr>
          <p:cNvPr id="5" name="Footer Placeholder 4"/>
          <p:cNvSpPr>
            <a:spLocks noGrp="1"/>
          </p:cNvSpPr>
          <p:nvPr>
            <p:ph type="ftr" sz="quarter" idx="11"/>
          </p:nvPr>
        </p:nvSpPr>
        <p:spPr/>
        <p:txBody>
          <a:bodyPr/>
          <a:lstStyle/>
          <a:p>
            <a:r>
              <a:rPr lang="en-US" dirty="0"/>
              <a:t>Reimbursement Requests</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100</a:t>
            </a:fld>
            <a:endParaRPr lang="en-US" dirty="0"/>
          </a:p>
        </p:txBody>
      </p:sp>
      <p:pic>
        <p:nvPicPr>
          <p:cNvPr id="8" name="Picture 7" descr="Reimbursement request sections page in GEM$, showing that if you hover over the &quot;change status to&quot; section it will show a box with roles and users who can make changes">
            <a:extLst>
              <a:ext uri="{FF2B5EF4-FFF2-40B4-BE49-F238E27FC236}">
                <a16:creationId xmlns:a16="http://schemas.microsoft.com/office/drawing/2014/main" id="{4579AA59-A06E-4D10-85E5-09ECEDE28D23}"/>
              </a:ext>
            </a:extLst>
          </p:cNvPr>
          <p:cNvPicPr>
            <a:picLocks noChangeAspect="1"/>
          </p:cNvPicPr>
          <p:nvPr/>
        </p:nvPicPr>
        <p:blipFill>
          <a:blip r:embed="rId2"/>
          <a:stretch>
            <a:fillRect/>
          </a:stretch>
        </p:blipFill>
        <p:spPr>
          <a:xfrm>
            <a:off x="1562100" y="3544409"/>
            <a:ext cx="6019800" cy="2566264"/>
          </a:xfrm>
          <a:prstGeom prst="rect">
            <a:avLst/>
          </a:prstGeom>
        </p:spPr>
      </p:pic>
    </p:spTree>
    <p:extLst>
      <p:ext uri="{BB962C8B-B14F-4D97-AF65-F5344CB8AC3E}">
        <p14:creationId xmlns:p14="http://schemas.microsoft.com/office/powerpoint/2010/main" val="5155847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Reimbursement Request Approval Steps</a:t>
            </a:r>
          </a:p>
        </p:txBody>
      </p:sp>
      <p:sp>
        <p:nvSpPr>
          <p:cNvPr id="5" name="Footer Placeholder 4"/>
          <p:cNvSpPr>
            <a:spLocks noGrp="1"/>
          </p:cNvSpPr>
          <p:nvPr>
            <p:ph type="ftr" sz="quarter" idx="11"/>
          </p:nvPr>
        </p:nvSpPr>
        <p:spPr/>
        <p:txBody>
          <a:bodyPr/>
          <a:lstStyle/>
          <a:p>
            <a:r>
              <a:rPr lang="en-US" dirty="0"/>
              <a:t>Reimbursement Requests</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101</a:t>
            </a:fld>
            <a:endParaRPr lang="en-US" dirty="0"/>
          </a:p>
        </p:txBody>
      </p:sp>
      <p:graphicFrame>
        <p:nvGraphicFramePr>
          <p:cNvPr id="10" name="Content Placeholder 9">
            <a:extLst>
              <a:ext uri="{FF2B5EF4-FFF2-40B4-BE49-F238E27FC236}">
                <a16:creationId xmlns:a16="http://schemas.microsoft.com/office/drawing/2014/main" id="{A309F525-0E44-4D93-8ECD-14148FBD0154}"/>
              </a:ext>
            </a:extLst>
          </p:cNvPr>
          <p:cNvGraphicFramePr>
            <a:graphicFrameLocks noGrp="1"/>
          </p:cNvGraphicFramePr>
          <p:nvPr>
            <p:ph sz="half" idx="1"/>
            <p:extLst>
              <p:ext uri="{D42A27DB-BD31-4B8C-83A1-F6EECF244321}">
                <p14:modId xmlns:p14="http://schemas.microsoft.com/office/powerpoint/2010/main" val="2445139357"/>
              </p:ext>
            </p:extLst>
          </p:nvPr>
        </p:nvGraphicFramePr>
        <p:xfrm>
          <a:off x="457200" y="1828800"/>
          <a:ext cx="8153400" cy="3810000"/>
        </p:xfrm>
        <a:graphic>
          <a:graphicData uri="http://schemas.openxmlformats.org/drawingml/2006/table">
            <a:tbl>
              <a:tblPr firstRow="1">
                <a:tableStyleId>{5C22544A-7EE6-4342-B048-85BDC9FD1C3A}</a:tableStyleId>
              </a:tblPr>
              <a:tblGrid>
                <a:gridCol w="3733800">
                  <a:extLst>
                    <a:ext uri="{9D8B030D-6E8A-4147-A177-3AD203B41FA5}">
                      <a16:colId xmlns:a16="http://schemas.microsoft.com/office/drawing/2014/main" val="1802366252"/>
                    </a:ext>
                  </a:extLst>
                </a:gridCol>
                <a:gridCol w="4419600">
                  <a:extLst>
                    <a:ext uri="{9D8B030D-6E8A-4147-A177-3AD203B41FA5}">
                      <a16:colId xmlns:a16="http://schemas.microsoft.com/office/drawing/2014/main" val="1506491947"/>
                    </a:ext>
                  </a:extLst>
                </a:gridCol>
              </a:tblGrid>
              <a:tr h="635000">
                <a:tc>
                  <a:txBody>
                    <a:bodyPr/>
                    <a:lstStyle/>
                    <a:p>
                      <a:pPr algn="l" fontAlgn="t"/>
                      <a:r>
                        <a:rPr lang="en-US" sz="1800" u="none" strike="noStrike" dirty="0">
                          <a:solidFill>
                            <a:schemeClr val="tx1"/>
                          </a:solidFill>
                          <a:effectLst/>
                        </a:rPr>
                        <a:t>Status</a:t>
                      </a:r>
                      <a:endParaRPr lang="en-US" sz="1800" b="1" i="0" u="none" strike="noStrike" dirty="0">
                        <a:solidFill>
                          <a:schemeClr val="tx1"/>
                        </a:solidFill>
                        <a:effectLst/>
                        <a:latin typeface="Calibri" panose="020F0502020204030204" pitchFamily="34" charset="0"/>
                      </a:endParaRPr>
                    </a:p>
                  </a:txBody>
                  <a:tcPr marL="3810" marR="3810" marT="3810" marB="0">
                    <a:solidFill>
                      <a:schemeClr val="bg2">
                        <a:lumMod val="75000"/>
                      </a:schemeClr>
                    </a:solidFill>
                  </a:tcPr>
                </a:tc>
                <a:tc>
                  <a:txBody>
                    <a:bodyPr/>
                    <a:lstStyle/>
                    <a:p>
                      <a:pPr algn="l" fontAlgn="t"/>
                      <a:r>
                        <a:rPr lang="en-US" sz="1800" u="none" strike="noStrike" dirty="0">
                          <a:solidFill>
                            <a:schemeClr val="tx1"/>
                          </a:solidFill>
                          <a:effectLst/>
                        </a:rPr>
                        <a:t>Role Needed</a:t>
                      </a:r>
                      <a:endParaRPr lang="en-US" sz="1800" b="1" i="0" u="none" strike="noStrike" dirty="0">
                        <a:solidFill>
                          <a:schemeClr val="tx1"/>
                        </a:solidFill>
                        <a:effectLst/>
                        <a:latin typeface="Calibri" panose="020F0502020204030204" pitchFamily="34" charset="0"/>
                      </a:endParaRPr>
                    </a:p>
                  </a:txBody>
                  <a:tcPr marL="3810" marR="3810" marT="3810" marB="0">
                    <a:solidFill>
                      <a:schemeClr val="bg2">
                        <a:lumMod val="75000"/>
                      </a:schemeClr>
                    </a:solidFill>
                  </a:tcPr>
                </a:tc>
                <a:extLst>
                  <a:ext uri="{0D108BD9-81ED-4DB2-BD59-A6C34878D82A}">
                    <a16:rowId xmlns:a16="http://schemas.microsoft.com/office/drawing/2014/main" val="1908369862"/>
                  </a:ext>
                </a:extLst>
              </a:tr>
              <a:tr h="635000">
                <a:tc>
                  <a:txBody>
                    <a:bodyPr/>
                    <a:lstStyle/>
                    <a:p>
                      <a:pPr algn="l" fontAlgn="t"/>
                      <a:r>
                        <a:rPr lang="en-US" sz="1800" u="none" strike="noStrike" dirty="0">
                          <a:effectLst/>
                        </a:rPr>
                        <a:t>Reimbursement Request Started</a:t>
                      </a:r>
                      <a:endParaRPr lang="en-US" sz="1800" b="0" i="0" u="none" strike="noStrike" dirty="0">
                        <a:solidFill>
                          <a:srgbClr val="000000"/>
                        </a:solidFill>
                        <a:effectLst/>
                        <a:latin typeface="Calibri" panose="020F0502020204030204" pitchFamily="34" charset="0"/>
                      </a:endParaRPr>
                    </a:p>
                  </a:txBody>
                  <a:tcPr marL="3810" marR="3810" marT="3810" marB="0"/>
                </a:tc>
                <a:tc>
                  <a:txBody>
                    <a:bodyPr/>
                    <a:lstStyle/>
                    <a:p>
                      <a:pPr algn="l" fontAlgn="t"/>
                      <a:r>
                        <a:rPr lang="en-US" sz="1800" u="none" strike="noStrike" dirty="0">
                          <a:effectLst/>
                        </a:rPr>
                        <a:t>LEA Fiscal Representative</a:t>
                      </a:r>
                      <a:endParaRPr lang="en-US" sz="1800" b="0" i="0" u="none" strike="noStrike" dirty="0">
                        <a:solidFill>
                          <a:srgbClr val="000000"/>
                        </a:solidFill>
                        <a:effectLst/>
                        <a:latin typeface="Calibri" panose="020F0502020204030204" pitchFamily="34" charset="0"/>
                      </a:endParaRPr>
                    </a:p>
                  </a:txBody>
                  <a:tcPr marL="3810" marR="3810" marT="3810" marB="0"/>
                </a:tc>
                <a:extLst>
                  <a:ext uri="{0D108BD9-81ED-4DB2-BD59-A6C34878D82A}">
                    <a16:rowId xmlns:a16="http://schemas.microsoft.com/office/drawing/2014/main" val="3659487521"/>
                  </a:ext>
                </a:extLst>
              </a:tr>
              <a:tr h="635000">
                <a:tc>
                  <a:txBody>
                    <a:bodyPr/>
                    <a:lstStyle/>
                    <a:p>
                      <a:pPr algn="l" fontAlgn="t"/>
                      <a:r>
                        <a:rPr lang="en-US" sz="1800" u="none" strike="noStrike" dirty="0">
                          <a:effectLst/>
                        </a:rPr>
                        <a:t>Reimbursement Request Submitted</a:t>
                      </a:r>
                      <a:endParaRPr lang="en-US" sz="1800" b="0" i="0" u="none" strike="noStrike" dirty="0">
                        <a:solidFill>
                          <a:srgbClr val="000000"/>
                        </a:solidFill>
                        <a:effectLst/>
                        <a:latin typeface="Calibri" panose="020F0502020204030204" pitchFamily="34" charset="0"/>
                      </a:endParaRPr>
                    </a:p>
                  </a:txBody>
                  <a:tcPr marL="3810" marR="3810" marT="3810" marB="0">
                    <a:solidFill>
                      <a:schemeClr val="bg2">
                        <a:lumMod val="20000"/>
                        <a:lumOff val="80000"/>
                      </a:schemeClr>
                    </a:solidFill>
                  </a:tcPr>
                </a:tc>
                <a:tc>
                  <a:txBody>
                    <a:bodyPr/>
                    <a:lstStyle/>
                    <a:p>
                      <a:pPr algn="l" fontAlgn="t"/>
                      <a:r>
                        <a:rPr lang="en-US" sz="1800" u="none" strike="noStrike" dirty="0">
                          <a:effectLst/>
                        </a:rPr>
                        <a:t>LEA Fiscal Representative</a:t>
                      </a:r>
                      <a:endParaRPr lang="en-US" sz="1800" b="0" i="0" u="none" strike="noStrike" dirty="0">
                        <a:solidFill>
                          <a:srgbClr val="000000"/>
                        </a:solidFill>
                        <a:effectLst/>
                        <a:latin typeface="Calibri" panose="020F0502020204030204" pitchFamily="34" charset="0"/>
                      </a:endParaRPr>
                    </a:p>
                  </a:txBody>
                  <a:tcPr marL="3810" marR="3810" marT="3810" marB="0">
                    <a:solidFill>
                      <a:schemeClr val="bg2">
                        <a:lumMod val="20000"/>
                        <a:lumOff val="80000"/>
                      </a:schemeClr>
                    </a:solidFill>
                  </a:tcPr>
                </a:tc>
                <a:extLst>
                  <a:ext uri="{0D108BD9-81ED-4DB2-BD59-A6C34878D82A}">
                    <a16:rowId xmlns:a16="http://schemas.microsoft.com/office/drawing/2014/main" val="1608234977"/>
                  </a:ext>
                </a:extLst>
              </a:tr>
              <a:tr h="635000">
                <a:tc>
                  <a:txBody>
                    <a:bodyPr/>
                    <a:lstStyle/>
                    <a:p>
                      <a:pPr algn="l" fontAlgn="t"/>
                      <a:r>
                        <a:rPr lang="en-US" sz="1800" u="none" strike="noStrike" dirty="0">
                          <a:effectLst/>
                        </a:rPr>
                        <a:t>DESE Fiscal Payment Approved</a:t>
                      </a:r>
                      <a:endParaRPr lang="en-US" sz="1800" b="0" i="0" u="none" strike="noStrike" dirty="0">
                        <a:solidFill>
                          <a:srgbClr val="000000"/>
                        </a:solidFill>
                        <a:effectLst/>
                        <a:latin typeface="Calibri" panose="020F0502020204030204" pitchFamily="34" charset="0"/>
                      </a:endParaRPr>
                    </a:p>
                  </a:txBody>
                  <a:tcPr marL="3810" marR="3810" marT="3810" marB="0"/>
                </a:tc>
                <a:tc>
                  <a:txBody>
                    <a:bodyPr/>
                    <a:lstStyle/>
                    <a:p>
                      <a:pPr algn="l" fontAlgn="t"/>
                      <a:r>
                        <a:rPr lang="en-US" sz="1800" u="none" strike="noStrike" dirty="0">
                          <a:effectLst/>
                        </a:rPr>
                        <a:t>DESE Fiscal Payment Approver</a:t>
                      </a:r>
                      <a:endParaRPr lang="en-US" sz="1800" b="0" i="0" u="none" strike="noStrike" dirty="0">
                        <a:solidFill>
                          <a:srgbClr val="000000"/>
                        </a:solidFill>
                        <a:effectLst/>
                        <a:latin typeface="Calibri" panose="020F0502020204030204" pitchFamily="34" charset="0"/>
                      </a:endParaRPr>
                    </a:p>
                  </a:txBody>
                  <a:tcPr marL="3810" marR="3810" marT="3810" marB="0"/>
                </a:tc>
                <a:extLst>
                  <a:ext uri="{0D108BD9-81ED-4DB2-BD59-A6C34878D82A}">
                    <a16:rowId xmlns:a16="http://schemas.microsoft.com/office/drawing/2014/main" val="1817240965"/>
                  </a:ext>
                </a:extLst>
              </a:tr>
              <a:tr h="635000">
                <a:tc>
                  <a:txBody>
                    <a:bodyPr/>
                    <a:lstStyle/>
                    <a:p>
                      <a:pPr algn="l" fontAlgn="t"/>
                      <a:r>
                        <a:rPr lang="en-US" sz="1800" u="none" strike="noStrike" dirty="0">
                          <a:effectLst/>
                        </a:rPr>
                        <a:t>Submitted to State Accounting System</a:t>
                      </a:r>
                      <a:endParaRPr lang="en-US" sz="1800" b="0" i="0" u="none" strike="noStrike" dirty="0">
                        <a:solidFill>
                          <a:srgbClr val="000000"/>
                        </a:solidFill>
                        <a:effectLst/>
                        <a:latin typeface="Calibri" panose="020F0502020204030204" pitchFamily="34" charset="0"/>
                      </a:endParaRPr>
                    </a:p>
                  </a:txBody>
                  <a:tcPr marL="3810" marR="3810" marT="3810" marB="0">
                    <a:solidFill>
                      <a:schemeClr val="bg2">
                        <a:lumMod val="20000"/>
                        <a:lumOff val="80000"/>
                      </a:schemeClr>
                    </a:solidFill>
                  </a:tcPr>
                </a:tc>
                <a:tc>
                  <a:txBody>
                    <a:bodyPr/>
                    <a:lstStyle/>
                    <a:p>
                      <a:pPr algn="l" fontAlgn="t"/>
                      <a:r>
                        <a:rPr lang="en-US" sz="1800" u="none" strike="noStrike" dirty="0">
                          <a:effectLst/>
                        </a:rPr>
                        <a:t>DESE Fiscal Payment Batch Approver</a:t>
                      </a:r>
                      <a:endParaRPr lang="en-US" sz="1800" b="0" i="0" u="none" strike="noStrike" dirty="0">
                        <a:solidFill>
                          <a:srgbClr val="000000"/>
                        </a:solidFill>
                        <a:effectLst/>
                        <a:latin typeface="Calibri" panose="020F0502020204030204" pitchFamily="34" charset="0"/>
                      </a:endParaRPr>
                    </a:p>
                  </a:txBody>
                  <a:tcPr marL="3810" marR="3810" marT="3810" marB="0">
                    <a:solidFill>
                      <a:schemeClr val="bg2">
                        <a:lumMod val="20000"/>
                        <a:lumOff val="80000"/>
                      </a:schemeClr>
                    </a:solidFill>
                  </a:tcPr>
                </a:tc>
                <a:extLst>
                  <a:ext uri="{0D108BD9-81ED-4DB2-BD59-A6C34878D82A}">
                    <a16:rowId xmlns:a16="http://schemas.microsoft.com/office/drawing/2014/main" val="811335859"/>
                  </a:ext>
                </a:extLst>
              </a:tr>
              <a:tr h="635000">
                <a:tc>
                  <a:txBody>
                    <a:bodyPr/>
                    <a:lstStyle/>
                    <a:p>
                      <a:pPr algn="l" fontAlgn="t"/>
                      <a:r>
                        <a:rPr lang="en-US" sz="1800" u="none" strike="noStrike" dirty="0">
                          <a:effectLst/>
                        </a:rPr>
                        <a:t>State Accounting System Paid</a:t>
                      </a:r>
                      <a:endParaRPr lang="en-US" sz="1800" b="0" i="0" u="none" strike="noStrike" dirty="0">
                        <a:solidFill>
                          <a:srgbClr val="000000"/>
                        </a:solidFill>
                        <a:effectLst/>
                        <a:latin typeface="Calibri" panose="020F0502020204030204" pitchFamily="34" charset="0"/>
                      </a:endParaRPr>
                    </a:p>
                  </a:txBody>
                  <a:tcPr marL="3810" marR="3810" marT="3810" marB="0"/>
                </a:tc>
                <a:tc>
                  <a:txBody>
                    <a:bodyPr/>
                    <a:lstStyle/>
                    <a:p>
                      <a:pPr algn="l" fontAlgn="t"/>
                      <a:r>
                        <a:rPr lang="en-US" sz="1800" u="none" strike="noStrike" dirty="0">
                          <a:effectLst/>
                        </a:rPr>
                        <a:t>Automated Status Change - Return File from MMARS Verifying Payment</a:t>
                      </a:r>
                      <a:endParaRPr lang="en-US" sz="1800" b="0" i="0" u="none" strike="noStrike" dirty="0">
                        <a:solidFill>
                          <a:srgbClr val="000000"/>
                        </a:solidFill>
                        <a:effectLst/>
                        <a:latin typeface="Calibri" panose="020F0502020204030204" pitchFamily="34" charset="0"/>
                      </a:endParaRPr>
                    </a:p>
                  </a:txBody>
                  <a:tcPr marL="3810" marR="3810" marT="3810" marB="0"/>
                </a:tc>
                <a:extLst>
                  <a:ext uri="{0D108BD9-81ED-4DB2-BD59-A6C34878D82A}">
                    <a16:rowId xmlns:a16="http://schemas.microsoft.com/office/drawing/2014/main" val="2055854601"/>
                  </a:ext>
                </a:extLst>
              </a:tr>
            </a:tbl>
          </a:graphicData>
        </a:graphic>
      </p:graphicFrame>
    </p:spTree>
    <p:extLst>
      <p:ext uri="{BB962C8B-B14F-4D97-AF65-F5344CB8AC3E}">
        <p14:creationId xmlns:p14="http://schemas.microsoft.com/office/powerpoint/2010/main" val="37183433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Demonstration</a:t>
            </a:r>
          </a:p>
        </p:txBody>
      </p:sp>
      <p:sp>
        <p:nvSpPr>
          <p:cNvPr id="5" name="Footer Placeholder 4"/>
          <p:cNvSpPr>
            <a:spLocks noGrp="1"/>
          </p:cNvSpPr>
          <p:nvPr>
            <p:ph type="ftr" sz="quarter" idx="11"/>
          </p:nvPr>
        </p:nvSpPr>
        <p:spPr/>
        <p:txBody>
          <a:bodyPr/>
          <a:lstStyle/>
          <a:p>
            <a:r>
              <a:rPr lang="en-US" dirty="0"/>
              <a:t>DESE Reimbursement Requests</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102</a:t>
            </a:fld>
            <a:endParaRPr lang="en-US" dirty="0"/>
          </a:p>
        </p:txBody>
      </p:sp>
    </p:spTree>
    <p:extLst>
      <p:ext uri="{BB962C8B-B14F-4D97-AF65-F5344CB8AC3E}">
        <p14:creationId xmlns:p14="http://schemas.microsoft.com/office/powerpoint/2010/main" val="22487840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Notes about Reimbursement Requests</a:t>
            </a:r>
          </a:p>
        </p:txBody>
      </p:sp>
      <p:sp>
        <p:nvSpPr>
          <p:cNvPr id="3" name="Content Placeholder 2"/>
          <p:cNvSpPr>
            <a:spLocks noGrp="1"/>
          </p:cNvSpPr>
          <p:nvPr>
            <p:ph sz="half" idx="1"/>
          </p:nvPr>
        </p:nvSpPr>
        <p:spPr>
          <a:xfrm>
            <a:off x="457200" y="1600200"/>
            <a:ext cx="8305800" cy="4525963"/>
          </a:xfrm>
        </p:spPr>
        <p:txBody>
          <a:bodyPr>
            <a:normAutofit/>
          </a:bodyPr>
          <a:lstStyle/>
          <a:p>
            <a:r>
              <a:rPr lang="en-US" dirty="0"/>
              <a:t>DESE is moving to a reimbursement only structure for all grants in GEM$</a:t>
            </a:r>
          </a:p>
          <a:p>
            <a:r>
              <a:rPr lang="en-US" dirty="0"/>
              <a:t>Reimbursement requests are created and submitted by the LEA Fiscal Representative</a:t>
            </a:r>
          </a:p>
          <a:p>
            <a:r>
              <a:rPr lang="en-US" dirty="0"/>
              <a:t>LEA must enter project-to-date expenditures</a:t>
            </a:r>
          </a:p>
          <a:p>
            <a:r>
              <a:rPr lang="en-US" dirty="0"/>
              <a:t>LEA will need to do a budget revision when they have expenditures in an unapproved Object Code / Function Code combination (cell) or they exceed their approved budget for a cell by more than 10%</a:t>
            </a:r>
          </a:p>
        </p:txBody>
      </p:sp>
      <p:sp>
        <p:nvSpPr>
          <p:cNvPr id="4" name="Footer Placeholder 3"/>
          <p:cNvSpPr>
            <a:spLocks noGrp="1"/>
          </p:cNvSpPr>
          <p:nvPr>
            <p:ph type="ftr" sz="quarter" idx="11"/>
          </p:nvPr>
        </p:nvSpPr>
        <p:spPr/>
        <p:txBody>
          <a:bodyPr/>
          <a:lstStyle/>
          <a:p>
            <a:r>
              <a:rPr lang="en-US" dirty="0"/>
              <a:t>Reimbursement Requests</a:t>
            </a:r>
          </a:p>
        </p:txBody>
      </p:sp>
      <p:sp>
        <p:nvSpPr>
          <p:cNvPr id="5" name="Slide Number Placeholder 4"/>
          <p:cNvSpPr>
            <a:spLocks noGrp="1"/>
          </p:cNvSpPr>
          <p:nvPr>
            <p:ph type="sldNum" sz="quarter" idx="12"/>
          </p:nvPr>
        </p:nvSpPr>
        <p:spPr/>
        <p:txBody>
          <a:bodyPr/>
          <a:lstStyle/>
          <a:p>
            <a:fld id="{F5DFE7D2-B5A6-415F-AB98-5C760E3C03B9}" type="slidenum">
              <a:rPr lang="en-US" smtClean="0"/>
              <a:pPr/>
              <a:t>103</a:t>
            </a:fld>
            <a:endParaRPr lang="en-US" dirty="0"/>
          </a:p>
        </p:txBody>
      </p:sp>
    </p:spTree>
    <p:extLst>
      <p:ext uri="{BB962C8B-B14F-4D97-AF65-F5344CB8AC3E}">
        <p14:creationId xmlns:p14="http://schemas.microsoft.com/office/powerpoint/2010/main" val="34406833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Reimbursement Requests</a:t>
            </a:r>
          </a:p>
        </p:txBody>
      </p:sp>
      <p:sp>
        <p:nvSpPr>
          <p:cNvPr id="3" name="Content Placeholder 2"/>
          <p:cNvSpPr>
            <a:spLocks noGrp="1"/>
          </p:cNvSpPr>
          <p:nvPr>
            <p:ph sz="half" idx="1"/>
          </p:nvPr>
        </p:nvSpPr>
        <p:spPr>
          <a:xfrm>
            <a:off x="457200" y="1295400"/>
            <a:ext cx="8229600" cy="1292658"/>
          </a:xfrm>
        </p:spPr>
        <p:txBody>
          <a:bodyPr>
            <a:normAutofit/>
          </a:bodyPr>
          <a:lstStyle/>
          <a:p>
            <a:r>
              <a:rPr lang="en-US" dirty="0"/>
              <a:t>LEAs have a search tool that will allow them to quickly find Reimbursement Requests</a:t>
            </a:r>
          </a:p>
        </p:txBody>
      </p:sp>
      <p:sp>
        <p:nvSpPr>
          <p:cNvPr id="4" name="Footer Placeholder 3"/>
          <p:cNvSpPr>
            <a:spLocks noGrp="1"/>
          </p:cNvSpPr>
          <p:nvPr>
            <p:ph type="ftr" sz="quarter" idx="11"/>
          </p:nvPr>
        </p:nvSpPr>
        <p:spPr/>
        <p:txBody>
          <a:bodyPr/>
          <a:lstStyle/>
          <a:p>
            <a:r>
              <a:rPr lang="en-US" dirty="0"/>
              <a:t>Reimbursement Requests</a:t>
            </a:r>
          </a:p>
        </p:txBody>
      </p:sp>
      <p:sp>
        <p:nvSpPr>
          <p:cNvPr id="5" name="Slide Number Placeholder 4"/>
          <p:cNvSpPr>
            <a:spLocks noGrp="1"/>
          </p:cNvSpPr>
          <p:nvPr>
            <p:ph type="sldNum" sz="quarter" idx="12"/>
          </p:nvPr>
        </p:nvSpPr>
        <p:spPr/>
        <p:txBody>
          <a:bodyPr/>
          <a:lstStyle/>
          <a:p>
            <a:fld id="{F5DFE7D2-B5A6-415F-AB98-5C760E3C03B9}" type="slidenum">
              <a:rPr lang="en-US" smtClean="0"/>
              <a:pPr/>
              <a:t>104</a:t>
            </a:fld>
            <a:endParaRPr lang="en-US" dirty="0"/>
          </a:p>
        </p:txBody>
      </p:sp>
      <p:pic>
        <p:nvPicPr>
          <p:cNvPr id="10" name="Picture 9" descr="Search reimbursement requests page in GEM$">
            <a:extLst>
              <a:ext uri="{FF2B5EF4-FFF2-40B4-BE49-F238E27FC236}">
                <a16:creationId xmlns:a16="http://schemas.microsoft.com/office/drawing/2014/main" id="{7BEBF478-C7DA-4121-BD6A-E43776574B23}"/>
              </a:ext>
            </a:extLst>
          </p:cNvPr>
          <p:cNvPicPr>
            <a:picLocks noChangeAspect="1"/>
          </p:cNvPicPr>
          <p:nvPr/>
        </p:nvPicPr>
        <p:blipFill>
          <a:blip r:embed="rId2"/>
          <a:stretch>
            <a:fillRect/>
          </a:stretch>
        </p:blipFill>
        <p:spPr>
          <a:xfrm>
            <a:off x="456405" y="2588058"/>
            <a:ext cx="8235906" cy="3768292"/>
          </a:xfrm>
          <a:prstGeom prst="rect">
            <a:avLst/>
          </a:prstGeom>
        </p:spPr>
      </p:pic>
    </p:spTree>
    <p:extLst>
      <p:ext uri="{BB962C8B-B14F-4D97-AF65-F5344CB8AC3E}">
        <p14:creationId xmlns:p14="http://schemas.microsoft.com/office/powerpoint/2010/main" val="39959662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Demonstration</a:t>
            </a:r>
          </a:p>
        </p:txBody>
      </p:sp>
      <p:sp>
        <p:nvSpPr>
          <p:cNvPr id="5" name="Footer Placeholder 4"/>
          <p:cNvSpPr>
            <a:spLocks noGrp="1"/>
          </p:cNvSpPr>
          <p:nvPr>
            <p:ph type="ftr" sz="quarter" idx="11"/>
          </p:nvPr>
        </p:nvSpPr>
        <p:spPr/>
        <p:txBody>
          <a:bodyPr/>
          <a:lstStyle/>
          <a:p>
            <a:r>
              <a:rPr lang="en-US" dirty="0"/>
              <a:t>DESE Reimbursement Requests</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105</a:t>
            </a:fld>
            <a:endParaRPr lang="en-US" dirty="0"/>
          </a:p>
        </p:txBody>
      </p:sp>
    </p:spTree>
    <p:extLst>
      <p:ext uri="{BB962C8B-B14F-4D97-AF65-F5344CB8AC3E}">
        <p14:creationId xmlns:p14="http://schemas.microsoft.com/office/powerpoint/2010/main" val="265653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System Navigation</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General Site Navigation</a:t>
            </a:r>
            <a:endParaRPr lang="en-US" sz="1200" dirty="0"/>
          </a:p>
        </p:txBody>
      </p:sp>
      <p:sp>
        <p:nvSpPr>
          <p:cNvPr id="6" name="Slide Number Placeholder 5"/>
          <p:cNvSpPr>
            <a:spLocks noGrp="1"/>
          </p:cNvSpPr>
          <p:nvPr>
            <p:ph type="sldNum" sz="quarter" idx="12"/>
          </p:nvPr>
        </p:nvSpPr>
        <p:spPr/>
        <p:txBody>
          <a:bodyPr/>
          <a:lstStyle/>
          <a:p>
            <a:fld id="{F5DFE7D2-B5A6-415F-AB98-5C760E3C03B9}" type="slidenum">
              <a:rPr lang="en-US" smtClean="0"/>
              <a:pPr/>
              <a:t>11</a:t>
            </a:fld>
            <a:endParaRPr lang="en-US" dirty="0"/>
          </a:p>
        </p:txBody>
      </p:sp>
    </p:spTree>
    <p:extLst>
      <p:ext uri="{BB962C8B-B14F-4D97-AF65-F5344CB8AC3E}">
        <p14:creationId xmlns:p14="http://schemas.microsoft.com/office/powerpoint/2010/main" val="81163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91440"/>
            <a:ext cx="8229600" cy="1143000"/>
          </a:xfrm>
        </p:spPr>
        <p:txBody>
          <a:bodyPr/>
          <a:lstStyle/>
          <a:p>
            <a:r>
              <a:rPr lang="en-US" dirty="0"/>
              <a:t>Accessing the System</a:t>
            </a:r>
          </a:p>
        </p:txBody>
      </p:sp>
      <p:sp>
        <p:nvSpPr>
          <p:cNvPr id="5" name="Slide Number Placeholder 4"/>
          <p:cNvSpPr>
            <a:spLocks noGrp="1"/>
          </p:cNvSpPr>
          <p:nvPr>
            <p:ph type="sldNum" sz="quarter" idx="12"/>
          </p:nvPr>
        </p:nvSpPr>
        <p:spPr/>
        <p:txBody>
          <a:bodyPr/>
          <a:lstStyle/>
          <a:p>
            <a:fld id="{F5DFE7D2-B5A6-415F-AB98-5C760E3C03B9}" type="slidenum">
              <a:rPr lang="en-US" smtClean="0"/>
              <a:pPr/>
              <a:t>12</a:t>
            </a:fld>
            <a:endParaRPr lang="en-US" dirty="0"/>
          </a:p>
        </p:txBody>
      </p:sp>
      <p:sp>
        <p:nvSpPr>
          <p:cNvPr id="7" name="Content Placeholder 2"/>
          <p:cNvSpPr>
            <a:spLocks noGrp="1"/>
          </p:cNvSpPr>
          <p:nvPr>
            <p:ph sz="half" idx="1"/>
          </p:nvPr>
        </p:nvSpPr>
        <p:spPr>
          <a:xfrm>
            <a:off x="381000" y="1371600"/>
            <a:ext cx="8229600" cy="2971800"/>
          </a:xfrm>
        </p:spPr>
        <p:txBody>
          <a:bodyPr>
            <a:noAutofit/>
          </a:bodyPr>
          <a:lstStyle/>
          <a:p>
            <a:pPr marL="548640">
              <a:spcBef>
                <a:spcPts val="600"/>
              </a:spcBef>
            </a:pPr>
            <a:r>
              <a:rPr lang="en-US" sz="2400" dirty="0"/>
              <a:t>The GEM$ site URL is</a:t>
            </a:r>
            <a:r>
              <a:rPr lang="en-US" sz="2400" dirty="0">
                <a:solidFill>
                  <a:srgbClr val="FFFF00"/>
                </a:solidFill>
              </a:rPr>
              <a:t>	</a:t>
            </a:r>
            <a:r>
              <a:rPr lang="en-US" sz="2400" u="sng" dirty="0">
                <a:solidFill>
                  <a:srgbClr val="FFFF00"/>
                </a:solidFill>
                <a:hlinkClick r:id="rId3">
                  <a:extLst>
                    <a:ext uri="{A12FA001-AC4F-418D-AE19-62706E023703}">
                      <ahyp:hlinkClr xmlns:ahyp="http://schemas.microsoft.com/office/drawing/2018/hyperlinkcolor" val="tx"/>
                    </a:ext>
                  </a:extLst>
                </a:hlinkClick>
              </a:rPr>
              <a:t>https://mass.egrantsmanagement.com/</a:t>
            </a:r>
            <a:endParaRPr lang="en-US" sz="2400" u="sng" dirty="0">
              <a:solidFill>
                <a:srgbClr val="FFFF00"/>
              </a:solidFill>
            </a:endParaRPr>
          </a:p>
          <a:p>
            <a:pPr marL="548640">
              <a:spcBef>
                <a:spcPts val="600"/>
              </a:spcBef>
            </a:pPr>
            <a:r>
              <a:rPr lang="en-US" sz="2400" dirty="0"/>
              <a:t>Click “GEM$ Sign-In.”</a:t>
            </a:r>
          </a:p>
          <a:p>
            <a:pPr marL="548640">
              <a:spcBef>
                <a:spcPts val="600"/>
              </a:spcBef>
            </a:pPr>
            <a:r>
              <a:rPr lang="en-US" sz="2400" dirty="0"/>
              <a:t>Enter your Email Address and Password. Click “Submit.”</a:t>
            </a:r>
          </a:p>
          <a:p>
            <a:pPr marL="205740" indent="0">
              <a:spcBef>
                <a:spcPts val="600"/>
              </a:spcBef>
              <a:buNone/>
            </a:pPr>
            <a:r>
              <a:rPr lang="en-US" sz="2200" i="1" dirty="0"/>
              <a:t>When needed, use “Forgot your password?” to reset your password.</a:t>
            </a:r>
          </a:p>
        </p:txBody>
      </p:sp>
      <p:sp>
        <p:nvSpPr>
          <p:cNvPr id="3" name="Footer Placeholder 2">
            <a:extLst>
              <a:ext uri="{FF2B5EF4-FFF2-40B4-BE49-F238E27FC236}">
                <a16:creationId xmlns:a16="http://schemas.microsoft.com/office/drawing/2014/main" id="{C87EAC7A-C8C0-4CD0-BE90-32A24B6A7D4E}"/>
              </a:ext>
            </a:extLst>
          </p:cNvPr>
          <p:cNvSpPr>
            <a:spLocks noGrp="1"/>
          </p:cNvSpPr>
          <p:nvPr>
            <p:ph type="ftr" sz="quarter" idx="11"/>
          </p:nvPr>
        </p:nvSpPr>
        <p:spPr/>
        <p:txBody>
          <a:bodyPr/>
          <a:lstStyle/>
          <a:p>
            <a:r>
              <a:rPr lang="en-US" dirty="0"/>
              <a:t>General Site Navigation</a:t>
            </a:r>
          </a:p>
        </p:txBody>
      </p:sp>
      <p:pic>
        <p:nvPicPr>
          <p:cNvPr id="6" name="Picture 5" descr="Screenshot of GEM$ login screen, with sample email address and password included">
            <a:extLst>
              <a:ext uri="{FF2B5EF4-FFF2-40B4-BE49-F238E27FC236}">
                <a16:creationId xmlns:a16="http://schemas.microsoft.com/office/drawing/2014/main" id="{D61B8BE5-A4B4-4584-A865-87FF5A53E09C}"/>
              </a:ext>
            </a:extLst>
          </p:cNvPr>
          <p:cNvPicPr>
            <a:picLocks noChangeAspect="1"/>
          </p:cNvPicPr>
          <p:nvPr/>
        </p:nvPicPr>
        <p:blipFill>
          <a:blip r:embed="rId4"/>
          <a:stretch>
            <a:fillRect/>
          </a:stretch>
        </p:blipFill>
        <p:spPr>
          <a:xfrm>
            <a:off x="394857" y="3733800"/>
            <a:ext cx="8354285" cy="2355715"/>
          </a:xfrm>
          <a:prstGeom prst="rect">
            <a:avLst/>
          </a:prstGeom>
          <a:ln>
            <a:solidFill>
              <a:schemeClr val="accent1"/>
            </a:solidFill>
          </a:ln>
        </p:spPr>
      </p:pic>
    </p:spTree>
    <p:extLst>
      <p:ext uri="{BB962C8B-B14F-4D97-AF65-F5344CB8AC3E}">
        <p14:creationId xmlns:p14="http://schemas.microsoft.com/office/powerpoint/2010/main" val="407109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The Navigation Menu</a:t>
            </a:r>
          </a:p>
        </p:txBody>
      </p:sp>
      <p:sp>
        <p:nvSpPr>
          <p:cNvPr id="5" name="Slide Number Placeholder 4"/>
          <p:cNvSpPr>
            <a:spLocks noGrp="1"/>
          </p:cNvSpPr>
          <p:nvPr>
            <p:ph type="sldNum" sz="quarter" idx="12"/>
          </p:nvPr>
        </p:nvSpPr>
        <p:spPr/>
        <p:txBody>
          <a:bodyPr/>
          <a:lstStyle/>
          <a:p>
            <a:fld id="{F5DFE7D2-B5A6-415F-AB98-5C760E3C03B9}" type="slidenum">
              <a:rPr lang="en-US" smtClean="0"/>
              <a:pPr/>
              <a:t>13</a:t>
            </a:fld>
            <a:endParaRPr lang="en-US" dirty="0"/>
          </a:p>
        </p:txBody>
      </p:sp>
      <p:sp>
        <p:nvSpPr>
          <p:cNvPr id="7" name="Content Placeholder 2"/>
          <p:cNvSpPr>
            <a:spLocks noGrp="1"/>
          </p:cNvSpPr>
          <p:nvPr>
            <p:ph sz="half" idx="1"/>
          </p:nvPr>
        </p:nvSpPr>
        <p:spPr>
          <a:xfrm>
            <a:off x="457199" y="1371600"/>
            <a:ext cx="8001001" cy="4690652"/>
          </a:xfrm>
        </p:spPr>
        <p:txBody>
          <a:bodyPr>
            <a:normAutofit fontScale="85000" lnSpcReduction="20000"/>
          </a:bodyPr>
          <a:lstStyle/>
          <a:p>
            <a:pPr>
              <a:lnSpc>
                <a:spcPct val="110000"/>
              </a:lnSpc>
              <a:spcBef>
                <a:spcPts val="600"/>
              </a:spcBef>
            </a:pPr>
            <a:r>
              <a:rPr lang="en-US" u="sng" dirty="0"/>
              <a:t>Administer</a:t>
            </a:r>
            <a:r>
              <a:rPr lang="en-US" dirty="0"/>
              <a:t> – Only available for users with admin permission</a:t>
            </a:r>
          </a:p>
          <a:p>
            <a:pPr>
              <a:lnSpc>
                <a:spcPct val="110000"/>
              </a:lnSpc>
              <a:spcBef>
                <a:spcPts val="600"/>
              </a:spcBef>
            </a:pPr>
            <a:r>
              <a:rPr lang="en-US" u="sng" dirty="0"/>
              <a:t>Inbox</a:t>
            </a:r>
            <a:r>
              <a:rPr lang="en-US" dirty="0"/>
              <a:t> – Users’ record of system emails </a:t>
            </a:r>
          </a:p>
          <a:p>
            <a:pPr>
              <a:lnSpc>
                <a:spcPct val="110000"/>
              </a:lnSpc>
              <a:spcBef>
                <a:spcPts val="600"/>
              </a:spcBef>
            </a:pPr>
            <a:r>
              <a:rPr lang="en-US" u="sng" dirty="0"/>
              <a:t>Funding</a:t>
            </a:r>
            <a:r>
              <a:rPr lang="en-US" dirty="0"/>
              <a:t> – Access to funding applications</a:t>
            </a:r>
          </a:p>
          <a:p>
            <a:pPr>
              <a:lnSpc>
                <a:spcPct val="110000"/>
              </a:lnSpc>
              <a:spcBef>
                <a:spcPts val="600"/>
              </a:spcBef>
            </a:pPr>
            <a:r>
              <a:rPr lang="en-US" u="sng" dirty="0"/>
              <a:t>Reimbursement Requests</a:t>
            </a:r>
            <a:r>
              <a:rPr lang="en-US" dirty="0"/>
              <a:t> – Access to payment requests</a:t>
            </a:r>
          </a:p>
          <a:p>
            <a:pPr>
              <a:lnSpc>
                <a:spcPct val="110000"/>
              </a:lnSpc>
              <a:spcBef>
                <a:spcPts val="600"/>
              </a:spcBef>
            </a:pPr>
            <a:r>
              <a:rPr lang="en-US" u="sng" dirty="0"/>
              <a:t>LEA Document Library</a:t>
            </a:r>
            <a:r>
              <a:rPr lang="en-US" dirty="0"/>
              <a:t> – A collection of documents from LEAs--not tied to funding applications</a:t>
            </a:r>
          </a:p>
          <a:p>
            <a:pPr>
              <a:lnSpc>
                <a:spcPct val="110000"/>
              </a:lnSpc>
              <a:spcBef>
                <a:spcPts val="600"/>
              </a:spcBef>
            </a:pPr>
            <a:r>
              <a:rPr lang="en-US" u="sng" dirty="0"/>
              <a:t>Address Book</a:t>
            </a:r>
            <a:r>
              <a:rPr lang="en-US" dirty="0"/>
              <a:t> – an organization’s list of users with LEA and SEA roles</a:t>
            </a:r>
          </a:p>
          <a:p>
            <a:pPr>
              <a:lnSpc>
                <a:spcPct val="110000"/>
              </a:lnSpc>
              <a:spcBef>
                <a:spcPts val="600"/>
              </a:spcBef>
            </a:pPr>
            <a:r>
              <a:rPr lang="en-US" u="sng" dirty="0"/>
              <a:t>DESE Resources</a:t>
            </a:r>
            <a:r>
              <a:rPr lang="en-US" dirty="0"/>
              <a:t> – A library of training and program guidance documentation (managed by DESE)</a:t>
            </a:r>
          </a:p>
          <a:p>
            <a:pPr>
              <a:lnSpc>
                <a:spcPct val="110000"/>
              </a:lnSpc>
              <a:spcBef>
                <a:spcPts val="600"/>
              </a:spcBef>
            </a:pPr>
            <a:r>
              <a:rPr lang="en-US" u="sng" dirty="0"/>
              <a:t>Help for Current Page</a:t>
            </a:r>
            <a:r>
              <a:rPr lang="en-US" dirty="0"/>
              <a:t> – Page specific instructions</a:t>
            </a:r>
          </a:p>
          <a:p>
            <a:pPr>
              <a:lnSpc>
                <a:spcPct val="110000"/>
              </a:lnSpc>
              <a:spcBef>
                <a:spcPts val="600"/>
              </a:spcBef>
            </a:pPr>
            <a:r>
              <a:rPr lang="en-US" u="sng" dirty="0"/>
              <a:t>Contact DESE</a:t>
            </a:r>
            <a:r>
              <a:rPr lang="en-US" dirty="0"/>
              <a:t> – Information to request system assistance</a:t>
            </a:r>
          </a:p>
        </p:txBody>
      </p:sp>
      <p:sp>
        <p:nvSpPr>
          <p:cNvPr id="3" name="Footer Placeholder 2">
            <a:extLst>
              <a:ext uri="{FF2B5EF4-FFF2-40B4-BE49-F238E27FC236}">
                <a16:creationId xmlns:a16="http://schemas.microsoft.com/office/drawing/2014/main" id="{8FE9A4EC-2ACB-4BA6-8513-6B98E446087F}"/>
              </a:ext>
            </a:extLst>
          </p:cNvPr>
          <p:cNvSpPr>
            <a:spLocks noGrp="1"/>
          </p:cNvSpPr>
          <p:nvPr>
            <p:ph type="ftr" sz="quarter" idx="11"/>
          </p:nvPr>
        </p:nvSpPr>
        <p:spPr/>
        <p:txBody>
          <a:bodyPr/>
          <a:lstStyle/>
          <a:p>
            <a:r>
              <a:rPr lang="en-US"/>
              <a:t>General Site Navigation</a:t>
            </a:r>
            <a:endParaRPr lang="en-US" dirty="0"/>
          </a:p>
        </p:txBody>
      </p:sp>
    </p:spTree>
    <p:extLst>
      <p:ext uri="{BB962C8B-B14F-4D97-AF65-F5344CB8AC3E}">
        <p14:creationId xmlns:p14="http://schemas.microsoft.com/office/powerpoint/2010/main" val="250331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Navigation Menu and Tips</a:t>
            </a:r>
          </a:p>
        </p:txBody>
      </p:sp>
      <p:sp>
        <p:nvSpPr>
          <p:cNvPr id="4" name="Footer Placeholder 3"/>
          <p:cNvSpPr>
            <a:spLocks noGrp="1"/>
          </p:cNvSpPr>
          <p:nvPr>
            <p:ph type="ftr" sz="quarter" idx="11"/>
          </p:nvPr>
        </p:nvSpPr>
        <p:spPr/>
        <p:txBody>
          <a:bodyPr/>
          <a:lstStyle/>
          <a:p>
            <a:r>
              <a:rPr lang="en-US" dirty="0"/>
              <a:t>General Site Navigation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14</a:t>
            </a:fld>
            <a:endParaRPr lang="en-US" dirty="0"/>
          </a:p>
        </p:txBody>
      </p:sp>
      <p:sp>
        <p:nvSpPr>
          <p:cNvPr id="7" name="Content Placeholder 2"/>
          <p:cNvSpPr>
            <a:spLocks noGrp="1"/>
          </p:cNvSpPr>
          <p:nvPr>
            <p:ph sz="half" idx="1"/>
          </p:nvPr>
        </p:nvSpPr>
        <p:spPr>
          <a:xfrm>
            <a:off x="457200" y="1371600"/>
            <a:ext cx="3962400" cy="3657600"/>
          </a:xfrm>
        </p:spPr>
        <p:txBody>
          <a:bodyPr vert="horz" lIns="91440" tIns="45720" rIns="91440" bIns="45720" rtlCol="0" anchor="t">
            <a:normAutofit fontScale="25000" lnSpcReduction="20000"/>
          </a:bodyPr>
          <a:lstStyle/>
          <a:p>
            <a:pPr>
              <a:lnSpc>
                <a:spcPct val="120000"/>
              </a:lnSpc>
              <a:spcBef>
                <a:spcPts val="600"/>
              </a:spcBef>
            </a:pPr>
            <a:r>
              <a:rPr lang="en-US" sz="10400" dirty="0"/>
              <a:t>The left menu allows for quick navigation between GEM$ components.</a:t>
            </a:r>
          </a:p>
          <a:p>
            <a:pPr>
              <a:lnSpc>
                <a:spcPct val="120000"/>
              </a:lnSpc>
              <a:spcBef>
                <a:spcPts val="600"/>
              </a:spcBef>
            </a:pPr>
            <a:r>
              <a:rPr lang="en-US" sz="10400" dirty="0"/>
              <a:t>From the menu, hover over menu items with arrows to view sub-menus.</a:t>
            </a:r>
            <a:endParaRPr lang="en-US" sz="10400" dirty="0">
              <a:cs typeface="Calibri"/>
            </a:endParaRPr>
          </a:p>
          <a:p>
            <a:pPr>
              <a:lnSpc>
                <a:spcPct val="120000"/>
              </a:lnSpc>
              <a:spcBef>
                <a:spcPts val="600"/>
              </a:spcBef>
            </a:pPr>
            <a:r>
              <a:rPr lang="en-US" sz="10400" dirty="0">
                <a:solidFill>
                  <a:srgbClr val="FFFF00"/>
                </a:solidFill>
              </a:rPr>
              <a:t>Use GEM$ navigation links; not your browser’s Back button.</a:t>
            </a:r>
            <a:endParaRPr lang="en-US" sz="10400" dirty="0"/>
          </a:p>
          <a:p>
            <a:endParaRPr lang="en-US" sz="3200" dirty="0"/>
          </a:p>
        </p:txBody>
      </p:sp>
      <p:pic>
        <p:nvPicPr>
          <p:cNvPr id="8" name="Picture 7" descr="Screenshot of GEM$ navigation menu with the funding sub-menu highlighted">
            <a:extLst>
              <a:ext uri="{FF2B5EF4-FFF2-40B4-BE49-F238E27FC236}">
                <a16:creationId xmlns:a16="http://schemas.microsoft.com/office/drawing/2014/main" id="{49892195-7AAD-4142-B9B2-D10E91003C1F}"/>
              </a:ext>
            </a:extLst>
          </p:cNvPr>
          <p:cNvPicPr>
            <a:picLocks noChangeAspect="1"/>
          </p:cNvPicPr>
          <p:nvPr/>
        </p:nvPicPr>
        <p:blipFill>
          <a:blip r:embed="rId3"/>
          <a:stretch>
            <a:fillRect/>
          </a:stretch>
        </p:blipFill>
        <p:spPr>
          <a:xfrm>
            <a:off x="4572000" y="1752600"/>
            <a:ext cx="3880953" cy="3000000"/>
          </a:xfrm>
          <a:prstGeom prst="rect">
            <a:avLst/>
          </a:prstGeom>
          <a:ln>
            <a:solidFill>
              <a:schemeClr val="accent1"/>
            </a:solidFill>
          </a:ln>
        </p:spPr>
      </p:pic>
    </p:spTree>
    <p:extLst>
      <p:ext uri="{BB962C8B-B14F-4D97-AF65-F5344CB8AC3E}">
        <p14:creationId xmlns:p14="http://schemas.microsoft.com/office/powerpoint/2010/main" val="2317866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3CBF04-AEFC-4335-B1EC-1747B508239C}"/>
              </a:ext>
            </a:extLst>
          </p:cNvPr>
          <p:cNvSpPr>
            <a:spLocks noGrp="1"/>
          </p:cNvSpPr>
          <p:nvPr>
            <p:ph type="title"/>
          </p:nvPr>
        </p:nvSpPr>
        <p:spPr/>
        <p:txBody>
          <a:bodyPr/>
          <a:lstStyle/>
          <a:p>
            <a:r>
              <a:rPr lang="en-US" dirty="0"/>
              <a:t>Session Timeout</a:t>
            </a:r>
          </a:p>
        </p:txBody>
      </p:sp>
      <p:sp>
        <p:nvSpPr>
          <p:cNvPr id="8" name="Content Placeholder 7">
            <a:extLst>
              <a:ext uri="{FF2B5EF4-FFF2-40B4-BE49-F238E27FC236}">
                <a16:creationId xmlns:a16="http://schemas.microsoft.com/office/drawing/2014/main" id="{D3003FE8-4C5C-49C3-A791-065DA1BC5459}"/>
              </a:ext>
            </a:extLst>
          </p:cNvPr>
          <p:cNvSpPr>
            <a:spLocks noGrp="1"/>
          </p:cNvSpPr>
          <p:nvPr>
            <p:ph idx="1"/>
          </p:nvPr>
        </p:nvSpPr>
        <p:spPr/>
        <p:txBody>
          <a:bodyPr>
            <a:normAutofit/>
          </a:bodyPr>
          <a:lstStyle/>
          <a:p>
            <a:r>
              <a:rPr lang="en-US" sz="2400" dirty="0"/>
              <a:t>The system timer is located in the </a:t>
            </a:r>
            <a:br>
              <a:rPr lang="en-US" sz="2400" dirty="0"/>
            </a:br>
            <a:r>
              <a:rPr lang="en-US" sz="2400" dirty="0"/>
              <a:t>upper right corner of the screen.</a:t>
            </a:r>
          </a:p>
          <a:p>
            <a:r>
              <a:rPr lang="en-US" sz="2400" dirty="0"/>
              <a:t>The timer is set for 60 minutes.</a:t>
            </a:r>
          </a:p>
          <a:p>
            <a:r>
              <a:rPr lang="en-US" sz="2400" dirty="0"/>
              <a:t>Users will want to </a:t>
            </a:r>
            <a:r>
              <a:rPr lang="en-US" sz="2400" dirty="0">
                <a:solidFill>
                  <a:srgbClr val="FFFF00"/>
                </a:solidFill>
              </a:rPr>
              <a:t>save often</a:t>
            </a:r>
            <a:r>
              <a:rPr lang="en-US" sz="2400" dirty="0"/>
              <a:t> so as not to lose data entered when the timer expires.</a:t>
            </a:r>
          </a:p>
          <a:p>
            <a:r>
              <a:rPr lang="en-US" sz="2400" dirty="0"/>
              <a:t>To reset the session timer:</a:t>
            </a:r>
          </a:p>
          <a:p>
            <a:pPr lvl="1"/>
            <a:r>
              <a:rPr lang="en-US" sz="2400" dirty="0"/>
              <a:t>Click on any link in the application.</a:t>
            </a:r>
          </a:p>
          <a:p>
            <a:pPr lvl="1"/>
            <a:r>
              <a:rPr lang="en-US" sz="2400" dirty="0"/>
              <a:t>Use the “Go To” or “Save and Go To” navigation to another page or stay on the current page.</a:t>
            </a:r>
          </a:p>
          <a:p>
            <a:endParaRPr lang="en-US" dirty="0"/>
          </a:p>
        </p:txBody>
      </p:sp>
      <p:sp>
        <p:nvSpPr>
          <p:cNvPr id="5" name="Footer Placeholder 4">
            <a:extLst>
              <a:ext uri="{FF2B5EF4-FFF2-40B4-BE49-F238E27FC236}">
                <a16:creationId xmlns:a16="http://schemas.microsoft.com/office/drawing/2014/main" id="{1ADC1A6B-EF0F-44DD-9809-E1E4D6E3CD11}"/>
              </a:ext>
            </a:extLst>
          </p:cNvPr>
          <p:cNvSpPr>
            <a:spLocks noGrp="1"/>
          </p:cNvSpPr>
          <p:nvPr>
            <p:ph type="ftr" sz="quarter" idx="11"/>
          </p:nvPr>
        </p:nvSpPr>
        <p:spPr/>
        <p:txBody>
          <a:bodyPr/>
          <a:lstStyle/>
          <a:p>
            <a:r>
              <a:rPr lang="en-US"/>
              <a:t>General Site Navigation</a:t>
            </a:r>
            <a:endParaRPr lang="en-US" dirty="0"/>
          </a:p>
        </p:txBody>
      </p:sp>
      <p:sp>
        <p:nvSpPr>
          <p:cNvPr id="6" name="Slide Number Placeholder 5">
            <a:extLst>
              <a:ext uri="{FF2B5EF4-FFF2-40B4-BE49-F238E27FC236}">
                <a16:creationId xmlns:a16="http://schemas.microsoft.com/office/drawing/2014/main" id="{7FDB8753-EE60-4FE8-BEDE-2934684CE1EE}"/>
              </a:ext>
            </a:extLst>
          </p:cNvPr>
          <p:cNvSpPr>
            <a:spLocks noGrp="1"/>
          </p:cNvSpPr>
          <p:nvPr>
            <p:ph type="sldNum" sz="quarter" idx="12"/>
          </p:nvPr>
        </p:nvSpPr>
        <p:spPr/>
        <p:txBody>
          <a:bodyPr/>
          <a:lstStyle/>
          <a:p>
            <a:fld id="{F5DFE7D2-B5A6-415F-AB98-5C760E3C03B9}" type="slidenum">
              <a:rPr lang="en-US" smtClean="0"/>
              <a:pPr/>
              <a:t>15</a:t>
            </a:fld>
            <a:endParaRPr lang="en-US" dirty="0"/>
          </a:p>
        </p:txBody>
      </p:sp>
      <p:pic>
        <p:nvPicPr>
          <p:cNvPr id="10" name="Picture 9" descr="Screenshot of GEM$ session timeout counter, with 1 hour remaining">
            <a:extLst>
              <a:ext uri="{FF2B5EF4-FFF2-40B4-BE49-F238E27FC236}">
                <a16:creationId xmlns:a16="http://schemas.microsoft.com/office/drawing/2014/main" id="{241E8333-D9CF-439C-8F0E-A7F95D2A98F1}"/>
              </a:ext>
            </a:extLst>
          </p:cNvPr>
          <p:cNvPicPr>
            <a:picLocks noChangeAspect="1"/>
          </p:cNvPicPr>
          <p:nvPr/>
        </p:nvPicPr>
        <p:blipFill>
          <a:blip r:embed="rId2"/>
          <a:stretch>
            <a:fillRect/>
          </a:stretch>
        </p:blipFill>
        <p:spPr>
          <a:xfrm>
            <a:off x="5562600" y="1905000"/>
            <a:ext cx="2257143" cy="533333"/>
          </a:xfrm>
          <a:prstGeom prst="rect">
            <a:avLst/>
          </a:prstGeom>
        </p:spPr>
      </p:pic>
    </p:spTree>
    <p:extLst>
      <p:ext uri="{BB962C8B-B14F-4D97-AF65-F5344CB8AC3E}">
        <p14:creationId xmlns:p14="http://schemas.microsoft.com/office/powerpoint/2010/main" val="60763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dirty="0"/>
              <a:t>Saving and Navigation</a:t>
            </a:r>
          </a:p>
        </p:txBody>
      </p:sp>
      <p:sp>
        <p:nvSpPr>
          <p:cNvPr id="3" name="Content Placeholder 2"/>
          <p:cNvSpPr>
            <a:spLocks noGrp="1"/>
          </p:cNvSpPr>
          <p:nvPr>
            <p:ph sz="half" idx="1"/>
          </p:nvPr>
        </p:nvSpPr>
        <p:spPr>
          <a:xfrm>
            <a:off x="456405" y="1371600"/>
            <a:ext cx="8229600" cy="4343400"/>
          </a:xfrm>
        </p:spPr>
        <p:txBody>
          <a:bodyPr/>
          <a:lstStyle/>
          <a:p>
            <a:pPr>
              <a:spcBef>
                <a:spcPts val="600"/>
              </a:spcBef>
            </a:pPr>
            <a:r>
              <a:rPr lang="en-US" dirty="0"/>
              <a:t>Use the / </a:t>
            </a:r>
            <a:r>
              <a:rPr lang="en-US" b="1" dirty="0"/>
              <a:t>Save and Go To</a:t>
            </a:r>
            <a:r>
              <a:rPr lang="en-US" dirty="0"/>
              <a:t> menu options to save your work and to navigate between pages in a funding application.</a:t>
            </a:r>
          </a:p>
        </p:txBody>
      </p:sp>
      <p:sp>
        <p:nvSpPr>
          <p:cNvPr id="4" name="Footer Placeholder 3"/>
          <p:cNvSpPr>
            <a:spLocks noGrp="1"/>
          </p:cNvSpPr>
          <p:nvPr>
            <p:ph type="ftr" sz="quarter" idx="11"/>
          </p:nvPr>
        </p:nvSpPr>
        <p:spPr/>
        <p:txBody>
          <a:bodyPr/>
          <a:lstStyle/>
          <a:p>
            <a:r>
              <a:rPr lang="en-US" sz="1200" dirty="0"/>
              <a:t>General Site Navigation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16</a:t>
            </a:fld>
            <a:endParaRPr lang="en-US"/>
          </a:p>
        </p:txBody>
      </p:sp>
      <p:pic>
        <p:nvPicPr>
          <p:cNvPr id="7" name="Picture 6" descr="Save and Go To menu in GEM$ selected and Title III, Part A: Immigrant Children and Youth sub-menu highlighted">
            <a:extLst>
              <a:ext uri="{FF2B5EF4-FFF2-40B4-BE49-F238E27FC236}">
                <a16:creationId xmlns:a16="http://schemas.microsoft.com/office/drawing/2014/main" id="{6EEC9142-95B5-4D56-A770-4FDB687BCD8C}"/>
              </a:ext>
            </a:extLst>
          </p:cNvPr>
          <p:cNvPicPr>
            <a:picLocks noChangeAspect="1"/>
          </p:cNvPicPr>
          <p:nvPr/>
        </p:nvPicPr>
        <p:blipFill>
          <a:blip r:embed="rId2"/>
          <a:stretch>
            <a:fillRect/>
          </a:stretch>
        </p:blipFill>
        <p:spPr>
          <a:xfrm>
            <a:off x="1109300" y="2934019"/>
            <a:ext cx="6923809" cy="2552381"/>
          </a:xfrm>
          <a:prstGeom prst="rect">
            <a:avLst/>
          </a:prstGeom>
          <a:ln>
            <a:solidFill>
              <a:schemeClr val="accent1"/>
            </a:solidFill>
          </a:ln>
        </p:spPr>
      </p:pic>
    </p:spTree>
    <p:extLst>
      <p:ext uri="{BB962C8B-B14F-4D97-AF65-F5344CB8AC3E}">
        <p14:creationId xmlns:p14="http://schemas.microsoft.com/office/powerpoint/2010/main" val="241903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Modify User Profile</a:t>
            </a:r>
          </a:p>
        </p:txBody>
      </p:sp>
      <p:sp>
        <p:nvSpPr>
          <p:cNvPr id="4" name="Footer Placeholder 3"/>
          <p:cNvSpPr>
            <a:spLocks noGrp="1"/>
          </p:cNvSpPr>
          <p:nvPr>
            <p:ph type="ftr" sz="quarter" idx="11"/>
          </p:nvPr>
        </p:nvSpPr>
        <p:spPr/>
        <p:txBody>
          <a:bodyPr/>
          <a:lstStyle/>
          <a:p>
            <a:r>
              <a:rPr lang="en-US" dirty="0"/>
              <a:t>General Site Navigation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17</a:t>
            </a:fld>
            <a:endParaRPr lang="en-US" dirty="0"/>
          </a:p>
        </p:txBody>
      </p:sp>
      <p:sp>
        <p:nvSpPr>
          <p:cNvPr id="7" name="Content Placeholder 2"/>
          <p:cNvSpPr>
            <a:spLocks noGrp="1"/>
          </p:cNvSpPr>
          <p:nvPr>
            <p:ph sz="half" idx="1"/>
          </p:nvPr>
        </p:nvSpPr>
        <p:spPr>
          <a:xfrm>
            <a:off x="457200" y="1371600"/>
            <a:ext cx="8229600" cy="1485900"/>
          </a:xfrm>
        </p:spPr>
        <p:txBody>
          <a:bodyPr>
            <a:normAutofit/>
          </a:bodyPr>
          <a:lstStyle/>
          <a:p>
            <a:pPr>
              <a:spcBef>
                <a:spcPts val="600"/>
              </a:spcBef>
            </a:pPr>
            <a:r>
              <a:rPr lang="en-US" dirty="0"/>
              <a:t>To modify your User Profile, click your initial avatar, then “Edit User Profile” to update your information or change your password.</a:t>
            </a:r>
          </a:p>
          <a:p>
            <a:endParaRPr lang="en-US" sz="3200" dirty="0"/>
          </a:p>
        </p:txBody>
      </p:sp>
      <p:grpSp>
        <p:nvGrpSpPr>
          <p:cNvPr id="9" name="Group 8" descr="System administrator button in GEM$ clicked, revealing options to Edit User Profile or Sign Out. Then, the Edit User Profile screen is shown, with options to update the email address, first name, last name, phone number, phone extension, fax number, or password of the user.">
            <a:extLst>
              <a:ext uri="{FF2B5EF4-FFF2-40B4-BE49-F238E27FC236}">
                <a16:creationId xmlns:a16="http://schemas.microsoft.com/office/drawing/2014/main" id="{D31FF708-DE76-4C6B-9BC4-3F58F972ED35}"/>
              </a:ext>
            </a:extLst>
          </p:cNvPr>
          <p:cNvGrpSpPr/>
          <p:nvPr/>
        </p:nvGrpSpPr>
        <p:grpSpPr>
          <a:xfrm>
            <a:off x="400878" y="2881494"/>
            <a:ext cx="7904208" cy="2923809"/>
            <a:chOff x="400878" y="2881494"/>
            <a:chExt cx="7904208" cy="2923809"/>
          </a:xfrm>
        </p:grpSpPr>
        <p:pic>
          <p:nvPicPr>
            <p:cNvPr id="6" name="Picture 5">
              <a:extLst>
                <a:ext uri="{FF2B5EF4-FFF2-40B4-BE49-F238E27FC236}">
                  <a16:creationId xmlns:a16="http://schemas.microsoft.com/office/drawing/2014/main" id="{2655AF7E-8E55-4980-BC44-7FA042FC09B5}"/>
                </a:ext>
              </a:extLst>
            </p:cNvPr>
            <p:cNvPicPr>
              <a:picLocks noChangeAspect="1"/>
            </p:cNvPicPr>
            <p:nvPr/>
          </p:nvPicPr>
          <p:blipFill>
            <a:blip r:embed="rId3"/>
            <a:stretch>
              <a:fillRect/>
            </a:stretch>
          </p:blipFill>
          <p:spPr>
            <a:xfrm>
              <a:off x="2590800" y="2881494"/>
              <a:ext cx="5714286" cy="2923809"/>
            </a:xfrm>
            <a:prstGeom prst="rect">
              <a:avLst/>
            </a:prstGeom>
            <a:ln>
              <a:solidFill>
                <a:schemeClr val="accent1"/>
              </a:solidFill>
            </a:ln>
          </p:spPr>
        </p:pic>
        <p:pic>
          <p:nvPicPr>
            <p:cNvPr id="8" name="Picture 7">
              <a:extLst>
                <a:ext uri="{FF2B5EF4-FFF2-40B4-BE49-F238E27FC236}">
                  <a16:creationId xmlns:a16="http://schemas.microsoft.com/office/drawing/2014/main" id="{911E9BC4-074D-49D6-AC09-03C04DA714B1}"/>
                </a:ext>
              </a:extLst>
            </p:cNvPr>
            <p:cNvPicPr>
              <a:picLocks noChangeAspect="1"/>
            </p:cNvPicPr>
            <p:nvPr/>
          </p:nvPicPr>
          <p:blipFill>
            <a:blip r:embed="rId4"/>
            <a:stretch>
              <a:fillRect/>
            </a:stretch>
          </p:blipFill>
          <p:spPr>
            <a:xfrm>
              <a:off x="400878" y="3567207"/>
              <a:ext cx="3238095" cy="1552381"/>
            </a:xfrm>
            <a:prstGeom prst="rect">
              <a:avLst/>
            </a:prstGeom>
            <a:ln>
              <a:solidFill>
                <a:schemeClr val="accent1"/>
              </a:solidFill>
            </a:ln>
          </p:spPr>
        </p:pic>
      </p:grpSp>
    </p:spTree>
    <p:extLst>
      <p:ext uri="{BB962C8B-B14F-4D97-AF65-F5344CB8AC3E}">
        <p14:creationId xmlns:p14="http://schemas.microsoft.com/office/powerpoint/2010/main" val="45368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Demonstration</a:t>
            </a:r>
          </a:p>
        </p:txBody>
      </p:sp>
      <p:sp>
        <p:nvSpPr>
          <p:cNvPr id="5" name="Footer Placeholder 4"/>
          <p:cNvSpPr>
            <a:spLocks noGrp="1"/>
          </p:cNvSpPr>
          <p:nvPr>
            <p:ph type="ftr" sz="quarter" idx="11"/>
          </p:nvPr>
        </p:nvSpPr>
        <p:spPr/>
        <p:txBody>
          <a:bodyPr/>
          <a:lstStyle/>
          <a:p>
            <a:r>
              <a:rPr lang="en-US" sz="1200" dirty="0"/>
              <a:t>General Site Navigation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18</a:t>
            </a:fld>
            <a:endParaRPr lang="en-US" dirty="0"/>
          </a:p>
        </p:txBody>
      </p:sp>
    </p:spTree>
    <p:extLst>
      <p:ext uri="{BB962C8B-B14F-4D97-AF65-F5344CB8AC3E}">
        <p14:creationId xmlns:p14="http://schemas.microsoft.com/office/powerpoint/2010/main" val="128308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143000"/>
            <a:ext cx="7772400" cy="1905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700" dirty="0"/>
              <a:t>Grants Education Management System (GEM$)</a:t>
            </a:r>
            <a:br>
              <a:rPr lang="en-US" dirty="0"/>
            </a:br>
            <a:r>
              <a:rPr lang="en-US" sz="3600" dirty="0"/>
              <a:t>Department of Elementary &amp; Secondary Education (DESE)</a:t>
            </a:r>
          </a:p>
        </p:txBody>
      </p:sp>
      <p:sp>
        <p:nvSpPr>
          <p:cNvPr id="2" name="Title 1">
            <a:extLst>
              <a:ext uri="{FF2B5EF4-FFF2-40B4-BE49-F238E27FC236}">
                <a16:creationId xmlns:a16="http://schemas.microsoft.com/office/drawing/2014/main" id="{634AD05A-5E46-3925-ECA0-AE775C17C93D}"/>
              </a:ext>
            </a:extLst>
          </p:cNvPr>
          <p:cNvSpPr>
            <a:spLocks noGrp="1"/>
          </p:cNvSpPr>
          <p:nvPr>
            <p:ph type="ctrTitle"/>
          </p:nvPr>
        </p:nvSpPr>
        <p:spPr>
          <a:xfrm>
            <a:off x="650132" y="3429000"/>
            <a:ext cx="7772400" cy="1470025"/>
          </a:xfrm>
        </p:spPr>
        <p:txBody>
          <a:bodyPr>
            <a:normAutofit fontScale="90000"/>
          </a:bodyPr>
          <a:lstStyle/>
          <a:p>
            <a:r>
              <a:rPr lang="en-US" dirty="0"/>
              <a:t>Training Module 2</a:t>
            </a:r>
            <a:br>
              <a:rPr lang="en-US" dirty="0"/>
            </a:br>
            <a:r>
              <a:rPr lang="en-US" dirty="0"/>
              <a:t>Funding Applications</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Agenda</a:t>
            </a:r>
          </a:p>
        </p:txBody>
      </p:sp>
      <p:sp>
        <p:nvSpPr>
          <p:cNvPr id="3" name="Content Placeholder 2"/>
          <p:cNvSpPr>
            <a:spLocks noGrp="1"/>
          </p:cNvSpPr>
          <p:nvPr>
            <p:ph sz="half" idx="1"/>
          </p:nvPr>
        </p:nvSpPr>
        <p:spPr>
          <a:xfrm>
            <a:off x="457200" y="1600200"/>
            <a:ext cx="8305800" cy="4525963"/>
          </a:xfrm>
        </p:spPr>
        <p:txBody>
          <a:bodyPr>
            <a:normAutofit/>
          </a:bodyPr>
          <a:lstStyle/>
          <a:p>
            <a:r>
              <a:rPr lang="en-US" sz="3600" dirty="0"/>
              <a:t>The Purpose of this Training</a:t>
            </a:r>
          </a:p>
          <a:p>
            <a:r>
              <a:rPr lang="en-US" sz="3600" dirty="0"/>
              <a:t>Users and Roles</a:t>
            </a:r>
          </a:p>
          <a:p>
            <a:pPr lvl="1"/>
            <a:r>
              <a:rPr lang="en-US" sz="3200" dirty="0"/>
              <a:t>Funding Application Roles</a:t>
            </a:r>
          </a:p>
          <a:p>
            <a:r>
              <a:rPr lang="en-US" sz="3600" dirty="0"/>
              <a:t>System Navigation</a:t>
            </a:r>
          </a:p>
        </p:txBody>
      </p:sp>
      <p:sp>
        <p:nvSpPr>
          <p:cNvPr id="4" name="Footer Placeholder 3"/>
          <p:cNvSpPr>
            <a:spLocks noGrp="1"/>
          </p:cNvSpPr>
          <p:nvPr>
            <p:ph type="ftr" sz="quarter" idx="11"/>
          </p:nvPr>
        </p:nvSpPr>
        <p:spPr/>
        <p:txBody>
          <a:bodyPr/>
          <a:lstStyle/>
          <a:p>
            <a:r>
              <a:rPr lang="en-US" dirty="0"/>
              <a:t>General Site Navigation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2</a:t>
            </a:fld>
            <a:endParaRPr lang="en-US" dirty="0"/>
          </a:p>
        </p:txBody>
      </p:sp>
    </p:spTree>
    <p:extLst>
      <p:ext uri="{BB962C8B-B14F-4D97-AF65-F5344CB8AC3E}">
        <p14:creationId xmlns:p14="http://schemas.microsoft.com/office/powerpoint/2010/main" val="302519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Agenda</a:t>
            </a:r>
          </a:p>
        </p:txBody>
      </p:sp>
      <p:sp>
        <p:nvSpPr>
          <p:cNvPr id="3" name="Content Placeholder 2"/>
          <p:cNvSpPr>
            <a:spLocks noGrp="1"/>
          </p:cNvSpPr>
          <p:nvPr>
            <p:ph sz="half" idx="1"/>
          </p:nvPr>
        </p:nvSpPr>
        <p:spPr>
          <a:xfrm>
            <a:off x="457200" y="1371600"/>
            <a:ext cx="8305800" cy="4525963"/>
          </a:xfrm>
        </p:spPr>
        <p:txBody>
          <a:bodyPr>
            <a:normAutofit/>
          </a:bodyPr>
          <a:lstStyle/>
          <a:p>
            <a:r>
              <a:rPr lang="en-US" dirty="0"/>
              <a:t>Landing Pages and General Navigation</a:t>
            </a:r>
          </a:p>
          <a:p>
            <a:r>
              <a:rPr lang="en-US" dirty="0"/>
              <a:t>Site-Level Funding Applications</a:t>
            </a:r>
          </a:p>
          <a:p>
            <a:r>
              <a:rPr lang="en-US" dirty="0"/>
              <a:t>The Budget</a:t>
            </a:r>
          </a:p>
          <a:p>
            <a:r>
              <a:rPr lang="en-US" dirty="0"/>
              <a:t>Program Details</a:t>
            </a:r>
          </a:p>
          <a:p>
            <a:r>
              <a:rPr lang="en-US" dirty="0"/>
              <a:t>Related Documents</a:t>
            </a:r>
          </a:p>
          <a:p>
            <a:r>
              <a:rPr lang="en-US" dirty="0"/>
              <a:t>Submission and Review Workflow</a:t>
            </a:r>
          </a:p>
          <a:p>
            <a:r>
              <a:rPr lang="en-US" dirty="0"/>
              <a:t>Other GEM$ functionality</a:t>
            </a:r>
          </a:p>
        </p:txBody>
      </p:sp>
      <p:sp>
        <p:nvSpPr>
          <p:cNvPr id="4" name="Footer Placeholder 3"/>
          <p:cNvSpPr>
            <a:spLocks noGrp="1"/>
          </p:cNvSpPr>
          <p:nvPr>
            <p:ph type="ftr" sz="quarter" idx="11"/>
          </p:nvPr>
        </p:nvSpPr>
        <p:spPr/>
        <p:txBody>
          <a:bodyPr/>
          <a:lstStyle/>
          <a:p>
            <a:r>
              <a:rPr lang="en-US" dirty="0"/>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dirty="0"/>
              <a:t>Landing Pages and General Navigation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21</a:t>
            </a:fld>
            <a:endParaRPr lang="en-US"/>
          </a:p>
        </p:txBody>
      </p:sp>
    </p:spTree>
    <p:extLst>
      <p:ext uri="{BB962C8B-B14F-4D97-AF65-F5344CB8AC3E}">
        <p14:creationId xmlns:p14="http://schemas.microsoft.com/office/powerpoint/2010/main" val="195600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Organization Main Page</a:t>
            </a:r>
          </a:p>
        </p:txBody>
      </p:sp>
      <p:sp>
        <p:nvSpPr>
          <p:cNvPr id="3" name="Content Placeholder 2"/>
          <p:cNvSpPr>
            <a:spLocks noGrp="1"/>
          </p:cNvSpPr>
          <p:nvPr>
            <p:ph sz="half" idx="1"/>
          </p:nvPr>
        </p:nvSpPr>
        <p:spPr>
          <a:xfrm>
            <a:off x="784030" y="1371600"/>
            <a:ext cx="7826570" cy="5006879"/>
          </a:xfrm>
        </p:spPr>
        <p:txBody>
          <a:bodyPr>
            <a:noAutofit/>
          </a:bodyPr>
          <a:lstStyle/>
          <a:p>
            <a:pPr>
              <a:spcBef>
                <a:spcPts val="600"/>
              </a:spcBef>
            </a:pPr>
            <a:r>
              <a:rPr lang="en-US" dirty="0"/>
              <a:t>Once a user is logged into the system, the screen to access an organization (such as an LEA) is displayed. </a:t>
            </a:r>
          </a:p>
          <a:p>
            <a:pPr>
              <a:spcBef>
                <a:spcPts val="600"/>
              </a:spcBef>
            </a:pPr>
            <a:r>
              <a:rPr lang="en-US" dirty="0"/>
              <a:t>To navigate to the LEA’s Funding Applications page, click the link for the LEA under “Organization Name.”</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22</a:t>
            </a:fld>
            <a:endParaRPr lang="en-US"/>
          </a:p>
        </p:txBody>
      </p:sp>
      <p:pic>
        <p:nvPicPr>
          <p:cNvPr id="7" name="Picture 6" descr="Arrow pointing to where the LEA Name is located in the Organization Main Page in GEM$, under the Associated Organizations menu">
            <a:extLst>
              <a:ext uri="{FF2B5EF4-FFF2-40B4-BE49-F238E27FC236}">
                <a16:creationId xmlns:a16="http://schemas.microsoft.com/office/drawing/2014/main" id="{053A95CD-CA53-47AF-A8EA-51EF96EB4B62}"/>
              </a:ext>
            </a:extLst>
          </p:cNvPr>
          <p:cNvPicPr>
            <a:picLocks noChangeAspect="1"/>
          </p:cNvPicPr>
          <p:nvPr/>
        </p:nvPicPr>
        <p:blipFill>
          <a:blip r:embed="rId2"/>
          <a:stretch>
            <a:fillRect/>
          </a:stretch>
        </p:blipFill>
        <p:spPr>
          <a:xfrm>
            <a:off x="784030" y="4568955"/>
            <a:ext cx="7323809" cy="1809524"/>
          </a:xfrm>
          <a:prstGeom prst="rect">
            <a:avLst/>
          </a:prstGeom>
        </p:spPr>
      </p:pic>
    </p:spTree>
    <p:extLst>
      <p:ext uri="{BB962C8B-B14F-4D97-AF65-F5344CB8AC3E}">
        <p14:creationId xmlns:p14="http://schemas.microsoft.com/office/powerpoint/2010/main" val="113118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For Users in Multiple Organizations</a:t>
            </a:r>
          </a:p>
        </p:txBody>
      </p:sp>
      <p:sp>
        <p:nvSpPr>
          <p:cNvPr id="3" name="Content Placeholder 2"/>
          <p:cNvSpPr>
            <a:spLocks noGrp="1"/>
          </p:cNvSpPr>
          <p:nvPr>
            <p:ph sz="half" idx="1"/>
          </p:nvPr>
        </p:nvSpPr>
        <p:spPr>
          <a:xfrm>
            <a:off x="784030" y="1371600"/>
            <a:ext cx="7826570" cy="5006879"/>
          </a:xfrm>
        </p:spPr>
        <p:txBody>
          <a:bodyPr>
            <a:noAutofit/>
          </a:bodyPr>
          <a:lstStyle/>
          <a:p>
            <a:pPr>
              <a:spcBef>
                <a:spcPts val="600"/>
              </a:spcBef>
            </a:pPr>
            <a:r>
              <a:rPr lang="en-US" sz="2600" dirty="0"/>
              <a:t>For users who will use GEM$ for multiple organizations, GEM$ will display the names of the available organizations in a list under “Organization Name.”</a:t>
            </a:r>
          </a:p>
          <a:p>
            <a:pPr>
              <a:spcBef>
                <a:spcPts val="600"/>
              </a:spcBef>
            </a:pPr>
            <a:r>
              <a:rPr lang="en-US" sz="2600" dirty="0"/>
              <a:t>Choose the appropriate organization from the main landing page to edit work for that organization.</a:t>
            </a:r>
          </a:p>
          <a:p>
            <a:pPr>
              <a:spcBef>
                <a:spcPts val="600"/>
              </a:spcBef>
            </a:pPr>
            <a:r>
              <a:rPr lang="en-US" sz="2600" dirty="0"/>
              <a:t>To change to another organization, click on the “GEM$ Home” menu item in the upper-left corner of the navigation menu to return to the listing of the organizations to choose from.</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23</a:t>
            </a:fld>
            <a:endParaRPr lang="en-US"/>
          </a:p>
        </p:txBody>
      </p:sp>
    </p:spTree>
    <p:extLst>
      <p:ext uri="{BB962C8B-B14F-4D97-AF65-F5344CB8AC3E}">
        <p14:creationId xmlns:p14="http://schemas.microsoft.com/office/powerpoint/2010/main" val="1783830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Funding Applications Main Page</a:t>
            </a:r>
          </a:p>
        </p:txBody>
      </p:sp>
      <p:sp>
        <p:nvSpPr>
          <p:cNvPr id="3" name="Content Placeholder 2"/>
          <p:cNvSpPr>
            <a:spLocks noGrp="1"/>
          </p:cNvSpPr>
          <p:nvPr>
            <p:ph sz="half" idx="1"/>
          </p:nvPr>
        </p:nvSpPr>
        <p:spPr>
          <a:xfrm>
            <a:off x="784030" y="1371600"/>
            <a:ext cx="7826570" cy="2638159"/>
          </a:xfrm>
        </p:spPr>
        <p:txBody>
          <a:bodyPr>
            <a:noAutofit/>
          </a:bodyPr>
          <a:lstStyle/>
          <a:p>
            <a:pPr marL="0" indent="0">
              <a:spcBef>
                <a:spcPts val="600"/>
              </a:spcBef>
              <a:buNone/>
            </a:pPr>
            <a:r>
              <a:rPr lang="en-US" sz="2400" dirty="0"/>
              <a:t>Each organization has a main Funding Applications page.</a:t>
            </a:r>
          </a:p>
          <a:p>
            <a:pPr>
              <a:spcBef>
                <a:spcPts val="600"/>
              </a:spcBef>
            </a:pPr>
            <a:r>
              <a:rPr lang="en-US" sz="2400" dirty="0"/>
              <a:t>Accessible from “Funding” on the left navigation once you have a district in your session</a:t>
            </a:r>
          </a:p>
          <a:p>
            <a:pPr>
              <a:spcBef>
                <a:spcPts val="600"/>
              </a:spcBef>
            </a:pPr>
            <a:r>
              <a:rPr lang="en-US" sz="2400" dirty="0"/>
              <a:t>Launching point to all of a organization’s grant applications</a:t>
            </a:r>
          </a:p>
          <a:p>
            <a:pPr>
              <a:spcBef>
                <a:spcPts val="600"/>
              </a:spcBef>
            </a:pPr>
            <a:r>
              <a:rPr lang="en-US" sz="2400" dirty="0"/>
              <a:t>Contains View filters</a:t>
            </a:r>
          </a:p>
          <a:p>
            <a:pPr lvl="1">
              <a:spcBef>
                <a:spcPts val="600"/>
              </a:spcBef>
            </a:pPr>
            <a:r>
              <a:rPr lang="en-US" dirty="0"/>
              <a:t>Fiscal Year &amp; Application Status filter</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24</a:t>
            </a:fld>
            <a:endParaRPr lang="en-US"/>
          </a:p>
        </p:txBody>
      </p:sp>
      <p:pic>
        <p:nvPicPr>
          <p:cNvPr id="8" name="Picture 7" descr="Funding applications page for sample school district, shows available entitlement and competitive grants">
            <a:extLst>
              <a:ext uri="{FF2B5EF4-FFF2-40B4-BE49-F238E27FC236}">
                <a16:creationId xmlns:a16="http://schemas.microsoft.com/office/drawing/2014/main" id="{0425199A-9BB6-4511-80D8-98CA0606F473}"/>
              </a:ext>
            </a:extLst>
          </p:cNvPr>
          <p:cNvPicPr>
            <a:picLocks noChangeAspect="1"/>
          </p:cNvPicPr>
          <p:nvPr/>
        </p:nvPicPr>
        <p:blipFill>
          <a:blip r:embed="rId2"/>
          <a:stretch>
            <a:fillRect/>
          </a:stretch>
        </p:blipFill>
        <p:spPr>
          <a:xfrm>
            <a:off x="381524" y="4009759"/>
            <a:ext cx="8380952" cy="224761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Autofit/>
          </a:bodyPr>
          <a:lstStyle/>
          <a:p>
            <a:r>
              <a:rPr lang="en-US"/>
              <a:t>Funding Applications Main Page</a:t>
            </a:r>
          </a:p>
        </p:txBody>
      </p:sp>
      <p:sp>
        <p:nvSpPr>
          <p:cNvPr id="3" name="Content Placeholder 2"/>
          <p:cNvSpPr>
            <a:spLocks noGrp="1"/>
          </p:cNvSpPr>
          <p:nvPr>
            <p:ph sz="half" idx="1"/>
          </p:nvPr>
        </p:nvSpPr>
        <p:spPr>
          <a:xfrm>
            <a:off x="764436" y="1371600"/>
            <a:ext cx="7465164" cy="2133600"/>
          </a:xfrm>
        </p:spPr>
        <p:txBody>
          <a:bodyPr>
            <a:normAutofit fontScale="92500" lnSpcReduction="20000"/>
          </a:bodyPr>
          <a:lstStyle/>
          <a:p>
            <a:pPr marL="0" indent="0">
              <a:spcBef>
                <a:spcPts val="600"/>
              </a:spcBef>
              <a:buNone/>
            </a:pPr>
            <a:r>
              <a:rPr lang="en-US" dirty="0"/>
              <a:t>Useful information on this page includes:</a:t>
            </a:r>
          </a:p>
          <a:p>
            <a:pPr>
              <a:spcBef>
                <a:spcPts val="600"/>
              </a:spcBef>
            </a:pPr>
            <a:r>
              <a:rPr lang="en-US" dirty="0"/>
              <a:t>Entitlement versus Competitive application</a:t>
            </a:r>
          </a:p>
          <a:p>
            <a:pPr>
              <a:spcBef>
                <a:spcPts val="600"/>
              </a:spcBef>
            </a:pPr>
            <a:r>
              <a:rPr lang="en-US" dirty="0"/>
              <a:t>Some applications display a Due Date.</a:t>
            </a:r>
          </a:p>
          <a:p>
            <a:pPr>
              <a:spcBef>
                <a:spcPts val="600"/>
              </a:spcBef>
            </a:pPr>
            <a:r>
              <a:rPr lang="en-US" dirty="0"/>
              <a:t>Revision #</a:t>
            </a:r>
          </a:p>
          <a:p>
            <a:pPr>
              <a:spcBef>
                <a:spcPts val="600"/>
              </a:spcBef>
            </a:pPr>
            <a:r>
              <a:rPr lang="en-US" dirty="0"/>
              <a:t>Application Status &amp; Status Date</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25</a:t>
            </a:fld>
            <a:endParaRPr lang="en-US"/>
          </a:p>
        </p:txBody>
      </p:sp>
      <p:pic>
        <p:nvPicPr>
          <p:cNvPr id="7" name="Picture 6" descr="Funding applications page for sample school district, shows available entitlement and competitive grants">
            <a:extLst>
              <a:ext uri="{FF2B5EF4-FFF2-40B4-BE49-F238E27FC236}">
                <a16:creationId xmlns:a16="http://schemas.microsoft.com/office/drawing/2014/main" id="{8F9624A7-BBC5-4E91-93EA-2FCA8E438985}"/>
              </a:ext>
            </a:extLst>
          </p:cNvPr>
          <p:cNvPicPr>
            <a:picLocks noChangeAspect="1"/>
          </p:cNvPicPr>
          <p:nvPr/>
        </p:nvPicPr>
        <p:blipFill>
          <a:blip r:embed="rId2"/>
          <a:stretch>
            <a:fillRect/>
          </a:stretch>
        </p:blipFill>
        <p:spPr>
          <a:xfrm>
            <a:off x="327970" y="4264853"/>
            <a:ext cx="8338095" cy="1797143"/>
          </a:xfrm>
          <a:prstGeom prst="rect">
            <a:avLst/>
          </a:prstGeom>
          <a:ln>
            <a:solidFill>
              <a:schemeClr val="accent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The Sections Page</a:t>
            </a:r>
          </a:p>
        </p:txBody>
      </p:sp>
      <p:sp>
        <p:nvSpPr>
          <p:cNvPr id="3" name="Content Placeholder 2"/>
          <p:cNvSpPr>
            <a:spLocks noGrp="1"/>
          </p:cNvSpPr>
          <p:nvPr>
            <p:ph sz="half" idx="1"/>
          </p:nvPr>
        </p:nvSpPr>
        <p:spPr>
          <a:xfrm>
            <a:off x="457200" y="1371600"/>
            <a:ext cx="8305800" cy="4495800"/>
          </a:xfrm>
        </p:spPr>
        <p:txBody>
          <a:bodyPr>
            <a:normAutofit/>
          </a:bodyPr>
          <a:lstStyle/>
          <a:p>
            <a:pPr marL="457200" indent="-457200">
              <a:spcBef>
                <a:spcPts val="600"/>
              </a:spcBef>
              <a:buFont typeface="Arial" panose="020B0604020202020204" pitchFamily="34" charset="0"/>
              <a:buChar char="•"/>
            </a:pPr>
            <a:r>
              <a:rPr lang="en-US" sz="2800" dirty="0"/>
              <a:t>The Sections page is an overview of a selected funding application.</a:t>
            </a:r>
          </a:p>
          <a:p>
            <a:pPr marL="457200" indent="-457200">
              <a:spcBef>
                <a:spcPts val="600"/>
              </a:spcBef>
              <a:buFont typeface="Arial" panose="020B0604020202020204" pitchFamily="34" charset="0"/>
              <a:buChar char="•"/>
            </a:pPr>
            <a:r>
              <a:rPr lang="en-US" sz="2800" dirty="0"/>
              <a:t>It is the launching point to pages within the application.</a:t>
            </a:r>
          </a:p>
          <a:p>
            <a:pPr marL="457200" indent="-457200">
              <a:spcBef>
                <a:spcPts val="600"/>
              </a:spcBef>
              <a:buFont typeface="Arial" panose="020B0604020202020204" pitchFamily="34" charset="0"/>
              <a:buChar char="•"/>
            </a:pPr>
            <a:r>
              <a:rPr lang="en-US" sz="2800" dirty="0"/>
              <a:t>You may view the sections as expanded or collapsed.</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26</a:t>
            </a:fld>
            <a:endParaRPr lang="en-US"/>
          </a:p>
        </p:txBody>
      </p:sp>
    </p:spTree>
    <p:extLst>
      <p:ext uri="{BB962C8B-B14F-4D97-AF65-F5344CB8AC3E}">
        <p14:creationId xmlns:p14="http://schemas.microsoft.com/office/powerpoint/2010/main" val="3177208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728001"/>
          </a:xfrm>
        </p:spPr>
        <p:txBody>
          <a:bodyPr>
            <a:normAutofit fontScale="90000"/>
          </a:bodyPr>
          <a:lstStyle/>
          <a:p>
            <a:r>
              <a:rPr lang="en-US"/>
              <a:t>The Sections Page</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27</a:t>
            </a:fld>
            <a:endParaRPr lang="en-US"/>
          </a:p>
        </p:txBody>
      </p:sp>
      <p:pic>
        <p:nvPicPr>
          <p:cNvPr id="7" name="Picture 6" descr="Sections page in GEM$, with option to either view sections only or view all pages highlighted">
            <a:extLst>
              <a:ext uri="{FF2B5EF4-FFF2-40B4-BE49-F238E27FC236}">
                <a16:creationId xmlns:a16="http://schemas.microsoft.com/office/drawing/2014/main" id="{83BC3539-835A-4173-8916-DEBE198FE1CF}"/>
              </a:ext>
            </a:extLst>
          </p:cNvPr>
          <p:cNvPicPr>
            <a:picLocks noChangeAspect="1"/>
          </p:cNvPicPr>
          <p:nvPr/>
        </p:nvPicPr>
        <p:blipFill>
          <a:blip r:embed="rId2"/>
          <a:stretch>
            <a:fillRect/>
          </a:stretch>
        </p:blipFill>
        <p:spPr>
          <a:xfrm>
            <a:off x="401086" y="819441"/>
            <a:ext cx="8285714" cy="5523809"/>
          </a:xfrm>
          <a:prstGeom prst="rect">
            <a:avLst/>
          </a:prstGeom>
        </p:spPr>
      </p:pic>
    </p:spTree>
    <p:extLst>
      <p:ext uri="{BB962C8B-B14F-4D97-AF65-F5344CB8AC3E}">
        <p14:creationId xmlns:p14="http://schemas.microsoft.com/office/powerpoint/2010/main" val="3235233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Sections</a:t>
            </a:r>
          </a:p>
        </p:txBody>
      </p:sp>
      <p:sp>
        <p:nvSpPr>
          <p:cNvPr id="3" name="Content Placeholder 2"/>
          <p:cNvSpPr>
            <a:spLocks noGrp="1"/>
          </p:cNvSpPr>
          <p:nvPr>
            <p:ph sz="half" idx="1"/>
          </p:nvPr>
        </p:nvSpPr>
        <p:spPr>
          <a:xfrm>
            <a:off x="457200" y="1371600"/>
            <a:ext cx="8305800" cy="4495800"/>
          </a:xfrm>
        </p:spPr>
        <p:txBody>
          <a:bodyPr>
            <a:normAutofit fontScale="92500" lnSpcReduction="20000"/>
          </a:bodyPr>
          <a:lstStyle/>
          <a:p>
            <a:r>
              <a:rPr lang="en-US" sz="2800" dirty="0"/>
              <a:t>“Sections” are a consistent structure across GEM$ applications and reimbursement requests.</a:t>
            </a:r>
          </a:p>
          <a:p>
            <a:pPr marL="1028700" lvl="1" indent="-571500">
              <a:buFont typeface="Arial" panose="020B0604020202020204" pitchFamily="34" charset="0"/>
              <a:buChar char="•"/>
            </a:pPr>
            <a:r>
              <a:rPr lang="en-US" sz="2800" dirty="0"/>
              <a:t>Status changes</a:t>
            </a:r>
          </a:p>
          <a:p>
            <a:pPr marL="1028700" lvl="1" indent="-571500">
              <a:buFont typeface="Arial" panose="020B0604020202020204" pitchFamily="34" charset="0"/>
              <a:buChar char="•"/>
            </a:pPr>
            <a:r>
              <a:rPr lang="en-US" sz="2800" dirty="0"/>
              <a:t>History Log and Comments</a:t>
            </a:r>
          </a:p>
          <a:p>
            <a:pPr marL="1028700" lvl="1" indent="-571500">
              <a:buFont typeface="Arial" panose="020B0604020202020204" pitchFamily="34" charset="0"/>
              <a:buChar char="•"/>
            </a:pPr>
            <a:r>
              <a:rPr lang="en-US" sz="2800" dirty="0"/>
              <a:t>Allocations</a:t>
            </a:r>
          </a:p>
          <a:p>
            <a:pPr marL="1028700" lvl="1" indent="-571500">
              <a:buFont typeface="Arial" panose="020B0604020202020204" pitchFamily="34" charset="0"/>
              <a:buChar char="•"/>
            </a:pPr>
            <a:r>
              <a:rPr lang="en-US" sz="2800" dirty="0"/>
              <a:t>Grant sections</a:t>
            </a:r>
          </a:p>
          <a:p>
            <a:pPr marL="1028700" lvl="1" indent="-571500">
              <a:buFont typeface="Arial" panose="020B0604020202020204" pitchFamily="34" charset="0"/>
              <a:buChar char="•"/>
            </a:pPr>
            <a:r>
              <a:rPr lang="en-US" sz="2800" dirty="0"/>
              <a:t>General sections</a:t>
            </a:r>
          </a:p>
          <a:p>
            <a:pPr marL="1028700" lvl="1" indent="-571500">
              <a:buFont typeface="Arial" panose="020B0604020202020204" pitchFamily="34" charset="0"/>
              <a:buChar char="•"/>
            </a:pPr>
            <a:r>
              <a:rPr lang="en-US" sz="2800" dirty="0"/>
              <a:t>Validation: Error and Warning messages</a:t>
            </a:r>
          </a:p>
          <a:p>
            <a:pPr marL="1028700" lvl="1" indent="-571500">
              <a:buFont typeface="Arial" panose="020B0604020202020204" pitchFamily="34" charset="0"/>
              <a:buChar char="•"/>
            </a:pPr>
            <a:r>
              <a:rPr lang="en-US" sz="2800" dirty="0"/>
              <a:t>Print</a:t>
            </a:r>
          </a:p>
          <a:p>
            <a:pPr marL="1028700" lvl="1" indent="-571500">
              <a:buFont typeface="Arial" panose="020B0604020202020204" pitchFamily="34" charset="0"/>
              <a:buChar char="•"/>
            </a:pPr>
            <a:r>
              <a:rPr lang="en-US" sz="2800" dirty="0"/>
              <a:t>Revision Details (on revisions &gt; 0)</a:t>
            </a:r>
          </a:p>
          <a:p>
            <a:pPr marL="1028700" lvl="1" indent="-571500">
              <a:buFont typeface="Arial" panose="020B0604020202020204" pitchFamily="34" charset="0"/>
              <a:buChar char="•"/>
            </a:pPr>
            <a:r>
              <a:rPr lang="en-US" sz="2800" dirty="0"/>
              <a:t>Checklist for SEA qualitative review</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28</a:t>
            </a:fld>
            <a:endParaRPr lang="en-US"/>
          </a:p>
        </p:txBody>
      </p:sp>
    </p:spTree>
    <p:extLst>
      <p:ext uri="{BB962C8B-B14F-4D97-AF65-F5344CB8AC3E}">
        <p14:creationId xmlns:p14="http://schemas.microsoft.com/office/powerpoint/2010/main" val="1695689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Understanding Statuses</a:t>
            </a:r>
          </a:p>
        </p:txBody>
      </p:sp>
      <p:sp>
        <p:nvSpPr>
          <p:cNvPr id="3" name="Content Placeholder 2"/>
          <p:cNvSpPr>
            <a:spLocks noGrp="1"/>
          </p:cNvSpPr>
          <p:nvPr>
            <p:ph sz="half" idx="1"/>
          </p:nvPr>
        </p:nvSpPr>
        <p:spPr>
          <a:xfrm>
            <a:off x="457200" y="1371600"/>
            <a:ext cx="8305800" cy="3124200"/>
          </a:xfrm>
        </p:spPr>
        <p:txBody>
          <a:bodyPr>
            <a:normAutofit fontScale="85000" lnSpcReduction="20000"/>
          </a:bodyPr>
          <a:lstStyle/>
          <a:p>
            <a:pPr>
              <a:lnSpc>
                <a:spcPct val="110000"/>
              </a:lnSpc>
              <a:spcBef>
                <a:spcPts val="600"/>
              </a:spcBef>
            </a:pPr>
            <a:r>
              <a:rPr lang="en-US" dirty="0"/>
              <a:t>The Sections page displays the current status of the application and the next possible status(es).</a:t>
            </a:r>
          </a:p>
          <a:p>
            <a:pPr>
              <a:lnSpc>
                <a:spcPct val="110000"/>
              </a:lnSpc>
              <a:spcBef>
                <a:spcPts val="600"/>
              </a:spcBef>
            </a:pPr>
            <a:r>
              <a:rPr lang="en-US" dirty="0"/>
              <a:t>If the user lacks the correct permission, the status change confirmation screen will indicate so.</a:t>
            </a:r>
          </a:p>
          <a:p>
            <a:pPr>
              <a:lnSpc>
                <a:spcPct val="110000"/>
              </a:lnSpc>
              <a:spcBef>
                <a:spcPts val="600"/>
              </a:spcBef>
            </a:pPr>
            <a:r>
              <a:rPr lang="en-US" dirty="0"/>
              <a:t>Hover on the status change link for hints on role(s) required to change status and user(s) who can perform the status change.</a:t>
            </a:r>
          </a:p>
          <a:p>
            <a:pPr>
              <a:lnSpc>
                <a:spcPct val="110000"/>
              </a:lnSpc>
              <a:spcBef>
                <a:spcPts val="600"/>
              </a:spcBef>
            </a:pPr>
            <a:r>
              <a:rPr lang="en-US" dirty="0">
                <a:solidFill>
                  <a:srgbClr val="FFFF00"/>
                </a:solidFill>
              </a:rPr>
              <a:t>To begin work on a funding application, the user must click the link “Application Started.”</a:t>
            </a:r>
            <a:endParaRPr lang="en-US" dirty="0"/>
          </a:p>
          <a:p>
            <a:pPr>
              <a:lnSpc>
                <a:spcPct val="110000"/>
              </a:lnSpc>
              <a:spcBef>
                <a:spcPts val="600"/>
              </a:spcBef>
            </a:pPr>
            <a:endParaRPr lang="en-US" dirty="0"/>
          </a:p>
          <a:p>
            <a:pPr marL="0" indent="0">
              <a:lnSpc>
                <a:spcPct val="110000"/>
              </a:lnSpc>
              <a:spcBef>
                <a:spcPts val="600"/>
              </a:spcBef>
              <a:buNone/>
            </a:pPr>
            <a:endParaRPr lang="en-US" dirty="0">
              <a:solidFill>
                <a:srgbClr val="FFFF00"/>
              </a:solidFill>
            </a:endParaRPr>
          </a:p>
          <a:p>
            <a:pPr marL="0" indent="0">
              <a:buNone/>
            </a:pPr>
            <a:endParaRPr lang="en-US" dirty="0"/>
          </a:p>
        </p:txBody>
      </p:sp>
      <p:sp>
        <p:nvSpPr>
          <p:cNvPr id="7" name="Footer Placeholder 6"/>
          <p:cNvSpPr>
            <a:spLocks noGrp="1"/>
          </p:cNvSpPr>
          <p:nvPr>
            <p:ph type="ftr" sz="quarter" idx="11"/>
          </p:nvPr>
        </p:nvSpPr>
        <p:spPr/>
        <p:txBody>
          <a:bodyPr/>
          <a:lstStyle/>
          <a:p>
            <a:r>
              <a:rPr lang="en-US" dirty="0"/>
              <a:t>Funding Application</a:t>
            </a:r>
          </a:p>
        </p:txBody>
      </p:sp>
      <p:sp>
        <p:nvSpPr>
          <p:cNvPr id="8" name="Slide Number Placeholder 7"/>
          <p:cNvSpPr>
            <a:spLocks noGrp="1"/>
          </p:cNvSpPr>
          <p:nvPr>
            <p:ph type="sldNum" sz="quarter" idx="12"/>
          </p:nvPr>
        </p:nvSpPr>
        <p:spPr/>
        <p:txBody>
          <a:bodyPr/>
          <a:lstStyle/>
          <a:p>
            <a:fld id="{F5DFE7D2-B5A6-415F-AB98-5C760E3C03B9}" type="slidenum">
              <a:rPr lang="en-US" smtClean="0"/>
              <a:pPr/>
              <a:t>29</a:t>
            </a:fld>
            <a:endParaRPr lang="en-US"/>
          </a:p>
        </p:txBody>
      </p:sp>
      <p:pic>
        <p:nvPicPr>
          <p:cNvPr id="5" name="Picture 4" descr="Sample display in GEM$ of permissions for making changes. This example shows that only certain roles can make the change requested, and also lists the names of the people who are assigned those roles.">
            <a:extLst>
              <a:ext uri="{FF2B5EF4-FFF2-40B4-BE49-F238E27FC236}">
                <a16:creationId xmlns:a16="http://schemas.microsoft.com/office/drawing/2014/main" id="{26F7C8B8-68D5-42B5-8789-ACB6E4B54F44}"/>
              </a:ext>
            </a:extLst>
          </p:cNvPr>
          <p:cNvPicPr>
            <a:picLocks noChangeAspect="1"/>
          </p:cNvPicPr>
          <p:nvPr/>
        </p:nvPicPr>
        <p:blipFill>
          <a:blip r:embed="rId2"/>
          <a:stretch>
            <a:fillRect/>
          </a:stretch>
        </p:blipFill>
        <p:spPr>
          <a:xfrm>
            <a:off x="1981200" y="4334009"/>
            <a:ext cx="5000000" cy="21333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Today’s Purpose</a:t>
            </a:r>
          </a:p>
        </p:txBody>
      </p:sp>
      <p:sp>
        <p:nvSpPr>
          <p:cNvPr id="3" name="Content Placeholder 2"/>
          <p:cNvSpPr>
            <a:spLocks noGrp="1"/>
          </p:cNvSpPr>
          <p:nvPr>
            <p:ph sz="half" idx="1"/>
          </p:nvPr>
        </p:nvSpPr>
        <p:spPr>
          <a:xfrm>
            <a:off x="457200" y="1371600"/>
            <a:ext cx="8305800" cy="4525963"/>
          </a:xfrm>
        </p:spPr>
        <p:txBody>
          <a:bodyPr>
            <a:normAutofit/>
          </a:bodyPr>
          <a:lstStyle/>
          <a:p>
            <a:pPr>
              <a:lnSpc>
                <a:spcPct val="110000"/>
              </a:lnSpc>
              <a:spcBef>
                <a:spcPts val="0"/>
              </a:spcBef>
              <a:spcAft>
                <a:spcPts val="600"/>
              </a:spcAft>
            </a:pPr>
            <a:r>
              <a:rPr lang="en-US" dirty="0"/>
              <a:t>Beginning with grants in the 2023-24 fiscal year, grant applicants will use the GEM$ grants management system to apply for funds for education grants in Massachusetts.</a:t>
            </a:r>
          </a:p>
          <a:p>
            <a:pPr>
              <a:lnSpc>
                <a:spcPct val="110000"/>
              </a:lnSpc>
              <a:spcBef>
                <a:spcPts val="0"/>
              </a:spcBef>
              <a:spcAft>
                <a:spcPts val="600"/>
              </a:spcAft>
            </a:pPr>
            <a:r>
              <a:rPr lang="en-US" dirty="0"/>
              <a:t>The purpose of this presentation is to train new GEM$ users.</a:t>
            </a:r>
          </a:p>
          <a:p>
            <a:pPr>
              <a:lnSpc>
                <a:spcPct val="110000"/>
              </a:lnSpc>
              <a:spcBef>
                <a:spcPts val="0"/>
              </a:spcBef>
              <a:spcAft>
                <a:spcPts val="600"/>
              </a:spcAft>
            </a:pPr>
            <a:r>
              <a:rPr lang="en-US" dirty="0"/>
              <a:t>This slide deck and the contents of this training will also apply to funding applications that will go live at a later time.</a:t>
            </a:r>
          </a:p>
        </p:txBody>
      </p:sp>
      <p:sp>
        <p:nvSpPr>
          <p:cNvPr id="4" name="Footer Placeholder 3"/>
          <p:cNvSpPr>
            <a:spLocks noGrp="1"/>
          </p:cNvSpPr>
          <p:nvPr>
            <p:ph type="ftr" sz="quarter" idx="11"/>
          </p:nvPr>
        </p:nvSpPr>
        <p:spPr/>
        <p:txBody>
          <a:bodyPr/>
          <a:lstStyle/>
          <a:p>
            <a:r>
              <a:rPr lang="en-US" sz="1200" dirty="0"/>
              <a:t>General Site Navigation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3</a:t>
            </a:fld>
            <a:endParaRPr lang="en-US" dirty="0"/>
          </a:p>
        </p:txBody>
      </p:sp>
    </p:spTree>
    <p:extLst>
      <p:ext uri="{BB962C8B-B14F-4D97-AF65-F5344CB8AC3E}">
        <p14:creationId xmlns:p14="http://schemas.microsoft.com/office/powerpoint/2010/main" val="814866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The Allocations Page</a:t>
            </a:r>
          </a:p>
        </p:txBody>
      </p:sp>
      <p:sp>
        <p:nvSpPr>
          <p:cNvPr id="3" name="Content Placeholder 2"/>
          <p:cNvSpPr>
            <a:spLocks noGrp="1"/>
          </p:cNvSpPr>
          <p:nvPr>
            <p:ph sz="half" idx="1"/>
          </p:nvPr>
        </p:nvSpPr>
        <p:spPr>
          <a:xfrm>
            <a:off x="457200" y="1371600"/>
            <a:ext cx="8305800" cy="4495800"/>
          </a:xfrm>
        </p:spPr>
        <p:txBody>
          <a:bodyPr>
            <a:normAutofit/>
          </a:bodyPr>
          <a:lstStyle/>
          <a:p>
            <a:pPr>
              <a:lnSpc>
                <a:spcPct val="110000"/>
              </a:lnSpc>
              <a:spcBef>
                <a:spcPts val="600"/>
              </a:spcBef>
            </a:pPr>
            <a:r>
              <a:rPr lang="en-US"/>
              <a:t>This page displays the allocation(s) for each grant in the funding application.</a:t>
            </a:r>
          </a:p>
          <a:p>
            <a:pPr>
              <a:lnSpc>
                <a:spcPct val="110000"/>
              </a:lnSpc>
              <a:spcBef>
                <a:spcPts val="600"/>
              </a:spcBef>
            </a:pPr>
            <a:r>
              <a:rPr lang="en-US"/>
              <a:t>It is broken out by Allocation Type.</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30</a:t>
            </a:fld>
            <a:endParaRPr lang="en-US"/>
          </a:p>
        </p:txBody>
      </p:sp>
      <p:pic>
        <p:nvPicPr>
          <p:cNvPr id="7" name="Picture 6" descr="Sample allocation page in GEM$">
            <a:extLst>
              <a:ext uri="{FF2B5EF4-FFF2-40B4-BE49-F238E27FC236}">
                <a16:creationId xmlns:a16="http://schemas.microsoft.com/office/drawing/2014/main" id="{C1F4DA21-5308-4B0F-BF53-5935B871ADF0}"/>
              </a:ext>
            </a:extLst>
          </p:cNvPr>
          <p:cNvPicPr>
            <a:picLocks noChangeAspect="1"/>
          </p:cNvPicPr>
          <p:nvPr/>
        </p:nvPicPr>
        <p:blipFill>
          <a:blip r:embed="rId2"/>
          <a:stretch>
            <a:fillRect/>
          </a:stretch>
        </p:blipFill>
        <p:spPr>
          <a:xfrm>
            <a:off x="457200" y="3733800"/>
            <a:ext cx="8152381" cy="1775238"/>
          </a:xfrm>
          <a:prstGeom prst="rect">
            <a:avLst/>
          </a:prstGeom>
          <a:ln>
            <a:solidFill>
              <a:schemeClr val="accent1"/>
            </a:solidFill>
          </a:ln>
        </p:spPr>
      </p:pic>
    </p:spTree>
    <p:extLst>
      <p:ext uri="{BB962C8B-B14F-4D97-AF65-F5344CB8AC3E}">
        <p14:creationId xmlns:p14="http://schemas.microsoft.com/office/powerpoint/2010/main" val="79480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fontScale="90000"/>
          </a:bodyPr>
          <a:lstStyle/>
          <a:p>
            <a:r>
              <a:rPr lang="en-US"/>
              <a:t>Funding Application Page Navigation</a:t>
            </a:r>
          </a:p>
        </p:txBody>
      </p:sp>
      <p:sp>
        <p:nvSpPr>
          <p:cNvPr id="3" name="Content Placeholder 2"/>
          <p:cNvSpPr>
            <a:spLocks noGrp="1"/>
          </p:cNvSpPr>
          <p:nvPr>
            <p:ph sz="half" idx="1"/>
          </p:nvPr>
        </p:nvSpPr>
        <p:spPr>
          <a:xfrm>
            <a:off x="456405" y="1371600"/>
            <a:ext cx="8229600" cy="4343400"/>
          </a:xfrm>
        </p:spPr>
        <p:txBody>
          <a:bodyPr/>
          <a:lstStyle/>
          <a:p>
            <a:pPr>
              <a:spcBef>
                <a:spcPts val="600"/>
              </a:spcBef>
            </a:pPr>
            <a:r>
              <a:rPr lang="en-US" b="1"/>
              <a:t>Go To</a:t>
            </a:r>
            <a:r>
              <a:rPr lang="en-US"/>
              <a:t> / </a:t>
            </a:r>
            <a:r>
              <a:rPr lang="en-US" b="1"/>
              <a:t>Save and Go To</a:t>
            </a:r>
            <a:r>
              <a:rPr lang="en-US"/>
              <a:t> menu options allow navigation between any pages in the funding application.</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31</a:t>
            </a:fld>
            <a:endParaRPr lang="en-US"/>
          </a:p>
        </p:txBody>
      </p:sp>
      <p:pic>
        <p:nvPicPr>
          <p:cNvPr id="7" name="Picture 6" descr="Save and Go To menu in GEM$ selected and Title III, Part A: Immigrant Children and Youth sub-menu highlighted">
            <a:extLst>
              <a:ext uri="{FF2B5EF4-FFF2-40B4-BE49-F238E27FC236}">
                <a16:creationId xmlns:a16="http://schemas.microsoft.com/office/drawing/2014/main" id="{6EEC9142-95B5-4D56-A770-4FDB687BCD8C}"/>
              </a:ext>
            </a:extLst>
          </p:cNvPr>
          <p:cNvPicPr>
            <a:picLocks noChangeAspect="1"/>
          </p:cNvPicPr>
          <p:nvPr/>
        </p:nvPicPr>
        <p:blipFill>
          <a:blip r:embed="rId2"/>
          <a:stretch>
            <a:fillRect/>
          </a:stretch>
        </p:blipFill>
        <p:spPr>
          <a:xfrm>
            <a:off x="1109300" y="2934019"/>
            <a:ext cx="6923809" cy="2552381"/>
          </a:xfrm>
          <a:prstGeom prst="rect">
            <a:avLst/>
          </a:prstGeom>
          <a:ln>
            <a:solidFill>
              <a:schemeClr val="accent1"/>
            </a:solidFill>
          </a:ln>
        </p:spPr>
      </p:pic>
    </p:spTree>
    <p:extLst>
      <p:ext uri="{BB962C8B-B14F-4D97-AF65-F5344CB8AC3E}">
        <p14:creationId xmlns:p14="http://schemas.microsoft.com/office/powerpoint/2010/main" val="2069938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Save and Go To</a:t>
            </a:r>
            <a:r>
              <a:rPr lang="en-US" sz="3200"/>
              <a:t>…continued</a:t>
            </a:r>
          </a:p>
        </p:txBody>
      </p:sp>
      <p:sp>
        <p:nvSpPr>
          <p:cNvPr id="3" name="Content Placeholder 2"/>
          <p:cNvSpPr>
            <a:spLocks noGrp="1"/>
          </p:cNvSpPr>
          <p:nvPr>
            <p:ph sz="half" idx="1"/>
          </p:nvPr>
        </p:nvSpPr>
        <p:spPr>
          <a:xfrm>
            <a:off x="457200" y="1371600"/>
            <a:ext cx="8229600" cy="4495800"/>
          </a:xfrm>
        </p:spPr>
        <p:txBody>
          <a:bodyPr>
            <a:normAutofit lnSpcReduction="10000"/>
          </a:bodyPr>
          <a:lstStyle/>
          <a:p>
            <a:pPr>
              <a:spcBef>
                <a:spcPts val="600"/>
              </a:spcBef>
            </a:pPr>
            <a:r>
              <a:rPr lang="en-US" dirty="0"/>
              <a:t>Using Save and Go To refreshes session timeout.</a:t>
            </a:r>
          </a:p>
          <a:p>
            <a:pPr>
              <a:spcBef>
                <a:spcPts val="600"/>
              </a:spcBef>
            </a:pPr>
            <a:r>
              <a:rPr lang="en-US" dirty="0"/>
              <a:t>Save and Go To Current Page:  Saves changes to the page and keeps user on that page.</a:t>
            </a:r>
          </a:p>
          <a:p>
            <a:pPr>
              <a:spcBef>
                <a:spcPts val="600"/>
              </a:spcBef>
            </a:pPr>
            <a:r>
              <a:rPr lang="en-US" dirty="0"/>
              <a:t>Save and Go To Next Page:  Saves changes to the page and moves user to next page in that section.</a:t>
            </a:r>
          </a:p>
          <a:p>
            <a:pPr>
              <a:spcBef>
                <a:spcPts val="600"/>
              </a:spcBef>
            </a:pPr>
            <a:r>
              <a:rPr lang="en-US" dirty="0"/>
              <a:t>Save and Go To Previous Page:  Saves changes to the page and moves user to previous page in that section.</a:t>
            </a:r>
          </a:p>
          <a:p>
            <a:pPr lvl="1">
              <a:spcBef>
                <a:spcPts val="600"/>
              </a:spcBef>
            </a:pPr>
            <a:r>
              <a:rPr lang="en-US" dirty="0"/>
              <a:t>If no previous or next page exist, the user is returned to Sections page.</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32</a:t>
            </a:fld>
            <a:endParaRPr lang="en-US"/>
          </a:p>
        </p:txBody>
      </p:sp>
    </p:spTree>
    <p:extLst>
      <p:ext uri="{BB962C8B-B14F-4D97-AF65-F5344CB8AC3E}">
        <p14:creationId xmlns:p14="http://schemas.microsoft.com/office/powerpoint/2010/main" val="3680112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Page Locking</a:t>
            </a:r>
          </a:p>
        </p:txBody>
      </p:sp>
      <p:sp>
        <p:nvSpPr>
          <p:cNvPr id="3" name="Content Placeholder 2"/>
          <p:cNvSpPr>
            <a:spLocks noGrp="1"/>
          </p:cNvSpPr>
          <p:nvPr>
            <p:ph sz="half" idx="1"/>
          </p:nvPr>
        </p:nvSpPr>
        <p:spPr>
          <a:xfrm>
            <a:off x="407460" y="1371600"/>
            <a:ext cx="8507939" cy="3505200"/>
          </a:xfrm>
        </p:spPr>
        <p:txBody>
          <a:bodyPr>
            <a:normAutofit/>
          </a:bodyPr>
          <a:lstStyle/>
          <a:p>
            <a:pPr>
              <a:spcBef>
                <a:spcPts val="600"/>
              </a:spcBef>
            </a:pPr>
            <a:r>
              <a:rPr lang="en-US" dirty="0"/>
              <a:t>GEM$ prevents multiple users from editing the same page simultaneously.</a:t>
            </a:r>
          </a:p>
          <a:p>
            <a:pPr lvl="1">
              <a:spcBef>
                <a:spcPts val="600"/>
              </a:spcBef>
            </a:pPr>
            <a:r>
              <a:rPr lang="en-US" sz="2800" dirty="0"/>
              <a:t>User will see message indicating that the page is locked by another user.</a:t>
            </a:r>
          </a:p>
          <a:p>
            <a:pPr lvl="1">
              <a:spcBef>
                <a:spcPts val="600"/>
              </a:spcBef>
            </a:pPr>
            <a:r>
              <a:rPr lang="en-US" sz="2800" dirty="0"/>
              <a:t>The lock is released after that user leaves the page or the session times out.</a:t>
            </a:r>
          </a:p>
          <a:p>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33</a:t>
            </a:fld>
            <a:endParaRPr lang="en-US"/>
          </a:p>
        </p:txBody>
      </p:sp>
    </p:spTree>
    <p:extLst>
      <p:ext uri="{BB962C8B-B14F-4D97-AF65-F5344CB8AC3E}">
        <p14:creationId xmlns:p14="http://schemas.microsoft.com/office/powerpoint/2010/main" val="1839669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34</a:t>
            </a:fld>
            <a:endParaRPr lang="en-US"/>
          </a:p>
        </p:txBody>
      </p:sp>
    </p:spTree>
    <p:extLst>
      <p:ext uri="{BB962C8B-B14F-4D97-AF65-F5344CB8AC3E}">
        <p14:creationId xmlns:p14="http://schemas.microsoft.com/office/powerpoint/2010/main" val="2189598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Site-Level Funding Applications</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35</a:t>
            </a:fld>
            <a:endParaRPr lang="en-US"/>
          </a:p>
        </p:txBody>
      </p:sp>
    </p:spTree>
    <p:extLst>
      <p:ext uri="{BB962C8B-B14F-4D97-AF65-F5344CB8AC3E}">
        <p14:creationId xmlns:p14="http://schemas.microsoft.com/office/powerpoint/2010/main" val="52120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Site-Level Funding Applications</a:t>
            </a:r>
          </a:p>
        </p:txBody>
      </p:sp>
      <p:sp>
        <p:nvSpPr>
          <p:cNvPr id="3" name="Content Placeholder 2"/>
          <p:cNvSpPr>
            <a:spLocks noGrp="1"/>
          </p:cNvSpPr>
          <p:nvPr>
            <p:ph sz="half" idx="1"/>
          </p:nvPr>
        </p:nvSpPr>
        <p:spPr>
          <a:xfrm>
            <a:off x="407460" y="1371600"/>
            <a:ext cx="8507939" cy="4984750"/>
          </a:xfrm>
        </p:spPr>
        <p:txBody>
          <a:bodyPr>
            <a:normAutofit/>
          </a:bodyPr>
          <a:lstStyle/>
          <a:p>
            <a:pPr>
              <a:spcBef>
                <a:spcPts val="600"/>
              </a:spcBef>
            </a:pPr>
            <a:r>
              <a:rPr lang="en-US" dirty="0"/>
              <a:t>Most of the funding applications in GEM$ will be “district-level” (meaning parent-level) applications where the funding will exist in one budget.</a:t>
            </a:r>
          </a:p>
          <a:p>
            <a:pPr>
              <a:spcBef>
                <a:spcPts val="600"/>
              </a:spcBef>
            </a:pPr>
            <a:r>
              <a:rPr lang="en-US" sz="2800" dirty="0"/>
              <a:t>For site-level grants, budgeting is done at the site level. Applicants will enter</a:t>
            </a:r>
            <a:r>
              <a:rPr lang="en-US" dirty="0"/>
              <a:t> a budget for each site and the system will total the budgets for all of the sites into one district-level budget.</a:t>
            </a:r>
          </a:p>
          <a:p>
            <a:pPr>
              <a:spcBef>
                <a:spcPts val="600"/>
              </a:spcBef>
            </a:pPr>
            <a:r>
              <a:rPr lang="en-US" sz="2800" dirty="0"/>
              <a:t>An example of this functionality is for 21</a:t>
            </a:r>
            <a:r>
              <a:rPr lang="en-US" sz="2800" baseline="30000" dirty="0"/>
              <a:t>st</a:t>
            </a:r>
            <a:r>
              <a:rPr lang="en-US" sz="2800" dirty="0"/>
              <a:t> Century grants where an LEA may provide funding to an LEA who supports programs at multiple sites.</a:t>
            </a:r>
          </a:p>
          <a:p>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36</a:t>
            </a:fld>
            <a:endParaRPr lang="en-US"/>
          </a:p>
        </p:txBody>
      </p:sp>
    </p:spTree>
    <p:extLst>
      <p:ext uri="{BB962C8B-B14F-4D97-AF65-F5344CB8AC3E}">
        <p14:creationId xmlns:p14="http://schemas.microsoft.com/office/powerpoint/2010/main" val="622710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Site-Level Funding Applications (2)</a:t>
            </a:r>
          </a:p>
        </p:txBody>
      </p:sp>
      <p:sp>
        <p:nvSpPr>
          <p:cNvPr id="3" name="Content Placeholder 2"/>
          <p:cNvSpPr>
            <a:spLocks noGrp="1"/>
          </p:cNvSpPr>
          <p:nvPr>
            <p:ph sz="half" idx="1"/>
          </p:nvPr>
        </p:nvSpPr>
        <p:spPr>
          <a:xfrm>
            <a:off x="407460" y="1371600"/>
            <a:ext cx="3039125" cy="4984750"/>
          </a:xfrm>
        </p:spPr>
        <p:txBody>
          <a:bodyPr>
            <a:normAutofit/>
          </a:bodyPr>
          <a:lstStyle/>
          <a:p>
            <a:pPr>
              <a:spcBef>
                <a:spcPts val="600"/>
              </a:spcBef>
            </a:pPr>
            <a:r>
              <a:rPr lang="en-US" dirty="0"/>
              <a:t>The dropdown selector in the middle of the Sections page allows the user to toggle between the district (parent organization) view and the site-level view.</a:t>
            </a:r>
            <a:endParaRPr lang="en-US" sz="2800" dirty="0"/>
          </a:p>
          <a:p>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37</a:t>
            </a:fld>
            <a:endParaRPr lang="en-US"/>
          </a:p>
        </p:txBody>
      </p:sp>
      <p:pic>
        <p:nvPicPr>
          <p:cNvPr id="7" name="Picture 6" descr="Dropdown menu allowing GEM$ user to choose between viewing the entire organizations, or just specific sites">
            <a:extLst>
              <a:ext uri="{FF2B5EF4-FFF2-40B4-BE49-F238E27FC236}">
                <a16:creationId xmlns:a16="http://schemas.microsoft.com/office/drawing/2014/main" id="{C3B3A5A4-0B44-4DA9-8952-F30F84A9F07E}"/>
              </a:ext>
            </a:extLst>
          </p:cNvPr>
          <p:cNvPicPr>
            <a:picLocks noChangeAspect="1"/>
          </p:cNvPicPr>
          <p:nvPr/>
        </p:nvPicPr>
        <p:blipFill>
          <a:blip r:embed="rId3"/>
          <a:stretch>
            <a:fillRect/>
          </a:stretch>
        </p:blipFill>
        <p:spPr>
          <a:xfrm>
            <a:off x="3581705" y="1500611"/>
            <a:ext cx="4876190" cy="4447619"/>
          </a:xfrm>
          <a:prstGeom prst="rect">
            <a:avLst/>
          </a:prstGeom>
          <a:ln>
            <a:solidFill>
              <a:schemeClr val="accent1"/>
            </a:solidFill>
          </a:ln>
        </p:spPr>
      </p:pic>
    </p:spTree>
    <p:extLst>
      <p:ext uri="{BB962C8B-B14F-4D97-AF65-F5344CB8AC3E}">
        <p14:creationId xmlns:p14="http://schemas.microsoft.com/office/powerpoint/2010/main" val="2880853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Site-Level Funding Applications (5)</a:t>
            </a:r>
          </a:p>
        </p:txBody>
      </p:sp>
      <p:sp>
        <p:nvSpPr>
          <p:cNvPr id="3" name="Content Placeholder 2"/>
          <p:cNvSpPr>
            <a:spLocks noGrp="1"/>
          </p:cNvSpPr>
          <p:nvPr>
            <p:ph sz="half" idx="1"/>
          </p:nvPr>
        </p:nvSpPr>
        <p:spPr>
          <a:xfrm>
            <a:off x="407460" y="1371600"/>
            <a:ext cx="8507939" cy="4984750"/>
          </a:xfrm>
        </p:spPr>
        <p:txBody>
          <a:bodyPr>
            <a:normAutofit/>
          </a:bodyPr>
          <a:lstStyle/>
          <a:p>
            <a:pPr>
              <a:spcBef>
                <a:spcPts val="600"/>
              </a:spcBef>
            </a:pPr>
            <a:r>
              <a:rPr lang="en-US" sz="2800" dirty="0"/>
              <a:t>To add, delete, and edit site names, use the options in the dropdown selector.</a:t>
            </a:r>
          </a:p>
          <a:p>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38</a:t>
            </a:fld>
            <a:endParaRPr lang="en-US"/>
          </a:p>
        </p:txBody>
      </p:sp>
      <p:pic>
        <p:nvPicPr>
          <p:cNvPr id="7" name="Picture 6" descr="Dropdown menu in GEM$ allowing a user to add a grant application">
            <a:extLst>
              <a:ext uri="{FF2B5EF4-FFF2-40B4-BE49-F238E27FC236}">
                <a16:creationId xmlns:a16="http://schemas.microsoft.com/office/drawing/2014/main" id="{E2C52E16-A4AA-4103-9D9E-BC0F9D1FD0C4}"/>
              </a:ext>
            </a:extLst>
          </p:cNvPr>
          <p:cNvPicPr>
            <a:picLocks noChangeAspect="1"/>
          </p:cNvPicPr>
          <p:nvPr/>
        </p:nvPicPr>
        <p:blipFill>
          <a:blip r:embed="rId3"/>
          <a:stretch>
            <a:fillRect/>
          </a:stretch>
        </p:blipFill>
        <p:spPr>
          <a:xfrm>
            <a:off x="748009" y="2452809"/>
            <a:ext cx="4752381" cy="1952381"/>
          </a:xfrm>
          <a:prstGeom prst="rect">
            <a:avLst/>
          </a:prstGeom>
        </p:spPr>
      </p:pic>
      <p:pic>
        <p:nvPicPr>
          <p:cNvPr id="9" name="Picture 8" descr="Add Grant Application screen in GEM$, with an arrow pointing to where the application name should go and the &quot;add application&quot; button highlighted">
            <a:extLst>
              <a:ext uri="{FF2B5EF4-FFF2-40B4-BE49-F238E27FC236}">
                <a16:creationId xmlns:a16="http://schemas.microsoft.com/office/drawing/2014/main" id="{61C39EC1-9B02-4F71-9DAC-F9E79EE37B95}"/>
              </a:ext>
            </a:extLst>
          </p:cNvPr>
          <p:cNvPicPr>
            <a:picLocks noChangeAspect="1"/>
          </p:cNvPicPr>
          <p:nvPr/>
        </p:nvPicPr>
        <p:blipFill>
          <a:blip r:embed="rId4"/>
          <a:stretch>
            <a:fillRect/>
          </a:stretch>
        </p:blipFill>
        <p:spPr>
          <a:xfrm>
            <a:off x="648438" y="4490991"/>
            <a:ext cx="5904762" cy="1780952"/>
          </a:xfrm>
          <a:prstGeom prst="rect">
            <a:avLst/>
          </a:prstGeom>
          <a:ln>
            <a:solidFill>
              <a:schemeClr val="accent1"/>
            </a:solidFill>
          </a:ln>
        </p:spPr>
      </p:pic>
    </p:spTree>
    <p:extLst>
      <p:ext uri="{BB962C8B-B14F-4D97-AF65-F5344CB8AC3E}">
        <p14:creationId xmlns:p14="http://schemas.microsoft.com/office/powerpoint/2010/main" val="124912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Site-Level Funding Applications (3)</a:t>
            </a:r>
          </a:p>
        </p:txBody>
      </p:sp>
      <p:sp>
        <p:nvSpPr>
          <p:cNvPr id="3" name="Content Placeholder 2"/>
          <p:cNvSpPr>
            <a:spLocks noGrp="1"/>
          </p:cNvSpPr>
          <p:nvPr>
            <p:ph sz="half" idx="1"/>
          </p:nvPr>
        </p:nvSpPr>
        <p:spPr>
          <a:xfrm>
            <a:off x="407460" y="1371600"/>
            <a:ext cx="8507939" cy="4984750"/>
          </a:xfrm>
        </p:spPr>
        <p:txBody>
          <a:bodyPr>
            <a:normAutofit/>
          </a:bodyPr>
          <a:lstStyle/>
          <a:p>
            <a:pPr>
              <a:spcBef>
                <a:spcPts val="600"/>
              </a:spcBef>
            </a:pPr>
            <a:r>
              <a:rPr lang="en-US" dirty="0"/>
              <a:t>When the selector is set to “District Level,” all of the pages displayed on the Sections page apply to the district (or parent-level organization).</a:t>
            </a:r>
          </a:p>
          <a:p>
            <a:pPr>
              <a:spcBef>
                <a:spcPts val="600"/>
              </a:spcBef>
            </a:pPr>
            <a:r>
              <a:rPr lang="en-US" sz="2800" dirty="0"/>
              <a:t>The Budget link shown here will display a read-only page.</a:t>
            </a:r>
          </a:p>
          <a:p>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39</a:t>
            </a:fld>
            <a:endParaRPr lang="en-US"/>
          </a:p>
        </p:txBody>
      </p:sp>
      <p:pic>
        <p:nvPicPr>
          <p:cNvPr id="7" name="Picture 6" descr="Sections sorted by the &quot;district-level&quot; selection ">
            <a:extLst>
              <a:ext uri="{FF2B5EF4-FFF2-40B4-BE49-F238E27FC236}">
                <a16:creationId xmlns:a16="http://schemas.microsoft.com/office/drawing/2014/main" id="{B65BF297-07E4-478F-A137-F335681E8FC6}"/>
              </a:ext>
            </a:extLst>
          </p:cNvPr>
          <p:cNvPicPr>
            <a:picLocks noChangeAspect="1"/>
          </p:cNvPicPr>
          <p:nvPr/>
        </p:nvPicPr>
        <p:blipFill>
          <a:blip r:embed="rId3"/>
          <a:stretch>
            <a:fillRect/>
          </a:stretch>
        </p:blipFill>
        <p:spPr>
          <a:xfrm>
            <a:off x="2233905" y="3563646"/>
            <a:ext cx="4676190" cy="2161905"/>
          </a:xfrm>
          <a:prstGeom prst="rect">
            <a:avLst/>
          </a:prstGeom>
          <a:ln>
            <a:solidFill>
              <a:schemeClr val="accent1"/>
            </a:solidFill>
          </a:ln>
        </p:spPr>
      </p:pic>
    </p:spTree>
    <p:extLst>
      <p:ext uri="{BB962C8B-B14F-4D97-AF65-F5344CB8AC3E}">
        <p14:creationId xmlns:p14="http://schemas.microsoft.com/office/powerpoint/2010/main" val="65796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Entitlement vs Competitive</a:t>
            </a:r>
          </a:p>
        </p:txBody>
      </p:sp>
      <p:sp>
        <p:nvSpPr>
          <p:cNvPr id="3" name="Content Placeholder 2"/>
          <p:cNvSpPr>
            <a:spLocks noGrp="1"/>
          </p:cNvSpPr>
          <p:nvPr>
            <p:ph sz="half" idx="1"/>
          </p:nvPr>
        </p:nvSpPr>
        <p:spPr>
          <a:xfrm>
            <a:off x="457200" y="1371600"/>
            <a:ext cx="8305800" cy="4525963"/>
          </a:xfrm>
        </p:spPr>
        <p:txBody>
          <a:bodyPr>
            <a:normAutofit fontScale="85000" lnSpcReduction="10000"/>
          </a:bodyPr>
          <a:lstStyle/>
          <a:p>
            <a:pPr marL="0" indent="0">
              <a:lnSpc>
                <a:spcPct val="110000"/>
              </a:lnSpc>
              <a:spcBef>
                <a:spcPts val="0"/>
              </a:spcBef>
              <a:spcAft>
                <a:spcPts val="600"/>
              </a:spcAft>
              <a:buNone/>
            </a:pPr>
            <a:r>
              <a:rPr lang="en-US" dirty="0"/>
              <a:t>Entitlement (formula) grants</a:t>
            </a:r>
          </a:p>
          <a:p>
            <a:pPr>
              <a:lnSpc>
                <a:spcPct val="110000"/>
              </a:lnSpc>
              <a:spcBef>
                <a:spcPts val="0"/>
              </a:spcBef>
              <a:spcAft>
                <a:spcPts val="600"/>
              </a:spcAft>
            </a:pPr>
            <a:r>
              <a:rPr lang="en-US" dirty="0"/>
              <a:t>For entitlement grants, the applicant will know the allocation before beginning to enter responses in the grant. The grantee will submit a budget to reflect the allocation. Examples include Title I, Title II, and IDEA grants.</a:t>
            </a:r>
          </a:p>
          <a:p>
            <a:pPr marL="0" indent="0">
              <a:lnSpc>
                <a:spcPct val="110000"/>
              </a:lnSpc>
              <a:spcBef>
                <a:spcPts val="0"/>
              </a:spcBef>
              <a:spcAft>
                <a:spcPts val="600"/>
              </a:spcAft>
              <a:buNone/>
            </a:pPr>
            <a:r>
              <a:rPr lang="en-US" dirty="0"/>
              <a:t>Competitive grants (for grant competition in GEM$)</a:t>
            </a:r>
          </a:p>
          <a:p>
            <a:pPr>
              <a:lnSpc>
                <a:spcPct val="110000"/>
              </a:lnSpc>
              <a:spcBef>
                <a:spcPts val="0"/>
              </a:spcBef>
              <a:spcAft>
                <a:spcPts val="600"/>
              </a:spcAft>
            </a:pPr>
            <a:r>
              <a:rPr lang="en-US" dirty="0"/>
              <a:t>For competitive grants, the user will budget and enter data with no allocation designated. If awarded, the grantee will update their budget to reflect their awarded allocation. Examples include 21</a:t>
            </a:r>
            <a:r>
              <a:rPr lang="en-US" baseline="30000" dirty="0"/>
              <a:t>st</a:t>
            </a:r>
            <a:r>
              <a:rPr lang="en-US" dirty="0"/>
              <a:t> Century, CTE Innovative Pathways Planning Grant and CTE Partnership Grant.</a:t>
            </a:r>
          </a:p>
          <a:p>
            <a:pPr marL="0" indent="0">
              <a:lnSpc>
                <a:spcPct val="110000"/>
              </a:lnSpc>
              <a:spcBef>
                <a:spcPts val="0"/>
              </a:spcBef>
              <a:spcAft>
                <a:spcPts val="600"/>
              </a:spcAft>
              <a:buNone/>
            </a:pPr>
            <a:endParaRPr lang="en-US" dirty="0"/>
          </a:p>
        </p:txBody>
      </p:sp>
      <p:sp>
        <p:nvSpPr>
          <p:cNvPr id="4" name="Footer Placeholder 3"/>
          <p:cNvSpPr>
            <a:spLocks noGrp="1"/>
          </p:cNvSpPr>
          <p:nvPr>
            <p:ph type="ftr" sz="quarter" idx="11"/>
          </p:nvPr>
        </p:nvSpPr>
        <p:spPr/>
        <p:txBody>
          <a:bodyPr/>
          <a:lstStyle/>
          <a:p>
            <a:r>
              <a:rPr lang="en-US" sz="1200"/>
              <a:t>General Site Navigation</a:t>
            </a:r>
            <a:endParaRPr lang="en-US" sz="1200" dirty="0"/>
          </a:p>
        </p:txBody>
      </p:sp>
      <p:sp>
        <p:nvSpPr>
          <p:cNvPr id="5" name="Slide Number Placeholder 4"/>
          <p:cNvSpPr>
            <a:spLocks noGrp="1"/>
          </p:cNvSpPr>
          <p:nvPr>
            <p:ph type="sldNum" sz="quarter" idx="12"/>
          </p:nvPr>
        </p:nvSpPr>
        <p:spPr/>
        <p:txBody>
          <a:bodyPr/>
          <a:lstStyle/>
          <a:p>
            <a:fld id="{F5DFE7D2-B5A6-415F-AB98-5C760E3C03B9}" type="slidenum">
              <a:rPr lang="en-US" smtClean="0"/>
              <a:pPr/>
              <a:t>4</a:t>
            </a:fld>
            <a:endParaRPr lang="en-US" dirty="0"/>
          </a:p>
        </p:txBody>
      </p:sp>
    </p:spTree>
    <p:extLst>
      <p:ext uri="{BB962C8B-B14F-4D97-AF65-F5344CB8AC3E}">
        <p14:creationId xmlns:p14="http://schemas.microsoft.com/office/powerpoint/2010/main" val="286334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Site-Level Funding Applications (4)</a:t>
            </a:r>
          </a:p>
        </p:txBody>
      </p:sp>
      <p:sp>
        <p:nvSpPr>
          <p:cNvPr id="3" name="Content Placeholder 2"/>
          <p:cNvSpPr>
            <a:spLocks noGrp="1"/>
          </p:cNvSpPr>
          <p:nvPr>
            <p:ph sz="half" idx="1"/>
          </p:nvPr>
        </p:nvSpPr>
        <p:spPr>
          <a:xfrm>
            <a:off x="407460" y="1371600"/>
            <a:ext cx="8507939" cy="4984750"/>
          </a:xfrm>
        </p:spPr>
        <p:txBody>
          <a:bodyPr>
            <a:normAutofit/>
          </a:bodyPr>
          <a:lstStyle/>
          <a:p>
            <a:pPr>
              <a:spcBef>
                <a:spcPts val="600"/>
              </a:spcBef>
            </a:pPr>
            <a:r>
              <a:rPr lang="en-US" dirty="0"/>
              <a:t>When the selector is set to the name of the site, the links displayed will be to the pages that are required for each site.</a:t>
            </a:r>
          </a:p>
          <a:p>
            <a:pPr>
              <a:spcBef>
                <a:spcPts val="600"/>
              </a:spcBef>
            </a:pPr>
            <a:r>
              <a:rPr lang="en-US" dirty="0"/>
              <a:t>Note that even if the organization only has one site, completing these pages for that site is required.</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40</a:t>
            </a:fld>
            <a:endParaRPr lang="en-US"/>
          </a:p>
        </p:txBody>
      </p:sp>
      <p:pic>
        <p:nvPicPr>
          <p:cNvPr id="8" name="Picture 7" descr="Sections sorted by the &quot;Building One&quot; site selection">
            <a:extLst>
              <a:ext uri="{FF2B5EF4-FFF2-40B4-BE49-F238E27FC236}">
                <a16:creationId xmlns:a16="http://schemas.microsoft.com/office/drawing/2014/main" id="{4F451483-82C1-4289-BDDB-D086DD64C002}"/>
              </a:ext>
            </a:extLst>
          </p:cNvPr>
          <p:cNvPicPr>
            <a:picLocks noChangeAspect="1"/>
          </p:cNvPicPr>
          <p:nvPr/>
        </p:nvPicPr>
        <p:blipFill>
          <a:blip r:embed="rId3"/>
          <a:stretch>
            <a:fillRect/>
          </a:stretch>
        </p:blipFill>
        <p:spPr>
          <a:xfrm>
            <a:off x="1667490" y="3740313"/>
            <a:ext cx="5161905" cy="2219048"/>
          </a:xfrm>
          <a:prstGeom prst="rect">
            <a:avLst/>
          </a:prstGeom>
          <a:ln>
            <a:solidFill>
              <a:schemeClr val="accent1"/>
            </a:solidFill>
          </a:ln>
        </p:spPr>
      </p:pic>
    </p:spTree>
    <p:extLst>
      <p:ext uri="{BB962C8B-B14F-4D97-AF65-F5344CB8AC3E}">
        <p14:creationId xmlns:p14="http://schemas.microsoft.com/office/powerpoint/2010/main" val="4183812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41</a:t>
            </a:fld>
            <a:endParaRPr lang="en-US"/>
          </a:p>
        </p:txBody>
      </p:sp>
    </p:spTree>
    <p:extLst>
      <p:ext uri="{BB962C8B-B14F-4D97-AF65-F5344CB8AC3E}">
        <p14:creationId xmlns:p14="http://schemas.microsoft.com/office/powerpoint/2010/main" val="1760402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The Budget</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42</a:t>
            </a:fld>
            <a:endParaRPr lang="en-US"/>
          </a:p>
        </p:txBody>
      </p:sp>
    </p:spTree>
    <p:extLst>
      <p:ext uri="{BB962C8B-B14F-4D97-AF65-F5344CB8AC3E}">
        <p14:creationId xmlns:p14="http://schemas.microsoft.com/office/powerpoint/2010/main" val="1786641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095534"/>
          </a:xfrm>
        </p:spPr>
        <p:txBody>
          <a:bodyPr/>
          <a:lstStyle/>
          <a:p>
            <a:r>
              <a:rPr lang="en-US"/>
              <a:t>Budgeting</a:t>
            </a:r>
          </a:p>
        </p:txBody>
      </p:sp>
      <p:sp>
        <p:nvSpPr>
          <p:cNvPr id="3" name="Content Placeholder 2"/>
          <p:cNvSpPr>
            <a:spLocks noGrp="1"/>
          </p:cNvSpPr>
          <p:nvPr>
            <p:ph sz="half" idx="1"/>
          </p:nvPr>
        </p:nvSpPr>
        <p:spPr>
          <a:xfrm>
            <a:off x="457200" y="1371600"/>
            <a:ext cx="8305800" cy="1589791"/>
          </a:xfrm>
        </p:spPr>
        <p:txBody>
          <a:bodyPr>
            <a:normAutofit/>
          </a:bodyPr>
          <a:lstStyle/>
          <a:p>
            <a:pPr>
              <a:spcBef>
                <a:spcPts val="600"/>
              </a:spcBef>
            </a:pPr>
            <a:r>
              <a:rPr lang="en-US"/>
              <a:t>To begin budgeting, click on the “Budget” link on the Sections page.</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43</a:t>
            </a:fld>
            <a:endParaRPr lang="en-US"/>
          </a:p>
        </p:txBody>
      </p:sp>
      <p:pic>
        <p:nvPicPr>
          <p:cNvPr id="8" name="Picture 7" descr="Sections page in GEM$ with &quot;Budget&quot; highlighted">
            <a:extLst>
              <a:ext uri="{FF2B5EF4-FFF2-40B4-BE49-F238E27FC236}">
                <a16:creationId xmlns:a16="http://schemas.microsoft.com/office/drawing/2014/main" id="{57620493-FC53-460D-8460-17BCE4F21ED6}"/>
              </a:ext>
            </a:extLst>
          </p:cNvPr>
          <p:cNvPicPr>
            <a:picLocks noChangeAspect="1"/>
          </p:cNvPicPr>
          <p:nvPr/>
        </p:nvPicPr>
        <p:blipFill>
          <a:blip r:embed="rId2"/>
          <a:stretch>
            <a:fillRect/>
          </a:stretch>
        </p:blipFill>
        <p:spPr>
          <a:xfrm>
            <a:off x="3276600" y="1991848"/>
            <a:ext cx="4152381" cy="3809524"/>
          </a:xfrm>
          <a:prstGeom prst="rect">
            <a:avLst/>
          </a:prstGeom>
        </p:spPr>
      </p:pic>
    </p:spTree>
    <p:extLst>
      <p:ext uri="{BB962C8B-B14F-4D97-AF65-F5344CB8AC3E}">
        <p14:creationId xmlns:p14="http://schemas.microsoft.com/office/powerpoint/2010/main" val="1449579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27760"/>
          </a:xfrm>
        </p:spPr>
        <p:txBody>
          <a:bodyPr/>
          <a:lstStyle/>
          <a:p>
            <a:r>
              <a:rPr lang="en-US"/>
              <a:t>The Budget Page</a:t>
            </a:r>
          </a:p>
        </p:txBody>
      </p:sp>
      <p:sp>
        <p:nvSpPr>
          <p:cNvPr id="3" name="Content Placeholder 2"/>
          <p:cNvSpPr>
            <a:spLocks noGrp="1"/>
          </p:cNvSpPr>
          <p:nvPr>
            <p:ph sz="half" idx="1"/>
          </p:nvPr>
        </p:nvSpPr>
        <p:spPr>
          <a:xfrm>
            <a:off x="457200" y="1371600"/>
            <a:ext cx="8305800" cy="1354606"/>
          </a:xfrm>
        </p:spPr>
        <p:txBody>
          <a:bodyPr>
            <a:normAutofit fontScale="62500" lnSpcReduction="20000"/>
          </a:bodyPr>
          <a:lstStyle/>
          <a:p>
            <a:pPr marL="548640">
              <a:lnSpc>
                <a:spcPct val="120000"/>
              </a:lnSpc>
              <a:spcBef>
                <a:spcPts val="600"/>
              </a:spcBef>
            </a:pPr>
            <a:r>
              <a:rPr lang="en-US" sz="3800"/>
              <a:t>Click on the “Modify” link  to begin budgeting.</a:t>
            </a:r>
          </a:p>
          <a:p>
            <a:pPr marL="548640">
              <a:lnSpc>
                <a:spcPct val="120000"/>
              </a:lnSpc>
              <a:spcBef>
                <a:spcPts val="600"/>
              </a:spcBef>
            </a:pPr>
            <a:r>
              <a:rPr lang="en-US" sz="3800"/>
              <a:t>Note that users may choose to budget by Object Code or by Function Code.</a:t>
            </a:r>
          </a:p>
          <a:p>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44</a:t>
            </a:fld>
            <a:endParaRPr lang="en-US"/>
          </a:p>
        </p:txBody>
      </p:sp>
      <p:pic>
        <p:nvPicPr>
          <p:cNvPr id="9" name="Picture 8" descr="Budget page in GEM$ listing the 11 object codes, with &quot;Modify&quot; button for Object Code 01m - Professional Salaries (MTRS) highlighted">
            <a:extLst>
              <a:ext uri="{FF2B5EF4-FFF2-40B4-BE49-F238E27FC236}">
                <a16:creationId xmlns:a16="http://schemas.microsoft.com/office/drawing/2014/main" id="{941F2C9F-7C46-4A13-AD44-D29A33F2A479}"/>
              </a:ext>
            </a:extLst>
          </p:cNvPr>
          <p:cNvPicPr>
            <a:picLocks noChangeAspect="1"/>
          </p:cNvPicPr>
          <p:nvPr/>
        </p:nvPicPr>
        <p:blipFill>
          <a:blip r:embed="rId2"/>
          <a:stretch>
            <a:fillRect/>
          </a:stretch>
        </p:blipFill>
        <p:spPr>
          <a:xfrm>
            <a:off x="3136900" y="2362200"/>
            <a:ext cx="4857143" cy="3752381"/>
          </a:xfrm>
          <a:prstGeom prst="rect">
            <a:avLst/>
          </a:prstGeom>
        </p:spPr>
      </p:pic>
    </p:spTree>
    <p:extLst>
      <p:ext uri="{BB962C8B-B14F-4D97-AF65-F5344CB8AC3E}">
        <p14:creationId xmlns:p14="http://schemas.microsoft.com/office/powerpoint/2010/main" val="2392421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082675"/>
          </a:xfrm>
        </p:spPr>
        <p:txBody>
          <a:bodyPr>
            <a:normAutofit/>
          </a:bodyPr>
          <a:lstStyle/>
          <a:p>
            <a:r>
              <a:rPr lang="en-US"/>
              <a:t>Budget Detail</a:t>
            </a:r>
          </a:p>
        </p:txBody>
      </p:sp>
      <p:sp>
        <p:nvSpPr>
          <p:cNvPr id="3" name="Content Placeholder 2"/>
          <p:cNvSpPr>
            <a:spLocks noGrp="1"/>
          </p:cNvSpPr>
          <p:nvPr>
            <p:ph sz="half" idx="1"/>
          </p:nvPr>
        </p:nvSpPr>
        <p:spPr>
          <a:xfrm>
            <a:off x="457200" y="1371600"/>
            <a:ext cx="8229600" cy="2971800"/>
          </a:xfrm>
        </p:spPr>
        <p:txBody>
          <a:bodyPr>
            <a:normAutofit/>
          </a:bodyPr>
          <a:lstStyle/>
          <a:p>
            <a:pPr>
              <a:spcBef>
                <a:spcPts val="600"/>
              </a:spcBef>
            </a:pPr>
            <a:r>
              <a:rPr lang="en-US"/>
              <a:t>Click on “Add Budget Detail” to create a new Budget entry. To edit an existing entry, use the pencil or the trash can icon.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45</a:t>
            </a:fld>
            <a:endParaRPr lang="en-US"/>
          </a:p>
        </p:txBody>
      </p:sp>
      <p:pic>
        <p:nvPicPr>
          <p:cNvPr id="7" name="Picture 6" descr="Budget detail page in GEM$, with the &quot;add budget detail&quot; link pointed to by an arrow.">
            <a:extLst>
              <a:ext uri="{FF2B5EF4-FFF2-40B4-BE49-F238E27FC236}">
                <a16:creationId xmlns:a16="http://schemas.microsoft.com/office/drawing/2014/main" id="{3431F145-F9E6-4DC6-8FD9-ED0C1242BD90}"/>
              </a:ext>
            </a:extLst>
          </p:cNvPr>
          <p:cNvPicPr>
            <a:picLocks noChangeAspect="1"/>
          </p:cNvPicPr>
          <p:nvPr/>
        </p:nvPicPr>
        <p:blipFill>
          <a:blip r:embed="rId2"/>
          <a:stretch>
            <a:fillRect/>
          </a:stretch>
        </p:blipFill>
        <p:spPr>
          <a:xfrm>
            <a:off x="431800" y="2805246"/>
            <a:ext cx="8228571" cy="2085714"/>
          </a:xfrm>
          <a:prstGeom prst="rect">
            <a:avLst/>
          </a:prstGeom>
        </p:spPr>
      </p:pic>
      <p:pic>
        <p:nvPicPr>
          <p:cNvPr id="9" name="Picture 8" descr="Add budget detail page in GEM$, with the option to delete (trash can emoji) or edit (pencil emoji) the budget detail highlighted">
            <a:extLst>
              <a:ext uri="{FF2B5EF4-FFF2-40B4-BE49-F238E27FC236}">
                <a16:creationId xmlns:a16="http://schemas.microsoft.com/office/drawing/2014/main" id="{72B91609-9549-4B07-964F-AB50D765454C}"/>
              </a:ext>
            </a:extLst>
          </p:cNvPr>
          <p:cNvPicPr>
            <a:picLocks noChangeAspect="1"/>
          </p:cNvPicPr>
          <p:nvPr/>
        </p:nvPicPr>
        <p:blipFill>
          <a:blip r:embed="rId3"/>
          <a:stretch>
            <a:fillRect/>
          </a:stretch>
        </p:blipFill>
        <p:spPr>
          <a:xfrm>
            <a:off x="1143000" y="4587970"/>
            <a:ext cx="5142857" cy="1523810"/>
          </a:xfrm>
          <a:prstGeom prst="rect">
            <a:avLst/>
          </a:prstGeom>
        </p:spPr>
      </p:pic>
    </p:spTree>
    <p:extLst>
      <p:ext uri="{BB962C8B-B14F-4D97-AF65-F5344CB8AC3E}">
        <p14:creationId xmlns:p14="http://schemas.microsoft.com/office/powerpoint/2010/main" val="2373714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Add/Edit Budget Detail</a:t>
            </a:r>
          </a:p>
        </p:txBody>
      </p:sp>
      <p:sp>
        <p:nvSpPr>
          <p:cNvPr id="3" name="Content Placeholder 2"/>
          <p:cNvSpPr>
            <a:spLocks noGrp="1"/>
          </p:cNvSpPr>
          <p:nvPr>
            <p:ph sz="half" idx="1"/>
          </p:nvPr>
        </p:nvSpPr>
        <p:spPr>
          <a:xfrm>
            <a:off x="457200" y="1371600"/>
            <a:ext cx="2895599" cy="5060950"/>
          </a:xfrm>
        </p:spPr>
        <p:txBody>
          <a:bodyPr>
            <a:normAutofit lnSpcReduction="10000"/>
          </a:bodyPr>
          <a:lstStyle/>
          <a:p>
            <a:pPr marL="457200" indent="-457200">
              <a:buFont typeface="+mj-lt"/>
              <a:buAutoNum type="alphaUcPeriod"/>
            </a:pPr>
            <a:r>
              <a:rPr lang="en-US" sz="1900"/>
              <a:t>Select the Object &amp; Function Codes;</a:t>
            </a:r>
          </a:p>
          <a:p>
            <a:pPr marL="457200" indent="-457200">
              <a:buFont typeface="+mj-lt"/>
              <a:buAutoNum type="alphaUcPeriod"/>
            </a:pPr>
            <a:r>
              <a:rPr lang="en-US" sz="1900"/>
              <a:t>Some grants may have optional or required budget tags – some tags allow multiple selections;</a:t>
            </a:r>
          </a:p>
          <a:p>
            <a:pPr marL="457200" indent="-457200">
              <a:buFont typeface="+mj-lt"/>
              <a:buAutoNum type="alphaUcPeriod"/>
            </a:pPr>
            <a:r>
              <a:rPr lang="en-US" sz="1900"/>
              <a:t>The Location Code must be selected (defaults to the district);</a:t>
            </a:r>
          </a:p>
          <a:p>
            <a:pPr marL="457200" indent="-457200">
              <a:buFont typeface="+mj-lt"/>
              <a:buAutoNum type="alphaUcPeriod"/>
            </a:pPr>
            <a:r>
              <a:rPr lang="en-US" sz="1900"/>
              <a:t>Quantity defaults to 1;</a:t>
            </a:r>
          </a:p>
          <a:p>
            <a:pPr marL="457200" indent="-457200">
              <a:buFont typeface="+mj-lt"/>
              <a:buAutoNum type="alphaUcPeriod"/>
            </a:pPr>
            <a:r>
              <a:rPr lang="en-US" sz="1900"/>
              <a:t>Cost greater than $0.00 must be entered; the system calculates the Budget Detail total.</a:t>
            </a:r>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46</a:t>
            </a:fld>
            <a:endParaRPr lang="en-US"/>
          </a:p>
        </p:txBody>
      </p:sp>
      <p:pic>
        <p:nvPicPr>
          <p:cNvPr id="10" name="Picture 9" descr="Add budget detail page with letters A through E labeling parts of the page that correspond to the descriptions on this slide">
            <a:extLst>
              <a:ext uri="{FF2B5EF4-FFF2-40B4-BE49-F238E27FC236}">
                <a16:creationId xmlns:a16="http://schemas.microsoft.com/office/drawing/2014/main" id="{BB65CE25-B0BC-422B-9AFA-CF7290A2AA96}"/>
              </a:ext>
            </a:extLst>
          </p:cNvPr>
          <p:cNvPicPr>
            <a:picLocks noChangeAspect="1"/>
          </p:cNvPicPr>
          <p:nvPr/>
        </p:nvPicPr>
        <p:blipFill>
          <a:blip r:embed="rId2"/>
          <a:stretch>
            <a:fillRect/>
          </a:stretch>
        </p:blipFill>
        <p:spPr>
          <a:xfrm>
            <a:off x="3327399" y="1417638"/>
            <a:ext cx="5047619" cy="2952381"/>
          </a:xfrm>
          <a:prstGeom prst="rect">
            <a:avLst/>
          </a:prstGeom>
          <a:ln>
            <a:solidFill>
              <a:schemeClr val="accent1"/>
            </a:solidFill>
          </a:ln>
        </p:spPr>
      </p:pic>
    </p:spTree>
    <p:extLst>
      <p:ext uri="{BB962C8B-B14F-4D97-AF65-F5344CB8AC3E}">
        <p14:creationId xmlns:p14="http://schemas.microsoft.com/office/powerpoint/2010/main" val="3739721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Budget Details (continued)</a:t>
            </a:r>
          </a:p>
        </p:txBody>
      </p:sp>
      <p:sp>
        <p:nvSpPr>
          <p:cNvPr id="3" name="Content Placeholder 2"/>
          <p:cNvSpPr>
            <a:spLocks noGrp="1"/>
          </p:cNvSpPr>
          <p:nvPr>
            <p:ph sz="half" idx="1"/>
          </p:nvPr>
        </p:nvSpPr>
        <p:spPr>
          <a:xfrm>
            <a:off x="424070" y="1371600"/>
            <a:ext cx="2895600" cy="4876800"/>
          </a:xfrm>
        </p:spPr>
        <p:txBody>
          <a:bodyPr>
            <a:normAutofit/>
          </a:bodyPr>
          <a:lstStyle/>
          <a:p>
            <a:pPr marL="457200" indent="-457200">
              <a:buFont typeface="+mj-lt"/>
              <a:buAutoNum type="alphaUcPeriod"/>
            </a:pPr>
            <a:r>
              <a:rPr lang="en-US" sz="2400"/>
              <a:t>For most grants, Narrative Descriptions are required.</a:t>
            </a:r>
          </a:p>
          <a:p>
            <a:pPr marL="457200" indent="-457200">
              <a:buFont typeface="+mj-lt"/>
              <a:buAutoNum type="alphaUcPeriod"/>
            </a:pPr>
            <a:r>
              <a:rPr lang="en-US" sz="2400"/>
              <a:t>Note that the system tracks the funds budgeted against the allocation.</a:t>
            </a:r>
          </a:p>
          <a:p>
            <a:pPr marL="0" indent="0">
              <a:buNone/>
            </a:pPr>
            <a:endParaRPr lang="en-US" b="1"/>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47</a:t>
            </a:fld>
            <a:endParaRPr lang="en-US"/>
          </a:p>
        </p:txBody>
      </p:sp>
      <p:pic>
        <p:nvPicPr>
          <p:cNvPr id="12" name="Picture 11" descr="Add budget detail page with letters A through B labeling sections of the page that correspond to the text on this slide">
            <a:extLst>
              <a:ext uri="{FF2B5EF4-FFF2-40B4-BE49-F238E27FC236}">
                <a16:creationId xmlns:a16="http://schemas.microsoft.com/office/drawing/2014/main" id="{5C75D496-C45A-4054-AB71-1980B614E6B5}"/>
              </a:ext>
            </a:extLst>
          </p:cNvPr>
          <p:cNvPicPr>
            <a:picLocks noChangeAspect="1"/>
          </p:cNvPicPr>
          <p:nvPr/>
        </p:nvPicPr>
        <p:blipFill>
          <a:blip r:embed="rId2"/>
          <a:stretch>
            <a:fillRect/>
          </a:stretch>
        </p:blipFill>
        <p:spPr>
          <a:xfrm>
            <a:off x="3455052" y="1409700"/>
            <a:ext cx="5219048" cy="4476190"/>
          </a:xfrm>
          <a:prstGeom prst="rect">
            <a:avLst/>
          </a:prstGeom>
        </p:spPr>
      </p:pic>
    </p:spTree>
    <p:extLst>
      <p:ext uri="{BB962C8B-B14F-4D97-AF65-F5344CB8AC3E}">
        <p14:creationId xmlns:p14="http://schemas.microsoft.com/office/powerpoint/2010/main" val="3254080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082675"/>
          </a:xfrm>
        </p:spPr>
        <p:txBody>
          <a:bodyPr>
            <a:normAutofit/>
          </a:bodyPr>
          <a:lstStyle/>
          <a:p>
            <a:r>
              <a:rPr lang="en-US"/>
              <a:t>Budget Detail Filters</a:t>
            </a:r>
          </a:p>
        </p:txBody>
      </p:sp>
      <p:sp>
        <p:nvSpPr>
          <p:cNvPr id="3" name="Content Placeholder 2"/>
          <p:cNvSpPr>
            <a:spLocks noGrp="1"/>
          </p:cNvSpPr>
          <p:nvPr>
            <p:ph sz="half" idx="1"/>
          </p:nvPr>
        </p:nvSpPr>
        <p:spPr>
          <a:xfrm>
            <a:off x="457200" y="1371600"/>
            <a:ext cx="8229600" cy="4724400"/>
          </a:xfrm>
        </p:spPr>
        <p:txBody>
          <a:bodyPr>
            <a:normAutofit/>
          </a:bodyPr>
          <a:lstStyle/>
          <a:p>
            <a:pPr>
              <a:spcBef>
                <a:spcPts val="600"/>
              </a:spcBef>
            </a:pPr>
            <a:r>
              <a:rPr lang="en-US" dirty="0"/>
              <a:t>The hyperlinks in the Filtering portion of the Budget Details screen allow the user to view their budget entries using filtering.</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48</a:t>
            </a:fld>
            <a:endParaRPr lang="en-US"/>
          </a:p>
        </p:txBody>
      </p:sp>
      <p:pic>
        <p:nvPicPr>
          <p:cNvPr id="8" name="Picture 7" descr="Filtered page of the budget details screen where the object code column is highlighted">
            <a:extLst>
              <a:ext uri="{FF2B5EF4-FFF2-40B4-BE49-F238E27FC236}">
                <a16:creationId xmlns:a16="http://schemas.microsoft.com/office/drawing/2014/main" id="{48EE74DD-E6CE-4258-993E-537F9D01A130}"/>
              </a:ext>
            </a:extLst>
          </p:cNvPr>
          <p:cNvPicPr>
            <a:picLocks noChangeAspect="1"/>
          </p:cNvPicPr>
          <p:nvPr/>
        </p:nvPicPr>
        <p:blipFill>
          <a:blip r:embed="rId2"/>
          <a:stretch>
            <a:fillRect/>
          </a:stretch>
        </p:blipFill>
        <p:spPr>
          <a:xfrm>
            <a:off x="900571" y="2909952"/>
            <a:ext cx="7342857" cy="1038095"/>
          </a:xfrm>
          <a:prstGeom prst="rect">
            <a:avLst/>
          </a:prstGeom>
        </p:spPr>
      </p:pic>
    </p:spTree>
    <p:extLst>
      <p:ext uri="{BB962C8B-B14F-4D97-AF65-F5344CB8AC3E}">
        <p14:creationId xmlns:p14="http://schemas.microsoft.com/office/powerpoint/2010/main" val="884907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082675"/>
          </a:xfrm>
        </p:spPr>
        <p:txBody>
          <a:bodyPr>
            <a:normAutofit/>
          </a:bodyPr>
          <a:lstStyle/>
          <a:p>
            <a:r>
              <a:rPr lang="en-US"/>
              <a:t>Indirect Cost</a:t>
            </a:r>
          </a:p>
        </p:txBody>
      </p:sp>
      <p:sp>
        <p:nvSpPr>
          <p:cNvPr id="3" name="Content Placeholder 2"/>
          <p:cNvSpPr>
            <a:spLocks noGrp="1"/>
          </p:cNvSpPr>
          <p:nvPr>
            <p:ph sz="half" idx="1"/>
          </p:nvPr>
        </p:nvSpPr>
        <p:spPr>
          <a:xfrm>
            <a:off x="457200" y="1371600"/>
            <a:ext cx="8229600" cy="4724400"/>
          </a:xfrm>
        </p:spPr>
        <p:txBody>
          <a:bodyPr>
            <a:normAutofit/>
          </a:bodyPr>
          <a:lstStyle/>
          <a:p>
            <a:pPr marL="0" indent="0">
              <a:spcBef>
                <a:spcPts val="600"/>
              </a:spcBef>
              <a:buNone/>
            </a:pPr>
            <a:r>
              <a:rPr lang="en-US" dirty="0"/>
              <a:t>For grants that allow indirect cost:</a:t>
            </a:r>
          </a:p>
          <a:p>
            <a:pPr>
              <a:spcBef>
                <a:spcPts val="600"/>
              </a:spcBef>
            </a:pPr>
            <a:r>
              <a:rPr lang="en-US" dirty="0"/>
              <a:t>As the user budgets, the system tracks the amount of allowable indirect cost, based on the LEA’s indirect cost rate.</a:t>
            </a:r>
          </a:p>
          <a:p>
            <a:pPr>
              <a:spcBef>
                <a:spcPts val="600"/>
              </a:spcBef>
            </a:pPr>
            <a:r>
              <a:rPr lang="en-US" dirty="0"/>
              <a:t>The system accounts for budget items that do not contribute to indirect cost.</a:t>
            </a:r>
          </a:p>
          <a:p>
            <a:pPr>
              <a:spcBef>
                <a:spcPts val="600"/>
              </a:spcBef>
            </a:pPr>
            <a:r>
              <a:rPr lang="en-US" dirty="0"/>
              <a:t>The user will not be able to submit the application if the amount budgeted for indirect cost exceeds what is allowable.</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49</a:t>
            </a:fld>
            <a:endParaRPr lang="en-US"/>
          </a:p>
        </p:txBody>
      </p:sp>
      <p:pic>
        <p:nvPicPr>
          <p:cNvPr id="4" name="Picture 3" descr="Indirect cost summary section in GEM$">
            <a:extLst>
              <a:ext uri="{FF2B5EF4-FFF2-40B4-BE49-F238E27FC236}">
                <a16:creationId xmlns:a16="http://schemas.microsoft.com/office/drawing/2014/main" id="{29BE470C-DCB3-4FE8-BBCA-6B702DA18101}"/>
              </a:ext>
            </a:extLst>
          </p:cNvPr>
          <p:cNvPicPr>
            <a:picLocks noChangeAspect="1"/>
          </p:cNvPicPr>
          <p:nvPr/>
        </p:nvPicPr>
        <p:blipFill>
          <a:blip r:embed="rId2"/>
          <a:stretch>
            <a:fillRect/>
          </a:stretch>
        </p:blipFill>
        <p:spPr>
          <a:xfrm>
            <a:off x="4572000" y="5104662"/>
            <a:ext cx="3176291" cy="1188823"/>
          </a:xfrm>
          <a:prstGeom prst="rect">
            <a:avLst/>
          </a:prstGeom>
        </p:spPr>
      </p:pic>
    </p:spTree>
    <p:extLst>
      <p:ext uri="{BB962C8B-B14F-4D97-AF65-F5344CB8AC3E}">
        <p14:creationId xmlns:p14="http://schemas.microsoft.com/office/powerpoint/2010/main" val="117724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Other Grant Scenarios</a:t>
            </a:r>
          </a:p>
        </p:txBody>
      </p:sp>
      <p:sp>
        <p:nvSpPr>
          <p:cNvPr id="3" name="Content Placeholder 2"/>
          <p:cNvSpPr>
            <a:spLocks noGrp="1"/>
          </p:cNvSpPr>
          <p:nvPr>
            <p:ph sz="half" idx="1"/>
          </p:nvPr>
        </p:nvSpPr>
        <p:spPr>
          <a:xfrm>
            <a:off x="457200" y="1371600"/>
            <a:ext cx="8305800" cy="4525963"/>
          </a:xfrm>
        </p:spPr>
        <p:txBody>
          <a:bodyPr>
            <a:normAutofit fontScale="92500" lnSpcReduction="20000"/>
          </a:bodyPr>
          <a:lstStyle/>
          <a:p>
            <a:pPr>
              <a:lnSpc>
                <a:spcPct val="110000"/>
              </a:lnSpc>
              <a:spcBef>
                <a:spcPts val="0"/>
              </a:spcBef>
              <a:spcAft>
                <a:spcPts val="600"/>
              </a:spcAft>
            </a:pPr>
            <a:r>
              <a:rPr lang="en-US" b="1" dirty="0"/>
              <a:t>Competitive Continuation grants</a:t>
            </a:r>
            <a:r>
              <a:rPr lang="en-US" dirty="0"/>
              <a:t> include grants in their funding Year 2 (or later) of a multi-year award. In most cases, these grantees are aware of their funding amounts. Allocations are loaded for applicants before they begin to budget.</a:t>
            </a:r>
          </a:p>
          <a:p>
            <a:pPr>
              <a:lnSpc>
                <a:spcPct val="110000"/>
              </a:lnSpc>
              <a:spcBef>
                <a:spcPts val="0"/>
              </a:spcBef>
              <a:spcAft>
                <a:spcPts val="600"/>
              </a:spcAft>
            </a:pPr>
            <a:r>
              <a:rPr lang="en-US" dirty="0"/>
              <a:t>This scenario also applies to </a:t>
            </a:r>
            <a:r>
              <a:rPr lang="en-US" b="1" dirty="0"/>
              <a:t>grants that were competed outside of the GEM$ system</a:t>
            </a:r>
            <a:r>
              <a:rPr lang="en-US" dirty="0"/>
              <a:t>. Allocations are loaded before users begin entering budget data. Examples include grants for Adult Education (ACLS).</a:t>
            </a:r>
          </a:p>
          <a:p>
            <a:pPr>
              <a:lnSpc>
                <a:spcPct val="110000"/>
              </a:lnSpc>
              <a:spcBef>
                <a:spcPts val="0"/>
              </a:spcBef>
              <a:spcAft>
                <a:spcPts val="600"/>
              </a:spcAft>
            </a:pPr>
            <a:r>
              <a:rPr lang="en-US" b="1" dirty="0"/>
              <a:t>Targeted grants</a:t>
            </a:r>
            <a:r>
              <a:rPr lang="en-US" dirty="0"/>
              <a:t> also fall into this category. Allocations are loaded for targeted grants before the GEM$ users complete a budget.</a:t>
            </a:r>
          </a:p>
        </p:txBody>
      </p:sp>
      <p:sp>
        <p:nvSpPr>
          <p:cNvPr id="4" name="Footer Placeholder 3"/>
          <p:cNvSpPr>
            <a:spLocks noGrp="1"/>
          </p:cNvSpPr>
          <p:nvPr>
            <p:ph type="ftr" sz="quarter" idx="11"/>
          </p:nvPr>
        </p:nvSpPr>
        <p:spPr/>
        <p:txBody>
          <a:bodyPr/>
          <a:lstStyle/>
          <a:p>
            <a:r>
              <a:rPr lang="en-US" sz="1200" dirty="0"/>
              <a:t>General Site Navigation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5</a:t>
            </a:fld>
            <a:endParaRPr lang="en-US" dirty="0"/>
          </a:p>
        </p:txBody>
      </p:sp>
    </p:spTree>
    <p:extLst>
      <p:ext uri="{BB962C8B-B14F-4D97-AF65-F5344CB8AC3E}">
        <p14:creationId xmlns:p14="http://schemas.microsoft.com/office/powerpoint/2010/main" val="1144954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The Budget Overview</a:t>
            </a:r>
          </a:p>
        </p:txBody>
      </p:sp>
      <p:sp>
        <p:nvSpPr>
          <p:cNvPr id="3" name="Content Placeholder 2"/>
          <p:cNvSpPr>
            <a:spLocks noGrp="1"/>
          </p:cNvSpPr>
          <p:nvPr>
            <p:ph sz="half" idx="1"/>
          </p:nvPr>
        </p:nvSpPr>
        <p:spPr>
          <a:xfrm>
            <a:off x="424070" y="1371599"/>
            <a:ext cx="8262730" cy="4667067"/>
          </a:xfrm>
        </p:spPr>
        <p:txBody>
          <a:bodyPr>
            <a:normAutofit/>
          </a:bodyPr>
          <a:lstStyle/>
          <a:p>
            <a:r>
              <a:rPr lang="en-US" sz="2400"/>
              <a:t>The Budget Overview screen is a convenient way to view the budget. This is a read-only page.</a:t>
            </a:r>
          </a:p>
          <a:p>
            <a:r>
              <a:rPr lang="en-US" sz="2400"/>
              <a:t>Use the Show/Hide Unbudgeted Categories to toggle the view of the budget.</a:t>
            </a:r>
          </a:p>
          <a:p>
            <a:pPr marL="0" indent="0">
              <a:buNone/>
            </a:pPr>
            <a:endParaRPr lang="en-US" b="1"/>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50</a:t>
            </a:fld>
            <a:endParaRPr lang="en-US"/>
          </a:p>
        </p:txBody>
      </p:sp>
      <p:pic>
        <p:nvPicPr>
          <p:cNvPr id="8" name="Picture 7" descr="Budget overview page in GEM$, with the option to hide unbudgeted categories highlighted, as well as a sample budgeted category highlighted">
            <a:extLst>
              <a:ext uri="{FF2B5EF4-FFF2-40B4-BE49-F238E27FC236}">
                <a16:creationId xmlns:a16="http://schemas.microsoft.com/office/drawing/2014/main" id="{909F464C-9F86-43A0-8ED0-A3B5BD41411D}"/>
              </a:ext>
            </a:extLst>
          </p:cNvPr>
          <p:cNvPicPr>
            <a:picLocks noChangeAspect="1"/>
          </p:cNvPicPr>
          <p:nvPr/>
        </p:nvPicPr>
        <p:blipFill>
          <a:blip r:embed="rId2"/>
          <a:stretch>
            <a:fillRect/>
          </a:stretch>
        </p:blipFill>
        <p:spPr>
          <a:xfrm>
            <a:off x="424070" y="3105334"/>
            <a:ext cx="8180952" cy="2933333"/>
          </a:xfrm>
          <a:prstGeom prst="rect">
            <a:avLst/>
          </a:prstGeom>
        </p:spPr>
      </p:pic>
    </p:spTree>
    <p:extLst>
      <p:ext uri="{BB962C8B-B14F-4D97-AF65-F5344CB8AC3E}">
        <p14:creationId xmlns:p14="http://schemas.microsoft.com/office/powerpoint/2010/main" val="2831509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51</a:t>
            </a:fld>
            <a:endParaRPr lang="en-US"/>
          </a:p>
        </p:txBody>
      </p:sp>
    </p:spTree>
    <p:extLst>
      <p:ext uri="{BB962C8B-B14F-4D97-AF65-F5344CB8AC3E}">
        <p14:creationId xmlns:p14="http://schemas.microsoft.com/office/powerpoint/2010/main" val="2978674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Program Details Pages</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52</a:t>
            </a:fld>
            <a:endParaRPr lang="en-US"/>
          </a:p>
        </p:txBody>
      </p:sp>
    </p:spTree>
    <p:extLst>
      <p:ext uri="{BB962C8B-B14F-4D97-AF65-F5344CB8AC3E}">
        <p14:creationId xmlns:p14="http://schemas.microsoft.com/office/powerpoint/2010/main" val="2006573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Program Detail Pages</a:t>
            </a:r>
          </a:p>
        </p:txBody>
      </p:sp>
      <p:sp>
        <p:nvSpPr>
          <p:cNvPr id="3" name="Content Placeholder 2"/>
          <p:cNvSpPr>
            <a:spLocks noGrp="1"/>
          </p:cNvSpPr>
          <p:nvPr>
            <p:ph sz="half" idx="1"/>
          </p:nvPr>
        </p:nvSpPr>
        <p:spPr>
          <a:xfrm>
            <a:off x="457200" y="1371600"/>
            <a:ext cx="8305800" cy="4984750"/>
          </a:xfrm>
        </p:spPr>
        <p:txBody>
          <a:bodyPr>
            <a:normAutofit/>
          </a:bodyPr>
          <a:lstStyle/>
          <a:p>
            <a:pPr>
              <a:spcBef>
                <a:spcPts val="600"/>
              </a:spcBef>
            </a:pPr>
            <a:r>
              <a:rPr lang="en-US" sz="2400" dirty="0"/>
              <a:t>Program Details pages provide information about an LEA’s application beyond what is captured in the budget.</a:t>
            </a:r>
          </a:p>
          <a:p>
            <a:pPr>
              <a:spcBef>
                <a:spcPts val="600"/>
              </a:spcBef>
            </a:pPr>
            <a:r>
              <a:rPr lang="en-US" sz="2400" dirty="0"/>
              <a:t>Detail items marked with an asterisk are required in order to submit the application.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53</a:t>
            </a:fld>
            <a:endParaRPr lang="en-US"/>
          </a:p>
        </p:txBody>
      </p:sp>
      <p:pic>
        <p:nvPicPr>
          <p:cNvPr id="8" name="Picture 7" descr="Sample program details page in GEM$ with required fields to describe activities funded by grant, and a list of data that prompted each activity">
            <a:extLst>
              <a:ext uri="{FF2B5EF4-FFF2-40B4-BE49-F238E27FC236}">
                <a16:creationId xmlns:a16="http://schemas.microsoft.com/office/drawing/2014/main" id="{EDAB81F3-ACBB-40E8-B2CA-7DF753B7B869}"/>
              </a:ext>
            </a:extLst>
          </p:cNvPr>
          <p:cNvPicPr>
            <a:picLocks noChangeAspect="1"/>
          </p:cNvPicPr>
          <p:nvPr/>
        </p:nvPicPr>
        <p:blipFill>
          <a:blip r:embed="rId2"/>
          <a:stretch>
            <a:fillRect/>
          </a:stretch>
        </p:blipFill>
        <p:spPr>
          <a:xfrm>
            <a:off x="224381" y="3038238"/>
            <a:ext cx="8695238" cy="3180952"/>
          </a:xfrm>
          <a:prstGeom prst="rect">
            <a:avLst/>
          </a:prstGeom>
          <a:ln>
            <a:solidFill>
              <a:schemeClr val="accent1"/>
            </a:solidFill>
          </a:ln>
        </p:spPr>
      </p:pic>
    </p:spTree>
    <p:extLst>
      <p:ext uri="{BB962C8B-B14F-4D97-AF65-F5344CB8AC3E}">
        <p14:creationId xmlns:p14="http://schemas.microsoft.com/office/powerpoint/2010/main" val="306552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Program Detail Pages</a:t>
            </a:r>
          </a:p>
        </p:txBody>
      </p:sp>
      <p:sp>
        <p:nvSpPr>
          <p:cNvPr id="3" name="Content Placeholder 2"/>
          <p:cNvSpPr>
            <a:spLocks noGrp="1"/>
          </p:cNvSpPr>
          <p:nvPr>
            <p:ph sz="half" idx="1"/>
          </p:nvPr>
        </p:nvSpPr>
        <p:spPr>
          <a:xfrm>
            <a:off x="457200" y="1371600"/>
            <a:ext cx="8305800" cy="4953000"/>
          </a:xfrm>
        </p:spPr>
        <p:txBody>
          <a:bodyPr>
            <a:normAutofit fontScale="92500"/>
          </a:bodyPr>
          <a:lstStyle/>
          <a:p>
            <a:pPr>
              <a:spcBef>
                <a:spcPts val="600"/>
              </a:spcBef>
            </a:pPr>
            <a:r>
              <a:rPr lang="en-US" sz="3000"/>
              <a:t>Common Types of Data</a:t>
            </a:r>
          </a:p>
          <a:p>
            <a:pPr lvl="1">
              <a:spcBef>
                <a:spcPts val="600"/>
              </a:spcBef>
            </a:pPr>
            <a:r>
              <a:rPr lang="en-US" sz="2200"/>
              <a:t>Numeric / Integer</a:t>
            </a:r>
          </a:p>
          <a:p>
            <a:pPr lvl="1">
              <a:spcBef>
                <a:spcPts val="600"/>
              </a:spcBef>
            </a:pPr>
            <a:r>
              <a:rPr lang="en-US" sz="2200"/>
              <a:t>Short Text response</a:t>
            </a:r>
          </a:p>
          <a:p>
            <a:pPr lvl="1">
              <a:spcBef>
                <a:spcPts val="600"/>
              </a:spcBef>
            </a:pPr>
            <a:r>
              <a:rPr lang="en-US" sz="2200"/>
              <a:t>Narrative – Rich or Plain Text</a:t>
            </a:r>
          </a:p>
          <a:p>
            <a:pPr lvl="1">
              <a:spcBef>
                <a:spcPts val="600"/>
              </a:spcBef>
            </a:pPr>
            <a:r>
              <a:rPr lang="en-US" sz="2200"/>
              <a:t>Dropdown List / Radio Buttons</a:t>
            </a:r>
          </a:p>
          <a:p>
            <a:pPr lvl="1">
              <a:spcBef>
                <a:spcPts val="600"/>
              </a:spcBef>
            </a:pPr>
            <a:r>
              <a:rPr lang="en-US" sz="2200"/>
              <a:t>Checkboxes</a:t>
            </a:r>
          </a:p>
          <a:p>
            <a:pPr lvl="1">
              <a:spcBef>
                <a:spcPts val="600"/>
              </a:spcBef>
            </a:pPr>
            <a:r>
              <a:rPr lang="en-US" sz="2200"/>
              <a:t>Checkboxes that enable or disable a subsequent range of questions</a:t>
            </a:r>
          </a:p>
          <a:p>
            <a:pPr lvl="1">
              <a:spcBef>
                <a:spcPts val="600"/>
              </a:spcBef>
            </a:pPr>
            <a:r>
              <a:rPr lang="en-US" sz="2200"/>
              <a:t>Date Picker</a:t>
            </a:r>
          </a:p>
          <a:p>
            <a:pPr lvl="1">
              <a:spcBef>
                <a:spcPts val="600"/>
              </a:spcBef>
            </a:pPr>
            <a:r>
              <a:rPr lang="en-US" sz="2200"/>
              <a:t>Grids allowing multiple responses (“Add a Row”)</a:t>
            </a:r>
            <a:endParaRPr lang="en-US" sz="1300"/>
          </a:p>
          <a:p>
            <a:pPr lvl="1">
              <a:spcBef>
                <a:spcPts val="600"/>
              </a:spcBef>
            </a:pPr>
            <a:r>
              <a:rPr lang="en-US" sz="2200"/>
              <a:t>Document Uploads</a:t>
            </a:r>
          </a:p>
          <a:p>
            <a:pPr lvl="1">
              <a:spcBef>
                <a:spcPts val="600"/>
              </a:spcBef>
            </a:pPr>
            <a:r>
              <a:rPr lang="en-US" sz="2200"/>
              <a:t>Read-only fields calculating amounts based on entries in other fields</a:t>
            </a:r>
          </a:p>
          <a:p>
            <a:pPr lvl="1">
              <a:spcBef>
                <a:spcPts val="600"/>
              </a:spcBef>
            </a:pPr>
            <a:r>
              <a:rPr lang="en-US" sz="2200"/>
              <a:t>Read-only LEA-specific values populated by GEM$</a:t>
            </a:r>
            <a:endParaRPr lang="en-US" sz="140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54</a:t>
            </a:fld>
            <a:endParaRPr lang="en-US"/>
          </a:p>
        </p:txBody>
      </p:sp>
    </p:spTree>
    <p:extLst>
      <p:ext uri="{BB962C8B-B14F-4D97-AF65-F5344CB8AC3E}">
        <p14:creationId xmlns:p14="http://schemas.microsoft.com/office/powerpoint/2010/main" val="224297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1019-D97E-44E9-9757-3E28D648E118}"/>
              </a:ext>
            </a:extLst>
          </p:cNvPr>
          <p:cNvSpPr>
            <a:spLocks noGrp="1"/>
          </p:cNvSpPr>
          <p:nvPr>
            <p:ph type="title"/>
          </p:nvPr>
        </p:nvSpPr>
        <p:spPr>
          <a:xfrm>
            <a:off x="457200" y="91440"/>
            <a:ext cx="8229600" cy="1143000"/>
          </a:xfrm>
        </p:spPr>
        <p:txBody>
          <a:bodyPr/>
          <a:lstStyle/>
          <a:p>
            <a:r>
              <a:rPr lang="en-US"/>
              <a:t>Text Boxes</a:t>
            </a:r>
          </a:p>
        </p:txBody>
      </p:sp>
      <p:sp>
        <p:nvSpPr>
          <p:cNvPr id="7" name="Content Placeholder 6">
            <a:extLst>
              <a:ext uri="{FF2B5EF4-FFF2-40B4-BE49-F238E27FC236}">
                <a16:creationId xmlns:a16="http://schemas.microsoft.com/office/drawing/2014/main" id="{AE524DA6-0478-4734-814F-ABD55CECE48D}"/>
              </a:ext>
            </a:extLst>
          </p:cNvPr>
          <p:cNvSpPr>
            <a:spLocks noGrp="1"/>
          </p:cNvSpPr>
          <p:nvPr>
            <p:ph sz="half" idx="2"/>
          </p:nvPr>
        </p:nvSpPr>
        <p:spPr>
          <a:xfrm>
            <a:off x="255692" y="1371600"/>
            <a:ext cx="4319587" cy="2057400"/>
          </a:xfrm>
        </p:spPr>
        <p:txBody>
          <a:bodyPr/>
          <a:lstStyle/>
          <a:p>
            <a:r>
              <a:rPr lang="en-US" dirty="0"/>
              <a:t>Format Text from the toolbar</a:t>
            </a:r>
          </a:p>
          <a:p>
            <a:r>
              <a:rPr lang="en-US" dirty="0"/>
              <a:t>Copy and Paste formatted text</a:t>
            </a:r>
          </a:p>
          <a:p>
            <a:r>
              <a:rPr lang="en-US" dirty="0"/>
              <a:t>Spell Check</a:t>
            </a:r>
          </a:p>
          <a:p>
            <a:r>
              <a:rPr lang="en-US" dirty="0"/>
              <a:t>Large amounts of text</a:t>
            </a:r>
          </a:p>
        </p:txBody>
      </p:sp>
      <p:sp>
        <p:nvSpPr>
          <p:cNvPr id="9" name="Content Placeholder 8">
            <a:extLst>
              <a:ext uri="{FF2B5EF4-FFF2-40B4-BE49-F238E27FC236}">
                <a16:creationId xmlns:a16="http://schemas.microsoft.com/office/drawing/2014/main" id="{9C8881A4-C7F7-4EF7-9795-8448989212BE}"/>
              </a:ext>
            </a:extLst>
          </p:cNvPr>
          <p:cNvSpPr>
            <a:spLocks noGrp="1"/>
          </p:cNvSpPr>
          <p:nvPr>
            <p:ph sz="quarter" idx="4"/>
          </p:nvPr>
        </p:nvSpPr>
        <p:spPr>
          <a:xfrm>
            <a:off x="4800600" y="1371600"/>
            <a:ext cx="4041775" cy="1524000"/>
          </a:xfrm>
        </p:spPr>
        <p:txBody>
          <a:bodyPr/>
          <a:lstStyle/>
          <a:p>
            <a:r>
              <a:rPr lang="en-US"/>
              <a:t>Copy and Paste text only</a:t>
            </a:r>
          </a:p>
          <a:p>
            <a:r>
              <a:rPr lang="en-US"/>
              <a:t>Spell check</a:t>
            </a:r>
          </a:p>
          <a:p>
            <a:r>
              <a:rPr lang="en-US"/>
              <a:t>Limited to # of characters</a:t>
            </a:r>
          </a:p>
        </p:txBody>
      </p:sp>
      <p:sp>
        <p:nvSpPr>
          <p:cNvPr id="5" name="Slide Number Placeholder 4">
            <a:extLst>
              <a:ext uri="{FF2B5EF4-FFF2-40B4-BE49-F238E27FC236}">
                <a16:creationId xmlns:a16="http://schemas.microsoft.com/office/drawing/2014/main" id="{4949121B-AF26-4852-9DC4-731F5313D58A}"/>
              </a:ext>
            </a:extLst>
          </p:cNvPr>
          <p:cNvSpPr>
            <a:spLocks noGrp="1"/>
          </p:cNvSpPr>
          <p:nvPr>
            <p:ph type="sldNum" sz="quarter" idx="12"/>
          </p:nvPr>
        </p:nvSpPr>
        <p:spPr/>
        <p:txBody>
          <a:bodyPr/>
          <a:lstStyle/>
          <a:p>
            <a:fld id="{F5DFE7D2-B5A6-415F-AB98-5C760E3C03B9}" type="slidenum">
              <a:rPr lang="en-US" smtClean="0"/>
              <a:pPr/>
              <a:t>55</a:t>
            </a:fld>
            <a:endParaRPr lang="en-US"/>
          </a:p>
        </p:txBody>
      </p:sp>
      <p:pic>
        <p:nvPicPr>
          <p:cNvPr id="10" name="Picture 9" descr="Text formatting toolbar example in GEM$">
            <a:extLst>
              <a:ext uri="{FF2B5EF4-FFF2-40B4-BE49-F238E27FC236}">
                <a16:creationId xmlns:a16="http://schemas.microsoft.com/office/drawing/2014/main" id="{39C64E0D-4253-415E-BF5A-416B1208413B}"/>
              </a:ext>
            </a:extLst>
          </p:cNvPr>
          <p:cNvPicPr/>
          <p:nvPr/>
        </p:nvPicPr>
        <p:blipFill rotWithShape="1">
          <a:blip r:embed="rId2">
            <a:extLst>
              <a:ext uri="{28A0092B-C50C-407E-A947-70E740481C1C}">
                <a14:useLocalDpi xmlns:a14="http://schemas.microsoft.com/office/drawing/2010/main" val="0"/>
              </a:ext>
            </a:extLst>
          </a:blip>
          <a:srcRect t="713" r="15059"/>
          <a:stretch/>
        </p:blipFill>
        <p:spPr bwMode="auto">
          <a:xfrm>
            <a:off x="255692" y="3441700"/>
            <a:ext cx="4911725" cy="2421317"/>
          </a:xfrm>
          <a:prstGeom prst="rect">
            <a:avLst/>
          </a:prstGeom>
          <a:noFill/>
          <a:ln w="15875">
            <a:solidFill>
              <a:schemeClr val="accent1"/>
            </a:solidFill>
          </a:ln>
          <a:extLst>
            <a:ext uri="{53640926-AAD7-44D8-BBD7-CCE9431645EC}">
              <a14:shadowObscured xmlns:a14="http://schemas.microsoft.com/office/drawing/2010/main"/>
            </a:ext>
          </a:extLst>
        </p:spPr>
      </p:pic>
      <p:pic>
        <p:nvPicPr>
          <p:cNvPr id="11" name="Picture 10" descr="Example of a text box in GEM$">
            <a:extLst>
              <a:ext uri="{FF2B5EF4-FFF2-40B4-BE49-F238E27FC236}">
                <a16:creationId xmlns:a16="http://schemas.microsoft.com/office/drawing/2014/main" id="{DF514C56-4EF1-43F9-9D26-F6CBFAD448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16300"/>
            <a:ext cx="3043802" cy="1613786"/>
          </a:xfrm>
          <a:prstGeom prst="rect">
            <a:avLst/>
          </a:prstGeom>
          <a:noFill/>
        </p:spPr>
      </p:pic>
      <p:sp>
        <p:nvSpPr>
          <p:cNvPr id="8" name="Footer Placeholder 4">
            <a:extLst>
              <a:ext uri="{FF2B5EF4-FFF2-40B4-BE49-F238E27FC236}">
                <a16:creationId xmlns:a16="http://schemas.microsoft.com/office/drawing/2014/main" id="{BE5A4056-98C9-42A2-80E9-76E603690389}"/>
              </a:ext>
            </a:extLst>
          </p:cNvPr>
          <p:cNvSpPr>
            <a:spLocks noGrp="1"/>
          </p:cNvSpPr>
          <p:nvPr>
            <p:ph type="ftr" sz="quarter" idx="11"/>
          </p:nvPr>
        </p:nvSpPr>
        <p:spPr>
          <a:xfrm>
            <a:off x="3124200" y="6356350"/>
            <a:ext cx="2895600" cy="365125"/>
          </a:xfrm>
        </p:spPr>
        <p:txBody>
          <a:bodyPr/>
          <a:lstStyle/>
          <a:p>
            <a:r>
              <a:rPr lang="en-US"/>
              <a:t>Funding Application</a:t>
            </a:r>
          </a:p>
        </p:txBody>
      </p:sp>
    </p:spTree>
    <p:extLst>
      <p:ext uri="{BB962C8B-B14F-4D97-AF65-F5344CB8AC3E}">
        <p14:creationId xmlns:p14="http://schemas.microsoft.com/office/powerpoint/2010/main" val="4041630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Related Documents</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56</a:t>
            </a:fld>
            <a:endParaRPr lang="en-US"/>
          </a:p>
        </p:txBody>
      </p:sp>
    </p:spTree>
    <p:extLst>
      <p:ext uri="{BB962C8B-B14F-4D97-AF65-F5344CB8AC3E}">
        <p14:creationId xmlns:p14="http://schemas.microsoft.com/office/powerpoint/2010/main" val="1584952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Related Documents</a:t>
            </a:r>
          </a:p>
        </p:txBody>
      </p:sp>
      <p:sp>
        <p:nvSpPr>
          <p:cNvPr id="3" name="Content Placeholder 2"/>
          <p:cNvSpPr>
            <a:spLocks noGrp="1"/>
          </p:cNvSpPr>
          <p:nvPr>
            <p:ph sz="half" idx="1"/>
          </p:nvPr>
        </p:nvSpPr>
        <p:spPr>
          <a:xfrm>
            <a:off x="457200" y="1371600"/>
            <a:ext cx="8229600" cy="4876800"/>
          </a:xfrm>
        </p:spPr>
        <p:txBody>
          <a:bodyPr>
            <a:normAutofit/>
          </a:bodyPr>
          <a:lstStyle/>
          <a:p>
            <a:r>
              <a:rPr lang="en-US"/>
              <a:t>DESE may request that LEAs attach additional documentation to funding applications.</a:t>
            </a:r>
          </a:p>
          <a:p>
            <a:r>
              <a:rPr lang="en-US"/>
              <a:t>Documents may be required or optional.</a:t>
            </a:r>
          </a:p>
          <a:p>
            <a:r>
              <a:rPr lang="en-US"/>
              <a:t>DESE may provide a document template.</a:t>
            </a:r>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57</a:t>
            </a:fld>
            <a:endParaRPr lang="en-US"/>
          </a:p>
        </p:txBody>
      </p:sp>
      <p:pic>
        <p:nvPicPr>
          <p:cNvPr id="8" name="Picture 7" descr="Affirmation of Consultation forms screen in GEM$, an example of an attachment screen">
            <a:extLst>
              <a:ext uri="{FF2B5EF4-FFF2-40B4-BE49-F238E27FC236}">
                <a16:creationId xmlns:a16="http://schemas.microsoft.com/office/drawing/2014/main" id="{C5A3E93D-6906-4ABB-A33A-5E426BA0C9A1}"/>
              </a:ext>
            </a:extLst>
          </p:cNvPr>
          <p:cNvPicPr>
            <a:picLocks noChangeAspect="1"/>
          </p:cNvPicPr>
          <p:nvPr/>
        </p:nvPicPr>
        <p:blipFill>
          <a:blip r:embed="rId2"/>
          <a:stretch>
            <a:fillRect/>
          </a:stretch>
        </p:blipFill>
        <p:spPr>
          <a:xfrm>
            <a:off x="532476" y="3525129"/>
            <a:ext cx="8079048" cy="1400476"/>
          </a:xfrm>
          <a:prstGeom prst="rect">
            <a:avLst/>
          </a:prstGeom>
          <a:ln>
            <a:solidFill>
              <a:schemeClr val="accent1"/>
            </a:solidFill>
          </a:ln>
        </p:spPr>
      </p:pic>
    </p:spTree>
    <p:extLst>
      <p:ext uri="{BB962C8B-B14F-4D97-AF65-F5344CB8AC3E}">
        <p14:creationId xmlns:p14="http://schemas.microsoft.com/office/powerpoint/2010/main" val="1738114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a:t>Adding a Related Document</a:t>
            </a:r>
            <a:endParaRPr lang="en-US" sz="320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58</a:t>
            </a:fld>
            <a:endParaRPr lang="en-US"/>
          </a:p>
        </p:txBody>
      </p:sp>
      <p:sp>
        <p:nvSpPr>
          <p:cNvPr id="10" name="Content Placeholder 2"/>
          <p:cNvSpPr>
            <a:spLocks noGrp="1"/>
          </p:cNvSpPr>
          <p:nvPr>
            <p:ph sz="half" idx="1"/>
          </p:nvPr>
        </p:nvSpPr>
        <p:spPr>
          <a:xfrm>
            <a:off x="228600" y="1371600"/>
            <a:ext cx="8534400" cy="4984750"/>
          </a:xfrm>
        </p:spPr>
        <p:txBody>
          <a:bodyPr>
            <a:normAutofit/>
          </a:bodyPr>
          <a:lstStyle/>
          <a:p>
            <a:pPr marL="0" indent="0">
              <a:spcBef>
                <a:spcPts val="600"/>
              </a:spcBef>
              <a:buNone/>
            </a:pPr>
            <a:r>
              <a:rPr lang="en-US" sz="2400"/>
              <a:t>To upload a Related Document:</a:t>
            </a:r>
          </a:p>
          <a:p>
            <a:pPr>
              <a:spcBef>
                <a:spcPts val="600"/>
              </a:spcBef>
            </a:pPr>
            <a:r>
              <a:rPr lang="en-US" sz="2400"/>
              <a:t>Click the “Upload New” link.</a:t>
            </a:r>
          </a:p>
          <a:p>
            <a:pPr>
              <a:spcBef>
                <a:spcPts val="600"/>
              </a:spcBef>
            </a:pPr>
            <a:r>
              <a:rPr lang="en-US" sz="2400"/>
              <a:t>Browse for the file to upload.</a:t>
            </a:r>
          </a:p>
          <a:p>
            <a:pPr>
              <a:spcBef>
                <a:spcPts val="600"/>
              </a:spcBef>
            </a:pPr>
            <a:r>
              <a:rPr lang="en-US" sz="2400"/>
              <a:t>Enter a Document Name.</a:t>
            </a:r>
          </a:p>
          <a:p>
            <a:pPr>
              <a:spcBef>
                <a:spcPts val="600"/>
              </a:spcBef>
            </a:pPr>
            <a:r>
              <a:rPr lang="en-US" sz="2400"/>
              <a:t>Click “Create.”</a:t>
            </a:r>
          </a:p>
        </p:txBody>
      </p:sp>
      <p:pic>
        <p:nvPicPr>
          <p:cNvPr id="4" name="Picture 3" descr="File upload screen in GEM$, with the &quot;select&quot; button and the &quot;create&quot; button both highlighted, allowing a user to either upload an existing document or create a new one. An arrow points to the field where the document name should go in the creation process">
            <a:extLst>
              <a:ext uri="{FF2B5EF4-FFF2-40B4-BE49-F238E27FC236}">
                <a16:creationId xmlns:a16="http://schemas.microsoft.com/office/drawing/2014/main" id="{103C97AC-6AA9-4F57-9171-C7B85FB87752}"/>
              </a:ext>
            </a:extLst>
          </p:cNvPr>
          <p:cNvPicPr>
            <a:picLocks noChangeAspect="1"/>
          </p:cNvPicPr>
          <p:nvPr/>
        </p:nvPicPr>
        <p:blipFill>
          <a:blip r:embed="rId2"/>
          <a:stretch>
            <a:fillRect/>
          </a:stretch>
        </p:blipFill>
        <p:spPr>
          <a:xfrm>
            <a:off x="1662476" y="4667419"/>
            <a:ext cx="5819048" cy="1352381"/>
          </a:xfrm>
          <a:prstGeom prst="rect">
            <a:avLst/>
          </a:prstGeom>
          <a:ln>
            <a:solidFill>
              <a:schemeClr val="accent1"/>
            </a:solidFill>
          </a:ln>
        </p:spPr>
      </p:pic>
      <p:pic>
        <p:nvPicPr>
          <p:cNvPr id="7" name="Picture 6" descr="Screen in GEM$ highlighting where to upload a new document">
            <a:extLst>
              <a:ext uri="{FF2B5EF4-FFF2-40B4-BE49-F238E27FC236}">
                <a16:creationId xmlns:a16="http://schemas.microsoft.com/office/drawing/2014/main" id="{97A08635-C192-4101-9778-C59297C5A8BF}"/>
              </a:ext>
            </a:extLst>
          </p:cNvPr>
          <p:cNvPicPr>
            <a:picLocks noChangeAspect="1"/>
          </p:cNvPicPr>
          <p:nvPr/>
        </p:nvPicPr>
        <p:blipFill>
          <a:blip r:embed="rId3"/>
          <a:stretch>
            <a:fillRect/>
          </a:stretch>
        </p:blipFill>
        <p:spPr>
          <a:xfrm>
            <a:off x="457200" y="3611220"/>
            <a:ext cx="8160000" cy="987619"/>
          </a:xfrm>
          <a:prstGeom prst="rect">
            <a:avLst/>
          </a:prstGeom>
          <a:ln>
            <a:solidFill>
              <a:schemeClr val="accent1"/>
            </a:solidFill>
          </a:ln>
        </p:spPr>
      </p:pic>
    </p:spTree>
    <p:extLst>
      <p:ext uri="{BB962C8B-B14F-4D97-AF65-F5344CB8AC3E}">
        <p14:creationId xmlns:p14="http://schemas.microsoft.com/office/powerpoint/2010/main" val="1868751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59</a:t>
            </a:fld>
            <a:endParaRPr lang="en-US"/>
          </a:p>
        </p:txBody>
      </p:sp>
    </p:spTree>
    <p:extLst>
      <p:ext uri="{BB962C8B-B14F-4D97-AF65-F5344CB8AC3E}">
        <p14:creationId xmlns:p14="http://schemas.microsoft.com/office/powerpoint/2010/main" val="277885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Users &amp; Roles</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General Site Navigation</a:t>
            </a:r>
            <a:endParaRPr lang="en-US" sz="1200" dirty="0"/>
          </a:p>
        </p:txBody>
      </p:sp>
      <p:sp>
        <p:nvSpPr>
          <p:cNvPr id="6" name="Slide Number Placeholder 5"/>
          <p:cNvSpPr>
            <a:spLocks noGrp="1"/>
          </p:cNvSpPr>
          <p:nvPr>
            <p:ph type="sldNum" sz="quarter" idx="12"/>
          </p:nvPr>
        </p:nvSpPr>
        <p:spPr/>
        <p:txBody>
          <a:bodyPr/>
          <a:lstStyle/>
          <a:p>
            <a:fld id="{F5DFE7D2-B5A6-415F-AB98-5C760E3C03B9}" type="slidenum">
              <a:rPr lang="en-US" smtClean="0"/>
              <a:pPr/>
              <a:t>6</a:t>
            </a:fld>
            <a:endParaRPr lang="en-US" dirty="0"/>
          </a:p>
        </p:txBody>
      </p:sp>
    </p:spTree>
    <p:extLst>
      <p:ext uri="{BB962C8B-B14F-4D97-AF65-F5344CB8AC3E}">
        <p14:creationId xmlns:p14="http://schemas.microsoft.com/office/powerpoint/2010/main" val="1531395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dirty="0"/>
              <a:t>Submission and Review Workflow</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60</a:t>
            </a:fld>
            <a:endParaRPr lang="en-US"/>
          </a:p>
        </p:txBody>
      </p:sp>
    </p:spTree>
    <p:extLst>
      <p:ext uri="{BB962C8B-B14F-4D97-AF65-F5344CB8AC3E}">
        <p14:creationId xmlns:p14="http://schemas.microsoft.com/office/powerpoint/2010/main" val="11836218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Validations</a:t>
            </a:r>
          </a:p>
        </p:txBody>
      </p:sp>
      <p:sp>
        <p:nvSpPr>
          <p:cNvPr id="3" name="Content Placeholder 2"/>
          <p:cNvSpPr>
            <a:spLocks noGrp="1"/>
          </p:cNvSpPr>
          <p:nvPr>
            <p:ph sz="half" idx="1"/>
          </p:nvPr>
        </p:nvSpPr>
        <p:spPr>
          <a:xfrm>
            <a:off x="457200" y="1371600"/>
            <a:ext cx="8077200" cy="4952999"/>
          </a:xfrm>
        </p:spPr>
        <p:txBody>
          <a:bodyPr>
            <a:normAutofit/>
          </a:bodyPr>
          <a:lstStyle/>
          <a:p>
            <a:r>
              <a:rPr lang="en-US" dirty="0"/>
              <a:t>Validations are checks built into the system based on business rule checks put in place to ensure the quality of the data being submitted.</a:t>
            </a:r>
          </a:p>
          <a:p>
            <a:r>
              <a:rPr lang="en-US" dirty="0"/>
              <a:t>The system automatically checks validation as the application is being submitted.</a:t>
            </a:r>
          </a:p>
          <a:p>
            <a:r>
              <a:rPr lang="en-US" dirty="0"/>
              <a:t>The presence of validation issues is indicated on the </a:t>
            </a:r>
            <a:r>
              <a:rPr lang="en-US" b="1" dirty="0"/>
              <a:t>Sections</a:t>
            </a:r>
            <a:r>
              <a:rPr lang="en-US" dirty="0"/>
              <a:t> page, in the </a:t>
            </a:r>
            <a:r>
              <a:rPr lang="en-US" b="1" dirty="0"/>
              <a:t>Validation</a:t>
            </a:r>
            <a:r>
              <a:rPr lang="en-US" dirty="0"/>
              <a:t> column.</a:t>
            </a:r>
          </a:p>
          <a:p>
            <a:pPr marL="0" indent="0">
              <a:buNone/>
            </a:pPr>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61</a:t>
            </a:fld>
            <a:endParaRPr lang="en-US"/>
          </a:p>
        </p:txBody>
      </p:sp>
    </p:spTree>
    <p:extLst>
      <p:ext uri="{BB962C8B-B14F-4D97-AF65-F5344CB8AC3E}">
        <p14:creationId xmlns:p14="http://schemas.microsoft.com/office/powerpoint/2010/main" val="935554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a:t>Types of Validations</a:t>
            </a:r>
            <a:endParaRPr lang="en-US" sz="3200"/>
          </a:p>
        </p:txBody>
      </p:sp>
      <p:sp>
        <p:nvSpPr>
          <p:cNvPr id="3" name="Content Placeholder 2"/>
          <p:cNvSpPr>
            <a:spLocks noGrp="1"/>
          </p:cNvSpPr>
          <p:nvPr>
            <p:ph sz="half" idx="1"/>
          </p:nvPr>
        </p:nvSpPr>
        <p:spPr>
          <a:xfrm>
            <a:off x="457200" y="1371600"/>
            <a:ext cx="8229600" cy="4876800"/>
          </a:xfrm>
        </p:spPr>
        <p:txBody>
          <a:bodyPr>
            <a:normAutofit/>
          </a:bodyPr>
          <a:lstStyle/>
          <a:p>
            <a:r>
              <a:rPr lang="en-US" sz="2400" dirty="0"/>
              <a:t>There are two types of validation messages:</a:t>
            </a:r>
          </a:p>
          <a:p>
            <a:pPr lvl="1"/>
            <a:r>
              <a:rPr lang="en-US" dirty="0"/>
              <a:t>Errors: prevent submission of the application</a:t>
            </a:r>
          </a:p>
          <a:p>
            <a:pPr lvl="1"/>
            <a:r>
              <a:rPr lang="en-US" dirty="0"/>
              <a:t>Warnings: point out potential issues but allow submission</a:t>
            </a:r>
          </a:p>
          <a:p>
            <a:pPr lvl="1"/>
            <a:endParaRPr lang="en-US" dirty="0"/>
          </a:p>
          <a:p>
            <a:pPr marL="457200" lvl="1" indent="0">
              <a:buNone/>
            </a:pPr>
            <a:r>
              <a:rPr lang="en-US" dirty="0"/>
              <a:t>Examples of errors include:</a:t>
            </a:r>
          </a:p>
          <a:p>
            <a:pPr lvl="1"/>
            <a:r>
              <a:rPr lang="en-US" dirty="0"/>
              <a:t>Not completing a required narrative question</a:t>
            </a:r>
          </a:p>
          <a:p>
            <a:pPr lvl="1"/>
            <a:r>
              <a:rPr lang="en-US" dirty="0"/>
              <a:t>Budgeting more than the allocation</a:t>
            </a:r>
          </a:p>
          <a:p>
            <a:pPr lvl="1"/>
            <a:r>
              <a:rPr lang="en-US" dirty="0"/>
              <a:t>Not uploading a required related document</a:t>
            </a:r>
          </a:p>
          <a:p>
            <a:pPr lvl="1"/>
            <a:endParaRPr lang="en-US" dirty="0"/>
          </a:p>
          <a:p>
            <a:pPr marL="457200" lvl="1" indent="0">
              <a:buNone/>
            </a:pPr>
            <a:r>
              <a:rPr lang="en-US" dirty="0"/>
              <a:t>An example of a warning is:</a:t>
            </a:r>
          </a:p>
          <a:p>
            <a:pPr lvl="1"/>
            <a:r>
              <a:rPr lang="en-US" dirty="0"/>
              <a:t>Not uploading an optional related document</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62</a:t>
            </a:fld>
            <a:endParaRPr lang="en-US"/>
          </a:p>
        </p:txBody>
      </p:sp>
    </p:spTree>
    <p:extLst>
      <p:ext uri="{BB962C8B-B14F-4D97-AF65-F5344CB8AC3E}">
        <p14:creationId xmlns:p14="http://schemas.microsoft.com/office/powerpoint/2010/main" val="1981437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Viewing Validations</a:t>
            </a:r>
          </a:p>
        </p:txBody>
      </p:sp>
      <p:sp>
        <p:nvSpPr>
          <p:cNvPr id="3" name="Content Placeholder 2"/>
          <p:cNvSpPr>
            <a:spLocks noGrp="1"/>
          </p:cNvSpPr>
          <p:nvPr>
            <p:ph sz="half" idx="1"/>
          </p:nvPr>
        </p:nvSpPr>
        <p:spPr>
          <a:xfrm>
            <a:off x="457200" y="1371600"/>
            <a:ext cx="8077200" cy="4952999"/>
          </a:xfrm>
        </p:spPr>
        <p:txBody>
          <a:bodyPr>
            <a:normAutofit/>
          </a:bodyPr>
          <a:lstStyle/>
          <a:p>
            <a:r>
              <a:rPr lang="en-US"/>
              <a:t>Validations can be viewed at the page, section, or application level.</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63</a:t>
            </a:fld>
            <a:endParaRPr lang="en-US"/>
          </a:p>
        </p:txBody>
      </p:sp>
      <p:pic>
        <p:nvPicPr>
          <p:cNvPr id="9" name="Picture 8" descr="Sections overview page in GEM$ with options to view validations at the page, section, or application level highlighted">
            <a:extLst>
              <a:ext uri="{FF2B5EF4-FFF2-40B4-BE49-F238E27FC236}">
                <a16:creationId xmlns:a16="http://schemas.microsoft.com/office/drawing/2014/main" id="{0EFAA6B3-A93D-47B2-BAFE-9D90CBB445EA}"/>
              </a:ext>
            </a:extLst>
          </p:cNvPr>
          <p:cNvPicPr>
            <a:picLocks noChangeAspect="1"/>
          </p:cNvPicPr>
          <p:nvPr/>
        </p:nvPicPr>
        <p:blipFill>
          <a:blip r:embed="rId2"/>
          <a:stretch>
            <a:fillRect/>
          </a:stretch>
        </p:blipFill>
        <p:spPr>
          <a:xfrm>
            <a:off x="1038657" y="2381643"/>
            <a:ext cx="6914286" cy="3142857"/>
          </a:xfrm>
          <a:prstGeom prst="rect">
            <a:avLst/>
          </a:prstGeom>
          <a:ln>
            <a:solidFill>
              <a:schemeClr val="accent1"/>
            </a:solidFill>
          </a:ln>
        </p:spPr>
      </p:pic>
    </p:spTree>
    <p:extLst>
      <p:ext uri="{BB962C8B-B14F-4D97-AF65-F5344CB8AC3E}">
        <p14:creationId xmlns:p14="http://schemas.microsoft.com/office/powerpoint/2010/main" val="2786086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Validations Clarifications</a:t>
            </a:r>
          </a:p>
        </p:txBody>
      </p:sp>
      <p:sp>
        <p:nvSpPr>
          <p:cNvPr id="3" name="Content Placeholder 2"/>
          <p:cNvSpPr>
            <a:spLocks noGrp="1"/>
          </p:cNvSpPr>
          <p:nvPr>
            <p:ph sz="half" idx="1"/>
          </p:nvPr>
        </p:nvSpPr>
        <p:spPr>
          <a:xfrm>
            <a:off x="457200" y="1371600"/>
            <a:ext cx="8077200" cy="4952999"/>
          </a:xfrm>
        </p:spPr>
        <p:txBody>
          <a:bodyPr>
            <a:normAutofit/>
          </a:bodyPr>
          <a:lstStyle/>
          <a:p>
            <a:r>
              <a:rPr lang="en-US" sz="3200" dirty="0"/>
              <a:t>The system does not prevent the </a:t>
            </a:r>
            <a:r>
              <a:rPr lang="en-US" sz="3200" u="sng" dirty="0"/>
              <a:t>entering</a:t>
            </a:r>
            <a:r>
              <a:rPr lang="en-US" sz="3200" dirty="0"/>
              <a:t> and saving of “invalid” data; it prevents the </a:t>
            </a:r>
            <a:r>
              <a:rPr lang="en-US" sz="3200" u="sng" dirty="0"/>
              <a:t>submission</a:t>
            </a:r>
            <a:r>
              <a:rPr lang="en-US" sz="3200" dirty="0"/>
              <a:t> of invalid data.</a:t>
            </a:r>
          </a:p>
          <a:p>
            <a:r>
              <a:rPr lang="en-US" sz="3200" dirty="0"/>
              <a:t>Validation checks can span multiple pages.</a:t>
            </a:r>
          </a:p>
          <a:p>
            <a:r>
              <a:rPr lang="en-US" sz="3200" dirty="0"/>
              <a:t>“Invalid” data can become valid based on </a:t>
            </a:r>
            <a:br>
              <a:rPr lang="en-US" sz="3200" dirty="0"/>
            </a:br>
            <a:r>
              <a:rPr lang="en-US" sz="3200" dirty="0"/>
              <a:t>subsequent input.</a:t>
            </a:r>
          </a:p>
          <a:p>
            <a:pPr marL="0" indent="0">
              <a:buNone/>
            </a:pPr>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64</a:t>
            </a:fld>
            <a:endParaRPr lang="en-US"/>
          </a:p>
        </p:txBody>
      </p:sp>
    </p:spTree>
    <p:extLst>
      <p:ext uri="{BB962C8B-B14F-4D97-AF65-F5344CB8AC3E}">
        <p14:creationId xmlns:p14="http://schemas.microsoft.com/office/powerpoint/2010/main" val="2117080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27760"/>
          </a:xfrm>
        </p:spPr>
        <p:txBody>
          <a:bodyPr/>
          <a:lstStyle/>
          <a:p>
            <a:r>
              <a:rPr lang="en-US"/>
              <a:t>Editing, Submitting, and Reviewing</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65</a:t>
            </a:fld>
            <a:endParaRPr lang="en-US"/>
          </a:p>
        </p:txBody>
      </p:sp>
      <p:sp>
        <p:nvSpPr>
          <p:cNvPr id="10" name="Content Placeholder 3"/>
          <p:cNvSpPr>
            <a:spLocks noGrp="1"/>
          </p:cNvSpPr>
          <p:nvPr>
            <p:ph sz="half" idx="1"/>
          </p:nvPr>
        </p:nvSpPr>
        <p:spPr>
          <a:xfrm>
            <a:off x="457200" y="1371600"/>
            <a:ext cx="8077200" cy="4724400"/>
          </a:xfrm>
        </p:spPr>
        <p:txBody>
          <a:bodyPr>
            <a:normAutofit/>
          </a:bodyPr>
          <a:lstStyle/>
          <a:p>
            <a:pPr>
              <a:spcBef>
                <a:spcPts val="600"/>
              </a:spcBef>
            </a:pPr>
            <a:r>
              <a:rPr lang="en-US" dirty="0"/>
              <a:t>Once the application is complete, the LEA </a:t>
            </a:r>
            <a:r>
              <a:rPr lang="en-US" dirty="0" err="1"/>
              <a:t>Grantwriter</a:t>
            </a:r>
            <a:r>
              <a:rPr lang="en-US" dirty="0"/>
              <a:t> will move the application to “LEA </a:t>
            </a:r>
            <a:r>
              <a:rPr lang="en-US" dirty="0" err="1"/>
              <a:t>Grantwriter</a:t>
            </a:r>
            <a:r>
              <a:rPr lang="en-US" dirty="0"/>
              <a:t> Submitted.”</a:t>
            </a:r>
          </a:p>
          <a:p>
            <a:pPr>
              <a:spcBef>
                <a:spcPts val="600"/>
              </a:spcBef>
            </a:pPr>
            <a:r>
              <a:rPr lang="en-US" dirty="0"/>
              <a:t>Then the LEA Fiscal Representative will review.</a:t>
            </a:r>
          </a:p>
          <a:p>
            <a:pPr>
              <a:spcBef>
                <a:spcPts val="600"/>
              </a:spcBef>
            </a:pPr>
            <a:r>
              <a:rPr lang="en-US" dirty="0"/>
              <a:t>If the Fiscal Rep approves, the application will move to DESE review.</a:t>
            </a:r>
          </a:p>
          <a:p>
            <a:pPr>
              <a:spcBef>
                <a:spcPts val="600"/>
              </a:spcBef>
            </a:pPr>
            <a:r>
              <a:rPr lang="en-US" dirty="0"/>
              <a:t>If DESE returns the application to the LEA for modification, the LEA </a:t>
            </a:r>
            <a:r>
              <a:rPr lang="en-US" dirty="0" err="1"/>
              <a:t>Grantwriter</a:t>
            </a:r>
            <a:r>
              <a:rPr lang="en-US" dirty="0"/>
              <a:t> will need to make the requested changes and resubmit the application.</a:t>
            </a:r>
          </a:p>
          <a:p>
            <a:pPr marL="0" indent="0">
              <a:buNone/>
            </a:pPr>
            <a:endParaRPr lang="en-US" dirty="0"/>
          </a:p>
        </p:txBody>
      </p:sp>
    </p:spTree>
    <p:extLst>
      <p:ext uri="{BB962C8B-B14F-4D97-AF65-F5344CB8AC3E}">
        <p14:creationId xmlns:p14="http://schemas.microsoft.com/office/powerpoint/2010/main" val="34111561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27598"/>
          </a:xfrm>
        </p:spPr>
        <p:txBody>
          <a:bodyPr/>
          <a:lstStyle/>
          <a:p>
            <a:r>
              <a:rPr lang="en-US" dirty="0"/>
              <a:t>Submission and Review Workflow</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66</a:t>
            </a:fld>
            <a:endParaRPr lang="en-US"/>
          </a:p>
        </p:txBody>
      </p:sp>
      <p:sp>
        <p:nvSpPr>
          <p:cNvPr id="10" name="Content Placeholder 3"/>
          <p:cNvSpPr>
            <a:spLocks noGrp="1"/>
          </p:cNvSpPr>
          <p:nvPr>
            <p:ph sz="half" idx="1"/>
          </p:nvPr>
        </p:nvSpPr>
        <p:spPr>
          <a:xfrm>
            <a:off x="431800" y="1371600"/>
            <a:ext cx="8077200" cy="4984750"/>
          </a:xfrm>
        </p:spPr>
        <p:txBody>
          <a:bodyPr>
            <a:normAutofit/>
          </a:bodyPr>
          <a:lstStyle/>
          <a:p>
            <a:r>
              <a:rPr lang="en-US" dirty="0"/>
              <a:t>The system performs prerequisite checks</a:t>
            </a:r>
          </a:p>
          <a:p>
            <a:pPr lvl="1"/>
            <a:r>
              <a:rPr lang="en-US" dirty="0"/>
              <a:t>Does the user have permission?</a:t>
            </a:r>
          </a:p>
          <a:p>
            <a:pPr lvl="1"/>
            <a:r>
              <a:rPr lang="en-US" dirty="0"/>
              <a:t>Does the time frame allow for this status change?</a:t>
            </a:r>
          </a:p>
        </p:txBody>
      </p:sp>
      <p:pic>
        <p:nvPicPr>
          <p:cNvPr id="4" name="Picture 3" descr="Alert to user informing them that the status of the application cannot be changed until a certain date.">
            <a:extLst>
              <a:ext uri="{FF2B5EF4-FFF2-40B4-BE49-F238E27FC236}">
                <a16:creationId xmlns:a16="http://schemas.microsoft.com/office/drawing/2014/main" id="{B2FAF87B-702F-4BF2-BE72-5240F860AF2E}"/>
              </a:ext>
            </a:extLst>
          </p:cNvPr>
          <p:cNvPicPr>
            <a:picLocks noChangeAspect="1"/>
          </p:cNvPicPr>
          <p:nvPr/>
        </p:nvPicPr>
        <p:blipFill>
          <a:blip r:embed="rId2"/>
          <a:stretch>
            <a:fillRect/>
          </a:stretch>
        </p:blipFill>
        <p:spPr>
          <a:xfrm>
            <a:off x="1481524" y="4343400"/>
            <a:ext cx="6180952" cy="1314286"/>
          </a:xfrm>
          <a:prstGeom prst="rect">
            <a:avLst/>
          </a:prstGeom>
          <a:ln>
            <a:solidFill>
              <a:schemeClr val="accent1"/>
            </a:solidFill>
          </a:ln>
        </p:spPr>
      </p:pic>
      <p:pic>
        <p:nvPicPr>
          <p:cNvPr id="8" name="Picture 7" descr="Page listing the roles that can make status changes to the application as well as the names of individuals who have that role">
            <a:extLst>
              <a:ext uri="{FF2B5EF4-FFF2-40B4-BE49-F238E27FC236}">
                <a16:creationId xmlns:a16="http://schemas.microsoft.com/office/drawing/2014/main" id="{7B2A467D-C2C5-4AED-A074-2B5E2F96E32F}"/>
              </a:ext>
            </a:extLst>
          </p:cNvPr>
          <p:cNvPicPr>
            <a:picLocks noChangeAspect="1"/>
          </p:cNvPicPr>
          <p:nvPr/>
        </p:nvPicPr>
        <p:blipFill>
          <a:blip r:embed="rId3"/>
          <a:stretch>
            <a:fillRect/>
          </a:stretch>
        </p:blipFill>
        <p:spPr>
          <a:xfrm>
            <a:off x="1105581" y="2895600"/>
            <a:ext cx="5447619" cy="1295238"/>
          </a:xfrm>
          <a:prstGeom prst="rect">
            <a:avLst/>
          </a:prstGeom>
          <a:ln>
            <a:solidFill>
              <a:schemeClr val="accent1"/>
            </a:solidFill>
          </a:ln>
        </p:spPr>
      </p:pic>
    </p:spTree>
    <p:extLst>
      <p:ext uri="{BB962C8B-B14F-4D97-AF65-F5344CB8AC3E}">
        <p14:creationId xmlns:p14="http://schemas.microsoft.com/office/powerpoint/2010/main" val="1989174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5DF6A7-A0FE-920A-7C48-A1897DD53009}"/>
              </a:ext>
            </a:extLst>
          </p:cNvPr>
          <p:cNvSpPr>
            <a:spLocks noGrp="1"/>
          </p:cNvSpPr>
          <p:nvPr>
            <p:ph type="title" idx="4294967295"/>
          </p:nvPr>
        </p:nvSpPr>
        <p:spPr>
          <a:xfrm>
            <a:off x="512006" y="1752600"/>
            <a:ext cx="8229600" cy="1143000"/>
          </a:xfrm>
        </p:spPr>
        <p:txBody>
          <a:bodyPr/>
          <a:lstStyle/>
          <a:p>
            <a:r>
              <a:rPr lang="en-US" dirty="0"/>
              <a:t>Funding Application</a:t>
            </a:r>
          </a:p>
          <a:p>
            <a:endParaRPr lang="en-US" dirty="0"/>
          </a:p>
        </p:txBody>
      </p:sp>
      <p:sp>
        <p:nvSpPr>
          <p:cNvPr id="2" name="Footer Placeholder 1">
            <a:extLst>
              <a:ext uri="{FF2B5EF4-FFF2-40B4-BE49-F238E27FC236}">
                <a16:creationId xmlns:a16="http://schemas.microsoft.com/office/drawing/2014/main" id="{F0D7C348-4ADE-49A2-902D-90F7FF8F0A4F}"/>
              </a:ext>
            </a:extLst>
          </p:cNvPr>
          <p:cNvSpPr>
            <a:spLocks noGrp="1"/>
          </p:cNvSpPr>
          <p:nvPr>
            <p:ph type="ftr" sz="quarter" idx="11"/>
          </p:nvPr>
        </p:nvSpPr>
        <p:spPr/>
        <p:txBody>
          <a:bodyPr/>
          <a:lstStyle/>
          <a:p>
            <a:r>
              <a:rPr lang="en-US" dirty="0"/>
              <a:t>Funding Application</a:t>
            </a:r>
          </a:p>
        </p:txBody>
      </p:sp>
      <p:sp>
        <p:nvSpPr>
          <p:cNvPr id="3" name="Slide Number Placeholder 2">
            <a:extLst>
              <a:ext uri="{FF2B5EF4-FFF2-40B4-BE49-F238E27FC236}">
                <a16:creationId xmlns:a16="http://schemas.microsoft.com/office/drawing/2014/main" id="{5DA634BF-2F67-4D30-A7DB-4B064E77E050}"/>
              </a:ext>
            </a:extLst>
          </p:cNvPr>
          <p:cNvSpPr>
            <a:spLocks noGrp="1"/>
          </p:cNvSpPr>
          <p:nvPr>
            <p:ph type="sldNum" sz="quarter" idx="12"/>
          </p:nvPr>
        </p:nvSpPr>
        <p:spPr/>
        <p:txBody>
          <a:bodyPr/>
          <a:lstStyle/>
          <a:p>
            <a:fld id="{F5DFE7D2-B5A6-415F-AB98-5C760E3C03B9}" type="slidenum">
              <a:rPr lang="en-US" smtClean="0"/>
              <a:pPr/>
              <a:t>67</a:t>
            </a:fld>
            <a:endParaRPr lang="en-US"/>
          </a:p>
        </p:txBody>
      </p:sp>
      <p:grpSp>
        <p:nvGrpSpPr>
          <p:cNvPr id="10" name="Group 9" descr="Flow chart of the workflow in GEM$. The application is started by the grantwriter, who submits to the LEA's fiscal representative. If they don't approve they return it to the grantwriter, if they do approve it is sent to DESE. DESE then sends it to the superintendent, who approves, and finally DESE does a final program and fiscal approval.">
            <a:extLst>
              <a:ext uri="{FF2B5EF4-FFF2-40B4-BE49-F238E27FC236}">
                <a16:creationId xmlns:a16="http://schemas.microsoft.com/office/drawing/2014/main" id="{F0AF46DE-26D3-45AE-8557-16BF16991068}"/>
              </a:ext>
            </a:extLst>
          </p:cNvPr>
          <p:cNvGrpSpPr/>
          <p:nvPr/>
        </p:nvGrpSpPr>
        <p:grpSpPr>
          <a:xfrm>
            <a:off x="179141" y="554185"/>
            <a:ext cx="8785716" cy="5428571"/>
            <a:chOff x="179141" y="554185"/>
            <a:chExt cx="8785716" cy="5428571"/>
          </a:xfrm>
        </p:grpSpPr>
        <p:pic>
          <p:nvPicPr>
            <p:cNvPr id="7" name="Picture 6">
              <a:extLst>
                <a:ext uri="{FF2B5EF4-FFF2-40B4-BE49-F238E27FC236}">
                  <a16:creationId xmlns:a16="http://schemas.microsoft.com/office/drawing/2014/main" id="{4BD0FB8A-B612-48DB-8941-B4948EE48144}"/>
                </a:ext>
              </a:extLst>
            </p:cNvPr>
            <p:cNvPicPr>
              <a:picLocks noChangeAspect="1"/>
            </p:cNvPicPr>
            <p:nvPr/>
          </p:nvPicPr>
          <p:blipFill>
            <a:blip r:embed="rId2"/>
            <a:stretch>
              <a:fillRect/>
            </a:stretch>
          </p:blipFill>
          <p:spPr>
            <a:xfrm>
              <a:off x="179143" y="554185"/>
              <a:ext cx="8785714" cy="5428571"/>
            </a:xfrm>
            <a:prstGeom prst="rect">
              <a:avLst/>
            </a:prstGeom>
          </p:spPr>
        </p:pic>
        <p:sp>
          <p:nvSpPr>
            <p:cNvPr id="8" name="Rectangle 7">
              <a:extLst>
                <a:ext uri="{FF2B5EF4-FFF2-40B4-BE49-F238E27FC236}">
                  <a16:creationId xmlns:a16="http://schemas.microsoft.com/office/drawing/2014/main" id="{F9A3A766-682E-4F6E-8577-6BC2DD1C80E6}"/>
                </a:ext>
              </a:extLst>
            </p:cNvPr>
            <p:cNvSpPr/>
            <p:nvPr/>
          </p:nvSpPr>
          <p:spPr>
            <a:xfrm>
              <a:off x="179141" y="554185"/>
              <a:ext cx="29718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2">
                      <a:lumMod val="10000"/>
                    </a:schemeClr>
                  </a:solidFill>
                </a:rPr>
                <a:t>This workflow also applies to Competitive Continuation </a:t>
              </a:r>
              <a:br>
                <a:rPr lang="en-US" b="1" dirty="0">
                  <a:solidFill>
                    <a:schemeClr val="tx2">
                      <a:lumMod val="10000"/>
                    </a:schemeClr>
                  </a:solidFill>
                </a:rPr>
              </a:br>
              <a:r>
                <a:rPr lang="en-US" b="1" dirty="0">
                  <a:solidFill>
                    <a:schemeClr val="tx2">
                      <a:lumMod val="10000"/>
                    </a:schemeClr>
                  </a:solidFill>
                </a:rPr>
                <a:t>and Targeted grants</a:t>
              </a:r>
              <a:r>
                <a:rPr lang="en-US" dirty="0"/>
                <a:t>.</a:t>
              </a:r>
            </a:p>
          </p:txBody>
        </p:sp>
        <p:sp>
          <p:nvSpPr>
            <p:cNvPr id="9" name="Rectangle 8">
              <a:extLst>
                <a:ext uri="{FF2B5EF4-FFF2-40B4-BE49-F238E27FC236}">
                  <a16:creationId xmlns:a16="http://schemas.microsoft.com/office/drawing/2014/main" id="{EEFAB02D-23A4-4154-B8FD-C6CAF7F68593}"/>
                </a:ext>
              </a:extLst>
            </p:cNvPr>
            <p:cNvSpPr/>
            <p:nvPr/>
          </p:nvSpPr>
          <p:spPr>
            <a:xfrm>
              <a:off x="6202687" y="562705"/>
              <a:ext cx="27432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t>Examples include:</a:t>
              </a:r>
            </a:p>
            <a:p>
              <a:pPr marL="285750" indent="-285750">
                <a:buFont typeface="Arial" panose="020B0604020202020204" pitchFamily="34" charset="0"/>
                <a:buChar char="•"/>
              </a:pPr>
              <a:r>
                <a:rPr lang="en-US" b="1" dirty="0"/>
                <a:t>ACLS grants</a:t>
              </a:r>
            </a:p>
            <a:p>
              <a:pPr marL="285750" indent="-285750">
                <a:buFont typeface="Arial" panose="020B0604020202020204" pitchFamily="34" charset="0"/>
                <a:buChar char="•"/>
              </a:pPr>
              <a:r>
                <a:rPr lang="en-US" b="1" dirty="0"/>
                <a:t>Some CTE grants</a:t>
              </a:r>
            </a:p>
          </p:txBody>
        </p:sp>
      </p:grpSp>
    </p:spTree>
    <p:extLst>
      <p:ext uri="{BB962C8B-B14F-4D97-AF65-F5344CB8AC3E}">
        <p14:creationId xmlns:p14="http://schemas.microsoft.com/office/powerpoint/2010/main" val="1870770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F1B994-B1CB-5B42-638E-C7EFFCC871F0}"/>
              </a:ext>
            </a:extLst>
          </p:cNvPr>
          <p:cNvSpPr>
            <a:spLocks noGrp="1"/>
          </p:cNvSpPr>
          <p:nvPr>
            <p:ph type="title" idx="4294967295"/>
          </p:nvPr>
        </p:nvSpPr>
        <p:spPr/>
        <p:txBody>
          <a:bodyPr/>
          <a:lstStyle/>
          <a:p>
            <a:r>
              <a:rPr lang="en-US" dirty="0"/>
              <a:t>Scoring Process</a:t>
            </a:r>
          </a:p>
        </p:txBody>
      </p:sp>
      <p:sp>
        <p:nvSpPr>
          <p:cNvPr id="2" name="Footer Placeholder 1">
            <a:extLst>
              <a:ext uri="{FF2B5EF4-FFF2-40B4-BE49-F238E27FC236}">
                <a16:creationId xmlns:a16="http://schemas.microsoft.com/office/drawing/2014/main" id="{713A5DF3-87C1-4C2A-AEA8-B2A81424625C}"/>
              </a:ext>
            </a:extLst>
          </p:cNvPr>
          <p:cNvSpPr>
            <a:spLocks noGrp="1"/>
          </p:cNvSpPr>
          <p:nvPr>
            <p:ph type="ftr" sz="quarter" idx="11"/>
          </p:nvPr>
        </p:nvSpPr>
        <p:spPr/>
        <p:txBody>
          <a:bodyPr/>
          <a:lstStyle/>
          <a:p>
            <a:r>
              <a:rPr lang="en-US"/>
              <a:t>eGrants LEA Training Module 3</a:t>
            </a:r>
          </a:p>
        </p:txBody>
      </p:sp>
      <p:sp>
        <p:nvSpPr>
          <p:cNvPr id="3" name="Slide Number Placeholder 2">
            <a:extLst>
              <a:ext uri="{FF2B5EF4-FFF2-40B4-BE49-F238E27FC236}">
                <a16:creationId xmlns:a16="http://schemas.microsoft.com/office/drawing/2014/main" id="{E863BCF4-A7C8-4D85-8069-0A377DF00B14}"/>
              </a:ext>
            </a:extLst>
          </p:cNvPr>
          <p:cNvSpPr>
            <a:spLocks noGrp="1"/>
          </p:cNvSpPr>
          <p:nvPr>
            <p:ph type="sldNum" sz="quarter" idx="12"/>
          </p:nvPr>
        </p:nvSpPr>
        <p:spPr/>
        <p:txBody>
          <a:bodyPr/>
          <a:lstStyle/>
          <a:p>
            <a:fld id="{F5DFE7D2-B5A6-415F-AB98-5C760E3C03B9}" type="slidenum">
              <a:rPr lang="en-US" smtClean="0"/>
              <a:pPr/>
              <a:t>68</a:t>
            </a:fld>
            <a:endParaRPr lang="en-US"/>
          </a:p>
        </p:txBody>
      </p:sp>
      <p:grpSp>
        <p:nvGrpSpPr>
          <p:cNvPr id="7" name="Group 6" descr="Workflow for competitive grants which is similar to the previous page, except that all work takes place on the LEA side first (grantwriter to LEA fiscal rep, to superintendent), and then DESE scores and determines whether to award or not.">
            <a:extLst>
              <a:ext uri="{FF2B5EF4-FFF2-40B4-BE49-F238E27FC236}">
                <a16:creationId xmlns:a16="http://schemas.microsoft.com/office/drawing/2014/main" id="{CE208F51-E75A-4D84-9C3B-DCE0D7115FAA}"/>
              </a:ext>
            </a:extLst>
          </p:cNvPr>
          <p:cNvGrpSpPr/>
          <p:nvPr/>
        </p:nvGrpSpPr>
        <p:grpSpPr>
          <a:xfrm>
            <a:off x="207714" y="107624"/>
            <a:ext cx="8728572" cy="6585715"/>
            <a:chOff x="207714" y="107624"/>
            <a:chExt cx="8728572" cy="6585715"/>
          </a:xfrm>
        </p:grpSpPr>
        <p:pic>
          <p:nvPicPr>
            <p:cNvPr id="5" name="Picture 4">
              <a:extLst>
                <a:ext uri="{FF2B5EF4-FFF2-40B4-BE49-F238E27FC236}">
                  <a16:creationId xmlns:a16="http://schemas.microsoft.com/office/drawing/2014/main" id="{E826400D-3A6F-4109-BBA6-2C9612DE8F49}"/>
                </a:ext>
              </a:extLst>
            </p:cNvPr>
            <p:cNvPicPr>
              <a:picLocks noChangeAspect="1"/>
            </p:cNvPicPr>
            <p:nvPr/>
          </p:nvPicPr>
          <p:blipFill>
            <a:blip r:embed="rId2"/>
            <a:stretch>
              <a:fillRect/>
            </a:stretch>
          </p:blipFill>
          <p:spPr>
            <a:xfrm>
              <a:off x="207714" y="107625"/>
              <a:ext cx="8728572" cy="6585714"/>
            </a:xfrm>
            <a:prstGeom prst="rect">
              <a:avLst/>
            </a:prstGeom>
          </p:spPr>
        </p:pic>
        <p:sp>
          <p:nvSpPr>
            <p:cNvPr id="6" name="Rectangle 5">
              <a:extLst>
                <a:ext uri="{FF2B5EF4-FFF2-40B4-BE49-F238E27FC236}">
                  <a16:creationId xmlns:a16="http://schemas.microsoft.com/office/drawing/2014/main" id="{EEB644B4-BA84-4922-9EBD-8AC290BEBA9F}"/>
                </a:ext>
              </a:extLst>
            </p:cNvPr>
            <p:cNvSpPr/>
            <p:nvPr/>
          </p:nvSpPr>
          <p:spPr>
            <a:xfrm>
              <a:off x="221781" y="107624"/>
              <a:ext cx="3295141" cy="13413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solidFill>
                    <a:schemeClr val="tx2">
                      <a:lumMod val="10000"/>
                    </a:schemeClr>
                  </a:solidFill>
                </a:rPr>
                <a:t>This workflow also applies to New Competitive grants.</a:t>
              </a:r>
            </a:p>
            <a:p>
              <a:r>
                <a:rPr lang="en-US" b="1" dirty="0">
                  <a:solidFill>
                    <a:schemeClr val="tx2">
                      <a:lumMod val="10000"/>
                    </a:schemeClr>
                  </a:solidFill>
                </a:rPr>
                <a:t>Note that Revisions will follow the Entitlement workflow.</a:t>
              </a:r>
              <a:endParaRPr lang="en-US" dirty="0"/>
            </a:p>
          </p:txBody>
        </p:sp>
      </p:grpSp>
    </p:spTree>
    <p:extLst>
      <p:ext uri="{BB962C8B-B14F-4D97-AF65-F5344CB8AC3E}">
        <p14:creationId xmlns:p14="http://schemas.microsoft.com/office/powerpoint/2010/main" val="1795481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Status Change Outcomes</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69</a:t>
            </a:fld>
            <a:endParaRPr lang="en-US"/>
          </a:p>
        </p:txBody>
      </p:sp>
      <p:sp>
        <p:nvSpPr>
          <p:cNvPr id="7" name="Content Placeholder 2"/>
          <p:cNvSpPr>
            <a:spLocks noGrp="1"/>
          </p:cNvSpPr>
          <p:nvPr>
            <p:ph sz="half" idx="1"/>
          </p:nvPr>
        </p:nvSpPr>
        <p:spPr>
          <a:xfrm>
            <a:off x="457200" y="1371600"/>
            <a:ext cx="8305800" cy="4572000"/>
          </a:xfrm>
        </p:spPr>
        <p:txBody>
          <a:bodyPr>
            <a:normAutofit/>
          </a:bodyPr>
          <a:lstStyle/>
          <a:p>
            <a:r>
              <a:rPr lang="en-US" dirty="0"/>
              <a:t>The status change is noted in the History Log documenting the date, time, and username.</a:t>
            </a:r>
          </a:p>
          <a:p>
            <a:r>
              <a:rPr lang="en-US" dirty="0"/>
              <a:t>The next person in submission workflow is notified by email </a:t>
            </a:r>
            <a:r>
              <a:rPr lang="en-US"/>
              <a:t>that the application </a:t>
            </a:r>
            <a:r>
              <a:rPr lang="en-US" dirty="0"/>
              <a:t>now requires their attention.</a:t>
            </a:r>
          </a:p>
          <a:p>
            <a:r>
              <a:rPr lang="en-US" dirty="0"/>
              <a:t>The application may be locked down or unlocked (depending on the status change).</a:t>
            </a:r>
            <a:endParaRPr lang="en-US" b="1" dirty="0"/>
          </a:p>
          <a:p>
            <a:pPr marL="0" indent="0">
              <a:buNone/>
            </a:pPr>
            <a:endParaRPr lang="en-US" dirty="0"/>
          </a:p>
          <a:p>
            <a:endParaRPr lang="en-US" dirty="0"/>
          </a:p>
        </p:txBody>
      </p:sp>
    </p:spTree>
    <p:extLst>
      <p:ext uri="{BB962C8B-B14F-4D97-AF65-F5344CB8AC3E}">
        <p14:creationId xmlns:p14="http://schemas.microsoft.com/office/powerpoint/2010/main" val="387946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A69785-65A9-47A3-9962-FD4F9765731B}"/>
              </a:ext>
            </a:extLst>
          </p:cNvPr>
          <p:cNvSpPr>
            <a:spLocks noGrp="1"/>
          </p:cNvSpPr>
          <p:nvPr>
            <p:ph type="title"/>
          </p:nvPr>
        </p:nvSpPr>
        <p:spPr/>
        <p:txBody>
          <a:bodyPr/>
          <a:lstStyle/>
          <a:p>
            <a:r>
              <a:rPr lang="en-US" dirty="0"/>
              <a:t>User Access Training Resources</a:t>
            </a:r>
          </a:p>
        </p:txBody>
      </p:sp>
      <p:sp>
        <p:nvSpPr>
          <p:cNvPr id="8" name="Content Placeholder 7">
            <a:extLst>
              <a:ext uri="{FF2B5EF4-FFF2-40B4-BE49-F238E27FC236}">
                <a16:creationId xmlns:a16="http://schemas.microsoft.com/office/drawing/2014/main" id="{47E0B6BE-16AC-4434-ADC7-CF812890AF73}"/>
              </a:ext>
            </a:extLst>
          </p:cNvPr>
          <p:cNvSpPr>
            <a:spLocks noGrp="1"/>
          </p:cNvSpPr>
          <p:nvPr>
            <p:ph idx="1"/>
          </p:nvPr>
        </p:nvSpPr>
        <p:spPr/>
        <p:txBody>
          <a:bodyPr>
            <a:normAutofit fontScale="92500"/>
          </a:bodyPr>
          <a:lstStyle/>
          <a:p>
            <a:r>
              <a:rPr lang="en-US" dirty="0"/>
              <a:t>A detailed training session has been recorded for GEM$ user access and roles. The recording and slide deck are available for download on the home page of the GEM$ system.</a:t>
            </a:r>
          </a:p>
          <a:p>
            <a:r>
              <a:rPr lang="en-US" sz="3200" dirty="0"/>
              <a:t>To become a GEM$ user, you must be added to the system by a User </a:t>
            </a:r>
            <a:r>
              <a:rPr lang="en-US" sz="3200"/>
              <a:t>Access Administrator.</a:t>
            </a:r>
          </a:p>
          <a:p>
            <a:r>
              <a:rPr lang="en-US" sz="3200" dirty="0"/>
              <a:t>You may locate the name and contact information for your organization’s User Access Administrator in the GEM$ system without logging in.</a:t>
            </a:r>
            <a:endParaRPr lang="en-US" dirty="0"/>
          </a:p>
          <a:p>
            <a:endParaRPr lang="en-US" dirty="0"/>
          </a:p>
          <a:p>
            <a:endParaRPr lang="en-US" dirty="0"/>
          </a:p>
        </p:txBody>
      </p:sp>
      <p:sp>
        <p:nvSpPr>
          <p:cNvPr id="5" name="Footer Placeholder 4">
            <a:extLst>
              <a:ext uri="{FF2B5EF4-FFF2-40B4-BE49-F238E27FC236}">
                <a16:creationId xmlns:a16="http://schemas.microsoft.com/office/drawing/2014/main" id="{F76BB930-2BBE-4372-B94C-B1B2F08FACBC}"/>
              </a:ext>
            </a:extLst>
          </p:cNvPr>
          <p:cNvSpPr>
            <a:spLocks noGrp="1"/>
          </p:cNvSpPr>
          <p:nvPr>
            <p:ph type="ftr" sz="quarter" idx="11"/>
          </p:nvPr>
        </p:nvSpPr>
        <p:spPr/>
        <p:txBody>
          <a:bodyPr/>
          <a:lstStyle/>
          <a:p>
            <a:r>
              <a:rPr lang="en-US"/>
              <a:t>General Site Navigation</a:t>
            </a:r>
            <a:endParaRPr lang="en-US" dirty="0"/>
          </a:p>
        </p:txBody>
      </p:sp>
      <p:sp>
        <p:nvSpPr>
          <p:cNvPr id="6" name="Slide Number Placeholder 5">
            <a:extLst>
              <a:ext uri="{FF2B5EF4-FFF2-40B4-BE49-F238E27FC236}">
                <a16:creationId xmlns:a16="http://schemas.microsoft.com/office/drawing/2014/main" id="{51082E34-9E90-4C8D-8C23-24C09E2D3EE2}"/>
              </a:ext>
            </a:extLst>
          </p:cNvPr>
          <p:cNvSpPr>
            <a:spLocks noGrp="1"/>
          </p:cNvSpPr>
          <p:nvPr>
            <p:ph type="sldNum" sz="quarter" idx="12"/>
          </p:nvPr>
        </p:nvSpPr>
        <p:spPr/>
        <p:txBody>
          <a:bodyPr/>
          <a:lstStyle/>
          <a:p>
            <a:fld id="{F5DFE7D2-B5A6-415F-AB98-5C760E3C03B9}" type="slidenum">
              <a:rPr lang="en-US" smtClean="0"/>
              <a:pPr/>
              <a:t>7</a:t>
            </a:fld>
            <a:endParaRPr lang="en-US" dirty="0"/>
          </a:p>
        </p:txBody>
      </p:sp>
    </p:spTree>
    <p:extLst>
      <p:ext uri="{BB962C8B-B14F-4D97-AF65-F5344CB8AC3E}">
        <p14:creationId xmlns:p14="http://schemas.microsoft.com/office/powerpoint/2010/main" val="2353227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dirty="0"/>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70</a:t>
            </a:fld>
            <a:endParaRPr lang="en-US"/>
          </a:p>
        </p:txBody>
      </p:sp>
    </p:spTree>
    <p:extLst>
      <p:ext uri="{BB962C8B-B14F-4D97-AF65-F5344CB8AC3E}">
        <p14:creationId xmlns:p14="http://schemas.microsoft.com/office/powerpoint/2010/main" val="612018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75E529-EC91-4E52-83DA-691467B145F4}"/>
              </a:ext>
            </a:extLst>
          </p:cNvPr>
          <p:cNvSpPr>
            <a:spLocks noGrp="1"/>
          </p:cNvSpPr>
          <p:nvPr>
            <p:ph type="title"/>
          </p:nvPr>
        </p:nvSpPr>
        <p:spPr>
          <a:xfrm>
            <a:off x="457200" y="91440"/>
            <a:ext cx="8229600" cy="1143000"/>
          </a:xfrm>
        </p:spPr>
        <p:txBody>
          <a:bodyPr/>
          <a:lstStyle/>
          <a:p>
            <a:r>
              <a:rPr lang="en-US" dirty="0"/>
              <a:t>The Checklist</a:t>
            </a:r>
          </a:p>
        </p:txBody>
      </p:sp>
      <p:sp>
        <p:nvSpPr>
          <p:cNvPr id="8" name="Content Placeholder 7">
            <a:extLst>
              <a:ext uri="{FF2B5EF4-FFF2-40B4-BE49-F238E27FC236}">
                <a16:creationId xmlns:a16="http://schemas.microsoft.com/office/drawing/2014/main" id="{C82F9FDB-B9CF-41B6-9908-EB08926C21B3}"/>
              </a:ext>
            </a:extLst>
          </p:cNvPr>
          <p:cNvSpPr>
            <a:spLocks noGrp="1"/>
          </p:cNvSpPr>
          <p:nvPr>
            <p:ph idx="1"/>
          </p:nvPr>
        </p:nvSpPr>
        <p:spPr>
          <a:xfrm>
            <a:off x="457200" y="1371600"/>
            <a:ext cx="8229600" cy="4525963"/>
          </a:xfrm>
        </p:spPr>
        <p:txBody>
          <a:bodyPr>
            <a:normAutofit/>
          </a:bodyPr>
          <a:lstStyle/>
          <a:p>
            <a:pPr marL="0" indent="0">
              <a:buNone/>
            </a:pPr>
            <a:r>
              <a:rPr lang="en-US" sz="2400" dirty="0"/>
              <a:t>For funding applications that are using a checklist:</a:t>
            </a:r>
          </a:p>
          <a:p>
            <a:r>
              <a:rPr lang="en-US" sz="2400" dirty="0"/>
              <a:t>This checklist is a means of communication between DESE and LEAs regarding the allowability and allocability of the items submitted in the funding application. </a:t>
            </a:r>
          </a:p>
        </p:txBody>
      </p:sp>
      <p:sp>
        <p:nvSpPr>
          <p:cNvPr id="5" name="Footer Placeholder 4">
            <a:extLst>
              <a:ext uri="{FF2B5EF4-FFF2-40B4-BE49-F238E27FC236}">
                <a16:creationId xmlns:a16="http://schemas.microsoft.com/office/drawing/2014/main" id="{FAF25815-59D7-4CBB-B062-8301F298B138}"/>
              </a:ext>
            </a:extLst>
          </p:cNvPr>
          <p:cNvSpPr>
            <a:spLocks noGrp="1"/>
          </p:cNvSpPr>
          <p:nvPr>
            <p:ph type="ftr" sz="quarter" idx="11"/>
          </p:nvPr>
        </p:nvSpPr>
        <p:spPr/>
        <p:txBody>
          <a:bodyPr/>
          <a:lstStyle/>
          <a:p>
            <a:r>
              <a:rPr lang="en-US" dirty="0"/>
              <a:t>Funding Application</a:t>
            </a:r>
          </a:p>
        </p:txBody>
      </p:sp>
      <p:sp>
        <p:nvSpPr>
          <p:cNvPr id="6" name="Slide Number Placeholder 5">
            <a:extLst>
              <a:ext uri="{FF2B5EF4-FFF2-40B4-BE49-F238E27FC236}">
                <a16:creationId xmlns:a16="http://schemas.microsoft.com/office/drawing/2014/main" id="{8476B252-375A-4662-82DD-3A7558CB3DE0}"/>
              </a:ext>
            </a:extLst>
          </p:cNvPr>
          <p:cNvSpPr>
            <a:spLocks noGrp="1"/>
          </p:cNvSpPr>
          <p:nvPr>
            <p:ph type="sldNum" sz="quarter" idx="12"/>
          </p:nvPr>
        </p:nvSpPr>
        <p:spPr/>
        <p:txBody>
          <a:bodyPr/>
          <a:lstStyle/>
          <a:p>
            <a:fld id="{F5DFE7D2-B5A6-415F-AB98-5C760E3C03B9}" type="slidenum">
              <a:rPr lang="en-US" smtClean="0"/>
              <a:pPr/>
              <a:t>71</a:t>
            </a:fld>
            <a:endParaRPr lang="en-US"/>
          </a:p>
        </p:txBody>
      </p:sp>
      <p:pic>
        <p:nvPicPr>
          <p:cNvPr id="10" name="Picture 9" descr="Sections page in GEM$ with Fund Code 0186 grant application selected">
            <a:extLst>
              <a:ext uri="{FF2B5EF4-FFF2-40B4-BE49-F238E27FC236}">
                <a16:creationId xmlns:a16="http://schemas.microsoft.com/office/drawing/2014/main" id="{CBD8D7EE-EDD1-4785-BB7A-3604DC118F96}"/>
              </a:ext>
            </a:extLst>
          </p:cNvPr>
          <p:cNvPicPr>
            <a:picLocks noChangeAspect="1"/>
          </p:cNvPicPr>
          <p:nvPr/>
        </p:nvPicPr>
        <p:blipFill>
          <a:blip r:embed="rId2"/>
          <a:stretch>
            <a:fillRect/>
          </a:stretch>
        </p:blipFill>
        <p:spPr>
          <a:xfrm>
            <a:off x="595809" y="3119505"/>
            <a:ext cx="7952381" cy="2742857"/>
          </a:xfrm>
          <a:prstGeom prst="rect">
            <a:avLst/>
          </a:prstGeom>
          <a:ln>
            <a:solidFill>
              <a:schemeClr val="accent1"/>
            </a:solidFill>
          </a:ln>
        </p:spPr>
      </p:pic>
    </p:spTree>
    <p:extLst>
      <p:ext uri="{BB962C8B-B14F-4D97-AF65-F5344CB8AC3E}">
        <p14:creationId xmlns:p14="http://schemas.microsoft.com/office/powerpoint/2010/main" val="25916998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75E529-EC91-4E52-83DA-691467B145F4}"/>
              </a:ext>
            </a:extLst>
          </p:cNvPr>
          <p:cNvSpPr>
            <a:spLocks noGrp="1"/>
          </p:cNvSpPr>
          <p:nvPr>
            <p:ph type="title"/>
          </p:nvPr>
        </p:nvSpPr>
        <p:spPr>
          <a:xfrm>
            <a:off x="457200" y="91440"/>
            <a:ext cx="8229600" cy="1143000"/>
          </a:xfrm>
        </p:spPr>
        <p:txBody>
          <a:bodyPr/>
          <a:lstStyle/>
          <a:p>
            <a:r>
              <a:rPr lang="en-US" dirty="0"/>
              <a:t>How The Checklist Works</a:t>
            </a:r>
          </a:p>
        </p:txBody>
      </p:sp>
      <p:sp>
        <p:nvSpPr>
          <p:cNvPr id="8" name="Content Placeholder 7">
            <a:extLst>
              <a:ext uri="{FF2B5EF4-FFF2-40B4-BE49-F238E27FC236}">
                <a16:creationId xmlns:a16="http://schemas.microsoft.com/office/drawing/2014/main" id="{C82F9FDB-B9CF-41B6-9908-EB08926C21B3}"/>
              </a:ext>
            </a:extLst>
          </p:cNvPr>
          <p:cNvSpPr>
            <a:spLocks noGrp="1"/>
          </p:cNvSpPr>
          <p:nvPr>
            <p:ph idx="1"/>
          </p:nvPr>
        </p:nvSpPr>
        <p:spPr>
          <a:xfrm>
            <a:off x="457200" y="1371600"/>
            <a:ext cx="8229600" cy="4525963"/>
          </a:xfrm>
        </p:spPr>
        <p:txBody>
          <a:bodyPr>
            <a:normAutofit/>
          </a:bodyPr>
          <a:lstStyle/>
          <a:p>
            <a:r>
              <a:rPr lang="en-US" sz="2400" dirty="0"/>
              <a:t>After the LEA submits the application, DESE will review the application and mark each section as </a:t>
            </a:r>
            <a:r>
              <a:rPr lang="en-US" sz="2400" b="1" i="1" dirty="0"/>
              <a:t>Approved</a:t>
            </a:r>
            <a:r>
              <a:rPr lang="en-US" sz="2400" dirty="0"/>
              <a:t>, </a:t>
            </a:r>
            <a:r>
              <a:rPr lang="en-US" sz="2400" b="1" i="1" dirty="0"/>
              <a:t>Not Applicable</a:t>
            </a:r>
            <a:r>
              <a:rPr lang="en-US" sz="2400" dirty="0"/>
              <a:t>, or </a:t>
            </a:r>
            <a:r>
              <a:rPr lang="en-US" sz="2400" b="1" i="1" dirty="0"/>
              <a:t>Attention Needed</a:t>
            </a:r>
            <a:r>
              <a:rPr lang="en-US" sz="2400" dirty="0"/>
              <a:t>. If the application contains no items that are marked as </a:t>
            </a:r>
            <a:r>
              <a:rPr lang="en-US" sz="2400" b="1" i="1" dirty="0"/>
              <a:t>Attention Needed</a:t>
            </a:r>
            <a:r>
              <a:rPr lang="en-US" sz="2400" dirty="0"/>
              <a:t>, the application will be approved.</a:t>
            </a:r>
          </a:p>
        </p:txBody>
      </p:sp>
      <p:sp>
        <p:nvSpPr>
          <p:cNvPr id="5" name="Footer Placeholder 4">
            <a:extLst>
              <a:ext uri="{FF2B5EF4-FFF2-40B4-BE49-F238E27FC236}">
                <a16:creationId xmlns:a16="http://schemas.microsoft.com/office/drawing/2014/main" id="{FAF25815-59D7-4CBB-B062-8301F298B138}"/>
              </a:ext>
            </a:extLst>
          </p:cNvPr>
          <p:cNvSpPr>
            <a:spLocks noGrp="1"/>
          </p:cNvSpPr>
          <p:nvPr>
            <p:ph type="ftr" sz="quarter" idx="11"/>
          </p:nvPr>
        </p:nvSpPr>
        <p:spPr/>
        <p:txBody>
          <a:bodyPr/>
          <a:lstStyle/>
          <a:p>
            <a:r>
              <a:rPr lang="en-US" dirty="0"/>
              <a:t>Funding Application</a:t>
            </a:r>
          </a:p>
        </p:txBody>
      </p:sp>
      <p:sp>
        <p:nvSpPr>
          <p:cNvPr id="6" name="Slide Number Placeholder 5">
            <a:extLst>
              <a:ext uri="{FF2B5EF4-FFF2-40B4-BE49-F238E27FC236}">
                <a16:creationId xmlns:a16="http://schemas.microsoft.com/office/drawing/2014/main" id="{8476B252-375A-4662-82DD-3A7558CB3DE0}"/>
              </a:ext>
            </a:extLst>
          </p:cNvPr>
          <p:cNvSpPr>
            <a:spLocks noGrp="1"/>
          </p:cNvSpPr>
          <p:nvPr>
            <p:ph type="sldNum" sz="quarter" idx="12"/>
          </p:nvPr>
        </p:nvSpPr>
        <p:spPr/>
        <p:txBody>
          <a:bodyPr/>
          <a:lstStyle/>
          <a:p>
            <a:fld id="{F5DFE7D2-B5A6-415F-AB98-5C760E3C03B9}" type="slidenum">
              <a:rPr lang="en-US" smtClean="0"/>
              <a:pPr/>
              <a:t>72</a:t>
            </a:fld>
            <a:endParaRPr lang="en-US"/>
          </a:p>
        </p:txBody>
      </p:sp>
      <p:pic>
        <p:nvPicPr>
          <p:cNvPr id="3" name="Picture 2" descr="Application checklist screen in GEM$ from the DESE perspective, using a dropdown to determine whether certain checklist items are approved or need further attention">
            <a:extLst>
              <a:ext uri="{FF2B5EF4-FFF2-40B4-BE49-F238E27FC236}">
                <a16:creationId xmlns:a16="http://schemas.microsoft.com/office/drawing/2014/main" id="{3A21727A-F179-45B0-938D-F3826C91D5F3}"/>
              </a:ext>
            </a:extLst>
          </p:cNvPr>
          <p:cNvPicPr>
            <a:picLocks noChangeAspect="1"/>
          </p:cNvPicPr>
          <p:nvPr/>
        </p:nvPicPr>
        <p:blipFill>
          <a:blip r:embed="rId2"/>
          <a:stretch>
            <a:fillRect/>
          </a:stretch>
        </p:blipFill>
        <p:spPr>
          <a:xfrm>
            <a:off x="395809" y="3287561"/>
            <a:ext cx="8352381" cy="3019048"/>
          </a:xfrm>
          <a:prstGeom prst="rect">
            <a:avLst/>
          </a:prstGeom>
          <a:ln>
            <a:solidFill>
              <a:schemeClr val="accent1"/>
            </a:solidFill>
          </a:ln>
        </p:spPr>
      </p:pic>
    </p:spTree>
    <p:extLst>
      <p:ext uri="{BB962C8B-B14F-4D97-AF65-F5344CB8AC3E}">
        <p14:creationId xmlns:p14="http://schemas.microsoft.com/office/powerpoint/2010/main" val="26196025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75E529-EC91-4E52-83DA-691467B145F4}"/>
              </a:ext>
            </a:extLst>
          </p:cNvPr>
          <p:cNvSpPr>
            <a:spLocks noGrp="1"/>
          </p:cNvSpPr>
          <p:nvPr>
            <p:ph type="title"/>
          </p:nvPr>
        </p:nvSpPr>
        <p:spPr>
          <a:xfrm>
            <a:off x="457200" y="91440"/>
            <a:ext cx="8229600" cy="1143000"/>
          </a:xfrm>
        </p:spPr>
        <p:txBody>
          <a:bodyPr/>
          <a:lstStyle/>
          <a:p>
            <a:r>
              <a:rPr lang="en-US" dirty="0"/>
              <a:t>DESE Comments in The Checklist</a:t>
            </a:r>
          </a:p>
        </p:txBody>
      </p:sp>
      <p:sp>
        <p:nvSpPr>
          <p:cNvPr id="8" name="Content Placeholder 7">
            <a:extLst>
              <a:ext uri="{FF2B5EF4-FFF2-40B4-BE49-F238E27FC236}">
                <a16:creationId xmlns:a16="http://schemas.microsoft.com/office/drawing/2014/main" id="{C82F9FDB-B9CF-41B6-9908-EB08926C21B3}"/>
              </a:ext>
            </a:extLst>
          </p:cNvPr>
          <p:cNvSpPr>
            <a:spLocks noGrp="1"/>
          </p:cNvSpPr>
          <p:nvPr>
            <p:ph idx="1"/>
          </p:nvPr>
        </p:nvSpPr>
        <p:spPr>
          <a:xfrm>
            <a:off x="457200" y="1371600"/>
            <a:ext cx="8229600" cy="4525963"/>
          </a:xfrm>
        </p:spPr>
        <p:txBody>
          <a:bodyPr>
            <a:normAutofit/>
          </a:bodyPr>
          <a:lstStyle/>
          <a:p>
            <a:r>
              <a:rPr lang="en-US" sz="2200" dirty="0"/>
              <a:t>If the application contains items that are marked as </a:t>
            </a:r>
            <a:r>
              <a:rPr lang="en-US" sz="2200" b="1" i="1" dirty="0"/>
              <a:t>Attention Needed</a:t>
            </a:r>
            <a:r>
              <a:rPr lang="en-US" sz="2200" dirty="0"/>
              <a:t>, the application will be returned to the LEA with a status that is not approved. The LEA will review the checklist for items that are marked </a:t>
            </a:r>
            <a:r>
              <a:rPr lang="en-US" sz="2200" b="1" i="1" dirty="0"/>
              <a:t>Attention Needed</a:t>
            </a:r>
            <a:r>
              <a:rPr lang="en-US" sz="2200" dirty="0"/>
              <a:t> and make the necessary changes to those items. Only the checked items in the sections marked </a:t>
            </a:r>
            <a:r>
              <a:rPr lang="en-US" sz="2200" b="1" i="1" dirty="0"/>
              <a:t>Attention Needed</a:t>
            </a:r>
            <a:r>
              <a:rPr lang="en-US" sz="2200" dirty="0"/>
              <a:t> are to be corrected and/or explained. Each section marked </a:t>
            </a:r>
            <a:r>
              <a:rPr lang="en-US" sz="2200" b="1" i="1" dirty="0"/>
              <a:t>Attention Needed</a:t>
            </a:r>
            <a:r>
              <a:rPr lang="en-US" sz="2200" dirty="0"/>
              <a:t> also has a place where DESE may provide notes to explain those items. The LEA should check for notes and additional comments.</a:t>
            </a:r>
          </a:p>
        </p:txBody>
      </p:sp>
      <p:sp>
        <p:nvSpPr>
          <p:cNvPr id="5" name="Footer Placeholder 4">
            <a:extLst>
              <a:ext uri="{FF2B5EF4-FFF2-40B4-BE49-F238E27FC236}">
                <a16:creationId xmlns:a16="http://schemas.microsoft.com/office/drawing/2014/main" id="{FAF25815-59D7-4CBB-B062-8301F298B138}"/>
              </a:ext>
            </a:extLst>
          </p:cNvPr>
          <p:cNvSpPr>
            <a:spLocks noGrp="1"/>
          </p:cNvSpPr>
          <p:nvPr>
            <p:ph type="ftr" sz="quarter" idx="11"/>
          </p:nvPr>
        </p:nvSpPr>
        <p:spPr/>
        <p:txBody>
          <a:bodyPr/>
          <a:lstStyle/>
          <a:p>
            <a:r>
              <a:rPr lang="en-US" dirty="0"/>
              <a:t>Funding Application</a:t>
            </a:r>
          </a:p>
        </p:txBody>
      </p:sp>
      <p:sp>
        <p:nvSpPr>
          <p:cNvPr id="6" name="Slide Number Placeholder 5">
            <a:extLst>
              <a:ext uri="{FF2B5EF4-FFF2-40B4-BE49-F238E27FC236}">
                <a16:creationId xmlns:a16="http://schemas.microsoft.com/office/drawing/2014/main" id="{8476B252-375A-4662-82DD-3A7558CB3DE0}"/>
              </a:ext>
            </a:extLst>
          </p:cNvPr>
          <p:cNvSpPr>
            <a:spLocks noGrp="1"/>
          </p:cNvSpPr>
          <p:nvPr>
            <p:ph type="sldNum" sz="quarter" idx="12"/>
          </p:nvPr>
        </p:nvSpPr>
        <p:spPr/>
        <p:txBody>
          <a:bodyPr/>
          <a:lstStyle/>
          <a:p>
            <a:fld id="{F5DFE7D2-B5A6-415F-AB98-5C760E3C03B9}" type="slidenum">
              <a:rPr lang="en-US" smtClean="0"/>
              <a:pPr/>
              <a:t>73</a:t>
            </a:fld>
            <a:endParaRPr lang="en-US"/>
          </a:p>
        </p:txBody>
      </p:sp>
      <p:pic>
        <p:nvPicPr>
          <p:cNvPr id="4" name="Picture 3" descr="Sample feedback comment in GEM$ that is sent to LEAs when &quot;attention needed&quot; is selected for a checklist item">
            <a:extLst>
              <a:ext uri="{FF2B5EF4-FFF2-40B4-BE49-F238E27FC236}">
                <a16:creationId xmlns:a16="http://schemas.microsoft.com/office/drawing/2014/main" id="{CEFBE820-AAC2-46B5-A5E8-384FA6434C6D}"/>
              </a:ext>
            </a:extLst>
          </p:cNvPr>
          <p:cNvPicPr>
            <a:picLocks noChangeAspect="1"/>
          </p:cNvPicPr>
          <p:nvPr/>
        </p:nvPicPr>
        <p:blipFill>
          <a:blip r:embed="rId2"/>
          <a:stretch>
            <a:fillRect/>
          </a:stretch>
        </p:blipFill>
        <p:spPr>
          <a:xfrm>
            <a:off x="346286" y="4510635"/>
            <a:ext cx="8451428" cy="1845715"/>
          </a:xfrm>
          <a:prstGeom prst="rect">
            <a:avLst/>
          </a:prstGeom>
        </p:spPr>
      </p:pic>
    </p:spTree>
    <p:extLst>
      <p:ext uri="{BB962C8B-B14F-4D97-AF65-F5344CB8AC3E}">
        <p14:creationId xmlns:p14="http://schemas.microsoft.com/office/powerpoint/2010/main" val="20666879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75E529-EC91-4E52-83DA-691467B145F4}"/>
              </a:ext>
            </a:extLst>
          </p:cNvPr>
          <p:cNvSpPr>
            <a:spLocks noGrp="1"/>
          </p:cNvSpPr>
          <p:nvPr>
            <p:ph type="title"/>
          </p:nvPr>
        </p:nvSpPr>
        <p:spPr>
          <a:xfrm>
            <a:off x="457200" y="91440"/>
            <a:ext cx="8229600" cy="1143000"/>
          </a:xfrm>
        </p:spPr>
        <p:txBody>
          <a:bodyPr/>
          <a:lstStyle/>
          <a:p>
            <a:r>
              <a:rPr lang="en-US" dirty="0"/>
              <a:t>Moving to the Next Status</a:t>
            </a:r>
          </a:p>
        </p:txBody>
      </p:sp>
      <p:sp>
        <p:nvSpPr>
          <p:cNvPr id="8" name="Content Placeholder 7">
            <a:extLst>
              <a:ext uri="{FF2B5EF4-FFF2-40B4-BE49-F238E27FC236}">
                <a16:creationId xmlns:a16="http://schemas.microsoft.com/office/drawing/2014/main" id="{C82F9FDB-B9CF-41B6-9908-EB08926C21B3}"/>
              </a:ext>
            </a:extLst>
          </p:cNvPr>
          <p:cNvSpPr>
            <a:spLocks noGrp="1"/>
          </p:cNvSpPr>
          <p:nvPr>
            <p:ph idx="1"/>
          </p:nvPr>
        </p:nvSpPr>
        <p:spPr>
          <a:xfrm>
            <a:off x="457200" y="1371600"/>
            <a:ext cx="8229600" cy="4525963"/>
          </a:xfrm>
        </p:spPr>
        <p:txBody>
          <a:bodyPr>
            <a:normAutofit/>
          </a:bodyPr>
          <a:lstStyle/>
          <a:p>
            <a:r>
              <a:rPr lang="en-US" sz="2400" dirty="0"/>
              <a:t>Once the LEA has made the necessary adjustments, the LEA will resubmit the application for approval. If DESE determines that the item has been corrected, </a:t>
            </a:r>
            <a:r>
              <a:rPr lang="en-US" sz="2400" b="1" i="1" dirty="0"/>
              <a:t>Attention Needed</a:t>
            </a:r>
            <a:r>
              <a:rPr lang="en-US" sz="2400" dirty="0"/>
              <a:t> will be changed to </a:t>
            </a:r>
            <a:r>
              <a:rPr lang="en-US" sz="2400" b="1" i="1" dirty="0"/>
              <a:t>Approved</a:t>
            </a:r>
            <a:r>
              <a:rPr lang="en-US" sz="2400" dirty="0"/>
              <a:t> by the DESE Reviewer. If the items that were marked </a:t>
            </a:r>
            <a:r>
              <a:rPr lang="en-US" sz="2400" b="1" i="1" dirty="0"/>
              <a:t>Attention Needed</a:t>
            </a:r>
            <a:r>
              <a:rPr lang="en-US" sz="2400" dirty="0"/>
              <a:t> still have not been corrected, the application will be returned again to the LEA with a status that is not approved.</a:t>
            </a:r>
          </a:p>
          <a:p>
            <a:r>
              <a:rPr lang="en-US" sz="2400" dirty="0"/>
              <a:t>Applications that contain no items that are marked </a:t>
            </a:r>
            <a:r>
              <a:rPr lang="en-US" sz="2400" b="1" i="1" dirty="0"/>
              <a:t>Attention Needed</a:t>
            </a:r>
            <a:r>
              <a:rPr lang="en-US" sz="2400" dirty="0"/>
              <a:t> will be approved.</a:t>
            </a:r>
          </a:p>
        </p:txBody>
      </p:sp>
      <p:sp>
        <p:nvSpPr>
          <p:cNvPr id="5" name="Footer Placeholder 4">
            <a:extLst>
              <a:ext uri="{FF2B5EF4-FFF2-40B4-BE49-F238E27FC236}">
                <a16:creationId xmlns:a16="http://schemas.microsoft.com/office/drawing/2014/main" id="{FAF25815-59D7-4CBB-B062-8301F298B138}"/>
              </a:ext>
            </a:extLst>
          </p:cNvPr>
          <p:cNvSpPr>
            <a:spLocks noGrp="1"/>
          </p:cNvSpPr>
          <p:nvPr>
            <p:ph type="ftr" sz="quarter" idx="11"/>
          </p:nvPr>
        </p:nvSpPr>
        <p:spPr/>
        <p:txBody>
          <a:bodyPr/>
          <a:lstStyle/>
          <a:p>
            <a:r>
              <a:rPr lang="en-US" dirty="0"/>
              <a:t>Funding Application</a:t>
            </a:r>
          </a:p>
        </p:txBody>
      </p:sp>
      <p:sp>
        <p:nvSpPr>
          <p:cNvPr id="6" name="Slide Number Placeholder 5">
            <a:extLst>
              <a:ext uri="{FF2B5EF4-FFF2-40B4-BE49-F238E27FC236}">
                <a16:creationId xmlns:a16="http://schemas.microsoft.com/office/drawing/2014/main" id="{8476B252-375A-4662-82DD-3A7558CB3DE0}"/>
              </a:ext>
            </a:extLst>
          </p:cNvPr>
          <p:cNvSpPr>
            <a:spLocks noGrp="1"/>
          </p:cNvSpPr>
          <p:nvPr>
            <p:ph type="sldNum" sz="quarter" idx="12"/>
          </p:nvPr>
        </p:nvSpPr>
        <p:spPr/>
        <p:txBody>
          <a:bodyPr/>
          <a:lstStyle/>
          <a:p>
            <a:fld id="{F5DFE7D2-B5A6-415F-AB98-5C760E3C03B9}" type="slidenum">
              <a:rPr lang="en-US" smtClean="0"/>
              <a:pPr/>
              <a:t>74</a:t>
            </a:fld>
            <a:endParaRPr lang="en-US"/>
          </a:p>
        </p:txBody>
      </p:sp>
    </p:spTree>
    <p:extLst>
      <p:ext uri="{BB962C8B-B14F-4D97-AF65-F5344CB8AC3E}">
        <p14:creationId xmlns:p14="http://schemas.microsoft.com/office/powerpoint/2010/main" val="3107317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dirty="0"/>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75</a:t>
            </a:fld>
            <a:endParaRPr lang="en-US"/>
          </a:p>
        </p:txBody>
      </p:sp>
    </p:spTree>
    <p:extLst>
      <p:ext uri="{BB962C8B-B14F-4D97-AF65-F5344CB8AC3E}">
        <p14:creationId xmlns:p14="http://schemas.microsoft.com/office/powerpoint/2010/main" val="1592380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dirty="0"/>
              <a:t>Other GEM$ Functionality</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76</a:t>
            </a:fld>
            <a:endParaRPr lang="en-US"/>
          </a:p>
        </p:txBody>
      </p:sp>
    </p:spTree>
    <p:extLst>
      <p:ext uri="{BB962C8B-B14F-4D97-AF65-F5344CB8AC3E}">
        <p14:creationId xmlns:p14="http://schemas.microsoft.com/office/powerpoint/2010/main" val="4054193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Create Comments</a:t>
            </a:r>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77</a:t>
            </a:fld>
            <a:endParaRPr lang="en-US"/>
          </a:p>
        </p:txBody>
      </p:sp>
      <p:sp>
        <p:nvSpPr>
          <p:cNvPr id="9" name="Content Placeholder 8"/>
          <p:cNvSpPr>
            <a:spLocks noGrp="1"/>
          </p:cNvSpPr>
          <p:nvPr>
            <p:ph sz="half" idx="1"/>
          </p:nvPr>
        </p:nvSpPr>
        <p:spPr>
          <a:xfrm>
            <a:off x="424543" y="1411425"/>
            <a:ext cx="8229600" cy="4708525"/>
          </a:xfrm>
        </p:spPr>
        <p:txBody>
          <a:bodyPr/>
          <a:lstStyle/>
          <a:p>
            <a:r>
              <a:rPr lang="en-US"/>
              <a:t>Comments can be used to facilitate ongoing notes and discussion between DESE and the LEA.</a:t>
            </a:r>
          </a:p>
          <a:p>
            <a:r>
              <a:rPr lang="en-US"/>
              <a:t>Comments can be made by anyone with access to the application at any time, regardless of application status.</a:t>
            </a:r>
          </a:p>
          <a:p>
            <a:r>
              <a:rPr lang="en-US"/>
              <a:t>Comments can be emailed to intended recipients.</a:t>
            </a:r>
          </a:p>
          <a:p>
            <a:r>
              <a:rPr lang="en-US"/>
              <a:t>Comments are saved within the funding application.</a:t>
            </a:r>
          </a:p>
          <a:p>
            <a:r>
              <a:rPr lang="en-US"/>
              <a:t>Comments are not visible to public users.</a:t>
            </a:r>
            <a:endParaRPr lang="en-US">
              <a:solidFill>
                <a:srgbClr val="FFFF00"/>
              </a:solidFill>
            </a:endParaRPr>
          </a:p>
          <a:p>
            <a:endParaRPr lang="en-US"/>
          </a:p>
          <a:p>
            <a:pPr marL="0" indent="0">
              <a:buNone/>
            </a:pPr>
            <a:endParaRPr lang="en-US"/>
          </a:p>
        </p:txBody>
      </p:sp>
    </p:spTree>
    <p:extLst>
      <p:ext uri="{BB962C8B-B14F-4D97-AF65-F5344CB8AC3E}">
        <p14:creationId xmlns:p14="http://schemas.microsoft.com/office/powerpoint/2010/main" val="109097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To Create a Comment</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78</a:t>
            </a:fld>
            <a:endParaRPr lang="en-US"/>
          </a:p>
        </p:txBody>
      </p:sp>
      <p:sp>
        <p:nvSpPr>
          <p:cNvPr id="9" name="Content Placeholder 8"/>
          <p:cNvSpPr>
            <a:spLocks noGrp="1"/>
          </p:cNvSpPr>
          <p:nvPr>
            <p:ph sz="half" idx="1"/>
          </p:nvPr>
        </p:nvSpPr>
        <p:spPr>
          <a:xfrm>
            <a:off x="424543" y="1411425"/>
            <a:ext cx="3537857" cy="4708525"/>
          </a:xfrm>
        </p:spPr>
        <p:txBody>
          <a:bodyPr>
            <a:normAutofit fontScale="92500" lnSpcReduction="20000"/>
          </a:bodyPr>
          <a:lstStyle/>
          <a:p>
            <a:pPr>
              <a:lnSpc>
                <a:spcPct val="110000"/>
              </a:lnSpc>
              <a:spcBef>
                <a:spcPts val="600"/>
              </a:spcBef>
            </a:pPr>
            <a:r>
              <a:rPr lang="en-US" dirty="0"/>
              <a:t>Click on “Create Comment” on the Sections page for the application you wish to comment.</a:t>
            </a:r>
          </a:p>
          <a:p>
            <a:pPr>
              <a:lnSpc>
                <a:spcPct val="110000"/>
              </a:lnSpc>
              <a:spcBef>
                <a:spcPts val="600"/>
              </a:spcBef>
            </a:pPr>
            <a:r>
              <a:rPr lang="en-US" dirty="0"/>
              <a:t>Enter comment text.</a:t>
            </a:r>
          </a:p>
          <a:p>
            <a:pPr>
              <a:lnSpc>
                <a:spcPct val="110000"/>
              </a:lnSpc>
              <a:spcBef>
                <a:spcPts val="600"/>
              </a:spcBef>
            </a:pPr>
            <a:r>
              <a:rPr lang="en-US" dirty="0"/>
              <a:t>Upload a document if desired.</a:t>
            </a:r>
          </a:p>
          <a:p>
            <a:pPr>
              <a:lnSpc>
                <a:spcPct val="110000"/>
              </a:lnSpc>
              <a:spcBef>
                <a:spcPts val="600"/>
              </a:spcBef>
            </a:pPr>
            <a:r>
              <a:rPr lang="en-US" dirty="0"/>
              <a:t>If sending as an email, check the box.</a:t>
            </a:r>
          </a:p>
          <a:p>
            <a:pPr>
              <a:lnSpc>
                <a:spcPct val="110000"/>
              </a:lnSpc>
              <a:spcBef>
                <a:spcPts val="600"/>
              </a:spcBef>
            </a:pPr>
            <a:r>
              <a:rPr lang="en-US" dirty="0"/>
              <a:t>Click “Save and Go To.”</a:t>
            </a:r>
          </a:p>
          <a:p>
            <a:endParaRPr lang="en-US" dirty="0">
              <a:solidFill>
                <a:srgbClr val="FFFF00"/>
              </a:solidFill>
            </a:endParaRPr>
          </a:p>
          <a:p>
            <a:endParaRPr lang="en-US" dirty="0">
              <a:solidFill>
                <a:srgbClr val="FFFF00"/>
              </a:solidFill>
            </a:endParaRPr>
          </a:p>
          <a:p>
            <a:endParaRPr lang="en-US" dirty="0"/>
          </a:p>
          <a:p>
            <a:pPr marL="0" indent="0">
              <a:buNone/>
            </a:pPr>
            <a:endParaRPr lang="en-US" dirty="0"/>
          </a:p>
        </p:txBody>
      </p:sp>
      <p:pic>
        <p:nvPicPr>
          <p:cNvPr id="8" name="Picture 7" descr="Create comment screen in GEM$ with the field for creating a comment highlighted, and then the checkbox to send an email to GEM$ system contacts also contacted">
            <a:extLst>
              <a:ext uri="{FF2B5EF4-FFF2-40B4-BE49-F238E27FC236}">
                <a16:creationId xmlns:a16="http://schemas.microsoft.com/office/drawing/2014/main" id="{132819B2-C4F0-4798-822C-BBAA97C8479B}"/>
              </a:ext>
            </a:extLst>
          </p:cNvPr>
          <p:cNvPicPr>
            <a:picLocks noChangeAspect="1"/>
          </p:cNvPicPr>
          <p:nvPr/>
        </p:nvPicPr>
        <p:blipFill>
          <a:blip r:embed="rId2"/>
          <a:stretch>
            <a:fillRect/>
          </a:stretch>
        </p:blipFill>
        <p:spPr>
          <a:xfrm>
            <a:off x="4486533" y="1483540"/>
            <a:ext cx="4133333" cy="4047619"/>
          </a:xfrm>
          <a:prstGeom prst="rect">
            <a:avLst/>
          </a:prstGeom>
        </p:spPr>
      </p:pic>
    </p:spTree>
    <p:extLst>
      <p:ext uri="{BB962C8B-B14F-4D97-AF65-F5344CB8AC3E}">
        <p14:creationId xmlns:p14="http://schemas.microsoft.com/office/powerpoint/2010/main" val="38143583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a:t>Printing</a:t>
            </a:r>
            <a:endParaRPr lang="en-US" sz="3200"/>
          </a:p>
        </p:txBody>
      </p:sp>
      <p:sp>
        <p:nvSpPr>
          <p:cNvPr id="3" name="Content Placeholder 2"/>
          <p:cNvSpPr>
            <a:spLocks noGrp="1"/>
          </p:cNvSpPr>
          <p:nvPr>
            <p:ph sz="half" idx="1"/>
          </p:nvPr>
        </p:nvSpPr>
        <p:spPr>
          <a:xfrm>
            <a:off x="457200" y="1371600"/>
            <a:ext cx="8229600" cy="4572000"/>
          </a:xfrm>
        </p:spPr>
        <p:txBody>
          <a:bodyPr/>
          <a:lstStyle/>
          <a:p>
            <a:r>
              <a:rPr lang="en-US" sz="2200"/>
              <a:t>Users may print the application at the page, section, or full application level. They may also click the checkbox at the top of the column to select distinct pages.</a:t>
            </a:r>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79</a:t>
            </a:fld>
            <a:endParaRPr lang="en-US"/>
          </a:p>
        </p:txBody>
      </p:sp>
      <p:pic>
        <p:nvPicPr>
          <p:cNvPr id="11" name="Picture 10" descr="Sections screen in GEM$ with the link to print each page highlighted">
            <a:extLst>
              <a:ext uri="{FF2B5EF4-FFF2-40B4-BE49-F238E27FC236}">
                <a16:creationId xmlns:a16="http://schemas.microsoft.com/office/drawing/2014/main" id="{69255F48-14A6-4689-896A-07BF52FC3D8F}"/>
              </a:ext>
            </a:extLst>
          </p:cNvPr>
          <p:cNvPicPr>
            <a:picLocks noChangeAspect="1"/>
          </p:cNvPicPr>
          <p:nvPr/>
        </p:nvPicPr>
        <p:blipFill>
          <a:blip r:embed="rId2"/>
          <a:stretch>
            <a:fillRect/>
          </a:stretch>
        </p:blipFill>
        <p:spPr>
          <a:xfrm>
            <a:off x="1133905" y="2537302"/>
            <a:ext cx="6876190" cy="3819048"/>
          </a:xfrm>
          <a:prstGeom prst="rect">
            <a:avLst/>
          </a:prstGeom>
        </p:spPr>
      </p:pic>
    </p:spTree>
    <p:extLst>
      <p:ext uri="{BB962C8B-B14F-4D97-AF65-F5344CB8AC3E}">
        <p14:creationId xmlns:p14="http://schemas.microsoft.com/office/powerpoint/2010/main" val="4232704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A69785-65A9-47A3-9962-FD4F9765731B}"/>
              </a:ext>
            </a:extLst>
          </p:cNvPr>
          <p:cNvSpPr>
            <a:spLocks noGrp="1"/>
          </p:cNvSpPr>
          <p:nvPr>
            <p:ph type="title"/>
          </p:nvPr>
        </p:nvSpPr>
        <p:spPr/>
        <p:txBody>
          <a:bodyPr/>
          <a:lstStyle/>
          <a:p>
            <a:r>
              <a:rPr lang="en-US" dirty="0"/>
              <a:t>User Access for Go-Live (2)</a:t>
            </a:r>
          </a:p>
        </p:txBody>
      </p:sp>
      <p:sp>
        <p:nvSpPr>
          <p:cNvPr id="8" name="Content Placeholder 7">
            <a:extLst>
              <a:ext uri="{FF2B5EF4-FFF2-40B4-BE49-F238E27FC236}">
                <a16:creationId xmlns:a16="http://schemas.microsoft.com/office/drawing/2014/main" id="{47E0B6BE-16AC-4434-ADC7-CF812890AF73}"/>
              </a:ext>
            </a:extLst>
          </p:cNvPr>
          <p:cNvSpPr>
            <a:spLocks noGrp="1"/>
          </p:cNvSpPr>
          <p:nvPr>
            <p:ph idx="1"/>
          </p:nvPr>
        </p:nvSpPr>
        <p:spPr/>
        <p:txBody>
          <a:bodyPr>
            <a:normAutofit/>
          </a:bodyPr>
          <a:lstStyle/>
          <a:p>
            <a:pPr marL="0" indent="0">
              <a:buNone/>
            </a:pPr>
            <a:r>
              <a:rPr lang="en-US" sz="2800" dirty="0"/>
              <a:t>To see if your organization has a User Access Administrator (logging in is not needed)</a:t>
            </a:r>
          </a:p>
          <a:p>
            <a:r>
              <a:rPr lang="en-US" sz="2800" dirty="0"/>
              <a:t>In GEM$, go to “Search &gt; Organization’ and enter the name of your district. </a:t>
            </a:r>
          </a:p>
          <a:p>
            <a:r>
              <a:rPr lang="en-US" sz="2800" dirty="0"/>
              <a:t>Click on the name of your district.</a:t>
            </a:r>
          </a:p>
          <a:p>
            <a:r>
              <a:rPr lang="en-US" sz="2800" dirty="0"/>
              <a:t>Use the left navigation menu to access the  “Address Book.”</a:t>
            </a:r>
          </a:p>
          <a:p>
            <a:r>
              <a:rPr lang="en-US" sz="2800" dirty="0"/>
              <a:t>Click on the name of the User Access Administrator to retrieve their email address and phone number.</a:t>
            </a:r>
          </a:p>
        </p:txBody>
      </p:sp>
      <p:sp>
        <p:nvSpPr>
          <p:cNvPr id="5" name="Footer Placeholder 4">
            <a:extLst>
              <a:ext uri="{FF2B5EF4-FFF2-40B4-BE49-F238E27FC236}">
                <a16:creationId xmlns:a16="http://schemas.microsoft.com/office/drawing/2014/main" id="{F76BB930-2BBE-4372-B94C-B1B2F08FACBC}"/>
              </a:ext>
            </a:extLst>
          </p:cNvPr>
          <p:cNvSpPr>
            <a:spLocks noGrp="1"/>
          </p:cNvSpPr>
          <p:nvPr>
            <p:ph type="ftr" sz="quarter" idx="11"/>
          </p:nvPr>
        </p:nvSpPr>
        <p:spPr/>
        <p:txBody>
          <a:bodyPr/>
          <a:lstStyle/>
          <a:p>
            <a:r>
              <a:rPr lang="en-US"/>
              <a:t>General Site Navigation</a:t>
            </a:r>
            <a:endParaRPr lang="en-US" dirty="0"/>
          </a:p>
        </p:txBody>
      </p:sp>
      <p:sp>
        <p:nvSpPr>
          <p:cNvPr id="6" name="Slide Number Placeholder 5">
            <a:extLst>
              <a:ext uri="{FF2B5EF4-FFF2-40B4-BE49-F238E27FC236}">
                <a16:creationId xmlns:a16="http://schemas.microsoft.com/office/drawing/2014/main" id="{51082E34-9E90-4C8D-8C23-24C09E2D3EE2}"/>
              </a:ext>
            </a:extLst>
          </p:cNvPr>
          <p:cNvSpPr>
            <a:spLocks noGrp="1"/>
          </p:cNvSpPr>
          <p:nvPr>
            <p:ph type="sldNum" sz="quarter" idx="12"/>
          </p:nvPr>
        </p:nvSpPr>
        <p:spPr/>
        <p:txBody>
          <a:bodyPr/>
          <a:lstStyle/>
          <a:p>
            <a:fld id="{F5DFE7D2-B5A6-415F-AB98-5C760E3C03B9}" type="slidenum">
              <a:rPr lang="en-US" smtClean="0"/>
              <a:pPr/>
              <a:t>8</a:t>
            </a:fld>
            <a:endParaRPr lang="en-US" dirty="0"/>
          </a:p>
        </p:txBody>
      </p:sp>
    </p:spTree>
    <p:extLst>
      <p:ext uri="{BB962C8B-B14F-4D97-AF65-F5344CB8AC3E}">
        <p14:creationId xmlns:p14="http://schemas.microsoft.com/office/powerpoint/2010/main" val="35645044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a:t>Retrieving the PDF</a:t>
            </a:r>
          </a:p>
        </p:txBody>
      </p:sp>
      <p:sp>
        <p:nvSpPr>
          <p:cNvPr id="3" name="Content Placeholder 2"/>
          <p:cNvSpPr>
            <a:spLocks noGrp="1"/>
          </p:cNvSpPr>
          <p:nvPr>
            <p:ph sz="half" idx="1"/>
          </p:nvPr>
        </p:nvSpPr>
        <p:spPr>
          <a:xfrm>
            <a:off x="457200" y="1371600"/>
            <a:ext cx="8229600" cy="4572000"/>
          </a:xfrm>
        </p:spPr>
        <p:txBody>
          <a:bodyPr/>
          <a:lstStyle/>
          <a:p>
            <a:r>
              <a:rPr lang="en-US" sz="2400" dirty="0"/>
              <a:t>The system will generate a PDF document, containing the selected pages.</a:t>
            </a:r>
          </a:p>
          <a:p>
            <a:r>
              <a:rPr lang="en-US" sz="2400" dirty="0"/>
              <a:t>Note the PDF will not include uploaded related documents.</a:t>
            </a:r>
          </a:p>
          <a:p>
            <a:r>
              <a:rPr lang="en-US" sz="2400" dirty="0"/>
              <a:t>The system will ask the user for an email address.</a:t>
            </a:r>
          </a:p>
          <a:p>
            <a:r>
              <a:rPr lang="en-US" sz="2400" dirty="0"/>
              <a:t>If the print job is small, the user may automatically retrieve the PDF document from the link at the top of the DESE Resources page.</a:t>
            </a:r>
          </a:p>
          <a:p>
            <a:r>
              <a:rPr lang="en-US" sz="2400" dirty="0"/>
              <a:t>If the print job is large, the system will send an email when the print job is ready to retrieve.</a:t>
            </a:r>
          </a:p>
          <a:p>
            <a:endParaRPr lang="en-US" sz="2200" dirty="0"/>
          </a:p>
          <a:p>
            <a:pPr marL="0" indent="0">
              <a:buNone/>
            </a:pPr>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80</a:t>
            </a:fld>
            <a:endParaRPr lang="en-US"/>
          </a:p>
        </p:txBody>
      </p:sp>
    </p:spTree>
    <p:extLst>
      <p:ext uri="{BB962C8B-B14F-4D97-AF65-F5344CB8AC3E}">
        <p14:creationId xmlns:p14="http://schemas.microsoft.com/office/powerpoint/2010/main" val="40238384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81</a:t>
            </a:fld>
            <a:endParaRPr lang="en-US"/>
          </a:p>
        </p:txBody>
      </p:sp>
    </p:spTree>
    <p:extLst>
      <p:ext uri="{BB962C8B-B14F-4D97-AF65-F5344CB8AC3E}">
        <p14:creationId xmlns:p14="http://schemas.microsoft.com/office/powerpoint/2010/main" val="30847909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a:t>Reviewing Revision Details</a:t>
            </a:r>
            <a:endParaRPr lang="en-US" sz="3200"/>
          </a:p>
        </p:txBody>
      </p:sp>
      <p:sp>
        <p:nvSpPr>
          <p:cNvPr id="3" name="Content Placeholder 2"/>
          <p:cNvSpPr>
            <a:spLocks noGrp="1"/>
          </p:cNvSpPr>
          <p:nvPr>
            <p:ph sz="half" idx="1"/>
          </p:nvPr>
        </p:nvSpPr>
        <p:spPr>
          <a:xfrm>
            <a:off x="457200" y="1371600"/>
            <a:ext cx="8229600" cy="4572000"/>
          </a:xfrm>
        </p:spPr>
        <p:txBody>
          <a:bodyPr/>
          <a:lstStyle/>
          <a:p>
            <a:r>
              <a:rPr lang="en-US"/>
              <a:t>Revision Details displays changes that have occurred to this current revision of the application relative to the previously approved application.</a:t>
            </a:r>
          </a:p>
          <a:p>
            <a:r>
              <a:rPr lang="en-US"/>
              <a:t>Each message contains a clickable “Review” link.</a:t>
            </a:r>
          </a:p>
          <a:p>
            <a:r>
              <a:rPr lang="en-US"/>
              <a:t>Clicking the link will show the user to the page where the change occurred.</a:t>
            </a:r>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82</a:t>
            </a:fld>
            <a:endParaRPr lang="en-US"/>
          </a:p>
        </p:txBody>
      </p:sp>
      <p:pic>
        <p:nvPicPr>
          <p:cNvPr id="12" name="Picture 11" descr="Revision screen in GEM$, with the option to review each revision">
            <a:extLst>
              <a:ext uri="{FF2B5EF4-FFF2-40B4-BE49-F238E27FC236}">
                <a16:creationId xmlns:a16="http://schemas.microsoft.com/office/drawing/2014/main" id="{8E130E0C-791A-4E32-ADDF-7C4BA4AAEB20}"/>
              </a:ext>
            </a:extLst>
          </p:cNvPr>
          <p:cNvPicPr>
            <a:picLocks noChangeAspect="1"/>
          </p:cNvPicPr>
          <p:nvPr/>
        </p:nvPicPr>
        <p:blipFill>
          <a:blip r:embed="rId2"/>
          <a:stretch>
            <a:fillRect/>
          </a:stretch>
        </p:blipFill>
        <p:spPr>
          <a:xfrm>
            <a:off x="914400" y="4343400"/>
            <a:ext cx="6914286" cy="704762"/>
          </a:xfrm>
          <a:prstGeom prst="rect">
            <a:avLst/>
          </a:prstGeom>
        </p:spPr>
      </p:pic>
    </p:spTree>
    <p:extLst>
      <p:ext uri="{BB962C8B-B14F-4D97-AF65-F5344CB8AC3E}">
        <p14:creationId xmlns:p14="http://schemas.microsoft.com/office/powerpoint/2010/main" val="24269609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Viewing Revision Details</a:t>
            </a:r>
          </a:p>
        </p:txBody>
      </p:sp>
      <p:sp>
        <p:nvSpPr>
          <p:cNvPr id="3" name="Content Placeholder 2"/>
          <p:cNvSpPr>
            <a:spLocks noGrp="1"/>
          </p:cNvSpPr>
          <p:nvPr>
            <p:ph sz="half" idx="1"/>
          </p:nvPr>
        </p:nvSpPr>
        <p:spPr>
          <a:xfrm>
            <a:off x="457200" y="1371600"/>
            <a:ext cx="8077200" cy="4952999"/>
          </a:xfrm>
        </p:spPr>
        <p:txBody>
          <a:bodyPr>
            <a:normAutofit/>
          </a:bodyPr>
          <a:lstStyle/>
          <a:p>
            <a:r>
              <a:rPr lang="en-US"/>
              <a:t>Revision Details can be viewed at the page, section, or application level.</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83</a:t>
            </a:fld>
            <a:endParaRPr lang="en-US"/>
          </a:p>
        </p:txBody>
      </p:sp>
      <p:pic>
        <p:nvPicPr>
          <p:cNvPr id="7" name="Picture 6" descr="Sections page in GEM$ with the links to review at the page, section, or application level highlighted">
            <a:extLst>
              <a:ext uri="{FF2B5EF4-FFF2-40B4-BE49-F238E27FC236}">
                <a16:creationId xmlns:a16="http://schemas.microsoft.com/office/drawing/2014/main" id="{6F703B44-3302-467E-8CBC-EDB898D3C92F}"/>
              </a:ext>
            </a:extLst>
          </p:cNvPr>
          <p:cNvPicPr>
            <a:picLocks noChangeAspect="1"/>
          </p:cNvPicPr>
          <p:nvPr/>
        </p:nvPicPr>
        <p:blipFill>
          <a:blip r:embed="rId2"/>
          <a:stretch>
            <a:fillRect/>
          </a:stretch>
        </p:blipFill>
        <p:spPr>
          <a:xfrm>
            <a:off x="534424" y="2302379"/>
            <a:ext cx="8190476" cy="4038095"/>
          </a:xfrm>
          <a:prstGeom prst="rect">
            <a:avLst/>
          </a:prstGeom>
        </p:spPr>
      </p:pic>
    </p:spTree>
    <p:extLst>
      <p:ext uri="{BB962C8B-B14F-4D97-AF65-F5344CB8AC3E}">
        <p14:creationId xmlns:p14="http://schemas.microsoft.com/office/powerpoint/2010/main" val="62546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C7D1-05EA-4D5D-82EC-011CC5182592}"/>
              </a:ext>
            </a:extLst>
          </p:cNvPr>
          <p:cNvSpPr>
            <a:spLocks noGrp="1"/>
          </p:cNvSpPr>
          <p:nvPr>
            <p:ph type="title"/>
          </p:nvPr>
        </p:nvSpPr>
        <p:spPr>
          <a:xfrm>
            <a:off x="457200" y="91440"/>
            <a:ext cx="8229600" cy="1143000"/>
          </a:xfrm>
        </p:spPr>
        <p:txBody>
          <a:bodyPr/>
          <a:lstStyle/>
          <a:p>
            <a:r>
              <a:rPr lang="en-US" dirty="0"/>
              <a:t>Reviewing the Address Book</a:t>
            </a:r>
          </a:p>
        </p:txBody>
      </p:sp>
      <p:sp>
        <p:nvSpPr>
          <p:cNvPr id="3" name="Content Placeholder 2">
            <a:extLst>
              <a:ext uri="{FF2B5EF4-FFF2-40B4-BE49-F238E27FC236}">
                <a16:creationId xmlns:a16="http://schemas.microsoft.com/office/drawing/2014/main" id="{9B806B5D-B148-4CD0-BBA0-79D37DEBC121}"/>
              </a:ext>
            </a:extLst>
          </p:cNvPr>
          <p:cNvSpPr>
            <a:spLocks noGrp="1"/>
          </p:cNvSpPr>
          <p:nvPr>
            <p:ph idx="1"/>
          </p:nvPr>
        </p:nvSpPr>
        <p:spPr>
          <a:xfrm>
            <a:off x="467032" y="1371600"/>
            <a:ext cx="8229600" cy="4525963"/>
          </a:xfrm>
        </p:spPr>
        <p:txBody>
          <a:bodyPr>
            <a:normAutofit/>
          </a:bodyPr>
          <a:lstStyle/>
          <a:p>
            <a:pPr>
              <a:spcBef>
                <a:spcPts val="0"/>
              </a:spcBef>
              <a:spcAft>
                <a:spcPts val="600"/>
              </a:spcAft>
            </a:pPr>
            <a:r>
              <a:rPr lang="en-US" sz="2800" dirty="0"/>
              <a:t>It is best practice to review the roles in your district at least annually to determine if changes need to be made. A quick way to see who has roles in your district is to access the Address Book.</a:t>
            </a:r>
          </a:p>
          <a:p>
            <a:pPr>
              <a:spcBef>
                <a:spcPts val="0"/>
              </a:spcBef>
              <a:spcAft>
                <a:spcPts val="600"/>
              </a:spcAft>
            </a:pPr>
            <a:r>
              <a:rPr lang="en-US" sz="2800" dirty="0"/>
              <a:t>The Address Book is accessed from the GEM$ main menu using the left-hand navigation.</a:t>
            </a:r>
          </a:p>
        </p:txBody>
      </p:sp>
      <p:sp>
        <p:nvSpPr>
          <p:cNvPr id="4" name="Slide Number Placeholder 3">
            <a:extLst>
              <a:ext uri="{FF2B5EF4-FFF2-40B4-BE49-F238E27FC236}">
                <a16:creationId xmlns:a16="http://schemas.microsoft.com/office/drawing/2014/main" id="{94ED5238-32DA-4FDD-8574-859D64D5F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Funding Application</a:t>
            </a:r>
          </a:p>
        </p:txBody>
      </p:sp>
    </p:spTree>
    <p:extLst>
      <p:ext uri="{BB962C8B-B14F-4D97-AF65-F5344CB8AC3E}">
        <p14:creationId xmlns:p14="http://schemas.microsoft.com/office/powerpoint/2010/main" val="35824745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C7D1-05EA-4D5D-82EC-011CC5182592}"/>
              </a:ext>
            </a:extLst>
          </p:cNvPr>
          <p:cNvSpPr>
            <a:spLocks noGrp="1"/>
          </p:cNvSpPr>
          <p:nvPr>
            <p:ph type="title"/>
          </p:nvPr>
        </p:nvSpPr>
        <p:spPr>
          <a:xfrm>
            <a:off x="457200" y="91440"/>
            <a:ext cx="8229600" cy="1143000"/>
          </a:xfrm>
        </p:spPr>
        <p:txBody>
          <a:bodyPr/>
          <a:lstStyle/>
          <a:p>
            <a:r>
              <a:rPr lang="en-US" dirty="0"/>
              <a:t>Reviewing the Address Book (2)</a:t>
            </a:r>
          </a:p>
        </p:txBody>
      </p:sp>
      <p:sp>
        <p:nvSpPr>
          <p:cNvPr id="3" name="Content Placeholder 2">
            <a:extLst>
              <a:ext uri="{FF2B5EF4-FFF2-40B4-BE49-F238E27FC236}">
                <a16:creationId xmlns:a16="http://schemas.microsoft.com/office/drawing/2014/main" id="{9B806B5D-B148-4CD0-BBA0-79D37DEBC121}"/>
              </a:ext>
            </a:extLst>
          </p:cNvPr>
          <p:cNvSpPr>
            <a:spLocks noGrp="1"/>
          </p:cNvSpPr>
          <p:nvPr>
            <p:ph idx="1"/>
          </p:nvPr>
        </p:nvSpPr>
        <p:spPr>
          <a:xfrm>
            <a:off x="467032" y="1371600"/>
            <a:ext cx="8229600" cy="4525963"/>
          </a:xfrm>
        </p:spPr>
        <p:txBody>
          <a:bodyPr>
            <a:normAutofit/>
          </a:bodyPr>
          <a:lstStyle/>
          <a:p>
            <a:pPr marL="0" indent="0">
              <a:spcBef>
                <a:spcPts val="0"/>
              </a:spcBef>
              <a:spcAft>
                <a:spcPts val="600"/>
              </a:spcAft>
              <a:buNone/>
            </a:pPr>
            <a:r>
              <a:rPr lang="en-US" sz="2800" dirty="0"/>
              <a:t>To review the Address Book:</a:t>
            </a:r>
          </a:p>
          <a:p>
            <a:pPr marL="457200" indent="-457200">
              <a:spcBef>
                <a:spcPts val="0"/>
              </a:spcBef>
              <a:spcAft>
                <a:spcPts val="600"/>
              </a:spcAft>
              <a:buFont typeface="+mj-lt"/>
              <a:buAutoNum type="alphaLcParenR"/>
            </a:pPr>
            <a:r>
              <a:rPr lang="en-US" sz="2800" dirty="0"/>
              <a:t>Click on “Address Book” from the main menu.</a:t>
            </a:r>
          </a:p>
          <a:p>
            <a:pPr marL="457200" indent="-457200">
              <a:spcBef>
                <a:spcPts val="0"/>
              </a:spcBef>
              <a:spcAft>
                <a:spcPts val="600"/>
              </a:spcAft>
              <a:buFont typeface="+mj-lt"/>
              <a:buAutoNum type="alphaLcParenR"/>
            </a:pPr>
            <a:r>
              <a:rPr lang="en-US" sz="2800" dirty="0"/>
              <a:t>Use the toggle link “View All District Contacts” and “Return to Address Book” to view user/role information within the LEA.</a:t>
            </a:r>
          </a:p>
        </p:txBody>
      </p:sp>
      <p:sp>
        <p:nvSpPr>
          <p:cNvPr id="4" name="Slide Number Placeholder 3">
            <a:extLst>
              <a:ext uri="{FF2B5EF4-FFF2-40B4-BE49-F238E27FC236}">
                <a16:creationId xmlns:a16="http://schemas.microsoft.com/office/drawing/2014/main" id="{94ED5238-32DA-4FDD-8574-859D64D5F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Funding Application</a:t>
            </a:r>
          </a:p>
        </p:txBody>
      </p:sp>
      <p:pic>
        <p:nvPicPr>
          <p:cNvPr id="8" name="Picture 7" descr="Menu showing where the address book can be selected">
            <a:extLst>
              <a:ext uri="{FF2B5EF4-FFF2-40B4-BE49-F238E27FC236}">
                <a16:creationId xmlns:a16="http://schemas.microsoft.com/office/drawing/2014/main" id="{E2A583A5-147A-460C-BEBF-AE072FF078C0}"/>
              </a:ext>
            </a:extLst>
          </p:cNvPr>
          <p:cNvPicPr/>
          <p:nvPr/>
        </p:nvPicPr>
        <p:blipFill>
          <a:blip r:embed="rId3">
            <a:extLst>
              <a:ext uri="{28A0092B-C50C-407E-A947-70E740481C1C}">
                <a14:useLocalDpi xmlns:a14="http://schemas.microsoft.com/office/drawing/2010/main" val="0"/>
              </a:ext>
            </a:extLst>
          </a:blip>
          <a:stretch>
            <a:fillRect/>
          </a:stretch>
        </p:blipFill>
        <p:spPr>
          <a:xfrm>
            <a:off x="2635353" y="3810000"/>
            <a:ext cx="1614500" cy="2293161"/>
          </a:xfrm>
          <a:prstGeom prst="rect">
            <a:avLst/>
          </a:prstGeom>
          <a:ln>
            <a:solidFill>
              <a:schemeClr val="accent1"/>
            </a:solidFill>
          </a:ln>
        </p:spPr>
      </p:pic>
      <p:pic>
        <p:nvPicPr>
          <p:cNvPr id="9" name="Picture 8" descr="Address book screen in GEM$ with the link to View All District Contacts highlighted">
            <a:extLst>
              <a:ext uri="{FF2B5EF4-FFF2-40B4-BE49-F238E27FC236}">
                <a16:creationId xmlns:a16="http://schemas.microsoft.com/office/drawing/2014/main" id="{DA43E417-F04E-4D46-8B75-743E8F9258A5}"/>
              </a:ext>
            </a:extLst>
          </p:cNvPr>
          <p:cNvPicPr/>
          <p:nvPr/>
        </p:nvPicPr>
        <p:blipFill>
          <a:blip r:embed="rId4">
            <a:extLst>
              <a:ext uri="{28A0092B-C50C-407E-A947-70E740481C1C}">
                <a14:useLocalDpi xmlns:a14="http://schemas.microsoft.com/office/drawing/2010/main" val="0"/>
              </a:ext>
            </a:extLst>
          </a:blip>
          <a:stretch>
            <a:fillRect/>
          </a:stretch>
        </p:blipFill>
        <p:spPr>
          <a:xfrm>
            <a:off x="4928145" y="3810000"/>
            <a:ext cx="2893241" cy="1378754"/>
          </a:xfrm>
          <a:prstGeom prst="rect">
            <a:avLst/>
          </a:prstGeom>
          <a:ln>
            <a:solidFill>
              <a:schemeClr val="accent1"/>
            </a:solidFill>
          </a:ln>
        </p:spPr>
      </p:pic>
    </p:spTree>
    <p:extLst>
      <p:ext uri="{BB962C8B-B14F-4D97-AF65-F5344CB8AC3E}">
        <p14:creationId xmlns:p14="http://schemas.microsoft.com/office/powerpoint/2010/main" val="30483099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C7D1-05EA-4D5D-82EC-011CC5182592}"/>
              </a:ext>
            </a:extLst>
          </p:cNvPr>
          <p:cNvSpPr>
            <a:spLocks noGrp="1"/>
          </p:cNvSpPr>
          <p:nvPr>
            <p:ph type="title"/>
          </p:nvPr>
        </p:nvSpPr>
        <p:spPr>
          <a:xfrm>
            <a:off x="457200" y="91440"/>
            <a:ext cx="8229600" cy="1143000"/>
          </a:xfrm>
        </p:spPr>
        <p:txBody>
          <a:bodyPr/>
          <a:lstStyle/>
          <a:p>
            <a:r>
              <a:rPr lang="en-US" dirty="0"/>
              <a:t>Address Book Headings</a:t>
            </a:r>
          </a:p>
        </p:txBody>
      </p:sp>
      <p:sp>
        <p:nvSpPr>
          <p:cNvPr id="3" name="Content Placeholder 2">
            <a:extLst>
              <a:ext uri="{FF2B5EF4-FFF2-40B4-BE49-F238E27FC236}">
                <a16:creationId xmlns:a16="http://schemas.microsoft.com/office/drawing/2014/main" id="{9B806B5D-B148-4CD0-BBA0-79D37DEBC121}"/>
              </a:ext>
            </a:extLst>
          </p:cNvPr>
          <p:cNvSpPr>
            <a:spLocks noGrp="1"/>
          </p:cNvSpPr>
          <p:nvPr>
            <p:ph idx="1"/>
          </p:nvPr>
        </p:nvSpPr>
        <p:spPr>
          <a:xfrm>
            <a:off x="467032" y="1371600"/>
            <a:ext cx="3342968" cy="4525963"/>
          </a:xfrm>
        </p:spPr>
        <p:txBody>
          <a:bodyPr>
            <a:normAutofit fontScale="92500" lnSpcReduction="20000"/>
          </a:bodyPr>
          <a:lstStyle/>
          <a:p>
            <a:pPr marL="0" indent="0">
              <a:lnSpc>
                <a:spcPct val="110000"/>
              </a:lnSpc>
              <a:spcBef>
                <a:spcPts val="0"/>
              </a:spcBef>
              <a:spcAft>
                <a:spcPts val="600"/>
              </a:spcAft>
              <a:buNone/>
            </a:pPr>
            <a:r>
              <a:rPr lang="en-US" sz="2800" dirty="0"/>
              <a:t>Here are some main headings of users within the Address Book that are most helpful to view user listings:</a:t>
            </a:r>
          </a:p>
          <a:p>
            <a:pPr>
              <a:lnSpc>
                <a:spcPct val="110000"/>
              </a:lnSpc>
              <a:spcBef>
                <a:spcPts val="0"/>
              </a:spcBef>
              <a:spcAft>
                <a:spcPts val="600"/>
              </a:spcAft>
            </a:pPr>
            <a:r>
              <a:rPr lang="en-US" sz="2800" u="sng" dirty="0"/>
              <a:t>LEA Role Contacts</a:t>
            </a:r>
            <a:r>
              <a:rPr lang="en-US" sz="2800" dirty="0"/>
              <a:t> lists all LEA roles with users who are assigned to each role.</a:t>
            </a:r>
          </a:p>
        </p:txBody>
      </p:sp>
      <p:sp>
        <p:nvSpPr>
          <p:cNvPr id="4" name="Slide Number Placeholder 3">
            <a:extLst>
              <a:ext uri="{FF2B5EF4-FFF2-40B4-BE49-F238E27FC236}">
                <a16:creationId xmlns:a16="http://schemas.microsoft.com/office/drawing/2014/main" id="{94ED5238-32DA-4FDD-8574-859D64D5F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Funding Application</a:t>
            </a:r>
          </a:p>
        </p:txBody>
      </p:sp>
      <p:pic>
        <p:nvPicPr>
          <p:cNvPr id="9" name="Picture 8" descr="Address book screen in GEM$ with &quot;LEA Role Contacts&quot; header highlighted">
            <a:extLst>
              <a:ext uri="{FF2B5EF4-FFF2-40B4-BE49-F238E27FC236}">
                <a16:creationId xmlns:a16="http://schemas.microsoft.com/office/drawing/2014/main" id="{72F8F5C7-8628-44F6-B817-252704F65A73}"/>
              </a:ext>
            </a:extLst>
          </p:cNvPr>
          <p:cNvPicPr>
            <a:picLocks noChangeAspect="1"/>
          </p:cNvPicPr>
          <p:nvPr/>
        </p:nvPicPr>
        <p:blipFill>
          <a:blip r:embed="rId3"/>
          <a:stretch>
            <a:fillRect/>
          </a:stretch>
        </p:blipFill>
        <p:spPr>
          <a:xfrm>
            <a:off x="4114800" y="1529000"/>
            <a:ext cx="4323809" cy="3800000"/>
          </a:xfrm>
          <a:prstGeom prst="rect">
            <a:avLst/>
          </a:prstGeom>
          <a:ln>
            <a:solidFill>
              <a:schemeClr val="accent1"/>
            </a:solidFill>
          </a:ln>
        </p:spPr>
      </p:pic>
    </p:spTree>
    <p:extLst>
      <p:ext uri="{BB962C8B-B14F-4D97-AF65-F5344CB8AC3E}">
        <p14:creationId xmlns:p14="http://schemas.microsoft.com/office/powerpoint/2010/main" val="16673400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C7D1-05EA-4D5D-82EC-011CC5182592}"/>
              </a:ext>
            </a:extLst>
          </p:cNvPr>
          <p:cNvSpPr>
            <a:spLocks noGrp="1"/>
          </p:cNvSpPr>
          <p:nvPr>
            <p:ph type="title"/>
          </p:nvPr>
        </p:nvSpPr>
        <p:spPr>
          <a:xfrm>
            <a:off x="457200" y="91440"/>
            <a:ext cx="8229600" cy="1143000"/>
          </a:xfrm>
        </p:spPr>
        <p:txBody>
          <a:bodyPr/>
          <a:lstStyle/>
          <a:p>
            <a:r>
              <a:rPr lang="en-US" dirty="0"/>
              <a:t>Address Book Headings</a:t>
            </a:r>
          </a:p>
        </p:txBody>
      </p:sp>
      <p:sp>
        <p:nvSpPr>
          <p:cNvPr id="3" name="Content Placeholder 2">
            <a:extLst>
              <a:ext uri="{FF2B5EF4-FFF2-40B4-BE49-F238E27FC236}">
                <a16:creationId xmlns:a16="http://schemas.microsoft.com/office/drawing/2014/main" id="{9B806B5D-B148-4CD0-BBA0-79D37DEBC121}"/>
              </a:ext>
            </a:extLst>
          </p:cNvPr>
          <p:cNvSpPr>
            <a:spLocks noGrp="1"/>
          </p:cNvSpPr>
          <p:nvPr>
            <p:ph idx="1"/>
          </p:nvPr>
        </p:nvSpPr>
        <p:spPr>
          <a:xfrm>
            <a:off x="467032" y="1371600"/>
            <a:ext cx="8229600" cy="4525963"/>
          </a:xfrm>
        </p:spPr>
        <p:txBody>
          <a:bodyPr>
            <a:normAutofit/>
          </a:bodyPr>
          <a:lstStyle/>
          <a:p>
            <a:pPr marL="0" indent="0">
              <a:spcBef>
                <a:spcPts val="0"/>
              </a:spcBef>
              <a:spcAft>
                <a:spcPts val="600"/>
              </a:spcAft>
              <a:buNone/>
            </a:pPr>
            <a:r>
              <a:rPr lang="en-US" sz="2800" dirty="0"/>
              <a:t>After clicking on </a:t>
            </a:r>
            <a:r>
              <a:rPr lang="en-US" sz="2800" u="sng" dirty="0"/>
              <a:t>View All District Contacts</a:t>
            </a:r>
            <a:r>
              <a:rPr lang="en-US" sz="2800" dirty="0"/>
              <a:t>:</a:t>
            </a:r>
          </a:p>
          <a:p>
            <a:pPr>
              <a:spcBef>
                <a:spcPts val="0"/>
              </a:spcBef>
              <a:spcAft>
                <a:spcPts val="600"/>
              </a:spcAft>
            </a:pPr>
            <a:r>
              <a:rPr lang="en-US" sz="2800" u="sng" dirty="0"/>
              <a:t>LEA Contacts</a:t>
            </a:r>
            <a:r>
              <a:rPr lang="en-US" sz="2800" dirty="0"/>
              <a:t> lists all current LEA users arranged alphabetically by last name.</a:t>
            </a:r>
          </a:p>
        </p:txBody>
      </p:sp>
      <p:sp>
        <p:nvSpPr>
          <p:cNvPr id="4" name="Slide Number Placeholder 3">
            <a:extLst>
              <a:ext uri="{FF2B5EF4-FFF2-40B4-BE49-F238E27FC236}">
                <a16:creationId xmlns:a16="http://schemas.microsoft.com/office/drawing/2014/main" id="{94ED5238-32DA-4FDD-8574-859D64D5F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Funding Application</a:t>
            </a:r>
          </a:p>
        </p:txBody>
      </p:sp>
      <p:pic>
        <p:nvPicPr>
          <p:cNvPr id="7" name="Picture 6" descr="Address book screen in GEM$ with &quot;LEA Role Contacts&quot; header highlighted">
            <a:extLst>
              <a:ext uri="{FF2B5EF4-FFF2-40B4-BE49-F238E27FC236}">
                <a16:creationId xmlns:a16="http://schemas.microsoft.com/office/drawing/2014/main" id="{A7B3B848-14A1-458E-A613-D809421BD0EF}"/>
              </a:ext>
            </a:extLst>
          </p:cNvPr>
          <p:cNvPicPr>
            <a:picLocks noChangeAspect="1"/>
          </p:cNvPicPr>
          <p:nvPr/>
        </p:nvPicPr>
        <p:blipFill>
          <a:blip r:embed="rId3"/>
          <a:stretch>
            <a:fillRect/>
          </a:stretch>
        </p:blipFill>
        <p:spPr>
          <a:xfrm>
            <a:off x="672000" y="3048000"/>
            <a:ext cx="7800000" cy="1980952"/>
          </a:xfrm>
          <a:prstGeom prst="rect">
            <a:avLst/>
          </a:prstGeom>
          <a:ln>
            <a:solidFill>
              <a:schemeClr val="accent1"/>
            </a:solidFill>
          </a:ln>
        </p:spPr>
      </p:pic>
    </p:spTree>
    <p:extLst>
      <p:ext uri="{BB962C8B-B14F-4D97-AF65-F5344CB8AC3E}">
        <p14:creationId xmlns:p14="http://schemas.microsoft.com/office/powerpoint/2010/main" val="4904202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C7D1-05EA-4D5D-82EC-011CC5182592}"/>
              </a:ext>
            </a:extLst>
          </p:cNvPr>
          <p:cNvSpPr>
            <a:spLocks noGrp="1"/>
          </p:cNvSpPr>
          <p:nvPr>
            <p:ph type="title"/>
          </p:nvPr>
        </p:nvSpPr>
        <p:spPr>
          <a:xfrm>
            <a:off x="457200" y="91440"/>
            <a:ext cx="8229600" cy="1143000"/>
          </a:xfrm>
        </p:spPr>
        <p:txBody>
          <a:bodyPr/>
          <a:lstStyle/>
          <a:p>
            <a:r>
              <a:rPr lang="en-US" dirty="0"/>
              <a:t>Address Book Headings</a:t>
            </a:r>
          </a:p>
        </p:txBody>
      </p:sp>
      <p:sp>
        <p:nvSpPr>
          <p:cNvPr id="3" name="Content Placeholder 2">
            <a:extLst>
              <a:ext uri="{FF2B5EF4-FFF2-40B4-BE49-F238E27FC236}">
                <a16:creationId xmlns:a16="http://schemas.microsoft.com/office/drawing/2014/main" id="{9B806B5D-B148-4CD0-BBA0-79D37DEBC121}"/>
              </a:ext>
            </a:extLst>
          </p:cNvPr>
          <p:cNvSpPr>
            <a:spLocks noGrp="1"/>
          </p:cNvSpPr>
          <p:nvPr>
            <p:ph idx="1"/>
          </p:nvPr>
        </p:nvSpPr>
        <p:spPr>
          <a:xfrm>
            <a:off x="467032" y="1371600"/>
            <a:ext cx="8229600" cy="4525963"/>
          </a:xfrm>
        </p:spPr>
        <p:txBody>
          <a:bodyPr>
            <a:normAutofit/>
          </a:bodyPr>
          <a:lstStyle/>
          <a:p>
            <a:pPr>
              <a:spcBef>
                <a:spcPts val="0"/>
              </a:spcBef>
              <a:spcAft>
                <a:spcPts val="600"/>
              </a:spcAft>
            </a:pPr>
            <a:r>
              <a:rPr lang="en-US" sz="2800" dirty="0"/>
              <a:t>DESE Funding Application Contacts lists GEM$ users who have been designated as state-level contact(s) for each funding application by DESE. This is a good place to look if you have a program question about a specific funding application. </a:t>
            </a:r>
          </a:p>
          <a:p>
            <a:pPr>
              <a:spcBef>
                <a:spcPts val="0"/>
              </a:spcBef>
              <a:spcAft>
                <a:spcPts val="600"/>
              </a:spcAft>
            </a:pPr>
            <a:r>
              <a:rPr lang="en-US" sz="2800" dirty="0"/>
              <a:t>Note that user contact information (such as email address and phone number) becomes visible when clicking on the link for the name of the contact.</a:t>
            </a:r>
          </a:p>
        </p:txBody>
      </p:sp>
      <p:sp>
        <p:nvSpPr>
          <p:cNvPr id="4" name="Slide Number Placeholder 3">
            <a:extLst>
              <a:ext uri="{FF2B5EF4-FFF2-40B4-BE49-F238E27FC236}">
                <a16:creationId xmlns:a16="http://schemas.microsoft.com/office/drawing/2014/main" id="{94ED5238-32DA-4FDD-8574-859D64D5F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Funding Application</a:t>
            </a:r>
          </a:p>
        </p:txBody>
      </p:sp>
    </p:spTree>
    <p:extLst>
      <p:ext uri="{BB962C8B-B14F-4D97-AF65-F5344CB8AC3E}">
        <p14:creationId xmlns:p14="http://schemas.microsoft.com/office/powerpoint/2010/main" val="22503867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89</a:t>
            </a:fld>
            <a:endParaRPr lang="en-US"/>
          </a:p>
        </p:txBody>
      </p:sp>
    </p:spTree>
    <p:extLst>
      <p:ext uri="{BB962C8B-B14F-4D97-AF65-F5344CB8AC3E}">
        <p14:creationId xmlns:p14="http://schemas.microsoft.com/office/powerpoint/2010/main" val="247932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E0D8-8FB4-41BC-BE39-2B41FBBEDE71}"/>
              </a:ext>
            </a:extLst>
          </p:cNvPr>
          <p:cNvSpPr>
            <a:spLocks noGrp="1"/>
          </p:cNvSpPr>
          <p:nvPr>
            <p:ph type="title"/>
          </p:nvPr>
        </p:nvSpPr>
        <p:spPr>
          <a:xfrm>
            <a:off x="457200" y="91440"/>
            <a:ext cx="8229600" cy="1020762"/>
          </a:xfrm>
        </p:spPr>
        <p:txBody>
          <a:bodyPr/>
          <a:lstStyle/>
          <a:p>
            <a:r>
              <a:rPr lang="en-US" dirty="0"/>
              <a:t>Funding Application Roles</a:t>
            </a:r>
          </a:p>
        </p:txBody>
      </p:sp>
      <p:sp>
        <p:nvSpPr>
          <p:cNvPr id="3" name="Content Placeholder 2">
            <a:extLst>
              <a:ext uri="{FF2B5EF4-FFF2-40B4-BE49-F238E27FC236}">
                <a16:creationId xmlns:a16="http://schemas.microsoft.com/office/drawing/2014/main" id="{F212FC6A-ECC5-4093-9DA8-C148F5EB74C6}"/>
              </a:ext>
            </a:extLst>
          </p:cNvPr>
          <p:cNvSpPr>
            <a:spLocks noGrp="1"/>
          </p:cNvSpPr>
          <p:nvPr>
            <p:ph sz="half" idx="1"/>
          </p:nvPr>
        </p:nvSpPr>
        <p:spPr>
          <a:xfrm>
            <a:off x="484239" y="1112202"/>
            <a:ext cx="8229600" cy="5136198"/>
          </a:xfrm>
        </p:spPr>
        <p:txBody>
          <a:bodyPr>
            <a:normAutofit lnSpcReduction="10000"/>
          </a:bodyPr>
          <a:lstStyle/>
          <a:p>
            <a:pPr marL="0" indent="0">
              <a:lnSpc>
                <a:spcPct val="110000"/>
              </a:lnSpc>
              <a:spcBef>
                <a:spcPts val="0"/>
              </a:spcBef>
              <a:spcAft>
                <a:spcPts val="600"/>
              </a:spcAft>
              <a:buNone/>
            </a:pPr>
            <a:r>
              <a:rPr lang="en-US" sz="2200" dirty="0"/>
              <a:t>Every organization must have at least one user with the following roles in order to submit a funding application in GEM$:</a:t>
            </a:r>
          </a:p>
          <a:p>
            <a:pPr marL="457200" indent="-457200">
              <a:lnSpc>
                <a:spcPct val="110000"/>
              </a:lnSpc>
              <a:spcBef>
                <a:spcPts val="0"/>
              </a:spcBef>
              <a:spcAft>
                <a:spcPts val="600"/>
              </a:spcAft>
              <a:buFont typeface="+mj-lt"/>
              <a:buAutoNum type="arabicPeriod"/>
            </a:pPr>
            <a:r>
              <a:rPr lang="en-US" sz="2200" u="sng" dirty="0"/>
              <a:t>LEA </a:t>
            </a:r>
            <a:r>
              <a:rPr lang="en-US" sz="2200" u="sng" dirty="0" err="1"/>
              <a:t>Grantwriter</a:t>
            </a:r>
            <a:endParaRPr lang="en-US" sz="2200" u="sng" dirty="0"/>
          </a:p>
          <a:p>
            <a:pPr marL="400050" lvl="1" indent="0">
              <a:lnSpc>
                <a:spcPct val="110000"/>
              </a:lnSpc>
              <a:spcBef>
                <a:spcPts val="0"/>
              </a:spcBef>
              <a:spcAft>
                <a:spcPts val="600"/>
              </a:spcAft>
              <a:buNone/>
            </a:pPr>
            <a:r>
              <a:rPr lang="en-US" sz="2200" dirty="0"/>
              <a:t>Users with this role may be an organization’s Program Director, Manager, or Lead Agency Representative.</a:t>
            </a:r>
          </a:p>
          <a:p>
            <a:pPr marL="457200" indent="-457200">
              <a:lnSpc>
                <a:spcPct val="110000"/>
              </a:lnSpc>
              <a:spcBef>
                <a:spcPts val="0"/>
              </a:spcBef>
              <a:spcAft>
                <a:spcPts val="600"/>
              </a:spcAft>
              <a:buFont typeface="+mj-lt"/>
              <a:buAutoNum type="arabicPeriod"/>
            </a:pPr>
            <a:r>
              <a:rPr lang="en-US" sz="2200" u="sng" dirty="0"/>
              <a:t>LEA Fiscal Representative</a:t>
            </a:r>
          </a:p>
          <a:p>
            <a:pPr marL="457200" lvl="1" indent="0">
              <a:lnSpc>
                <a:spcPct val="110000"/>
              </a:lnSpc>
              <a:spcBef>
                <a:spcPts val="0"/>
              </a:spcBef>
              <a:spcAft>
                <a:spcPts val="600"/>
              </a:spcAft>
              <a:buNone/>
            </a:pPr>
            <a:r>
              <a:rPr lang="en-US" sz="2200" dirty="0"/>
              <a:t>Users with this role may be an organization’s CFO, Fiscal Agent, Business Manager, or Bookkeeper.</a:t>
            </a:r>
          </a:p>
          <a:p>
            <a:pPr marL="457200" indent="-457200">
              <a:lnSpc>
                <a:spcPct val="110000"/>
              </a:lnSpc>
              <a:spcBef>
                <a:spcPts val="0"/>
              </a:spcBef>
              <a:spcAft>
                <a:spcPts val="600"/>
              </a:spcAft>
              <a:buFont typeface="+mj-lt"/>
              <a:buAutoNum type="arabicPeriod"/>
            </a:pPr>
            <a:r>
              <a:rPr lang="en-US" sz="2200" u="sng" dirty="0"/>
              <a:t>LEA Superintendent – Chief Executive</a:t>
            </a:r>
          </a:p>
          <a:p>
            <a:pPr marL="457200" lvl="1" indent="0">
              <a:lnSpc>
                <a:spcPct val="110000"/>
              </a:lnSpc>
              <a:spcBef>
                <a:spcPts val="0"/>
              </a:spcBef>
              <a:spcAft>
                <a:spcPts val="600"/>
              </a:spcAft>
              <a:buNone/>
            </a:pPr>
            <a:r>
              <a:rPr lang="en-US" sz="2200" dirty="0"/>
              <a:t>Users with this role may be an organization’s Executive Director, President, Director (signing authority for agency), CEO, Managing Director.</a:t>
            </a:r>
          </a:p>
          <a:p>
            <a:pPr marL="457200" indent="-457200">
              <a:lnSpc>
                <a:spcPct val="110000"/>
              </a:lnSpc>
              <a:spcBef>
                <a:spcPts val="0"/>
              </a:spcBef>
              <a:spcAft>
                <a:spcPts val="600"/>
              </a:spcAft>
              <a:buFont typeface="+mj-lt"/>
              <a:buAutoNum type="arabicPeriod"/>
            </a:pPr>
            <a:r>
              <a:rPr lang="en-US" sz="2200" u="sng" dirty="0"/>
              <a:t>User Access Administrator</a:t>
            </a:r>
          </a:p>
          <a:p>
            <a:pPr>
              <a:spcBef>
                <a:spcPts val="0"/>
              </a:spcBef>
              <a:spcAft>
                <a:spcPts val="600"/>
              </a:spcAft>
            </a:pPr>
            <a:endParaRPr lang="en-US" sz="2400" dirty="0"/>
          </a:p>
          <a:p>
            <a:endParaRPr lang="en-US" dirty="0"/>
          </a:p>
        </p:txBody>
      </p:sp>
      <p:sp>
        <p:nvSpPr>
          <p:cNvPr id="6" name="Slide Number Placeholder 5">
            <a:extLst>
              <a:ext uri="{FF2B5EF4-FFF2-40B4-BE49-F238E27FC236}">
                <a16:creationId xmlns:a16="http://schemas.microsoft.com/office/drawing/2014/main" id="{0348A090-134E-4791-BE8C-E060F180E08C}"/>
              </a:ext>
            </a:extLst>
          </p:cNvPr>
          <p:cNvSpPr>
            <a:spLocks noGrp="1"/>
          </p:cNvSpPr>
          <p:nvPr>
            <p:ph type="sldNum" sz="quarter" idx="12"/>
          </p:nvPr>
        </p:nvSpPr>
        <p:spPr>
          <a:xfrm>
            <a:off x="6580239"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9"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User Access Administration</a:t>
            </a:r>
          </a:p>
        </p:txBody>
      </p:sp>
    </p:spTree>
    <p:extLst>
      <p:ext uri="{BB962C8B-B14F-4D97-AF65-F5344CB8AC3E}">
        <p14:creationId xmlns:p14="http://schemas.microsoft.com/office/powerpoint/2010/main" val="2105144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676400"/>
          </a:xfrm>
        </p:spPr>
        <p:txBody>
          <a:bodyPr>
            <a:normAutofit fontScale="90000"/>
          </a:bodyPr>
          <a:lstStyle/>
          <a:p>
            <a:r>
              <a:rPr lang="en-US" sz="5000" dirty="0"/>
              <a:t>Grants Education Management System (GEM$)</a:t>
            </a:r>
            <a:br>
              <a:rPr lang="en-US" dirty="0"/>
            </a:br>
            <a:r>
              <a:rPr lang="en-US" sz="2700" dirty="0"/>
              <a:t>Department of Elementary &amp; Secondary Education (DESE)</a:t>
            </a:r>
          </a:p>
        </p:txBody>
      </p:sp>
      <p:sp>
        <p:nvSpPr>
          <p:cNvPr id="3" name="Subtitle 2"/>
          <p:cNvSpPr>
            <a:spLocks noGrp="1"/>
          </p:cNvSpPr>
          <p:nvPr>
            <p:ph type="subTitle" idx="1"/>
          </p:nvPr>
        </p:nvSpPr>
        <p:spPr/>
        <p:txBody>
          <a:bodyPr/>
          <a:lstStyle/>
          <a:p>
            <a:r>
              <a:rPr lang="en-US" dirty="0"/>
              <a:t>Training Module 3</a:t>
            </a:r>
          </a:p>
          <a:p>
            <a:r>
              <a:rPr lang="en-US" dirty="0"/>
              <a:t>Reimbursement Requests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457200" y="1600200"/>
            <a:ext cx="8305800" cy="4525963"/>
          </a:xfrm>
        </p:spPr>
        <p:txBody>
          <a:bodyPr>
            <a:normAutofit/>
          </a:bodyPr>
          <a:lstStyle/>
          <a:p>
            <a:r>
              <a:rPr lang="en-US" dirty="0"/>
              <a:t>Reimbursement Request (RR) Entry Screen</a:t>
            </a:r>
          </a:p>
          <a:p>
            <a:r>
              <a:rPr lang="en-US" dirty="0"/>
              <a:t>Project Summary / Reimbursement Request List</a:t>
            </a:r>
          </a:p>
          <a:p>
            <a:r>
              <a:rPr lang="en-US" dirty="0"/>
              <a:t>Creating and Completing Reimbursement Requests</a:t>
            </a:r>
          </a:p>
          <a:p>
            <a:r>
              <a:rPr lang="en-US" dirty="0"/>
              <a:t>Reimbursement Request Approval Steps</a:t>
            </a:r>
          </a:p>
          <a:p>
            <a:r>
              <a:rPr lang="en-US" dirty="0"/>
              <a:t>Search Reimbursement Requests</a:t>
            </a:r>
          </a:p>
          <a:p>
            <a:pPr marL="0" indent="0">
              <a:buNone/>
            </a:pPr>
            <a:endParaRPr lang="en-US" dirty="0"/>
          </a:p>
        </p:txBody>
      </p:sp>
      <p:sp>
        <p:nvSpPr>
          <p:cNvPr id="4" name="Footer Placeholder 3"/>
          <p:cNvSpPr>
            <a:spLocks noGrp="1"/>
          </p:cNvSpPr>
          <p:nvPr>
            <p:ph type="ftr" sz="quarter" idx="11"/>
          </p:nvPr>
        </p:nvSpPr>
        <p:spPr/>
        <p:txBody>
          <a:bodyPr/>
          <a:lstStyle/>
          <a:p>
            <a:r>
              <a:rPr lang="en-US" dirty="0"/>
              <a:t>Reimbursement Requests</a:t>
            </a:r>
          </a:p>
        </p:txBody>
      </p:sp>
      <p:sp>
        <p:nvSpPr>
          <p:cNvPr id="5" name="Slide Number Placeholder 4"/>
          <p:cNvSpPr>
            <a:spLocks noGrp="1"/>
          </p:cNvSpPr>
          <p:nvPr>
            <p:ph type="sldNum" sz="quarter" idx="12"/>
          </p:nvPr>
        </p:nvSpPr>
        <p:spPr/>
        <p:txBody>
          <a:bodyPr/>
          <a:lstStyle/>
          <a:p>
            <a:fld id="{F5DFE7D2-B5A6-415F-AB98-5C760E3C03B9}" type="slidenum">
              <a:rPr lang="en-US" smtClean="0"/>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t>Reimbursement Request Entry Page</a:t>
            </a:r>
          </a:p>
        </p:txBody>
      </p:sp>
      <p:sp>
        <p:nvSpPr>
          <p:cNvPr id="3" name="Content Placeholder 2"/>
          <p:cNvSpPr>
            <a:spLocks noGrp="1"/>
          </p:cNvSpPr>
          <p:nvPr>
            <p:ph sz="half" idx="1"/>
          </p:nvPr>
        </p:nvSpPr>
        <p:spPr>
          <a:xfrm>
            <a:off x="457200" y="1066800"/>
            <a:ext cx="8001000" cy="5059363"/>
          </a:xfrm>
        </p:spPr>
        <p:txBody>
          <a:bodyPr>
            <a:normAutofit/>
          </a:bodyPr>
          <a:lstStyle/>
          <a:p>
            <a:r>
              <a:rPr lang="en-US" sz="1800" dirty="0"/>
              <a:t>Access from Left Nav: Reimbursement Requests &gt;&gt; Reimbursement Requests</a:t>
            </a:r>
          </a:p>
          <a:p>
            <a:r>
              <a:rPr lang="en-US" sz="1800" dirty="0"/>
              <a:t>Choose FY, Funding Application, and Project Status (Note: All is available)</a:t>
            </a:r>
          </a:p>
          <a:p>
            <a:r>
              <a:rPr lang="en-US" sz="1800" dirty="0"/>
              <a:t>Available Budget: Lesser of Approved Budget and Pending Allocation</a:t>
            </a:r>
          </a:p>
          <a:p>
            <a:r>
              <a:rPr lang="en-US" sz="1800" dirty="0"/>
              <a:t>Total Available Amount: Factors in Funding % of Allocation Sources</a:t>
            </a:r>
          </a:p>
          <a:p>
            <a:r>
              <a:rPr lang="en-US" sz="1800" dirty="0"/>
              <a:t>Net Available Amount = Total Available – Received Amount</a:t>
            </a:r>
          </a:p>
          <a:p>
            <a:r>
              <a:rPr lang="en-US" sz="1800" dirty="0"/>
              <a:t>Pending Fund Requests shows an amount when there is an RR in progress or ‘None’ when no pending RR</a:t>
            </a:r>
          </a:p>
        </p:txBody>
      </p:sp>
      <p:sp>
        <p:nvSpPr>
          <p:cNvPr id="4" name="Footer Placeholder 3"/>
          <p:cNvSpPr>
            <a:spLocks noGrp="1"/>
          </p:cNvSpPr>
          <p:nvPr>
            <p:ph type="ftr" sz="quarter" idx="11"/>
          </p:nvPr>
        </p:nvSpPr>
        <p:spPr/>
        <p:txBody>
          <a:bodyPr/>
          <a:lstStyle/>
          <a:p>
            <a:r>
              <a:rPr lang="en-US" dirty="0"/>
              <a:t>Reimbursement Requests</a:t>
            </a:r>
          </a:p>
        </p:txBody>
      </p:sp>
      <p:sp>
        <p:nvSpPr>
          <p:cNvPr id="5" name="Slide Number Placeholder 4"/>
          <p:cNvSpPr>
            <a:spLocks noGrp="1"/>
          </p:cNvSpPr>
          <p:nvPr>
            <p:ph type="sldNum" sz="quarter" idx="12"/>
          </p:nvPr>
        </p:nvSpPr>
        <p:spPr/>
        <p:txBody>
          <a:bodyPr/>
          <a:lstStyle/>
          <a:p>
            <a:fld id="{F5DFE7D2-B5A6-415F-AB98-5C760E3C03B9}" type="slidenum">
              <a:rPr lang="en-US" smtClean="0"/>
              <a:pPr/>
              <a:t>92</a:t>
            </a:fld>
            <a:endParaRPr lang="en-US" dirty="0"/>
          </a:p>
        </p:txBody>
      </p:sp>
      <p:pic>
        <p:nvPicPr>
          <p:cNvPr id="7" name="Picture 6" descr="Reimbursement request page in GEM$ with an inset image of the menu that helps the user navigate to the page">
            <a:extLst>
              <a:ext uri="{FF2B5EF4-FFF2-40B4-BE49-F238E27FC236}">
                <a16:creationId xmlns:a16="http://schemas.microsoft.com/office/drawing/2014/main" id="{7670601B-5346-4B71-B2A1-BDDD1BC255DF}"/>
              </a:ext>
            </a:extLst>
          </p:cNvPr>
          <p:cNvPicPr>
            <a:picLocks noChangeAspect="1"/>
          </p:cNvPicPr>
          <p:nvPr/>
        </p:nvPicPr>
        <p:blipFill>
          <a:blip r:embed="rId2"/>
          <a:stretch>
            <a:fillRect/>
          </a:stretch>
        </p:blipFill>
        <p:spPr>
          <a:xfrm>
            <a:off x="515402" y="3429000"/>
            <a:ext cx="8113195" cy="2773363"/>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en-US" sz="2800" dirty="0"/>
              <a:t>Project Summary / Reimbursement Request List</a:t>
            </a:r>
            <a:br>
              <a:rPr lang="en-US" dirty="0"/>
            </a:br>
            <a:endParaRPr lang="en-US" dirty="0"/>
          </a:p>
        </p:txBody>
      </p:sp>
      <p:sp>
        <p:nvSpPr>
          <p:cNvPr id="3" name="Content Placeholder 2"/>
          <p:cNvSpPr>
            <a:spLocks noGrp="1"/>
          </p:cNvSpPr>
          <p:nvPr>
            <p:ph sz="half" idx="1"/>
          </p:nvPr>
        </p:nvSpPr>
        <p:spPr>
          <a:xfrm>
            <a:off x="990600" y="1227504"/>
            <a:ext cx="7074119" cy="1415318"/>
          </a:xfrm>
        </p:spPr>
        <p:txBody>
          <a:bodyPr>
            <a:normAutofit fontScale="77500" lnSpcReduction="20000"/>
          </a:bodyPr>
          <a:lstStyle/>
          <a:p>
            <a:r>
              <a:rPr lang="en-US" dirty="0"/>
              <a:t>Displays general grant information</a:t>
            </a:r>
          </a:p>
          <a:p>
            <a:r>
              <a:rPr lang="en-US" dirty="0"/>
              <a:t>List of Requests for this grant</a:t>
            </a:r>
          </a:p>
          <a:p>
            <a:r>
              <a:rPr lang="en-US" dirty="0"/>
              <a:t>List of Adjustments for this grant</a:t>
            </a:r>
          </a:p>
          <a:p>
            <a:r>
              <a:rPr lang="en-US" dirty="0"/>
              <a:t>Project Hold Administration</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dirty="0"/>
              <a:t>Reimbursement Requests</a:t>
            </a:r>
          </a:p>
        </p:txBody>
      </p:sp>
      <p:sp>
        <p:nvSpPr>
          <p:cNvPr id="5" name="Slide Number Placeholder 4"/>
          <p:cNvSpPr>
            <a:spLocks noGrp="1"/>
          </p:cNvSpPr>
          <p:nvPr>
            <p:ph type="sldNum" sz="quarter" idx="12"/>
          </p:nvPr>
        </p:nvSpPr>
        <p:spPr/>
        <p:txBody>
          <a:bodyPr/>
          <a:lstStyle/>
          <a:p>
            <a:fld id="{F5DFE7D2-B5A6-415F-AB98-5C760E3C03B9}" type="slidenum">
              <a:rPr lang="en-US" smtClean="0"/>
              <a:pPr/>
              <a:t>93</a:t>
            </a:fld>
            <a:endParaRPr lang="en-US" dirty="0"/>
          </a:p>
        </p:txBody>
      </p:sp>
      <p:pic>
        <p:nvPicPr>
          <p:cNvPr id="8" name="Picture 7" descr="Project summary page in GEM$">
            <a:extLst>
              <a:ext uri="{FF2B5EF4-FFF2-40B4-BE49-F238E27FC236}">
                <a16:creationId xmlns:a16="http://schemas.microsoft.com/office/drawing/2014/main" id="{14376FE3-57D1-460C-9CFA-481E4C49247E}"/>
              </a:ext>
            </a:extLst>
          </p:cNvPr>
          <p:cNvPicPr>
            <a:picLocks noChangeAspect="1"/>
          </p:cNvPicPr>
          <p:nvPr/>
        </p:nvPicPr>
        <p:blipFill>
          <a:blip r:embed="rId2"/>
          <a:stretch>
            <a:fillRect/>
          </a:stretch>
        </p:blipFill>
        <p:spPr>
          <a:xfrm>
            <a:off x="758613" y="2676879"/>
            <a:ext cx="7538092" cy="3679471"/>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Demonstration</a:t>
            </a:r>
          </a:p>
        </p:txBody>
      </p:sp>
      <p:sp>
        <p:nvSpPr>
          <p:cNvPr id="5" name="Footer Placeholder 4"/>
          <p:cNvSpPr>
            <a:spLocks noGrp="1"/>
          </p:cNvSpPr>
          <p:nvPr>
            <p:ph type="ftr" sz="quarter" idx="11"/>
          </p:nvPr>
        </p:nvSpPr>
        <p:spPr/>
        <p:txBody>
          <a:bodyPr/>
          <a:lstStyle/>
          <a:p>
            <a:r>
              <a:rPr lang="en-US" dirty="0"/>
              <a:t>DESE Reimbursement Requests</a:t>
            </a:r>
          </a:p>
        </p:txBody>
      </p:sp>
      <p:sp>
        <p:nvSpPr>
          <p:cNvPr id="6" name="Slide Number Placeholder 5"/>
          <p:cNvSpPr>
            <a:spLocks noGrp="1"/>
          </p:cNvSpPr>
          <p:nvPr>
            <p:ph type="sldNum" sz="quarter" idx="12"/>
          </p:nvPr>
        </p:nvSpPr>
        <p:spPr/>
        <p:txBody>
          <a:bodyPr/>
          <a:lstStyle/>
          <a:p>
            <a:fld id="{F5DFE7D2-B5A6-415F-AB98-5C760E3C03B9}" type="slidenum">
              <a:rPr lang="en-US" smtClean="0"/>
              <a:pPr/>
              <a:t>94</a:t>
            </a:fld>
            <a:endParaRPr lang="en-US" dirty="0"/>
          </a:p>
        </p:txBody>
      </p:sp>
    </p:spTree>
    <p:extLst>
      <p:ext uri="{BB962C8B-B14F-4D97-AF65-F5344CB8AC3E}">
        <p14:creationId xmlns:p14="http://schemas.microsoft.com/office/powerpoint/2010/main" val="9051570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Creating and Completing Reimbursement Requests</a:t>
            </a:r>
          </a:p>
        </p:txBody>
      </p:sp>
      <p:sp>
        <p:nvSpPr>
          <p:cNvPr id="3" name="Content Placeholder 2"/>
          <p:cNvSpPr>
            <a:spLocks noGrp="1"/>
          </p:cNvSpPr>
          <p:nvPr>
            <p:ph sz="half" idx="1"/>
          </p:nvPr>
        </p:nvSpPr>
        <p:spPr>
          <a:xfrm>
            <a:off x="609599" y="1228926"/>
            <a:ext cx="8077201" cy="1905000"/>
          </a:xfrm>
        </p:spPr>
        <p:txBody>
          <a:bodyPr>
            <a:normAutofit fontScale="62500" lnSpcReduction="20000"/>
          </a:bodyPr>
          <a:lstStyle/>
          <a:p>
            <a:r>
              <a:rPr lang="en-US" dirty="0"/>
              <a:t>Reimbursement Requests cannot be created until the grant budget is approved</a:t>
            </a:r>
          </a:p>
          <a:p>
            <a:r>
              <a:rPr lang="en-US" dirty="0"/>
              <a:t>One active </a:t>
            </a:r>
            <a:r>
              <a:rPr lang="en-US"/>
              <a:t>reimbursement request </a:t>
            </a:r>
            <a:r>
              <a:rPr lang="en-US" dirty="0"/>
              <a:t>per LEA/Grant/FY combination</a:t>
            </a:r>
          </a:p>
          <a:p>
            <a:r>
              <a:rPr lang="en-US" dirty="0"/>
              <a:t>General Framework consistent with Funding Application</a:t>
            </a:r>
          </a:p>
          <a:p>
            <a:pPr lvl="1"/>
            <a:r>
              <a:rPr lang="en-US" dirty="0"/>
              <a:t>Sections</a:t>
            </a:r>
          </a:p>
          <a:p>
            <a:pPr lvl="1"/>
            <a:r>
              <a:rPr lang="en-US" dirty="0"/>
              <a:t>History Log and Communication</a:t>
            </a:r>
          </a:p>
          <a:p>
            <a:pPr lvl="1"/>
            <a:r>
              <a:rPr lang="en-US" dirty="0"/>
              <a:t>Validation</a:t>
            </a:r>
          </a:p>
          <a:p>
            <a:pPr lvl="1"/>
            <a:r>
              <a:rPr lang="en-US" dirty="0"/>
              <a:t>Workflow</a:t>
            </a:r>
          </a:p>
        </p:txBody>
      </p:sp>
      <p:sp>
        <p:nvSpPr>
          <p:cNvPr id="5" name="Footer Placeholder 4"/>
          <p:cNvSpPr>
            <a:spLocks noGrp="1"/>
          </p:cNvSpPr>
          <p:nvPr>
            <p:ph type="ftr" sz="quarter" idx="11"/>
          </p:nvPr>
        </p:nvSpPr>
        <p:spPr/>
        <p:txBody>
          <a:bodyPr/>
          <a:lstStyle/>
          <a:p>
            <a:r>
              <a:rPr lang="en-US" dirty="0"/>
              <a:t>Reimbursement Requests</a:t>
            </a:r>
          </a:p>
        </p:txBody>
      </p:sp>
      <p:sp>
        <p:nvSpPr>
          <p:cNvPr id="6" name="Slide Number Placeholder 5"/>
          <p:cNvSpPr>
            <a:spLocks noGrp="1"/>
          </p:cNvSpPr>
          <p:nvPr>
            <p:ph type="sldNum" sz="quarter" idx="12"/>
          </p:nvPr>
        </p:nvSpPr>
        <p:spPr/>
        <p:txBody>
          <a:bodyPr/>
          <a:lstStyle/>
          <a:p>
            <a:fld id="{F5DFE7D2-B5A6-415F-AB98-5C760E3C03B9}" type="slidenum">
              <a:rPr lang="en-US" smtClean="0"/>
              <a:pPr/>
              <a:t>95</a:t>
            </a:fld>
            <a:endParaRPr lang="en-US" dirty="0"/>
          </a:p>
        </p:txBody>
      </p:sp>
      <p:pic>
        <p:nvPicPr>
          <p:cNvPr id="9" name="Picture 8" descr="Users will click &quot;create new reimbursement request,&quot; which will take them to a screen asking them to confirm they want to do so, then they will complete the request">
            <a:extLst>
              <a:ext uri="{FF2B5EF4-FFF2-40B4-BE49-F238E27FC236}">
                <a16:creationId xmlns:a16="http://schemas.microsoft.com/office/drawing/2014/main" id="{344333E0-BFC0-429F-B88F-EA4703DC1EC6}"/>
              </a:ext>
            </a:extLst>
          </p:cNvPr>
          <p:cNvPicPr>
            <a:picLocks noChangeAspect="1"/>
          </p:cNvPicPr>
          <p:nvPr/>
        </p:nvPicPr>
        <p:blipFill>
          <a:blip r:embed="rId2"/>
          <a:stretch>
            <a:fillRect/>
          </a:stretch>
        </p:blipFill>
        <p:spPr>
          <a:xfrm>
            <a:off x="352893" y="3125788"/>
            <a:ext cx="8590611" cy="3230562"/>
          </a:xfrm>
          <a:prstGeom prst="rect">
            <a:avLst/>
          </a:prstGeom>
        </p:spPr>
      </p:pic>
    </p:spTree>
    <p:extLst>
      <p:ext uri="{BB962C8B-B14F-4D97-AF65-F5344CB8AC3E}">
        <p14:creationId xmlns:p14="http://schemas.microsoft.com/office/powerpoint/2010/main" val="29242090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Expenditure Details Page</a:t>
            </a:r>
          </a:p>
        </p:txBody>
      </p:sp>
      <p:sp>
        <p:nvSpPr>
          <p:cNvPr id="3" name="Content Placeholder 2"/>
          <p:cNvSpPr>
            <a:spLocks noGrp="1"/>
          </p:cNvSpPr>
          <p:nvPr>
            <p:ph sz="half" idx="1"/>
          </p:nvPr>
        </p:nvSpPr>
        <p:spPr>
          <a:xfrm>
            <a:off x="457200" y="914400"/>
            <a:ext cx="8305800" cy="5181599"/>
          </a:xfrm>
        </p:spPr>
        <p:txBody>
          <a:bodyPr>
            <a:normAutofit/>
          </a:bodyPr>
          <a:lstStyle/>
          <a:p>
            <a:r>
              <a:rPr lang="en-US" sz="1600" dirty="0"/>
              <a:t>Report Project-to-date Expenditures by Object and Function Item</a:t>
            </a:r>
          </a:p>
          <a:p>
            <a:r>
              <a:rPr lang="en-US" sz="1600" dirty="0"/>
              <a:t>Only displays rows and columns that contain approved budget amounts</a:t>
            </a:r>
          </a:p>
          <a:p>
            <a:r>
              <a:rPr lang="en-US" sz="1600" dirty="0"/>
              <a:t>GEM$ validates expenditures against approved budget</a:t>
            </a:r>
          </a:p>
          <a:p>
            <a:r>
              <a:rPr lang="en-US" sz="1600" dirty="0"/>
              <a:t>Hover on cell to see approved budget amount</a:t>
            </a:r>
          </a:p>
          <a:p>
            <a:r>
              <a:rPr lang="en-US" sz="1600" dirty="0"/>
              <a:t>Disabled cells where no approved budget exists</a:t>
            </a:r>
          </a:p>
          <a:p>
            <a:r>
              <a:rPr lang="en-US" sz="1600" dirty="0"/>
              <a:t>Automatically populates expenditures from previous request</a:t>
            </a:r>
          </a:p>
          <a:p>
            <a:pPr lvl="1"/>
            <a:r>
              <a:rPr lang="en-US" sz="1200" dirty="0"/>
              <a:t>Just update cells that have changed</a:t>
            </a:r>
          </a:p>
          <a:p>
            <a:pPr marL="0" indent="0">
              <a:buNone/>
            </a:pPr>
            <a:endParaRPr lang="en-US" sz="2400" dirty="0"/>
          </a:p>
        </p:txBody>
      </p:sp>
      <p:sp>
        <p:nvSpPr>
          <p:cNvPr id="7" name="Footer Placeholder 6"/>
          <p:cNvSpPr>
            <a:spLocks noGrp="1"/>
          </p:cNvSpPr>
          <p:nvPr>
            <p:ph type="ftr" sz="quarter" idx="11"/>
          </p:nvPr>
        </p:nvSpPr>
        <p:spPr/>
        <p:txBody>
          <a:bodyPr/>
          <a:lstStyle/>
          <a:p>
            <a:r>
              <a:rPr lang="en-US" dirty="0"/>
              <a:t>Reimbursement Requests</a:t>
            </a:r>
          </a:p>
        </p:txBody>
      </p:sp>
      <p:sp>
        <p:nvSpPr>
          <p:cNvPr id="8" name="Slide Number Placeholder 7"/>
          <p:cNvSpPr>
            <a:spLocks noGrp="1"/>
          </p:cNvSpPr>
          <p:nvPr>
            <p:ph type="sldNum" sz="quarter" idx="12"/>
          </p:nvPr>
        </p:nvSpPr>
        <p:spPr/>
        <p:txBody>
          <a:bodyPr/>
          <a:lstStyle/>
          <a:p>
            <a:fld id="{F5DFE7D2-B5A6-415F-AB98-5C760E3C03B9}" type="slidenum">
              <a:rPr lang="en-US" smtClean="0"/>
              <a:pPr/>
              <a:t>96</a:t>
            </a:fld>
            <a:endParaRPr lang="en-US" dirty="0"/>
          </a:p>
        </p:txBody>
      </p:sp>
      <p:pic>
        <p:nvPicPr>
          <p:cNvPr id="5" name="Picture 4" descr="Expenditure details screen in GEM$ which highlights that by hovering over a call you can see approved budget amount">
            <a:extLst>
              <a:ext uri="{FF2B5EF4-FFF2-40B4-BE49-F238E27FC236}">
                <a16:creationId xmlns:a16="http://schemas.microsoft.com/office/drawing/2014/main" id="{EF7BEFD9-165B-4170-9238-66E84639030F}"/>
              </a:ext>
            </a:extLst>
          </p:cNvPr>
          <p:cNvPicPr>
            <a:picLocks noChangeAspect="1"/>
          </p:cNvPicPr>
          <p:nvPr/>
        </p:nvPicPr>
        <p:blipFill>
          <a:blip r:embed="rId2"/>
          <a:stretch>
            <a:fillRect/>
          </a:stretch>
        </p:blipFill>
        <p:spPr>
          <a:xfrm>
            <a:off x="228600" y="3261825"/>
            <a:ext cx="8686800" cy="2871904"/>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Page – Fiscal Summary</a:t>
            </a:r>
          </a:p>
        </p:txBody>
      </p:sp>
      <p:sp>
        <p:nvSpPr>
          <p:cNvPr id="3" name="Content Placeholder 2"/>
          <p:cNvSpPr>
            <a:spLocks noGrp="1"/>
          </p:cNvSpPr>
          <p:nvPr>
            <p:ph sz="half" idx="1"/>
          </p:nvPr>
        </p:nvSpPr>
        <p:spPr>
          <a:xfrm>
            <a:off x="457200" y="1219200"/>
            <a:ext cx="8305800" cy="2150666"/>
          </a:xfrm>
        </p:spPr>
        <p:txBody>
          <a:bodyPr>
            <a:normAutofit fontScale="92500" lnSpcReduction="10000"/>
          </a:bodyPr>
          <a:lstStyle/>
          <a:p>
            <a:r>
              <a:rPr lang="en-US" dirty="0"/>
              <a:t>System knows and automatically populates most fields</a:t>
            </a:r>
          </a:p>
          <a:p>
            <a:r>
              <a:rPr lang="en-US" dirty="0"/>
              <a:t>Total Cash Basis Expenditures comes from Expenditure Details page</a:t>
            </a:r>
          </a:p>
          <a:p>
            <a:r>
              <a:rPr lang="en-US" dirty="0"/>
              <a:t>Calculates amount of the request automatically using total expenditures minus cash received</a:t>
            </a:r>
          </a:p>
          <a:p>
            <a:endParaRPr lang="en-US" dirty="0"/>
          </a:p>
        </p:txBody>
      </p:sp>
      <p:sp>
        <p:nvSpPr>
          <p:cNvPr id="5" name="Footer Placeholder 4"/>
          <p:cNvSpPr>
            <a:spLocks noGrp="1"/>
          </p:cNvSpPr>
          <p:nvPr>
            <p:ph type="ftr" sz="quarter" idx="11"/>
          </p:nvPr>
        </p:nvSpPr>
        <p:spPr/>
        <p:txBody>
          <a:bodyPr/>
          <a:lstStyle/>
          <a:p>
            <a:r>
              <a:rPr lang="en-US" dirty="0"/>
              <a:t>Reimbursement Requests</a:t>
            </a:r>
          </a:p>
        </p:txBody>
      </p:sp>
      <p:sp>
        <p:nvSpPr>
          <p:cNvPr id="6" name="Slide Number Placeholder 5"/>
          <p:cNvSpPr>
            <a:spLocks noGrp="1"/>
          </p:cNvSpPr>
          <p:nvPr>
            <p:ph type="sldNum" sz="quarter" idx="12"/>
          </p:nvPr>
        </p:nvSpPr>
        <p:spPr/>
        <p:txBody>
          <a:bodyPr/>
          <a:lstStyle/>
          <a:p>
            <a:fld id="{F5DFE7D2-B5A6-415F-AB98-5C760E3C03B9}" type="slidenum">
              <a:rPr lang="en-US" smtClean="0"/>
              <a:pPr/>
              <a:t>97</a:t>
            </a:fld>
            <a:endParaRPr lang="en-US" dirty="0"/>
          </a:p>
        </p:txBody>
      </p:sp>
      <p:pic>
        <p:nvPicPr>
          <p:cNvPr id="7" name="Picture 6" descr="Expenditure details page in GEM$">
            <a:extLst>
              <a:ext uri="{FF2B5EF4-FFF2-40B4-BE49-F238E27FC236}">
                <a16:creationId xmlns:a16="http://schemas.microsoft.com/office/drawing/2014/main" id="{94765566-F20C-4D4A-A579-B2CC7219A0A0}"/>
              </a:ext>
            </a:extLst>
          </p:cNvPr>
          <p:cNvPicPr>
            <a:picLocks noChangeAspect="1"/>
          </p:cNvPicPr>
          <p:nvPr/>
        </p:nvPicPr>
        <p:blipFill>
          <a:blip r:embed="rId2"/>
          <a:stretch>
            <a:fillRect/>
          </a:stretch>
        </p:blipFill>
        <p:spPr>
          <a:xfrm>
            <a:off x="630833" y="3276600"/>
            <a:ext cx="7882333" cy="2919611"/>
          </a:xfrm>
          <a:prstGeom prst="rect">
            <a:avLst/>
          </a:prstGeom>
        </p:spPr>
      </p:pic>
    </p:spTree>
    <p:extLst>
      <p:ext uri="{BB962C8B-B14F-4D97-AF65-F5344CB8AC3E}">
        <p14:creationId xmlns:p14="http://schemas.microsoft.com/office/powerpoint/2010/main" val="14669701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Documents Page</a:t>
            </a:r>
          </a:p>
        </p:txBody>
      </p:sp>
      <p:sp>
        <p:nvSpPr>
          <p:cNvPr id="3" name="Content Placeholder 2"/>
          <p:cNvSpPr>
            <a:spLocks noGrp="1"/>
          </p:cNvSpPr>
          <p:nvPr>
            <p:ph sz="half" idx="1"/>
          </p:nvPr>
        </p:nvSpPr>
        <p:spPr>
          <a:xfrm>
            <a:off x="456405" y="1600200"/>
            <a:ext cx="8229600" cy="1524000"/>
          </a:xfrm>
        </p:spPr>
        <p:txBody>
          <a:bodyPr>
            <a:normAutofit fontScale="92500" lnSpcReduction="20000"/>
          </a:bodyPr>
          <a:lstStyle/>
          <a:p>
            <a:r>
              <a:rPr lang="en-US" dirty="0"/>
              <a:t>LEA may be asked by DESE to upload backup documentation detailing their expenditures</a:t>
            </a:r>
          </a:p>
          <a:p>
            <a:r>
              <a:rPr lang="en-US" dirty="0"/>
              <a:t>Document types allowed include PDF, Word, Excel, PowerPoint</a:t>
            </a:r>
          </a:p>
        </p:txBody>
      </p:sp>
      <p:sp>
        <p:nvSpPr>
          <p:cNvPr id="4" name="Footer Placeholder 3"/>
          <p:cNvSpPr>
            <a:spLocks noGrp="1"/>
          </p:cNvSpPr>
          <p:nvPr>
            <p:ph type="ftr" sz="quarter" idx="11"/>
          </p:nvPr>
        </p:nvSpPr>
        <p:spPr/>
        <p:txBody>
          <a:bodyPr/>
          <a:lstStyle/>
          <a:p>
            <a:r>
              <a:rPr lang="en-US" dirty="0"/>
              <a:t>Reimbursement Requests</a:t>
            </a:r>
          </a:p>
        </p:txBody>
      </p:sp>
      <p:sp>
        <p:nvSpPr>
          <p:cNvPr id="5" name="Slide Number Placeholder 4"/>
          <p:cNvSpPr>
            <a:spLocks noGrp="1"/>
          </p:cNvSpPr>
          <p:nvPr>
            <p:ph type="sldNum" sz="quarter" idx="12"/>
          </p:nvPr>
        </p:nvSpPr>
        <p:spPr/>
        <p:txBody>
          <a:bodyPr/>
          <a:lstStyle/>
          <a:p>
            <a:fld id="{F5DFE7D2-B5A6-415F-AB98-5C760E3C03B9}" type="slidenum">
              <a:rPr lang="en-US" smtClean="0"/>
              <a:pPr/>
              <a:t>98</a:t>
            </a:fld>
            <a:endParaRPr lang="en-US" dirty="0"/>
          </a:p>
        </p:txBody>
      </p:sp>
      <p:pic>
        <p:nvPicPr>
          <p:cNvPr id="8" name="Picture 7" descr="Related documents page in GEM$">
            <a:extLst>
              <a:ext uri="{FF2B5EF4-FFF2-40B4-BE49-F238E27FC236}">
                <a16:creationId xmlns:a16="http://schemas.microsoft.com/office/drawing/2014/main" id="{04723709-A9C7-4A0F-A75E-01509ECE649C}"/>
              </a:ext>
            </a:extLst>
          </p:cNvPr>
          <p:cNvPicPr>
            <a:picLocks noChangeAspect="1"/>
          </p:cNvPicPr>
          <p:nvPr/>
        </p:nvPicPr>
        <p:blipFill>
          <a:blip r:embed="rId2"/>
          <a:stretch>
            <a:fillRect/>
          </a:stretch>
        </p:blipFill>
        <p:spPr>
          <a:xfrm>
            <a:off x="227407" y="3276600"/>
            <a:ext cx="8687595" cy="1829322"/>
          </a:xfrm>
          <a:prstGeom prst="rect">
            <a:avLst/>
          </a:prstGeom>
        </p:spPr>
      </p:pic>
    </p:spTree>
    <p:extLst>
      <p:ext uri="{BB962C8B-B14F-4D97-AF65-F5344CB8AC3E}">
        <p14:creationId xmlns:p14="http://schemas.microsoft.com/office/powerpoint/2010/main" val="30975916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a:t>
            </a:r>
            <a:endParaRPr lang="en-US" sz="3200" dirty="0"/>
          </a:p>
        </p:txBody>
      </p:sp>
      <p:sp>
        <p:nvSpPr>
          <p:cNvPr id="3" name="Content Placeholder 2"/>
          <p:cNvSpPr>
            <a:spLocks noGrp="1"/>
          </p:cNvSpPr>
          <p:nvPr>
            <p:ph sz="half" idx="1"/>
          </p:nvPr>
        </p:nvSpPr>
        <p:spPr>
          <a:xfrm>
            <a:off x="457200" y="1351327"/>
            <a:ext cx="8229600" cy="1143000"/>
          </a:xfrm>
        </p:spPr>
        <p:txBody>
          <a:bodyPr>
            <a:normAutofit fontScale="70000" lnSpcReduction="20000"/>
          </a:bodyPr>
          <a:lstStyle/>
          <a:p>
            <a:r>
              <a:rPr lang="en-US" dirty="0"/>
              <a:t>System automatically validates Reimbursement Requests as they are completed</a:t>
            </a:r>
          </a:p>
          <a:p>
            <a:r>
              <a:rPr lang="en-US" dirty="0"/>
              <a:t>Errors will prevent submission; warnings will be called out but allow submission</a:t>
            </a:r>
          </a:p>
        </p:txBody>
      </p:sp>
      <p:sp>
        <p:nvSpPr>
          <p:cNvPr id="5" name="Footer Placeholder 4"/>
          <p:cNvSpPr>
            <a:spLocks noGrp="1"/>
          </p:cNvSpPr>
          <p:nvPr>
            <p:ph type="ftr" sz="quarter" idx="11"/>
          </p:nvPr>
        </p:nvSpPr>
        <p:spPr/>
        <p:txBody>
          <a:bodyPr/>
          <a:lstStyle/>
          <a:p>
            <a:r>
              <a:rPr lang="en-US" dirty="0"/>
              <a:t>Reimbursement Requests</a:t>
            </a:r>
          </a:p>
        </p:txBody>
      </p:sp>
      <p:sp>
        <p:nvSpPr>
          <p:cNvPr id="6" name="Slide Number Placeholder 5"/>
          <p:cNvSpPr>
            <a:spLocks noGrp="1"/>
          </p:cNvSpPr>
          <p:nvPr>
            <p:ph type="sldNum" sz="quarter" idx="12"/>
          </p:nvPr>
        </p:nvSpPr>
        <p:spPr/>
        <p:txBody>
          <a:bodyPr/>
          <a:lstStyle/>
          <a:p>
            <a:fld id="{F5DFE7D2-B5A6-415F-AB98-5C760E3C03B9}" type="slidenum">
              <a:rPr lang="en-US" smtClean="0"/>
              <a:pPr/>
              <a:t>99</a:t>
            </a:fld>
            <a:endParaRPr lang="en-US" dirty="0"/>
          </a:p>
        </p:txBody>
      </p:sp>
      <p:pic>
        <p:nvPicPr>
          <p:cNvPr id="7" name="Picture 6" descr="On the reimbursement request sections page, clicking on &quot;messages&quot; for a given section will take you to the messages page, clicking &quot;review&quot; there will take you to the expenditure details page">
            <a:extLst>
              <a:ext uri="{FF2B5EF4-FFF2-40B4-BE49-F238E27FC236}">
                <a16:creationId xmlns:a16="http://schemas.microsoft.com/office/drawing/2014/main" id="{FE399AEB-AB37-4BC1-AAEB-3AD04960F8B2}"/>
              </a:ext>
            </a:extLst>
          </p:cNvPr>
          <p:cNvPicPr>
            <a:picLocks noChangeAspect="1"/>
          </p:cNvPicPr>
          <p:nvPr/>
        </p:nvPicPr>
        <p:blipFill>
          <a:blip r:embed="rId2"/>
          <a:stretch>
            <a:fillRect/>
          </a:stretch>
        </p:blipFill>
        <p:spPr>
          <a:xfrm>
            <a:off x="1538626" y="2429740"/>
            <a:ext cx="6081374" cy="3991197"/>
          </a:xfrm>
          <a:prstGeom prst="rect">
            <a:avLst/>
          </a:prstGeom>
        </p:spPr>
      </p:pic>
    </p:spTree>
    <p:extLst>
      <p:ext uri="{BB962C8B-B14F-4D97-AF65-F5344CB8AC3E}">
        <p14:creationId xmlns:p14="http://schemas.microsoft.com/office/powerpoint/2010/main" val="204590645"/>
      </p:ext>
    </p:extLst>
  </p:cSld>
  <p:clrMapOvr>
    <a:masterClrMapping/>
  </p:clrMapOvr>
</p:sld>
</file>

<file path=ppt/theme/theme1.xml><?xml version="1.0" encoding="utf-8"?>
<a:theme xmlns:a="http://schemas.openxmlformats.org/drawingml/2006/main" name="TP0300065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P0300065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3C10B7BBFAF148ABC70D765CD7B3F6" ma:contentTypeVersion="9" ma:contentTypeDescription="Create a new document." ma:contentTypeScope="" ma:versionID="b5592941ac677b1ab2c4cb41d4f360f3">
  <xsd:schema xmlns:xsd="http://www.w3.org/2001/XMLSchema" xmlns:xs="http://www.w3.org/2001/XMLSchema" xmlns:p="http://schemas.microsoft.com/office/2006/metadata/properties" xmlns:ns2="1a163e99-07ec-4113-8c35-9b9cd66b05a8" xmlns:ns3="38cce589-8d35-4786-96eb-fd5bd944f469" targetNamespace="http://schemas.microsoft.com/office/2006/metadata/properties" ma:root="true" ma:fieldsID="d0a918ba96615b3d9b6fa93f07033704" ns2:_="" ns3:_="">
    <xsd:import namespace="1a163e99-07ec-4113-8c35-9b9cd66b05a8"/>
    <xsd:import namespace="38cce589-8d35-4786-96eb-fd5bd944f46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63e99-07ec-4113-8c35-9b9cd66b05a8"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cce589-8d35-4786-96eb-fd5bd944f46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BECC8A-BF9B-412C-9B0D-D258B7773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163e99-07ec-4113-8c35-9b9cd66b05a8"/>
    <ds:schemaRef ds:uri="38cce589-8d35-4786-96eb-fd5bd944f4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275519-840A-4201-9780-FF90F411D5B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1166B3-510C-4168-855D-E12AF3EFF8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TP030006567</Template>
  <TotalTime>5331</TotalTime>
  <Words>4428</Words>
  <Application>Microsoft Office PowerPoint</Application>
  <PresentationFormat>On-screen Show (4:3)</PresentationFormat>
  <Paragraphs>668</Paragraphs>
  <Slides>105</Slides>
  <Notes>42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105</vt:i4>
      </vt:variant>
    </vt:vector>
  </HeadingPairs>
  <TitlesOfParts>
    <vt:vector size="109" baseType="lpstr">
      <vt:lpstr>Arial</vt:lpstr>
      <vt:lpstr>Calibri</vt:lpstr>
      <vt:lpstr>TP030006567</vt:lpstr>
      <vt:lpstr>1_TP030006567</vt:lpstr>
      <vt:lpstr>Grants Education Management System (GEM$) Department of Elementary &amp; Secondary Education (DESE)</vt:lpstr>
      <vt:lpstr>Agenda</vt:lpstr>
      <vt:lpstr>Today’s Purpose</vt:lpstr>
      <vt:lpstr>Entitlement vs Competitive</vt:lpstr>
      <vt:lpstr>Other Grant Scenarios</vt:lpstr>
      <vt:lpstr>Users &amp; Roles</vt:lpstr>
      <vt:lpstr>User Access Training Resources</vt:lpstr>
      <vt:lpstr>User Access for Go-Live (2)</vt:lpstr>
      <vt:lpstr>Funding Application Roles</vt:lpstr>
      <vt:lpstr>Role Descriptions</vt:lpstr>
      <vt:lpstr>System Navigation</vt:lpstr>
      <vt:lpstr>Accessing the System</vt:lpstr>
      <vt:lpstr>The Navigation Menu</vt:lpstr>
      <vt:lpstr>Navigation Menu and Tips</vt:lpstr>
      <vt:lpstr>Session Timeout</vt:lpstr>
      <vt:lpstr>Saving and Navigation</vt:lpstr>
      <vt:lpstr>Modify User Profile</vt:lpstr>
      <vt:lpstr>Demonstration</vt:lpstr>
      <vt:lpstr>Training Module 2 Funding Applications </vt:lpstr>
      <vt:lpstr>Agenda</vt:lpstr>
      <vt:lpstr>Landing Pages and General Navigation</vt:lpstr>
      <vt:lpstr>Organization Main Page</vt:lpstr>
      <vt:lpstr>For Users in Multiple Organizations</vt:lpstr>
      <vt:lpstr>Funding Applications Main Page</vt:lpstr>
      <vt:lpstr>Funding Applications Main Page</vt:lpstr>
      <vt:lpstr>The Sections Page</vt:lpstr>
      <vt:lpstr>The Sections Page</vt:lpstr>
      <vt:lpstr>Sections</vt:lpstr>
      <vt:lpstr>Understanding Statuses</vt:lpstr>
      <vt:lpstr>The Allocations Page</vt:lpstr>
      <vt:lpstr>Funding Application Page Navigation</vt:lpstr>
      <vt:lpstr>Save and Go To…continued</vt:lpstr>
      <vt:lpstr>Page Locking</vt:lpstr>
      <vt:lpstr>Demonstration</vt:lpstr>
      <vt:lpstr>Site-Level Funding Applications</vt:lpstr>
      <vt:lpstr>Site-Level Funding Applications</vt:lpstr>
      <vt:lpstr>Site-Level Funding Applications (2)</vt:lpstr>
      <vt:lpstr>Site-Level Funding Applications (5)</vt:lpstr>
      <vt:lpstr>Site-Level Funding Applications (3)</vt:lpstr>
      <vt:lpstr>Site-Level Funding Applications (4)</vt:lpstr>
      <vt:lpstr>Demonstration</vt:lpstr>
      <vt:lpstr>The Budget</vt:lpstr>
      <vt:lpstr>Budgeting</vt:lpstr>
      <vt:lpstr>The Budget Page</vt:lpstr>
      <vt:lpstr>Budget Detail</vt:lpstr>
      <vt:lpstr>Add/Edit Budget Detail</vt:lpstr>
      <vt:lpstr>Budget Details (continued)</vt:lpstr>
      <vt:lpstr>Budget Detail Filters</vt:lpstr>
      <vt:lpstr>Indirect Cost</vt:lpstr>
      <vt:lpstr>The Budget Overview</vt:lpstr>
      <vt:lpstr>Demonstration</vt:lpstr>
      <vt:lpstr>Program Details Pages</vt:lpstr>
      <vt:lpstr>Program Detail Pages</vt:lpstr>
      <vt:lpstr>Program Detail Pages</vt:lpstr>
      <vt:lpstr>Text Boxes</vt:lpstr>
      <vt:lpstr>Related Documents</vt:lpstr>
      <vt:lpstr>Related Documents</vt:lpstr>
      <vt:lpstr>Adding a Related Document</vt:lpstr>
      <vt:lpstr>Demonstration</vt:lpstr>
      <vt:lpstr>Submission and Review Workflow</vt:lpstr>
      <vt:lpstr>Validations</vt:lpstr>
      <vt:lpstr>Types of Validations</vt:lpstr>
      <vt:lpstr>Viewing Validations</vt:lpstr>
      <vt:lpstr>Validations Clarifications</vt:lpstr>
      <vt:lpstr>Editing, Submitting, and Reviewing</vt:lpstr>
      <vt:lpstr>Submission and Review Workflow</vt:lpstr>
      <vt:lpstr>Funding Application </vt:lpstr>
      <vt:lpstr>Scoring Process</vt:lpstr>
      <vt:lpstr>Status Change Outcomes</vt:lpstr>
      <vt:lpstr>Demonstration</vt:lpstr>
      <vt:lpstr>The Checklist</vt:lpstr>
      <vt:lpstr>How The Checklist Works</vt:lpstr>
      <vt:lpstr>DESE Comments in The Checklist</vt:lpstr>
      <vt:lpstr>Moving to the Next Status</vt:lpstr>
      <vt:lpstr>Demonstration</vt:lpstr>
      <vt:lpstr>Other GEM$ Functionality</vt:lpstr>
      <vt:lpstr>Create Comments</vt:lpstr>
      <vt:lpstr>To Create a Comment</vt:lpstr>
      <vt:lpstr>Printing</vt:lpstr>
      <vt:lpstr>Retrieving the PDF</vt:lpstr>
      <vt:lpstr>Demonstration</vt:lpstr>
      <vt:lpstr>Reviewing Revision Details</vt:lpstr>
      <vt:lpstr>Viewing Revision Details</vt:lpstr>
      <vt:lpstr>Reviewing the Address Book</vt:lpstr>
      <vt:lpstr>Reviewing the Address Book (2)</vt:lpstr>
      <vt:lpstr>Address Book Headings</vt:lpstr>
      <vt:lpstr>Address Book Headings</vt:lpstr>
      <vt:lpstr>Address Book Headings</vt:lpstr>
      <vt:lpstr>Demonstration</vt:lpstr>
      <vt:lpstr>Grants Education Management System (GEM$) Department of Elementary &amp; Secondary Education (DESE)</vt:lpstr>
      <vt:lpstr>Agenda</vt:lpstr>
      <vt:lpstr>Reimbursement Request Entry Page</vt:lpstr>
      <vt:lpstr>Project Summary / Reimbursement Request List </vt:lpstr>
      <vt:lpstr>Demonstration</vt:lpstr>
      <vt:lpstr>Creating and Completing Reimbursement Requests</vt:lpstr>
      <vt:lpstr>Expenditure Details Page</vt:lpstr>
      <vt:lpstr>Request Page – Fiscal Summary</vt:lpstr>
      <vt:lpstr>Related Documents Page</vt:lpstr>
      <vt:lpstr>Validation</vt:lpstr>
      <vt:lpstr>Submission and Review</vt:lpstr>
      <vt:lpstr>Reimbursement Request Approval Steps</vt:lpstr>
      <vt:lpstr>Demonstration</vt:lpstr>
      <vt:lpstr>Critical Notes about Reimbursement Requests</vt:lpstr>
      <vt:lpstr>Search Reimbursement Requests</vt:lpstr>
      <vt:lpstr>Demonstration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 Training Modules: Building the Foundation</dc:title>
  <dc:creator>DESE</dc:creator>
  <cp:lastModifiedBy>Zou, Dong (EOE)</cp:lastModifiedBy>
  <cp:revision>247</cp:revision>
  <dcterms:created xsi:type="dcterms:W3CDTF">2011-04-27T17:49:08Z</dcterms:created>
  <dcterms:modified xsi:type="dcterms:W3CDTF">2023-06-22T16:58:12Z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22 2023 12:00AM</vt:lpwstr>
  </property>
</Properties>
</file>