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67" r:id="rId3"/>
    <p:sldId id="268" r:id="rId4"/>
    <p:sldId id="370" r:id="rId5"/>
    <p:sldId id="257" r:id="rId6"/>
    <p:sldId id="258" r:id="rId7"/>
    <p:sldId id="384" r:id="rId8"/>
    <p:sldId id="385" r:id="rId9"/>
    <p:sldId id="382" r:id="rId10"/>
    <p:sldId id="388" r:id="rId11"/>
    <p:sldId id="261" r:id="rId12"/>
    <p:sldId id="391" r:id="rId13"/>
    <p:sldId id="392" r:id="rId14"/>
    <p:sldId id="396" r:id="rId15"/>
    <p:sldId id="383" r:id="rId16"/>
    <p:sldId id="260" r:id="rId17"/>
    <p:sldId id="393" r:id="rId18"/>
    <p:sldId id="399" r:id="rId19"/>
    <p:sldId id="390" r:id="rId20"/>
    <p:sldId id="398" r:id="rId21"/>
    <p:sldId id="394" r:id="rId22"/>
    <p:sldId id="266" r:id="rId23"/>
    <p:sldId id="259" r:id="rId24"/>
    <p:sldId id="386" r:id="rId25"/>
    <p:sldId id="387" r:id="rId26"/>
    <p:sldId id="262" r:id="rId27"/>
    <p:sldId id="358" r:id="rId28"/>
    <p:sldId id="40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43E10F-C30E-4C54-8A72-0AF8512AD5C1}" v="1" dt="2025-01-08T15:05:10.8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forty, Colleen (DESE)" userId="170e402f-cd3e-44e3-a73d-ab3085e9e63e" providerId="ADAL" clId="{B2196B23-8328-4256-9C4D-C91EAC970DE2}"/>
    <pc:docChg chg="modSld">
      <pc:chgData name="Holforty, Colleen (DESE)" userId="170e402f-cd3e-44e3-a73d-ab3085e9e63e" providerId="ADAL" clId="{B2196B23-8328-4256-9C4D-C91EAC970DE2}" dt="2025-01-08T14:51:11.008" v="5865" actId="962"/>
      <pc:docMkLst>
        <pc:docMk/>
      </pc:docMkLst>
      <pc:sldChg chg="modSp mod">
        <pc:chgData name="Holforty, Colleen (DESE)" userId="170e402f-cd3e-44e3-a73d-ab3085e9e63e" providerId="ADAL" clId="{B2196B23-8328-4256-9C4D-C91EAC970DE2}" dt="2025-01-08T14:31:52.860" v="2411" actId="962"/>
        <pc:sldMkLst>
          <pc:docMk/>
          <pc:sldMk cId="2738453600" sldId="258"/>
        </pc:sldMkLst>
        <pc:picChg chg="mod">
          <ac:chgData name="Holforty, Colleen (DESE)" userId="170e402f-cd3e-44e3-a73d-ab3085e9e63e" providerId="ADAL" clId="{B2196B23-8328-4256-9C4D-C91EAC970DE2}" dt="2025-01-08T14:31:52.860" v="2411" actId="962"/>
          <ac:picMkLst>
            <pc:docMk/>
            <pc:sldMk cId="2738453600" sldId="258"/>
            <ac:picMk id="9" creationId="{29A69071-0888-B2C5-3143-E90671BAB141}"/>
          </ac:picMkLst>
        </pc:picChg>
      </pc:sldChg>
      <pc:sldChg chg="modSp mod">
        <pc:chgData name="Holforty, Colleen (DESE)" userId="170e402f-cd3e-44e3-a73d-ab3085e9e63e" providerId="ADAL" clId="{B2196B23-8328-4256-9C4D-C91EAC970DE2}" dt="2025-01-08T14:47:17.743" v="5207" actId="1035"/>
        <pc:sldMkLst>
          <pc:docMk/>
          <pc:sldMk cId="871260175" sldId="260"/>
        </pc:sldMkLst>
        <pc:picChg chg="mod">
          <ac:chgData name="Holforty, Colleen (DESE)" userId="170e402f-cd3e-44e3-a73d-ab3085e9e63e" providerId="ADAL" clId="{B2196B23-8328-4256-9C4D-C91EAC970DE2}" dt="2025-01-08T14:47:17.743" v="5207" actId="1035"/>
          <ac:picMkLst>
            <pc:docMk/>
            <pc:sldMk cId="871260175" sldId="260"/>
            <ac:picMk id="5" creationId="{9CF6C532-97BB-7FA2-1C71-8D7355AC65D4}"/>
          </ac:picMkLst>
        </pc:picChg>
      </pc:sldChg>
      <pc:sldChg chg="modSp mod">
        <pc:chgData name="Holforty, Colleen (DESE)" userId="170e402f-cd3e-44e3-a73d-ab3085e9e63e" providerId="ADAL" clId="{B2196B23-8328-4256-9C4D-C91EAC970DE2}" dt="2025-01-08T14:39:05.770" v="2921" actId="962"/>
        <pc:sldMkLst>
          <pc:docMk/>
          <pc:sldMk cId="2892971359" sldId="382"/>
        </pc:sldMkLst>
        <pc:picChg chg="mod">
          <ac:chgData name="Holforty, Colleen (DESE)" userId="170e402f-cd3e-44e3-a73d-ab3085e9e63e" providerId="ADAL" clId="{B2196B23-8328-4256-9C4D-C91EAC970DE2}" dt="2025-01-08T14:39:05.770" v="2921" actId="962"/>
          <ac:picMkLst>
            <pc:docMk/>
            <pc:sldMk cId="2892971359" sldId="382"/>
            <ac:picMk id="5" creationId="{4C55A9D5-D1EE-E7E9-A34C-AAC09F16398A}"/>
          </ac:picMkLst>
        </pc:picChg>
      </pc:sldChg>
      <pc:sldChg chg="modSp mod">
        <pc:chgData name="Holforty, Colleen (DESE)" userId="170e402f-cd3e-44e3-a73d-ab3085e9e63e" providerId="ADAL" clId="{B2196B23-8328-4256-9C4D-C91EAC970DE2}" dt="2025-01-08T14:51:11.008" v="5865" actId="962"/>
        <pc:sldMkLst>
          <pc:docMk/>
          <pc:sldMk cId="2855767991" sldId="390"/>
        </pc:sldMkLst>
        <pc:picChg chg="mod">
          <ac:chgData name="Holforty, Colleen (DESE)" userId="170e402f-cd3e-44e3-a73d-ab3085e9e63e" providerId="ADAL" clId="{B2196B23-8328-4256-9C4D-C91EAC970DE2}" dt="2025-01-08T14:51:11.008" v="5865" actId="962"/>
          <ac:picMkLst>
            <pc:docMk/>
            <pc:sldMk cId="2855767991" sldId="390"/>
            <ac:picMk id="5" creationId="{58C39043-8E02-0CA6-F170-D7AFD48C1EE1}"/>
          </ac:picMkLst>
        </pc:picChg>
        <pc:picChg chg="mod">
          <ac:chgData name="Holforty, Colleen (DESE)" userId="170e402f-cd3e-44e3-a73d-ab3085e9e63e" providerId="ADAL" clId="{B2196B23-8328-4256-9C4D-C91EAC970DE2}" dt="2025-01-08T14:50:42.400" v="5767" actId="962"/>
          <ac:picMkLst>
            <pc:docMk/>
            <pc:sldMk cId="2855767991" sldId="390"/>
            <ac:picMk id="7" creationId="{5B8A1B26-BAC6-7E23-063D-741DE6887FEF}"/>
          </ac:picMkLst>
        </pc:picChg>
      </pc:sldChg>
      <pc:sldChg chg="modSp mod">
        <pc:chgData name="Holforty, Colleen (DESE)" userId="170e402f-cd3e-44e3-a73d-ab3085e9e63e" providerId="ADAL" clId="{B2196B23-8328-4256-9C4D-C91EAC970DE2}" dt="2025-01-08T14:41:33.350" v="3489" actId="962"/>
        <pc:sldMkLst>
          <pc:docMk/>
          <pc:sldMk cId="1811347741" sldId="391"/>
        </pc:sldMkLst>
        <pc:picChg chg="mod">
          <ac:chgData name="Holforty, Colleen (DESE)" userId="170e402f-cd3e-44e3-a73d-ab3085e9e63e" providerId="ADAL" clId="{B2196B23-8328-4256-9C4D-C91EAC970DE2}" dt="2025-01-08T14:41:33.350" v="3489" actId="962"/>
          <ac:picMkLst>
            <pc:docMk/>
            <pc:sldMk cId="1811347741" sldId="391"/>
            <ac:picMk id="7" creationId="{AEA32640-9637-AB27-0373-74AB6E984D0B}"/>
          </ac:picMkLst>
        </pc:picChg>
      </pc:sldChg>
      <pc:sldChg chg="modSp mod">
        <pc:chgData name="Holforty, Colleen (DESE)" userId="170e402f-cd3e-44e3-a73d-ab3085e9e63e" providerId="ADAL" clId="{B2196B23-8328-4256-9C4D-C91EAC970DE2}" dt="2025-01-08T14:44:20.607" v="4192" actId="962"/>
        <pc:sldMkLst>
          <pc:docMk/>
          <pc:sldMk cId="507991985" sldId="392"/>
        </pc:sldMkLst>
        <pc:picChg chg="mod">
          <ac:chgData name="Holforty, Colleen (DESE)" userId="170e402f-cd3e-44e3-a73d-ab3085e9e63e" providerId="ADAL" clId="{B2196B23-8328-4256-9C4D-C91EAC970DE2}" dt="2025-01-08T14:44:20.607" v="4192" actId="962"/>
          <ac:picMkLst>
            <pc:docMk/>
            <pc:sldMk cId="507991985" sldId="392"/>
            <ac:picMk id="5" creationId="{3B5C3B4C-643A-0D00-E55C-043500603E93}"/>
          </ac:picMkLst>
        </pc:picChg>
        <pc:picChg chg="mod">
          <ac:chgData name="Holforty, Colleen (DESE)" userId="170e402f-cd3e-44e3-a73d-ab3085e9e63e" providerId="ADAL" clId="{B2196B23-8328-4256-9C4D-C91EAC970DE2}" dt="2025-01-08T14:43:19.830" v="3805" actId="962"/>
          <ac:picMkLst>
            <pc:docMk/>
            <pc:sldMk cId="507991985" sldId="392"/>
            <ac:picMk id="7" creationId="{B8FA2547-1910-6483-EA4C-FC658D63504A}"/>
          </ac:picMkLst>
        </pc:picChg>
      </pc:sldChg>
      <pc:sldChg chg="modSp mod">
        <pc:chgData name="Holforty, Colleen (DESE)" userId="170e402f-cd3e-44e3-a73d-ab3085e9e63e" providerId="ADAL" clId="{B2196B23-8328-4256-9C4D-C91EAC970DE2}" dt="2025-01-08T14:45:08.548" v="4546" actId="962"/>
        <pc:sldMkLst>
          <pc:docMk/>
          <pc:sldMk cId="2921498297" sldId="396"/>
        </pc:sldMkLst>
        <pc:picChg chg="mod">
          <ac:chgData name="Holforty, Colleen (DESE)" userId="170e402f-cd3e-44e3-a73d-ab3085e9e63e" providerId="ADAL" clId="{B2196B23-8328-4256-9C4D-C91EAC970DE2}" dt="2025-01-08T14:45:08.548" v="4546" actId="962"/>
          <ac:picMkLst>
            <pc:docMk/>
            <pc:sldMk cId="2921498297" sldId="396"/>
            <ac:picMk id="5" creationId="{1C208827-D369-7946-3180-B170CCBCC77D}"/>
          </ac:picMkLst>
        </pc:picChg>
      </pc:sldChg>
      <pc:sldChg chg="modSp mod">
        <pc:chgData name="Holforty, Colleen (DESE)" userId="170e402f-cd3e-44e3-a73d-ab3085e9e63e" providerId="ADAL" clId="{B2196B23-8328-4256-9C4D-C91EAC970DE2}" dt="2025-01-08T14:48:31.318" v="5681" actId="962"/>
        <pc:sldMkLst>
          <pc:docMk/>
          <pc:sldMk cId="3808925013" sldId="399"/>
        </pc:sldMkLst>
        <pc:picChg chg="mod">
          <ac:chgData name="Holforty, Colleen (DESE)" userId="170e402f-cd3e-44e3-a73d-ab3085e9e63e" providerId="ADAL" clId="{B2196B23-8328-4256-9C4D-C91EAC970DE2}" dt="2025-01-08T14:48:31.318" v="5681" actId="962"/>
          <ac:picMkLst>
            <pc:docMk/>
            <pc:sldMk cId="3808925013" sldId="399"/>
            <ac:picMk id="13" creationId="{05521C08-0E3A-FD47-8566-D2715A1B452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B17E8-DDAD-47D5-80FF-7AE3755533C6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14478-D4C8-400B-9CF7-54CAF8B61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8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62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Data Accuracy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14478-D4C8-400B-9CF7-54CAF8B618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99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14478-D4C8-400B-9CF7-54CAF8B618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9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3A13FDB-6B12-D57B-937C-FDCC340F7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 b="1" i="0" spc="-3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4855099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7C03EFA-A152-4539-22F6-1D780DB54FE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5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309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BD671DD8-DB66-3B92-A1B6-23D8B89C2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spc="-1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C97040BC-7CEF-FBD5-14E8-B96311C9FE3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1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917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422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1C0FFF0-5075-CF61-E3DA-7EA0ED407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6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439D200-687F-1A35-0FE3-6C8A88693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C54FC1CB-AE67-CB1C-35FD-36F5211323A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98BCF38-2DC6-B6A1-4F78-590B1BDDE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5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342569E2-6A72-3DCA-A745-FF35C7E6E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61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and white rectangle&#10;&#10;Description automatically generated with medium confidence">
            <a:extLst>
              <a:ext uri="{FF2B5EF4-FFF2-40B4-BE49-F238E27FC236}">
                <a16:creationId xmlns:a16="http://schemas.microsoft.com/office/drawing/2014/main" id="{798CE026-D2F3-C172-A33A-A1429F11C5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2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federalgrants/titlei-a/guidance/forms-automated.xlsx" TargetMode="External"/><Relationship Id="rId2" Type="http://schemas.openxmlformats.org/officeDocument/2006/relationships/hyperlink" Target="https://www.doe.mass.edu/federalgrants/titlei-a/guidance/comparability.docx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federalgrants/liaisons.xlsx" TargetMode="External"/><Relationship Id="rId2" Type="http://schemas.openxmlformats.org/officeDocument/2006/relationships/hyperlink" Target="mailto:colleen.e.holforty@mass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oe.mass.edu/federalgrants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e.mass.edu/federalgrants/titlei-a/guidance/forms-automated.xls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D8249-28B8-B910-B1B8-07BDEC18CC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Introduction to Comparability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58254-D1A0-FE97-73C1-10988458B6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October 8, 2024</a:t>
            </a:r>
          </a:p>
        </p:txBody>
      </p:sp>
    </p:spTree>
    <p:extLst>
      <p:ext uri="{BB962C8B-B14F-4D97-AF65-F5344CB8AC3E}">
        <p14:creationId xmlns:p14="http://schemas.microsoft.com/office/powerpoint/2010/main" val="2448697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4A6913-6589-7FC6-7376-54830980F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/>
              <a:t>Step 2: Familiarize yourself with the comparability forms.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492B07-8F69-EC8F-7ED8-C529D6B3E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/>
              <a:t>6 Tabs in the automated comparability excel form</a:t>
            </a:r>
          </a:p>
          <a:p>
            <a:pPr lvl="1">
              <a:spcAft>
                <a:spcPts val="500"/>
              </a:spcAft>
            </a:pPr>
            <a:r>
              <a:rPr lang="en-US" u="sng"/>
              <a:t>Background:</a:t>
            </a:r>
            <a:r>
              <a:rPr lang="en-US"/>
              <a:t>  Background information about Title I Comparability</a:t>
            </a:r>
          </a:p>
          <a:p>
            <a:pPr lvl="1">
              <a:spcAft>
                <a:spcPts val="500"/>
              </a:spcAft>
            </a:pPr>
            <a:r>
              <a:rPr lang="en-US" u="sng"/>
              <a:t>Instructions:</a:t>
            </a:r>
            <a:r>
              <a:rPr lang="en-US"/>
              <a:t>  How to complete comparability using this form</a:t>
            </a:r>
          </a:p>
          <a:p>
            <a:pPr lvl="1">
              <a:spcAft>
                <a:spcPts val="500"/>
              </a:spcAft>
            </a:pPr>
            <a:r>
              <a:rPr lang="en-US" u="sng"/>
              <a:t>Detailed School Data:</a:t>
            </a:r>
            <a:r>
              <a:rPr lang="en-US"/>
              <a:t>  Select your school district and enter the data</a:t>
            </a:r>
          </a:p>
          <a:p>
            <a:pPr lvl="1">
              <a:spcAft>
                <a:spcPts val="500"/>
              </a:spcAft>
            </a:pPr>
            <a:r>
              <a:rPr lang="en-US" u="sng"/>
              <a:t>Comparison Schools:</a:t>
            </a:r>
            <a:r>
              <a:rPr lang="en-US"/>
              <a:t>  A read only tab that will populate from information you input on the Detailed School Data tab</a:t>
            </a:r>
          </a:p>
          <a:p>
            <a:pPr lvl="1">
              <a:spcAft>
                <a:spcPts val="500"/>
              </a:spcAft>
            </a:pPr>
            <a:r>
              <a:rPr lang="en-US" u="sng"/>
              <a:t>Summary Sheet:</a:t>
            </a:r>
            <a:r>
              <a:rPr lang="en-US"/>
              <a:t>  Will populate based on information you input on the Detailed School Data Tab</a:t>
            </a:r>
          </a:p>
          <a:p>
            <a:pPr lvl="1">
              <a:spcAft>
                <a:spcPts val="500"/>
              </a:spcAft>
            </a:pPr>
            <a:r>
              <a:rPr lang="en-US" u="sng"/>
              <a:t>Staff Data:</a:t>
            </a:r>
            <a:r>
              <a:rPr lang="en-US"/>
              <a:t>  Districts must compile lists of state and locally funded staff working in each school.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37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E8A2FC-9CC6-CBC9-4A37-28B51392C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Step 3: Collect and prepare enrollment and staffing data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F56A5F-CACC-8F84-50EA-47A148A5B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State and local funded staff FTE count</a:t>
            </a:r>
          </a:p>
          <a:p>
            <a:pPr lvl="1"/>
            <a:r>
              <a:rPr lang="en-US" sz="1400">
                <a:effectLst/>
                <a:ea typeface="Times New Roman" panose="02020603050405020304" pitchFamily="18" charset="0"/>
              </a:rPr>
              <a:t>EPIMS 1305	Principal</a:t>
            </a:r>
            <a:endParaRPr lang="en-US" sz="1400">
              <a:ea typeface="Times New Roman" panose="02020603050405020304" pitchFamily="18" charset="0"/>
            </a:endParaRPr>
          </a:p>
          <a:p>
            <a:pPr lvl="1"/>
            <a:r>
              <a:rPr lang="en-US" sz="1400">
                <a:effectLst/>
                <a:ea typeface="Times New Roman" panose="02020603050405020304" pitchFamily="18" charset="0"/>
              </a:rPr>
              <a:t>EPIMS 1310	Assistant/Vice Principal</a:t>
            </a:r>
            <a:endParaRPr lang="en-US" sz="1400">
              <a:ea typeface="Times New Roman" panose="02020603050405020304" pitchFamily="18" charset="0"/>
            </a:endParaRPr>
          </a:p>
          <a:p>
            <a:pPr lvl="1"/>
            <a:r>
              <a:rPr lang="en-US" sz="1400">
                <a:effectLst/>
                <a:ea typeface="Times New Roman" panose="02020603050405020304" pitchFamily="18" charset="0"/>
              </a:rPr>
              <a:t>EPIMS 2305	Teacher</a:t>
            </a:r>
            <a:endParaRPr lang="en-US" sz="1400">
              <a:ea typeface="Times New Roman" panose="02020603050405020304" pitchFamily="18" charset="0"/>
            </a:endParaRPr>
          </a:p>
          <a:p>
            <a:pPr lvl="1"/>
            <a:r>
              <a:rPr lang="en-US" sz="1400">
                <a:effectLst/>
                <a:ea typeface="Times New Roman" panose="02020603050405020304" pitchFamily="18" charset="0"/>
              </a:rPr>
              <a:t>EPIMS 2310	Teacher – support content instruction</a:t>
            </a:r>
            <a:endParaRPr lang="en-US" sz="1400">
              <a:ea typeface="Times New Roman" panose="02020603050405020304" pitchFamily="18" charset="0"/>
            </a:endParaRPr>
          </a:p>
          <a:p>
            <a:pPr lvl="1"/>
            <a:r>
              <a:rPr lang="en-US" sz="1400">
                <a:effectLst/>
                <a:ea typeface="Times New Roman" panose="02020603050405020304" pitchFamily="18" charset="0"/>
              </a:rPr>
              <a:t>EPIMS 2325	Long Term Substitute Teacher</a:t>
            </a:r>
            <a:endParaRPr lang="en-US" sz="1400">
              <a:ea typeface="Times New Roman" panose="02020603050405020304" pitchFamily="18" charset="0"/>
            </a:endParaRPr>
          </a:p>
          <a:p>
            <a:pPr lvl="1"/>
            <a:r>
              <a:rPr lang="en-US" sz="1400">
                <a:effectLst/>
                <a:ea typeface="Times New Roman" panose="02020603050405020304" pitchFamily="18" charset="0"/>
              </a:rPr>
              <a:t>EPIMS 2330	Instructional Coach</a:t>
            </a:r>
            <a:endParaRPr lang="en-US" sz="1400">
              <a:ea typeface="Times New Roman" panose="02020603050405020304" pitchFamily="18" charset="0"/>
            </a:endParaRPr>
          </a:p>
          <a:p>
            <a:pPr lvl="1"/>
            <a:r>
              <a:rPr lang="en-US" sz="1400">
                <a:effectLst/>
                <a:ea typeface="Times New Roman" panose="02020603050405020304" pitchFamily="18" charset="0"/>
              </a:rPr>
              <a:t>EPIMS 3329	Guidance Counselor</a:t>
            </a:r>
          </a:p>
          <a:p>
            <a:r>
              <a:rPr lang="en-US"/>
              <a:t>Data for Title I and non-Title I schools </a:t>
            </a:r>
            <a:r>
              <a:rPr lang="en-US" sz="1500"/>
              <a:t>(The form will populate the district’s schools, Title I status, and grade spans from the prior years application – you will need to check that nothing has changed)</a:t>
            </a:r>
            <a:endParaRPr lang="en-US"/>
          </a:p>
          <a:p>
            <a:pPr lvl="1"/>
            <a:r>
              <a:rPr lang="en-US" sz="1400"/>
              <a:t>School Name</a:t>
            </a:r>
          </a:p>
          <a:p>
            <a:pPr lvl="1"/>
            <a:r>
              <a:rPr lang="en-US" sz="1400"/>
              <a:t>Grades Served </a:t>
            </a:r>
          </a:p>
          <a:p>
            <a:pPr lvl="1"/>
            <a:r>
              <a:rPr lang="en-US" sz="1400"/>
              <a:t>School Enrollment</a:t>
            </a:r>
          </a:p>
          <a:p>
            <a:pPr lvl="1"/>
            <a:r>
              <a:rPr lang="en-US" sz="1400"/>
              <a:t>Low Income Percentage</a:t>
            </a:r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4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FFA73C-F042-9A90-FEE2-2D123D69D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Step 4: Enter enrollment and staffing data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650763-C6A3-2114-FCC0-63D79548C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276" y="1779166"/>
            <a:ext cx="10515600" cy="28743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/>
              <a:t>On the Detailed School Data tab: </a:t>
            </a:r>
          </a:p>
          <a:p>
            <a:pPr lvl="1">
              <a:spcAft>
                <a:spcPts val="500"/>
              </a:spcAft>
            </a:pPr>
            <a:r>
              <a:rPr lang="en-US" sz="2200"/>
              <a:t>Select your district</a:t>
            </a:r>
          </a:p>
          <a:p>
            <a:pPr lvl="1">
              <a:spcAft>
                <a:spcPts val="500"/>
              </a:spcAft>
            </a:pPr>
            <a:r>
              <a:rPr lang="en-US" sz="2200"/>
              <a:t>Check to make sure all your schools are listed with the correct grade spans (Column 1 &amp; 2)</a:t>
            </a:r>
          </a:p>
          <a:p>
            <a:pPr lvl="1">
              <a:spcAft>
                <a:spcPts val="500"/>
              </a:spcAft>
            </a:pPr>
            <a:r>
              <a:rPr lang="en-US" sz="2200"/>
              <a:t>Check Title I Status and update any Title I Status (Column 4)</a:t>
            </a:r>
          </a:p>
          <a:p>
            <a:pPr lvl="1">
              <a:spcAft>
                <a:spcPts val="500"/>
              </a:spcAft>
            </a:pPr>
            <a:r>
              <a:rPr lang="en-US" sz="2200"/>
              <a:t>Fill in Low Income Percentage, School Enrollment, and State and Locally Funded Staff FTE Count (columns 6, 7, and 8)</a:t>
            </a:r>
          </a:p>
          <a:p>
            <a:pPr lvl="1">
              <a:spcAft>
                <a:spcPts val="500"/>
              </a:spcAft>
            </a:pPr>
            <a:r>
              <a:rPr lang="en-US" sz="2200"/>
              <a:t>Ratio of Enrollment to Staff will calculate for you (column 9)</a:t>
            </a:r>
          </a:p>
        </p:txBody>
      </p:sp>
      <p:pic>
        <p:nvPicPr>
          <p:cNvPr id="7" name="Picture 6" descr="The picture is a screenshot from the excel comparability form. It schools the headings of the columns including school information, selecting comparison schools, and calculating ratios. ">
            <a:extLst>
              <a:ext uri="{FF2B5EF4-FFF2-40B4-BE49-F238E27FC236}">
                <a16:creationId xmlns:a16="http://schemas.microsoft.com/office/drawing/2014/main" id="{AEA32640-9637-AB27-0373-74AB6E984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36" y="4653481"/>
            <a:ext cx="9850170" cy="193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47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8CD581-A7EE-5D8F-CAA9-8BF62EC88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Step 5: Review automatically calculated information</a:t>
            </a:r>
          </a:p>
        </p:txBody>
      </p:sp>
      <p:pic>
        <p:nvPicPr>
          <p:cNvPr id="5" name="Picture 4" descr="Is a screenshot of the columns 9, 10, and 11 (Ratio of Enrollment to Staff, Comparison: Average Ratio of Comparison schools by Grade Span and/or School Size, Are Schools Comparable?) in the comparability excel form. ">
            <a:extLst>
              <a:ext uri="{FF2B5EF4-FFF2-40B4-BE49-F238E27FC236}">
                <a16:creationId xmlns:a16="http://schemas.microsoft.com/office/drawing/2014/main" id="{3B5C3B4C-643A-0D00-E55C-043500603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492" y="4807049"/>
            <a:ext cx="3504920" cy="193996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D6AFAE-44C9-1D10-F11A-488D21D9E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232" y="1662120"/>
            <a:ext cx="10229285" cy="4830753"/>
          </a:xfrm>
        </p:spPr>
        <p:txBody>
          <a:bodyPr>
            <a:normAutofit/>
          </a:bodyPr>
          <a:lstStyle/>
          <a:p>
            <a:r>
              <a:rPr lang="en-US" sz="2600"/>
              <a:t>Ratio of Enrollment to Staff will calculate for you (column 9)</a:t>
            </a:r>
          </a:p>
          <a:p>
            <a:r>
              <a:rPr lang="en-US" sz="2600"/>
              <a:t>Comparison Average Ratio (column 10) will populate for you</a:t>
            </a:r>
          </a:p>
          <a:p>
            <a:pPr lvl="1"/>
            <a:r>
              <a:rPr lang="en-US"/>
              <a:t>This will be based on what has been preselected as comparison schools for you</a:t>
            </a:r>
          </a:p>
          <a:p>
            <a:pPr lvl="1"/>
            <a:r>
              <a:rPr lang="en-US"/>
              <a:t>The form automatically make every Non-Title I school a comparison school (column 5) and every Title I school not a comparison school. </a:t>
            </a:r>
          </a:p>
          <a:p>
            <a:r>
              <a:rPr lang="en-US" sz="2600"/>
              <a:t>‘Are schools comparable?’ (column 11) may start to populate at this step</a:t>
            </a:r>
          </a:p>
        </p:txBody>
      </p:sp>
      <p:pic>
        <p:nvPicPr>
          <p:cNvPr id="7" name="Picture 6" descr="Is a screenshot of the column 5, Use as a Comparison School, in the comparability excel form. ">
            <a:extLst>
              <a:ext uri="{FF2B5EF4-FFF2-40B4-BE49-F238E27FC236}">
                <a16:creationId xmlns:a16="http://schemas.microsoft.com/office/drawing/2014/main" id="{B8FA2547-1910-6483-EA4C-FC658D635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489" y="4807049"/>
            <a:ext cx="977561" cy="19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91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4DE8DA-1C4A-CD9B-48B1-521637B7E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Step 5: Review automatically calculated information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65BBB1-2701-25E5-C2F2-0C0DA700C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008" y="1769628"/>
            <a:ext cx="10515600" cy="2186436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Columns 10 and 11 will automatically calculate for you.</a:t>
            </a:r>
          </a:p>
          <a:p>
            <a:pPr lvl="1">
              <a:spcAft>
                <a:spcPts val="500"/>
              </a:spcAft>
            </a:pPr>
            <a:r>
              <a:rPr lang="en-US"/>
              <a:t>Column 10 calculates the average ratio of your comparison school ratios (x 110%) for each grade span</a:t>
            </a:r>
          </a:p>
          <a:p>
            <a:pPr lvl="1">
              <a:spcAft>
                <a:spcPts val="500"/>
              </a:spcAft>
            </a:pPr>
            <a:r>
              <a:rPr lang="en-US"/>
              <a:t>Column 11 will tell you if you schools are comparable </a:t>
            </a:r>
          </a:p>
          <a:p>
            <a:pPr lvl="2">
              <a:spcAft>
                <a:spcPts val="500"/>
              </a:spcAft>
            </a:pPr>
            <a:r>
              <a:rPr lang="en-US"/>
              <a:t>Schools need to have a lower ratio than the ratio they are being compared to.</a:t>
            </a:r>
          </a:p>
          <a:p>
            <a:endParaRPr lang="en-US"/>
          </a:p>
        </p:txBody>
      </p:sp>
      <p:pic>
        <p:nvPicPr>
          <p:cNvPr id="5" name="Picture 4" descr="Is a screenshot of the column 10 and 11 (Comparison: Average Ratio of Comparison Schools by Grade Span and/or School Size, Are Schools Comparable?) in the comparability excel form. ">
            <a:extLst>
              <a:ext uri="{FF2B5EF4-FFF2-40B4-BE49-F238E27FC236}">
                <a16:creationId xmlns:a16="http://schemas.microsoft.com/office/drawing/2014/main" id="{1C208827-D369-7946-3180-B170CCBCC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925" y="3995154"/>
            <a:ext cx="34861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98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C9AF86-5909-DF45-D161-377690F3E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6: Choosing Comparison Schools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4A48CC-DA66-F68D-6F03-F54BCE2C4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500"/>
              </a:spcAft>
            </a:pPr>
            <a:r>
              <a:rPr lang="en-US"/>
              <a:t>The form automatically make every Non-Title I school a comparison school and every Title I school not a comparison school (column 5) </a:t>
            </a:r>
          </a:p>
          <a:p>
            <a:pPr lvl="1">
              <a:spcAft>
                <a:spcPts val="500"/>
              </a:spcAft>
            </a:pPr>
            <a:r>
              <a:rPr lang="en-US"/>
              <a:t>Non-Title I schools should always be ‘yes’ in column 5</a:t>
            </a:r>
          </a:p>
          <a:p>
            <a:pPr>
              <a:spcAft>
                <a:spcPts val="500"/>
              </a:spcAft>
            </a:pPr>
            <a:r>
              <a:rPr lang="en-US"/>
              <a:t>Comparability compares schools in the same grade span</a:t>
            </a:r>
          </a:p>
          <a:p>
            <a:pPr lvl="1">
              <a:spcAft>
                <a:spcPts val="500"/>
              </a:spcAft>
            </a:pPr>
            <a:r>
              <a:rPr lang="en-US"/>
              <a:t>All schools in a grade span may be Title I</a:t>
            </a:r>
          </a:p>
          <a:p>
            <a:pPr lvl="1">
              <a:spcAft>
                <a:spcPts val="500"/>
              </a:spcAft>
            </a:pPr>
            <a:r>
              <a:rPr lang="en-US"/>
              <a:t>Some schools in a grade span are Title I some are Non-Title I</a:t>
            </a:r>
          </a:p>
        </p:txBody>
      </p:sp>
    </p:spTree>
    <p:extLst>
      <p:ext uri="{BB962C8B-B14F-4D97-AF65-F5344CB8AC3E}">
        <p14:creationId xmlns:p14="http://schemas.microsoft.com/office/powerpoint/2010/main" val="274391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1CB7BE-D177-EE17-C67F-87F25C91F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Step 6: Choosing Comparison Schools </a:t>
            </a:r>
            <a:br>
              <a:rPr lang="en-US"/>
            </a:br>
            <a:r>
              <a:rPr lang="en-US" sz="3900"/>
              <a:t>Grade Span with Title I and Non-Title I Schools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4CD4C7-D890-5628-63D8-A57E414C0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98" y="1634312"/>
            <a:ext cx="10651402" cy="1117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When a grade span contains one or more Title I schools and </a:t>
            </a:r>
            <a:r>
              <a:rPr lang="en-US" sz="2400" u="sng"/>
              <a:t>one or more non-Title I</a:t>
            </a:r>
            <a:r>
              <a:rPr lang="en-US" sz="2400"/>
              <a:t> schools, the district will compare its non-Title I schools to its Title I schools.</a:t>
            </a:r>
          </a:p>
        </p:txBody>
      </p:sp>
      <p:pic>
        <p:nvPicPr>
          <p:cNvPr id="5" name="Picture 4" descr="A screenshot of a district's K-05 schools. The screenshot shows all Non-Title I schools are all listed as comparison schools and all Title I schools are not listed as comparison schools. ">
            <a:extLst>
              <a:ext uri="{FF2B5EF4-FFF2-40B4-BE49-F238E27FC236}">
                <a16:creationId xmlns:a16="http://schemas.microsoft.com/office/drawing/2014/main" id="{9CF6C532-97BB-7FA2-1C71-8D7355AC6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634" y="2793789"/>
            <a:ext cx="5318732" cy="28460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75361B-E2AA-5ECB-FF0B-35391F2C968A}"/>
              </a:ext>
            </a:extLst>
          </p:cNvPr>
          <p:cNvSpPr txBox="1"/>
          <p:nvPr/>
        </p:nvSpPr>
        <p:spPr>
          <a:xfrm>
            <a:off x="702398" y="5705148"/>
            <a:ext cx="11112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Example: the form will take the average ratio x 110% of K-05 non-Title I schools and use that as the comparison ratio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60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1CB7BE-D177-EE17-C67F-87F25C91F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Step 6: Choosing Comparison Schools</a:t>
            </a:r>
            <a:br>
              <a:rPr lang="en-US"/>
            </a:br>
            <a:r>
              <a:rPr lang="en-US" sz="3900"/>
              <a:t>Grade Span with all Title I schools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4CD4C7-D890-5628-63D8-A57E414C0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545" y="1729212"/>
            <a:ext cx="10719303" cy="4445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When all schools in a grade span are Title I, the district must establish a comparison group from of the lowest poverty Title I schools within the grade span. </a:t>
            </a:r>
          </a:p>
          <a:p>
            <a:pPr lvl="1"/>
            <a:r>
              <a:rPr lang="en-US"/>
              <a:t>A school district may form a comparison group representing </a:t>
            </a:r>
            <a:r>
              <a:rPr lang="en-US" u="sng"/>
              <a:t>no more than half </a:t>
            </a:r>
            <a:r>
              <a:rPr lang="en-US"/>
              <a:t>of all the schools within the total grouping and that comparison group must come from the schools with the smallest incidence of poverty.</a:t>
            </a:r>
          </a:p>
          <a:p>
            <a:pPr lvl="1"/>
            <a:r>
              <a:rPr lang="en-US"/>
              <a:t>Any number of schools within the lower half of the total schools in the grade span based on poverty can be used as a comparison group as long as they are selected consecutively from the bottom up.</a:t>
            </a:r>
          </a:p>
          <a:p>
            <a:pPr lvl="1"/>
            <a:r>
              <a:rPr lang="en-US"/>
              <a:t>To adjust which schools are used as the comparison school you will change column 5.</a:t>
            </a:r>
          </a:p>
        </p:txBody>
      </p:sp>
    </p:spTree>
    <p:extLst>
      <p:ext uri="{BB962C8B-B14F-4D97-AF65-F5344CB8AC3E}">
        <p14:creationId xmlns:p14="http://schemas.microsoft.com/office/powerpoint/2010/main" val="1682654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53CBF3-0C1C-4D21-93BB-A1F4686D8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Step 6: Choosing Comparison Schools</a:t>
            </a:r>
            <a:br>
              <a:rPr lang="en-US"/>
            </a:br>
            <a:r>
              <a:rPr lang="en-US" sz="3900"/>
              <a:t>Example: Grade Span with all Title I schools</a:t>
            </a:r>
            <a:endParaRPr lang="en-US"/>
          </a:p>
        </p:txBody>
      </p:sp>
      <p:pic>
        <p:nvPicPr>
          <p:cNvPr id="13" name="Picture 12" descr="A list of Title I schools and their poverty percentages: Spring Street 25%, Summer Lane 18%, Fallen Avenue 16%, Winter Street 12%, Liberty Street 9%.">
            <a:extLst>
              <a:ext uri="{FF2B5EF4-FFF2-40B4-BE49-F238E27FC236}">
                <a16:creationId xmlns:a16="http://schemas.microsoft.com/office/drawing/2014/main" id="{05521C08-0E3A-FD47-8566-D2715A1B4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489" y="2662464"/>
            <a:ext cx="3762375" cy="234315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9ABCBD7-1B3B-FFF5-6589-62B8E5DF92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These 5 schools are all Title I</a:t>
            </a:r>
          </a:p>
          <a:p>
            <a:r>
              <a:rPr lang="en-US"/>
              <a:t>Up to 2 of them can be used as comparison schools </a:t>
            </a:r>
          </a:p>
          <a:p>
            <a:r>
              <a:rPr lang="en-US"/>
              <a:t>They must be chosen from lowest poverty to highest</a:t>
            </a:r>
          </a:p>
          <a:p>
            <a:r>
              <a:rPr lang="en-US"/>
              <a:t>Liberty Street may be the comparison school OR Liberty Street and Winter Street can be the comparison </a:t>
            </a:r>
          </a:p>
        </p:txBody>
      </p:sp>
    </p:spTree>
    <p:extLst>
      <p:ext uri="{BB962C8B-B14F-4D97-AF65-F5344CB8AC3E}">
        <p14:creationId xmlns:p14="http://schemas.microsoft.com/office/powerpoint/2010/main" val="3808925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2066B1-3CBD-E30C-859B-1DF3B909E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Examples: Single School District/One School Per Grade Span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965EC94-E760-27A6-9492-BDE725F2E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077" y="2878837"/>
            <a:ext cx="5028446" cy="3298126"/>
          </a:xfrm>
        </p:spPr>
        <p:txBody>
          <a:bodyPr>
            <a:normAutofit/>
          </a:bodyPr>
          <a:lstStyle/>
          <a:p>
            <a:r>
              <a:rPr lang="en-US" sz="2400"/>
              <a:t>Select the district on the ‘Detailed School Data’ tab. </a:t>
            </a:r>
          </a:p>
          <a:p>
            <a:r>
              <a:rPr lang="en-US" sz="2400"/>
              <a:t>Confirm that school(s) are correct </a:t>
            </a:r>
          </a:p>
          <a:p>
            <a:r>
              <a:rPr lang="en-US" sz="2400"/>
              <a:t>Complete ‘Summary Sheet’ tab</a:t>
            </a:r>
          </a:p>
        </p:txBody>
      </p:sp>
      <p:pic>
        <p:nvPicPr>
          <p:cNvPr id="7" name="Picture 6" descr="Is a screenshot of where to select a district in the comparability excel form. ">
            <a:extLst>
              <a:ext uri="{FF2B5EF4-FFF2-40B4-BE49-F238E27FC236}">
                <a16:creationId xmlns:a16="http://schemas.microsoft.com/office/drawing/2014/main" id="{5B8A1B26-BAC6-7E23-063D-741DE6887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85" y="1729070"/>
            <a:ext cx="7724775" cy="828675"/>
          </a:xfrm>
          <a:prstGeom prst="rect">
            <a:avLst/>
          </a:prstGeom>
        </p:spPr>
      </p:pic>
      <p:pic>
        <p:nvPicPr>
          <p:cNvPr id="5" name="Picture 4" descr="Is a screenshot of the Summary Sheet tab in the comparability excel form. ">
            <a:extLst>
              <a:ext uri="{FF2B5EF4-FFF2-40B4-BE49-F238E27FC236}">
                <a16:creationId xmlns:a16="http://schemas.microsoft.com/office/drawing/2014/main" id="{58C39043-8E02-0CA6-F170-D7AFD48C1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160" y="1729070"/>
            <a:ext cx="5498726" cy="489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67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6160B1-902F-E5BB-0166-A05AD287A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Welcome to the Introduction to Comparability Webinar!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185F18-B380-BF3E-72BA-7F8C27C1C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500"/>
              </a:spcAft>
              <a:buNone/>
            </a:pPr>
            <a:r>
              <a:rPr lang="en-US"/>
              <a:t>Housekeeping items before we begin:</a:t>
            </a:r>
          </a:p>
          <a:p>
            <a:pPr lvl="1">
              <a:spcAft>
                <a:spcPts val="500"/>
              </a:spcAft>
            </a:pPr>
            <a:r>
              <a:rPr lang="en-US" sz="2600"/>
              <a:t>The slides were emailed out prior to the webinar.</a:t>
            </a:r>
          </a:p>
          <a:p>
            <a:pPr lvl="1">
              <a:spcAft>
                <a:spcPts val="500"/>
              </a:spcAft>
            </a:pPr>
            <a:r>
              <a:rPr lang="en-US" sz="2600"/>
              <a:t>To preserve bandwidth, your video and microphone are turned off.</a:t>
            </a:r>
          </a:p>
          <a:p>
            <a:pPr lvl="1">
              <a:spcAft>
                <a:spcPts val="500"/>
              </a:spcAft>
            </a:pPr>
            <a:r>
              <a:rPr lang="en-US" sz="2600"/>
              <a:t>Use the Q and A feature at the bottom of the screen to ask questions (not Chat).</a:t>
            </a:r>
          </a:p>
          <a:p>
            <a:pPr lvl="1">
              <a:spcAft>
                <a:spcPts val="500"/>
              </a:spcAft>
            </a:pPr>
            <a:r>
              <a:rPr lang="en-US" sz="2600"/>
              <a:t>This session is being recorded and will be made available upon request.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92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DA40C8-7EAF-0E71-0556-FE24CE75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Examples: Look at Excel Form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6AF849-15DF-9643-C365-CAF8B5DEA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Grade Span with Title I and Non-Title I Schools</a:t>
            </a:r>
          </a:p>
          <a:p>
            <a:endParaRPr lang="en-US"/>
          </a:p>
          <a:p>
            <a:r>
              <a:rPr lang="en-US"/>
              <a:t>All Schools Title I in a Grade Span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31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B0BB3B-EAFC-44B0-042F-6F13544AE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Step 7: Take action if schools are not comparable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30C30C-D71D-A8A5-BAF6-75001A42B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If schools are found not to be comparable adjustments in staffing may need to be made and done as promptly as possible</a:t>
            </a:r>
          </a:p>
          <a:p>
            <a:endParaRPr lang="en-US"/>
          </a:p>
          <a:p>
            <a:r>
              <a:rPr lang="en-US"/>
              <a:t>Look to see if there are any exceptions that may be affecting your comparability </a:t>
            </a:r>
          </a:p>
          <a:p>
            <a:endParaRPr lang="en-US"/>
          </a:p>
          <a:p>
            <a:r>
              <a:rPr lang="en-US"/>
              <a:t>Contact your Federal Grant Liaison or Comparability Point Person to discuss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34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35B8DB-A4FD-D43F-767C-9FC22884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Exceptions to Comparability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85401A-1381-9FF6-7CAE-F27C7B4A5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If schools have special programs for a specific population those programs may be exception</a:t>
            </a:r>
          </a:p>
          <a:p>
            <a:pPr lvl="1"/>
            <a:r>
              <a:rPr lang="en-US"/>
              <a:t>Programs for students with limited English proficiency and/or disabilities </a:t>
            </a:r>
          </a:p>
          <a:p>
            <a:pPr lvl="1"/>
            <a:r>
              <a:rPr lang="en-US"/>
              <a:t>State or local supplemental programs for educationally at-risk students </a:t>
            </a:r>
          </a:p>
          <a:p>
            <a:pPr lvl="1"/>
            <a:r>
              <a:rPr lang="en-US"/>
              <a:t>More information on the Background tab</a:t>
            </a:r>
          </a:p>
          <a:p>
            <a:pPr lvl="1"/>
            <a:endParaRPr lang="en-US"/>
          </a:p>
          <a:p>
            <a:r>
              <a:rPr lang="en-US"/>
              <a:t>Exceptions will be looked at on a case-by-case basis and must be approved by DESE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72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3B00A8-D6CC-C0E7-BAE7-247793D8B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are the consequences of schools not being comparable?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025D32-FB5B-2270-E3EA-D68DA5862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 school district submits an annual statement of assurances to DESE as part of its application for federal funds, including Title I, Part A funds. One of these assurances is related to Title I comparability.</a:t>
            </a:r>
          </a:p>
          <a:p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data, documents, and policies supporting the assurance and verifying compliance with the comparability requirement must remain on file at the district offices. </a:t>
            </a:r>
            <a:endParaRPr lang="en-US" sz="18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such information does not demonstrate to state or federal reviewing officials/auditors that comparability of services provided with state and local funds exists between Title I and non-Title I schools, the following actions may result.</a:t>
            </a:r>
          </a:p>
          <a:p>
            <a:pPr marL="0" indent="0">
              <a:buNone/>
            </a:pPr>
            <a:endParaRPr lang="en-US" sz="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marR="914400" lvl="1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910590" algn="l"/>
              </a:tabLst>
            </a:pPr>
            <a:r>
              <a:rPr lang="en-US" sz="1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Immediate suspension of the Title I program at schools in non-compliance until such absence of comparability has been corrected.</a:t>
            </a:r>
            <a:endParaRPr lang="en-US" sz="1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marR="914400" lvl="1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910590" algn="l"/>
              </a:tabLst>
            </a:pPr>
            <a:r>
              <a:rPr lang="en-US" sz="1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Withholding of payments of Title I funds based upon the amount or percentage by which the school district is out of compliance.</a:t>
            </a:r>
            <a:endParaRPr lang="en-US" sz="1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marR="914400" lvl="1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910590" algn="l"/>
              </a:tabLst>
            </a:pPr>
            <a:r>
              <a:rPr lang="en-US" sz="1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Repayment of Title I funds of that project year through the date of suspension equal to the amount or percentage by which the school district has failed the meet the comparability requirement.</a:t>
            </a:r>
            <a:endParaRPr lang="en-US" sz="1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7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CEF240-B438-A2F7-8656-0673EDFFC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8: Documentation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FC93BE-9739-A538-8CDB-FD638CC1B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The Federal Grants Team collects Comparability documentation every 6 years as part of Monitoring for Title I, IIA, &amp; IVA. </a:t>
            </a:r>
          </a:p>
          <a:p>
            <a:r>
              <a:rPr lang="en-US"/>
              <a:t>Please keep documentation on file at the district for each fiscal year.</a:t>
            </a:r>
          </a:p>
          <a:p>
            <a:r>
              <a:rPr lang="en-US"/>
              <a:t>The Federal Grants Team runs comparability from data submitted by districts as a part of SIMS towards the end of each fiscal year. </a:t>
            </a:r>
          </a:p>
          <a:p>
            <a:pPr lvl="1"/>
            <a:r>
              <a:rPr lang="en-US"/>
              <a:t>If questions arise from this review, the district may be contacted and asked to submit their comparability documents for that fiscal and the upcoming fiscal year. </a:t>
            </a:r>
          </a:p>
        </p:txBody>
      </p:sp>
    </p:spTree>
    <p:extLst>
      <p:ext uri="{BB962C8B-B14F-4D97-AF65-F5344CB8AC3E}">
        <p14:creationId xmlns:p14="http://schemas.microsoft.com/office/powerpoint/2010/main" val="4118825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97ABFD-1DD3-52F8-05C6-9877D36BA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Step 8: What documentation needs to be on file?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871123-4EA2-C27C-55C0-D73F411DB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district’s comparability procedure</a:t>
            </a:r>
          </a:p>
          <a:p>
            <a:pPr lvl="1"/>
            <a:r>
              <a:rPr lang="en-US">
                <a:hlinkClick r:id="rId2"/>
              </a:rPr>
              <a:t>Example</a:t>
            </a:r>
            <a:r>
              <a:rPr lang="en-US"/>
              <a:t> on the Federal Grants Website</a:t>
            </a:r>
          </a:p>
          <a:p>
            <a:pPr marL="457200" lvl="1" indent="0">
              <a:buNone/>
            </a:pPr>
            <a:endParaRPr lang="en-US"/>
          </a:p>
          <a:p>
            <a:r>
              <a:rPr lang="en-US"/>
              <a:t>The completed </a:t>
            </a:r>
            <a:r>
              <a:rPr lang="en-US">
                <a:hlinkClick r:id="rId3"/>
              </a:rPr>
              <a:t>automated excel form</a:t>
            </a:r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/>
              <a:t>Staff data - locally/state funded FTE</a:t>
            </a:r>
          </a:p>
          <a:p>
            <a:pPr lvl="1"/>
            <a:r>
              <a:rPr lang="en-US"/>
              <a:t>This can be completed in the excel form or you can downloaded MUNIS data</a:t>
            </a:r>
          </a:p>
        </p:txBody>
      </p:sp>
    </p:spTree>
    <p:extLst>
      <p:ext uri="{BB962C8B-B14F-4D97-AF65-F5344CB8AC3E}">
        <p14:creationId xmlns:p14="http://schemas.microsoft.com/office/powerpoint/2010/main" val="1121787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EB6D2F-CB2E-1C31-3279-A47ED988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FY25 Timeline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7C8E96-FFA9-3E41-B7A3-5E5FE1BB4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Comparability Forms completed by October 31</a:t>
            </a:r>
            <a:r>
              <a:rPr lang="en-US" baseline="30000"/>
              <a:t>st</a:t>
            </a:r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Adjustments to any schools not meeting comparability by November 30</a:t>
            </a:r>
            <a:r>
              <a:rPr lang="en-US" baseline="30000"/>
              <a:t>th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8876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B7464F-61CC-4A48-9B0E-5F7AE58F4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133042-8D72-4980-909C-969C8662A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/>
              <a:t>Email: </a:t>
            </a:r>
            <a:r>
              <a:rPr lang="en-US">
                <a:hlinkClick r:id="rId2"/>
              </a:rPr>
              <a:t>colleen.e.holforty@mass.gov</a:t>
            </a:r>
            <a:endParaRPr lang="en-US"/>
          </a:p>
          <a:p>
            <a:pPr>
              <a:buNone/>
            </a:pPr>
            <a:r>
              <a:rPr lang="en-US"/>
              <a:t>Phone: 781-338-3522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Federal Grant Liaisons: </a:t>
            </a:r>
            <a:r>
              <a:rPr lang="en-US" sz="2000">
                <a:hlinkClick r:id="rId3"/>
              </a:rPr>
              <a:t>http://www.doe.mass.edu/federalgrants/liaisons.xlsx</a:t>
            </a:r>
            <a:r>
              <a:rPr lang="en-US" sz="2000"/>
              <a:t> </a:t>
            </a:r>
            <a:endParaRPr lang="en-US"/>
          </a:p>
          <a:p>
            <a:pPr>
              <a:buNone/>
            </a:pPr>
            <a:r>
              <a:rPr lang="en-US"/>
              <a:t>Website: </a:t>
            </a:r>
            <a:r>
              <a:rPr lang="en-US">
                <a:hlinkClick r:id="rId4"/>
              </a:rPr>
              <a:t>www.doe.mass.edu/federalgrants</a:t>
            </a:r>
            <a:r>
              <a:rPr lang="en-US"/>
              <a:t> 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83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D9AD2-B100-1989-1BB3-6255A0D0F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582" y="2231461"/>
            <a:ext cx="10515600" cy="2266652"/>
          </a:xfrm>
        </p:spPr>
        <p:txBody>
          <a:bodyPr>
            <a:normAutofit/>
          </a:bodyPr>
          <a:lstStyle/>
          <a:p>
            <a:r>
              <a:rPr lang="en-US" sz="720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Thank you for participating</a:t>
            </a:r>
          </a:p>
        </p:txBody>
      </p:sp>
    </p:spTree>
    <p:extLst>
      <p:ext uri="{BB962C8B-B14F-4D97-AF65-F5344CB8AC3E}">
        <p14:creationId xmlns:p14="http://schemas.microsoft.com/office/powerpoint/2010/main" val="627233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B7140E-723C-3619-949F-101E33887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time together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4F5810-FBB1-C60F-F19C-3AF932240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spcBef>
                <a:spcPct val="60000"/>
              </a:spcBef>
              <a:buNone/>
            </a:pPr>
            <a:r>
              <a:rPr lang="en-US"/>
              <a:t>Intended Outcomes for Today:</a:t>
            </a:r>
            <a:br>
              <a:rPr lang="en-US"/>
            </a:br>
            <a:endParaRPr lang="en-US"/>
          </a:p>
          <a:p>
            <a:pPr marL="533400" indent="-533400">
              <a:spcBef>
                <a:spcPct val="60000"/>
              </a:spcBef>
              <a:buFontTx/>
              <a:buAutoNum type="arabicPeriod"/>
            </a:pPr>
            <a:r>
              <a:rPr lang="en-US"/>
              <a:t>Familiarity with key components of Comparability for Title I</a:t>
            </a:r>
          </a:p>
          <a:p>
            <a:pPr marL="533400" indent="-533400">
              <a:spcBef>
                <a:spcPct val="60000"/>
              </a:spcBef>
              <a:buFontTx/>
              <a:buAutoNum type="arabicPeriod"/>
            </a:pPr>
            <a:r>
              <a:rPr lang="en-US"/>
              <a:t>How to use the automated Title I Comparability forms</a:t>
            </a:r>
          </a:p>
          <a:p>
            <a:pPr marL="533400" indent="-533400">
              <a:spcBef>
                <a:spcPct val="60000"/>
              </a:spcBef>
              <a:buFontTx/>
              <a:buAutoNum type="arabicPeriod"/>
            </a:pPr>
            <a:r>
              <a:rPr lang="en-US"/>
              <a:t>Answers to your questions!</a:t>
            </a:r>
            <a:br>
              <a:rPr lang="en-US"/>
            </a:b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3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75F68B-9BC3-A3B7-FEB9-3A01EF875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Save the Date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A8CEA8-CA25-242D-5CCD-94EE6DB65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/>
              <a:t>Federal Grants Virtual Conference</a:t>
            </a:r>
          </a:p>
          <a:p>
            <a:pPr marL="0" indent="0" algn="ctr">
              <a:buNone/>
            </a:pPr>
            <a:r>
              <a:rPr lang="en-US" sz="4400"/>
              <a:t>November 12</a:t>
            </a:r>
            <a:r>
              <a:rPr lang="en-US" sz="4400" baseline="30000"/>
              <a:t>th</a:t>
            </a:r>
            <a:r>
              <a:rPr lang="en-US" sz="4400"/>
              <a:t> – 14</a:t>
            </a:r>
            <a:r>
              <a:rPr lang="en-US" sz="4400" baseline="30000"/>
              <a:t>th</a:t>
            </a:r>
            <a:r>
              <a:rPr lang="en-US" sz="4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7811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8EDD3B-F46C-3415-559B-A9A89C1FC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/>
              <a:t>What is Title I Comparability and why is it important?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DA94B8-7DE7-47FE-9B1E-2B55F0C15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An annual requirement for each school district receiving federal Title I, Part A funds</a:t>
            </a:r>
          </a:p>
          <a:p>
            <a:r>
              <a:rPr lang="en-US"/>
              <a:t>A school district may only receive Title I funds if it uses state and local funds to provide services in Title I schools that, taken as a whole, are at least comparable to the services provided in schools that do not receive Title I funds.</a:t>
            </a:r>
          </a:p>
          <a:p>
            <a:r>
              <a:rPr lang="en-US"/>
              <a:t>The comparability requirement is intended to ensure that school districts do not spend less from state and local sources in higher poverty / Title I-funded schools than they do in lower poverty / non-Title I-funded schools. </a:t>
            </a:r>
          </a:p>
        </p:txBody>
      </p:sp>
    </p:spTree>
    <p:extLst>
      <p:ext uri="{BB962C8B-B14F-4D97-AF65-F5344CB8AC3E}">
        <p14:creationId xmlns:p14="http://schemas.microsoft.com/office/powerpoint/2010/main" val="1199452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849FFC-E576-82F8-D76E-F0FF073DD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Comparability</a:t>
            </a:r>
          </a:p>
        </p:txBody>
      </p:sp>
      <p:pic>
        <p:nvPicPr>
          <p:cNvPr id="9" name="Picture 8" descr="Two example are listed. Example A: Comparable Schools: Services funded by state and local sources are equal in Title I and non-Title I schools. Title I funds are supplemental, or in addition to, the state and local funding in the Title I schools. The picture next to the text shows two schools receiving the same amount of State and Local funds and the Title I schools then receives additional funding in Title I funds. Example B: Non Comparable Schools: Title I schools receive lesser amounts of state and locally funded services than non-Title I schools. Title I funds are supplanting or taking the place of state and local funding in the Title I schools. The picture next to the text schools that the non-Title I school and the Title I school receive different amounts of state and local funds and then the Title I schools receives Title I funds to make up for the lesser amount of state and local funds. This is supplanting. ">
            <a:extLst>
              <a:ext uri="{FF2B5EF4-FFF2-40B4-BE49-F238E27FC236}">
                <a16:creationId xmlns:a16="http://schemas.microsoft.com/office/drawing/2014/main" id="{29A69071-0888-B2C5-3143-E90671BAB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137" y="1806574"/>
            <a:ext cx="694372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53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A338A0-1643-B63A-CC17-93A2017E0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does a District Demonstrate Comparability?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CD7E9B-080F-76B2-F2B2-D3704499D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Comparability is determined by looking at student/state-locally funded staff ratios and comparing them to schools within the same grade span within the district.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An </a:t>
            </a:r>
            <a:r>
              <a:rPr lang="en-US">
                <a:hlinkClick r:id="rId2"/>
              </a:rPr>
              <a:t>automated excel form </a:t>
            </a:r>
            <a:r>
              <a:rPr lang="en-US"/>
              <a:t>has been created for you to complete comparability. </a:t>
            </a:r>
          </a:p>
        </p:txBody>
      </p:sp>
    </p:spTree>
    <p:extLst>
      <p:ext uri="{BB962C8B-B14F-4D97-AF65-F5344CB8AC3E}">
        <p14:creationId xmlns:p14="http://schemas.microsoft.com/office/powerpoint/2010/main" val="2942419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1984FD-91D3-5858-39BB-2CF11E532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Steps to Complete Comparability Using the Automated Excel Form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C6110B-03FE-EB05-2E29-CFDDECA9C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Identify the schools for which the district must demonstrate comparability.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Familiarize yourself with the comparability forms.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Collect and prepare enrollment and staffing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Enter enrollment and staffing data into the comparability forms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Review automatically calculated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Select comparison schools and determine if schools are comparable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Take action if schools are not comparable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Complete and file comparability documentation</a:t>
            </a:r>
          </a:p>
        </p:txBody>
      </p:sp>
    </p:spTree>
    <p:extLst>
      <p:ext uri="{BB962C8B-B14F-4D97-AF65-F5344CB8AC3E}">
        <p14:creationId xmlns:p14="http://schemas.microsoft.com/office/powerpoint/2010/main" val="40455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F2730B-587A-2C2D-D920-99C94DE52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/>
              <a:t>Step 1: Who needs to complete Comparability?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B6AEDD-97DE-A92F-E8A3-A7D657FBB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2086985"/>
            <a:ext cx="11518900" cy="1778846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All districts that receive Title I </a:t>
            </a:r>
          </a:p>
          <a:p>
            <a:pPr lvl="1"/>
            <a:r>
              <a:rPr lang="en-US" i="1"/>
              <a:t>However</a:t>
            </a:r>
            <a:r>
              <a:rPr lang="en-US"/>
              <a:t> districts that are a single school district or have one school per grade span do not need to complete comparability </a:t>
            </a:r>
            <a:r>
              <a:rPr lang="en-US" i="1"/>
              <a:t>BUT </a:t>
            </a:r>
            <a:r>
              <a:rPr lang="en-US"/>
              <a:t>should download the form, select their district, and complete the summary sheet.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 descr="Districts with more than one school per grade span must complete all comparability forms. Districts with one school per grade span or districts that are a single school district only need to complete the summary sheet. ">
            <a:extLst>
              <a:ext uri="{FF2B5EF4-FFF2-40B4-BE49-F238E27FC236}">
                <a16:creationId xmlns:a16="http://schemas.microsoft.com/office/drawing/2014/main" id="{4C55A9D5-D1EE-E7E9-A34C-AAC09F163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662" y="3705649"/>
            <a:ext cx="940117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71359"/>
      </p:ext>
    </p:extLst>
  </p:cSld>
  <p:clrMapOvr>
    <a:masterClrMapping/>
  </p:clrMapOvr>
</p:sld>
</file>

<file path=ppt/theme/theme1.xml><?xml version="1.0" encoding="utf-8"?>
<a:theme xmlns:a="http://schemas.openxmlformats.org/drawingml/2006/main" name="DESE PowerPoin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 PowerPoint Template  -  Read-Only" id="{66461951-BFC4-454E-B3E0-2D70422F6D4D}" vid="{16046C36-4A62-4F0D-95CF-63B23C2A07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DESE PowerPoint Template</Template>
  <TotalTime>0</TotalTime>
  <Words>1763</Words>
  <Application>Microsoft Office PowerPoint</Application>
  <PresentationFormat>Widescreen</PresentationFormat>
  <Paragraphs>154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Aptos</vt:lpstr>
      <vt:lpstr>Arial</vt:lpstr>
      <vt:lpstr>Calibri</vt:lpstr>
      <vt:lpstr>Times New Roman</vt:lpstr>
      <vt:lpstr>DESE PowerPoint Template</vt:lpstr>
      <vt:lpstr>Introduction to Comparability</vt:lpstr>
      <vt:lpstr>Welcome to the Introduction to Comparability Webinar!</vt:lpstr>
      <vt:lpstr>Our time together</vt:lpstr>
      <vt:lpstr>Save the Date </vt:lpstr>
      <vt:lpstr>What is Title I Comparability and why is it important?</vt:lpstr>
      <vt:lpstr>Understanding Comparability</vt:lpstr>
      <vt:lpstr>How does a District Demonstrate Comparability? </vt:lpstr>
      <vt:lpstr>Steps to Complete Comparability Using the Automated Excel Form</vt:lpstr>
      <vt:lpstr>Step 1: Who needs to complete Comparability?</vt:lpstr>
      <vt:lpstr>Step 2: Familiarize yourself with the comparability forms.</vt:lpstr>
      <vt:lpstr>Step 3: Collect and prepare enrollment and staffing data</vt:lpstr>
      <vt:lpstr>Step 4: Enter enrollment and staffing data</vt:lpstr>
      <vt:lpstr>Step 5: Review automatically calculated information</vt:lpstr>
      <vt:lpstr>Step 5: Review automatically calculated information </vt:lpstr>
      <vt:lpstr>Step 6: Choosing Comparison Schools</vt:lpstr>
      <vt:lpstr>Step 6: Choosing Comparison Schools  Grade Span with Title I and Non-Title I Schools</vt:lpstr>
      <vt:lpstr>Step 6: Choosing Comparison Schools Grade Span with all Title I schools</vt:lpstr>
      <vt:lpstr>Step 6: Choosing Comparison Schools Example: Grade Span with all Title I schools</vt:lpstr>
      <vt:lpstr>Examples: Single School District/One School Per Grade Span</vt:lpstr>
      <vt:lpstr>Examples: Look at Excel Form</vt:lpstr>
      <vt:lpstr>Step 7: Take action if schools are not comparable</vt:lpstr>
      <vt:lpstr>Exceptions to Comparability</vt:lpstr>
      <vt:lpstr>What are the consequences of schools not being comparable?</vt:lpstr>
      <vt:lpstr>Step 8: Documentation</vt:lpstr>
      <vt:lpstr>Step 8: What documentation needs to be on file?</vt:lpstr>
      <vt:lpstr>FY25 Timeline</vt:lpstr>
      <vt:lpstr>Questions?</vt:lpstr>
      <vt:lpstr>Thank you for participating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Comparability</dc:title>
  <dc:creator>DESE</dc:creator>
  <cp:lastModifiedBy>Zou, Dong (EOE)</cp:lastModifiedBy>
  <cp:revision>2</cp:revision>
  <dcterms:created xsi:type="dcterms:W3CDTF">2024-06-14T19:33:44Z</dcterms:created>
  <dcterms:modified xsi:type="dcterms:W3CDTF">2025-01-08T15:30:03Z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Jan 8 2025 12:00AM</vt:lpwstr>
  </property>
</Properties>
</file>