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5" r:id="rId6"/>
    <p:sldId id="266" r:id="rId7"/>
    <p:sldId id="260" r:id="rId8"/>
    <p:sldId id="274" r:id="rId9"/>
    <p:sldId id="275" r:id="rId10"/>
    <p:sldId id="293" r:id="rId11"/>
    <p:sldId id="300" r:id="rId12"/>
    <p:sldId id="294" r:id="rId13"/>
    <p:sldId id="263" r:id="rId14"/>
    <p:sldId id="276" r:id="rId15"/>
    <p:sldId id="301" r:id="rId16"/>
    <p:sldId id="295" r:id="rId17"/>
    <p:sldId id="264" r:id="rId18"/>
    <p:sldId id="277" r:id="rId19"/>
    <p:sldId id="302" r:id="rId20"/>
    <p:sldId id="296" r:id="rId21"/>
    <p:sldId id="299" r:id="rId22"/>
    <p:sldId id="292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93A9FF"/>
    <a:srgbClr val="8397E7"/>
    <a:srgbClr val="AFCBFD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algrantprograms@mass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922" y="319596"/>
            <a:ext cx="8631677" cy="49981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FY24 Title I Data Collection Application Supplement in GEM$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5"/>
            <a:ext cx="6770451" cy="8685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Federal Grant Programs Office</a:t>
            </a:r>
          </a:p>
          <a:p>
            <a:r>
              <a:rPr lang="en-US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Districts will report on the number of </a:t>
            </a:r>
            <a:r>
              <a:rPr lang="en-US" u="sng" dirty="0"/>
              <a:t>private</a:t>
            </a:r>
            <a:r>
              <a:rPr lang="en-US" dirty="0"/>
              <a:t> school students served with Title I, per grade</a:t>
            </a:r>
          </a:p>
          <a:p>
            <a:r>
              <a:rPr lang="en-US" dirty="0"/>
              <a:t>For consortia, the lead district should report the total number of private school students served for all consortia member districts plus the lead district (member districts will not submit separately)</a:t>
            </a:r>
          </a:p>
          <a:p>
            <a:r>
              <a:rPr lang="en-US" dirty="0"/>
              <a:t>Districts will report on the number of students served in a local neglected facility (Title I, Part D) and types of services received, if applicable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District Level</a:t>
            </a:r>
          </a:p>
        </p:txBody>
      </p:sp>
    </p:spTree>
    <p:extLst>
      <p:ext uri="{BB962C8B-B14F-4D97-AF65-F5344CB8AC3E}">
        <p14:creationId xmlns:p14="http://schemas.microsoft.com/office/powerpoint/2010/main" val="281127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Data – District Level </a:t>
            </a:r>
          </a:p>
        </p:txBody>
      </p:sp>
      <p:pic>
        <p:nvPicPr>
          <p:cNvPr id="4" name="Picture 3" descr="District level data - enter number of private school students served by Title I.">
            <a:extLst>
              <a:ext uri="{FF2B5EF4-FFF2-40B4-BE49-F238E27FC236}">
                <a16:creationId xmlns:a16="http://schemas.microsoft.com/office/drawing/2014/main" id="{EA0A20CA-D109-3742-3F3A-53F451BF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7" y="3710479"/>
            <a:ext cx="10153650" cy="169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F91C-73A4-8CE3-9764-BB89E4CC9539}"/>
              </a:ext>
            </a:extLst>
          </p:cNvPr>
          <p:cNvSpPr txBox="1"/>
          <p:nvPr/>
        </p:nvSpPr>
        <p:spPr>
          <a:xfrm>
            <a:off x="951723" y="2131859"/>
            <a:ext cx="974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the number of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school students that received Title I services in FY24, per grade. If no private school students received Title I services, the district should check the box at the top to indicate this. </a:t>
            </a:r>
          </a:p>
        </p:txBody>
      </p:sp>
    </p:spTree>
    <p:extLst>
      <p:ext uri="{BB962C8B-B14F-4D97-AF65-F5344CB8AC3E}">
        <p14:creationId xmlns:p14="http://schemas.microsoft.com/office/powerpoint/2010/main" val="400558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Data – District Level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F91C-73A4-8CE3-9764-BB89E4CC9539}"/>
              </a:ext>
            </a:extLst>
          </p:cNvPr>
          <p:cNvSpPr txBox="1"/>
          <p:nvPr/>
        </p:nvSpPr>
        <p:spPr>
          <a:xfrm>
            <a:off x="951723" y="2131859"/>
            <a:ext cx="44786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Districts with a Title I, Part D Neglected allocation must check the box to indicate this, and the form will expand below. Enter the number of students in the local neglected facility that participated in Title I services in FY24, by grade. Enter the number of students in the local neglected facility that received certain instructional and non-instructional services (these counts may be duplicative).</a:t>
            </a:r>
          </a:p>
        </p:txBody>
      </p:sp>
      <p:pic>
        <p:nvPicPr>
          <p:cNvPr id="4" name="Picture 3" descr="If applicable, enter the information for the neglected facility in your district">
            <a:extLst>
              <a:ext uri="{FF2B5EF4-FFF2-40B4-BE49-F238E27FC236}">
                <a16:creationId xmlns:a16="http://schemas.microsoft.com/office/drawing/2014/main" id="{494ACD4D-B71D-8F88-4DA3-204262D5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214" y="1783825"/>
            <a:ext cx="60483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979720"/>
            <a:ext cx="11407806" cy="2405849"/>
          </a:xfrm>
        </p:spPr>
        <p:txBody>
          <a:bodyPr>
            <a:normAutofit/>
          </a:bodyPr>
          <a:lstStyle/>
          <a:p>
            <a:r>
              <a:rPr lang="en-US" dirty="0"/>
              <a:t>Step 4: Enter School Level Data</a:t>
            </a:r>
          </a:p>
        </p:txBody>
      </p:sp>
    </p:spTree>
    <p:extLst>
      <p:ext uri="{BB962C8B-B14F-4D97-AF65-F5344CB8AC3E}">
        <p14:creationId xmlns:p14="http://schemas.microsoft.com/office/powerpoint/2010/main" val="95968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Title I school, districts will report on when the required parent notifications were sent, and the method of distribution</a:t>
            </a:r>
          </a:p>
          <a:p>
            <a:pPr lvl="1"/>
            <a:r>
              <a:rPr lang="en-US" dirty="0"/>
              <a:t>Report Cards</a:t>
            </a:r>
          </a:p>
          <a:p>
            <a:pPr lvl="1"/>
            <a:r>
              <a:rPr lang="en-US" dirty="0"/>
              <a:t>Parents’ right-to-know about teacher qualifications </a:t>
            </a:r>
          </a:p>
          <a:p>
            <a:r>
              <a:rPr lang="en-US" dirty="0"/>
              <a:t>For consortia, the lead district should list the Title I schools for all member districts plus the lead district (member districts will not submit separately)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School Level</a:t>
            </a:r>
          </a:p>
        </p:txBody>
      </p:sp>
    </p:spTree>
    <p:extLst>
      <p:ext uri="{BB962C8B-B14F-4D97-AF65-F5344CB8AC3E}">
        <p14:creationId xmlns:p14="http://schemas.microsoft.com/office/powerpoint/2010/main" val="1845809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Data – School Level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934E-8427-45F0-95DD-34C825F98D81}"/>
              </a:ext>
            </a:extLst>
          </p:cNvPr>
          <p:cNvSpPr txBox="1"/>
          <p:nvPr/>
        </p:nvSpPr>
        <p:spPr>
          <a:xfrm>
            <a:off x="763481" y="2734322"/>
            <a:ext cx="5075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List all your Title I schools from FY24. Add rows as needed.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have the option to copy the Title I schools that were listed on last year’s (FY23) Title I data collection form. Please be sure to revise the list if any of your Title I designated schools changed from last year. </a:t>
            </a:r>
          </a:p>
        </p:txBody>
      </p:sp>
      <p:pic>
        <p:nvPicPr>
          <p:cNvPr id="7" name="Picture 6" descr="Districts have the option to copy over the schools from last year's data collection. You can also add additional rows as needed to list all Title I schools.">
            <a:extLst>
              <a:ext uri="{FF2B5EF4-FFF2-40B4-BE49-F238E27FC236}">
                <a16:creationId xmlns:a16="http://schemas.microsoft.com/office/drawing/2014/main" id="{3D970E69-2563-FF0F-A26F-CC8380F3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31" y="2365344"/>
            <a:ext cx="41814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9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– School Level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934E-8427-45F0-95DD-34C825F98D81}"/>
              </a:ext>
            </a:extLst>
          </p:cNvPr>
          <p:cNvSpPr txBox="1"/>
          <p:nvPr/>
        </p:nvSpPr>
        <p:spPr>
          <a:xfrm>
            <a:off x="745724" y="2257873"/>
            <a:ext cx="10102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you have listed all your FY24 Title I schools on this form, use the dropdowns to select the date (month/year) and method of distribution (hard copy, electronic) for each required parent notification: “right to know” letter and 2023 school report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For each Title I school, indicate date and method for distribution of parent right to know and school report cards.">
            <a:extLst>
              <a:ext uri="{FF2B5EF4-FFF2-40B4-BE49-F238E27FC236}">
                <a16:creationId xmlns:a16="http://schemas.microsoft.com/office/drawing/2014/main" id="{5F6B338D-8AC6-78CA-E8AC-366F22B9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9" y="3898791"/>
            <a:ext cx="11505460" cy="14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27" y="1970842"/>
            <a:ext cx="9756558" cy="2405849"/>
          </a:xfrm>
        </p:spPr>
        <p:txBody>
          <a:bodyPr>
            <a:normAutofit/>
          </a:bodyPr>
          <a:lstStyle/>
          <a:p>
            <a:r>
              <a:rPr lang="en-US" dirty="0"/>
              <a:t>Step 5: Submit the Application Supplement</a:t>
            </a:r>
          </a:p>
        </p:txBody>
      </p:sp>
    </p:spTree>
    <p:extLst>
      <p:ext uri="{BB962C8B-B14F-4D97-AF65-F5344CB8AC3E}">
        <p14:creationId xmlns:p14="http://schemas.microsoft.com/office/powerpoint/2010/main" val="176681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692588" cy="4405890"/>
          </a:xfrm>
        </p:spPr>
        <p:txBody>
          <a:bodyPr>
            <a:normAutofit/>
          </a:bodyPr>
          <a:lstStyle/>
          <a:p>
            <a:r>
              <a:rPr lang="en-US" sz="2000" dirty="0"/>
              <a:t>Once you are sure you have entered all the required data, return to the Sections page and </a:t>
            </a:r>
            <a:r>
              <a:rPr lang="en-US" sz="2000" b="1" dirty="0"/>
              <a:t>change the status to </a:t>
            </a:r>
            <a:r>
              <a:rPr lang="en-US" sz="2000" b="1" i="1" dirty="0"/>
              <a:t>Application Supplement Completed</a:t>
            </a:r>
            <a:r>
              <a:rPr lang="en-US" sz="2000" dirty="0"/>
              <a:t>. Now you are done!</a:t>
            </a:r>
          </a:p>
          <a:p>
            <a:r>
              <a:rPr lang="en-US" sz="2000" dirty="0"/>
              <a:t>This application supplement does </a:t>
            </a:r>
            <a:r>
              <a:rPr lang="en-US" sz="2000" u="sng" dirty="0"/>
              <a:t>not</a:t>
            </a:r>
            <a:r>
              <a:rPr lang="en-US" sz="2000" dirty="0"/>
              <a:t> require additional LEA sign-offs in GEM$</a:t>
            </a:r>
          </a:p>
          <a:p>
            <a:r>
              <a:rPr lang="en-US" sz="2000" dirty="0"/>
              <a:t>The deadline to submit is July 1, 2024</a:t>
            </a:r>
          </a:p>
          <a:p>
            <a:r>
              <a:rPr lang="en-US" sz="2000" dirty="0"/>
              <a:t>If data is incomplete or revisions are necessary, the DESE reviewer will return the application supplement to the ESSA </a:t>
            </a:r>
            <a:r>
              <a:rPr lang="en-US" sz="2000" dirty="0" err="1"/>
              <a:t>Grantwriter</a:t>
            </a:r>
            <a:r>
              <a:rPr lang="en-US" sz="2000" dirty="0"/>
              <a:t> to correct and re-submit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the Application Supplement</a:t>
            </a:r>
          </a:p>
        </p:txBody>
      </p:sp>
      <p:pic>
        <p:nvPicPr>
          <p:cNvPr id="5" name="Picture 4" descr="Once all data is entered, change the status to Application Supplement Completed.">
            <a:extLst>
              <a:ext uri="{FF2B5EF4-FFF2-40B4-BE49-F238E27FC236}">
                <a16:creationId xmlns:a16="http://schemas.microsoft.com/office/drawing/2014/main" id="{0A1913C4-F0D0-DEDD-43B6-C9BB9CD6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65" y="2010375"/>
            <a:ext cx="42862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GEM$ Workflow for Title I Data Collection</a:t>
            </a:r>
          </a:p>
        </p:txBody>
      </p:sp>
      <p:pic>
        <p:nvPicPr>
          <p:cNvPr id="8" name="Picture 7" descr="workflow for Title I data collection, the ESSA consolidated grantwriter submits this data">
            <a:extLst>
              <a:ext uri="{FF2B5EF4-FFF2-40B4-BE49-F238E27FC236}">
                <a16:creationId xmlns:a16="http://schemas.microsoft.com/office/drawing/2014/main" id="{428ECC38-BCE8-48A9-AA26-EF4594AE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005" y="1616074"/>
            <a:ext cx="50101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7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Required of </a:t>
            </a:r>
            <a:r>
              <a:rPr lang="en-US" b="1" i="1" dirty="0">
                <a:latin typeface="Arial"/>
                <a:cs typeface="Arial"/>
              </a:rPr>
              <a:t>all</a:t>
            </a:r>
            <a:r>
              <a:rPr lang="en-US" dirty="0">
                <a:latin typeface="Arial"/>
                <a:cs typeface="Arial"/>
              </a:rPr>
              <a:t> districts that received FY24 Title I funds, in accordance with federal reporting requirements</a:t>
            </a:r>
          </a:p>
          <a:p>
            <a:r>
              <a:rPr lang="en-US" dirty="0">
                <a:latin typeface="Arial"/>
                <a:cs typeface="Arial"/>
              </a:rPr>
              <a:t>District staff with the role of “LEA </a:t>
            </a:r>
            <a:r>
              <a:rPr lang="en-US" dirty="0" err="1">
                <a:latin typeface="Arial"/>
                <a:cs typeface="Arial"/>
              </a:rPr>
              <a:t>Grantwriter</a:t>
            </a:r>
            <a:r>
              <a:rPr lang="en-US" dirty="0">
                <a:latin typeface="Arial"/>
                <a:cs typeface="Arial"/>
              </a:rPr>
              <a:t>” for the ESSA Consolidated Grant will complete in GEM$</a:t>
            </a:r>
          </a:p>
          <a:p>
            <a:r>
              <a:rPr lang="en-US" dirty="0">
                <a:latin typeface="Arial"/>
                <a:cs typeface="Arial"/>
              </a:rPr>
              <a:t>More than one person in your district can hold this role</a:t>
            </a:r>
          </a:p>
          <a:p>
            <a:r>
              <a:rPr lang="en-US" dirty="0">
                <a:latin typeface="Arial"/>
                <a:cs typeface="Arial"/>
              </a:rPr>
              <a:t>Your district’s User Access Administrator assigns the roles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I Data Collection in GEM$</a:t>
            </a:r>
          </a:p>
        </p:txBody>
      </p:sp>
    </p:spTree>
    <p:extLst>
      <p:ext uri="{BB962C8B-B14F-4D97-AF65-F5344CB8AC3E}">
        <p14:creationId xmlns:p14="http://schemas.microsoft.com/office/powerpoint/2010/main" val="47927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>
              <a:hlinkClick r:id="rId2"/>
            </a:endParaRPr>
          </a:p>
          <a:p>
            <a:pPr marL="0" indent="0">
              <a:buNone/>
            </a:pPr>
            <a:endParaRPr lang="en-US" b="1">
              <a:hlinkClick r:id="rId2"/>
            </a:endParaRPr>
          </a:p>
          <a:p>
            <a:pPr marL="0" indent="0" algn="ctr">
              <a:buNone/>
            </a:pPr>
            <a:r>
              <a:rPr lang="en-US" b="1">
                <a:hlinkClick r:id="rId2"/>
              </a:rPr>
              <a:t>federalgrantprograms@mass.gov</a:t>
            </a:r>
            <a:r>
              <a:rPr lang="en-US" b="1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9756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Title I Data Collection application supplement opens June 3 in GEM$</a:t>
            </a:r>
          </a:p>
          <a:p>
            <a:r>
              <a:rPr lang="en-US" b="1" dirty="0">
                <a:latin typeface="Arial"/>
                <a:cs typeface="Arial"/>
              </a:rPr>
              <a:t>Title I data collection is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due July 1, 2024</a:t>
            </a:r>
          </a:p>
          <a:p>
            <a:r>
              <a:rPr lang="en-US" dirty="0">
                <a:latin typeface="Arial"/>
                <a:cs typeface="Arial"/>
              </a:rPr>
              <a:t>Your FY25 ESSA grants cannot be approved until the required Title I Data Collection application supplement is completed in GEM$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681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720"/>
            <a:ext cx="10515600" cy="2405849"/>
          </a:xfrm>
        </p:spPr>
        <p:txBody>
          <a:bodyPr>
            <a:normAutofit/>
          </a:bodyPr>
          <a:lstStyle/>
          <a:p>
            <a:r>
              <a:rPr lang="en-US" dirty="0"/>
              <a:t>Step 1: Access the Application Supplement in GEM$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Access the Application Supplement in GEM$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1F00C-D261-4848-BEFE-0DA8051539DB}"/>
              </a:ext>
            </a:extLst>
          </p:cNvPr>
          <p:cNvSpPr txBox="1"/>
          <p:nvPr/>
        </p:nvSpPr>
        <p:spPr>
          <a:xfrm>
            <a:off x="7412081" y="2975220"/>
            <a:ext cx="405786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Log into GEM$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Go to ‘Application Supplement’ on the left side navigation 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/>
                <a:cs typeface="Arial"/>
              </a:rPr>
              <a:t>Select ‘Application Supplements’ 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GEM$ home screen, select Application Supplements">
            <a:extLst>
              <a:ext uri="{FF2B5EF4-FFF2-40B4-BE49-F238E27FC236}">
                <a16:creationId xmlns:a16="http://schemas.microsoft.com/office/drawing/2014/main" id="{3ABD3836-D3B2-63F2-2E27-B08691E5E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67" y="2022621"/>
            <a:ext cx="4317158" cy="41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Access the Application Supplement in GEM$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9FEEE-78CB-497B-94AE-AFD90CA22128}"/>
              </a:ext>
            </a:extLst>
          </p:cNvPr>
          <p:cNvSpPr txBox="1"/>
          <p:nvPr/>
        </p:nvSpPr>
        <p:spPr>
          <a:xfrm>
            <a:off x="8097716" y="2866292"/>
            <a:ext cx="342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Fiscal Year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on Title I, Part A Data Collection</a:t>
            </a:r>
          </a:p>
        </p:txBody>
      </p:sp>
      <p:pic>
        <p:nvPicPr>
          <p:cNvPr id="6" name="Picture 5" descr="Under Application Supplements, select Title I, Part A Data Collection">
            <a:extLst>
              <a:ext uri="{FF2B5EF4-FFF2-40B4-BE49-F238E27FC236}">
                <a16:creationId xmlns:a16="http://schemas.microsoft.com/office/drawing/2014/main" id="{49FFD6F5-D4F1-60DD-A35F-CF4FA04D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76" y="2190749"/>
            <a:ext cx="5363454" cy="30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88" y="1926455"/>
            <a:ext cx="9140301" cy="2405849"/>
          </a:xfrm>
        </p:spPr>
        <p:txBody>
          <a:bodyPr>
            <a:normAutofit/>
          </a:bodyPr>
          <a:lstStyle/>
          <a:p>
            <a:r>
              <a:rPr lang="en-US" dirty="0"/>
              <a:t>Step 2: Start the Application Supplement</a:t>
            </a:r>
          </a:p>
        </p:txBody>
      </p:sp>
    </p:spTree>
    <p:extLst>
      <p:ext uri="{BB962C8B-B14F-4D97-AF65-F5344CB8AC3E}">
        <p14:creationId xmlns:p14="http://schemas.microsoft.com/office/powerpoint/2010/main" val="269006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853473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You will not be able to enter data into the form until you </a:t>
            </a:r>
            <a:r>
              <a:rPr lang="en-US" sz="2400" b="1" dirty="0">
                <a:latin typeface="Arial"/>
                <a:cs typeface="Arial"/>
              </a:rPr>
              <a:t>change the status to </a:t>
            </a:r>
            <a:r>
              <a:rPr lang="en-US" sz="2400" b="1" i="1" dirty="0">
                <a:latin typeface="Arial"/>
                <a:cs typeface="Arial"/>
              </a:rPr>
              <a:t>Application Supplement Started </a:t>
            </a:r>
            <a:r>
              <a:rPr lang="en-US" sz="2400" dirty="0">
                <a:latin typeface="Arial"/>
                <a:cs typeface="Arial"/>
              </a:rPr>
              <a:t>at the top of the Sections page of the application supplement</a:t>
            </a:r>
          </a:p>
          <a:p>
            <a:r>
              <a:rPr lang="en-US" sz="2400" dirty="0">
                <a:latin typeface="Arial"/>
                <a:cs typeface="Arial"/>
              </a:rPr>
              <a:t>You will then need to click into each section, District-Level Reporting and School-Level Reporting, and enter your data into the forms</a:t>
            </a:r>
          </a:p>
          <a:p>
            <a:endParaRPr lang="en-US" b="1" i="1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the Application Supplement</a:t>
            </a:r>
          </a:p>
        </p:txBody>
      </p:sp>
      <p:pic>
        <p:nvPicPr>
          <p:cNvPr id="5" name="Picture 4" descr="At the top of the Sections page, change the status to Application Supplement Started">
            <a:extLst>
              <a:ext uri="{FF2B5EF4-FFF2-40B4-BE49-F238E27FC236}">
                <a16:creationId xmlns:a16="http://schemas.microsoft.com/office/drawing/2014/main" id="{18C9AB26-F4AA-96A3-4A6B-E6C706FA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29" y="2013000"/>
            <a:ext cx="43338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979720"/>
            <a:ext cx="11407806" cy="2405849"/>
          </a:xfrm>
        </p:spPr>
        <p:txBody>
          <a:bodyPr>
            <a:normAutofit/>
          </a:bodyPr>
          <a:lstStyle/>
          <a:p>
            <a:r>
              <a:rPr lang="en-US" dirty="0"/>
              <a:t>Step 3: Enter District Level Data</a:t>
            </a:r>
          </a:p>
        </p:txBody>
      </p:sp>
    </p:spTree>
    <p:extLst>
      <p:ext uri="{BB962C8B-B14F-4D97-AF65-F5344CB8AC3E}">
        <p14:creationId xmlns:p14="http://schemas.microsoft.com/office/powerpoint/2010/main" val="250544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microsoft.com/office/2006/metadata/properties"/>
    <ds:schemaRef ds:uri="http://purl.org/dc/elements/1.1/"/>
    <ds:schemaRef ds:uri="1c210e20-2656-47be-8bfe-a34b7996932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12eb2f-f040-4639-9fb2-5a6588dc803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788</Words>
  <Application>Microsoft Office PowerPoint</Application>
  <PresentationFormat>Widescreen</PresentationFormat>
  <Paragraphs>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                 FY24 Title I Data Collection Application Supplement in GEM$  </vt:lpstr>
      <vt:lpstr>Title I Data Collection in GEM$</vt:lpstr>
      <vt:lpstr>Timeline</vt:lpstr>
      <vt:lpstr>Step 1: Access the Application Supplement in GEM$</vt:lpstr>
      <vt:lpstr>How to Access the Application Supplement in GEM$</vt:lpstr>
      <vt:lpstr>How to Access the Application Supplement in GEM$ </vt:lpstr>
      <vt:lpstr>Step 2: Start the Application Supplement</vt:lpstr>
      <vt:lpstr>Starting the Application Supplement</vt:lpstr>
      <vt:lpstr>Step 3: Enter District Level Data</vt:lpstr>
      <vt:lpstr>Title I Data – District Level</vt:lpstr>
      <vt:lpstr>Title I Data – District Level </vt:lpstr>
      <vt:lpstr>Title I Data – District Level  </vt:lpstr>
      <vt:lpstr>Step 4: Enter School Level Data</vt:lpstr>
      <vt:lpstr>Title I Data – School Level</vt:lpstr>
      <vt:lpstr>Title I Data – School Level </vt:lpstr>
      <vt:lpstr>Title I Data – School Level   </vt:lpstr>
      <vt:lpstr>Step 5: Submit the Application Supplement</vt:lpstr>
      <vt:lpstr>Submitting the Application Supplement</vt:lpstr>
      <vt:lpstr>GEM$ Workflow for Title I Data Collection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Instructions: Title I Data Collection Application Supplement in GEM$</dc:title>
  <dc:creator>DESE</dc:creator>
  <cp:lastModifiedBy>Zou, Dong (EOE)</cp:lastModifiedBy>
  <cp:revision>18</cp:revision>
  <dcterms:created xsi:type="dcterms:W3CDTF">2022-10-11T20:32:22Z</dcterms:created>
  <dcterms:modified xsi:type="dcterms:W3CDTF">2024-05-28T18:49:17Z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28 2024 12:00AM</vt:lpwstr>
  </property>
</Properties>
</file>