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3"/>
  </p:notesMasterIdLst>
  <p:handoutMasterIdLst>
    <p:handoutMasterId r:id="rId54"/>
  </p:handoutMasterIdLst>
  <p:sldIdLst>
    <p:sldId id="277" r:id="rId5"/>
    <p:sldId id="339" r:id="rId6"/>
    <p:sldId id="340" r:id="rId7"/>
    <p:sldId id="341" r:id="rId8"/>
    <p:sldId id="342" r:id="rId9"/>
    <p:sldId id="343" r:id="rId10"/>
    <p:sldId id="264" r:id="rId11"/>
    <p:sldId id="267" r:id="rId12"/>
    <p:sldId id="266" r:id="rId13"/>
    <p:sldId id="268" r:id="rId14"/>
    <p:sldId id="346" r:id="rId15"/>
    <p:sldId id="364" r:id="rId16"/>
    <p:sldId id="347" r:id="rId17"/>
    <p:sldId id="365" r:id="rId18"/>
    <p:sldId id="348" r:id="rId19"/>
    <p:sldId id="349" r:id="rId20"/>
    <p:sldId id="359" r:id="rId21"/>
    <p:sldId id="361" r:id="rId22"/>
    <p:sldId id="362" r:id="rId23"/>
    <p:sldId id="363" r:id="rId24"/>
    <p:sldId id="360" r:id="rId25"/>
    <p:sldId id="257" r:id="rId26"/>
    <p:sldId id="258" r:id="rId27"/>
    <p:sldId id="382" r:id="rId28"/>
    <p:sldId id="353" r:id="rId29"/>
    <p:sldId id="374" r:id="rId30"/>
    <p:sldId id="354" r:id="rId31"/>
    <p:sldId id="375" r:id="rId32"/>
    <p:sldId id="376" r:id="rId33"/>
    <p:sldId id="371" r:id="rId34"/>
    <p:sldId id="300" r:id="rId35"/>
    <p:sldId id="301" r:id="rId36"/>
    <p:sldId id="379" r:id="rId37"/>
    <p:sldId id="378" r:id="rId38"/>
    <p:sldId id="384" r:id="rId39"/>
    <p:sldId id="377" r:id="rId40"/>
    <p:sldId id="380" r:id="rId41"/>
    <p:sldId id="381" r:id="rId42"/>
    <p:sldId id="373" r:id="rId43"/>
    <p:sldId id="294" r:id="rId44"/>
    <p:sldId id="369" r:id="rId45"/>
    <p:sldId id="366" r:id="rId46"/>
    <p:sldId id="367" r:id="rId47"/>
    <p:sldId id="368" r:id="rId48"/>
    <p:sldId id="356" r:id="rId49"/>
    <p:sldId id="370" r:id="rId50"/>
    <p:sldId id="358" r:id="rId51"/>
    <p:sldId id="383" r:id="rId52"/>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9"/>
            <p14:sldId id="340"/>
            <p14:sldId id="341"/>
            <p14:sldId id="342"/>
            <p14:sldId id="343"/>
            <p14:sldId id="264"/>
            <p14:sldId id="267"/>
            <p14:sldId id="266"/>
            <p14:sldId id="268"/>
            <p14:sldId id="346"/>
            <p14:sldId id="364"/>
            <p14:sldId id="347"/>
            <p14:sldId id="365"/>
            <p14:sldId id="348"/>
            <p14:sldId id="349"/>
            <p14:sldId id="359"/>
            <p14:sldId id="361"/>
            <p14:sldId id="362"/>
            <p14:sldId id="363"/>
            <p14:sldId id="360"/>
            <p14:sldId id="257"/>
            <p14:sldId id="258"/>
            <p14:sldId id="382"/>
            <p14:sldId id="353"/>
            <p14:sldId id="374"/>
            <p14:sldId id="354"/>
            <p14:sldId id="375"/>
            <p14:sldId id="376"/>
            <p14:sldId id="371"/>
            <p14:sldId id="300"/>
            <p14:sldId id="301"/>
            <p14:sldId id="379"/>
            <p14:sldId id="378"/>
            <p14:sldId id="384"/>
            <p14:sldId id="377"/>
            <p14:sldId id="380"/>
            <p14:sldId id="381"/>
            <p14:sldId id="373"/>
            <p14:sldId id="294"/>
            <p14:sldId id="369"/>
            <p14:sldId id="366"/>
            <p14:sldId id="367"/>
            <p14:sldId id="368"/>
            <p14:sldId id="356"/>
            <p14:sldId id="370"/>
            <p14:sldId id="358"/>
            <p14:sldId id="3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FE7"/>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32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975" tIns="45988" rIns="91975" bIns="45988" rtlCol="0" anchor="ctr"/>
          <a:lstStyle/>
          <a:p>
            <a:endParaRPr lang="zh-CN" altLang="en-US"/>
          </a:p>
        </p:txBody>
      </p:sp>
      <p:sp>
        <p:nvSpPr>
          <p:cNvPr id="5" name="备注占位符 4"/>
          <p:cNvSpPr>
            <a:spLocks noGrp="1"/>
          </p:cNvSpPr>
          <p:nvPr>
            <p:ph type="body" sz="quarter" idx="3"/>
          </p:nvPr>
        </p:nvSpPr>
        <p:spPr>
          <a:xfrm>
            <a:off x="685800" y="4446389"/>
            <a:ext cx="5486400" cy="3637955"/>
          </a:xfrm>
          <a:prstGeom prst="rect">
            <a:avLst/>
          </a:prstGeom>
        </p:spPr>
        <p:txBody>
          <a:bodyPr vert="horz" lIns="91975" tIns="45988" rIns="91975" bIns="45988"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06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308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038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584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5450317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12958395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9001606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47531589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65164960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38524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74558562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7798844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4867261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04176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mass.edu/federalgrants/titlei-a/guidance/rank-ordered.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e.mass.edu/federalgrants/titlei-a/guidance/schoolwide-program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federalgrants/resources/workbook.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federalgrants/titlei-a/guidance/eval-summary.docx" TargetMode="External"/><Relationship Id="rId2" Type="http://schemas.openxmlformats.org/officeDocument/2006/relationships/hyperlink" Target="https://www.doe.mass.edu/federalgrants/titlei-a/guidance/eval-procedure.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oe.mass.edu/federalgrants/resources/monito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oe.mass.edu/federalgrants/titlei-a/guidance/data-collection-instructions.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360.articulate.com/review/content/3fe3d81e-b8b2-4868-aa04-1d1440c4c4a0/review" TargetMode="External"/><Relationship Id="rId1" Type="http://schemas.openxmlformats.org/officeDocument/2006/relationships/slideLayout" Target="../slideLayouts/slideLayout2.xml"/><Relationship Id="rId5" Type="http://schemas.openxmlformats.org/officeDocument/2006/relationships/hyperlink" Target="https://www.doe.mass.edu/federalgrants/resources/monitoring/school-parent-student-compact.docx" TargetMode="External"/><Relationship Id="rId4" Type="http://schemas.openxmlformats.org/officeDocument/2006/relationships/hyperlink" Target="https://www.doe.mass.edu/federalgrants/titlei-a/guidance/pi-guidance-policies.doc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360.articulate.com/review/content/3fe3d81e-b8b2-4868-aa04-1d1440c4c4a0/revie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360.articulate.com/review/content/3fe3d81e-b8b2-4868-aa04-1d1440c4c4a0/review" TargetMode="External"/><Relationship Id="rId1" Type="http://schemas.openxmlformats.org/officeDocument/2006/relationships/slideLayout" Target="../slideLayouts/slideLayout2.xml"/><Relationship Id="rId5" Type="http://schemas.openxmlformats.org/officeDocument/2006/relationships/hyperlink" Target="https://www.doe.mass.edu/federalgrants/resources/monitoring/right-to-know-teacher-not-licensed.docx" TargetMode="External"/><Relationship Id="rId4" Type="http://schemas.openxmlformats.org/officeDocument/2006/relationships/hyperlink" Target="https://www.doe.mass.edu/accountability/report-cards/letter-english.docx"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doe.mass.edu/federalgrants/titlei-a/default.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360.articulate.com/review/content/3fe3d81e-b8b2-4868-aa04-1d1440c4c4a0/review" TargetMode="External"/><Relationship Id="rId1" Type="http://schemas.openxmlformats.org/officeDocument/2006/relationships/slideLayout" Target="../slideLayouts/slideLayout2.xml"/><Relationship Id="rId4" Type="http://schemas.openxmlformats.org/officeDocument/2006/relationships/hyperlink" Target="https://www.doe.mass.edu/sfs/?section=famil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sfs/?section=family" TargetMode="External"/><Relationship Id="rId2" Type="http://schemas.openxmlformats.org/officeDocument/2006/relationships/hyperlink" Target="https://360.articulate.com/review/content/3fe3d81e-b8b2-4868-aa04-1d1440c4c4a0/revie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e.mass.edu/federalgrants/titlei-a/guida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doe.mass.edu/federalgrants/resources/qrg-sns.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doe.mass.edu/federalgrants/resources/default.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doe.mass.edu/federalgrants/resources/default.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oe.mass.edu/grants/grants.aspx?sortby=fundcode&amp;direction=as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urldefense.com/v3/__https:/mass.us14.list-manage.com/track/click?u=d8f37d1a90dacd97f207f0b4a&amp;id=503f761c8d&amp;e=1149a29808__;!!CPANwP4y!RftFpBbzG8nff0CvRm10oqOmb4TVddhE8msTpewj0BoJqg_-sKCbxT2dIqjCORkTd81PBrPR0j75NKbVxUWM55CXziy-Z_lkxZuZEw$" TargetMode="External"/><Relationship Id="rId3" Type="http://schemas.openxmlformats.org/officeDocument/2006/relationships/hyperlink" Target="https://urldefense.com/v3/__https:/mass.us14.list-manage.com/track/click?u=d8f37d1a90dacd97f207f0b4a&amp;id=72e6421674&amp;e=1149a29808__;!!CPANwP4y!RftFpBbzG8nff0CvRm10oqOmb4TVddhE8msTpewj0BoJqg_-sKCbxT2dIqjCORkTd81PBrPR0j75NKbVxUWM55CXziy-Z_lYKF3Dag$" TargetMode="External"/><Relationship Id="rId7" Type="http://schemas.openxmlformats.org/officeDocument/2006/relationships/hyperlink" Target="https://urldefense.com/v3/__https:/mass.us14.list-manage.com/track/click?u=d8f37d1a90dacd97f207f0b4a&amp;id=46abbab1cc&amp;e=1149a29808__;!!CPANwP4y!RftFpBbzG8nff0CvRm10oqOmb4TVddhE8msTpewj0BoJqg_-sKCbxT2dIqjCORkTd81PBrPR0j75NKbVxUWM55CXziy-Z_khpyiQiA$" TargetMode="External"/><Relationship Id="rId2" Type="http://schemas.openxmlformats.org/officeDocument/2006/relationships/hyperlink" Target="https://urldefense.com/v3/__https:/mass.us14.list-manage.com/track/click?u=d8f37d1a90dacd97f207f0b4a&amp;id=9a22d486ae&amp;e=1149a29808__;!!CPANwP4y!RftFpBbzG8nff0CvRm10oqOmb4TVddhE8msTpewj0BoJqg_-sKCbxT2dIqjCORkTd81PBrPR0j75NKbVxUWM55CXziy-Z_kr9WDGsw$" TargetMode="External"/><Relationship Id="rId1" Type="http://schemas.openxmlformats.org/officeDocument/2006/relationships/slideLayout" Target="../slideLayouts/slideLayout2.xml"/><Relationship Id="rId6" Type="http://schemas.openxmlformats.org/officeDocument/2006/relationships/hyperlink" Target="https://urldefense.com/v3/__https:/mass.us14.list-manage.com/track/click?u=d8f37d1a90dacd97f207f0b4a&amp;id=07cd58a64e&amp;e=1149a29808__;!!CPANwP4y!RftFpBbzG8nff0CvRm10oqOmb4TVddhE8msTpewj0BoJqg_-sKCbxT2dIqjCORkTd81PBrPR0j75NKbVxUWM55CXziy-Z_nor7DJpg$" TargetMode="External"/><Relationship Id="rId5" Type="http://schemas.openxmlformats.org/officeDocument/2006/relationships/hyperlink" Target="https://urldefense.com/v3/__https:/mass.us14.list-manage.com/track/click?u=d8f37d1a90dacd97f207f0b4a&amp;id=39e88a5c13&amp;e=1149a29808__;!!CPANwP4y!RftFpBbzG8nff0CvRm10oqOmb4TVddhE8msTpewj0BoJqg_-sKCbxT2dIqjCORkTd81PBrPR0j75NKbVxUWM55CXziy-Z_mc_FItOA$" TargetMode="External"/><Relationship Id="rId4" Type="http://schemas.openxmlformats.org/officeDocument/2006/relationships/hyperlink" Target="https://urldefense.com/v3/__https:/mass.us14.list-manage.com/track/click?u=d8f37d1a90dacd97f207f0b4a&amp;id=d87f267186&amp;e=1149a29808__;!!CPANwP4y!RftFpBbzG8nff0CvRm10oqOmb4TVddhE8msTpewj0BoJqg_-sKCbxT2dIqjCORkTd81PBrPR0j75NKbVxUWM55CXziy-Z_nonbFO8w$" TargetMode="External"/><Relationship Id="rId9" Type="http://schemas.openxmlformats.org/officeDocument/2006/relationships/hyperlink" Target="https://urldefense.com/v3/__https:/mass.us14.list-manage.com/track/click?u=d8f37d1a90dacd97f207f0b4a&amp;id=0ccf8e08f0&amp;e=1149a29808__;!!CPANwP4y!RftFpBbzG8nff0CvRm10oqOmb4TVddhE8msTpewj0BoJqg_-sKCbxT2dIqjCORkTd81PBrPR0j75NKbVxUWM55CXziy-Z_mvm2bL3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doe.mass.edu/federalgrants/liaisons.xl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www.doe.mass.edu/federalgrants/liaisons.xlsx"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doe.mass.edu/federalgrants/equitable-services/district-level.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cetitle1.org/" TargetMode="External"/><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2.xml"/><Relationship Id="rId4" Type="http://schemas.openxmlformats.org/officeDocument/2006/relationships/hyperlink" Target="https://region1cc.org/about-u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www.doe.mass.edu/federalgrants/liaisons.xlsx" TargetMode="External"/><Relationship Id="rId1" Type="http://schemas.openxmlformats.org/officeDocument/2006/relationships/slideLayout" Target="../slideLayouts/slideLayout2.xml"/><Relationship Id="rId4" Type="http://schemas.openxmlformats.org/officeDocument/2006/relationships/hyperlink" Target="http://www.doe.mass.edu/federalgrant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doe.mass.edu/federalgrants/titlei-a/resources/qrg.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oe.mass.edu/federalgrants/titlei-a/guidance/student-procedure.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oe.mass.edu/federalgrants/titlei-a/guidance/student-criteria.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a:t>Title I, Part A</a:t>
            </a:r>
            <a:br>
              <a:rPr lang="en-US" altLang="zh-CN"/>
            </a:br>
            <a:r>
              <a:rPr lang="en-US" altLang="zh-CN"/>
              <a:t>New Directors Training</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ltLang="zh-CN" sz="4000">
                <a:latin typeface="Arial"/>
                <a:ea typeface="等线"/>
                <a:cs typeface="Arial"/>
              </a:rPr>
              <a:t>School Year 2024-25</a:t>
            </a:r>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pPr>
              <a:buNone/>
            </a:pPr>
            <a:r>
              <a:rPr lang="en-US">
                <a:latin typeface="Arial"/>
                <a:cs typeface="Arial"/>
                <a:hlinkClick r:id="rId2"/>
              </a:rPr>
              <a:t>Rank-ordered lists</a:t>
            </a:r>
            <a:r>
              <a:rPr lang="en-US">
                <a:latin typeface="Arial"/>
                <a:cs typeface="Arial"/>
              </a:rPr>
              <a:t> are produced based on the composite scores.</a:t>
            </a:r>
          </a:p>
          <a:p>
            <a:r>
              <a:rPr lang="en-US">
                <a:latin typeface="Arial"/>
                <a:cs typeface="Arial"/>
              </a:rPr>
              <a:t>Students ranked from highest to lowest academic need based on composite score</a:t>
            </a:r>
            <a:endParaRPr lang="en-US"/>
          </a:p>
          <a:p>
            <a:r>
              <a:rPr lang="en-US">
                <a:latin typeface="Arial"/>
                <a:cs typeface="Arial"/>
              </a:rPr>
              <a:t>School should establish a cut-off point depending on funding and capacity</a:t>
            </a:r>
            <a:endParaRPr lang="en-US"/>
          </a:p>
          <a:p>
            <a:r>
              <a:rPr lang="en-US">
                <a:latin typeface="Arial"/>
                <a:cs typeface="Arial"/>
              </a:rPr>
              <a:t>Include notes to indicate who is served and to note other student characteristics (EL, on IEP)</a:t>
            </a:r>
            <a:endParaRPr lang="en-US"/>
          </a:p>
          <a:p>
            <a:r>
              <a:rPr lang="en-US">
                <a:latin typeface="Arial"/>
                <a:cs typeface="Arial"/>
              </a:rPr>
              <a:t>Lists are updated as changes in service occur</a:t>
            </a:r>
            <a:endParaRPr lang="en-US"/>
          </a:p>
          <a:p>
            <a:pPr marL="0" indent="0">
              <a:buNone/>
            </a:pP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Rank Ordered Lists</a:t>
            </a:r>
            <a:endParaRPr lang="en-US"/>
          </a:p>
        </p:txBody>
      </p:sp>
    </p:spTree>
    <p:extLst>
      <p:ext uri="{BB962C8B-B14F-4D97-AF65-F5344CB8AC3E}">
        <p14:creationId xmlns:p14="http://schemas.microsoft.com/office/powerpoint/2010/main" val="161326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DB531-2A08-4C77-867F-429E21F12D11}"/>
              </a:ext>
            </a:extLst>
          </p:cNvPr>
          <p:cNvSpPr>
            <a:spLocks noGrp="1"/>
          </p:cNvSpPr>
          <p:nvPr>
            <p:ph idx="1"/>
          </p:nvPr>
        </p:nvSpPr>
        <p:spPr/>
        <p:txBody>
          <a:bodyPr vert="horz" lIns="91440" tIns="45720" rIns="91440" bIns="45720" rtlCol="0" anchor="t">
            <a:normAutofit lnSpcReduction="10000"/>
          </a:bodyPr>
          <a:lstStyle/>
          <a:p>
            <a:r>
              <a:rPr lang="en-US">
                <a:latin typeface="Arial"/>
                <a:cs typeface="Times New Roman"/>
              </a:rPr>
              <a:t>A schoolwide program uses Title I funds to</a:t>
            </a:r>
            <a:r>
              <a:rPr lang="en-US" sz="2800">
                <a:latin typeface="Arial"/>
                <a:cs typeface="Times New Roman"/>
              </a:rPr>
              <a:t> upgrade </a:t>
            </a:r>
            <a:r>
              <a:rPr lang="en-US">
                <a:latin typeface="Arial"/>
                <a:cs typeface="Times New Roman"/>
              </a:rPr>
              <a:t>the </a:t>
            </a:r>
            <a:r>
              <a:rPr lang="en-US" sz="2800">
                <a:latin typeface="Arial"/>
                <a:cs typeface="Times New Roman"/>
              </a:rPr>
              <a:t>entire educational program</a:t>
            </a:r>
            <a:r>
              <a:rPr lang="en-US">
                <a:latin typeface="Arial"/>
                <a:cs typeface="Times New Roman"/>
              </a:rPr>
              <a:t> of the school to raise the academic achievement of all the students. All students in the school are considered "Title I students."</a:t>
            </a:r>
            <a:endParaRPr lang="en-US">
              <a:latin typeface="Arial"/>
            </a:endParaRPr>
          </a:p>
          <a:p>
            <a:endParaRPr lang="en-US">
              <a:cs typeface="Times New Roman"/>
            </a:endParaRPr>
          </a:p>
          <a:p>
            <a:r>
              <a:rPr lang="en-US">
                <a:latin typeface="Arial"/>
                <a:cs typeface="Times New Roman"/>
              </a:rPr>
              <a:t>A school is eligible for SW if the poverty percentage is 40% or above (waiver available).</a:t>
            </a:r>
            <a:endParaRPr lang="en-US">
              <a:cs typeface="Times New Roman"/>
            </a:endParaRPr>
          </a:p>
          <a:p>
            <a:endParaRPr lang="en-US">
              <a:cs typeface="Times New Roman"/>
            </a:endParaRPr>
          </a:p>
          <a:p>
            <a:r>
              <a:rPr lang="en-US">
                <a:latin typeface="Arial"/>
                <a:cs typeface="Times New Roman"/>
              </a:rPr>
              <a:t>Allows for more flexibility.</a:t>
            </a:r>
            <a:endParaRPr lang="en-US">
              <a:cs typeface="Times New Roman"/>
            </a:endParaRPr>
          </a:p>
          <a:p>
            <a:endParaRPr lang="en-US"/>
          </a:p>
        </p:txBody>
      </p:sp>
      <p:sp>
        <p:nvSpPr>
          <p:cNvPr id="3" name="Title 2">
            <a:extLst>
              <a:ext uri="{FF2B5EF4-FFF2-40B4-BE49-F238E27FC236}">
                <a16:creationId xmlns:a16="http://schemas.microsoft.com/office/drawing/2014/main" id="{30F385E6-FD17-44E3-84D2-3A320B5634B2}"/>
              </a:ext>
            </a:extLst>
          </p:cNvPr>
          <p:cNvSpPr>
            <a:spLocks noGrp="1"/>
          </p:cNvSpPr>
          <p:nvPr>
            <p:ph type="title"/>
          </p:nvPr>
        </p:nvSpPr>
        <p:spPr/>
        <p:txBody>
          <a:bodyPr/>
          <a:lstStyle/>
          <a:p>
            <a:r>
              <a:rPr lang="en-US">
                <a:latin typeface="Arial"/>
                <a:cs typeface="Arial"/>
              </a:rPr>
              <a:t>Schoolwide Programs</a:t>
            </a:r>
          </a:p>
        </p:txBody>
      </p:sp>
    </p:spTree>
    <p:extLst>
      <p:ext uri="{BB962C8B-B14F-4D97-AF65-F5344CB8AC3E}">
        <p14:creationId xmlns:p14="http://schemas.microsoft.com/office/powerpoint/2010/main" val="134067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DB531-2A08-4C77-867F-429E21F12D11}"/>
              </a:ext>
            </a:extLst>
          </p:cNvPr>
          <p:cNvSpPr>
            <a:spLocks noGrp="1"/>
          </p:cNvSpPr>
          <p:nvPr>
            <p:ph idx="1"/>
          </p:nvPr>
        </p:nvSpPr>
        <p:spPr>
          <a:xfrm>
            <a:off x="838200" y="1710265"/>
            <a:ext cx="10515600" cy="4643322"/>
          </a:xfrm>
        </p:spPr>
        <p:txBody>
          <a:bodyPr vert="horz" lIns="91440" tIns="45720" rIns="91440" bIns="45720" rtlCol="0" anchor="t">
            <a:normAutofit lnSpcReduction="10000"/>
          </a:bodyPr>
          <a:lstStyle/>
          <a:p>
            <a:pPr marL="0" indent="0">
              <a:buNone/>
            </a:pPr>
            <a:r>
              <a:rPr lang="en-US" sz="2400">
                <a:latin typeface="Arial"/>
                <a:cs typeface="Times New Roman"/>
              </a:rPr>
              <a:t>SW program plan must:</a:t>
            </a:r>
            <a:endParaRPr lang="en-US" sz="2400">
              <a:cs typeface="Times New Roman"/>
            </a:endParaRPr>
          </a:p>
          <a:p>
            <a:pPr marL="457200" indent="-457200"/>
            <a:r>
              <a:rPr lang="en-US" sz="2400">
                <a:latin typeface="Arial"/>
                <a:cs typeface="Times New Roman"/>
              </a:rPr>
              <a:t>be developed with the input from parents and other stakeholders</a:t>
            </a:r>
            <a:endParaRPr lang="en-US" sz="2400">
              <a:cs typeface="Times New Roman"/>
            </a:endParaRPr>
          </a:p>
          <a:p>
            <a:pPr marL="457200" indent="-457200"/>
            <a:r>
              <a:rPr lang="en-US" sz="2400">
                <a:latin typeface="Arial"/>
                <a:cs typeface="Times New Roman"/>
              </a:rPr>
              <a:t>be regularly monitored and revised as necessary</a:t>
            </a:r>
            <a:endParaRPr lang="en-US" sz="2400">
              <a:cs typeface="Times New Roman"/>
            </a:endParaRPr>
          </a:p>
          <a:p>
            <a:pPr marL="457200" indent="-457200"/>
            <a:r>
              <a:rPr lang="en-US" sz="2400">
                <a:latin typeface="Arial"/>
                <a:cs typeface="Times New Roman"/>
              </a:rPr>
              <a:t>be coordinated with other federal, state, local programs</a:t>
            </a:r>
            <a:endParaRPr lang="en-US" sz="2400">
              <a:cs typeface="Times New Roman"/>
            </a:endParaRPr>
          </a:p>
          <a:p>
            <a:pPr marL="457200" indent="-457200"/>
            <a:r>
              <a:rPr lang="en-US" sz="2400">
                <a:latin typeface="Arial"/>
                <a:cs typeface="Times New Roman"/>
              </a:rPr>
              <a:t>be based on comprehensive needs assessment</a:t>
            </a:r>
            <a:endParaRPr lang="en-US" sz="2400">
              <a:cs typeface="Times New Roman"/>
            </a:endParaRPr>
          </a:p>
          <a:p>
            <a:pPr marL="457200" indent="-457200"/>
            <a:r>
              <a:rPr lang="en-US" sz="2400">
                <a:latin typeface="Arial"/>
                <a:cs typeface="Times New Roman"/>
              </a:rPr>
              <a:t>include strategies to:</a:t>
            </a:r>
            <a:endParaRPr lang="en-US" sz="2400">
              <a:cs typeface="Times New Roman"/>
            </a:endParaRPr>
          </a:p>
          <a:p>
            <a:pPr lvl="1">
              <a:buFont typeface="Courier New" panose="020B0604020202020204" pitchFamily="34" charset="0"/>
              <a:buChar char="o"/>
            </a:pPr>
            <a:r>
              <a:rPr lang="en-US">
                <a:latin typeface="Arial"/>
                <a:cs typeface="Times New Roman"/>
              </a:rPr>
              <a:t>provide opportunities for all children to meet state academic standards, particularly those most academically at risk</a:t>
            </a:r>
            <a:endParaRPr lang="en-US">
              <a:cs typeface="Times New Roman"/>
            </a:endParaRPr>
          </a:p>
          <a:p>
            <a:pPr lvl="1">
              <a:buFont typeface="Courier New" panose="020B0604020202020204" pitchFamily="34" charset="0"/>
              <a:buChar char="o"/>
            </a:pPr>
            <a:r>
              <a:rPr lang="en-US">
                <a:latin typeface="Arial"/>
                <a:cs typeface="Times New Roman"/>
              </a:rPr>
              <a:t>strengthen the academic program of the school, increase learning time, and provide an enriched and accelerated curriculum</a:t>
            </a:r>
            <a:endParaRPr lang="en-US">
              <a:cs typeface="Times New Roman"/>
            </a:endParaRPr>
          </a:p>
          <a:p>
            <a:pPr marL="0" indent="0">
              <a:buNone/>
            </a:pPr>
            <a:br>
              <a:rPr lang="en-US"/>
            </a:br>
            <a:r>
              <a:rPr lang="en-US" sz="2400" u="sng">
                <a:solidFill>
                  <a:srgbClr val="0056B3"/>
                </a:solidFill>
                <a:latin typeface="Arial"/>
                <a:cs typeface="Arial"/>
                <a:hlinkClick r:id="rId2"/>
              </a:rPr>
              <a:t>About Title I Schoolwide Programs</a:t>
            </a:r>
            <a:endParaRPr lang="en-US" sz="2400">
              <a:latin typeface="Arial"/>
            </a:endParaRPr>
          </a:p>
          <a:p>
            <a:pPr marL="0" indent="0">
              <a:buNone/>
            </a:pPr>
            <a:endParaRPr lang="en-US">
              <a:cs typeface="Times New Roman"/>
            </a:endParaRPr>
          </a:p>
          <a:p>
            <a:endParaRPr lang="en-US"/>
          </a:p>
        </p:txBody>
      </p:sp>
      <p:sp>
        <p:nvSpPr>
          <p:cNvPr id="3" name="Title 2">
            <a:extLst>
              <a:ext uri="{FF2B5EF4-FFF2-40B4-BE49-F238E27FC236}">
                <a16:creationId xmlns:a16="http://schemas.microsoft.com/office/drawing/2014/main" id="{30F385E6-FD17-44E3-84D2-3A320B5634B2}"/>
              </a:ext>
            </a:extLst>
          </p:cNvPr>
          <p:cNvSpPr>
            <a:spLocks noGrp="1"/>
          </p:cNvSpPr>
          <p:nvPr>
            <p:ph type="title"/>
          </p:nvPr>
        </p:nvSpPr>
        <p:spPr/>
        <p:txBody>
          <a:bodyPr/>
          <a:lstStyle/>
          <a:p>
            <a:r>
              <a:rPr lang="en-US">
                <a:latin typeface="Arial"/>
                <a:cs typeface="Arial"/>
              </a:rPr>
              <a:t>Schoolwide Plan</a:t>
            </a:r>
            <a:endParaRPr lang="en-US"/>
          </a:p>
        </p:txBody>
      </p:sp>
    </p:spTree>
    <p:extLst>
      <p:ext uri="{BB962C8B-B14F-4D97-AF65-F5344CB8AC3E}">
        <p14:creationId xmlns:p14="http://schemas.microsoft.com/office/powerpoint/2010/main" val="126850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AF0AE-7511-453C-9415-4BAA5593104D}"/>
              </a:ext>
            </a:extLst>
          </p:cNvPr>
          <p:cNvSpPr>
            <a:spLocks noGrp="1"/>
          </p:cNvSpPr>
          <p:nvPr>
            <p:ph idx="1"/>
          </p:nvPr>
        </p:nvSpPr>
        <p:spPr>
          <a:xfrm>
            <a:off x="838200" y="1898374"/>
            <a:ext cx="10515600" cy="4522304"/>
          </a:xfrm>
        </p:spPr>
        <p:txBody>
          <a:bodyPr vert="horz" lIns="91440" tIns="45720" rIns="91440" bIns="45720" rtlCol="0" anchor="t">
            <a:normAutofit/>
          </a:bodyPr>
          <a:lstStyle/>
          <a:p>
            <a:pPr marL="0" indent="0">
              <a:buNone/>
            </a:pPr>
            <a:r>
              <a:rPr lang="en-US">
                <a:latin typeface="Arial"/>
                <a:cs typeface="Times New Roman"/>
              </a:rPr>
              <a:t>Title I program evaluations are conducted at the end of a program year and are intended to measure the efficacy and impact of the district's Title I program. </a:t>
            </a:r>
            <a:endParaRPr lang="en-US">
              <a:latin typeface="Arial"/>
            </a:endParaRPr>
          </a:p>
          <a:p>
            <a:pPr marL="0" indent="0">
              <a:buNone/>
            </a:pPr>
            <a:endParaRPr lang="en-US">
              <a:latin typeface="Arial"/>
              <a:cs typeface="Times New Roman"/>
            </a:endParaRPr>
          </a:p>
          <a:p>
            <a:pPr marL="0" indent="0">
              <a:buNone/>
            </a:pPr>
            <a:r>
              <a:rPr lang="en-US">
                <a:latin typeface="Arial"/>
                <a:cs typeface="Times New Roman"/>
              </a:rPr>
              <a:t>All aspects of the Title I program must be included in evaluation of its impact, including academic assistance provided, family engagement activities and effectiveness of related policies, and private school services and N/D services (if applicable).</a:t>
            </a:r>
            <a:endParaRPr lang="en-US">
              <a:latin typeface="Arial"/>
            </a:endParaRPr>
          </a:p>
          <a:p>
            <a:pPr marL="0" indent="0">
              <a:buNone/>
            </a:pPr>
            <a:endParaRPr lang="en-US" sz="1200" u="sng">
              <a:solidFill>
                <a:srgbClr val="0056B3"/>
              </a:solidFill>
              <a:latin typeface="Arial"/>
              <a:cs typeface="Arial"/>
            </a:endParaRPr>
          </a:p>
          <a:p>
            <a:pPr marL="0" indent="0">
              <a:buFont typeface="Arial"/>
              <a:buNone/>
            </a:pPr>
            <a:r>
              <a:rPr lang="en-US" sz="2000" u="sng">
                <a:solidFill>
                  <a:srgbClr val="0056B3"/>
                </a:solidFill>
                <a:latin typeface="Arial"/>
                <a:cs typeface="Arial"/>
                <a:hlinkClick r:id="rId2">
                  <a:extLst>
                    <a:ext uri="{A12FA001-AC4F-418D-AE19-62706E023703}">
                      <ahyp:hlinkClr xmlns:ahyp="http://schemas.microsoft.com/office/drawing/2018/hyperlinkcolor" val="tx"/>
                    </a:ext>
                  </a:extLst>
                </a:hlinkClick>
              </a:rPr>
              <a:t>ESSA Program Evaluation Workbook </a:t>
            </a:r>
            <a:endParaRPr lang="en-US" sz="2000">
              <a:latin typeface="Arial"/>
              <a:cs typeface="Arial"/>
            </a:endParaRPr>
          </a:p>
          <a:p>
            <a:pPr marL="0" indent="0">
              <a:buNone/>
            </a:pPr>
            <a:endParaRPr lang="en-US"/>
          </a:p>
        </p:txBody>
      </p:sp>
      <p:sp>
        <p:nvSpPr>
          <p:cNvPr id="3" name="Title 2">
            <a:extLst>
              <a:ext uri="{FF2B5EF4-FFF2-40B4-BE49-F238E27FC236}">
                <a16:creationId xmlns:a16="http://schemas.microsoft.com/office/drawing/2014/main" id="{49D923A6-F356-47BB-A8CF-FE28AB8FF5BF}"/>
              </a:ext>
            </a:extLst>
          </p:cNvPr>
          <p:cNvSpPr>
            <a:spLocks noGrp="1"/>
          </p:cNvSpPr>
          <p:nvPr>
            <p:ph type="title"/>
          </p:nvPr>
        </p:nvSpPr>
        <p:spPr/>
        <p:txBody>
          <a:bodyPr/>
          <a:lstStyle/>
          <a:p>
            <a:r>
              <a:rPr lang="en-US">
                <a:latin typeface="Arial"/>
                <a:cs typeface="Arial"/>
              </a:rPr>
              <a:t>Program Evaluation</a:t>
            </a:r>
            <a:endParaRPr lang="en-US"/>
          </a:p>
        </p:txBody>
      </p:sp>
    </p:spTree>
    <p:extLst>
      <p:ext uri="{BB962C8B-B14F-4D97-AF65-F5344CB8AC3E}">
        <p14:creationId xmlns:p14="http://schemas.microsoft.com/office/powerpoint/2010/main" val="321005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AF0AE-7511-453C-9415-4BAA5593104D}"/>
              </a:ext>
            </a:extLst>
          </p:cNvPr>
          <p:cNvSpPr>
            <a:spLocks noGrp="1"/>
          </p:cNvSpPr>
          <p:nvPr>
            <p:ph idx="1"/>
          </p:nvPr>
        </p:nvSpPr>
        <p:spPr>
          <a:xfrm>
            <a:off x="838200" y="1898374"/>
            <a:ext cx="10515600" cy="4522304"/>
          </a:xfrm>
        </p:spPr>
        <p:txBody>
          <a:bodyPr vert="horz" lIns="91440" tIns="45720" rIns="91440" bIns="45720" rtlCol="0" anchor="t">
            <a:normAutofit fontScale="92500"/>
          </a:bodyPr>
          <a:lstStyle/>
          <a:p>
            <a:pPr marL="0" indent="0">
              <a:buNone/>
            </a:pPr>
            <a:r>
              <a:rPr lang="en-US">
                <a:latin typeface="Arial"/>
                <a:cs typeface="Arial"/>
              </a:rPr>
              <a:t>Key questions</a:t>
            </a:r>
            <a:endParaRPr lang="en-US"/>
          </a:p>
          <a:p>
            <a:pPr marL="342900" indent="-342900"/>
            <a:r>
              <a:rPr lang="en-US" sz="2400">
                <a:latin typeface="Arial"/>
                <a:cs typeface="Arial"/>
              </a:rPr>
              <a:t>Has the Title I program been effective?</a:t>
            </a:r>
            <a:endParaRPr lang="en-US"/>
          </a:p>
          <a:p>
            <a:pPr marL="342900" indent="-342900"/>
            <a:r>
              <a:rPr lang="en-US" sz="2400">
                <a:latin typeface="Arial"/>
                <a:cs typeface="Arial"/>
              </a:rPr>
              <a:t>What has worked well and what has not worked well in the Title I program?</a:t>
            </a:r>
            <a:endParaRPr lang="en-US"/>
          </a:p>
          <a:p>
            <a:pPr marL="342900" indent="-342900"/>
            <a:r>
              <a:rPr lang="en-US" sz="2400">
                <a:latin typeface="Arial"/>
                <a:cs typeface="Arial"/>
              </a:rPr>
              <a:t>How should the Title I program be refined?</a:t>
            </a:r>
            <a:endParaRPr lang="en-US"/>
          </a:p>
          <a:p>
            <a:pPr marL="342900" lvl="1" indent="-342900">
              <a:spcBef>
                <a:spcPts val="1000"/>
              </a:spcBef>
            </a:pPr>
            <a:endParaRPr lang="en-US"/>
          </a:p>
          <a:p>
            <a:pPr marL="0" lvl="1" indent="0">
              <a:spcBef>
                <a:spcPts val="1000"/>
              </a:spcBef>
              <a:buNone/>
            </a:pPr>
            <a:r>
              <a:rPr lang="en-US" sz="2800">
                <a:latin typeface="Arial"/>
                <a:cs typeface="Arial"/>
              </a:rPr>
              <a:t>Required documentation</a:t>
            </a:r>
          </a:p>
          <a:p>
            <a:pPr marL="457200" lvl="1" indent="-457200">
              <a:spcBef>
                <a:spcPts val="1000"/>
              </a:spcBef>
              <a:buFont typeface="Arial" panose="020B0604020202020204" pitchFamily="34" charset="0"/>
              <a:buChar char="•"/>
            </a:pPr>
            <a:r>
              <a:rPr lang="en-US" sz="2400">
                <a:latin typeface="Arial"/>
                <a:cs typeface="Arial"/>
                <a:hlinkClick r:id="rId2"/>
              </a:rPr>
              <a:t>Program evaluation procedure</a:t>
            </a:r>
            <a:r>
              <a:rPr lang="en-US" sz="2400">
                <a:latin typeface="Arial"/>
                <a:cs typeface="Arial"/>
              </a:rPr>
              <a:t> – describes how Title I program is evaluated (data used, stakeholders consulted, process to arrive at findings, how findings used for planning/improvement) </a:t>
            </a:r>
          </a:p>
          <a:p>
            <a:pPr marL="457200" lvl="1" indent="-457200">
              <a:spcBef>
                <a:spcPts val="1000"/>
              </a:spcBef>
              <a:buFont typeface="Arial" panose="020B0604020202020204" pitchFamily="34" charset="0"/>
              <a:buChar char="•"/>
            </a:pPr>
            <a:r>
              <a:rPr lang="en-US" sz="2400">
                <a:latin typeface="Arial"/>
                <a:cs typeface="Arial"/>
                <a:hlinkClick r:id="rId3"/>
              </a:rPr>
              <a:t>Program evaluation summary</a:t>
            </a:r>
            <a:r>
              <a:rPr lang="en-US" sz="2400">
                <a:latin typeface="Arial"/>
                <a:cs typeface="Arial"/>
              </a:rPr>
              <a:t> – summarizes findings, answers key questions</a:t>
            </a:r>
          </a:p>
          <a:p>
            <a:endParaRPr lang="en-US"/>
          </a:p>
        </p:txBody>
      </p:sp>
      <p:sp>
        <p:nvSpPr>
          <p:cNvPr id="3" name="Title 2">
            <a:extLst>
              <a:ext uri="{FF2B5EF4-FFF2-40B4-BE49-F238E27FC236}">
                <a16:creationId xmlns:a16="http://schemas.microsoft.com/office/drawing/2014/main" id="{49D923A6-F356-47BB-A8CF-FE28AB8FF5BF}"/>
              </a:ext>
            </a:extLst>
          </p:cNvPr>
          <p:cNvSpPr>
            <a:spLocks noGrp="1"/>
          </p:cNvSpPr>
          <p:nvPr>
            <p:ph type="title"/>
          </p:nvPr>
        </p:nvSpPr>
        <p:spPr/>
        <p:txBody>
          <a:bodyPr/>
          <a:lstStyle/>
          <a:p>
            <a:r>
              <a:rPr lang="en-US" dirty="0">
                <a:latin typeface="Arial"/>
                <a:cs typeface="Arial"/>
              </a:rPr>
              <a:t>Program Evaluation </a:t>
            </a:r>
            <a:endParaRPr lang="en-US" dirty="0"/>
          </a:p>
        </p:txBody>
      </p:sp>
    </p:spTree>
    <p:extLst>
      <p:ext uri="{BB962C8B-B14F-4D97-AF65-F5344CB8AC3E}">
        <p14:creationId xmlns:p14="http://schemas.microsoft.com/office/powerpoint/2010/main" val="192938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01867-A2AC-498E-94A2-04C64C4336D7}"/>
              </a:ext>
            </a:extLst>
          </p:cNvPr>
          <p:cNvSpPr>
            <a:spLocks noGrp="1"/>
          </p:cNvSpPr>
          <p:nvPr>
            <p:ph idx="1"/>
          </p:nvPr>
        </p:nvSpPr>
        <p:spPr>
          <a:xfrm>
            <a:off x="838200" y="1868558"/>
            <a:ext cx="10515600" cy="4462668"/>
          </a:xfrm>
        </p:spPr>
        <p:txBody>
          <a:bodyPr vert="horz" lIns="91440" tIns="45720" rIns="91440" bIns="45720" rtlCol="0" anchor="t">
            <a:normAutofit lnSpcReduction="10000"/>
          </a:bodyPr>
          <a:lstStyle/>
          <a:p>
            <a:pPr marL="0" indent="0">
              <a:buNone/>
            </a:pPr>
            <a:r>
              <a:rPr lang="en-US" sz="2400">
                <a:latin typeface="Arial"/>
                <a:cs typeface="Arial"/>
              </a:rPr>
              <a:t>Federal Grants Monitoring (Titles I, IIA, IVA) uses same schedule as Integrated Monitoring - </a:t>
            </a:r>
            <a:r>
              <a:rPr lang="en-US" sz="2400" b="1">
                <a:latin typeface="Arial"/>
                <a:cs typeface="Arial"/>
              </a:rPr>
              <a:t>every 6 years </a:t>
            </a:r>
          </a:p>
          <a:p>
            <a:r>
              <a:rPr lang="en-US" sz="2400">
                <a:latin typeface="Arial"/>
                <a:cs typeface="Arial"/>
              </a:rPr>
              <a:t>Timeline</a:t>
            </a:r>
          </a:p>
          <a:p>
            <a:pPr lvl="1"/>
            <a:r>
              <a:rPr lang="en-US">
                <a:latin typeface="Arial"/>
                <a:cs typeface="Arial"/>
              </a:rPr>
              <a:t>Official notification from DESE Federal Grants Office in the fall</a:t>
            </a:r>
          </a:p>
          <a:p>
            <a:pPr lvl="1"/>
            <a:r>
              <a:rPr lang="en-US">
                <a:latin typeface="Arial"/>
                <a:cs typeface="Arial"/>
              </a:rPr>
              <a:t>Documents due in winter</a:t>
            </a:r>
          </a:p>
          <a:p>
            <a:pPr lvl="1"/>
            <a:r>
              <a:rPr lang="en-US">
                <a:latin typeface="Arial"/>
                <a:cs typeface="Arial"/>
              </a:rPr>
              <a:t>DESE report out to districts in spring</a:t>
            </a:r>
          </a:p>
          <a:p>
            <a:pPr lvl="1"/>
            <a:r>
              <a:rPr lang="en-US">
                <a:latin typeface="Arial"/>
                <a:cs typeface="Arial"/>
              </a:rPr>
              <a:t>Required actions due in fall (if there are findings)</a:t>
            </a:r>
          </a:p>
          <a:p>
            <a:r>
              <a:rPr lang="en-US" sz="2400">
                <a:latin typeface="Arial"/>
                <a:cs typeface="Arial"/>
              </a:rPr>
              <a:t>Desk-based review</a:t>
            </a:r>
          </a:p>
          <a:p>
            <a:pPr lvl="1"/>
            <a:r>
              <a:rPr lang="en-US">
                <a:latin typeface="Arial"/>
                <a:cs typeface="Arial"/>
              </a:rPr>
              <a:t>Materials organized by specific documents requested and submitted via online CHAMP system</a:t>
            </a:r>
          </a:p>
          <a:p>
            <a:pPr marL="0" indent="0">
              <a:buNone/>
            </a:pPr>
            <a:r>
              <a:rPr lang="en-US">
                <a:latin typeface="Arial"/>
                <a:cs typeface="Arial"/>
                <a:hlinkClick r:id="rId2"/>
              </a:rPr>
              <a:t>Federal Grants Monitoring</a:t>
            </a:r>
            <a:endParaRPr lang="en-US">
              <a:latin typeface="Arial"/>
              <a:cs typeface="Arial"/>
            </a:endParaRPr>
          </a:p>
          <a:p>
            <a:endParaRPr lang="en-US"/>
          </a:p>
        </p:txBody>
      </p:sp>
      <p:sp>
        <p:nvSpPr>
          <p:cNvPr id="3" name="Title 2">
            <a:extLst>
              <a:ext uri="{FF2B5EF4-FFF2-40B4-BE49-F238E27FC236}">
                <a16:creationId xmlns:a16="http://schemas.microsoft.com/office/drawing/2014/main" id="{4682525D-32E1-4F74-90DD-D6117153C94D}"/>
              </a:ext>
            </a:extLst>
          </p:cNvPr>
          <p:cNvSpPr>
            <a:spLocks noGrp="1"/>
          </p:cNvSpPr>
          <p:nvPr>
            <p:ph type="title"/>
          </p:nvPr>
        </p:nvSpPr>
        <p:spPr>
          <a:xfrm>
            <a:off x="838200" y="327026"/>
            <a:ext cx="10515600" cy="1042852"/>
          </a:xfrm>
        </p:spPr>
        <p:txBody>
          <a:bodyPr/>
          <a:lstStyle/>
          <a:p>
            <a:r>
              <a:rPr lang="en-US"/>
              <a:t>Monitoring</a:t>
            </a:r>
          </a:p>
        </p:txBody>
      </p:sp>
    </p:spTree>
    <p:extLst>
      <p:ext uri="{BB962C8B-B14F-4D97-AF65-F5344CB8AC3E}">
        <p14:creationId xmlns:p14="http://schemas.microsoft.com/office/powerpoint/2010/main" val="61552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E1F3A5-7712-4FAB-BCEF-F6225BC66679}"/>
              </a:ext>
            </a:extLst>
          </p:cNvPr>
          <p:cNvSpPr>
            <a:spLocks noGrp="1"/>
          </p:cNvSpPr>
          <p:nvPr>
            <p:ph idx="1"/>
          </p:nvPr>
        </p:nvSpPr>
        <p:spPr/>
        <p:txBody>
          <a:bodyPr vert="horz" lIns="91440" tIns="45720" rIns="91440" bIns="45720" rtlCol="0" anchor="t">
            <a:normAutofit/>
          </a:bodyPr>
          <a:lstStyle/>
          <a:p>
            <a:r>
              <a:rPr lang="en-US" sz="2800"/>
              <a:t>District and school level data collected each year through an Application Supplement in GEM$</a:t>
            </a:r>
          </a:p>
          <a:p>
            <a:pPr lvl="1"/>
            <a:r>
              <a:rPr lang="en-US">
                <a:latin typeface="Arial"/>
                <a:cs typeface="Arial"/>
              </a:rPr>
              <a:t>Report on private school students served (if applicable)</a:t>
            </a:r>
          </a:p>
          <a:p>
            <a:pPr lvl="1"/>
            <a:r>
              <a:rPr lang="en-US">
                <a:latin typeface="Arial"/>
                <a:cs typeface="Arial"/>
              </a:rPr>
              <a:t>Report on N/D students served (if applicable)</a:t>
            </a:r>
          </a:p>
          <a:p>
            <a:pPr lvl="1"/>
            <a:r>
              <a:rPr lang="en-US">
                <a:latin typeface="Arial"/>
                <a:cs typeface="Arial"/>
              </a:rPr>
              <a:t>Report on distribution of parent notifications</a:t>
            </a:r>
          </a:p>
          <a:p>
            <a:r>
              <a:rPr lang="en-US" sz="2800"/>
              <a:t>Due in June (for previous school year)</a:t>
            </a:r>
          </a:p>
          <a:p>
            <a:r>
              <a:rPr lang="en-US" sz="2800">
                <a:latin typeface="Arial"/>
                <a:cs typeface="Arial"/>
              </a:rPr>
              <a:t>Required of </a:t>
            </a:r>
            <a:r>
              <a:rPr lang="en-US" sz="2800" i="1">
                <a:latin typeface="Arial"/>
                <a:cs typeface="Arial"/>
              </a:rPr>
              <a:t>all</a:t>
            </a:r>
            <a:r>
              <a:rPr lang="en-US" sz="2800">
                <a:latin typeface="Arial"/>
                <a:cs typeface="Arial"/>
              </a:rPr>
              <a:t> districts receiving Title I funds</a:t>
            </a:r>
          </a:p>
          <a:p>
            <a:pPr marL="0" indent="0">
              <a:buNone/>
            </a:pPr>
            <a:endParaRPr lang="en-US" sz="2400" u="sng">
              <a:solidFill>
                <a:srgbClr val="0056B3"/>
              </a:solidFill>
              <a:latin typeface="Arial"/>
              <a:cs typeface="Arial"/>
            </a:endParaRPr>
          </a:p>
          <a:p>
            <a:pPr marL="0" indent="0">
              <a:buNone/>
            </a:pPr>
            <a:r>
              <a:rPr lang="en-US" sz="2400" u="sng">
                <a:solidFill>
                  <a:srgbClr val="0056B3"/>
                </a:solidFill>
                <a:latin typeface="Arial"/>
                <a:cs typeface="Arial"/>
                <a:hlinkClick r:id="rId2">
                  <a:extLst>
                    <a:ext uri="{A12FA001-AC4F-418D-AE19-62706E023703}">
                      <ahyp:hlinkClr xmlns:ahyp="http://schemas.microsoft.com/office/drawing/2018/hyperlinkcolor" val="tx"/>
                    </a:ext>
                  </a:extLst>
                </a:hlinkClick>
              </a:rPr>
              <a:t>Instructions: Title I Data Collection Application Supplement in GEM$</a:t>
            </a:r>
            <a:endParaRPr lang="en-US" sz="2400">
              <a:latin typeface="Arial"/>
              <a:cs typeface="Arial"/>
            </a:endParaRPr>
          </a:p>
          <a:p>
            <a:endParaRPr lang="en-US"/>
          </a:p>
        </p:txBody>
      </p:sp>
      <p:sp>
        <p:nvSpPr>
          <p:cNvPr id="3" name="Title 2">
            <a:extLst>
              <a:ext uri="{FF2B5EF4-FFF2-40B4-BE49-F238E27FC236}">
                <a16:creationId xmlns:a16="http://schemas.microsoft.com/office/drawing/2014/main" id="{DAA31418-DF11-4616-86B1-AB6CC15FED41}"/>
              </a:ext>
            </a:extLst>
          </p:cNvPr>
          <p:cNvSpPr>
            <a:spLocks noGrp="1"/>
          </p:cNvSpPr>
          <p:nvPr>
            <p:ph type="title"/>
          </p:nvPr>
        </p:nvSpPr>
        <p:spPr/>
        <p:txBody>
          <a:bodyPr/>
          <a:lstStyle/>
          <a:p>
            <a:r>
              <a:rPr lang="en-US">
                <a:latin typeface="Arial"/>
                <a:cs typeface="Arial"/>
              </a:rPr>
              <a:t>Title I Data Collection</a:t>
            </a:r>
          </a:p>
        </p:txBody>
      </p:sp>
    </p:spTree>
    <p:extLst>
      <p:ext uri="{BB962C8B-B14F-4D97-AF65-F5344CB8AC3E}">
        <p14:creationId xmlns:p14="http://schemas.microsoft.com/office/powerpoint/2010/main" val="311066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8D703-D2EB-4B60-A036-3E9236F1F2A1}"/>
              </a:ext>
            </a:extLst>
          </p:cNvPr>
          <p:cNvSpPr>
            <a:spLocks noGrp="1"/>
          </p:cNvSpPr>
          <p:nvPr>
            <p:ph type="title"/>
          </p:nvPr>
        </p:nvSpPr>
        <p:spPr>
          <a:solidFill>
            <a:schemeClr val="accent2">
              <a:lumMod val="20000"/>
              <a:lumOff val="80000"/>
            </a:schemeClr>
          </a:solidFill>
        </p:spPr>
        <p:txBody>
          <a:bodyPr/>
          <a:lstStyle/>
          <a:p>
            <a:r>
              <a:rPr lang="en-US">
                <a:latin typeface="Arial"/>
                <a:cs typeface="Arial"/>
                <a:hlinkClick r:id="rId2"/>
              </a:rPr>
              <a:t>Family &amp; Community Engagement- Checklist</a:t>
            </a:r>
            <a:endParaRPr lang="en-US"/>
          </a:p>
        </p:txBody>
      </p:sp>
      <p:pic>
        <p:nvPicPr>
          <p:cNvPr id="11" name="Picture 10" descr="Family/Guardian Policies must include: &#10;1&#10;Describe specific rights of families/guardians  &#10;2. &#10;Provide information and opportunities for meaningful activities developed with families/guardians so the entire community is prepared to participate in student educational growth. &#10;3. &#10;Describe how families/guardians are involved in an annual evaluation of the effectiveness of the  family/guardian engagement in improving academic achievement &#10;">
            <a:extLst>
              <a:ext uri="{FF2B5EF4-FFF2-40B4-BE49-F238E27FC236}">
                <a16:creationId xmlns:a16="http://schemas.microsoft.com/office/drawing/2014/main" id="{00BEC0D7-9E59-3CDE-AA8D-553E0CDF0B46}"/>
              </a:ext>
            </a:extLst>
          </p:cNvPr>
          <p:cNvPicPr>
            <a:picLocks noChangeAspect="1"/>
          </p:cNvPicPr>
          <p:nvPr/>
        </p:nvPicPr>
        <p:blipFill>
          <a:blip r:embed="rId3"/>
          <a:stretch>
            <a:fillRect/>
          </a:stretch>
        </p:blipFill>
        <p:spPr>
          <a:xfrm>
            <a:off x="581025" y="1590675"/>
            <a:ext cx="11029950" cy="4914900"/>
          </a:xfrm>
          <a:prstGeom prst="rect">
            <a:avLst/>
          </a:prstGeom>
        </p:spPr>
      </p:pic>
      <p:sp>
        <p:nvSpPr>
          <p:cNvPr id="2" name="TextBox 1">
            <a:extLst>
              <a:ext uri="{FF2B5EF4-FFF2-40B4-BE49-F238E27FC236}">
                <a16:creationId xmlns:a16="http://schemas.microsoft.com/office/drawing/2014/main" id="{4445CF11-1C01-14F5-8105-A32C67549A7F}"/>
              </a:ext>
            </a:extLst>
          </p:cNvPr>
          <p:cNvSpPr txBox="1"/>
          <p:nvPr/>
        </p:nvSpPr>
        <p:spPr>
          <a:xfrm>
            <a:off x="3962400" y="4229100"/>
            <a:ext cx="7172325" cy="1200329"/>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u="sng">
                <a:ea typeface="+mn-lt"/>
                <a:cs typeface="+mn-lt"/>
                <a:hlinkClick r:id="rId4"/>
              </a:rPr>
              <a:t>District and School Family Engagement &amp; Required Policies (DESE Guidance)</a:t>
            </a:r>
            <a:endParaRPr lang="en-US">
              <a:ea typeface="+mn-lt"/>
              <a:cs typeface="+mn-lt"/>
            </a:endParaRPr>
          </a:p>
          <a:p>
            <a:pPr marL="285750" indent="-285750">
              <a:buFont typeface="Symbol"/>
              <a:buChar char="•"/>
            </a:pPr>
            <a:r>
              <a:rPr lang="en-US" u="sng">
                <a:ea typeface="+mn-lt"/>
                <a:cs typeface="+mn-lt"/>
                <a:hlinkClick r:id="rId5"/>
              </a:rPr>
              <a:t>School- family/guardian compact</a:t>
            </a:r>
            <a:endParaRPr lang="en-US"/>
          </a:p>
          <a:p>
            <a:endParaRPr lang="en-US">
              <a:solidFill>
                <a:srgbClr val="000000"/>
              </a:solidFill>
              <a:latin typeface="Calibri"/>
              <a:ea typeface="Calibri"/>
              <a:cs typeface="Calibri"/>
            </a:endParaRPr>
          </a:p>
        </p:txBody>
      </p:sp>
    </p:spTree>
    <p:extLst>
      <p:ext uri="{BB962C8B-B14F-4D97-AF65-F5344CB8AC3E}">
        <p14:creationId xmlns:p14="http://schemas.microsoft.com/office/powerpoint/2010/main" val="27126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8D703-D2EB-4B60-A036-3E9236F1F2A1}"/>
              </a:ext>
            </a:extLst>
          </p:cNvPr>
          <p:cNvSpPr>
            <a:spLocks noGrp="1"/>
          </p:cNvSpPr>
          <p:nvPr>
            <p:ph type="title"/>
          </p:nvPr>
        </p:nvSpPr>
        <p:spPr>
          <a:solidFill>
            <a:schemeClr val="accent2">
              <a:lumMod val="20000"/>
              <a:lumOff val="80000"/>
            </a:schemeClr>
          </a:solidFill>
        </p:spPr>
        <p:txBody>
          <a:bodyPr/>
          <a:lstStyle/>
          <a:p>
            <a:r>
              <a:rPr lang="en-US" dirty="0">
                <a:latin typeface="Arial"/>
                <a:cs typeface="Arial"/>
                <a:hlinkClick r:id="rId2"/>
              </a:rPr>
              <a:t>Family &amp; Community Engagement- Checklist</a:t>
            </a:r>
            <a:r>
              <a:rPr lang="en-US" dirty="0">
                <a:latin typeface="Arial"/>
                <a:cs typeface="Arial"/>
              </a:rPr>
              <a:t> </a:t>
            </a:r>
            <a:endParaRPr lang="en-US" dirty="0"/>
          </a:p>
        </p:txBody>
      </p:sp>
      <p:pic>
        <p:nvPicPr>
          <p:cNvPr id="4" name="Picture 3" descr="Annual Title 1 Meeting&#10;Schedule to inform participating families/guardians of students about Title I programs &#10;&#10;Meeting Agenda Topics include: &#10;&#10;a. The state’s academic content standards and state student academic achievement standards &#10;&#10;b. State and local academic assessments, including alternative assessments &#10;&#10;c. The family/guardian engagement requirements (Engagement Policies and Compacts (distribute, evaluate and update), Families’ Right to Know, Report Cards and notifications) &#10;&#10;d. Sharing best practices and resources with families/guardians on how to monitor and improve student academic progress and achievement    &#10;&#10;e. Additionally, districts and schools provide accessible tools to assist all families in understanding and collectively supporting student improvement and achievement. &#10;&#10;File and save documentation of meeting, agenda topics and family participation and attendance  &#10;">
            <a:extLst>
              <a:ext uri="{FF2B5EF4-FFF2-40B4-BE49-F238E27FC236}">
                <a16:creationId xmlns:a16="http://schemas.microsoft.com/office/drawing/2014/main" id="{27048765-E69F-9E10-A9D3-347B4AE2DFF7}"/>
              </a:ext>
            </a:extLst>
          </p:cNvPr>
          <p:cNvPicPr>
            <a:picLocks noChangeAspect="1"/>
          </p:cNvPicPr>
          <p:nvPr/>
        </p:nvPicPr>
        <p:blipFill>
          <a:blip r:embed="rId3"/>
          <a:stretch>
            <a:fillRect/>
          </a:stretch>
        </p:blipFill>
        <p:spPr>
          <a:xfrm>
            <a:off x="338138" y="1709738"/>
            <a:ext cx="11249025" cy="4905375"/>
          </a:xfrm>
          <a:prstGeom prst="rect">
            <a:avLst/>
          </a:prstGeom>
        </p:spPr>
      </p:pic>
    </p:spTree>
    <p:extLst>
      <p:ext uri="{BB962C8B-B14F-4D97-AF65-F5344CB8AC3E}">
        <p14:creationId xmlns:p14="http://schemas.microsoft.com/office/powerpoint/2010/main" val="103775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8D703-D2EB-4B60-A036-3E9236F1F2A1}"/>
              </a:ext>
            </a:extLst>
          </p:cNvPr>
          <p:cNvSpPr>
            <a:spLocks noGrp="1"/>
          </p:cNvSpPr>
          <p:nvPr>
            <p:ph type="title"/>
          </p:nvPr>
        </p:nvSpPr>
        <p:spPr>
          <a:solidFill>
            <a:schemeClr val="accent2">
              <a:lumMod val="20000"/>
              <a:lumOff val="80000"/>
            </a:schemeClr>
          </a:solidFill>
        </p:spPr>
        <p:txBody>
          <a:bodyPr/>
          <a:lstStyle/>
          <a:p>
            <a:r>
              <a:rPr lang="en-US" dirty="0">
                <a:latin typeface="Arial"/>
                <a:cs typeface="Arial"/>
                <a:hlinkClick r:id="rId2"/>
              </a:rPr>
              <a:t>Family &amp; Community Engagement- Checklist</a:t>
            </a:r>
            <a:r>
              <a:rPr lang="en-US" dirty="0">
                <a:latin typeface="Arial"/>
                <a:cs typeface="Arial"/>
              </a:rPr>
              <a:t>   </a:t>
            </a:r>
            <a:endParaRPr lang="en-US" dirty="0"/>
          </a:p>
        </p:txBody>
      </p:sp>
      <p:pic>
        <p:nvPicPr>
          <p:cNvPr id="5" name="Picture 4" descr="Annual Family/Guardian Notifications  &#10;&#10;1. &#10;&#10;Distribute to families/guardians written family/guardian engagement policies and school-family/guardian compacts &#10;&#10;2. &#10;&#10;Publish and distribute annual report cards for district and all district schools &#10;&#10;&#10;3. &#10;&#10;Notify family/guardian of school and district accountability status as well as right to request teacher qualification information &#10;&#10;4. &#10;&#10;Notify (if applicable) families/guardian that student has been taught for four or more consecutive weeks by a teacher who does not meet licensure requirements &#10;">
            <a:extLst>
              <a:ext uri="{FF2B5EF4-FFF2-40B4-BE49-F238E27FC236}">
                <a16:creationId xmlns:a16="http://schemas.microsoft.com/office/drawing/2014/main" id="{DF1C2EF9-C63F-4D24-D9B7-BC8A2E54C475}"/>
              </a:ext>
            </a:extLst>
          </p:cNvPr>
          <p:cNvPicPr>
            <a:picLocks noChangeAspect="1"/>
          </p:cNvPicPr>
          <p:nvPr/>
        </p:nvPicPr>
        <p:blipFill>
          <a:blip r:embed="rId3"/>
          <a:stretch>
            <a:fillRect/>
          </a:stretch>
        </p:blipFill>
        <p:spPr>
          <a:xfrm>
            <a:off x="400050" y="1643063"/>
            <a:ext cx="11220450" cy="4962525"/>
          </a:xfrm>
          <a:prstGeom prst="rect">
            <a:avLst/>
          </a:prstGeom>
        </p:spPr>
      </p:pic>
      <p:sp>
        <p:nvSpPr>
          <p:cNvPr id="7" name="TextBox 6">
            <a:extLst>
              <a:ext uri="{FF2B5EF4-FFF2-40B4-BE49-F238E27FC236}">
                <a16:creationId xmlns:a16="http://schemas.microsoft.com/office/drawing/2014/main" id="{7B000DFC-DEC1-98EF-E56D-C34A52F771CE}"/>
              </a:ext>
            </a:extLst>
          </p:cNvPr>
          <p:cNvSpPr txBox="1"/>
          <p:nvPr/>
        </p:nvSpPr>
        <p:spPr>
          <a:xfrm>
            <a:off x="4010025" y="4267200"/>
            <a:ext cx="7343775" cy="682238"/>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57"/>
              </a:lnSpc>
            </a:pPr>
            <a:r>
              <a:rPr lang="en-US" u="sng">
                <a:hlinkClick r:id="rId4"/>
              </a:rPr>
              <a:t>Report Card Cover Letter and Right-to-Request (English)</a:t>
            </a:r>
            <a:r>
              <a:rPr lang="en-US"/>
              <a:t> ​</a:t>
            </a:r>
          </a:p>
          <a:p>
            <a:pPr marL="228600" indent="-228600">
              <a:lnSpc>
                <a:spcPts val="1457"/>
              </a:lnSpc>
              <a:buFont typeface="Symbol,Sans-Serif"/>
              <a:buChar char="•"/>
            </a:pPr>
            <a:endParaRPr lang="en-US" u="sng"/>
          </a:p>
          <a:p>
            <a:pPr>
              <a:lnSpc>
                <a:spcPts val="1457"/>
              </a:lnSpc>
            </a:pPr>
            <a:r>
              <a:rPr lang="en-US" u="sng">
                <a:hlinkClick r:id="rId5"/>
              </a:rPr>
              <a:t>Right-To-Know: Teacher Not Meeting State Licensure Requirements</a:t>
            </a:r>
            <a:r>
              <a:rPr lang="en-US"/>
              <a:t> </a:t>
            </a:r>
            <a:endParaRPr lang="en-US">
              <a:ea typeface="Calibri"/>
              <a:cs typeface="Calibri"/>
            </a:endParaRPr>
          </a:p>
        </p:txBody>
      </p:sp>
    </p:spTree>
    <p:extLst>
      <p:ext uri="{BB962C8B-B14F-4D97-AF65-F5344CB8AC3E}">
        <p14:creationId xmlns:p14="http://schemas.microsoft.com/office/powerpoint/2010/main" val="418749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BF088-61CD-4639-9DC0-8FEE87356252}"/>
              </a:ext>
            </a:extLst>
          </p:cNvPr>
          <p:cNvSpPr>
            <a:spLocks noGrp="1"/>
          </p:cNvSpPr>
          <p:nvPr>
            <p:ph type="title"/>
          </p:nvPr>
        </p:nvSpPr>
        <p:spPr/>
        <p:txBody>
          <a:bodyPr>
            <a:normAutofit fontScale="90000"/>
          </a:bodyPr>
          <a:lstStyle/>
          <a:p>
            <a:r>
              <a:rPr lang="en-US"/>
              <a:t>Welcome to the Title I New Directors Overview!</a:t>
            </a:r>
          </a:p>
        </p:txBody>
      </p:sp>
      <p:sp>
        <p:nvSpPr>
          <p:cNvPr id="4" name="Content Placeholder 2">
            <a:extLst>
              <a:ext uri="{FF2B5EF4-FFF2-40B4-BE49-F238E27FC236}">
                <a16:creationId xmlns:a16="http://schemas.microsoft.com/office/drawing/2014/main" id="{4E96F94D-6421-4E1D-B3F8-4079AA9FF1EB}"/>
              </a:ext>
            </a:extLst>
          </p:cNvPr>
          <p:cNvSpPr>
            <a:spLocks noGrp="1"/>
          </p:cNvSpPr>
          <p:nvPr>
            <p:ph idx="1"/>
          </p:nvPr>
        </p:nvSpPr>
        <p:spPr>
          <a:xfrm>
            <a:off x="410514" y="1808254"/>
            <a:ext cx="11370972" cy="5049746"/>
          </a:xfrm>
        </p:spPr>
        <p:txBody>
          <a:bodyPr/>
          <a:lstStyle/>
          <a:p>
            <a:pPr>
              <a:spcAft>
                <a:spcPts val="500"/>
              </a:spcAft>
            </a:pPr>
            <a:r>
              <a:rPr lang="en-US"/>
              <a:t>Housekeeping items before we begin:</a:t>
            </a:r>
          </a:p>
          <a:p>
            <a:pPr lvl="1">
              <a:spcAft>
                <a:spcPts val="500"/>
              </a:spcAft>
            </a:pPr>
            <a:r>
              <a:rPr lang="en-US" sz="2600"/>
              <a:t>The slides, topical guide, and Title I Director Handbook were emailed out prior to the webinar.</a:t>
            </a:r>
          </a:p>
          <a:p>
            <a:pPr lvl="2">
              <a:spcAft>
                <a:spcPts val="500"/>
              </a:spcAft>
            </a:pPr>
            <a:r>
              <a:rPr lang="en-US" sz="1800"/>
              <a:t>Topical guide and handbook are posted on website:</a:t>
            </a:r>
            <a:r>
              <a:rPr lang="en-US" sz="2200"/>
              <a:t> </a:t>
            </a:r>
            <a:r>
              <a:rPr lang="en-US" sz="1200">
                <a:hlinkClick r:id="rId2"/>
              </a:rPr>
              <a:t>https://www.doe.mass.edu/federalgrants/titlei-a/default.html</a:t>
            </a:r>
            <a:endParaRPr lang="en-US" sz="2200"/>
          </a:p>
          <a:p>
            <a:pPr lvl="1">
              <a:spcAft>
                <a:spcPts val="500"/>
              </a:spcAft>
            </a:pPr>
            <a:r>
              <a:rPr lang="en-US" sz="2600"/>
              <a:t>To preserve bandwidth, your video and microphone are turned off.</a:t>
            </a:r>
          </a:p>
          <a:p>
            <a:pPr lvl="1">
              <a:spcAft>
                <a:spcPts val="500"/>
              </a:spcAft>
            </a:pPr>
            <a:r>
              <a:rPr lang="en-US" sz="2600"/>
              <a:t>Use the Q and A feature at the bottom of the screen to ask questions (not Chat).</a:t>
            </a:r>
          </a:p>
          <a:p>
            <a:pPr lvl="1">
              <a:spcAft>
                <a:spcPts val="500"/>
              </a:spcAft>
            </a:pPr>
            <a:r>
              <a:rPr lang="en-US" sz="2600"/>
              <a:t>This session is being recorded and will be made available upon request.</a:t>
            </a:r>
          </a:p>
        </p:txBody>
      </p:sp>
    </p:spTree>
    <p:extLst>
      <p:ext uri="{BB962C8B-B14F-4D97-AF65-F5344CB8AC3E}">
        <p14:creationId xmlns:p14="http://schemas.microsoft.com/office/powerpoint/2010/main" val="212562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8D703-D2EB-4B60-A036-3E9236F1F2A1}"/>
              </a:ext>
            </a:extLst>
          </p:cNvPr>
          <p:cNvSpPr>
            <a:spLocks noGrp="1"/>
          </p:cNvSpPr>
          <p:nvPr>
            <p:ph type="title"/>
          </p:nvPr>
        </p:nvSpPr>
        <p:spPr>
          <a:solidFill>
            <a:schemeClr val="accent2">
              <a:lumMod val="20000"/>
              <a:lumOff val="80000"/>
            </a:schemeClr>
          </a:solidFill>
        </p:spPr>
        <p:txBody>
          <a:bodyPr/>
          <a:lstStyle/>
          <a:p>
            <a:r>
              <a:rPr lang="en-US" dirty="0">
                <a:latin typeface="Arial"/>
                <a:cs typeface="Arial"/>
                <a:hlinkClick r:id="rId2"/>
              </a:rPr>
              <a:t>Family &amp; Community Engagement- Checklist</a:t>
            </a:r>
            <a:r>
              <a:rPr lang="en-US" dirty="0">
                <a:latin typeface="Arial"/>
                <a:cs typeface="Arial"/>
              </a:rPr>
              <a:t>    </a:t>
            </a:r>
            <a:endParaRPr lang="en-US" dirty="0"/>
          </a:p>
        </p:txBody>
      </p:sp>
      <p:pic>
        <p:nvPicPr>
          <p:cNvPr id="5" name="Picture 4" descr="Capacity Building   &#10;&#10;Opportunities for meaningful activities developed with families/guardians so the entire community is prepared to participate in student educational growth. &#10;&#10; &#10;&#10;">
            <a:extLst>
              <a:ext uri="{FF2B5EF4-FFF2-40B4-BE49-F238E27FC236}">
                <a16:creationId xmlns:a16="http://schemas.microsoft.com/office/drawing/2014/main" id="{8A11566E-974B-019F-AF88-910F3B14A64B}"/>
              </a:ext>
            </a:extLst>
          </p:cNvPr>
          <p:cNvPicPr>
            <a:picLocks noChangeAspect="1"/>
          </p:cNvPicPr>
          <p:nvPr/>
        </p:nvPicPr>
        <p:blipFill>
          <a:blip r:embed="rId3"/>
          <a:stretch>
            <a:fillRect/>
          </a:stretch>
        </p:blipFill>
        <p:spPr>
          <a:xfrm>
            <a:off x="542925" y="1709738"/>
            <a:ext cx="11106150" cy="4848225"/>
          </a:xfrm>
          <a:prstGeom prst="rect">
            <a:avLst/>
          </a:prstGeom>
        </p:spPr>
      </p:pic>
      <p:sp>
        <p:nvSpPr>
          <p:cNvPr id="4" name="TextBox 3">
            <a:extLst>
              <a:ext uri="{FF2B5EF4-FFF2-40B4-BE49-F238E27FC236}">
                <a16:creationId xmlns:a16="http://schemas.microsoft.com/office/drawing/2014/main" id="{9A99AAA2-2E7E-F9B1-5430-DDF5B17D2B38}"/>
              </a:ext>
            </a:extLst>
          </p:cNvPr>
          <p:cNvSpPr txBox="1"/>
          <p:nvPr/>
        </p:nvSpPr>
        <p:spPr>
          <a:xfrm>
            <a:off x="4038600" y="3133725"/>
            <a:ext cx="7058025" cy="369332"/>
          </a:xfrm>
          <a:prstGeom prst="rect">
            <a:avLst/>
          </a:prstGeom>
          <a:solidFill>
            <a:srgbClr val="FCCFE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hlinkClick r:id="rId4"/>
              </a:rPr>
              <a:t>DESE Family Engagement Initiatives and Resource</a:t>
            </a:r>
            <a:r>
              <a:rPr lang="en-US"/>
              <a:t>  </a:t>
            </a:r>
          </a:p>
        </p:txBody>
      </p:sp>
    </p:spTree>
    <p:extLst>
      <p:ext uri="{BB962C8B-B14F-4D97-AF65-F5344CB8AC3E}">
        <p14:creationId xmlns:p14="http://schemas.microsoft.com/office/powerpoint/2010/main" val="293050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8D703-D2EB-4B60-A036-3E9236F1F2A1}"/>
              </a:ext>
            </a:extLst>
          </p:cNvPr>
          <p:cNvSpPr>
            <a:spLocks noGrp="1"/>
          </p:cNvSpPr>
          <p:nvPr>
            <p:ph type="title"/>
          </p:nvPr>
        </p:nvSpPr>
        <p:spPr/>
        <p:txBody>
          <a:bodyPr>
            <a:normAutofit fontScale="90000"/>
          </a:bodyPr>
          <a:lstStyle/>
          <a:p>
            <a:r>
              <a:rPr lang="en-US">
                <a:latin typeface="Arial"/>
                <a:cs typeface="Arial"/>
              </a:rPr>
              <a:t>Family &amp; Community Engagement</a:t>
            </a:r>
            <a:br>
              <a:rPr lang="en-US">
                <a:latin typeface="Arial"/>
                <a:cs typeface="Arial"/>
              </a:rPr>
            </a:br>
            <a:r>
              <a:rPr lang="en-US" sz="3600">
                <a:latin typeface="Arial"/>
                <a:cs typeface="Arial"/>
              </a:rPr>
              <a:t>Additional Resources</a:t>
            </a:r>
            <a:endParaRPr lang="en-US" sz="3600"/>
          </a:p>
        </p:txBody>
      </p:sp>
      <p:sp>
        <p:nvSpPr>
          <p:cNvPr id="5" name="Content Placeholder 4">
            <a:extLst>
              <a:ext uri="{FF2B5EF4-FFF2-40B4-BE49-F238E27FC236}">
                <a16:creationId xmlns:a16="http://schemas.microsoft.com/office/drawing/2014/main" id="{799DAD3D-92EC-5A65-F7F1-90C8E1CDD902}"/>
              </a:ext>
            </a:extLst>
          </p:cNvPr>
          <p:cNvSpPr>
            <a:spLocks noGrp="1"/>
          </p:cNvSpPr>
          <p:nvPr>
            <p:ph idx="1"/>
          </p:nvPr>
        </p:nvSpPr>
        <p:spPr>
          <a:xfrm>
            <a:off x="533400" y="1639309"/>
            <a:ext cx="10515600" cy="4052559"/>
          </a:xfrm>
          <a:noFill/>
        </p:spPr>
        <p:txBody>
          <a:bodyPr vert="horz" lIns="91440" tIns="45720" rIns="91440" bIns="45720" rtlCol="0" anchor="t">
            <a:normAutofit/>
          </a:bodyPr>
          <a:lstStyle/>
          <a:p>
            <a:pPr marL="0" indent="0">
              <a:buNone/>
            </a:pPr>
            <a:endParaRPr lang="en-US" u="sng">
              <a:solidFill>
                <a:srgbClr val="0563C1"/>
              </a:solidFill>
              <a:latin typeface="Arial"/>
              <a:ea typeface="Segoe UI"/>
              <a:cs typeface="Segoe UI"/>
            </a:endParaRPr>
          </a:p>
          <a:p>
            <a:pPr marL="0" indent="0">
              <a:buNone/>
            </a:pPr>
            <a:r>
              <a:rPr lang="en-US" u="sng">
                <a:solidFill>
                  <a:srgbClr val="0563C1"/>
                </a:solidFill>
                <a:latin typeface="Arial"/>
                <a:ea typeface="Segoe UI"/>
                <a:cs typeface="Segoe UI"/>
                <a:hlinkClick r:id="rId2">
                  <a:extLst>
                    <a:ext uri="{A12FA001-AC4F-418D-AE19-62706E023703}">
                      <ahyp:hlinkClr xmlns:ahyp="http://schemas.microsoft.com/office/drawing/2018/hyperlinkcolor" val="tx"/>
                    </a:ext>
                  </a:extLst>
                </a:hlinkClick>
              </a:rPr>
              <a:t>E -</a:t>
            </a:r>
            <a:r>
              <a:rPr lang="en-US" u="sng">
                <a:solidFill>
                  <a:srgbClr val="0563C1"/>
                </a:solidFill>
                <a:latin typeface="Arial"/>
                <a:ea typeface="Segoe UI"/>
                <a:cs typeface="Segoe UI"/>
                <a:hlinkClick r:id="rId2"/>
              </a:rPr>
              <a:t>Learning </a:t>
            </a:r>
            <a:r>
              <a:rPr lang="en-US" u="sng">
                <a:solidFill>
                  <a:srgbClr val="0563C1"/>
                </a:solidFill>
                <a:latin typeface="Arial"/>
                <a:ea typeface="Segoe UI"/>
                <a:cs typeface="Segoe UI"/>
                <a:hlinkClick r:id="rId2">
                  <a:extLst>
                    <a:ext uri="{A12FA001-AC4F-418D-AE19-62706E023703}">
                      <ahyp:hlinkClr xmlns:ahyp="http://schemas.microsoft.com/office/drawing/2018/hyperlinkcolor" val="tx"/>
                    </a:ext>
                  </a:extLst>
                </a:hlinkClick>
              </a:rPr>
              <a:t>Tool: ESSA</a:t>
            </a:r>
            <a:r>
              <a:rPr lang="en-US" u="sng" strike="noStrike" baseline="0">
                <a:solidFill>
                  <a:srgbClr val="0563C1"/>
                </a:solidFill>
                <a:latin typeface="Arial"/>
                <a:ea typeface="Segoe UI"/>
                <a:cs typeface="Segoe UI"/>
                <a:hlinkClick r:id="rId2">
                  <a:extLst>
                    <a:ext uri="{A12FA001-AC4F-418D-AE19-62706E023703}">
                      <ahyp:hlinkClr xmlns:ahyp="http://schemas.microsoft.com/office/drawing/2018/hyperlinkcolor" val="tx"/>
                    </a:ext>
                  </a:extLst>
                </a:hlinkClick>
              </a:rPr>
              <a:t> Family Engagement Overview – NEW!</a:t>
            </a:r>
            <a:r>
              <a:rPr lang="en-US" baseline="0">
                <a:solidFill>
                  <a:srgbClr val="203864"/>
                </a:solidFill>
                <a:latin typeface="Arial"/>
                <a:ea typeface="Segoe UI"/>
                <a:cs typeface="Segoe UI"/>
              </a:rPr>
              <a:t> </a:t>
            </a:r>
            <a:endParaRPr lang="en-US"/>
          </a:p>
          <a:p>
            <a:pPr marL="0" indent="0">
              <a:buNone/>
            </a:pPr>
            <a:endParaRPr lang="en-US">
              <a:solidFill>
                <a:srgbClr val="203864"/>
              </a:solidFill>
              <a:latin typeface="Arial"/>
              <a:cs typeface="Segoe UI"/>
            </a:endParaRPr>
          </a:p>
          <a:p>
            <a:pPr marL="0" indent="0">
              <a:buNone/>
            </a:pPr>
            <a:r>
              <a:rPr lang="en-US">
                <a:solidFill>
                  <a:srgbClr val="203864"/>
                </a:solidFill>
                <a:latin typeface="Arial"/>
                <a:cs typeface="Segoe UI"/>
                <a:hlinkClick r:id="rId3">
                  <a:extLst>
                    <a:ext uri="{A12FA001-AC4F-418D-AE19-62706E023703}">
                      <ahyp:hlinkClr xmlns:ahyp="http://schemas.microsoft.com/office/drawing/2018/hyperlinkcolor" val="tx"/>
                    </a:ext>
                  </a:extLst>
                </a:hlinkClick>
              </a:rPr>
              <a:t>DESE Office of Student and Family Support Family Engagement Resources</a:t>
            </a:r>
            <a:endParaRPr lang="en-US">
              <a:solidFill>
                <a:srgbClr val="203864"/>
              </a:solidFill>
              <a:latin typeface="Arial"/>
              <a:cs typeface="Arial"/>
            </a:endParaRPr>
          </a:p>
          <a:p>
            <a:pPr marL="0" indent="0">
              <a:buNone/>
            </a:pPr>
            <a:endParaRPr lang="en-US">
              <a:solidFill>
                <a:srgbClr val="203864"/>
              </a:solidFill>
              <a:cs typeface="Arial"/>
            </a:endParaRPr>
          </a:p>
          <a:p>
            <a:pPr marL="0" indent="0">
              <a:buNone/>
            </a:pPr>
            <a:endParaRPr lang="en-US">
              <a:solidFill>
                <a:srgbClr val="203864"/>
              </a:solidFill>
              <a:cs typeface="Arial"/>
            </a:endParaRPr>
          </a:p>
          <a:p>
            <a:pPr marL="0" indent="0">
              <a:buNone/>
            </a:pPr>
            <a:endParaRPr lang="en-US">
              <a:solidFill>
                <a:srgbClr val="203864"/>
              </a:solidFill>
              <a:cs typeface="Segoe UI"/>
            </a:endParaRPr>
          </a:p>
          <a:p>
            <a:pPr marL="0" indent="0">
              <a:lnSpc>
                <a:spcPts val="2625"/>
              </a:lnSpc>
              <a:buNone/>
            </a:pPr>
            <a:endParaRPr lang="en-US">
              <a:solidFill>
                <a:srgbClr val="203864"/>
              </a:solidFill>
              <a:cs typeface="Segoe UI"/>
            </a:endParaRPr>
          </a:p>
        </p:txBody>
      </p:sp>
    </p:spTree>
    <p:extLst>
      <p:ext uri="{BB962C8B-B14F-4D97-AF65-F5344CB8AC3E}">
        <p14:creationId xmlns:p14="http://schemas.microsoft.com/office/powerpoint/2010/main" val="150304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DA94B8-7DE7-47FE-9B1E-2B55F0C150D0}"/>
              </a:ext>
            </a:extLst>
          </p:cNvPr>
          <p:cNvSpPr>
            <a:spLocks noGrp="1"/>
          </p:cNvSpPr>
          <p:nvPr>
            <p:ph idx="1"/>
          </p:nvPr>
        </p:nvSpPr>
        <p:spPr/>
        <p:txBody>
          <a:bodyPr>
            <a:normAutofit lnSpcReduction="10000"/>
          </a:bodyPr>
          <a:lstStyle/>
          <a:p>
            <a:r>
              <a:rPr lang="en-US"/>
              <a:t>An annual requirement for each school district receiving federal Title I, Part A funds</a:t>
            </a:r>
          </a:p>
          <a:p>
            <a:r>
              <a:rPr lang="en-US"/>
              <a:t>A school district may only receive Title I funds if it uses state and local funds to provide services in Title I schools that, taken as a whole, are at least comparable to the services provided in schools that do not receive Title I funds.</a:t>
            </a:r>
          </a:p>
          <a:p>
            <a:r>
              <a:rPr lang="en-US"/>
              <a:t>The comparability requirement is intended to ensure that school districts do not spend less from state and local sources in higher poverty / Title I-funded schools than they do in lower poverty / non-Title I-funded schools. </a:t>
            </a:r>
          </a:p>
        </p:txBody>
      </p:sp>
      <p:sp>
        <p:nvSpPr>
          <p:cNvPr id="3" name="Title 2">
            <a:extLst>
              <a:ext uri="{FF2B5EF4-FFF2-40B4-BE49-F238E27FC236}">
                <a16:creationId xmlns:a16="http://schemas.microsoft.com/office/drawing/2014/main" id="{758EDD3B-F46C-3415-559B-A9A89C1FC5E9}"/>
              </a:ext>
            </a:extLst>
          </p:cNvPr>
          <p:cNvSpPr>
            <a:spLocks noGrp="1"/>
          </p:cNvSpPr>
          <p:nvPr>
            <p:ph type="title"/>
          </p:nvPr>
        </p:nvSpPr>
        <p:spPr/>
        <p:txBody>
          <a:bodyPr>
            <a:normAutofit fontScale="90000"/>
          </a:bodyPr>
          <a:lstStyle/>
          <a:p>
            <a:r>
              <a:rPr lang="en-US" sz="3600"/>
              <a:t>Comparability: </a:t>
            </a:r>
            <a:r>
              <a:rPr lang="en-US" sz="3500"/>
              <a:t>What is Title I Comparability and why is it important?</a:t>
            </a:r>
          </a:p>
        </p:txBody>
      </p:sp>
    </p:spTree>
    <p:extLst>
      <p:ext uri="{BB962C8B-B14F-4D97-AF65-F5344CB8AC3E}">
        <p14:creationId xmlns:p14="http://schemas.microsoft.com/office/powerpoint/2010/main" val="119945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849FFC-E576-82F8-D76E-F0FF073DD1A2}"/>
              </a:ext>
            </a:extLst>
          </p:cNvPr>
          <p:cNvSpPr>
            <a:spLocks noGrp="1"/>
          </p:cNvSpPr>
          <p:nvPr>
            <p:ph type="title"/>
          </p:nvPr>
        </p:nvSpPr>
        <p:spPr>
          <a:xfrm>
            <a:off x="838199" y="365126"/>
            <a:ext cx="10515600" cy="1042852"/>
          </a:xfrm>
        </p:spPr>
        <p:txBody>
          <a:bodyPr/>
          <a:lstStyle/>
          <a:p>
            <a:r>
              <a:rPr lang="en-US" sz="4400"/>
              <a:t>Comparability: </a:t>
            </a:r>
            <a:r>
              <a:rPr lang="en-US"/>
              <a:t>Understanding Comparability</a:t>
            </a:r>
          </a:p>
        </p:txBody>
      </p:sp>
      <p:pic>
        <p:nvPicPr>
          <p:cNvPr id="9" name="Picture 8" descr="Graphic shows schools both comparable and non-comparable schools">
            <a:extLst>
              <a:ext uri="{FF2B5EF4-FFF2-40B4-BE49-F238E27FC236}">
                <a16:creationId xmlns:a16="http://schemas.microsoft.com/office/drawing/2014/main" id="{29A69071-0888-B2C5-3143-E90671BAB141}"/>
              </a:ext>
            </a:extLst>
          </p:cNvPr>
          <p:cNvPicPr>
            <a:picLocks noChangeAspect="1"/>
          </p:cNvPicPr>
          <p:nvPr/>
        </p:nvPicPr>
        <p:blipFill>
          <a:blip r:embed="rId2"/>
          <a:stretch>
            <a:fillRect/>
          </a:stretch>
        </p:blipFill>
        <p:spPr>
          <a:xfrm>
            <a:off x="2624137" y="1806574"/>
            <a:ext cx="6943725" cy="4686300"/>
          </a:xfrm>
          <a:prstGeom prst="rect">
            <a:avLst/>
          </a:prstGeom>
        </p:spPr>
      </p:pic>
    </p:spTree>
    <p:extLst>
      <p:ext uri="{BB962C8B-B14F-4D97-AF65-F5344CB8AC3E}">
        <p14:creationId xmlns:p14="http://schemas.microsoft.com/office/powerpoint/2010/main" val="2738453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B6AEDD-97DE-A92F-E8A3-A7D657FBB9A7}"/>
              </a:ext>
            </a:extLst>
          </p:cNvPr>
          <p:cNvSpPr>
            <a:spLocks noGrp="1"/>
          </p:cNvSpPr>
          <p:nvPr>
            <p:ph idx="1"/>
          </p:nvPr>
        </p:nvSpPr>
        <p:spPr>
          <a:xfrm>
            <a:off x="431800" y="2086984"/>
            <a:ext cx="11518900" cy="4052559"/>
          </a:xfrm>
        </p:spPr>
        <p:txBody>
          <a:bodyPr/>
          <a:lstStyle/>
          <a:p>
            <a:r>
              <a:rPr lang="en-US"/>
              <a:t>All districts that receive Title I </a:t>
            </a:r>
          </a:p>
          <a:p>
            <a:pPr lvl="1"/>
            <a:r>
              <a:rPr lang="en-US" i="1"/>
              <a:t>However</a:t>
            </a:r>
            <a:r>
              <a:rPr lang="en-US"/>
              <a:t> districts that are a single school district or have one school per grade span do not need to complete comparability </a:t>
            </a:r>
            <a:r>
              <a:rPr lang="en-US" i="1"/>
              <a:t>BUT </a:t>
            </a:r>
            <a:r>
              <a:rPr lang="en-US"/>
              <a:t>should download the form, select their district, and complete the summary sheet.</a:t>
            </a:r>
          </a:p>
          <a:p>
            <a:pPr marL="0" indent="0">
              <a:buNone/>
            </a:pPr>
            <a:endParaRPr lang="en-US"/>
          </a:p>
          <a:p>
            <a:r>
              <a:rPr lang="en-US" sz="2400"/>
              <a:t>Comparability Docs: </a:t>
            </a:r>
            <a:r>
              <a:rPr lang="en-US" sz="2400">
                <a:hlinkClick r:id="rId3"/>
              </a:rPr>
              <a:t>https://www.doe.mass.edu/federalgrants/titlei-a/guidance/</a:t>
            </a:r>
            <a:endParaRPr lang="en-US" sz="2400"/>
          </a:p>
          <a:p>
            <a:pPr marL="0" indent="0">
              <a:buNone/>
            </a:pPr>
            <a:endParaRPr lang="en-US"/>
          </a:p>
          <a:p>
            <a:pPr marL="0" indent="0">
              <a:buNone/>
            </a:pPr>
            <a:endParaRPr lang="en-US" dirty="0"/>
          </a:p>
        </p:txBody>
      </p:sp>
      <p:sp>
        <p:nvSpPr>
          <p:cNvPr id="3" name="Title 2">
            <a:extLst>
              <a:ext uri="{FF2B5EF4-FFF2-40B4-BE49-F238E27FC236}">
                <a16:creationId xmlns:a16="http://schemas.microsoft.com/office/drawing/2014/main" id="{03F2730B-587A-2C2D-D920-99C94DE52548}"/>
              </a:ext>
            </a:extLst>
          </p:cNvPr>
          <p:cNvSpPr>
            <a:spLocks noGrp="1"/>
          </p:cNvSpPr>
          <p:nvPr>
            <p:ph type="title"/>
          </p:nvPr>
        </p:nvSpPr>
        <p:spPr/>
        <p:txBody>
          <a:bodyPr>
            <a:normAutofit fontScale="90000"/>
          </a:bodyPr>
          <a:lstStyle/>
          <a:p>
            <a:r>
              <a:rPr lang="en-US" sz="4400"/>
              <a:t>Comparability: Who needs to complete Comparability?</a:t>
            </a:r>
            <a:endParaRPr lang="en-US"/>
          </a:p>
        </p:txBody>
      </p:sp>
    </p:spTree>
    <p:extLst>
      <p:ext uri="{BB962C8B-B14F-4D97-AF65-F5344CB8AC3E}">
        <p14:creationId xmlns:p14="http://schemas.microsoft.com/office/powerpoint/2010/main" val="289297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2DDEC-5C9F-4C21-A9A5-BC653581F466}"/>
              </a:ext>
            </a:extLst>
          </p:cNvPr>
          <p:cNvSpPr>
            <a:spLocks noGrp="1"/>
          </p:cNvSpPr>
          <p:nvPr>
            <p:ph idx="1"/>
          </p:nvPr>
        </p:nvSpPr>
        <p:spPr/>
        <p:txBody>
          <a:bodyPr/>
          <a:lstStyle/>
          <a:p>
            <a:r>
              <a:rPr lang="en-US" sz="2800"/>
              <a:t>Supplanting is using federal funds to substitute or replace funding by district/state</a:t>
            </a:r>
          </a:p>
          <a:p>
            <a:r>
              <a:rPr lang="en-US" sz="2800"/>
              <a:t>Title I funds must be used to augment the regular education program – i.e., what is provided by the district with state and local funds</a:t>
            </a:r>
          </a:p>
          <a:p>
            <a:r>
              <a:rPr lang="en-US" sz="2800">
                <a:hlinkClick r:id="rId2"/>
              </a:rPr>
              <a:t>Supplement</a:t>
            </a:r>
            <a:r>
              <a:rPr lang="en-US">
                <a:hlinkClick r:id="rId2"/>
              </a:rPr>
              <a:t> not Supplant Quick Reference Guide</a:t>
            </a:r>
            <a:endParaRPr lang="en-US" sz="2800"/>
          </a:p>
          <a:p>
            <a:endParaRPr lang="en-US"/>
          </a:p>
        </p:txBody>
      </p:sp>
      <p:sp>
        <p:nvSpPr>
          <p:cNvPr id="3" name="Title 2">
            <a:extLst>
              <a:ext uri="{FF2B5EF4-FFF2-40B4-BE49-F238E27FC236}">
                <a16:creationId xmlns:a16="http://schemas.microsoft.com/office/drawing/2014/main" id="{1244FD08-26A4-46D8-9E33-1873146B5B61}"/>
              </a:ext>
            </a:extLst>
          </p:cNvPr>
          <p:cNvSpPr>
            <a:spLocks noGrp="1"/>
          </p:cNvSpPr>
          <p:nvPr>
            <p:ph type="title"/>
          </p:nvPr>
        </p:nvSpPr>
        <p:spPr/>
        <p:txBody>
          <a:bodyPr/>
          <a:lstStyle/>
          <a:p>
            <a:r>
              <a:rPr lang="en-US"/>
              <a:t>Supplement not supplant</a:t>
            </a:r>
          </a:p>
        </p:txBody>
      </p:sp>
    </p:spTree>
    <p:extLst>
      <p:ext uri="{BB962C8B-B14F-4D97-AF65-F5344CB8AC3E}">
        <p14:creationId xmlns:p14="http://schemas.microsoft.com/office/powerpoint/2010/main" val="3693836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26D18-2A26-4410-46FE-BDC62DEA0AE9}"/>
              </a:ext>
            </a:extLst>
          </p:cNvPr>
          <p:cNvSpPr>
            <a:spLocks noGrp="1"/>
          </p:cNvSpPr>
          <p:nvPr>
            <p:ph idx="1"/>
          </p:nvPr>
        </p:nvSpPr>
        <p:spPr>
          <a:xfrm>
            <a:off x="838200" y="2060090"/>
            <a:ext cx="10515600" cy="4052559"/>
          </a:xfrm>
        </p:spPr>
        <p:txBody>
          <a:bodyPr/>
          <a:lstStyle/>
          <a:p>
            <a:r>
              <a:rPr lang="en-US"/>
              <a:t>Time and Effort documentation is required for all federal funded staff member and any federal funded stipend </a:t>
            </a:r>
          </a:p>
          <a:p>
            <a:r>
              <a:rPr lang="en-US"/>
              <a:t>Reports should reflect actual time and should only be logged </a:t>
            </a:r>
            <a:r>
              <a:rPr lang="en-US" u="sng"/>
              <a:t>after</a:t>
            </a:r>
            <a:r>
              <a:rPr lang="en-US"/>
              <a:t> the work is completed.</a:t>
            </a:r>
          </a:p>
          <a:p>
            <a:endParaRPr lang="en-US"/>
          </a:p>
          <a:p>
            <a:endParaRPr lang="en-US"/>
          </a:p>
          <a:p>
            <a:pPr marL="0" indent="0">
              <a:buNone/>
            </a:pPr>
            <a:r>
              <a:rPr lang="en-US">
                <a:hlinkClick r:id="rId2"/>
              </a:rPr>
              <a:t>Time and Effort Resources </a:t>
            </a:r>
            <a:endParaRPr lang="en-US"/>
          </a:p>
        </p:txBody>
      </p:sp>
      <p:sp>
        <p:nvSpPr>
          <p:cNvPr id="3" name="Title 2">
            <a:extLst>
              <a:ext uri="{FF2B5EF4-FFF2-40B4-BE49-F238E27FC236}">
                <a16:creationId xmlns:a16="http://schemas.microsoft.com/office/drawing/2014/main" id="{AB4E09CC-FC24-9E57-973B-9CFA127E3D52}"/>
              </a:ext>
            </a:extLst>
          </p:cNvPr>
          <p:cNvSpPr>
            <a:spLocks noGrp="1"/>
          </p:cNvSpPr>
          <p:nvPr>
            <p:ph type="title"/>
          </p:nvPr>
        </p:nvSpPr>
        <p:spPr/>
        <p:txBody>
          <a:bodyPr/>
          <a:lstStyle/>
          <a:p>
            <a:r>
              <a:rPr lang="en-US"/>
              <a:t>Time and Effort: Who and When</a:t>
            </a:r>
          </a:p>
        </p:txBody>
      </p:sp>
    </p:spTree>
    <p:extLst>
      <p:ext uri="{BB962C8B-B14F-4D97-AF65-F5344CB8AC3E}">
        <p14:creationId xmlns:p14="http://schemas.microsoft.com/office/powerpoint/2010/main" val="38120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FFDB8-AE1C-4C34-895A-D1914D200693}"/>
              </a:ext>
            </a:extLst>
          </p:cNvPr>
          <p:cNvSpPr>
            <a:spLocks noGrp="1"/>
          </p:cNvSpPr>
          <p:nvPr>
            <p:ph idx="1"/>
          </p:nvPr>
        </p:nvSpPr>
        <p:spPr/>
        <p:txBody>
          <a:bodyPr>
            <a:normAutofit/>
          </a:bodyPr>
          <a:lstStyle/>
          <a:p>
            <a:r>
              <a:rPr lang="en-US" sz="2800"/>
              <a:t>Semi-annual certifications are required for Title I personnel whose compensation is funded solely from the Title I grant. </a:t>
            </a:r>
          </a:p>
          <a:p>
            <a:r>
              <a:rPr lang="en-US" sz="2800"/>
              <a:t>Monthly reports are required for Title I personnel whose time is charged in part to Title I and in part to other revenue sources (split-funded staff). </a:t>
            </a:r>
          </a:p>
          <a:p>
            <a:r>
              <a:rPr lang="en-US" sz="2800"/>
              <a:t>Stipends (and other supplemental contracts) must also be reported on a monthly basis </a:t>
            </a:r>
          </a:p>
          <a:p>
            <a:endParaRPr lang="en-US"/>
          </a:p>
        </p:txBody>
      </p:sp>
      <p:sp>
        <p:nvSpPr>
          <p:cNvPr id="3" name="Title 2">
            <a:extLst>
              <a:ext uri="{FF2B5EF4-FFF2-40B4-BE49-F238E27FC236}">
                <a16:creationId xmlns:a16="http://schemas.microsoft.com/office/drawing/2014/main" id="{629CDC92-D104-45EA-A590-F67D22AB0283}"/>
              </a:ext>
            </a:extLst>
          </p:cNvPr>
          <p:cNvSpPr>
            <a:spLocks noGrp="1"/>
          </p:cNvSpPr>
          <p:nvPr>
            <p:ph type="title"/>
          </p:nvPr>
        </p:nvSpPr>
        <p:spPr/>
        <p:txBody>
          <a:bodyPr/>
          <a:lstStyle/>
          <a:p>
            <a:r>
              <a:rPr lang="en-US"/>
              <a:t>Time and effort: Types</a:t>
            </a:r>
          </a:p>
        </p:txBody>
      </p:sp>
    </p:spTree>
    <p:extLst>
      <p:ext uri="{BB962C8B-B14F-4D97-AF65-F5344CB8AC3E}">
        <p14:creationId xmlns:p14="http://schemas.microsoft.com/office/powerpoint/2010/main" val="1394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A2E99D-C1FC-9319-49CB-946B0640BC09}"/>
              </a:ext>
            </a:extLst>
          </p:cNvPr>
          <p:cNvSpPr>
            <a:spLocks noGrp="1"/>
          </p:cNvSpPr>
          <p:nvPr>
            <p:ph idx="1"/>
          </p:nvPr>
        </p:nvSpPr>
        <p:spPr>
          <a:xfrm>
            <a:off x="838200" y="2060090"/>
            <a:ext cx="10515600" cy="4052559"/>
          </a:xfrm>
        </p:spPr>
        <p:txBody>
          <a:bodyPr>
            <a:normAutofit/>
          </a:bodyPr>
          <a:lstStyle/>
          <a:p>
            <a:r>
              <a:rPr lang="en-US">
                <a:effectLst/>
                <a:ea typeface="Calibri" panose="020F0502020204030204" pitchFamily="34" charset="0"/>
              </a:rPr>
              <a:t>Under the substitute system, semi-annual certifications can be used for staff that are funded through multiple sources or on multiple activities but maintain a consistent work schedule.</a:t>
            </a:r>
          </a:p>
          <a:p>
            <a:r>
              <a:rPr lang="en-US">
                <a:effectLst/>
                <a:ea typeface="Calibri" panose="020F0502020204030204" pitchFamily="34" charset="0"/>
              </a:rPr>
              <a:t>Districts choosing to use this system must complete and keep on file an Annual Management Certification form.</a:t>
            </a:r>
          </a:p>
          <a:p>
            <a:pPr marL="0" indent="0">
              <a:buNone/>
            </a:pPr>
            <a:endParaRPr lang="en-US">
              <a:ea typeface="Calibri" panose="020F0502020204030204" pitchFamily="34" charset="0"/>
            </a:endParaRPr>
          </a:p>
          <a:p>
            <a:pPr marL="0" indent="0">
              <a:buNone/>
            </a:pPr>
            <a:r>
              <a:rPr lang="en-US">
                <a:effectLst/>
                <a:ea typeface="Calibri" panose="020F0502020204030204" pitchFamily="34" charset="0"/>
              </a:rPr>
              <a:t>More information on this can be found on our </a:t>
            </a:r>
            <a:r>
              <a:rPr lang="en-US" u="none" strike="noStrike">
                <a:solidFill>
                  <a:srgbClr val="0563C1"/>
                </a:solidFill>
                <a:effectLst/>
                <a:ea typeface="Calibri" panose="020F0502020204030204" pitchFamily="34" charset="0"/>
                <a:hlinkClick r:id="rId2"/>
              </a:rPr>
              <a:t>website</a:t>
            </a:r>
            <a:r>
              <a:rPr lang="en-US">
                <a:effectLst/>
                <a:ea typeface="Calibri" panose="020F0502020204030204" pitchFamily="34" charset="0"/>
              </a:rPr>
              <a:t>.</a:t>
            </a:r>
            <a:endParaRPr lang="en-US"/>
          </a:p>
        </p:txBody>
      </p:sp>
      <p:sp>
        <p:nvSpPr>
          <p:cNvPr id="3" name="Title 2">
            <a:extLst>
              <a:ext uri="{FF2B5EF4-FFF2-40B4-BE49-F238E27FC236}">
                <a16:creationId xmlns:a16="http://schemas.microsoft.com/office/drawing/2014/main" id="{C67A5E25-7CDE-1D2E-3F46-C72CB994B65D}"/>
              </a:ext>
            </a:extLst>
          </p:cNvPr>
          <p:cNvSpPr>
            <a:spLocks noGrp="1"/>
          </p:cNvSpPr>
          <p:nvPr>
            <p:ph type="title"/>
          </p:nvPr>
        </p:nvSpPr>
        <p:spPr/>
        <p:txBody>
          <a:bodyPr/>
          <a:lstStyle/>
          <a:p>
            <a:r>
              <a:rPr lang="en-US"/>
              <a:t>Time and effort: Substitute System</a:t>
            </a:r>
          </a:p>
        </p:txBody>
      </p:sp>
    </p:spTree>
    <p:extLst>
      <p:ext uri="{BB962C8B-B14F-4D97-AF65-F5344CB8AC3E}">
        <p14:creationId xmlns:p14="http://schemas.microsoft.com/office/powerpoint/2010/main" val="58845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15352-5BA6-8047-39D4-C99DC491392F}"/>
              </a:ext>
            </a:extLst>
          </p:cNvPr>
          <p:cNvSpPr>
            <a:spLocks noGrp="1"/>
          </p:cNvSpPr>
          <p:nvPr>
            <p:ph idx="1"/>
          </p:nvPr>
        </p:nvSpPr>
        <p:spPr>
          <a:xfrm>
            <a:off x="838200" y="2074284"/>
            <a:ext cx="10515600" cy="4052559"/>
          </a:xfrm>
        </p:spPr>
        <p:txBody>
          <a:bodyPr/>
          <a:lstStyle/>
          <a:p>
            <a:r>
              <a:rPr lang="en-US"/>
              <a:t>All DESE’s RFPs are listed on </a:t>
            </a:r>
            <a:r>
              <a:rPr lang="en-US">
                <a:hlinkClick r:id="rId2"/>
              </a:rPr>
              <a:t>Grants Management’s website</a:t>
            </a:r>
            <a:endParaRPr lang="en-US"/>
          </a:p>
          <a:p>
            <a:pPr lvl="1"/>
            <a:r>
              <a:rPr lang="en-US"/>
              <a:t>Eligibility </a:t>
            </a:r>
          </a:p>
          <a:p>
            <a:pPr lvl="1"/>
            <a:r>
              <a:rPr lang="en-US"/>
              <a:t>Contact Information</a:t>
            </a:r>
          </a:p>
          <a:p>
            <a:pPr lvl="1"/>
            <a:r>
              <a:rPr lang="en-US"/>
              <a:t>Requirements and Important Documents </a:t>
            </a:r>
          </a:p>
          <a:p>
            <a:pPr marL="457200" lvl="1" indent="0">
              <a:buNone/>
            </a:pPr>
            <a:endParaRPr lang="en-US"/>
          </a:p>
          <a:p>
            <a:r>
              <a:rPr lang="en-US"/>
              <a:t>Starting in FY24 all ESSA grants including Title I are in GEM$</a:t>
            </a:r>
          </a:p>
          <a:p>
            <a:endParaRPr lang="en-US"/>
          </a:p>
          <a:p>
            <a:r>
              <a:rPr lang="en-US"/>
              <a:t>Consolidated ESSA Application: Districts apply for Title I along with Title IIA, III, &amp; IVA.</a:t>
            </a:r>
          </a:p>
          <a:p>
            <a:endParaRPr lang="en-US"/>
          </a:p>
        </p:txBody>
      </p:sp>
      <p:sp>
        <p:nvSpPr>
          <p:cNvPr id="3" name="Title 2">
            <a:extLst>
              <a:ext uri="{FF2B5EF4-FFF2-40B4-BE49-F238E27FC236}">
                <a16:creationId xmlns:a16="http://schemas.microsoft.com/office/drawing/2014/main" id="{6C6E9F90-2257-53AE-6B2E-CF25EDABCB22}"/>
              </a:ext>
            </a:extLst>
          </p:cNvPr>
          <p:cNvSpPr>
            <a:spLocks noGrp="1"/>
          </p:cNvSpPr>
          <p:nvPr>
            <p:ph type="title"/>
          </p:nvPr>
        </p:nvSpPr>
        <p:spPr/>
        <p:txBody>
          <a:bodyPr>
            <a:normAutofit fontScale="90000"/>
          </a:bodyPr>
          <a:lstStyle/>
          <a:p>
            <a:r>
              <a:rPr lang="en-US"/>
              <a:t>Grant Process: Applying for Title I in the consolidated ESSA application</a:t>
            </a:r>
          </a:p>
        </p:txBody>
      </p:sp>
    </p:spTree>
    <p:extLst>
      <p:ext uri="{BB962C8B-B14F-4D97-AF65-F5344CB8AC3E}">
        <p14:creationId xmlns:p14="http://schemas.microsoft.com/office/powerpoint/2010/main" val="241640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D4DA27-A148-44EA-93B5-D069A20E7540}"/>
              </a:ext>
            </a:extLst>
          </p:cNvPr>
          <p:cNvSpPr>
            <a:spLocks noGrp="1"/>
          </p:cNvSpPr>
          <p:nvPr>
            <p:ph idx="1"/>
          </p:nvPr>
        </p:nvSpPr>
        <p:spPr/>
        <p:txBody>
          <a:bodyPr/>
          <a:lstStyle/>
          <a:p>
            <a:pPr marL="533400" indent="-533400">
              <a:spcBef>
                <a:spcPct val="60000"/>
              </a:spcBef>
              <a:buNone/>
            </a:pPr>
            <a:r>
              <a:rPr lang="en-US"/>
              <a:t>Intended Outcomes for Today:</a:t>
            </a:r>
            <a:br>
              <a:rPr lang="en-US"/>
            </a:br>
            <a:endParaRPr lang="en-US"/>
          </a:p>
          <a:p>
            <a:pPr marL="533400" indent="-533400">
              <a:spcBef>
                <a:spcPct val="60000"/>
              </a:spcBef>
              <a:buFontTx/>
              <a:buAutoNum type="arabicPeriod"/>
            </a:pPr>
            <a:r>
              <a:rPr lang="en-US"/>
              <a:t>Familiarity with key components of Title I, Part A</a:t>
            </a:r>
          </a:p>
          <a:p>
            <a:pPr marL="533400" indent="-533400">
              <a:spcBef>
                <a:spcPct val="60000"/>
              </a:spcBef>
              <a:buFontTx/>
              <a:buAutoNum type="arabicPeriod"/>
            </a:pPr>
            <a:r>
              <a:rPr lang="en-US"/>
              <a:t>How to access program resources &amp; DESE program staff</a:t>
            </a:r>
          </a:p>
          <a:p>
            <a:pPr marL="533400" indent="-533400">
              <a:spcBef>
                <a:spcPct val="60000"/>
              </a:spcBef>
              <a:buFontTx/>
              <a:buAutoNum type="arabicPeriod"/>
            </a:pPr>
            <a:r>
              <a:rPr lang="en-US"/>
              <a:t>Answers to your questions!</a:t>
            </a:r>
            <a:br>
              <a:rPr lang="en-US"/>
            </a:br>
            <a:endParaRPr lang="en-US"/>
          </a:p>
          <a:p>
            <a:endParaRPr lang="en-US"/>
          </a:p>
        </p:txBody>
      </p:sp>
      <p:sp>
        <p:nvSpPr>
          <p:cNvPr id="3" name="Title 2">
            <a:extLst>
              <a:ext uri="{FF2B5EF4-FFF2-40B4-BE49-F238E27FC236}">
                <a16:creationId xmlns:a16="http://schemas.microsoft.com/office/drawing/2014/main" id="{1904FF87-DC18-42E0-9506-55DB3EC3616E}"/>
              </a:ext>
            </a:extLst>
          </p:cNvPr>
          <p:cNvSpPr>
            <a:spLocks noGrp="1"/>
          </p:cNvSpPr>
          <p:nvPr>
            <p:ph type="title"/>
          </p:nvPr>
        </p:nvSpPr>
        <p:spPr/>
        <p:txBody>
          <a:bodyPr/>
          <a:lstStyle/>
          <a:p>
            <a:r>
              <a:rPr lang="en-US"/>
              <a:t>Our time together</a:t>
            </a:r>
          </a:p>
        </p:txBody>
      </p:sp>
    </p:spTree>
    <p:extLst>
      <p:ext uri="{BB962C8B-B14F-4D97-AF65-F5344CB8AC3E}">
        <p14:creationId xmlns:p14="http://schemas.microsoft.com/office/powerpoint/2010/main" val="307355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EM$ workflow chart for federal entitlement grants">
            <a:extLst>
              <a:ext uri="{FF2B5EF4-FFF2-40B4-BE49-F238E27FC236}">
                <a16:creationId xmlns:a16="http://schemas.microsoft.com/office/drawing/2014/main" id="{6D2B8A0F-264F-6F7D-EC99-82283FA29746}"/>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4536838" y="1800226"/>
            <a:ext cx="7318986" cy="4692648"/>
          </a:xfrm>
        </p:spPr>
      </p:pic>
      <p:sp>
        <p:nvSpPr>
          <p:cNvPr id="3" name="Title 2">
            <a:extLst>
              <a:ext uri="{FF2B5EF4-FFF2-40B4-BE49-F238E27FC236}">
                <a16:creationId xmlns:a16="http://schemas.microsoft.com/office/drawing/2014/main" id="{D580EABE-E682-8277-76A6-3724697CF378}"/>
              </a:ext>
            </a:extLst>
          </p:cNvPr>
          <p:cNvSpPr>
            <a:spLocks noGrp="1"/>
          </p:cNvSpPr>
          <p:nvPr>
            <p:ph type="title"/>
          </p:nvPr>
        </p:nvSpPr>
        <p:spPr/>
        <p:txBody>
          <a:bodyPr/>
          <a:lstStyle/>
          <a:p>
            <a:r>
              <a:rPr lang="en-US"/>
              <a:t>Grant Process: GEM$ Workflow </a:t>
            </a:r>
          </a:p>
        </p:txBody>
      </p:sp>
      <p:sp>
        <p:nvSpPr>
          <p:cNvPr id="2" name="TextBox 1">
            <a:extLst>
              <a:ext uri="{FF2B5EF4-FFF2-40B4-BE49-F238E27FC236}">
                <a16:creationId xmlns:a16="http://schemas.microsoft.com/office/drawing/2014/main" id="{4BB6890F-7522-4927-D720-A80260E71C87}"/>
              </a:ext>
            </a:extLst>
          </p:cNvPr>
          <p:cNvSpPr txBox="1"/>
          <p:nvPr/>
        </p:nvSpPr>
        <p:spPr>
          <a:xfrm>
            <a:off x="432428" y="1937781"/>
            <a:ext cx="3863788" cy="4555093"/>
          </a:xfrm>
          <a:prstGeom prst="rect">
            <a:avLst/>
          </a:prstGeom>
          <a:noFill/>
        </p:spPr>
        <p:txBody>
          <a:bodyPr wrap="square" rtlCol="0">
            <a:spAutoFit/>
          </a:bodyPr>
          <a:lstStyle/>
          <a:p>
            <a:r>
              <a:rPr lang="en-US" sz="2200"/>
              <a:t>Important Reminders:</a:t>
            </a:r>
          </a:p>
          <a:p>
            <a:pPr marL="285750" indent="-285750">
              <a:buFont typeface="Arial" panose="020B0604020202020204" pitchFamily="34" charset="0"/>
              <a:buChar char="•"/>
            </a:pPr>
            <a:r>
              <a:rPr lang="en-US" b="1"/>
              <a:t>Start Date: </a:t>
            </a:r>
            <a:r>
              <a:rPr lang="en-US"/>
              <a:t>The date the LEA Fiscal Representative initially approves the Grant to DESE.</a:t>
            </a:r>
          </a:p>
          <a:p>
            <a:pPr marL="285750" indent="-285750">
              <a:buFont typeface="Arial" panose="020B0604020202020204" pitchFamily="34" charset="0"/>
              <a:buChar char="•"/>
            </a:pPr>
            <a:r>
              <a:rPr lang="en-US" b="1"/>
              <a:t>Checklist:</a:t>
            </a:r>
            <a:r>
              <a:rPr lang="en-US"/>
              <a:t> If your grant was returned to you, please check the Checklist for your liaison’s feedback</a:t>
            </a:r>
            <a:endParaRPr lang="en-US" b="1"/>
          </a:p>
          <a:p>
            <a:pPr marL="285750" indent="-285750">
              <a:buFont typeface="Arial" panose="020B0604020202020204" pitchFamily="34" charset="0"/>
              <a:buChar char="•"/>
            </a:pPr>
            <a:r>
              <a:rPr lang="en-US" b="1"/>
              <a:t>LEA Superintendent:</a:t>
            </a:r>
            <a:r>
              <a:rPr lang="en-US"/>
              <a:t> The district’s actual Superintendent/Charter School Leader must be the one to sign off unless there is preapproval from DESE</a:t>
            </a:r>
          </a:p>
          <a:p>
            <a:pPr marL="285750" indent="-285750">
              <a:buFont typeface="Arial" panose="020B0604020202020204" pitchFamily="34" charset="0"/>
              <a:buChar char="•"/>
            </a:pPr>
            <a:r>
              <a:rPr lang="en-US" b="1"/>
              <a:t>DESE Fiscal Budget Approved:</a:t>
            </a:r>
            <a:r>
              <a:rPr lang="en-US"/>
              <a:t> Your grant is fully approved, Grant Award Notice (GAN) has been generated, and you can request funds </a:t>
            </a:r>
            <a:endParaRPr lang="en-US" b="1"/>
          </a:p>
        </p:txBody>
      </p:sp>
    </p:spTree>
    <p:extLst>
      <p:ext uri="{BB962C8B-B14F-4D97-AF65-F5344CB8AC3E}">
        <p14:creationId xmlns:p14="http://schemas.microsoft.com/office/powerpoint/2010/main" val="500310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25D19-8945-E6F0-DFC5-F5AB031B08E9}"/>
              </a:ext>
            </a:extLst>
          </p:cNvPr>
          <p:cNvSpPr>
            <a:spLocks noGrp="1"/>
          </p:cNvSpPr>
          <p:nvPr>
            <p:ph idx="1"/>
          </p:nvPr>
        </p:nvSpPr>
        <p:spPr>
          <a:xfrm>
            <a:off x="838200" y="1791709"/>
            <a:ext cx="10515600" cy="4515522"/>
          </a:xfrm>
        </p:spPr>
        <p:txBody>
          <a:bodyPr>
            <a:normAutofit fontScale="92500" lnSpcReduction="10000"/>
          </a:bodyPr>
          <a:lstStyle/>
          <a:p>
            <a:r>
              <a:rPr lang="en-US" sz="2800">
                <a:effectLst/>
                <a:ea typeface="Times New Roman" panose="02020603050405020304" pitchFamily="18" charset="0"/>
              </a:rPr>
              <a:t>The Superintendent/Chief Executive role must be held and should be exercised by the actual organizational leader. </a:t>
            </a:r>
          </a:p>
          <a:p>
            <a:pPr lvl="1"/>
            <a:r>
              <a:rPr lang="en-US">
                <a:effectLst/>
                <a:ea typeface="Times New Roman" panose="02020603050405020304" pitchFamily="18" charset="0"/>
              </a:rPr>
              <a:t>The Superintendent/Chief Executive must approve funding applications in GEM$ unless unavailable to approve for a length of time that would unreasonably delay submission of the funding application.</a:t>
            </a:r>
            <a:endParaRPr lang="en-US">
              <a:effectLst/>
              <a:ea typeface="Aptos" panose="020B0004020202020204" pitchFamily="34" charset="0"/>
            </a:endParaRPr>
          </a:p>
          <a:p>
            <a:r>
              <a:rPr lang="en-US" sz="2800">
                <a:effectLst/>
                <a:ea typeface="Times New Roman" panose="02020603050405020304" pitchFamily="18" charset="0"/>
              </a:rPr>
              <a:t>All funding applications require at least 2 sets of eyes from an LEA – the Superintendent and at least one other (either the LEA Fiscal Representative or the LEA </a:t>
            </a:r>
            <a:r>
              <a:rPr lang="en-US" sz="2800" err="1">
                <a:effectLst/>
                <a:ea typeface="Times New Roman" panose="02020603050405020304" pitchFamily="18" charset="0"/>
              </a:rPr>
              <a:t>Grantwriter</a:t>
            </a:r>
            <a:r>
              <a:rPr lang="en-US" sz="2800">
                <a:effectLst/>
                <a:ea typeface="Times New Roman" panose="02020603050405020304" pitchFamily="18" charset="0"/>
              </a:rPr>
              <a:t>, or both). </a:t>
            </a:r>
            <a:endParaRPr lang="en-US" sz="2800">
              <a:effectLst/>
              <a:ea typeface="Aptos" panose="020B0004020202020204" pitchFamily="34" charset="0"/>
            </a:endParaRPr>
          </a:p>
          <a:p>
            <a:r>
              <a:rPr lang="en-US" sz="2800">
                <a:effectLst/>
                <a:ea typeface="Times New Roman" panose="02020603050405020304" pitchFamily="18" charset="0"/>
              </a:rPr>
              <a:t>In no case should a funding application be created/approved by the same person holding all three LEA roles. </a:t>
            </a:r>
          </a:p>
          <a:p>
            <a:pPr lvl="1"/>
            <a:r>
              <a:rPr lang="en-US" sz="2400" i="1">
                <a:effectLst/>
                <a:ea typeface="Times New Roman" panose="02020603050405020304" pitchFamily="18" charset="0"/>
              </a:rPr>
              <a:t>Note: The same person may be assigned all three roles in GEM$ (although this would be unusual) but cannot exercise all three roles on the same funding application. </a:t>
            </a:r>
            <a:endParaRPr lang="en-US" sz="2400"/>
          </a:p>
          <a:p>
            <a:endParaRPr lang="en-US">
              <a:effectLst/>
              <a:ea typeface="Aptos" panose="020B0004020202020204" pitchFamily="34" charset="0"/>
            </a:endParaRPr>
          </a:p>
          <a:p>
            <a:endParaRPr lang="en-US"/>
          </a:p>
        </p:txBody>
      </p:sp>
      <p:sp>
        <p:nvSpPr>
          <p:cNvPr id="3" name="Title 2">
            <a:extLst>
              <a:ext uri="{FF2B5EF4-FFF2-40B4-BE49-F238E27FC236}">
                <a16:creationId xmlns:a16="http://schemas.microsoft.com/office/drawing/2014/main" id="{E6E6B4C2-1DDB-6D90-5CE0-6C1BDB2E3B7E}"/>
              </a:ext>
            </a:extLst>
          </p:cNvPr>
          <p:cNvSpPr>
            <a:spLocks noGrp="1"/>
          </p:cNvSpPr>
          <p:nvPr>
            <p:ph type="title"/>
          </p:nvPr>
        </p:nvSpPr>
        <p:spPr/>
        <p:txBody>
          <a:bodyPr/>
          <a:lstStyle/>
          <a:p>
            <a:r>
              <a:rPr lang="en-US"/>
              <a:t>Grant Process: GEM$ Signoffs </a:t>
            </a:r>
          </a:p>
        </p:txBody>
      </p:sp>
    </p:spTree>
    <p:extLst>
      <p:ext uri="{BB962C8B-B14F-4D97-AF65-F5344CB8AC3E}">
        <p14:creationId xmlns:p14="http://schemas.microsoft.com/office/powerpoint/2010/main" val="519318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AD81E8-D4E9-39E8-0BD2-141B06E19A46}"/>
              </a:ext>
            </a:extLst>
          </p:cNvPr>
          <p:cNvSpPr>
            <a:spLocks noGrp="1"/>
          </p:cNvSpPr>
          <p:nvPr>
            <p:ph idx="1"/>
          </p:nvPr>
        </p:nvSpPr>
        <p:spPr>
          <a:xfrm>
            <a:off x="576902" y="1998208"/>
            <a:ext cx="11038195" cy="4187067"/>
          </a:xfrm>
        </p:spPr>
        <p:txBody>
          <a:bodyPr>
            <a:noAutofit/>
          </a:bodyPr>
          <a:lstStyle/>
          <a:p>
            <a:pPr marL="0" indent="0">
              <a:buNone/>
            </a:pPr>
            <a:r>
              <a:rPr lang="en-US" sz="1800">
                <a:effectLst/>
                <a:ea typeface="Aptos" panose="020B0004020202020204" pitchFamily="34" charset="0"/>
              </a:rPr>
              <a:t>DESE has created a </a:t>
            </a:r>
            <a:r>
              <a:rPr lang="en-US" sz="1800" u="sng">
                <a:solidFill>
                  <a:srgbClr val="0000CD"/>
                </a:solidFill>
                <a:effectLst/>
                <a:ea typeface="Aptos" panose="020B0004020202020204" pitchFamily="34" charset="0"/>
                <a:hlinkClick r:id="rId2"/>
              </a:rPr>
              <a:t>GEM$ LEA User Role Resource Guide</a:t>
            </a:r>
            <a:r>
              <a:rPr lang="en-US" sz="1800">
                <a:solidFill>
                  <a:srgbClr val="757575"/>
                </a:solidFill>
                <a:effectLst/>
                <a:ea typeface="Aptos" panose="020B0004020202020204" pitchFamily="34" charset="0"/>
              </a:rPr>
              <a:t> </a:t>
            </a:r>
            <a:r>
              <a:rPr lang="en-US" sz="1800">
                <a:effectLst/>
                <a:ea typeface="Aptos" panose="020B0004020202020204" pitchFamily="34" charset="0"/>
              </a:rPr>
              <a:t>designed to describe the capabilities and responsibilities that each role has in GEM$, as well as DESE’s expectations for how these roles will be used and managed by each LEA.</a:t>
            </a:r>
            <a:br>
              <a:rPr lang="en-US" sz="1800">
                <a:solidFill>
                  <a:srgbClr val="757575"/>
                </a:solidFill>
                <a:effectLst/>
                <a:ea typeface="Aptos" panose="020B0004020202020204" pitchFamily="34" charset="0"/>
              </a:rPr>
            </a:br>
            <a:r>
              <a:rPr lang="en-US" sz="1800">
                <a:solidFill>
                  <a:srgbClr val="757575"/>
                </a:solidFill>
                <a:effectLst/>
                <a:ea typeface="Aptos" panose="020B0004020202020204" pitchFamily="34" charset="0"/>
              </a:rPr>
              <a:t> </a:t>
            </a:r>
            <a:br>
              <a:rPr lang="en-US" sz="1800">
                <a:solidFill>
                  <a:srgbClr val="757575"/>
                </a:solidFill>
                <a:effectLst/>
                <a:ea typeface="Aptos" panose="020B0004020202020204" pitchFamily="34" charset="0"/>
              </a:rPr>
            </a:br>
            <a:r>
              <a:rPr lang="en-US" sz="1800">
                <a:effectLst/>
                <a:ea typeface="Aptos" panose="020B0004020202020204" pitchFamily="34" charset="0"/>
              </a:rPr>
              <a:t>In addition to the resource guide, DESE has created several forms (linked below) that must be used if a district wishes to assign new roles to staff. Some forms will be sent directly to DESE, others uploaded to GEM$, and the majority will solely be kept on file with the LEA. The </a:t>
            </a:r>
            <a:r>
              <a:rPr lang="en-US" sz="1800" u="sng">
                <a:solidFill>
                  <a:srgbClr val="0000CD"/>
                </a:solidFill>
                <a:effectLst/>
                <a:ea typeface="Aptos" panose="020B0004020202020204" pitchFamily="34" charset="0"/>
                <a:hlinkClick r:id="rId3"/>
              </a:rPr>
              <a:t>GEM$ LEA User Role Diagram for Use of Forms</a:t>
            </a:r>
            <a:r>
              <a:rPr lang="en-US" sz="1800">
                <a:solidFill>
                  <a:srgbClr val="757575"/>
                </a:solidFill>
                <a:effectLst/>
                <a:ea typeface="Aptos" panose="020B0004020202020204" pitchFamily="34" charset="0"/>
              </a:rPr>
              <a:t> </a:t>
            </a:r>
            <a:r>
              <a:rPr lang="en-US" sz="1800">
                <a:effectLst/>
                <a:ea typeface="Aptos" panose="020B0004020202020204" pitchFamily="34" charset="0"/>
              </a:rPr>
              <a:t>provides an overview and instructions for using the forms.</a:t>
            </a:r>
            <a:br>
              <a:rPr lang="en-US" sz="1800">
                <a:solidFill>
                  <a:srgbClr val="757575"/>
                </a:solidFill>
                <a:effectLst/>
                <a:ea typeface="Aptos" panose="020B0004020202020204" pitchFamily="34" charset="0"/>
              </a:rPr>
            </a:br>
            <a:r>
              <a:rPr lang="en-US" sz="1800">
                <a:solidFill>
                  <a:srgbClr val="757575"/>
                </a:solidFill>
                <a:effectLst/>
                <a:ea typeface="Aptos" panose="020B0004020202020204" pitchFamily="34" charset="0"/>
              </a:rPr>
              <a:t> </a:t>
            </a:r>
            <a:br>
              <a:rPr lang="en-US" sz="1800">
                <a:solidFill>
                  <a:srgbClr val="757575"/>
                </a:solidFill>
                <a:effectLst/>
                <a:ea typeface="Aptos" panose="020B0004020202020204" pitchFamily="34" charset="0"/>
              </a:rPr>
            </a:br>
            <a:r>
              <a:rPr lang="en-US" sz="1800">
                <a:effectLst/>
                <a:ea typeface="Aptos" panose="020B0004020202020204" pitchFamily="34" charset="0"/>
              </a:rPr>
              <a:t>User Role Forms for all GEM$ Roles:</a:t>
            </a:r>
            <a:br>
              <a:rPr lang="en-US" sz="1800">
                <a:effectLst/>
                <a:ea typeface="Aptos" panose="020B0004020202020204" pitchFamily="34" charset="0"/>
              </a:rPr>
            </a:br>
            <a:r>
              <a:rPr lang="en-US" sz="1800" u="sng">
                <a:solidFill>
                  <a:srgbClr val="0000CD"/>
                </a:solidFill>
                <a:effectLst/>
                <a:ea typeface="Aptos" panose="020B0004020202020204" pitchFamily="34" charset="0"/>
                <a:hlinkClick r:id="rId4"/>
              </a:rPr>
              <a:t>GEM$ First User Access Administrator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5"/>
              </a:rPr>
              <a:t>GEM$ Alternate User Access Administrator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6"/>
              </a:rPr>
              <a:t>GEM$ LEA General User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7"/>
              </a:rPr>
              <a:t>GEM$ LEA Superintendent Chief Exec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8"/>
              </a:rPr>
              <a:t>GEM$ Vendor Authorization User form</a:t>
            </a:r>
            <a:br>
              <a:rPr lang="en-US" sz="1800">
                <a:solidFill>
                  <a:srgbClr val="757575"/>
                </a:solidFill>
                <a:effectLst/>
                <a:ea typeface="Aptos" panose="020B0004020202020204" pitchFamily="34" charset="0"/>
              </a:rPr>
            </a:br>
            <a:r>
              <a:rPr lang="en-US" sz="1800">
                <a:solidFill>
                  <a:srgbClr val="757575"/>
                </a:solidFill>
                <a:effectLst/>
                <a:ea typeface="Aptos" panose="020B0004020202020204" pitchFamily="34" charset="0"/>
              </a:rPr>
              <a:t> </a:t>
            </a:r>
            <a:br>
              <a:rPr lang="en-US" sz="1800">
                <a:solidFill>
                  <a:srgbClr val="757575"/>
                </a:solidFill>
                <a:effectLst/>
                <a:ea typeface="Aptos" panose="020B0004020202020204" pitchFamily="34" charset="0"/>
              </a:rPr>
            </a:br>
            <a:r>
              <a:rPr lang="en-US" sz="1800">
                <a:effectLst/>
                <a:ea typeface="Aptos" panose="020B0004020202020204" pitchFamily="34" charset="0"/>
              </a:rPr>
              <a:t>The forms, as well as the resource guide, are also posted on the DESE Resources page of</a:t>
            </a:r>
            <a:r>
              <a:rPr lang="en-US" sz="1800" b="1">
                <a:effectLst/>
                <a:ea typeface="Aptos" panose="020B0004020202020204" pitchFamily="34" charset="0"/>
              </a:rPr>
              <a:t> </a:t>
            </a:r>
            <a:r>
              <a:rPr lang="en-US" sz="1800" u="sng">
                <a:solidFill>
                  <a:srgbClr val="0000CD"/>
                </a:solidFill>
                <a:effectLst/>
                <a:ea typeface="Aptos" panose="020B0004020202020204" pitchFamily="34" charset="0"/>
                <a:hlinkClick r:id="rId9"/>
              </a:rPr>
              <a:t>GEM$</a:t>
            </a:r>
            <a:r>
              <a:rPr lang="en-US" sz="1800" b="1">
                <a:solidFill>
                  <a:srgbClr val="757575"/>
                </a:solidFill>
                <a:effectLst/>
                <a:ea typeface="Aptos" panose="020B0004020202020204" pitchFamily="34" charset="0"/>
              </a:rPr>
              <a:t>.</a:t>
            </a:r>
            <a:endParaRPr lang="en-US" sz="1800"/>
          </a:p>
        </p:txBody>
      </p:sp>
      <p:sp>
        <p:nvSpPr>
          <p:cNvPr id="3" name="Title 2">
            <a:extLst>
              <a:ext uri="{FF2B5EF4-FFF2-40B4-BE49-F238E27FC236}">
                <a16:creationId xmlns:a16="http://schemas.microsoft.com/office/drawing/2014/main" id="{26044A20-11CE-F40E-9331-13753864C34A}"/>
              </a:ext>
            </a:extLst>
          </p:cNvPr>
          <p:cNvSpPr>
            <a:spLocks noGrp="1"/>
          </p:cNvSpPr>
          <p:nvPr>
            <p:ph type="title"/>
          </p:nvPr>
        </p:nvSpPr>
        <p:spPr>
          <a:xfrm>
            <a:off x="838199" y="276226"/>
            <a:ext cx="10515600" cy="1042852"/>
          </a:xfrm>
        </p:spPr>
        <p:txBody>
          <a:bodyPr>
            <a:noAutofit/>
          </a:bodyPr>
          <a:lstStyle/>
          <a:p>
            <a:pPr marL="0" marR="0">
              <a:lnSpc>
                <a:spcPct val="150000"/>
              </a:lnSpc>
              <a:spcBef>
                <a:spcPts val="0"/>
              </a:spcBef>
              <a:spcAft>
                <a:spcPts val="0"/>
              </a:spcAft>
            </a:pPr>
            <a:r>
              <a:rPr lang="en-US" sz="2800">
                <a:effectLst/>
                <a:ea typeface="Times New Roman" panose="02020603050405020304" pitchFamily="18" charset="0"/>
              </a:rPr>
              <a:t>Grant Process: LEA Requirements for GEM$ User Roles - Guidance and Forms</a:t>
            </a:r>
            <a:endParaRPr lang="en-US" sz="2800">
              <a:effectLst/>
              <a:ea typeface="Aptos" panose="020B0004020202020204" pitchFamily="34" charset="0"/>
            </a:endParaRPr>
          </a:p>
        </p:txBody>
      </p:sp>
    </p:spTree>
    <p:extLst>
      <p:ext uri="{BB962C8B-B14F-4D97-AF65-F5344CB8AC3E}">
        <p14:creationId xmlns:p14="http://schemas.microsoft.com/office/powerpoint/2010/main" val="168014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CE4A8-AB86-6B32-1D67-DD7C5AEF892E}"/>
              </a:ext>
            </a:extLst>
          </p:cNvPr>
          <p:cNvSpPr>
            <a:spLocks noGrp="1"/>
          </p:cNvSpPr>
          <p:nvPr>
            <p:ph idx="1"/>
          </p:nvPr>
        </p:nvSpPr>
        <p:spPr>
          <a:xfrm>
            <a:off x="232144" y="1736110"/>
            <a:ext cx="10515600" cy="4052559"/>
          </a:xfrm>
        </p:spPr>
        <p:txBody>
          <a:bodyPr/>
          <a:lstStyle/>
          <a:p>
            <a:pPr marL="0" indent="0">
              <a:buNone/>
            </a:pPr>
            <a:r>
              <a:rPr lang="en-US"/>
              <a:t>The Grant Award Notice (GAN) for each grant will generate once the grant has reached DESE Fiscal Approved</a:t>
            </a:r>
          </a:p>
          <a:p>
            <a:pPr marL="0" indent="0">
              <a:buNone/>
            </a:pPr>
            <a:endParaRPr lang="en-US"/>
          </a:p>
          <a:p>
            <a:pPr marL="0" indent="0">
              <a:buNone/>
            </a:pPr>
            <a:r>
              <a:rPr lang="en-US"/>
              <a:t>Important information on the GAN:</a:t>
            </a:r>
          </a:p>
          <a:p>
            <a:pPr lvl="1"/>
            <a:r>
              <a:rPr lang="en-US"/>
              <a:t>Start Date</a:t>
            </a:r>
          </a:p>
          <a:p>
            <a:pPr lvl="1"/>
            <a:r>
              <a:rPr lang="en-US"/>
              <a:t>Award Amount</a:t>
            </a:r>
          </a:p>
          <a:p>
            <a:pPr lvl="1"/>
            <a:r>
              <a:rPr lang="en-US"/>
              <a:t>Grant Project Duration</a:t>
            </a:r>
          </a:p>
          <a:p>
            <a:pPr lvl="1"/>
            <a:r>
              <a:rPr lang="en-US"/>
              <a:t>Reimbursement Request Close Date</a:t>
            </a:r>
          </a:p>
        </p:txBody>
      </p:sp>
      <p:sp>
        <p:nvSpPr>
          <p:cNvPr id="3" name="Title 2">
            <a:extLst>
              <a:ext uri="{FF2B5EF4-FFF2-40B4-BE49-F238E27FC236}">
                <a16:creationId xmlns:a16="http://schemas.microsoft.com/office/drawing/2014/main" id="{DDC745A6-80FD-CE03-3C45-7FE4447626B4}"/>
              </a:ext>
            </a:extLst>
          </p:cNvPr>
          <p:cNvSpPr>
            <a:spLocks noGrp="1"/>
          </p:cNvSpPr>
          <p:nvPr>
            <p:ph type="title"/>
          </p:nvPr>
        </p:nvSpPr>
        <p:spPr/>
        <p:txBody>
          <a:bodyPr/>
          <a:lstStyle/>
          <a:p>
            <a:r>
              <a:rPr lang="en-US"/>
              <a:t>Grant Process: Grant Award Notice</a:t>
            </a:r>
          </a:p>
        </p:txBody>
      </p:sp>
      <p:pic>
        <p:nvPicPr>
          <p:cNvPr id="5" name="Picture 4" descr="Grant Award Notice">
            <a:extLst>
              <a:ext uri="{FF2B5EF4-FFF2-40B4-BE49-F238E27FC236}">
                <a16:creationId xmlns:a16="http://schemas.microsoft.com/office/drawing/2014/main" id="{48BC883E-2F9F-18DF-8D95-8E4120EF6FCB}"/>
              </a:ext>
            </a:extLst>
          </p:cNvPr>
          <p:cNvPicPr>
            <a:picLocks noChangeAspect="1"/>
          </p:cNvPicPr>
          <p:nvPr/>
        </p:nvPicPr>
        <p:blipFill>
          <a:blip r:embed="rId2"/>
          <a:stretch>
            <a:fillRect/>
          </a:stretch>
        </p:blipFill>
        <p:spPr>
          <a:xfrm>
            <a:off x="7739905" y="2198484"/>
            <a:ext cx="3564276" cy="4659516"/>
          </a:xfrm>
          <a:prstGeom prst="rect">
            <a:avLst/>
          </a:prstGeom>
        </p:spPr>
      </p:pic>
    </p:spTree>
    <p:extLst>
      <p:ext uri="{BB962C8B-B14F-4D97-AF65-F5344CB8AC3E}">
        <p14:creationId xmlns:p14="http://schemas.microsoft.com/office/powerpoint/2010/main" val="20315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E55304-36A8-7012-0B9F-2FFEC300F0CA}"/>
              </a:ext>
            </a:extLst>
          </p:cNvPr>
          <p:cNvSpPr>
            <a:spLocks noGrp="1"/>
          </p:cNvSpPr>
          <p:nvPr>
            <p:ph idx="1"/>
          </p:nvPr>
        </p:nvSpPr>
        <p:spPr>
          <a:xfrm>
            <a:off x="520700" y="1828800"/>
            <a:ext cx="10833100" cy="4762500"/>
          </a:xfrm>
        </p:spPr>
        <p:txBody>
          <a:bodyPr>
            <a:normAutofit lnSpcReduction="10000"/>
          </a:bodyPr>
          <a:lstStyle/>
          <a:p>
            <a:pPr marL="0" indent="0">
              <a:buNone/>
            </a:pPr>
            <a:r>
              <a:rPr lang="en-US"/>
              <a:t>ESSA (Title I, IIA, III &amp; IVA) are multi-year grants. </a:t>
            </a:r>
          </a:p>
          <a:p>
            <a:pPr lvl="1"/>
            <a:r>
              <a:rPr lang="en-US"/>
              <a:t>27 – month lifespan</a:t>
            </a:r>
          </a:p>
          <a:p>
            <a:pPr lvl="1"/>
            <a:r>
              <a:rPr lang="en-US"/>
              <a:t>Multiple fiscal years of ESSA will be active at the same time</a:t>
            </a:r>
          </a:p>
          <a:p>
            <a:pPr lvl="1"/>
            <a:r>
              <a:rPr lang="en-US"/>
              <a:t>The oldest funding should be used first (First in First out)</a:t>
            </a:r>
          </a:p>
          <a:p>
            <a:pPr marL="0" indent="0">
              <a:buNone/>
            </a:pPr>
            <a:endParaRPr lang="en-US"/>
          </a:p>
          <a:p>
            <a:pPr marL="0" marR="0" indent="0">
              <a:spcBef>
                <a:spcPts val="0"/>
              </a:spcBef>
              <a:spcAft>
                <a:spcPts val="0"/>
              </a:spcAft>
              <a:buNone/>
            </a:pPr>
            <a:r>
              <a:rPr lang="en-US" sz="1800" b="1">
                <a:effectLst/>
                <a:ea typeface="Times New Roman" panose="02020603050405020304" pitchFamily="18" charset="0"/>
              </a:rPr>
              <a:t>FY23 (In EdGrants) </a:t>
            </a:r>
          </a:p>
          <a:p>
            <a:pPr marL="800100" lvl="1" indent="-342900">
              <a:lnSpc>
                <a:spcPct val="115000"/>
              </a:lnSpc>
              <a:spcBef>
                <a:spcPts val="0"/>
              </a:spcBef>
              <a:buFont typeface="Symbol" panose="05050102010706020507" pitchFamily="18" charset="2"/>
              <a:buChar char=""/>
            </a:pPr>
            <a:r>
              <a:rPr lang="en-US" sz="1400" dirty="0">
                <a:effectLst/>
                <a:ea typeface="Calibri" panose="020F0502020204030204" pitchFamily="34" charset="0"/>
              </a:rPr>
              <a:t>FY23</a:t>
            </a:r>
            <a:r>
              <a:rPr lang="en-US" sz="1400">
                <a:effectLst/>
                <a:ea typeface="Calibri" panose="020F0502020204030204" pitchFamily="34" charset="0"/>
              </a:rPr>
              <a:t> Year 3  	7/1/24 to 9/30/24</a:t>
            </a:r>
            <a:endParaRPr lang="en-US" sz="1000" b="1">
              <a:effectLst/>
              <a:ea typeface="Times New Roman" panose="02020603050405020304" pitchFamily="18" charset="0"/>
            </a:endParaRPr>
          </a:p>
          <a:p>
            <a:pPr marL="0" marR="0">
              <a:spcBef>
                <a:spcPts val="0"/>
              </a:spcBef>
              <a:spcAft>
                <a:spcPts val="0"/>
              </a:spcAft>
            </a:pPr>
            <a:endParaRPr lang="en-US" sz="1800" b="1">
              <a:effectLst/>
              <a:ea typeface="Times New Roman" panose="02020603050405020304" pitchFamily="18" charset="0"/>
            </a:endParaRPr>
          </a:p>
          <a:p>
            <a:pPr marL="0" marR="0" indent="0">
              <a:spcBef>
                <a:spcPts val="0"/>
              </a:spcBef>
              <a:spcAft>
                <a:spcPts val="0"/>
              </a:spcAft>
              <a:buNone/>
            </a:pPr>
            <a:r>
              <a:rPr lang="en-US" sz="1800" b="1">
                <a:effectLst/>
                <a:ea typeface="Times New Roman" panose="02020603050405020304" pitchFamily="18" charset="0"/>
              </a:rPr>
              <a:t>FY24 (In GEM$)</a:t>
            </a:r>
            <a:endParaRPr lang="en-US" sz="1800">
              <a:effectLst/>
              <a:ea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a:effectLst/>
                <a:ea typeface="Calibri" panose="020F0502020204030204" pitchFamily="34" charset="0"/>
              </a:rPr>
              <a:t>FY24 Year 2  	7/1/24 to 6/30/25</a:t>
            </a:r>
          </a:p>
          <a:p>
            <a:pPr marL="800100" lvl="1" indent="-342900">
              <a:lnSpc>
                <a:spcPct val="115000"/>
              </a:lnSpc>
              <a:spcBef>
                <a:spcPts val="0"/>
              </a:spcBef>
              <a:spcAft>
                <a:spcPts val="1000"/>
              </a:spcAft>
              <a:buFont typeface="Symbol" panose="05050102010706020507" pitchFamily="18" charset="2"/>
              <a:buChar char=""/>
            </a:pPr>
            <a:r>
              <a:rPr lang="en-US" sz="1400">
                <a:effectLst/>
                <a:ea typeface="Calibri" panose="020F0502020204030204" pitchFamily="34" charset="0"/>
              </a:rPr>
              <a:t>FY24 Year 3		7/1/25 to 9/30/25</a:t>
            </a:r>
          </a:p>
          <a:p>
            <a:pPr marL="0" marR="0" indent="0">
              <a:spcBef>
                <a:spcPts val="0"/>
              </a:spcBef>
              <a:spcAft>
                <a:spcPts val="0"/>
              </a:spcAft>
              <a:buNone/>
            </a:pPr>
            <a:r>
              <a:rPr lang="en-US" sz="1800" b="1">
                <a:effectLst/>
                <a:ea typeface="Times New Roman" panose="02020603050405020304" pitchFamily="18" charset="0"/>
              </a:rPr>
              <a:t>FY25 (In GEM$)</a:t>
            </a:r>
            <a:endParaRPr lang="en-US" sz="1800">
              <a:effectLst/>
              <a:ea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a:effectLst/>
                <a:ea typeface="Calibri" panose="020F0502020204030204" pitchFamily="34" charset="0"/>
              </a:rPr>
              <a:t>FY25 Year 1</a:t>
            </a:r>
            <a:r>
              <a:rPr lang="en-US" sz="1400" b="1">
                <a:ea typeface="Calibri" panose="020F0502020204030204" pitchFamily="34" charset="0"/>
              </a:rPr>
              <a:t>	</a:t>
            </a:r>
            <a:r>
              <a:rPr lang="en-US" sz="1400" b="1">
                <a:effectLst/>
                <a:ea typeface="Calibri" panose="020F0502020204030204" pitchFamily="34" charset="0"/>
              </a:rPr>
              <a:t>	</a:t>
            </a:r>
            <a:r>
              <a:rPr lang="en-US" sz="1400">
                <a:effectLst/>
                <a:ea typeface="Calibri" panose="020F0502020204030204" pitchFamily="34" charset="0"/>
              </a:rPr>
              <a:t>Grant start date to 6/30/25</a:t>
            </a:r>
            <a:r>
              <a:rPr lang="en-US" sz="1400" b="1">
                <a:effectLst/>
                <a:ea typeface="Calibri" panose="020F0502020204030204" pitchFamily="34" charset="0"/>
              </a:rPr>
              <a:t>       </a:t>
            </a:r>
            <a:endParaRPr lang="en-US" sz="1400">
              <a:effectLst/>
              <a:ea typeface="Calibri" panose="020F0502020204030204" pitchFamily="34" charset="0"/>
            </a:endParaRPr>
          </a:p>
          <a:p>
            <a:pPr marL="800100" lvl="1" indent="-342900">
              <a:lnSpc>
                <a:spcPct val="115000"/>
              </a:lnSpc>
              <a:spcBef>
                <a:spcPts val="0"/>
              </a:spcBef>
              <a:buFont typeface="Symbol" panose="05050102010706020507" pitchFamily="18" charset="2"/>
              <a:buChar char=""/>
            </a:pPr>
            <a:r>
              <a:rPr lang="en-US" sz="1400">
                <a:effectLst/>
                <a:ea typeface="Calibri" panose="020F0502020204030204" pitchFamily="34" charset="0"/>
              </a:rPr>
              <a:t>FY25 Year 2 	 	7/1/25 to 6/30/26</a:t>
            </a:r>
          </a:p>
          <a:p>
            <a:pPr marL="800100" lvl="1" indent="-342900">
              <a:lnSpc>
                <a:spcPct val="115000"/>
              </a:lnSpc>
              <a:spcBef>
                <a:spcPts val="0"/>
              </a:spcBef>
              <a:spcAft>
                <a:spcPts val="1000"/>
              </a:spcAft>
              <a:buFont typeface="Symbol" panose="05050102010706020507" pitchFamily="18" charset="2"/>
              <a:buChar char=""/>
            </a:pPr>
            <a:r>
              <a:rPr lang="en-US" sz="1400">
                <a:effectLst/>
                <a:ea typeface="Calibri" panose="020F0502020204030204" pitchFamily="34" charset="0"/>
              </a:rPr>
              <a:t>FY25 Year 3	 	7/1/26 to 9/30/26</a:t>
            </a:r>
          </a:p>
          <a:p>
            <a:endParaRPr lang="en-US"/>
          </a:p>
        </p:txBody>
      </p:sp>
      <p:sp>
        <p:nvSpPr>
          <p:cNvPr id="3" name="Title 2">
            <a:extLst>
              <a:ext uri="{FF2B5EF4-FFF2-40B4-BE49-F238E27FC236}">
                <a16:creationId xmlns:a16="http://schemas.microsoft.com/office/drawing/2014/main" id="{B02F4C8F-9898-F034-D788-9AF76C73ED62}"/>
              </a:ext>
            </a:extLst>
          </p:cNvPr>
          <p:cNvSpPr>
            <a:spLocks noGrp="1"/>
          </p:cNvSpPr>
          <p:nvPr>
            <p:ph type="title"/>
          </p:nvPr>
        </p:nvSpPr>
        <p:spPr/>
        <p:txBody>
          <a:bodyPr/>
          <a:lstStyle/>
          <a:p>
            <a:r>
              <a:rPr lang="en-US"/>
              <a:t>Grant Process: Multiyear </a:t>
            </a:r>
          </a:p>
        </p:txBody>
      </p:sp>
    </p:spTree>
    <p:extLst>
      <p:ext uri="{BB962C8B-B14F-4D97-AF65-F5344CB8AC3E}">
        <p14:creationId xmlns:p14="http://schemas.microsoft.com/office/powerpoint/2010/main" val="3801572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0382-5378-FD3D-B47D-054A8083D51E}"/>
              </a:ext>
            </a:extLst>
          </p:cNvPr>
          <p:cNvSpPr>
            <a:spLocks noGrp="1"/>
          </p:cNvSpPr>
          <p:nvPr>
            <p:ph idx="1"/>
          </p:nvPr>
        </p:nvSpPr>
        <p:spPr/>
        <p:txBody>
          <a:bodyPr/>
          <a:lstStyle/>
          <a:p>
            <a:r>
              <a:rPr lang="en-US"/>
              <a:t>85% of Title I must be spent in the first Federal Fiscal Year</a:t>
            </a:r>
          </a:p>
          <a:p>
            <a:pPr lvl="1"/>
            <a:r>
              <a:rPr lang="en-US"/>
              <a:t>Federal Fiscal Year ends 9/30</a:t>
            </a:r>
          </a:p>
          <a:p>
            <a:pPr lvl="1"/>
            <a:r>
              <a:rPr lang="en-US"/>
              <a:t>Example: 85% of FY25 Title I needs to be spent by 9/30/25</a:t>
            </a:r>
          </a:p>
          <a:p>
            <a:r>
              <a:rPr lang="en-US"/>
              <a:t>15% of Title I can be carried over into the second year</a:t>
            </a:r>
          </a:p>
          <a:p>
            <a:r>
              <a:rPr lang="en-US"/>
              <a:t>Simple waivers can be awarded every 3 years and allows districts to carryover more than 15%</a:t>
            </a:r>
          </a:p>
          <a:p>
            <a:pPr marL="0" indent="0">
              <a:buNone/>
            </a:pPr>
            <a:endParaRPr lang="en-US"/>
          </a:p>
        </p:txBody>
      </p:sp>
      <p:sp>
        <p:nvSpPr>
          <p:cNvPr id="3" name="Title 2">
            <a:extLst>
              <a:ext uri="{FF2B5EF4-FFF2-40B4-BE49-F238E27FC236}">
                <a16:creationId xmlns:a16="http://schemas.microsoft.com/office/drawing/2014/main" id="{DB0D7488-55A4-60E1-294E-3FE028E8D4B7}"/>
              </a:ext>
            </a:extLst>
          </p:cNvPr>
          <p:cNvSpPr>
            <a:spLocks noGrp="1"/>
          </p:cNvSpPr>
          <p:nvPr>
            <p:ph type="title"/>
          </p:nvPr>
        </p:nvSpPr>
        <p:spPr/>
        <p:txBody>
          <a:bodyPr/>
          <a:lstStyle/>
          <a:p>
            <a:r>
              <a:rPr lang="en-US"/>
              <a:t>Grant Process: 15% Carryover Rule</a:t>
            </a:r>
          </a:p>
        </p:txBody>
      </p:sp>
    </p:spTree>
    <p:extLst>
      <p:ext uri="{BB962C8B-B14F-4D97-AF65-F5344CB8AC3E}">
        <p14:creationId xmlns:p14="http://schemas.microsoft.com/office/powerpoint/2010/main" val="1325076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56C601-58FF-9191-4719-852832C3941F}"/>
              </a:ext>
            </a:extLst>
          </p:cNvPr>
          <p:cNvSpPr>
            <a:spLocks noGrp="1"/>
          </p:cNvSpPr>
          <p:nvPr>
            <p:ph idx="1"/>
          </p:nvPr>
        </p:nvSpPr>
        <p:spPr/>
        <p:txBody>
          <a:bodyPr/>
          <a:lstStyle/>
          <a:p>
            <a:r>
              <a:rPr lang="en-US"/>
              <a:t>FY23 and prior: Grants are in EdGrants and districts will need to  contact their </a:t>
            </a:r>
            <a:r>
              <a:rPr lang="en-US">
                <a:hlinkClick r:id="rId3"/>
              </a:rPr>
              <a:t>Federal Grant Liaison </a:t>
            </a:r>
            <a:r>
              <a:rPr lang="en-US"/>
              <a:t>for any final amendments.</a:t>
            </a:r>
          </a:p>
          <a:p>
            <a:pPr marL="0" indent="0">
              <a:buNone/>
            </a:pPr>
            <a:endParaRPr lang="en-US"/>
          </a:p>
          <a:p>
            <a:r>
              <a:rPr lang="en-US"/>
              <a:t>In GEM$, districts can initiate revisions. </a:t>
            </a:r>
          </a:p>
          <a:p>
            <a:r>
              <a:rPr lang="en-US"/>
              <a:t>Revisions follow the same workflow as the initial submission.</a:t>
            </a:r>
          </a:p>
          <a:p>
            <a:endParaRPr lang="en-US"/>
          </a:p>
          <a:p>
            <a:endParaRPr lang="en-US"/>
          </a:p>
        </p:txBody>
      </p:sp>
      <p:sp>
        <p:nvSpPr>
          <p:cNvPr id="3" name="Title 2">
            <a:extLst>
              <a:ext uri="{FF2B5EF4-FFF2-40B4-BE49-F238E27FC236}">
                <a16:creationId xmlns:a16="http://schemas.microsoft.com/office/drawing/2014/main" id="{AD9D0E75-1A89-1B07-C240-F904ED937022}"/>
              </a:ext>
            </a:extLst>
          </p:cNvPr>
          <p:cNvSpPr>
            <a:spLocks noGrp="1"/>
          </p:cNvSpPr>
          <p:nvPr>
            <p:ph type="title"/>
          </p:nvPr>
        </p:nvSpPr>
        <p:spPr/>
        <p:txBody>
          <a:bodyPr/>
          <a:lstStyle/>
          <a:p>
            <a:r>
              <a:rPr lang="en-US"/>
              <a:t>Grant Process: Amendments/Revisions</a:t>
            </a:r>
          </a:p>
        </p:txBody>
      </p:sp>
    </p:spTree>
    <p:extLst>
      <p:ext uri="{BB962C8B-B14F-4D97-AF65-F5344CB8AC3E}">
        <p14:creationId xmlns:p14="http://schemas.microsoft.com/office/powerpoint/2010/main" val="3659750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7B175-71CB-D89F-3953-2EF7C460C0D4}"/>
              </a:ext>
            </a:extLst>
          </p:cNvPr>
          <p:cNvSpPr>
            <a:spLocks noGrp="1"/>
          </p:cNvSpPr>
          <p:nvPr>
            <p:ph idx="1"/>
          </p:nvPr>
        </p:nvSpPr>
        <p:spPr/>
        <p:txBody>
          <a:bodyPr/>
          <a:lstStyle/>
          <a:p>
            <a:r>
              <a:rPr lang="en-US"/>
              <a:t>There is any significant change in program objectives</a:t>
            </a:r>
          </a:p>
          <a:p>
            <a:r>
              <a:rPr lang="en-US"/>
              <a:t>There is any increase or decrease in the total amount of the grant</a:t>
            </a:r>
          </a:p>
          <a:p>
            <a:r>
              <a:rPr lang="en-US"/>
              <a:t>An increase in a line of the budget exceeds $100 or 10% of the line (whichever is greater) or exceeds $10,000</a:t>
            </a:r>
          </a:p>
        </p:txBody>
      </p:sp>
      <p:sp>
        <p:nvSpPr>
          <p:cNvPr id="3" name="Title 2">
            <a:extLst>
              <a:ext uri="{FF2B5EF4-FFF2-40B4-BE49-F238E27FC236}">
                <a16:creationId xmlns:a16="http://schemas.microsoft.com/office/drawing/2014/main" id="{8C700C3C-F733-7BD0-4C75-C4E0B12B5CC1}"/>
              </a:ext>
            </a:extLst>
          </p:cNvPr>
          <p:cNvSpPr>
            <a:spLocks noGrp="1"/>
          </p:cNvSpPr>
          <p:nvPr>
            <p:ph type="title"/>
          </p:nvPr>
        </p:nvSpPr>
        <p:spPr/>
        <p:txBody>
          <a:bodyPr>
            <a:normAutofit fontScale="90000"/>
          </a:bodyPr>
          <a:lstStyle/>
          <a:p>
            <a:r>
              <a:rPr lang="en-US"/>
              <a:t>Grant Process: When is an amendment/revision needed?</a:t>
            </a:r>
          </a:p>
        </p:txBody>
      </p:sp>
    </p:spTree>
    <p:extLst>
      <p:ext uri="{BB962C8B-B14F-4D97-AF65-F5344CB8AC3E}">
        <p14:creationId xmlns:p14="http://schemas.microsoft.com/office/powerpoint/2010/main" val="654140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471EC3-C481-F5F6-FB8A-E0F85FF8543D}"/>
              </a:ext>
            </a:extLst>
          </p:cNvPr>
          <p:cNvSpPr>
            <a:spLocks noGrp="1"/>
          </p:cNvSpPr>
          <p:nvPr>
            <p:ph type="body" idx="1"/>
          </p:nvPr>
        </p:nvSpPr>
        <p:spPr>
          <a:xfrm>
            <a:off x="671514" y="3876195"/>
            <a:ext cx="5157787" cy="675935"/>
          </a:xfrm>
        </p:spPr>
        <p:txBody>
          <a:bodyPr anchor="ctr">
            <a:normAutofit/>
          </a:bodyPr>
          <a:lstStyle/>
          <a:p>
            <a:r>
              <a:rPr lang="en-US" sz="2600" u="sng"/>
              <a:t>FR1: EdGrants</a:t>
            </a:r>
          </a:p>
        </p:txBody>
      </p:sp>
      <p:sp>
        <p:nvSpPr>
          <p:cNvPr id="3" name="Content Placeholder 2">
            <a:extLst>
              <a:ext uri="{FF2B5EF4-FFF2-40B4-BE49-F238E27FC236}">
                <a16:creationId xmlns:a16="http://schemas.microsoft.com/office/drawing/2014/main" id="{ECC25525-DD87-EF36-E939-E262D8E9FAAB}"/>
              </a:ext>
            </a:extLst>
          </p:cNvPr>
          <p:cNvSpPr>
            <a:spLocks noGrp="1"/>
          </p:cNvSpPr>
          <p:nvPr>
            <p:ph sz="half" idx="2"/>
          </p:nvPr>
        </p:nvSpPr>
        <p:spPr>
          <a:xfrm>
            <a:off x="646112" y="4552131"/>
            <a:ext cx="4979988" cy="2166169"/>
          </a:xfrm>
        </p:spPr>
        <p:txBody>
          <a:bodyPr>
            <a:normAutofit/>
          </a:bodyPr>
          <a:lstStyle/>
          <a:p>
            <a:r>
              <a:rPr lang="en-US" sz="2400"/>
              <a:t>Final Financial Report</a:t>
            </a:r>
          </a:p>
          <a:p>
            <a:r>
              <a:rPr lang="en-US" sz="2400"/>
              <a:t>FY23 and prior for ESSA</a:t>
            </a:r>
          </a:p>
          <a:p>
            <a:r>
              <a:rPr lang="en-US" sz="2400"/>
              <a:t>If you are unable to see the FR1, please contact Grants Management</a:t>
            </a:r>
          </a:p>
        </p:txBody>
      </p:sp>
      <p:sp>
        <p:nvSpPr>
          <p:cNvPr id="4" name="Text Placeholder 3">
            <a:extLst>
              <a:ext uri="{FF2B5EF4-FFF2-40B4-BE49-F238E27FC236}">
                <a16:creationId xmlns:a16="http://schemas.microsoft.com/office/drawing/2014/main" id="{836FEFFA-EF32-6F13-00E1-48BB03E8282A}"/>
              </a:ext>
            </a:extLst>
          </p:cNvPr>
          <p:cNvSpPr>
            <a:spLocks noGrp="1"/>
          </p:cNvSpPr>
          <p:nvPr>
            <p:ph type="body" sz="quarter" idx="3"/>
          </p:nvPr>
        </p:nvSpPr>
        <p:spPr>
          <a:xfrm>
            <a:off x="6337298" y="3876195"/>
            <a:ext cx="5183188" cy="675936"/>
          </a:xfrm>
        </p:spPr>
        <p:txBody>
          <a:bodyPr anchor="ctr">
            <a:normAutofit/>
          </a:bodyPr>
          <a:lstStyle/>
          <a:p>
            <a:r>
              <a:rPr lang="en-US" sz="2600" u="sng"/>
              <a:t>FER: GEM$</a:t>
            </a:r>
          </a:p>
        </p:txBody>
      </p:sp>
      <p:sp>
        <p:nvSpPr>
          <p:cNvPr id="5" name="Content Placeholder 4">
            <a:extLst>
              <a:ext uri="{FF2B5EF4-FFF2-40B4-BE49-F238E27FC236}">
                <a16:creationId xmlns:a16="http://schemas.microsoft.com/office/drawing/2014/main" id="{2F0D0AA9-5C79-96DF-FF2B-9BCA400FDDCF}"/>
              </a:ext>
            </a:extLst>
          </p:cNvPr>
          <p:cNvSpPr>
            <a:spLocks noGrp="1"/>
          </p:cNvSpPr>
          <p:nvPr>
            <p:ph sz="quarter" idx="4"/>
          </p:nvPr>
        </p:nvSpPr>
        <p:spPr>
          <a:xfrm>
            <a:off x="6337298" y="4675228"/>
            <a:ext cx="5348283" cy="2649250"/>
          </a:xfrm>
        </p:spPr>
        <p:txBody>
          <a:bodyPr>
            <a:normAutofit/>
          </a:bodyPr>
          <a:lstStyle/>
          <a:p>
            <a:r>
              <a:rPr lang="en-US" sz="2400"/>
              <a:t>Final Expenditures Report</a:t>
            </a:r>
          </a:p>
          <a:p>
            <a:r>
              <a:rPr lang="en-US" sz="2400"/>
              <a:t>FY24 and on for ESSA</a:t>
            </a:r>
          </a:p>
          <a:p>
            <a:r>
              <a:rPr lang="en-US" sz="2400"/>
              <a:t>District initiate the FER</a:t>
            </a:r>
          </a:p>
        </p:txBody>
      </p:sp>
      <p:sp>
        <p:nvSpPr>
          <p:cNvPr id="6" name="Title 5">
            <a:extLst>
              <a:ext uri="{FF2B5EF4-FFF2-40B4-BE49-F238E27FC236}">
                <a16:creationId xmlns:a16="http://schemas.microsoft.com/office/drawing/2014/main" id="{C4C80F42-A09F-C265-F932-D4CBBE7A8E4B}"/>
              </a:ext>
            </a:extLst>
          </p:cNvPr>
          <p:cNvSpPr>
            <a:spLocks noGrp="1"/>
          </p:cNvSpPr>
          <p:nvPr>
            <p:ph type="title"/>
          </p:nvPr>
        </p:nvSpPr>
        <p:spPr/>
        <p:txBody>
          <a:bodyPr/>
          <a:lstStyle/>
          <a:p>
            <a:r>
              <a:rPr lang="en-US"/>
              <a:t>Grant Process: Final Reports</a:t>
            </a:r>
          </a:p>
        </p:txBody>
      </p:sp>
      <p:sp>
        <p:nvSpPr>
          <p:cNvPr id="7" name="TextBox 6">
            <a:extLst>
              <a:ext uri="{FF2B5EF4-FFF2-40B4-BE49-F238E27FC236}">
                <a16:creationId xmlns:a16="http://schemas.microsoft.com/office/drawing/2014/main" id="{D3491AB6-7C60-1DEF-6AE9-BB53D9F3A3BC}"/>
              </a:ext>
            </a:extLst>
          </p:cNvPr>
          <p:cNvSpPr txBox="1"/>
          <p:nvPr/>
        </p:nvSpPr>
        <p:spPr>
          <a:xfrm>
            <a:off x="842966" y="1758026"/>
            <a:ext cx="10709277" cy="2123658"/>
          </a:xfrm>
          <a:prstGeom prst="rect">
            <a:avLst/>
          </a:prstGeom>
          <a:noFill/>
        </p:spPr>
        <p:txBody>
          <a:bodyPr wrap="square" rtlCol="0">
            <a:spAutoFit/>
          </a:bodyPr>
          <a:lstStyle/>
          <a:p>
            <a:pPr algn="ctr"/>
            <a:r>
              <a:rPr lang="en-US" sz="2600">
                <a:latin typeface="Arial" panose="020B0604020202020204" pitchFamily="34" charset="0"/>
                <a:cs typeface="Arial" panose="020B0604020202020204" pitchFamily="34" charset="0"/>
              </a:rPr>
              <a:t>Final Reports should be completed 60 days after the final reimbursement request/end of the grant</a:t>
            </a:r>
          </a:p>
          <a:p>
            <a:pPr algn="ctr"/>
            <a:endParaRPr lang="en-US" sz="2600">
              <a:latin typeface="Arial" panose="020B0604020202020204" pitchFamily="34" charset="0"/>
              <a:cs typeface="Arial" panose="020B0604020202020204" pitchFamily="34" charset="0"/>
            </a:endParaRPr>
          </a:p>
          <a:p>
            <a:pPr algn="ctr"/>
            <a:r>
              <a:rPr lang="en-US" sz="2600">
                <a:latin typeface="Arial" panose="020B0604020202020204" pitchFamily="34" charset="0"/>
                <a:cs typeface="Arial" panose="020B0604020202020204" pitchFamily="34" charset="0"/>
              </a:rPr>
              <a:t>Grants Management reviews and approves Final Reports</a:t>
            </a:r>
          </a:p>
          <a:p>
            <a:pPr algn="ct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58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A94B3-AD8C-9351-E777-370394D7B8AA}"/>
              </a:ext>
            </a:extLst>
          </p:cNvPr>
          <p:cNvSpPr>
            <a:spLocks noGrp="1"/>
          </p:cNvSpPr>
          <p:nvPr>
            <p:ph type="body" idx="1"/>
          </p:nvPr>
        </p:nvSpPr>
        <p:spPr/>
        <p:txBody>
          <a:bodyPr anchor="ctr">
            <a:normAutofit/>
          </a:bodyPr>
          <a:lstStyle/>
          <a:p>
            <a:pPr algn="ctr"/>
            <a:r>
              <a:rPr lang="en-US" sz="3000" u="sng"/>
              <a:t>Federal Grant Programs</a:t>
            </a:r>
          </a:p>
        </p:txBody>
      </p:sp>
      <p:sp>
        <p:nvSpPr>
          <p:cNvPr id="3" name="Content Placeholder 2">
            <a:extLst>
              <a:ext uri="{FF2B5EF4-FFF2-40B4-BE49-F238E27FC236}">
                <a16:creationId xmlns:a16="http://schemas.microsoft.com/office/drawing/2014/main" id="{10820934-8351-9F89-B0F2-2CF9705AB3AC}"/>
              </a:ext>
            </a:extLst>
          </p:cNvPr>
          <p:cNvSpPr>
            <a:spLocks noGrp="1"/>
          </p:cNvSpPr>
          <p:nvPr>
            <p:ph sz="half" idx="2"/>
          </p:nvPr>
        </p:nvSpPr>
        <p:spPr/>
        <p:txBody>
          <a:bodyPr/>
          <a:lstStyle/>
          <a:p>
            <a:r>
              <a:rPr lang="en-US"/>
              <a:t>Programmatic questions </a:t>
            </a:r>
          </a:p>
          <a:p>
            <a:r>
              <a:rPr lang="en-US"/>
              <a:t>Allowable costs </a:t>
            </a:r>
          </a:p>
          <a:p>
            <a:r>
              <a:rPr lang="en-US"/>
              <a:t>Amendments/Revisions</a:t>
            </a:r>
          </a:p>
          <a:p>
            <a:endParaRPr lang="en-US"/>
          </a:p>
          <a:p>
            <a:pPr marL="0" indent="0">
              <a:buNone/>
            </a:pPr>
            <a:r>
              <a:rPr lang="en-US">
                <a:hlinkClick r:id="rId2"/>
              </a:rPr>
              <a:t>Federal Grants Liaison List</a:t>
            </a:r>
            <a:endParaRPr lang="en-US"/>
          </a:p>
        </p:txBody>
      </p:sp>
      <p:sp>
        <p:nvSpPr>
          <p:cNvPr id="4" name="Text Placeholder 3">
            <a:extLst>
              <a:ext uri="{FF2B5EF4-FFF2-40B4-BE49-F238E27FC236}">
                <a16:creationId xmlns:a16="http://schemas.microsoft.com/office/drawing/2014/main" id="{9E9703CD-9D20-8759-984D-FBA1AB0B4754}"/>
              </a:ext>
            </a:extLst>
          </p:cNvPr>
          <p:cNvSpPr>
            <a:spLocks noGrp="1"/>
          </p:cNvSpPr>
          <p:nvPr>
            <p:ph type="body" sz="quarter" idx="3"/>
          </p:nvPr>
        </p:nvSpPr>
        <p:spPr/>
        <p:txBody>
          <a:bodyPr anchor="ctr">
            <a:normAutofit/>
          </a:bodyPr>
          <a:lstStyle/>
          <a:p>
            <a:pPr algn="ctr"/>
            <a:r>
              <a:rPr lang="en-US" sz="3000" u="sng"/>
              <a:t>Grants Management</a:t>
            </a:r>
          </a:p>
        </p:txBody>
      </p:sp>
      <p:sp>
        <p:nvSpPr>
          <p:cNvPr id="5" name="Content Placeholder 4">
            <a:extLst>
              <a:ext uri="{FF2B5EF4-FFF2-40B4-BE49-F238E27FC236}">
                <a16:creationId xmlns:a16="http://schemas.microsoft.com/office/drawing/2014/main" id="{F3A3312C-ED5C-A908-5CFF-8EDD346733A7}"/>
              </a:ext>
            </a:extLst>
          </p:cNvPr>
          <p:cNvSpPr>
            <a:spLocks noGrp="1"/>
          </p:cNvSpPr>
          <p:nvPr>
            <p:ph sz="quarter" idx="4"/>
          </p:nvPr>
        </p:nvSpPr>
        <p:spPr/>
        <p:txBody>
          <a:bodyPr/>
          <a:lstStyle/>
          <a:p>
            <a:r>
              <a:rPr lang="en-US"/>
              <a:t>Reimbursement requests </a:t>
            </a:r>
          </a:p>
          <a:p>
            <a:r>
              <a:rPr lang="en-US"/>
              <a:t>Filing FR1s/FERs</a:t>
            </a:r>
          </a:p>
          <a:p>
            <a:endParaRPr lang="en-US"/>
          </a:p>
          <a:p>
            <a:pPr marL="0" indent="0">
              <a:buNone/>
            </a:pPr>
            <a:endParaRPr lang="en-US"/>
          </a:p>
          <a:p>
            <a:pPr marL="0" indent="0">
              <a:buNone/>
            </a:pPr>
            <a:r>
              <a:rPr lang="en-US"/>
              <a:t>Email: EdGrants@mass.gov</a:t>
            </a:r>
          </a:p>
        </p:txBody>
      </p:sp>
      <p:sp>
        <p:nvSpPr>
          <p:cNvPr id="6" name="Title 5">
            <a:extLst>
              <a:ext uri="{FF2B5EF4-FFF2-40B4-BE49-F238E27FC236}">
                <a16:creationId xmlns:a16="http://schemas.microsoft.com/office/drawing/2014/main" id="{8277D0BD-865E-62AC-7617-0FE2CC0F331F}"/>
              </a:ext>
            </a:extLst>
          </p:cNvPr>
          <p:cNvSpPr>
            <a:spLocks noGrp="1"/>
          </p:cNvSpPr>
          <p:nvPr>
            <p:ph type="title"/>
          </p:nvPr>
        </p:nvSpPr>
        <p:spPr/>
        <p:txBody>
          <a:bodyPr/>
          <a:lstStyle/>
          <a:p>
            <a:r>
              <a:rPr lang="en-US"/>
              <a:t>Who to Contact?</a:t>
            </a:r>
          </a:p>
        </p:txBody>
      </p:sp>
    </p:spTree>
    <p:extLst>
      <p:ext uri="{BB962C8B-B14F-4D97-AF65-F5344CB8AC3E}">
        <p14:creationId xmlns:p14="http://schemas.microsoft.com/office/powerpoint/2010/main" val="113422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0447C-679B-408C-B6CF-EFCDBEC3B5C6}"/>
              </a:ext>
            </a:extLst>
          </p:cNvPr>
          <p:cNvSpPr>
            <a:spLocks noGrp="1"/>
          </p:cNvSpPr>
          <p:nvPr>
            <p:ph idx="1"/>
          </p:nvPr>
        </p:nvSpPr>
        <p:spPr/>
        <p:txBody>
          <a:bodyPr/>
          <a:lstStyle/>
          <a:p>
            <a:r>
              <a:rPr lang="en-US"/>
              <a:t>Title I programs - types, evaluation and monitoring</a:t>
            </a:r>
          </a:p>
          <a:p>
            <a:r>
              <a:rPr lang="en-US"/>
              <a:t>Family and community engagement- requirements and resources</a:t>
            </a:r>
          </a:p>
          <a:p>
            <a:r>
              <a:rPr lang="en-US"/>
              <a:t>Fiscal procedures and grant maintenance</a:t>
            </a:r>
          </a:p>
          <a:p>
            <a:r>
              <a:rPr lang="en-US"/>
              <a:t>Private schools and equitable participation</a:t>
            </a:r>
          </a:p>
          <a:p>
            <a:r>
              <a:rPr lang="en-US"/>
              <a:t>Networking and website resources</a:t>
            </a:r>
          </a:p>
          <a:p>
            <a:endParaRPr lang="en-US"/>
          </a:p>
        </p:txBody>
      </p:sp>
      <p:sp>
        <p:nvSpPr>
          <p:cNvPr id="3" name="Title 2">
            <a:extLst>
              <a:ext uri="{FF2B5EF4-FFF2-40B4-BE49-F238E27FC236}">
                <a16:creationId xmlns:a16="http://schemas.microsoft.com/office/drawing/2014/main" id="{B8BBA57E-664E-4BE5-BE37-9EE84336C93C}"/>
              </a:ext>
            </a:extLst>
          </p:cNvPr>
          <p:cNvSpPr>
            <a:spLocks noGrp="1"/>
          </p:cNvSpPr>
          <p:nvPr>
            <p:ph type="title"/>
          </p:nvPr>
        </p:nvSpPr>
        <p:spPr/>
        <p:txBody>
          <a:bodyPr/>
          <a:lstStyle/>
          <a:p>
            <a:r>
              <a:rPr lang="en-US"/>
              <a:t>Topics to be covered</a:t>
            </a:r>
          </a:p>
        </p:txBody>
      </p:sp>
    </p:spTree>
    <p:extLst>
      <p:ext uri="{BB962C8B-B14F-4D97-AF65-F5344CB8AC3E}">
        <p14:creationId xmlns:p14="http://schemas.microsoft.com/office/powerpoint/2010/main" val="1370542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363A7-0F06-E798-AE41-BC3D72DDF587}"/>
              </a:ext>
            </a:extLst>
          </p:cNvPr>
          <p:cNvSpPr>
            <a:spLocks noGrp="1"/>
          </p:cNvSpPr>
          <p:nvPr>
            <p:ph idx="1"/>
          </p:nvPr>
        </p:nvSpPr>
        <p:spPr>
          <a:xfrm>
            <a:off x="198176" y="2124252"/>
            <a:ext cx="3077684" cy="4052559"/>
          </a:xfrm>
        </p:spPr>
        <p:txBody>
          <a:bodyPr vert="horz" lIns="91440" tIns="45720" rIns="91440" bIns="45720" rtlCol="0" anchor="t">
            <a:normAutofit/>
          </a:bodyPr>
          <a:lstStyle/>
          <a:p>
            <a:pPr marL="0" indent="0">
              <a:buNone/>
            </a:pPr>
            <a:r>
              <a:rPr lang="en-US">
                <a:latin typeface="Arial"/>
                <a:cs typeface="Arial"/>
              </a:rPr>
              <a:t>DESE Resources:</a:t>
            </a:r>
          </a:p>
          <a:p>
            <a:r>
              <a:rPr lang="en-US" sz="2600">
                <a:latin typeface="Arial"/>
                <a:cs typeface="Arial"/>
              </a:rPr>
              <a:t>Training documents</a:t>
            </a:r>
          </a:p>
          <a:p>
            <a:r>
              <a:rPr lang="en-US" sz="2600">
                <a:latin typeface="Arial"/>
                <a:cs typeface="Arial"/>
              </a:rPr>
              <a:t>Chart of Accounts</a:t>
            </a:r>
          </a:p>
          <a:p>
            <a:r>
              <a:rPr lang="en-US" sz="2600">
                <a:latin typeface="Arial"/>
                <a:cs typeface="Arial"/>
              </a:rPr>
              <a:t>User Role information &amp; Forms</a:t>
            </a:r>
          </a:p>
          <a:p>
            <a:endParaRPr lang="en-US"/>
          </a:p>
        </p:txBody>
      </p:sp>
      <p:sp>
        <p:nvSpPr>
          <p:cNvPr id="3" name="Title 2">
            <a:extLst>
              <a:ext uri="{FF2B5EF4-FFF2-40B4-BE49-F238E27FC236}">
                <a16:creationId xmlns:a16="http://schemas.microsoft.com/office/drawing/2014/main" id="{A411E19B-F2C1-FE0E-712D-4C881B7272FC}"/>
              </a:ext>
            </a:extLst>
          </p:cNvPr>
          <p:cNvSpPr>
            <a:spLocks noGrp="1"/>
          </p:cNvSpPr>
          <p:nvPr>
            <p:ph type="title"/>
          </p:nvPr>
        </p:nvSpPr>
        <p:spPr/>
        <p:txBody>
          <a:bodyPr/>
          <a:lstStyle/>
          <a:p>
            <a:r>
              <a:rPr lang="en-US">
                <a:latin typeface="Arial"/>
                <a:cs typeface="Arial"/>
              </a:rPr>
              <a:t>GEM$ Resources </a:t>
            </a:r>
            <a:endParaRPr lang="en-US"/>
          </a:p>
        </p:txBody>
      </p:sp>
      <p:pic>
        <p:nvPicPr>
          <p:cNvPr id="6" name="Picture 6" descr="GEM$ homepage showing DESE Resources on the left side navigation bar">
            <a:extLst>
              <a:ext uri="{FF2B5EF4-FFF2-40B4-BE49-F238E27FC236}">
                <a16:creationId xmlns:a16="http://schemas.microsoft.com/office/drawing/2014/main" id="{C3C5FEA5-28FA-D8A5-7FB1-42E117682D3B}"/>
              </a:ext>
            </a:extLst>
          </p:cNvPr>
          <p:cNvPicPr>
            <a:picLocks noChangeAspect="1"/>
          </p:cNvPicPr>
          <p:nvPr/>
        </p:nvPicPr>
        <p:blipFill>
          <a:blip r:embed="rId2"/>
          <a:stretch>
            <a:fillRect/>
          </a:stretch>
        </p:blipFill>
        <p:spPr>
          <a:xfrm>
            <a:off x="3675355" y="1858052"/>
            <a:ext cx="8421743" cy="4746934"/>
          </a:xfrm>
          <a:prstGeom prst="rect">
            <a:avLst/>
          </a:prstGeom>
        </p:spPr>
      </p:pic>
    </p:spTree>
    <p:extLst>
      <p:ext uri="{BB962C8B-B14F-4D97-AF65-F5344CB8AC3E}">
        <p14:creationId xmlns:p14="http://schemas.microsoft.com/office/powerpoint/2010/main" val="264740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A54111-7370-5E13-19BA-747DAFD48A15}"/>
              </a:ext>
            </a:extLst>
          </p:cNvPr>
          <p:cNvSpPr>
            <a:spLocks noGrp="1"/>
          </p:cNvSpPr>
          <p:nvPr>
            <p:ph idx="1"/>
          </p:nvPr>
        </p:nvSpPr>
        <p:spPr>
          <a:xfrm>
            <a:off x="409575" y="1743076"/>
            <a:ext cx="11325225" cy="4749798"/>
          </a:xfrm>
        </p:spPr>
        <p:txBody>
          <a:bodyPr>
            <a:normAutofit lnSpcReduction="10000"/>
          </a:bodyPr>
          <a:lstStyle/>
          <a:p>
            <a:pPr>
              <a:spcBef>
                <a:spcPts val="500"/>
              </a:spcBef>
              <a:spcAft>
                <a:spcPts val="1000"/>
              </a:spcAft>
            </a:pPr>
            <a:r>
              <a:rPr lang="en-US" sz="2400">
                <a:latin typeface="Arial"/>
                <a:cs typeface="Arial"/>
              </a:rPr>
              <a:t>Any district resident students who would’ve attended a Title I-served school, had they gone to their local public school</a:t>
            </a:r>
          </a:p>
          <a:p>
            <a:pPr>
              <a:spcBef>
                <a:spcPts val="500"/>
              </a:spcBef>
              <a:spcAft>
                <a:spcPts val="1000"/>
              </a:spcAft>
            </a:pPr>
            <a:r>
              <a:rPr lang="en-US" sz="2400">
                <a:latin typeface="Arial"/>
                <a:cs typeface="Arial"/>
              </a:rPr>
              <a:t>Funds must be "generated" by at least one of the eligible students at the school for there to be participation in Title I</a:t>
            </a:r>
          </a:p>
          <a:p>
            <a:pPr>
              <a:spcBef>
                <a:spcPts val="500"/>
              </a:spcBef>
              <a:spcAft>
                <a:spcPts val="1000"/>
              </a:spcAft>
            </a:pPr>
            <a:r>
              <a:rPr lang="en-US" sz="2400">
                <a:latin typeface="Arial"/>
                <a:cs typeface="Arial"/>
              </a:rPr>
              <a:t>Eligible families are surveyed for evidence of low-income status (can use FRPL program eligibility, scholarships...anything similar to low-income determination used for public school students)</a:t>
            </a:r>
          </a:p>
          <a:p>
            <a:pPr>
              <a:spcBef>
                <a:spcPts val="500"/>
              </a:spcBef>
              <a:spcAft>
                <a:spcPts val="1000"/>
              </a:spcAft>
            </a:pPr>
            <a:r>
              <a:rPr lang="en-US" sz="2400">
                <a:latin typeface="Arial"/>
                <a:cs typeface="Arial"/>
              </a:rPr>
              <a:t>Count of low-income determines allocation available for services to any of the eligible students (regardless of income status) with academic need for supplemental Title I assistance</a:t>
            </a:r>
          </a:p>
          <a:p>
            <a:pPr>
              <a:spcBef>
                <a:spcPts val="500"/>
              </a:spcBef>
            </a:pPr>
            <a:r>
              <a:rPr lang="en-US" sz="2400">
                <a:latin typeface="Arial"/>
                <a:cs typeface="Arial"/>
              </a:rPr>
              <a:t>For Title I only...follow eligible students to where they go to private schools...even outside of district boundaries</a:t>
            </a:r>
          </a:p>
        </p:txBody>
      </p:sp>
      <p:sp>
        <p:nvSpPr>
          <p:cNvPr id="3" name="Title 2">
            <a:extLst>
              <a:ext uri="{FF2B5EF4-FFF2-40B4-BE49-F238E27FC236}">
                <a16:creationId xmlns:a16="http://schemas.microsoft.com/office/drawing/2014/main" id="{C27B6783-7720-B399-A3DB-304761A70F4E}"/>
              </a:ext>
            </a:extLst>
          </p:cNvPr>
          <p:cNvSpPr>
            <a:spLocks noGrp="1"/>
          </p:cNvSpPr>
          <p:nvPr>
            <p:ph type="title"/>
          </p:nvPr>
        </p:nvSpPr>
        <p:spPr/>
        <p:txBody>
          <a:bodyPr/>
          <a:lstStyle/>
          <a:p>
            <a:r>
              <a:rPr lang="en-US">
                <a:latin typeface="Arial"/>
                <a:cs typeface="Arial"/>
              </a:rPr>
              <a:t>Private school participation – eligibility</a:t>
            </a:r>
            <a:endParaRPr lang="en-US"/>
          </a:p>
        </p:txBody>
      </p:sp>
    </p:spTree>
    <p:extLst>
      <p:ext uri="{BB962C8B-B14F-4D97-AF65-F5344CB8AC3E}">
        <p14:creationId xmlns:p14="http://schemas.microsoft.com/office/powerpoint/2010/main" val="3337650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49B9A-D109-27FA-CE05-1F275189BD7E}"/>
              </a:ext>
            </a:extLst>
          </p:cNvPr>
          <p:cNvSpPr>
            <a:spLocks noGrp="1"/>
          </p:cNvSpPr>
          <p:nvPr>
            <p:ph idx="1"/>
          </p:nvPr>
        </p:nvSpPr>
        <p:spPr/>
        <p:txBody>
          <a:bodyPr vert="horz" lIns="91440" tIns="45720" rIns="91440" bIns="45720" rtlCol="0" anchor="t">
            <a:normAutofit/>
          </a:bodyPr>
          <a:lstStyle/>
          <a:p>
            <a:r>
              <a:rPr lang="en-US" sz="2000">
                <a:latin typeface="Arial"/>
                <a:cs typeface="Arial"/>
              </a:rPr>
              <a:t>Outreach (sent in spring prior to summer application)</a:t>
            </a:r>
            <a:endParaRPr lang="en-US" sz="2000"/>
          </a:p>
          <a:p>
            <a:pPr lvl="1"/>
            <a:r>
              <a:rPr lang="en-US" sz="1800">
                <a:latin typeface="Arial"/>
                <a:cs typeface="Arial"/>
              </a:rPr>
              <a:t>Offers to consult regarding participation are sent to school administrators where eligible students attend (inside and outside of district boundaries)</a:t>
            </a:r>
          </a:p>
          <a:p>
            <a:pPr lvl="1"/>
            <a:r>
              <a:rPr lang="en-US" sz="1800">
                <a:latin typeface="Arial"/>
                <a:cs typeface="Arial"/>
              </a:rPr>
              <a:t>Can send via email or snail mail</a:t>
            </a:r>
          </a:p>
          <a:p>
            <a:pPr lvl="1"/>
            <a:r>
              <a:rPr lang="en-US" sz="1800">
                <a:latin typeface="Arial"/>
                <a:cs typeface="Arial"/>
              </a:rPr>
              <a:t>Must have record of response or at least receipt, if no response</a:t>
            </a:r>
          </a:p>
          <a:p>
            <a:pPr lvl="1"/>
            <a:r>
              <a:rPr lang="en-US" sz="1800">
                <a:latin typeface="Arial"/>
                <a:cs typeface="Arial"/>
              </a:rPr>
              <a:t>See and utilize sample outreach letters on DESE website</a:t>
            </a:r>
          </a:p>
          <a:p>
            <a:pPr lvl="1"/>
            <a:r>
              <a:rPr lang="en-US" sz="1800">
                <a:latin typeface="Arial"/>
                <a:cs typeface="Arial"/>
              </a:rPr>
              <a:t>Provide reasonable time for response/consideration, but provide deadline (follow-up as needed)</a:t>
            </a:r>
          </a:p>
          <a:p>
            <a:r>
              <a:rPr lang="en-US" sz="2000">
                <a:latin typeface="Arial"/>
                <a:cs typeface="Arial"/>
              </a:rPr>
              <a:t>Services</a:t>
            </a:r>
          </a:p>
          <a:p>
            <a:pPr lvl="1"/>
            <a:r>
              <a:rPr lang="en-US" sz="1800">
                <a:latin typeface="Arial"/>
                <a:cs typeface="Arial"/>
              </a:rPr>
              <a:t>Implement Title I services, oversight, and evaluation</a:t>
            </a:r>
          </a:p>
          <a:p>
            <a:endParaRPr lang="en-US"/>
          </a:p>
        </p:txBody>
      </p:sp>
      <p:sp>
        <p:nvSpPr>
          <p:cNvPr id="3" name="Title 2">
            <a:extLst>
              <a:ext uri="{FF2B5EF4-FFF2-40B4-BE49-F238E27FC236}">
                <a16:creationId xmlns:a16="http://schemas.microsoft.com/office/drawing/2014/main" id="{FC5C319B-5CBC-659D-4BE4-715701701E04}"/>
              </a:ext>
            </a:extLst>
          </p:cNvPr>
          <p:cNvSpPr>
            <a:spLocks noGrp="1"/>
          </p:cNvSpPr>
          <p:nvPr>
            <p:ph type="title"/>
          </p:nvPr>
        </p:nvSpPr>
        <p:spPr/>
        <p:txBody>
          <a:bodyPr/>
          <a:lstStyle/>
          <a:p>
            <a:r>
              <a:rPr lang="en-US">
                <a:latin typeface="Arial"/>
                <a:cs typeface="Arial"/>
              </a:rPr>
              <a:t>Private school outreach</a:t>
            </a:r>
            <a:endParaRPr lang="en-US"/>
          </a:p>
        </p:txBody>
      </p:sp>
    </p:spTree>
    <p:extLst>
      <p:ext uri="{BB962C8B-B14F-4D97-AF65-F5344CB8AC3E}">
        <p14:creationId xmlns:p14="http://schemas.microsoft.com/office/powerpoint/2010/main" val="1327179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9C712-318F-49C5-460B-EE8646A9BDBB}"/>
              </a:ext>
            </a:extLst>
          </p:cNvPr>
          <p:cNvSpPr>
            <a:spLocks noGrp="1"/>
          </p:cNvSpPr>
          <p:nvPr>
            <p:ph idx="1"/>
          </p:nvPr>
        </p:nvSpPr>
        <p:spPr/>
        <p:txBody>
          <a:bodyPr vert="horz" lIns="91440" tIns="45720" rIns="91440" bIns="45720" rtlCol="0" anchor="t">
            <a:normAutofit/>
          </a:bodyPr>
          <a:lstStyle/>
          <a:p>
            <a:r>
              <a:rPr lang="en-US" sz="2000">
                <a:latin typeface="Arial"/>
                <a:cs typeface="Arial"/>
              </a:rPr>
              <a:t>Consultation</a:t>
            </a:r>
            <a:endParaRPr lang="en-US"/>
          </a:p>
          <a:p>
            <a:pPr lvl="1"/>
            <a:r>
              <a:rPr lang="en-US" sz="1800">
                <a:latin typeface="Arial"/>
                <a:cs typeface="Arial"/>
              </a:rPr>
              <a:t>Meet to discuss private school student needs, allocation available, means to meet needs, and ways to monitor progress and evaluate impact</a:t>
            </a:r>
            <a:endParaRPr lang="en-US"/>
          </a:p>
          <a:p>
            <a:pPr lvl="1"/>
            <a:r>
              <a:rPr lang="en-US" sz="1800">
                <a:latin typeface="Arial"/>
                <a:cs typeface="Arial"/>
              </a:rPr>
              <a:t>Consultation is ongoing</a:t>
            </a:r>
          </a:p>
          <a:p>
            <a:pPr lvl="1"/>
            <a:r>
              <a:rPr lang="en-US" sz="1800">
                <a:latin typeface="Arial"/>
                <a:cs typeface="Arial"/>
              </a:rPr>
              <a:t>Affirmation of Consultation with Participating Private Schools form must be signed by both parties and submitted with district grant application</a:t>
            </a:r>
          </a:p>
          <a:p>
            <a:r>
              <a:rPr lang="en-US" sz="2000">
                <a:latin typeface="Arial"/>
                <a:cs typeface="Arial"/>
              </a:rPr>
              <a:t>Services</a:t>
            </a:r>
          </a:p>
          <a:p>
            <a:pPr lvl="1"/>
            <a:r>
              <a:rPr lang="en-US" sz="1800">
                <a:latin typeface="Arial"/>
                <a:cs typeface="Arial"/>
              </a:rPr>
              <a:t>Title I programs in private schools are always Targeted Assistance programs</a:t>
            </a:r>
          </a:p>
          <a:p>
            <a:pPr lvl="1"/>
            <a:r>
              <a:rPr lang="en-US" sz="1800">
                <a:latin typeface="Arial"/>
                <a:cs typeface="Arial"/>
              </a:rPr>
              <a:t>The district must maintain control of the funds at all times (never pay private school)</a:t>
            </a:r>
            <a:endParaRPr lang="en-US"/>
          </a:p>
          <a:p>
            <a:pPr lvl="1"/>
            <a:r>
              <a:rPr lang="en-US" sz="1800">
                <a:latin typeface="Arial"/>
                <a:cs typeface="Arial"/>
              </a:rPr>
              <a:t>Anyone hired or supplies purchased is done by the district </a:t>
            </a:r>
            <a:endParaRPr lang="en-US"/>
          </a:p>
          <a:p>
            <a:pPr lvl="1"/>
            <a:r>
              <a:rPr lang="en-US" sz="1800">
                <a:latin typeface="Arial"/>
                <a:cs typeface="Arial"/>
              </a:rPr>
              <a:t>Oversight and evaluation of the program are the responsibility of the district, in consultation with the private school</a:t>
            </a:r>
            <a:endParaRPr lang="en-US" sz="1800"/>
          </a:p>
          <a:p>
            <a:endParaRPr lang="en-US"/>
          </a:p>
        </p:txBody>
      </p:sp>
      <p:sp>
        <p:nvSpPr>
          <p:cNvPr id="3" name="Title 2">
            <a:extLst>
              <a:ext uri="{FF2B5EF4-FFF2-40B4-BE49-F238E27FC236}">
                <a16:creationId xmlns:a16="http://schemas.microsoft.com/office/drawing/2014/main" id="{9F2C903A-EA42-B65E-9404-EFAAFE29EB0F}"/>
              </a:ext>
            </a:extLst>
          </p:cNvPr>
          <p:cNvSpPr>
            <a:spLocks noGrp="1"/>
          </p:cNvSpPr>
          <p:nvPr>
            <p:ph type="title"/>
          </p:nvPr>
        </p:nvSpPr>
        <p:spPr/>
        <p:txBody>
          <a:bodyPr/>
          <a:lstStyle/>
          <a:p>
            <a:r>
              <a:rPr lang="en-US">
                <a:latin typeface="Arial"/>
                <a:cs typeface="Arial"/>
              </a:rPr>
              <a:t>Private school services</a:t>
            </a:r>
            <a:endParaRPr lang="en-US"/>
          </a:p>
        </p:txBody>
      </p:sp>
    </p:spTree>
    <p:extLst>
      <p:ext uri="{BB962C8B-B14F-4D97-AF65-F5344CB8AC3E}">
        <p14:creationId xmlns:p14="http://schemas.microsoft.com/office/powerpoint/2010/main" val="482596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29507-86CB-8699-B01E-20A9FD0EC101}"/>
              </a:ext>
            </a:extLst>
          </p:cNvPr>
          <p:cNvSpPr>
            <a:spLocks noGrp="1"/>
          </p:cNvSpPr>
          <p:nvPr>
            <p:ph idx="1"/>
          </p:nvPr>
        </p:nvSpPr>
        <p:spPr/>
        <p:txBody>
          <a:bodyPr vert="horz" lIns="91440" tIns="45720" rIns="91440" bIns="45720" rtlCol="0" anchor="t">
            <a:normAutofit/>
          </a:bodyPr>
          <a:lstStyle/>
          <a:p>
            <a:r>
              <a:rPr lang="en-US">
                <a:latin typeface="Arial"/>
                <a:cs typeface="Arial"/>
              </a:rPr>
              <a:t>See website: </a:t>
            </a:r>
            <a:r>
              <a:rPr lang="en-US">
                <a:latin typeface="Arial"/>
                <a:cs typeface="Arial"/>
                <a:hlinkClick r:id="rId2"/>
              </a:rPr>
              <a:t>District Level Equitable Services for Private Schools - Federal Grant Programs (mass.edu)</a:t>
            </a:r>
          </a:p>
          <a:p>
            <a:pPr lvl="1"/>
            <a:endParaRPr lang="en-US">
              <a:latin typeface="Arial"/>
              <a:cs typeface="Arial"/>
            </a:endParaRPr>
          </a:p>
          <a:p>
            <a:pPr lvl="1"/>
            <a:r>
              <a:rPr lang="en-US">
                <a:latin typeface="Arial"/>
                <a:cs typeface="Arial"/>
              </a:rPr>
              <a:t>Sample offers of Consultation</a:t>
            </a:r>
            <a:endParaRPr lang="en-US"/>
          </a:p>
          <a:p>
            <a:pPr lvl="1"/>
            <a:r>
              <a:rPr lang="en-US">
                <a:latin typeface="Arial"/>
                <a:cs typeface="Arial"/>
              </a:rPr>
              <a:t>Timelines for outreach and services</a:t>
            </a:r>
          </a:p>
          <a:p>
            <a:pPr lvl="1"/>
            <a:r>
              <a:rPr lang="en-US">
                <a:latin typeface="Arial"/>
                <a:cs typeface="Arial"/>
              </a:rPr>
              <a:t>Resource guides and federal guidance</a:t>
            </a:r>
          </a:p>
          <a:p>
            <a:pPr lvl="1"/>
            <a:r>
              <a:rPr lang="en-US">
                <a:latin typeface="Arial"/>
                <a:cs typeface="Arial"/>
              </a:rPr>
              <a:t>Affirmation of Consultation with Participating Schools form</a:t>
            </a:r>
          </a:p>
          <a:p>
            <a:pPr lvl="1"/>
            <a:r>
              <a:rPr lang="en-US">
                <a:latin typeface="Arial"/>
                <a:cs typeface="Arial"/>
              </a:rPr>
              <a:t>ESSA Ombudsman contact information</a:t>
            </a:r>
            <a:endParaRPr lang="en-US"/>
          </a:p>
        </p:txBody>
      </p:sp>
      <p:sp>
        <p:nvSpPr>
          <p:cNvPr id="3" name="Title 2">
            <a:extLst>
              <a:ext uri="{FF2B5EF4-FFF2-40B4-BE49-F238E27FC236}">
                <a16:creationId xmlns:a16="http://schemas.microsoft.com/office/drawing/2014/main" id="{63D9C338-1EB1-4AD5-E151-A83C4B3A8182}"/>
              </a:ext>
            </a:extLst>
          </p:cNvPr>
          <p:cNvSpPr>
            <a:spLocks noGrp="1"/>
          </p:cNvSpPr>
          <p:nvPr>
            <p:ph type="title"/>
          </p:nvPr>
        </p:nvSpPr>
        <p:spPr/>
        <p:txBody>
          <a:bodyPr/>
          <a:lstStyle/>
          <a:p>
            <a:r>
              <a:rPr lang="en-US">
                <a:latin typeface="Arial"/>
                <a:cs typeface="Arial"/>
              </a:rPr>
              <a:t>Private school participation resources</a:t>
            </a:r>
            <a:endParaRPr lang="en-US"/>
          </a:p>
        </p:txBody>
      </p:sp>
    </p:spTree>
    <p:extLst>
      <p:ext uri="{BB962C8B-B14F-4D97-AF65-F5344CB8AC3E}">
        <p14:creationId xmlns:p14="http://schemas.microsoft.com/office/powerpoint/2010/main" val="58865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08E46-3FB3-4B20-A99D-D9F98FE4F89F}"/>
              </a:ext>
            </a:extLst>
          </p:cNvPr>
          <p:cNvSpPr>
            <a:spLocks noGrp="1"/>
          </p:cNvSpPr>
          <p:nvPr>
            <p:ph idx="1"/>
          </p:nvPr>
        </p:nvSpPr>
        <p:spPr>
          <a:xfrm>
            <a:off x="838200" y="2086984"/>
            <a:ext cx="10515600" cy="4164071"/>
          </a:xfrm>
        </p:spPr>
        <p:txBody>
          <a:bodyPr vert="horz" lIns="91440" tIns="45720" rIns="91440" bIns="45720" rtlCol="0" anchor="t">
            <a:normAutofit fontScale="62500" lnSpcReduction="20000"/>
          </a:bodyPr>
          <a:lstStyle/>
          <a:p>
            <a:r>
              <a:rPr lang="en-US" sz="2800" dirty="0">
                <a:latin typeface="Arial"/>
                <a:cs typeface="Arial"/>
              </a:rPr>
              <a:t>Statewide directory of federal grant directors (directory administration</a:t>
            </a:r>
            <a:r>
              <a:rPr lang="en-US" dirty="0">
                <a:latin typeface="Arial"/>
                <a:cs typeface="Arial"/>
              </a:rPr>
              <a:t>): </a:t>
            </a:r>
            <a:r>
              <a:rPr lang="en-US" dirty="0">
                <a:solidFill>
                  <a:schemeClr val="accent1"/>
                </a:solidFill>
                <a:latin typeface="Arial"/>
                <a:cs typeface="Arial"/>
                <a:hlinkClick r:id="rId2">
                  <a:extLst>
                    <a:ext uri="{A12FA001-AC4F-418D-AE19-62706E023703}">
                      <ahyp:hlinkClr xmlns:ahyp="http://schemas.microsoft.com/office/drawing/2018/hyperlinkcolor" val="tx"/>
                    </a:ext>
                  </a:extLst>
                </a:hlinkClick>
              </a:rPr>
              <a:t>Profiles Search (mass.edu)</a:t>
            </a:r>
            <a:r>
              <a:rPr lang="en-US" dirty="0">
                <a:solidFill>
                  <a:schemeClr val="accent1"/>
                </a:solidFill>
                <a:latin typeface="Arial"/>
                <a:cs typeface="Arial"/>
              </a:rPr>
              <a:t> </a:t>
            </a:r>
            <a:endParaRPr lang="en-US" sz="2800" dirty="0">
              <a:solidFill>
                <a:schemeClr val="accent1"/>
              </a:solidFill>
            </a:endParaRPr>
          </a:p>
          <a:p>
            <a:pPr marL="0" indent="0">
              <a:buNone/>
            </a:pPr>
            <a:endParaRPr lang="en-US" dirty="0">
              <a:latin typeface="Arial"/>
              <a:cs typeface="Arial"/>
            </a:endParaRPr>
          </a:p>
          <a:p>
            <a:r>
              <a:rPr lang="en-US" sz="2800" dirty="0">
                <a:latin typeface="Arial"/>
                <a:cs typeface="Arial"/>
              </a:rPr>
              <a:t>Federal Grants Newsletter (monthly)</a:t>
            </a:r>
          </a:p>
          <a:p>
            <a:pPr marL="457200" lvl="1" indent="0">
              <a:buNone/>
            </a:pPr>
            <a:endParaRPr lang="en-US" sz="2800" dirty="0">
              <a:latin typeface="Arial"/>
              <a:cs typeface="Arial"/>
            </a:endParaRPr>
          </a:p>
          <a:p>
            <a:r>
              <a:rPr lang="en-US" sz="2800" dirty="0">
                <a:latin typeface="Arial"/>
                <a:cs typeface="Arial"/>
              </a:rPr>
              <a:t>Regional networking sessions</a:t>
            </a:r>
          </a:p>
          <a:p>
            <a:pPr lvl="1"/>
            <a:r>
              <a:rPr lang="en-US" dirty="0">
                <a:latin typeface="Arial"/>
                <a:cs typeface="Arial"/>
              </a:rPr>
              <a:t>Seasonal meetings hosted by regional volunteers</a:t>
            </a:r>
          </a:p>
          <a:p>
            <a:pPr lvl="1"/>
            <a:r>
              <a:rPr lang="en-US" dirty="0">
                <a:latin typeface="Arial"/>
                <a:cs typeface="Arial"/>
              </a:rPr>
              <a:t>DESE representative attends to assist information sharing</a:t>
            </a:r>
          </a:p>
          <a:p>
            <a:pPr lvl="1"/>
            <a:r>
              <a:rPr lang="en-US" dirty="0">
                <a:latin typeface="Arial"/>
                <a:cs typeface="Arial"/>
              </a:rPr>
              <a:t>Announcement and registration in Federal Grants newsletter</a:t>
            </a:r>
          </a:p>
          <a:p>
            <a:pPr marL="457200" lvl="1" indent="0">
              <a:buNone/>
            </a:pPr>
            <a:endParaRPr lang="en-US" dirty="0">
              <a:latin typeface="Arial"/>
              <a:cs typeface="Arial"/>
            </a:endParaRPr>
          </a:p>
          <a:p>
            <a:r>
              <a:rPr lang="en-US" sz="2800" dirty="0">
                <a:latin typeface="Arial"/>
                <a:cs typeface="Arial"/>
              </a:rPr>
              <a:t>CACE</a:t>
            </a:r>
            <a:r>
              <a:rPr lang="en-US" dirty="0">
                <a:latin typeface="Arial"/>
                <a:cs typeface="Arial"/>
              </a:rPr>
              <a:t>: </a:t>
            </a:r>
            <a:r>
              <a:rPr lang="en-US" dirty="0">
                <a:solidFill>
                  <a:schemeClr val="accent1"/>
                </a:solidFill>
                <a:latin typeface="Arial"/>
                <a:cs typeface="Arial"/>
                <a:hlinkClick r:id="rId3">
                  <a:extLst>
                    <a:ext uri="{A12FA001-AC4F-418D-AE19-62706E023703}">
                      <ahyp:hlinkClr xmlns:ahyp="http://schemas.microsoft.com/office/drawing/2018/hyperlinkcolor" val="tx"/>
                    </a:ext>
                  </a:extLst>
                </a:hlinkClick>
              </a:rPr>
              <a:t>CACE MA Title I Administrators – MA Title I Administrators (cacetitle1.org)</a:t>
            </a:r>
            <a:endParaRPr lang="en-US" sz="2800" dirty="0">
              <a:solidFill>
                <a:schemeClr val="accent1"/>
              </a:solidFill>
              <a:latin typeface="Arial"/>
              <a:cs typeface="Arial"/>
              <a:hlinkClick r:id="rId3">
                <a:extLst>
                  <a:ext uri="{A12FA001-AC4F-418D-AE19-62706E023703}">
                    <ahyp:hlinkClr xmlns:ahyp="http://schemas.microsoft.com/office/drawing/2018/hyperlinkcolor" val="tx"/>
                  </a:ext>
                </a:extLst>
              </a:hlinkClick>
            </a:endParaRPr>
          </a:p>
          <a:p>
            <a:pPr lvl="1"/>
            <a:r>
              <a:rPr lang="en-US" dirty="0">
                <a:latin typeface="Arial"/>
                <a:cs typeface="Arial"/>
              </a:rPr>
              <a:t>Membership-based group of Title I program directors – monthly meetings and conferences</a:t>
            </a:r>
          </a:p>
          <a:p>
            <a:pPr marL="457200" lvl="1" indent="0">
              <a:buNone/>
            </a:pPr>
            <a:endParaRPr lang="en-US" dirty="0">
              <a:latin typeface="Arial"/>
              <a:cs typeface="Arial"/>
            </a:endParaRPr>
          </a:p>
          <a:p>
            <a:r>
              <a:rPr lang="en-US" sz="2800" dirty="0" err="1">
                <a:latin typeface="Arial"/>
                <a:cs typeface="Arial"/>
              </a:rPr>
              <a:t>CCNetwork</a:t>
            </a:r>
            <a:r>
              <a:rPr lang="en-US" sz="2800" dirty="0">
                <a:latin typeface="Arial"/>
                <a:cs typeface="Arial"/>
              </a:rPr>
              <a:t> – Region 1</a:t>
            </a:r>
            <a:r>
              <a:rPr lang="en-US" dirty="0">
                <a:latin typeface="Arial"/>
                <a:cs typeface="Arial"/>
              </a:rPr>
              <a:t>: </a:t>
            </a:r>
            <a:r>
              <a:rPr lang="en-US" dirty="0">
                <a:solidFill>
                  <a:schemeClr val="accent1"/>
                </a:solidFill>
                <a:latin typeface="Arial"/>
                <a:cs typeface="Arial"/>
                <a:hlinkClick r:id="rId4">
                  <a:extLst>
                    <a:ext uri="{A12FA001-AC4F-418D-AE19-62706E023703}">
                      <ahyp:hlinkClr xmlns:ahyp="http://schemas.microsoft.com/office/drawing/2018/hyperlinkcolor" val="tx"/>
                    </a:ext>
                  </a:extLst>
                </a:hlinkClick>
              </a:rPr>
              <a:t>About Us | Region 1 Comprehensive Center (region1cc.org)</a:t>
            </a:r>
            <a:endParaRPr lang="en-US" sz="2800" dirty="0">
              <a:solidFill>
                <a:schemeClr val="accent1"/>
              </a:solidFill>
              <a:latin typeface="Arial"/>
              <a:cs typeface="Arial"/>
              <a:hlinkClick r:id="rId4">
                <a:extLst>
                  <a:ext uri="{A12FA001-AC4F-418D-AE19-62706E023703}">
                    <ahyp:hlinkClr xmlns:ahyp="http://schemas.microsoft.com/office/drawing/2018/hyperlinkcolor" val="tx"/>
                  </a:ext>
                </a:extLst>
              </a:hlinkClick>
            </a:endParaRPr>
          </a:p>
          <a:p>
            <a:pPr lvl="1"/>
            <a:r>
              <a:rPr lang="en-US" dirty="0">
                <a:latin typeface="Arial"/>
                <a:cs typeface="Arial"/>
              </a:rPr>
              <a:t>Regional comprehensive technical assistance center sponsored by US Department of Education grant</a:t>
            </a:r>
            <a:endParaRPr lang="en-US" dirty="0"/>
          </a:p>
          <a:p>
            <a:endParaRPr lang="en-US" dirty="0"/>
          </a:p>
        </p:txBody>
      </p:sp>
      <p:sp>
        <p:nvSpPr>
          <p:cNvPr id="3" name="Title 2">
            <a:extLst>
              <a:ext uri="{FF2B5EF4-FFF2-40B4-BE49-F238E27FC236}">
                <a16:creationId xmlns:a16="http://schemas.microsoft.com/office/drawing/2014/main" id="{C20CD7E6-4C34-4D41-BE44-3AD05B665571}"/>
              </a:ext>
            </a:extLst>
          </p:cNvPr>
          <p:cNvSpPr>
            <a:spLocks noGrp="1"/>
          </p:cNvSpPr>
          <p:nvPr>
            <p:ph type="title"/>
          </p:nvPr>
        </p:nvSpPr>
        <p:spPr/>
        <p:txBody>
          <a:bodyPr/>
          <a:lstStyle/>
          <a:p>
            <a:r>
              <a:rPr lang="en-US"/>
              <a:t>Networking resources</a:t>
            </a:r>
          </a:p>
        </p:txBody>
      </p:sp>
    </p:spTree>
    <p:extLst>
      <p:ext uri="{BB962C8B-B14F-4D97-AF65-F5344CB8AC3E}">
        <p14:creationId xmlns:p14="http://schemas.microsoft.com/office/powerpoint/2010/main" val="3268764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A8CEA8-CA25-242D-5CCD-94EE6DB65A80}"/>
              </a:ext>
            </a:extLst>
          </p:cNvPr>
          <p:cNvSpPr>
            <a:spLocks noGrp="1"/>
          </p:cNvSpPr>
          <p:nvPr>
            <p:ph idx="1"/>
          </p:nvPr>
        </p:nvSpPr>
        <p:spPr/>
        <p:txBody>
          <a:bodyPr anchor="ctr">
            <a:normAutofit/>
          </a:bodyPr>
          <a:lstStyle/>
          <a:p>
            <a:pPr marL="0" indent="0" algn="ctr">
              <a:buNone/>
            </a:pPr>
            <a:r>
              <a:rPr lang="en-US" sz="4400"/>
              <a:t>Federal Grants Virtual Conference</a:t>
            </a:r>
          </a:p>
          <a:p>
            <a:pPr marL="0" indent="0" algn="ctr">
              <a:buNone/>
            </a:pPr>
            <a:r>
              <a:rPr lang="en-US" sz="4400"/>
              <a:t>November 12</a:t>
            </a:r>
            <a:r>
              <a:rPr lang="en-US" sz="4400" baseline="30000"/>
              <a:t>th</a:t>
            </a:r>
            <a:r>
              <a:rPr lang="en-US" sz="4400"/>
              <a:t> – 14</a:t>
            </a:r>
            <a:r>
              <a:rPr lang="en-US" sz="4400" baseline="30000"/>
              <a:t>th</a:t>
            </a:r>
            <a:r>
              <a:rPr lang="en-US" sz="4400"/>
              <a:t> </a:t>
            </a:r>
          </a:p>
        </p:txBody>
      </p:sp>
      <p:sp>
        <p:nvSpPr>
          <p:cNvPr id="3" name="Title 2">
            <a:extLst>
              <a:ext uri="{FF2B5EF4-FFF2-40B4-BE49-F238E27FC236}">
                <a16:creationId xmlns:a16="http://schemas.microsoft.com/office/drawing/2014/main" id="{DE75F68B-9BC3-A3B7-FEB9-3A01EF875DB6}"/>
              </a:ext>
            </a:extLst>
          </p:cNvPr>
          <p:cNvSpPr>
            <a:spLocks noGrp="1"/>
          </p:cNvSpPr>
          <p:nvPr>
            <p:ph type="title"/>
          </p:nvPr>
        </p:nvSpPr>
        <p:spPr/>
        <p:txBody>
          <a:bodyPr/>
          <a:lstStyle/>
          <a:p>
            <a:r>
              <a:rPr lang="en-US"/>
              <a:t>Save the Date </a:t>
            </a:r>
          </a:p>
        </p:txBody>
      </p:sp>
    </p:spTree>
    <p:extLst>
      <p:ext uri="{BB962C8B-B14F-4D97-AF65-F5344CB8AC3E}">
        <p14:creationId xmlns:p14="http://schemas.microsoft.com/office/powerpoint/2010/main" val="1357811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33042-8D72-4980-909C-969C8662A344}"/>
              </a:ext>
            </a:extLst>
          </p:cNvPr>
          <p:cNvSpPr>
            <a:spLocks noGrp="1"/>
          </p:cNvSpPr>
          <p:nvPr>
            <p:ph idx="1"/>
          </p:nvPr>
        </p:nvSpPr>
        <p:spPr/>
        <p:txBody>
          <a:bodyPr>
            <a:normAutofit lnSpcReduction="10000"/>
          </a:bodyPr>
          <a:lstStyle/>
          <a:p>
            <a:pPr>
              <a:buNone/>
            </a:pPr>
            <a:r>
              <a:rPr lang="en-US"/>
              <a:t>Your liaison (email or phone): </a:t>
            </a:r>
            <a:r>
              <a:rPr lang="en-US">
                <a:hlinkClick r:id="rId2"/>
              </a:rPr>
              <a:t>http://www.doe.mass.edu/federalgrants/liaisons.xlsx</a:t>
            </a:r>
            <a:r>
              <a:rPr lang="en-US"/>
              <a:t> </a:t>
            </a:r>
          </a:p>
          <a:p>
            <a:pPr>
              <a:buNone/>
            </a:pPr>
            <a:endParaRPr lang="en-US"/>
          </a:p>
          <a:p>
            <a:pPr>
              <a:buNone/>
            </a:pPr>
            <a:r>
              <a:rPr lang="en-US"/>
              <a:t>Phone: 781-338-6230 (Federal Grants general line/Please always use your liaison as your first resource)</a:t>
            </a:r>
          </a:p>
          <a:p>
            <a:pPr>
              <a:buNone/>
            </a:pPr>
            <a:endParaRPr lang="en-US"/>
          </a:p>
          <a:p>
            <a:pPr>
              <a:buNone/>
            </a:pPr>
            <a:r>
              <a:rPr lang="en-US"/>
              <a:t>Email: </a:t>
            </a:r>
            <a:r>
              <a:rPr lang="en-US">
                <a:hlinkClick r:id="rId3"/>
              </a:rPr>
              <a:t>federalgrantprograms@mass.gov</a:t>
            </a:r>
            <a:r>
              <a:rPr lang="en-US"/>
              <a:t>  </a:t>
            </a:r>
          </a:p>
          <a:p>
            <a:pPr>
              <a:buNone/>
            </a:pPr>
            <a:endParaRPr lang="en-US"/>
          </a:p>
          <a:p>
            <a:pPr>
              <a:buNone/>
            </a:pPr>
            <a:r>
              <a:rPr lang="en-US"/>
              <a:t>Website: </a:t>
            </a:r>
            <a:r>
              <a:rPr lang="en-US">
                <a:hlinkClick r:id="rId4"/>
              </a:rPr>
              <a:t>www.doe.mass.edu/federalgrants</a:t>
            </a:r>
            <a:r>
              <a:rPr lang="en-US"/>
              <a:t>  </a:t>
            </a:r>
          </a:p>
          <a:p>
            <a:endParaRPr lang="en-US"/>
          </a:p>
        </p:txBody>
      </p:sp>
      <p:sp>
        <p:nvSpPr>
          <p:cNvPr id="3" name="Title 2">
            <a:extLst>
              <a:ext uri="{FF2B5EF4-FFF2-40B4-BE49-F238E27FC236}">
                <a16:creationId xmlns:a16="http://schemas.microsoft.com/office/drawing/2014/main" id="{C7B7464F-61CC-4A48-9B0E-5F7AE58F4896}"/>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007883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9AD2-B100-1989-1BB3-6255A0D0F357}"/>
              </a:ext>
            </a:extLst>
          </p:cNvPr>
          <p:cNvSpPr>
            <a:spLocks noGrp="1"/>
          </p:cNvSpPr>
          <p:nvPr>
            <p:ph type="title"/>
          </p:nvPr>
        </p:nvSpPr>
        <p:spPr>
          <a:xfrm>
            <a:off x="752582" y="2231461"/>
            <a:ext cx="10515600" cy="2266652"/>
          </a:xfrm>
        </p:spPr>
        <p:txBody>
          <a:bodyPr>
            <a:normAutofit/>
          </a:bodyPr>
          <a:lstStyle/>
          <a:p>
            <a:r>
              <a:rPr lang="en-US" sz="7200">
                <a:solidFill>
                  <a:schemeClr val="accent1">
                    <a:lumMod val="75000"/>
                  </a:schemeClr>
                </a:solidFill>
                <a:latin typeface="Arial"/>
                <a:cs typeface="Arial"/>
              </a:rPr>
              <a:t>Thank you for participating</a:t>
            </a:r>
          </a:p>
        </p:txBody>
      </p:sp>
    </p:spTree>
    <p:extLst>
      <p:ext uri="{BB962C8B-B14F-4D97-AF65-F5344CB8AC3E}">
        <p14:creationId xmlns:p14="http://schemas.microsoft.com/office/powerpoint/2010/main" val="62723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731779-1216-40AD-A8C0-4E3F39B8424A}"/>
              </a:ext>
            </a:extLst>
          </p:cNvPr>
          <p:cNvSpPr>
            <a:spLocks noGrp="1"/>
          </p:cNvSpPr>
          <p:nvPr>
            <p:ph idx="1"/>
          </p:nvPr>
        </p:nvSpPr>
        <p:spPr/>
        <p:txBody>
          <a:bodyPr vert="horz" lIns="91440" tIns="45720" rIns="91440" bIns="45720" rtlCol="0" anchor="t">
            <a:normAutofit/>
          </a:bodyPr>
          <a:lstStyle/>
          <a:p>
            <a:r>
              <a:rPr lang="en-US"/>
              <a:t>Title I, Part A of the Elementary and Secondary Education Act (ESEA)</a:t>
            </a:r>
          </a:p>
          <a:p>
            <a:r>
              <a:rPr lang="en-US"/>
              <a:t>Largest and one of oldest federally funded education programs</a:t>
            </a:r>
          </a:p>
          <a:p>
            <a:r>
              <a:rPr lang="en-US"/>
              <a:t>Additional funds to local school districts to assist low achieving students in higher poverty schools</a:t>
            </a:r>
          </a:p>
          <a:p>
            <a:r>
              <a:rPr lang="en-US"/>
              <a:t>Supplemental to resources normally provided by school district</a:t>
            </a:r>
          </a:p>
          <a:p>
            <a:pPr marL="0" indent="0">
              <a:buNone/>
            </a:pPr>
            <a:endParaRPr lang="en-US"/>
          </a:p>
          <a:p>
            <a:pPr marL="0" indent="0">
              <a:buNone/>
            </a:pPr>
            <a:r>
              <a:rPr lang="en-US" sz="2400" u="sng">
                <a:solidFill>
                  <a:srgbClr val="0056B3"/>
                </a:solidFill>
                <a:latin typeface="Arial"/>
                <a:cs typeface="Arial"/>
                <a:hlinkClick r:id="rId2"/>
              </a:rPr>
              <a:t>Title IA Quick Reference Guide on Allowable and Unallowable Costs</a:t>
            </a:r>
            <a:endParaRPr lang="en-US" sz="2400">
              <a:latin typeface="Arial"/>
              <a:cs typeface="Arial"/>
            </a:endParaRPr>
          </a:p>
        </p:txBody>
      </p:sp>
      <p:sp>
        <p:nvSpPr>
          <p:cNvPr id="3" name="Title 2">
            <a:extLst>
              <a:ext uri="{FF2B5EF4-FFF2-40B4-BE49-F238E27FC236}">
                <a16:creationId xmlns:a16="http://schemas.microsoft.com/office/drawing/2014/main" id="{D55D132D-65BB-46EB-A916-D819CA218969}"/>
              </a:ext>
            </a:extLst>
          </p:cNvPr>
          <p:cNvSpPr>
            <a:spLocks noGrp="1"/>
          </p:cNvSpPr>
          <p:nvPr>
            <p:ph type="title"/>
          </p:nvPr>
        </p:nvSpPr>
        <p:spPr/>
        <p:txBody>
          <a:bodyPr/>
          <a:lstStyle/>
          <a:p>
            <a:r>
              <a:rPr lang="en-US"/>
              <a:t>Title I, Part A	</a:t>
            </a:r>
          </a:p>
        </p:txBody>
      </p:sp>
    </p:spTree>
    <p:extLst>
      <p:ext uri="{BB962C8B-B14F-4D97-AF65-F5344CB8AC3E}">
        <p14:creationId xmlns:p14="http://schemas.microsoft.com/office/powerpoint/2010/main" val="114210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E8AF03-F06A-4A6F-B68E-B7B23644B01F}"/>
              </a:ext>
            </a:extLst>
          </p:cNvPr>
          <p:cNvSpPr>
            <a:spLocks noGrp="1"/>
          </p:cNvSpPr>
          <p:nvPr>
            <p:ph idx="1"/>
          </p:nvPr>
        </p:nvSpPr>
        <p:spPr/>
        <p:txBody>
          <a:bodyPr>
            <a:normAutofit fontScale="85000" lnSpcReduction="10000"/>
          </a:bodyPr>
          <a:lstStyle/>
          <a:p>
            <a:pPr algn="l"/>
            <a:r>
              <a:rPr lang="en-US" sz="2800" b="1" i="0">
                <a:solidFill>
                  <a:srgbClr val="000000"/>
                </a:solidFill>
                <a:effectLst/>
              </a:rPr>
              <a:t>Strengthen the core program </a:t>
            </a:r>
            <a:r>
              <a:rPr lang="en-US" sz="2800" b="0" i="0">
                <a:solidFill>
                  <a:srgbClr val="000000"/>
                </a:solidFill>
                <a:effectLst/>
              </a:rPr>
              <a:t>in schools and provide academic and/or academically-related </a:t>
            </a:r>
            <a:r>
              <a:rPr lang="en-US" sz="2800" b="1" i="0">
                <a:solidFill>
                  <a:srgbClr val="000000"/>
                </a:solidFill>
                <a:effectLst/>
              </a:rPr>
              <a:t>support services to low-achieving students </a:t>
            </a:r>
            <a:r>
              <a:rPr lang="en-US" sz="2800" b="0" i="0">
                <a:solidFill>
                  <a:srgbClr val="000000"/>
                </a:solidFill>
                <a:effectLst/>
              </a:rPr>
              <a:t>at the preschool, elementary, middle, and high school levels;</a:t>
            </a:r>
          </a:p>
          <a:p>
            <a:pPr algn="l"/>
            <a:r>
              <a:rPr lang="en-US" sz="2800" b="0" i="0">
                <a:solidFill>
                  <a:srgbClr val="000000"/>
                </a:solidFill>
                <a:effectLst/>
              </a:rPr>
              <a:t>Provide </a:t>
            </a:r>
            <a:r>
              <a:rPr lang="en-US" sz="2800" b="1" i="0">
                <a:solidFill>
                  <a:srgbClr val="000000"/>
                </a:solidFill>
                <a:effectLst/>
              </a:rPr>
              <a:t>evidence-based programs </a:t>
            </a:r>
            <a:r>
              <a:rPr lang="en-US" sz="2800" b="0" i="0">
                <a:solidFill>
                  <a:srgbClr val="000000"/>
                </a:solidFill>
                <a:effectLst/>
              </a:rPr>
              <a:t>that enable participating students to achieve the learning standards of the state curriculum frameworks;</a:t>
            </a:r>
          </a:p>
          <a:p>
            <a:pPr algn="l"/>
            <a:r>
              <a:rPr lang="en-US" sz="2800" b="1" i="0">
                <a:solidFill>
                  <a:srgbClr val="000000"/>
                </a:solidFill>
                <a:effectLst/>
              </a:rPr>
              <a:t>Elevate the quality of instruction </a:t>
            </a:r>
            <a:r>
              <a:rPr lang="en-US" sz="2800" b="0" i="0">
                <a:solidFill>
                  <a:srgbClr val="000000"/>
                </a:solidFill>
                <a:effectLst/>
              </a:rPr>
              <a:t>by providing eligible staff with substantial opportunities for professional development;</a:t>
            </a:r>
            <a:endParaRPr lang="en-US" b="0" i="0">
              <a:solidFill>
                <a:srgbClr val="000000"/>
              </a:solidFill>
              <a:effectLst/>
            </a:endParaRPr>
          </a:p>
          <a:p>
            <a:pPr algn="l"/>
            <a:r>
              <a:rPr lang="en-US" sz="2800" b="1" i="0">
                <a:solidFill>
                  <a:srgbClr val="000000"/>
                </a:solidFill>
                <a:effectLst/>
              </a:rPr>
              <a:t>Involve parents/guardians </a:t>
            </a:r>
            <a:r>
              <a:rPr lang="en-US" sz="2800" b="0" i="0">
                <a:solidFill>
                  <a:srgbClr val="000000"/>
                </a:solidFill>
                <a:effectLst/>
              </a:rPr>
              <a:t>of participating public and private school children as active partners in their children's education at school through open, meaningful communication, training, and, as appropriate, inclusion in decision-making processes.</a:t>
            </a:r>
          </a:p>
          <a:p>
            <a:endParaRPr lang="en-US"/>
          </a:p>
        </p:txBody>
      </p:sp>
      <p:sp>
        <p:nvSpPr>
          <p:cNvPr id="3" name="Title 2">
            <a:extLst>
              <a:ext uri="{FF2B5EF4-FFF2-40B4-BE49-F238E27FC236}">
                <a16:creationId xmlns:a16="http://schemas.microsoft.com/office/drawing/2014/main" id="{10BB300E-6623-415C-943C-E51CD320B7DA}"/>
              </a:ext>
            </a:extLst>
          </p:cNvPr>
          <p:cNvSpPr>
            <a:spLocks noGrp="1"/>
          </p:cNvSpPr>
          <p:nvPr>
            <p:ph type="title"/>
          </p:nvPr>
        </p:nvSpPr>
        <p:spPr/>
        <p:txBody>
          <a:bodyPr/>
          <a:lstStyle/>
          <a:p>
            <a:r>
              <a:rPr lang="en-US"/>
              <a:t>Title I, Part A - Priorities</a:t>
            </a:r>
          </a:p>
        </p:txBody>
      </p:sp>
    </p:spTree>
    <p:extLst>
      <p:ext uri="{BB962C8B-B14F-4D97-AF65-F5344CB8AC3E}">
        <p14:creationId xmlns:p14="http://schemas.microsoft.com/office/powerpoint/2010/main" val="328416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pPr marL="0" indent="0">
              <a:buNone/>
            </a:pPr>
            <a:r>
              <a:rPr lang="en-US"/>
              <a:t>Targeted Assistance programs specifically serve those students who are failing or most at risk of failing to meet the state academic standards. The school must select those students based on set criteria determined by your district, and those students are considered your “Title I students.” The Title I funds can only serve those students or teachers of those students.</a:t>
            </a:r>
          </a:p>
          <a:p>
            <a:pPr marL="0" indent="0">
              <a:buNone/>
            </a:pPr>
            <a:endParaRPr lang="en-US">
              <a:latin typeface="Arial"/>
              <a:cs typeface="Arial"/>
            </a:endParaRPr>
          </a:p>
          <a:p>
            <a:pPr marL="0" indent="0">
              <a:buNone/>
            </a:pPr>
            <a:r>
              <a:rPr lang="en-US">
                <a:latin typeface="Arial"/>
                <a:cs typeface="Arial"/>
              </a:rPr>
              <a:t>Typically, schools below 40% poverty are Targeted Assistance.</a:t>
            </a:r>
            <a:endParaRPr lang="en-US"/>
          </a:p>
          <a:p>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Targeted Assistance Programs</a:t>
            </a:r>
            <a:endParaRPr lang="en-US"/>
          </a:p>
        </p:txBody>
      </p:sp>
    </p:spTree>
    <p:extLst>
      <p:ext uri="{BB962C8B-B14F-4D97-AF65-F5344CB8AC3E}">
        <p14:creationId xmlns:p14="http://schemas.microsoft.com/office/powerpoint/2010/main" val="178326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pPr>
              <a:buNone/>
            </a:pPr>
            <a:r>
              <a:rPr lang="en-US">
                <a:latin typeface="Arial"/>
                <a:cs typeface="Arial"/>
              </a:rPr>
              <a:t>A written statement of the </a:t>
            </a:r>
            <a:r>
              <a:rPr lang="en-US">
                <a:latin typeface="Arial"/>
                <a:cs typeface="Arial"/>
                <a:hlinkClick r:id="rId2"/>
              </a:rPr>
              <a:t>selection process</a:t>
            </a:r>
            <a:r>
              <a:rPr lang="en-US">
                <a:latin typeface="Arial"/>
                <a:cs typeface="Arial"/>
              </a:rPr>
              <a:t> for Title I, including:</a:t>
            </a:r>
            <a:endParaRPr lang="en-US"/>
          </a:p>
          <a:p>
            <a:pPr>
              <a:buFont typeface="Arial"/>
              <a:buChar char="•"/>
            </a:pPr>
            <a:r>
              <a:rPr lang="en-US">
                <a:latin typeface="Arial"/>
                <a:cs typeface="Arial"/>
              </a:rPr>
              <a:t>Timing of selection – when does testing take place</a:t>
            </a:r>
            <a:endParaRPr lang="en-US"/>
          </a:p>
          <a:p>
            <a:pPr>
              <a:buFont typeface="Arial"/>
              <a:buChar char="•"/>
            </a:pPr>
            <a:r>
              <a:rPr lang="en-US">
                <a:latin typeface="Arial"/>
                <a:cs typeface="Arial"/>
              </a:rPr>
              <a:t>Scoring process – assessments used, staff involved</a:t>
            </a:r>
            <a:endParaRPr lang="en-US"/>
          </a:p>
          <a:p>
            <a:pPr>
              <a:buFont typeface="Arial"/>
              <a:buChar char="•"/>
            </a:pPr>
            <a:r>
              <a:rPr lang="en-US">
                <a:latin typeface="Arial"/>
                <a:cs typeface="Arial"/>
              </a:rPr>
              <a:t>How are rank-order lists produced</a:t>
            </a:r>
            <a:endParaRPr lang="en-US"/>
          </a:p>
          <a:p>
            <a:pPr>
              <a:buFont typeface="Arial"/>
              <a:buChar char="•"/>
            </a:pPr>
            <a:r>
              <a:rPr lang="en-US">
                <a:latin typeface="Arial"/>
                <a:cs typeface="Arial"/>
              </a:rPr>
              <a:t>Statement of equal opportunity – all students are selected for Title I on the same basis (ELs, students on IEPs, etc.)</a:t>
            </a:r>
            <a:endParaRPr lang="en-US"/>
          </a:p>
          <a:p>
            <a:pPr>
              <a:buNone/>
            </a:pPr>
            <a:endParaRPr lang="en-US">
              <a:latin typeface="Arial"/>
              <a:cs typeface="Arial"/>
            </a:endParaRPr>
          </a:p>
          <a:p>
            <a:pPr marL="0" indent="0">
              <a:buNone/>
            </a:pP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Student Selection Procedure</a:t>
            </a:r>
            <a:endParaRPr lang="en-US"/>
          </a:p>
        </p:txBody>
      </p:sp>
    </p:spTree>
    <p:extLst>
      <p:ext uri="{BB962C8B-B14F-4D97-AF65-F5344CB8AC3E}">
        <p14:creationId xmlns:p14="http://schemas.microsoft.com/office/powerpoint/2010/main" val="48686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pPr>
              <a:buNone/>
            </a:pPr>
            <a:endParaRPr lang="en-US">
              <a:latin typeface="Arial"/>
              <a:cs typeface="Arial"/>
            </a:endParaRPr>
          </a:p>
          <a:p>
            <a:pPr marL="0" indent="0">
              <a:buNone/>
            </a:pP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Student Selection Criteria</a:t>
            </a:r>
            <a:endParaRPr lang="en-US"/>
          </a:p>
        </p:txBody>
      </p:sp>
      <p:sp>
        <p:nvSpPr>
          <p:cNvPr id="5" name="TextBox 4">
            <a:extLst>
              <a:ext uri="{FF2B5EF4-FFF2-40B4-BE49-F238E27FC236}">
                <a16:creationId xmlns:a16="http://schemas.microsoft.com/office/drawing/2014/main" id="{F30A3A7A-8D26-D4CD-C90A-C7F16CB1A90B}"/>
              </a:ext>
            </a:extLst>
          </p:cNvPr>
          <p:cNvSpPr txBox="1"/>
          <p:nvPr/>
        </p:nvSpPr>
        <p:spPr>
          <a:xfrm>
            <a:off x="601723" y="2208686"/>
            <a:ext cx="10311827"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Calibri"/>
                <a:cs typeface="Arial"/>
              </a:rPr>
              <a:t>The school or district will set the criteria to determine Title I student eligibility. The criteria that you use must meet certain requirements:</a:t>
            </a:r>
            <a:endParaRPr lang="en-US" sz="2400">
              <a:ea typeface="Calibri"/>
              <a:cs typeface="Calibri"/>
            </a:endParaRPr>
          </a:p>
          <a:p>
            <a:endParaRPr lang="en-US" sz="2400">
              <a:latin typeface="Arial"/>
              <a:ea typeface="Calibri"/>
              <a:cs typeface="Arial"/>
            </a:endParaRPr>
          </a:p>
          <a:p>
            <a:r>
              <a:rPr lang="en-US" sz="2400">
                <a:latin typeface="Arial"/>
                <a:ea typeface="Calibri"/>
                <a:cs typeface="Arial"/>
              </a:rPr>
              <a:t>•Multiple measures</a:t>
            </a:r>
            <a:endParaRPr lang="en-US" sz="2400">
              <a:ea typeface="Calibri"/>
              <a:cs typeface="Calibri"/>
            </a:endParaRPr>
          </a:p>
          <a:p>
            <a:r>
              <a:rPr lang="en-US" sz="2400">
                <a:latin typeface="Arial"/>
                <a:ea typeface="Calibri"/>
                <a:cs typeface="Arial"/>
              </a:rPr>
              <a:t>•Educationally related</a:t>
            </a:r>
            <a:endParaRPr lang="en-US" sz="2400">
              <a:ea typeface="Calibri"/>
              <a:cs typeface="Calibri"/>
            </a:endParaRPr>
          </a:p>
          <a:p>
            <a:r>
              <a:rPr lang="en-US" sz="2400">
                <a:latin typeface="Arial"/>
                <a:ea typeface="Calibri"/>
                <a:cs typeface="Arial"/>
              </a:rPr>
              <a:t>•Objective</a:t>
            </a:r>
            <a:endParaRPr lang="en-US" sz="2400">
              <a:ea typeface="Calibri"/>
              <a:cs typeface="Calibri"/>
            </a:endParaRPr>
          </a:p>
          <a:p>
            <a:r>
              <a:rPr lang="en-US" sz="2400">
                <a:latin typeface="Arial"/>
                <a:ea typeface="Calibri"/>
                <a:cs typeface="Arial"/>
              </a:rPr>
              <a:t>•Universally applied</a:t>
            </a:r>
          </a:p>
          <a:p>
            <a:endParaRPr lang="en-US" sz="2400">
              <a:latin typeface="Arial"/>
              <a:ea typeface="Calibri"/>
              <a:cs typeface="Arial"/>
            </a:endParaRPr>
          </a:p>
          <a:p>
            <a:r>
              <a:rPr lang="en-US" sz="2400">
                <a:latin typeface="Arial"/>
                <a:ea typeface="Calibri"/>
                <a:cs typeface="Arial"/>
              </a:rPr>
              <a:t>The </a:t>
            </a:r>
            <a:r>
              <a:rPr lang="en-US" sz="2400">
                <a:latin typeface="Arial"/>
                <a:ea typeface="Calibri"/>
                <a:cs typeface="Arial"/>
                <a:hlinkClick r:id="rId2"/>
              </a:rPr>
              <a:t>criteria sheets</a:t>
            </a:r>
            <a:r>
              <a:rPr lang="en-US" sz="2400">
                <a:latin typeface="Arial"/>
                <a:ea typeface="Calibri"/>
                <a:cs typeface="Arial"/>
              </a:rPr>
              <a:t> will assign a point value for each assessment measure and then produce a composite score for each student. </a:t>
            </a:r>
            <a:endParaRPr lang="en-US"/>
          </a:p>
          <a:p>
            <a:endParaRPr lang="en-US">
              <a:ea typeface="Calibri"/>
              <a:cs typeface="Calibri"/>
            </a:endParaRPr>
          </a:p>
        </p:txBody>
      </p:sp>
    </p:spTree>
    <p:extLst>
      <p:ext uri="{BB962C8B-B14F-4D97-AF65-F5344CB8AC3E}">
        <p14:creationId xmlns:p14="http://schemas.microsoft.com/office/powerpoint/2010/main" val="2374941294"/>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66461951-BFC4-454E-B3E0-2D70422F6D4D}" vid="{16046C36-4A62-4F0D-95CF-63B23C2A07A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2F6C7-07EA-4E38-8F4C-7C0A3C5270EC}">
  <ds:schemaRefs>
    <ds:schemaRef ds:uri="http://schemas.microsoft.com/sharepoint/v3/contenttype/forms"/>
  </ds:schemaRefs>
</ds:datastoreItem>
</file>

<file path=customXml/itemProps2.xml><?xml version="1.0" encoding="utf-8"?>
<ds:datastoreItem xmlns:ds="http://schemas.openxmlformats.org/officeDocument/2006/customXml" ds:itemID="{24CC223E-048E-46D7-8549-648313CB5061}">
  <ds:schemaRefs>
    <ds:schemaRef ds:uri="http://schemas.openxmlformats.org/package/2006/metadata/core-properties"/>
    <ds:schemaRef ds:uri="67cbf261-e971-4a38-83b4-d85e273e70b4"/>
    <ds:schemaRef ds:uri="http://purl.org/dc/terms/"/>
    <ds:schemaRef ds:uri="http://purl.org/dc/elements/1.1/"/>
    <ds:schemaRef ds:uri="46f7fc10-315f-4884-8231-57a9c90b9c56"/>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06BE7AE-5BBE-4663-9606-17D845108F27}">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DESE PowerPoint Template</Template>
  <TotalTime>5</TotalTime>
  <Words>3097</Words>
  <Application>Microsoft Office PowerPoint</Application>
  <PresentationFormat>Widescreen</PresentationFormat>
  <Paragraphs>305</Paragraphs>
  <Slides>48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等线</vt:lpstr>
      <vt:lpstr>Symbol,Sans-Serif</vt:lpstr>
      <vt:lpstr>Aptos</vt:lpstr>
      <vt:lpstr>Arial</vt:lpstr>
      <vt:lpstr>Calibri</vt:lpstr>
      <vt:lpstr>Courier New</vt:lpstr>
      <vt:lpstr>Segoe UI</vt:lpstr>
      <vt:lpstr>Symbol</vt:lpstr>
      <vt:lpstr>Times New Roman</vt:lpstr>
      <vt:lpstr>DESE PowerPoint Template</vt:lpstr>
      <vt:lpstr>Title I, Part A New Directors Training</vt:lpstr>
      <vt:lpstr>Welcome to the Title I New Directors Overview!</vt:lpstr>
      <vt:lpstr>Our time together</vt:lpstr>
      <vt:lpstr>Topics to be covered</vt:lpstr>
      <vt:lpstr>Title I, Part A </vt:lpstr>
      <vt:lpstr>Title I, Part A - Priorities</vt:lpstr>
      <vt:lpstr>Targeted Assistance Programs</vt:lpstr>
      <vt:lpstr>Student Selection Procedure</vt:lpstr>
      <vt:lpstr>Student Selection Criteria</vt:lpstr>
      <vt:lpstr>Rank Ordered Lists</vt:lpstr>
      <vt:lpstr>Schoolwide Programs</vt:lpstr>
      <vt:lpstr>Schoolwide Plan</vt:lpstr>
      <vt:lpstr>Program Evaluation</vt:lpstr>
      <vt:lpstr>Program Evaluation </vt:lpstr>
      <vt:lpstr>Monitoring</vt:lpstr>
      <vt:lpstr>Title I Data Collection</vt:lpstr>
      <vt:lpstr>Family &amp; Community Engagement- Checklist</vt:lpstr>
      <vt:lpstr>Family &amp; Community Engagement- Checklist </vt:lpstr>
      <vt:lpstr>Family &amp; Community Engagement- Checklist   </vt:lpstr>
      <vt:lpstr>Family &amp; Community Engagement- Checklist    </vt:lpstr>
      <vt:lpstr>Family &amp; Community Engagement Additional Resources</vt:lpstr>
      <vt:lpstr>Comparability: What is Title I Comparability and why is it important?</vt:lpstr>
      <vt:lpstr>Comparability: Understanding Comparability</vt:lpstr>
      <vt:lpstr>Comparability: Who needs to complete Comparability?</vt:lpstr>
      <vt:lpstr>Supplement not supplant</vt:lpstr>
      <vt:lpstr>Time and Effort: Who and When</vt:lpstr>
      <vt:lpstr>Time and effort: Types</vt:lpstr>
      <vt:lpstr>Time and effort: Substitute System</vt:lpstr>
      <vt:lpstr>Grant Process: Applying for Title I in the consolidated ESSA application</vt:lpstr>
      <vt:lpstr>Grant Process: GEM$ Workflow </vt:lpstr>
      <vt:lpstr>Grant Process: GEM$ Signoffs </vt:lpstr>
      <vt:lpstr>Grant Process: LEA Requirements for GEM$ User Roles - Guidance and Forms</vt:lpstr>
      <vt:lpstr>Grant Process: Grant Award Notice</vt:lpstr>
      <vt:lpstr>Grant Process: Multiyear </vt:lpstr>
      <vt:lpstr>Grant Process: 15% Carryover Rule</vt:lpstr>
      <vt:lpstr>Grant Process: Amendments/Revisions</vt:lpstr>
      <vt:lpstr>Grant Process: When is an amendment/revision needed?</vt:lpstr>
      <vt:lpstr>Grant Process: Final Reports</vt:lpstr>
      <vt:lpstr>Who to Contact?</vt:lpstr>
      <vt:lpstr>GEM$ Resources </vt:lpstr>
      <vt:lpstr>Private school participation – eligibility</vt:lpstr>
      <vt:lpstr>Private school outreach</vt:lpstr>
      <vt:lpstr>Private school services</vt:lpstr>
      <vt:lpstr>Private school participation resources</vt:lpstr>
      <vt:lpstr>Networking resources</vt:lpstr>
      <vt:lpstr>Save the Date </vt:lpstr>
      <vt:lpstr>Questions?</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New Directors Training 2024</dc:title>
  <dc:creator>DESE</dc:creator>
  <cp:lastModifiedBy>Zou, Dong (EOE)</cp:lastModifiedBy>
  <cp:revision>3</cp:revision>
  <cp:lastPrinted>2020-10-06T15:36:36Z</cp:lastPrinted>
  <dcterms:created xsi:type="dcterms:W3CDTF">2018-04-11T20:31:52Z</dcterms:created>
  <dcterms:modified xsi:type="dcterms:W3CDTF">2024-09-25T16:19:35Z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25 2024 12:00AM</vt:lpwstr>
  </property>
</Properties>
</file>