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47"/>
  </p:notesMasterIdLst>
  <p:handoutMasterIdLst>
    <p:handoutMasterId r:id="rId48"/>
  </p:handoutMasterIdLst>
  <p:sldIdLst>
    <p:sldId id="256" r:id="rId6"/>
    <p:sldId id="257" r:id="rId7"/>
    <p:sldId id="258" r:id="rId8"/>
    <p:sldId id="259" r:id="rId9"/>
    <p:sldId id="260" r:id="rId10"/>
    <p:sldId id="26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9" r:id="rId44"/>
    <p:sldId id="278" r:id="rId45"/>
    <p:sldId id="28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13" autoAdjust="0"/>
  </p:normalViewPr>
  <p:slideViewPr>
    <p:cSldViewPr>
      <p:cViewPr>
        <p:scale>
          <a:sx n="70" d="100"/>
          <a:sy n="70" d="100"/>
        </p:scale>
        <p:origin x="-2730" y="-888"/>
      </p:cViewPr>
      <p:guideLst>
        <p:guide orient="horz" pos="2160"/>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8AE5D3-7EC3-498C-8A93-D1F55A96F4C1}" type="datetimeFigureOut">
              <a:rPr lang="en-US" smtClean="0"/>
              <a:pPr/>
              <a:t>6/7/2017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3F597-CE17-476A-A5CB-91589ED997B7}" type="datetimeFigureOut">
              <a:rPr lang="en-US" smtClean="0"/>
              <a:pPr/>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200">
                <a:latin typeface="Proxima Nova"/>
                <a:ea typeface="Proxima Nova"/>
                <a:cs typeface="Proxima Nova"/>
                <a:sym typeface="Proxima Nova"/>
              </a:rPr>
              <a:t>10 seconds</a:t>
            </a:r>
          </a:p>
          <a:p>
            <a:pPr marL="0" marR="0" lvl="0" indent="0" algn="l" rtl="0">
              <a:spcBef>
                <a:spcPts val="0"/>
              </a:spcBef>
              <a:buSzPct val="25000"/>
              <a:buNone/>
            </a:pPr>
            <a:endParaRPr sz="1200">
              <a:latin typeface="Proxima Nova"/>
              <a:ea typeface="Proxima Nova"/>
              <a:cs typeface="Proxima Nova"/>
              <a:sym typeface="Proxima Nova"/>
            </a:endParaRPr>
          </a:p>
          <a:p>
            <a:pPr marL="0" marR="0" lvl="0" indent="0" algn="l" rtl="0">
              <a:spcBef>
                <a:spcPts val="0"/>
              </a:spcBef>
              <a:buSzPct val="25000"/>
              <a:buNone/>
            </a:pPr>
            <a:r>
              <a:rPr lang="en" sz="1200">
                <a:latin typeface="Proxima Nova"/>
                <a:ea typeface="Proxima Nova"/>
                <a:cs typeface="Proxima Nova"/>
                <a:sym typeface="Proxima Nova"/>
              </a:rPr>
              <a:t>Throughout the year in our CRP sessions and in other settings, we will continue to try and answer this question. We may not land on one answer, and we may not get there quickly. In fact, it is likely that this will be challenging and at times frustrating work that may even lead us to some level of cognitive dissonance. But we will continue to strive to ask it.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Arial"/>
              <a:buNone/>
            </a:pPr>
            <a:r>
              <a:rPr lang="en">
                <a:latin typeface="Proxima Nova"/>
                <a:ea typeface="Proxima Nova"/>
                <a:cs typeface="Proxima Nova"/>
                <a:sym typeface="Proxima Nova"/>
              </a:rPr>
              <a:t>10 seconds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200">
                <a:latin typeface="Proxima Nova"/>
                <a:ea typeface="Proxima Nova"/>
                <a:cs typeface="Proxima Nova"/>
                <a:sym typeface="Proxima Nova"/>
              </a:rPr>
              <a:t>10 seconds</a:t>
            </a:r>
          </a:p>
          <a:p>
            <a:pPr lvl="0">
              <a:spcBef>
                <a:spcPts val="0"/>
              </a:spcBef>
              <a:buNone/>
            </a:pPr>
            <a:endParaRPr sz="1200">
              <a:latin typeface="Proxima Nova"/>
              <a:ea typeface="Proxima Nova"/>
              <a:cs typeface="Proxima Nova"/>
              <a:sym typeface="Proxima Nova"/>
            </a:endParaRPr>
          </a:p>
          <a:p>
            <a:pPr lvl="0">
              <a:spcBef>
                <a:spcPts val="0"/>
              </a:spcBef>
              <a:buNone/>
            </a:pPr>
            <a:r>
              <a:rPr lang="en" sz="1200">
                <a:latin typeface="Proxima Nova"/>
                <a:ea typeface="Proxima Nova"/>
                <a:cs typeface="Proxima Nova"/>
                <a:sym typeface="Proxima Nova"/>
              </a:rPr>
              <a:t>Talk about the internal work that is necessary for us before we can help our students. </a:t>
            </a:r>
          </a:p>
          <a:p>
            <a:pPr lvl="0">
              <a:spcBef>
                <a:spcPts val="0"/>
              </a:spcBef>
              <a:buNone/>
            </a:pPr>
            <a:endParaRPr sz="1200">
              <a:latin typeface="Proxima Nova"/>
              <a:ea typeface="Proxima Nova"/>
              <a:cs typeface="Proxima Nova"/>
              <a:sym typeface="Proxima Nova"/>
            </a:endParaRPr>
          </a:p>
          <a:p>
            <a:pPr lvl="0">
              <a:spcBef>
                <a:spcPts val="0"/>
              </a:spcBef>
              <a:buNone/>
            </a:pPr>
            <a:r>
              <a:rPr lang="en" sz="1200">
                <a:latin typeface="Proxima Nova"/>
                <a:ea typeface="Proxima Nova"/>
                <a:cs typeface="Proxima Nova"/>
                <a:sym typeface="Proxima Nova"/>
              </a:rPr>
              <a:t>Acknowledge discomfort and return to the norm of practicing mindfulness</a:t>
            </a:r>
          </a:p>
          <a:p>
            <a:pPr lvl="0">
              <a:spcBef>
                <a:spcPts val="0"/>
              </a:spcBef>
              <a:buNone/>
            </a:pPr>
            <a:endParaRPr sz="1200">
              <a:latin typeface="Proxima Nova"/>
              <a:ea typeface="Proxima Nova"/>
              <a:cs typeface="Proxima Nova"/>
              <a:sym typeface="Proxima Nova"/>
            </a:endParaRPr>
          </a:p>
          <a:p>
            <a:pPr lvl="0">
              <a:spcBef>
                <a:spcPts val="0"/>
              </a:spcBef>
              <a:buNone/>
            </a:pPr>
            <a:r>
              <a:rPr lang="en" sz="1200">
                <a:latin typeface="Proxima Nova"/>
                <a:ea typeface="Proxima Nova"/>
                <a:cs typeface="Proxima Nova"/>
                <a:sym typeface="Proxima Nova"/>
              </a:rPr>
              <a:t>Throughout the year Ivanna and I will be providing resources. Please feel free to always ask us for more!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
                <a:latin typeface="Proxima Nova"/>
                <a:ea typeface="Proxima Nova"/>
                <a:cs typeface="Proxima Nova"/>
                <a:sym typeface="Proxima Nova"/>
              </a:rPr>
              <a:t>4 min</a:t>
            </a:r>
          </a:p>
          <a:p>
            <a:pPr marL="0" marR="0" lvl="0" indent="0" algn="l" rtl="0">
              <a:lnSpc>
                <a:spcPct val="115000"/>
              </a:lnSpc>
              <a:spcBef>
                <a:spcPts val="0"/>
              </a:spcBef>
              <a:spcAft>
                <a:spcPts val="0"/>
              </a:spcAft>
              <a:buClr>
                <a:schemeClr val="dk1"/>
              </a:buClr>
              <a:buSzPct val="25000"/>
              <a:buFont typeface="Proxima Nova"/>
              <a:buNone/>
            </a:pPr>
            <a:endParaRPr>
              <a:latin typeface="Proxima Nova"/>
              <a:ea typeface="Proxima Nova"/>
              <a:cs typeface="Proxima Nova"/>
              <a:sym typeface="Proxima Nova"/>
            </a:endParaRPr>
          </a:p>
          <a:p>
            <a:pPr marL="0" marR="0" lvl="0" indent="0" algn="l" rtl="0">
              <a:lnSpc>
                <a:spcPct val="115000"/>
              </a:lnSpc>
              <a:spcBef>
                <a:spcPts val="0"/>
              </a:spcBef>
              <a:spcAft>
                <a:spcPts val="0"/>
              </a:spcAft>
              <a:buClr>
                <a:schemeClr val="dk1"/>
              </a:buClr>
              <a:buSzPct val="25000"/>
              <a:buFont typeface="Proxima Nova"/>
              <a:buNone/>
            </a:pPr>
            <a:r>
              <a:rPr lang="en">
                <a:latin typeface="Proxima Nova"/>
                <a:ea typeface="Proxima Nova"/>
                <a:cs typeface="Proxima Nova"/>
                <a:sym typeface="Proxima Nova"/>
              </a:rPr>
              <a:t>Talk with your table about how these goals are connected to each other and to the UAH vision, below. </a:t>
            </a:r>
          </a:p>
          <a:p>
            <a:pPr marL="0" marR="0" lvl="0" indent="0" algn="l" rtl="0">
              <a:lnSpc>
                <a:spcPct val="115000"/>
              </a:lnSpc>
              <a:spcBef>
                <a:spcPts val="0"/>
              </a:spcBef>
              <a:spcAft>
                <a:spcPts val="0"/>
              </a:spcAft>
              <a:buClr>
                <a:schemeClr val="dk1"/>
              </a:buClr>
              <a:buSzPct val="25000"/>
              <a:buFont typeface="Proxima Nova"/>
              <a:buNone/>
            </a:pPr>
            <a:endParaRPr b="1">
              <a:latin typeface="Proxima Nova"/>
              <a:ea typeface="Proxima Nova"/>
              <a:cs typeface="Proxima Nova"/>
              <a:sym typeface="Proxima Nova"/>
            </a:endParaRPr>
          </a:p>
          <a:p>
            <a:pPr marL="0" marR="0" lvl="0" indent="0" algn="l" rtl="0">
              <a:lnSpc>
                <a:spcPct val="115000"/>
              </a:lnSpc>
              <a:spcBef>
                <a:spcPts val="0"/>
              </a:spcBef>
              <a:buClr>
                <a:schemeClr val="dk1"/>
              </a:buClr>
              <a:buSzPct val="25000"/>
              <a:buFont typeface="Proxima Nova"/>
              <a:buNone/>
            </a:pPr>
            <a:endParaRPr>
              <a:latin typeface="Proxima Nova"/>
              <a:ea typeface="Proxima Nova"/>
              <a:cs typeface="Proxima Nova"/>
              <a:sym typeface="Proxima No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 b="1">
                <a:latin typeface="Proxima Nova"/>
                <a:ea typeface="Proxima Nova"/>
                <a:cs typeface="Proxima Nova"/>
                <a:sym typeface="Proxima Nova"/>
              </a:rPr>
              <a:t>6 minutes</a:t>
            </a:r>
          </a:p>
          <a:p>
            <a:pPr marL="0" marR="0" lvl="0" indent="0" algn="l" rtl="0">
              <a:lnSpc>
                <a:spcPct val="115000"/>
              </a:lnSpc>
              <a:spcBef>
                <a:spcPts val="0"/>
              </a:spcBef>
              <a:spcAft>
                <a:spcPts val="0"/>
              </a:spcAft>
              <a:buClr>
                <a:schemeClr val="dk1"/>
              </a:buClr>
              <a:buSzPct val="25000"/>
              <a:buFont typeface="Arial"/>
              <a:buNone/>
            </a:pPr>
            <a:endParaRPr>
              <a:latin typeface="Proxima Nova"/>
              <a:ea typeface="Proxima Nova"/>
              <a:cs typeface="Proxima Nova"/>
              <a:sym typeface="Proxima Nova"/>
            </a:endParaRPr>
          </a:p>
          <a:p>
            <a:pPr lvl="0" rtl="0">
              <a:spcBef>
                <a:spcPts val="0"/>
              </a:spcBef>
              <a:buClr>
                <a:srgbClr val="FF0000"/>
              </a:buClr>
              <a:buSzPct val="25000"/>
              <a:buFont typeface="Calibri"/>
              <a:buNone/>
            </a:pPr>
            <a:r>
              <a:rPr lang="en" sz="1000">
                <a:solidFill>
                  <a:srgbClr val="000000"/>
                </a:solidFill>
                <a:latin typeface="Proxima Nova"/>
                <a:ea typeface="Proxima Nova"/>
                <a:cs typeface="Proxima Nova"/>
                <a:sym typeface="Proxima Nova"/>
              </a:rPr>
              <a:t>However you might identify,, conversations about race and gender and identity can be challenging so we must establish agreements for the conversation..</a:t>
            </a: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Speak from I – can one person share what this conversation agreement means to you?</a:t>
            </a: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Create brave space: You may have heard the term “safe space” before in conversations on race. Why do you think we are agreeing to have a brave space? </a:t>
            </a:r>
            <a:r>
              <a:rPr lang="en" sz="1000" i="1">
                <a:solidFill>
                  <a:srgbClr val="000000"/>
                </a:solidFill>
                <a:latin typeface="Proxima Nova"/>
                <a:ea typeface="Proxima Nova"/>
                <a:cs typeface="Proxima Nova"/>
                <a:sym typeface="Proxima Nova"/>
              </a:rPr>
              <a:t>Take responses. </a:t>
            </a:r>
            <a:r>
              <a:rPr lang="en" sz="1000">
                <a:solidFill>
                  <a:srgbClr val="000000"/>
                </a:solidFill>
                <a:latin typeface="Proxima Nova"/>
                <a:ea typeface="Proxima Nova"/>
                <a:cs typeface="Proxima Nova"/>
                <a:sym typeface="Proxima Nova"/>
              </a:rPr>
              <a:t>Act from a place of courage. Bravery will look different for everyone—whatever your zone of proximal development is, that’s courage. It can often feel unsafe to relive or revisit stories of pain and trauma. Conversely, when it’s a safe space, people often can opt out—especially people who are a part of the dominant group. Brave space is about not opting out. </a:t>
            </a: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Practice mindfulness and be aware of what’s going on for you throughout the session. It’s okay to be uncomfortable. I encourage you to lean into the discomfort because that’s where we’ll grow the most. </a:t>
            </a:r>
          </a:p>
          <a:p>
            <a:pPr marL="457200" lvl="0" indent="-292100" rtl="0">
              <a:lnSpc>
                <a:spcPct val="115000"/>
              </a:lnSpc>
              <a:spcBef>
                <a:spcPts val="0"/>
              </a:spcBef>
              <a:buSzPct val="100000"/>
              <a:buFont typeface="Proxima Nova"/>
              <a:buAutoNum type="arabicPeriod"/>
            </a:pPr>
            <a:r>
              <a:rPr lang="en" sz="1000">
                <a:solidFill>
                  <a:srgbClr val="000000"/>
                </a:solidFill>
                <a:latin typeface="Proxima Nova"/>
                <a:ea typeface="Proxima Nova"/>
                <a:cs typeface="Proxima Nova"/>
                <a:sym typeface="Proxima Nova"/>
              </a:rPr>
              <a:t> I’d like to encourage everyone to </a:t>
            </a:r>
            <a:r>
              <a:rPr lang="en" sz="1000" b="1">
                <a:solidFill>
                  <a:srgbClr val="000000"/>
                </a:solidFill>
                <a:latin typeface="Proxima Nova"/>
                <a:ea typeface="Proxima Nova"/>
                <a:cs typeface="Proxima Nova"/>
                <a:sym typeface="Proxima Nova"/>
              </a:rPr>
              <a:t>be with impact first and talk about intent later</a:t>
            </a:r>
            <a:r>
              <a:rPr lang="en" sz="1000">
                <a:solidFill>
                  <a:srgbClr val="000000"/>
                </a:solidFill>
                <a:latin typeface="Proxima Nova"/>
                <a:ea typeface="Proxima Nova"/>
                <a:cs typeface="Proxima Nova"/>
                <a:sym typeface="Proxima Nova"/>
              </a:rPr>
              <a:t>. What this means is, rather than trying to explain all the things you didn’t mean to say or theoretically do, try empathizing the real impact someone else feels.</a:t>
            </a:r>
          </a:p>
          <a:p>
            <a:pPr lvl="0" rtl="0">
              <a:spcBef>
                <a:spcPts val="0"/>
              </a:spcBef>
              <a:buNone/>
            </a:pPr>
            <a:endParaRPr sz="1000">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r>
              <a:rPr lang="en" sz="1000">
                <a:solidFill>
                  <a:srgbClr val="000000"/>
                </a:solidFill>
                <a:latin typeface="Proxima Nova"/>
                <a:ea typeface="Proxima Nova"/>
                <a:cs typeface="Proxima Nova"/>
                <a:sym typeface="Proxima Nova"/>
              </a:rPr>
              <a:t>Invite participants to add their own agreements. </a:t>
            </a:r>
          </a:p>
          <a:p>
            <a:pPr lvl="0" rtl="0">
              <a:spcBef>
                <a:spcPts val="0"/>
              </a:spcBef>
              <a:buClr>
                <a:srgbClr val="000000"/>
              </a:buClr>
              <a:buSzPct val="25000"/>
              <a:buFont typeface="Calibri"/>
              <a:buNone/>
            </a:pPr>
            <a:endParaRPr sz="1000" b="1">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r>
              <a:rPr lang="en" sz="1000">
                <a:solidFill>
                  <a:srgbClr val="000000"/>
                </a:solidFill>
                <a:latin typeface="Proxima Nova"/>
                <a:ea typeface="Proxima Nova"/>
                <a:cs typeface="Proxima Nova"/>
                <a:sym typeface="Proxima Nova"/>
              </a:rPr>
              <a:t>Now we’ll talk about intentional language.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 b="1">
                <a:latin typeface="Proxima Nova"/>
                <a:ea typeface="Proxima Nova"/>
                <a:cs typeface="Proxima Nova"/>
                <a:sym typeface="Proxima Nova"/>
              </a:rPr>
              <a:t>6 minutes</a:t>
            </a:r>
          </a:p>
          <a:p>
            <a:pPr marL="0" marR="0" lvl="0" indent="0" algn="l" rtl="0">
              <a:lnSpc>
                <a:spcPct val="115000"/>
              </a:lnSpc>
              <a:spcBef>
                <a:spcPts val="0"/>
              </a:spcBef>
              <a:spcAft>
                <a:spcPts val="0"/>
              </a:spcAft>
              <a:buClr>
                <a:schemeClr val="dk1"/>
              </a:buClr>
              <a:buSzPct val="25000"/>
              <a:buFont typeface="Arial"/>
              <a:buNone/>
            </a:pPr>
            <a:endParaRPr>
              <a:latin typeface="Proxima Nova"/>
              <a:ea typeface="Proxima Nova"/>
              <a:cs typeface="Proxima Nova"/>
              <a:sym typeface="Proxima Nova"/>
            </a:endParaRPr>
          </a:p>
          <a:p>
            <a:pPr lvl="0" rtl="0">
              <a:spcBef>
                <a:spcPts val="0"/>
              </a:spcBef>
              <a:buClr>
                <a:srgbClr val="FF0000"/>
              </a:buClr>
              <a:buSzPct val="25000"/>
              <a:buFont typeface="Calibri"/>
              <a:buNone/>
            </a:pPr>
            <a:r>
              <a:rPr lang="en" sz="1000">
                <a:solidFill>
                  <a:srgbClr val="000000"/>
                </a:solidFill>
                <a:latin typeface="Proxima Nova"/>
                <a:ea typeface="Proxima Nova"/>
                <a:cs typeface="Proxima Nova"/>
                <a:sym typeface="Proxima Nova"/>
              </a:rPr>
              <a:t>However you might identify,, conversations about race and gender and identity can be challenging so we must establish agreements for the conversation..</a:t>
            </a: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Speak from I – can one person share what this conversation agreement means to you?</a:t>
            </a: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Create brave space: You may have heard the term “safe space” before in conversations on race. Why do you think we are agreeing to have a brave space? </a:t>
            </a:r>
            <a:r>
              <a:rPr lang="en" sz="1000" i="1">
                <a:solidFill>
                  <a:srgbClr val="000000"/>
                </a:solidFill>
                <a:latin typeface="Proxima Nova"/>
                <a:ea typeface="Proxima Nova"/>
                <a:cs typeface="Proxima Nova"/>
                <a:sym typeface="Proxima Nova"/>
              </a:rPr>
              <a:t>Take responses. </a:t>
            </a:r>
            <a:r>
              <a:rPr lang="en" sz="1000">
                <a:solidFill>
                  <a:srgbClr val="000000"/>
                </a:solidFill>
                <a:latin typeface="Proxima Nova"/>
                <a:ea typeface="Proxima Nova"/>
                <a:cs typeface="Proxima Nova"/>
                <a:sym typeface="Proxima Nova"/>
              </a:rPr>
              <a:t>Act from a place of courage. Bravery will look different for everyone—whatever your zone of proximal development is, that’s courage. It can often feel unsafe to relive or revisit stories of pain and trauma. Conversely, when it’s a safe space, people often can opt out—especially people who are a part of the dominant group. Brave space is about not opting out. </a:t>
            </a: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Practice mindfulness and be aware of what’s going on for you throughout the session. It’s okay to be uncomfortable. I encourage you to lean into the discomfort because that’s where we’ll grow the most. </a:t>
            </a:r>
          </a:p>
          <a:p>
            <a:pPr marL="457200" lvl="0" indent="-292100" rtl="0">
              <a:lnSpc>
                <a:spcPct val="115000"/>
              </a:lnSpc>
              <a:spcBef>
                <a:spcPts val="0"/>
              </a:spcBef>
              <a:buSzPct val="100000"/>
              <a:buFont typeface="Proxima Nova"/>
              <a:buAutoNum type="arabicPeriod"/>
            </a:pPr>
            <a:r>
              <a:rPr lang="en" sz="1000">
                <a:solidFill>
                  <a:srgbClr val="000000"/>
                </a:solidFill>
                <a:latin typeface="Proxima Nova"/>
                <a:ea typeface="Proxima Nova"/>
                <a:cs typeface="Proxima Nova"/>
                <a:sym typeface="Proxima Nova"/>
              </a:rPr>
              <a:t> I’d like to encourage everyone to </a:t>
            </a:r>
            <a:r>
              <a:rPr lang="en" sz="1000" b="1">
                <a:solidFill>
                  <a:srgbClr val="000000"/>
                </a:solidFill>
                <a:latin typeface="Proxima Nova"/>
                <a:ea typeface="Proxima Nova"/>
                <a:cs typeface="Proxima Nova"/>
                <a:sym typeface="Proxima Nova"/>
              </a:rPr>
              <a:t>be with impact first and talk about intent later</a:t>
            </a:r>
            <a:r>
              <a:rPr lang="en" sz="1000">
                <a:solidFill>
                  <a:srgbClr val="000000"/>
                </a:solidFill>
                <a:latin typeface="Proxima Nova"/>
                <a:ea typeface="Proxima Nova"/>
                <a:cs typeface="Proxima Nova"/>
                <a:sym typeface="Proxima Nova"/>
              </a:rPr>
              <a:t>. What this means is, rather than trying to explain all the things you didn’t mean to say or theoretically do, try empathizing the real impact someone else feels.</a:t>
            </a:r>
          </a:p>
          <a:p>
            <a:pPr lvl="0" rtl="0">
              <a:spcBef>
                <a:spcPts val="0"/>
              </a:spcBef>
              <a:buNone/>
            </a:pPr>
            <a:endParaRPr sz="1000">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r>
              <a:rPr lang="en" sz="1000">
                <a:solidFill>
                  <a:srgbClr val="000000"/>
                </a:solidFill>
                <a:latin typeface="Proxima Nova"/>
                <a:ea typeface="Proxima Nova"/>
                <a:cs typeface="Proxima Nova"/>
                <a:sym typeface="Proxima Nova"/>
              </a:rPr>
              <a:t>Invite participants to add their own agreements. </a:t>
            </a:r>
          </a:p>
          <a:p>
            <a:pPr lvl="0" rtl="0">
              <a:spcBef>
                <a:spcPts val="0"/>
              </a:spcBef>
              <a:buClr>
                <a:srgbClr val="000000"/>
              </a:buClr>
              <a:buSzPct val="25000"/>
              <a:buFont typeface="Calibri"/>
              <a:buNone/>
            </a:pPr>
            <a:endParaRPr sz="1000" b="1">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r>
              <a:rPr lang="en" sz="1000">
                <a:solidFill>
                  <a:srgbClr val="000000"/>
                </a:solidFill>
                <a:latin typeface="Proxima Nova"/>
                <a:ea typeface="Proxima Nova"/>
                <a:cs typeface="Proxima Nova"/>
                <a:sym typeface="Proxima Nova"/>
              </a:rPr>
              <a:t>Now we’ll talk about intentional language.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 b="1">
                <a:latin typeface="Proxima Nova"/>
                <a:ea typeface="Proxima Nova"/>
                <a:cs typeface="Proxima Nova"/>
                <a:sym typeface="Proxima Nova"/>
              </a:rPr>
              <a:t>2 minutes</a:t>
            </a:r>
          </a:p>
          <a:p>
            <a:pPr marL="0" marR="0" lvl="0" indent="0" algn="l" rtl="0">
              <a:lnSpc>
                <a:spcPct val="115000"/>
              </a:lnSpc>
              <a:spcBef>
                <a:spcPts val="0"/>
              </a:spcBef>
              <a:spcAft>
                <a:spcPts val="0"/>
              </a:spcAft>
              <a:buClr>
                <a:schemeClr val="dk1"/>
              </a:buClr>
              <a:buSzPct val="25000"/>
              <a:buFont typeface="Arial"/>
              <a:buNone/>
            </a:pPr>
            <a:endParaRPr>
              <a:latin typeface="Proxima Nova"/>
              <a:ea typeface="Proxima Nova"/>
              <a:cs typeface="Proxima Nova"/>
              <a:sym typeface="Proxima Nova"/>
            </a:endParaRPr>
          </a:p>
          <a:p>
            <a:pPr lvl="0">
              <a:spcBef>
                <a:spcPts val="0"/>
              </a:spcBef>
              <a:buClr>
                <a:srgbClr val="000000"/>
              </a:buClr>
              <a:buSzPct val="25000"/>
              <a:buFont typeface="Arial"/>
              <a:buNone/>
            </a:pPr>
            <a:r>
              <a:rPr lang="en" sz="1200">
                <a:solidFill>
                  <a:srgbClr val="000000"/>
                </a:solidFill>
                <a:latin typeface="Proxima Nova"/>
                <a:ea typeface="Proxima Nova"/>
                <a:cs typeface="Proxima Nova"/>
                <a:sym typeface="Proxima Nova"/>
              </a:rPr>
              <a:t>Can I have two volunteers to read each side of this chart? </a:t>
            </a:r>
          </a:p>
          <a:p>
            <a:pPr lvl="0">
              <a:spcBef>
                <a:spcPts val="0"/>
              </a:spcBef>
              <a:buClr>
                <a:srgbClr val="000000"/>
              </a:buClr>
              <a:buSzPct val="25000"/>
              <a:buFont typeface="Arial"/>
              <a:buNone/>
            </a:pPr>
            <a:endParaRPr sz="1200">
              <a:solidFill>
                <a:srgbClr val="000000"/>
              </a:solidFill>
              <a:latin typeface="Proxima Nova"/>
              <a:ea typeface="Proxima Nova"/>
              <a:cs typeface="Proxima Nova"/>
              <a:sym typeface="Proxima Nova"/>
            </a:endParaRPr>
          </a:p>
          <a:p>
            <a:pPr lvl="0">
              <a:spcBef>
                <a:spcPts val="0"/>
              </a:spcBef>
              <a:buClr>
                <a:srgbClr val="000000"/>
              </a:buClr>
              <a:buSzPct val="25000"/>
              <a:buFont typeface="Arial"/>
              <a:buNone/>
            </a:pPr>
            <a:r>
              <a:rPr lang="en" sz="1200">
                <a:solidFill>
                  <a:srgbClr val="000000"/>
                </a:solidFill>
                <a:latin typeface="Proxima Nova"/>
                <a:ea typeface="Proxima Nova"/>
                <a:cs typeface="Proxima Nova"/>
                <a:sym typeface="Proxima Nova"/>
              </a:rPr>
              <a:t>One person share out: What’s the danger in only in engaging in “traditional conversation?”</a:t>
            </a:r>
          </a:p>
          <a:p>
            <a:pPr lvl="0">
              <a:spcBef>
                <a:spcPts val="0"/>
              </a:spcBef>
              <a:buClr>
                <a:srgbClr val="000000"/>
              </a:buClr>
              <a:buSzPct val="25000"/>
              <a:buFont typeface="Arial"/>
              <a:buNone/>
            </a:pPr>
            <a:endParaRPr sz="1200">
              <a:solidFill>
                <a:srgbClr val="000000"/>
              </a:solidFill>
              <a:latin typeface="Proxima Nova"/>
              <a:ea typeface="Proxima Nova"/>
              <a:cs typeface="Proxima Nova"/>
              <a:sym typeface="Proxima Nova"/>
            </a:endParaRPr>
          </a:p>
          <a:p>
            <a:pPr lvl="0">
              <a:spcBef>
                <a:spcPts val="0"/>
              </a:spcBef>
              <a:buClr>
                <a:srgbClr val="000000"/>
              </a:buClr>
              <a:buSzPct val="25000"/>
              <a:buFont typeface="Arial"/>
              <a:buNone/>
            </a:pPr>
            <a:r>
              <a:rPr lang="en" sz="1200">
                <a:solidFill>
                  <a:srgbClr val="000000"/>
                </a:solidFill>
                <a:latin typeface="Proxima Nova"/>
                <a:ea typeface="Proxima Nova"/>
                <a:cs typeface="Proxima Nova"/>
                <a:sym typeface="Proxima Nova"/>
              </a:rPr>
              <a:t>WE WILL BE GIVING YOU REAL-TIME FEEDBACK TO HOLD YOU ACCOUNTABLE TO THESE CONVERSATION AGREEMENTS, SO WE MAY SAY SOMETIMES, </a:t>
            </a:r>
          </a:p>
          <a:p>
            <a:pPr lvl="0">
              <a:spcBef>
                <a:spcPts val="0"/>
              </a:spcBef>
              <a:buClr>
                <a:srgbClr val="000000"/>
              </a:buClr>
              <a:buSzPct val="25000"/>
              <a:buFont typeface="Arial"/>
              <a:buNone/>
            </a:pPr>
            <a:endParaRPr sz="1200">
              <a:solidFill>
                <a:srgbClr val="000000"/>
              </a:solidFill>
              <a:latin typeface="Proxima Nova"/>
              <a:ea typeface="Proxima Nova"/>
              <a:cs typeface="Proxima Nova"/>
              <a:sym typeface="Proxima Nova"/>
            </a:endParaRPr>
          </a:p>
          <a:p>
            <a:pPr lvl="0">
              <a:spcBef>
                <a:spcPts val="0"/>
              </a:spcBef>
              <a:buClr>
                <a:srgbClr val="000000"/>
              </a:buClr>
              <a:buSzPct val="25000"/>
              <a:buFont typeface="Arial"/>
              <a:buNone/>
            </a:pPr>
            <a:r>
              <a:rPr lang="en" sz="1200">
                <a:solidFill>
                  <a:srgbClr val="000000"/>
                </a:solidFill>
                <a:latin typeface="Proxima Nova"/>
                <a:ea typeface="Proxima Nova"/>
                <a:cs typeface="Proxima Nova"/>
                <a:sym typeface="Proxima Nova"/>
              </a:rPr>
              <a:t>“CAN YOU CLARIFY USING INTENTIONAL LANGUAGE?” </a:t>
            </a:r>
          </a:p>
          <a:p>
            <a:pPr lvl="0">
              <a:spcBef>
                <a:spcPts val="0"/>
              </a:spcBef>
              <a:buClr>
                <a:srgbClr val="000000"/>
              </a:buClr>
              <a:buSzPct val="25000"/>
              <a:buFont typeface="Arial"/>
              <a:buNone/>
            </a:pPr>
            <a:r>
              <a:rPr lang="en" sz="1200">
                <a:solidFill>
                  <a:srgbClr val="000000"/>
                </a:solidFill>
                <a:latin typeface="Proxima Nova"/>
                <a:ea typeface="Proxima Nova"/>
                <a:cs typeface="Proxima Nova"/>
                <a:sym typeface="Proxima Nova"/>
              </a:rPr>
              <a:t>“CAN YOU RESTATE BY SPEAKING FROM THE I?”</a:t>
            </a:r>
          </a:p>
          <a:p>
            <a:pPr lvl="0">
              <a:spcBef>
                <a:spcPts val="0"/>
              </a:spcBef>
              <a:buClr>
                <a:srgbClr val="000000"/>
              </a:buClr>
              <a:buSzPct val="25000"/>
              <a:buFont typeface="Arial"/>
              <a:buNone/>
            </a:pPr>
            <a:r>
              <a:rPr lang="en" sz="1200">
                <a:solidFill>
                  <a:srgbClr val="000000"/>
                </a:solidFill>
                <a:latin typeface="Proxima Nova"/>
                <a:ea typeface="Proxima Nova"/>
                <a:cs typeface="Proxima Nova"/>
                <a:sym typeface="Proxima Nova"/>
              </a:rPr>
              <a:t>“AFFIRM BRAVERY”</a:t>
            </a: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 b="1">
                <a:latin typeface="Proxima Nova"/>
                <a:ea typeface="Proxima Nova"/>
                <a:cs typeface="Proxima Nova"/>
                <a:sym typeface="Proxima Nova"/>
              </a:rPr>
              <a:t>6 minutes</a:t>
            </a:r>
          </a:p>
          <a:p>
            <a:pPr marL="0" marR="0" lvl="0" indent="0" algn="l" rtl="0">
              <a:lnSpc>
                <a:spcPct val="115000"/>
              </a:lnSpc>
              <a:spcBef>
                <a:spcPts val="0"/>
              </a:spcBef>
              <a:spcAft>
                <a:spcPts val="0"/>
              </a:spcAft>
              <a:buClr>
                <a:schemeClr val="dk1"/>
              </a:buClr>
              <a:buSzPct val="25000"/>
              <a:buFont typeface="Arial"/>
              <a:buNone/>
            </a:pPr>
            <a:endParaRPr>
              <a:latin typeface="Proxima Nova"/>
              <a:ea typeface="Proxima Nova"/>
              <a:cs typeface="Proxima Nova"/>
              <a:sym typeface="Proxima Nova"/>
            </a:endParaRPr>
          </a:p>
          <a:p>
            <a:pPr lvl="0" rtl="0">
              <a:spcBef>
                <a:spcPts val="0"/>
              </a:spcBef>
              <a:buClr>
                <a:srgbClr val="FF0000"/>
              </a:buClr>
              <a:buSzPct val="25000"/>
              <a:buFont typeface="Calibri"/>
              <a:buNone/>
            </a:pPr>
            <a:r>
              <a:rPr lang="en" sz="1000">
                <a:solidFill>
                  <a:srgbClr val="000000"/>
                </a:solidFill>
                <a:latin typeface="Proxima Nova"/>
                <a:ea typeface="Proxima Nova"/>
                <a:cs typeface="Proxima Nova"/>
                <a:sym typeface="Proxima Nova"/>
              </a:rPr>
              <a:t>However you might identify,, conversations about race and gender and identity can be challenging so we must establish agreements for the conversation..</a:t>
            </a: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Speak from I – can one person share what this conversation agreement means to you?</a:t>
            </a: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Create brave space: You may have heard the term “safe space” before in conversations on race. Why do you think we are agreeing to have a brave space? </a:t>
            </a:r>
            <a:r>
              <a:rPr lang="en" sz="1000" i="1">
                <a:solidFill>
                  <a:srgbClr val="000000"/>
                </a:solidFill>
                <a:latin typeface="Proxima Nova"/>
                <a:ea typeface="Proxima Nova"/>
                <a:cs typeface="Proxima Nova"/>
                <a:sym typeface="Proxima Nova"/>
              </a:rPr>
              <a:t>Take responses. </a:t>
            </a:r>
            <a:r>
              <a:rPr lang="en" sz="1000">
                <a:solidFill>
                  <a:srgbClr val="000000"/>
                </a:solidFill>
                <a:latin typeface="Proxima Nova"/>
                <a:ea typeface="Proxima Nova"/>
                <a:cs typeface="Proxima Nova"/>
                <a:sym typeface="Proxima Nova"/>
              </a:rPr>
              <a:t>Act from a place of courage. Bravery will look different for everyone—whatever your zone of proximal development is, that’s courage. It can often feel unsafe to relive or revisit stories of pain and trauma. Conversely, when it’s a safe space, people often can opt out—especially people who are a part of the dominant group. Brave space is about not opting out. </a:t>
            </a:r>
          </a:p>
          <a:p>
            <a:pPr marL="457200" lvl="0" indent="-292100" rtl="0">
              <a:spcBef>
                <a:spcPts val="0"/>
              </a:spcBef>
              <a:buClr>
                <a:srgbClr val="000000"/>
              </a:buClr>
              <a:buSzPct val="100000"/>
              <a:buFont typeface="Proxima Nova"/>
              <a:buAutoNum type="arabicPeriod"/>
            </a:pPr>
            <a:r>
              <a:rPr lang="en" sz="1000">
                <a:solidFill>
                  <a:srgbClr val="000000"/>
                </a:solidFill>
                <a:latin typeface="Proxima Nova"/>
                <a:ea typeface="Proxima Nova"/>
                <a:cs typeface="Proxima Nova"/>
                <a:sym typeface="Proxima Nova"/>
              </a:rPr>
              <a:t>Practice mindfulness and be aware of what’s going on for you throughout the session. It’s okay to be uncomfortable. I encourage you to lean into the discomfort because that’s where we’ll grow the most. </a:t>
            </a:r>
          </a:p>
          <a:p>
            <a:pPr marL="457200" lvl="0" indent="-292100" rtl="0">
              <a:lnSpc>
                <a:spcPct val="115000"/>
              </a:lnSpc>
              <a:spcBef>
                <a:spcPts val="0"/>
              </a:spcBef>
              <a:buSzPct val="100000"/>
              <a:buFont typeface="Proxima Nova"/>
              <a:buAutoNum type="arabicPeriod"/>
            </a:pPr>
            <a:r>
              <a:rPr lang="en" sz="1000">
                <a:solidFill>
                  <a:srgbClr val="000000"/>
                </a:solidFill>
                <a:latin typeface="Proxima Nova"/>
                <a:ea typeface="Proxima Nova"/>
                <a:cs typeface="Proxima Nova"/>
                <a:sym typeface="Proxima Nova"/>
              </a:rPr>
              <a:t> I’d like to encourage everyone to </a:t>
            </a:r>
            <a:r>
              <a:rPr lang="en" sz="1000" b="1">
                <a:solidFill>
                  <a:srgbClr val="000000"/>
                </a:solidFill>
                <a:latin typeface="Proxima Nova"/>
                <a:ea typeface="Proxima Nova"/>
                <a:cs typeface="Proxima Nova"/>
                <a:sym typeface="Proxima Nova"/>
              </a:rPr>
              <a:t>be with impact first and talk about intent later</a:t>
            </a:r>
            <a:r>
              <a:rPr lang="en" sz="1000">
                <a:solidFill>
                  <a:srgbClr val="000000"/>
                </a:solidFill>
                <a:latin typeface="Proxima Nova"/>
                <a:ea typeface="Proxima Nova"/>
                <a:cs typeface="Proxima Nova"/>
                <a:sym typeface="Proxima Nova"/>
              </a:rPr>
              <a:t>. What this means is, rather than trying to explain all the things you didn’t mean to say or theoretically do, try empathizing the real impact someone else feels.</a:t>
            </a:r>
          </a:p>
          <a:p>
            <a:pPr lvl="0" rtl="0">
              <a:spcBef>
                <a:spcPts val="0"/>
              </a:spcBef>
              <a:buNone/>
            </a:pPr>
            <a:endParaRPr sz="1000">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endParaRPr sz="1000">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r>
              <a:rPr lang="en" sz="1000">
                <a:solidFill>
                  <a:srgbClr val="000000"/>
                </a:solidFill>
                <a:latin typeface="Proxima Nova"/>
                <a:ea typeface="Proxima Nova"/>
                <a:cs typeface="Proxima Nova"/>
                <a:sym typeface="Proxima Nova"/>
              </a:rPr>
              <a:t>Invite participants to add their own agreements. </a:t>
            </a:r>
          </a:p>
          <a:p>
            <a:pPr lvl="0" rtl="0">
              <a:spcBef>
                <a:spcPts val="0"/>
              </a:spcBef>
              <a:buClr>
                <a:srgbClr val="000000"/>
              </a:buClr>
              <a:buSzPct val="25000"/>
              <a:buFont typeface="Calibri"/>
              <a:buNone/>
            </a:pPr>
            <a:endParaRPr sz="1000" b="1">
              <a:solidFill>
                <a:srgbClr val="000000"/>
              </a:solidFill>
              <a:latin typeface="Proxima Nova"/>
              <a:ea typeface="Proxima Nova"/>
              <a:cs typeface="Proxima Nova"/>
              <a:sym typeface="Proxima Nova"/>
            </a:endParaRPr>
          </a:p>
          <a:p>
            <a:pPr lvl="0" rtl="0">
              <a:spcBef>
                <a:spcPts val="0"/>
              </a:spcBef>
              <a:buClr>
                <a:srgbClr val="000000"/>
              </a:buClr>
              <a:buSzPct val="25000"/>
              <a:buFont typeface="Calibri"/>
              <a:buNone/>
            </a:pPr>
            <a:r>
              <a:rPr lang="en" sz="1000">
                <a:solidFill>
                  <a:srgbClr val="000000"/>
                </a:solidFill>
                <a:latin typeface="Proxima Nova"/>
                <a:ea typeface="Proxima Nova"/>
                <a:cs typeface="Proxima Nova"/>
                <a:sym typeface="Proxima Nova"/>
              </a:rPr>
              <a:t>Now we’ll talk about intentional language.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2 min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Matters not just to districts that are racially diverse and/or have</a:t>
            </a:r>
            <a:r>
              <a:rPr lang="en-US" baseline="0" smtClean="0"/>
              <a:t> a large proportion of students of color; also districts who have changing demographics, or a relatively small proportion of students of color</a:t>
            </a:r>
          </a:p>
          <a:p>
            <a:endParaRPr lang="en-US" baseline="0" smtClean="0"/>
          </a:p>
          <a:p>
            <a:r>
              <a:rPr lang="en-US" baseline="0" smtClean="0"/>
              <a:t>Not just about race, ethnicity, nationality or home language; also about class, family composition – I’ve even read about the need to understand students of different generations (i.e. digital natives)</a:t>
            </a:r>
          </a:p>
          <a:p>
            <a:endParaRPr lang="en-US" baseline="0" smtClean="0"/>
          </a:p>
          <a:p>
            <a:r>
              <a:rPr lang="en-US" baseline="0" smtClean="0"/>
              <a:t>Is part of ed eval (Standards 2 &amp; 3 – cultural proficiency and culturally proficient communication with family/community)</a:t>
            </a:r>
          </a:p>
          <a:p>
            <a:endParaRPr lang="en-US" baseline="0" smtClean="0"/>
          </a:p>
          <a:p>
            <a:r>
              <a:rPr lang="en-US" baseline="0" smtClean="0"/>
              <a:t>Not just about teachers – administrators &amp; other educators as well</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Proxima Nova"/>
              <a:ea typeface="Proxima Nova"/>
              <a:cs typeface="Proxima Nova"/>
              <a:sym typeface="Proxima Nova"/>
            </a:endParaRPr>
          </a:p>
          <a:p>
            <a:pPr marL="0" marR="0" lvl="0" indent="0" algn="l" rtl="0">
              <a:lnSpc>
                <a:spcPct val="115000"/>
              </a:lnSpc>
              <a:spcBef>
                <a:spcPts val="0"/>
              </a:spcBef>
              <a:buClr>
                <a:schemeClr val="dk1"/>
              </a:buClr>
              <a:buSzPct val="25000"/>
              <a:buFont typeface="Proxima Nova"/>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 name="Shape 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Courses, conferences and/or workshops (cost of enrollment and/or stipends for educators’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Training for mentors &amp; mentees (can be useful for both new</a:t>
            </a:r>
            <a:r>
              <a:rPr lang="en-US" baseline="0" smtClean="0"/>
              <a:t> &amp; veteran educators)</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Professional Learning Communities &amp; book study groups (supplies</a:t>
            </a:r>
            <a:r>
              <a:rPr lang="en-US" baseline="0" smtClean="0"/>
              <a:t> &amp; stipends for educators’ time)</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Training for paras (can now include stipend</a:t>
            </a:r>
            <a:r>
              <a:rPr lang="en-US" baseline="0" smtClean="0"/>
              <a:t>s for paras to attend training); can be part of a “grow your own”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Assessment of progress in cultural proficiency (it’s part of the next year’s Needs Assessment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Proxima Nova"/>
              <a:buNone/>
            </a:pP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Proxima Nova"/>
              <a:buNone/>
            </a:pPr>
            <a:r>
              <a:rPr lang="en">
                <a:latin typeface="Proxima Nova"/>
                <a:ea typeface="Proxima Nova"/>
                <a:cs typeface="Proxima Nova"/>
                <a:sym typeface="Proxima Nova"/>
              </a:rPr>
              <a:t>30 sec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latin typeface="Proxima Nova"/>
                <a:ea typeface="Proxima Nova"/>
                <a:cs typeface="Proxima Nova"/>
                <a:sym typeface="Proxima Nova"/>
              </a:rPr>
              <a:t>1 min</a:t>
            </a:r>
          </a:p>
          <a:p>
            <a:pPr lvl="0">
              <a:spcBef>
                <a:spcPts val="0"/>
              </a:spcBef>
              <a:buNone/>
            </a:pPr>
            <a:endParaRPr sz="1200">
              <a:latin typeface="Proxima Nova"/>
              <a:ea typeface="Proxima Nova"/>
              <a:cs typeface="Proxima Nova"/>
              <a:sym typeface="Proxima Nova"/>
            </a:endParaRPr>
          </a:p>
          <a:p>
            <a:pPr lvl="0">
              <a:spcBef>
                <a:spcPts val="0"/>
              </a:spcBef>
              <a:buNone/>
            </a:pPr>
            <a:r>
              <a:rPr lang="en" sz="1200">
                <a:latin typeface="Proxima Nova"/>
                <a:ea typeface="Proxima Nova"/>
                <a:cs typeface="Proxima Nova"/>
                <a:sym typeface="Proxima Nova"/>
              </a:rPr>
              <a:t>Can someone read this quote? </a:t>
            </a:r>
          </a:p>
          <a:p>
            <a:pPr lvl="0">
              <a:spcBef>
                <a:spcPts val="0"/>
              </a:spcBef>
              <a:buNone/>
            </a:pPr>
            <a:endParaRPr sz="1200">
              <a:latin typeface="Proxima Nova"/>
              <a:ea typeface="Proxima Nova"/>
              <a:cs typeface="Proxima Nova"/>
              <a:sym typeface="Proxima Nova"/>
            </a:endParaRPr>
          </a:p>
          <a:p>
            <a:pPr lvl="0">
              <a:spcBef>
                <a:spcPts val="0"/>
              </a:spcBef>
              <a:buNone/>
            </a:pPr>
            <a:r>
              <a:rPr lang="en" sz="1200">
                <a:latin typeface="Proxima Nova"/>
                <a:ea typeface="Proxima Nova"/>
                <a:cs typeface="Proxima Nova"/>
                <a:sym typeface="Proxima Nova"/>
              </a:rPr>
              <a:t>Yuri Kochiyama a Japanese American political activist who advocated for a variety of causes including civil rights, the Black Power movement, and reparations for Japanese Americans detained in internment camps (such as her father). This quote is a powerful one as we embark on the year together. </a:t>
            </a:r>
          </a:p>
          <a:p>
            <a:pPr lvl="0">
              <a:spcBef>
                <a:spcPts val="0"/>
              </a:spcBef>
              <a:buNone/>
            </a:pPr>
            <a:endParaRPr sz="1200">
              <a:latin typeface="Proxima Nova"/>
              <a:ea typeface="Proxima Nova"/>
              <a:cs typeface="Proxima Nova"/>
              <a:sym typeface="Proxima Nova"/>
            </a:endParaRPr>
          </a:p>
          <a:p>
            <a:pPr lvl="0">
              <a:spcBef>
                <a:spcPts val="0"/>
              </a:spcBef>
              <a:buNone/>
            </a:pPr>
            <a:r>
              <a:rPr lang="en" sz="1200">
                <a:latin typeface="Proxima Nova"/>
                <a:ea typeface="Proxima Nova"/>
                <a:cs typeface="Proxima Nova"/>
                <a:sym typeface="Proxima Nova"/>
              </a:rPr>
              <a:t>Does anyone have any reactions to this quote? </a:t>
            </a:r>
          </a:p>
          <a:p>
            <a:pPr lvl="0">
              <a:spcBef>
                <a:spcPts val="0"/>
              </a:spcBef>
              <a:buNone/>
            </a:pPr>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Proxima Nova"/>
              <a:buNone/>
            </a:pPr>
            <a:r>
              <a:rPr lang="en">
                <a:latin typeface="Proxima Nova"/>
                <a:ea typeface="Proxima Nova"/>
                <a:cs typeface="Proxima Nova"/>
                <a:sym typeface="Proxima Nova"/>
              </a:rPr>
              <a:t>30 sec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200">
                <a:latin typeface="Proxima Nova"/>
                <a:ea typeface="Proxima Nova"/>
                <a:cs typeface="Proxima Nova"/>
                <a:sym typeface="Proxima Nova"/>
              </a:rPr>
              <a:t>4 min</a:t>
            </a:r>
          </a:p>
          <a:p>
            <a:pPr lvl="0">
              <a:spcBef>
                <a:spcPts val="0"/>
              </a:spcBef>
              <a:buNone/>
            </a:pPr>
            <a:endParaRPr sz="1200">
              <a:latin typeface="Proxima Nova"/>
              <a:ea typeface="Proxima Nova"/>
              <a:cs typeface="Proxima Nova"/>
              <a:sym typeface="Proxima Nova"/>
            </a:endParaRPr>
          </a:p>
          <a:p>
            <a:pPr marL="457200" lvl="0" indent="-228600" rtl="0">
              <a:lnSpc>
                <a:spcPct val="115000"/>
              </a:lnSpc>
              <a:spcBef>
                <a:spcPts val="0"/>
              </a:spcBef>
              <a:buFont typeface="Proxima Nova"/>
              <a:buChar char="➔"/>
            </a:pPr>
            <a:r>
              <a:rPr lang="en">
                <a:latin typeface="Proxima Nova"/>
                <a:ea typeface="Proxima Nova"/>
                <a:cs typeface="Proxima Nova"/>
                <a:sym typeface="Proxima Nova"/>
              </a:rPr>
              <a:t>Last year we covered a lot of ground in our CRP PD. We spent much of the year focused on internal work, understanding our own identities and pushing our own consciousness. We spent time learning about microaggressions and considering ways to use tools to process and disrupt them. </a:t>
            </a:r>
          </a:p>
          <a:p>
            <a:pPr marL="457200" lvl="0" indent="-228600" rtl="0">
              <a:lnSpc>
                <a:spcPct val="115000"/>
              </a:lnSpc>
              <a:spcBef>
                <a:spcPts val="0"/>
              </a:spcBef>
              <a:buFont typeface="Proxima Nova"/>
              <a:buChar char="➔"/>
            </a:pPr>
            <a:r>
              <a:rPr lang="en">
                <a:latin typeface="Proxima Nova"/>
                <a:ea typeface="Proxima Nova"/>
                <a:cs typeface="Proxima Nova"/>
                <a:sym typeface="Proxima Nova"/>
              </a:rPr>
              <a:t>Because of the hard work done last year, we embarked as a staff on many important conversations with each other and our scholars. </a:t>
            </a:r>
          </a:p>
          <a:p>
            <a:pPr lvl="0" rtl="0">
              <a:lnSpc>
                <a:spcPct val="115000"/>
              </a:lnSpc>
              <a:spcBef>
                <a:spcPts val="0"/>
              </a:spcBef>
              <a:buNone/>
            </a:pPr>
            <a:endParaRPr>
              <a:latin typeface="Proxima Nova"/>
              <a:ea typeface="Proxima Nova"/>
              <a:cs typeface="Proxima Nova"/>
              <a:sym typeface="Proxima Nova"/>
            </a:endParaRPr>
          </a:p>
          <a:p>
            <a:pPr lvl="0">
              <a:spcBef>
                <a:spcPts val="0"/>
              </a:spcBef>
              <a:buNone/>
            </a:pPr>
            <a:endParaRPr sz="1200">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6/7/2017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6/7/2017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6/7/2017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6/7/2017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3"/>
              </a:buClr>
              <a:buFont typeface="Alfa Slab One"/>
              <a:buNone/>
              <a:defRPr sz="3000" b="0" i="0" u="none" strike="noStrike" cap="none">
                <a:solidFill>
                  <a:schemeClr val="accent3"/>
                </a:solidFill>
                <a:latin typeface="Alfa Slab One"/>
                <a:ea typeface="Alfa Slab One"/>
                <a:cs typeface="Alfa Slab One"/>
                <a:sym typeface="Alfa Slab One"/>
              </a:defRPr>
            </a:lvl1pPr>
            <a:lvl2pPr lvl="1"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2pPr>
            <a:lvl3pPr lvl="2"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3pPr>
            <a:lvl4pPr lvl="3"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4pPr>
            <a:lvl5pPr lvl="4"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5pPr>
            <a:lvl6pPr lvl="5"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6pPr>
            <a:lvl7pPr lvl="6"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7pPr>
            <a:lvl8pPr lvl="7"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8pPr>
            <a:lvl9pPr lvl="8" indent="0" rtl="0">
              <a:spcBef>
                <a:spcPts val="0"/>
              </a:spcBef>
              <a:buClr>
                <a:schemeClr val="accent3"/>
              </a:buClr>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16" name="Shape 16"/>
          <p:cNvSpPr txBox="1">
            <a:spLocks noGrp="1"/>
          </p:cNvSpPr>
          <p:nvPr>
            <p:ph type="body" idx="1"/>
          </p:nvPr>
        </p:nvSpPr>
        <p:spPr>
          <a:xfrm>
            <a:off x="311701" y="1536633"/>
            <a:ext cx="85205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l"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17" name="Shape 17"/>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701800"/>
            <a:ext cx="5683800" cy="5454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fa Slab One"/>
              <a:buNone/>
              <a:defRPr sz="4800" b="0" i="0" u="none" strike="noStrike" cap="none">
                <a:solidFill>
                  <a:schemeClr val="lt1"/>
                </a:solidFill>
                <a:latin typeface="Alfa Slab One"/>
                <a:ea typeface="Alfa Slab One"/>
                <a:cs typeface="Alfa Slab One"/>
                <a:sym typeface="Alfa Slab One"/>
              </a:defRPr>
            </a:lvl1pPr>
            <a:lvl2pPr lvl="1"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2pPr>
            <a:lvl3pPr lvl="2"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3pPr>
            <a:lvl4pPr lvl="3"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4pPr>
            <a:lvl5pPr lvl="4"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5pPr>
            <a:lvl6pPr lvl="5"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6pPr>
            <a:lvl7pPr lvl="6"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7pPr>
            <a:lvl8pPr lvl="7"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8pPr>
            <a:lvl9pPr lvl="8" indent="0" rtl="0">
              <a:spcBef>
                <a:spcPts val="0"/>
              </a:spcBef>
              <a:buClr>
                <a:schemeClr val="lt1"/>
              </a:buClr>
              <a:buFont typeface="Alfa Slab One"/>
              <a:buNone/>
              <a:defRPr sz="4800">
                <a:solidFill>
                  <a:schemeClr val="lt1"/>
                </a:solidFill>
                <a:latin typeface="Alfa Slab One"/>
                <a:ea typeface="Alfa Slab One"/>
                <a:cs typeface="Alfa Slab One"/>
                <a:sym typeface="Alfa Slab One"/>
              </a:defRPr>
            </a:lvl9pPr>
          </a:lstStyle>
          <a:p>
            <a:endParaRPr/>
          </a:p>
        </p:txBody>
      </p:sp>
      <p:sp>
        <p:nvSpPr>
          <p:cNvPr id="39" name="Shape 39"/>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ig numb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1" y="1557233"/>
            <a:ext cx="8520599" cy="264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fa Slab One"/>
              <a:buNone/>
              <a:defRPr sz="11000" b="0" i="0" u="none" strike="noStrike" cap="none">
                <a:solidFill>
                  <a:schemeClr val="dk1"/>
                </a:solidFill>
                <a:latin typeface="Alfa Slab One"/>
                <a:ea typeface="Alfa Slab One"/>
                <a:cs typeface="Alfa Slab One"/>
                <a:sym typeface="Alfa Slab One"/>
              </a:defRPr>
            </a:lvl1pPr>
            <a:lvl2pPr lvl="1"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2pPr>
            <a:lvl3pPr lvl="2"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3pPr>
            <a:lvl4pPr lvl="3"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4pPr>
            <a:lvl5pPr lvl="4"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5pPr>
            <a:lvl6pPr lvl="5"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6pPr>
            <a:lvl7pPr lvl="6"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7pPr>
            <a:lvl8pPr lvl="7"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8pPr>
            <a:lvl9pPr lvl="8" indent="0" algn="ctr" rtl="0">
              <a:spcBef>
                <a:spcPts val="0"/>
              </a:spcBef>
              <a:buClr>
                <a:schemeClr val="dk1"/>
              </a:buClr>
              <a:buFont typeface="Alfa Slab One"/>
              <a:buNone/>
              <a:defRPr sz="11000">
                <a:solidFill>
                  <a:schemeClr val="dk1"/>
                </a:solidFill>
                <a:latin typeface="Alfa Slab One"/>
                <a:ea typeface="Alfa Slab One"/>
                <a:cs typeface="Alfa Slab One"/>
                <a:sym typeface="Alfa Slab One"/>
              </a:defRPr>
            </a:lvl9pPr>
          </a:lstStyle>
          <a:p>
            <a:endParaRPr/>
          </a:p>
        </p:txBody>
      </p:sp>
      <p:sp>
        <p:nvSpPr>
          <p:cNvPr id="20" name="Shape 20"/>
          <p:cNvSpPr txBox="1">
            <a:spLocks noGrp="1"/>
          </p:cNvSpPr>
          <p:nvPr>
            <p:ph type="body" idx="1"/>
          </p:nvPr>
        </p:nvSpPr>
        <p:spPr>
          <a:xfrm>
            <a:off x="311701" y="4299001"/>
            <a:ext cx="8520599" cy="14287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Proxima Nova"/>
              <a:buNone/>
              <a:defRPr sz="1800" b="0" i="0" u="none" strike="noStrike" cap="none">
                <a:solidFill>
                  <a:schemeClr val="dk2"/>
                </a:solidFill>
                <a:latin typeface="Proxima Nova"/>
                <a:ea typeface="Proxima Nova"/>
                <a:cs typeface="Proxima Nova"/>
                <a:sym typeface="Proxima Nova"/>
              </a:defRPr>
            </a:lvl1pPr>
            <a:lvl2pPr marL="457200" marR="0" lvl="1"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2pPr>
            <a:lvl3pPr marL="914400" marR="0" lvl="2"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3pPr>
            <a:lvl4pPr marL="1371600" marR="0" lvl="3"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4pPr>
            <a:lvl5pPr marL="1828800" marR="0" lvl="4"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5pPr>
            <a:lvl6pPr marL="2286000" marR="0" lvl="5"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6pPr>
            <a:lvl7pPr marL="2743200" marR="0" lvl="6"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7pPr>
            <a:lvl8pPr marL="3200400" marR="0" lvl="7"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8pPr>
            <a:lvl9pPr marL="3657600" marR="0" lvl="8" indent="0" algn="ctr" rtl="0">
              <a:lnSpc>
                <a:spcPct val="115000"/>
              </a:lnSpc>
              <a:spcBef>
                <a:spcPts val="0"/>
              </a:spcBef>
              <a:spcAft>
                <a:spcPts val="1600"/>
              </a:spcAft>
              <a:buClr>
                <a:schemeClr val="dk2"/>
              </a:buClr>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
        <p:nvSpPr>
          <p:cNvPr id="21" name="Shape 21"/>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3307401"/>
            <a:ext cx="8114398" cy="32611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lfa Slab One"/>
              <a:buNone/>
              <a:defRPr sz="6800" b="0" i="0" u="none" strike="noStrike" cap="none">
                <a:solidFill>
                  <a:schemeClr val="lt1"/>
                </a:solidFill>
                <a:latin typeface="Alfa Slab One"/>
                <a:ea typeface="Alfa Slab One"/>
                <a:cs typeface="Alfa Slab One"/>
                <a:sym typeface="Alfa Slab One"/>
              </a:defRPr>
            </a:lvl1pPr>
            <a:lvl2pPr lvl="1"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2pPr>
            <a:lvl3pPr lvl="2"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3pPr>
            <a:lvl4pPr lvl="3"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4pPr>
            <a:lvl5pPr lvl="4"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5pPr>
            <a:lvl6pPr lvl="5"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6pPr>
            <a:lvl7pPr lvl="6"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7pPr>
            <a:lvl8pPr lvl="7"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8pPr>
            <a:lvl9pPr lvl="8" indent="0" rtl="0">
              <a:spcBef>
                <a:spcPts val="0"/>
              </a:spcBef>
              <a:buClr>
                <a:schemeClr val="lt1"/>
              </a:buClr>
              <a:buFont typeface="Alfa Slab One"/>
              <a:buNone/>
              <a:defRPr sz="6800">
                <a:solidFill>
                  <a:schemeClr val="lt1"/>
                </a:solidFill>
                <a:latin typeface="Alfa Slab One"/>
                <a:ea typeface="Alfa Slab One"/>
                <a:cs typeface="Alfa Slab One"/>
                <a:sym typeface="Alfa Slab One"/>
              </a:defRPr>
            </a:lvl9pPr>
          </a:lstStyle>
          <a:p>
            <a:endParaRPr/>
          </a:p>
        </p:txBody>
      </p:sp>
      <p:sp>
        <p:nvSpPr>
          <p:cNvPr id="24" name="Shape 24"/>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6/7/2017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6/7/2017</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6/7/2017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6/7/2017</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6/7/2017</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6/7/2017</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9"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9"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9"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6/7/2017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TitleI@doe.mass.edu" TargetMode="External"/><Relationship Id="rId2" Type="http://schemas.openxmlformats.org/officeDocument/2006/relationships/hyperlink" Target="mailto:TitleIIAGrants@doe.mass.edu"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6019800" cy="1905000"/>
          </a:xfrm>
        </p:spPr>
        <p:txBody>
          <a:bodyPr>
            <a:normAutofit fontScale="90000"/>
          </a:bodyPr>
          <a:lstStyle/>
          <a:p>
            <a:r>
              <a:rPr lang="en-US" smtClean="0"/>
              <a:t>Leveraging federal grants </a:t>
            </a:r>
            <a:br>
              <a:rPr lang="en-US" smtClean="0"/>
            </a:br>
            <a:r>
              <a:rPr lang="en-US" smtClean="0"/>
              <a:t>to improve cultural </a:t>
            </a:r>
            <a:br>
              <a:rPr lang="en-US" smtClean="0"/>
            </a:br>
            <a:r>
              <a:rPr lang="en-US" smtClean="0"/>
              <a:t>proficiency</a:t>
            </a:r>
            <a:endParaRPr lang="en-US"/>
          </a:p>
        </p:txBody>
      </p:sp>
      <p:sp>
        <p:nvSpPr>
          <p:cNvPr id="3" name="Subtitle 2"/>
          <p:cNvSpPr>
            <a:spLocks noGrp="1"/>
          </p:cNvSpPr>
          <p:nvPr>
            <p:ph type="subTitle" idx="1"/>
          </p:nvPr>
        </p:nvSpPr>
        <p:spPr>
          <a:xfrm>
            <a:off x="304800" y="2895600"/>
            <a:ext cx="6400800" cy="1066800"/>
          </a:xfrm>
        </p:spPr>
        <p:txBody>
          <a:bodyPr/>
          <a:lstStyle/>
          <a:p>
            <a:r>
              <a:rPr lang="en-US" smtClean="0"/>
              <a:t>June 5, 2017</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a:t>Our Vision &amp; Goals</a:t>
            </a:r>
          </a:p>
        </p:txBody>
      </p:sp>
      <p:sp>
        <p:nvSpPr>
          <p:cNvPr id="75" name="Shape 75"/>
          <p:cNvSpPr txBox="1"/>
          <p:nvPr/>
        </p:nvSpPr>
        <p:spPr>
          <a:xfrm>
            <a:off x="311700" y="1636300"/>
            <a:ext cx="8576700" cy="46064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666666"/>
                </a:solidFill>
                <a:latin typeface="Proxima Nova"/>
                <a:ea typeface="Proxima Nova"/>
                <a:cs typeface="Proxima Nova"/>
                <a:sym typeface="Proxima Nova"/>
              </a:rPr>
              <a:t>Vision for the School </a:t>
            </a:r>
          </a:p>
          <a:p>
            <a:pPr lvl="0" algn="ctr" rtl="0">
              <a:spcBef>
                <a:spcPts val="0"/>
              </a:spcBef>
              <a:buNone/>
            </a:pPr>
            <a:endParaRPr sz="2400" i="1">
              <a:solidFill>
                <a:srgbClr val="666666"/>
              </a:solidFill>
              <a:latin typeface="Proxima Nova"/>
              <a:ea typeface="Proxima Nova"/>
              <a:cs typeface="Proxima Nova"/>
              <a:sym typeface="Proxima Nova"/>
            </a:endParaRPr>
          </a:p>
          <a:p>
            <a:pPr marL="1371600" lvl="0" indent="457200" algn="l" rtl="0">
              <a:spcBef>
                <a:spcPts val="0"/>
              </a:spcBef>
              <a:buNone/>
            </a:pPr>
            <a:r>
              <a:rPr lang="en" sz="3000" b="1">
                <a:solidFill>
                  <a:srgbClr val="666666"/>
                </a:solidFill>
                <a:latin typeface="Proxima Nova"/>
                <a:ea typeface="Proxima Nova"/>
                <a:cs typeface="Proxima Nova"/>
                <a:sym typeface="Proxima Nova"/>
              </a:rPr>
              <a:t>Goals for Students &amp; Staff</a:t>
            </a:r>
          </a:p>
          <a:p>
            <a:pPr lvl="0" algn="ctr" rtl="0">
              <a:spcBef>
                <a:spcPts val="0"/>
              </a:spcBef>
              <a:buNone/>
            </a:pPr>
            <a:endParaRPr sz="3000" b="1">
              <a:solidFill>
                <a:srgbClr val="666666"/>
              </a:solidFill>
              <a:latin typeface="Proxima Nova"/>
              <a:ea typeface="Proxima Nova"/>
              <a:cs typeface="Proxima Nova"/>
              <a:sym typeface="Proxima Nova"/>
            </a:endParaRPr>
          </a:p>
          <a:p>
            <a:pPr marL="1371600" lvl="0" indent="457200" algn="ctr">
              <a:spcBef>
                <a:spcPts val="0"/>
              </a:spcBef>
              <a:buNone/>
            </a:pPr>
            <a:r>
              <a:rPr lang="en" sz="3000" b="1">
                <a:solidFill>
                  <a:srgbClr val="666666"/>
                </a:solidFill>
                <a:latin typeface="Proxima Nova"/>
                <a:ea typeface="Proxima Nova"/>
                <a:cs typeface="Proxima Nova"/>
                <a:sym typeface="Proxima Nova"/>
              </a:rPr>
              <a:t>Scope &amp; Sequence for PD</a:t>
            </a: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1" y="593367"/>
            <a:ext cx="8520599" cy="763599"/>
          </a:xfrm>
          <a:prstGeom prst="rect">
            <a:avLst/>
          </a:prstGeom>
        </p:spPr>
        <p:txBody>
          <a:bodyPr lIns="91425" tIns="91425" rIns="91425" bIns="91425" anchor="t" anchorCtr="0">
            <a:noAutofit/>
          </a:bodyPr>
          <a:lstStyle/>
          <a:p>
            <a:pPr lvl="0" algn="ctr" rtl="0">
              <a:spcBef>
                <a:spcPts val="0"/>
              </a:spcBef>
              <a:buNone/>
            </a:pPr>
            <a:endParaRPr/>
          </a:p>
          <a:p>
            <a:pPr lvl="0" algn="ctr" rtl="0">
              <a:spcBef>
                <a:spcPts val="0"/>
              </a:spcBef>
              <a:buNone/>
            </a:pPr>
            <a:r>
              <a:rPr lang="en" sz="4800">
                <a:solidFill>
                  <a:srgbClr val="666666"/>
                </a:solidFill>
                <a:latin typeface="Proxima Nova"/>
                <a:ea typeface="Proxima Nova"/>
                <a:cs typeface="Proxima Nova"/>
                <a:sym typeface="Proxima Nova"/>
              </a:rPr>
              <a:t>We must be a </a:t>
            </a:r>
            <a:r>
              <a:rPr lang="en" sz="4800" b="1">
                <a:solidFill>
                  <a:srgbClr val="666666"/>
                </a:solidFill>
                <a:latin typeface="Proxima Nova"/>
                <a:ea typeface="Proxima Nova"/>
                <a:cs typeface="Proxima Nova"/>
                <a:sym typeface="Proxima Nova"/>
              </a:rPr>
              <a:t>culturally and community responsive </a:t>
            </a:r>
            <a:r>
              <a:rPr lang="en" sz="4800">
                <a:solidFill>
                  <a:srgbClr val="666666"/>
                </a:solidFill>
                <a:latin typeface="Proxima Nova"/>
                <a:ea typeface="Proxima Nova"/>
                <a:cs typeface="Proxima Nova"/>
                <a:sym typeface="Proxima Nova"/>
              </a:rPr>
              <a:t>school and build our </a:t>
            </a:r>
          </a:p>
          <a:p>
            <a:pPr lvl="0" algn="ctr" rtl="0">
              <a:spcBef>
                <a:spcPts val="0"/>
              </a:spcBef>
              <a:buNone/>
            </a:pPr>
            <a:r>
              <a:rPr lang="en" sz="4800">
                <a:solidFill>
                  <a:srgbClr val="FF5722"/>
                </a:solidFill>
              </a:rPr>
              <a:t>critical consciousness</a:t>
            </a:r>
            <a:r>
              <a:rPr lang="en" sz="4800">
                <a:solidFill>
                  <a:srgbClr val="666666"/>
                </a:solidFill>
                <a:latin typeface="Proxima Nova"/>
                <a:ea typeface="Proxima Nova"/>
                <a:cs typeface="Proxima Nova"/>
                <a:sym typeface="Proxima Nova"/>
              </a:rPr>
              <a:t>.  </a:t>
            </a:r>
          </a:p>
        </p:txBody>
      </p:sp>
      <p:sp>
        <p:nvSpPr>
          <p:cNvPr id="4"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245900" y="2816600"/>
            <a:ext cx="8520600" cy="1963600"/>
          </a:xfrm>
          <a:prstGeom prst="rect">
            <a:avLst/>
          </a:prstGeom>
          <a:noFill/>
          <a:ln>
            <a:noFill/>
          </a:ln>
        </p:spPr>
        <p:txBody>
          <a:bodyPr lIns="91425" tIns="91425" rIns="91425" bIns="91425" anchor="t" anchorCtr="0">
            <a:noAutofit/>
          </a:bodyPr>
          <a:lstStyle/>
          <a:p>
            <a:pPr lvl="0" algn="ctr" rtl="0">
              <a:spcBef>
                <a:spcPts val="0"/>
              </a:spcBef>
              <a:spcAft>
                <a:spcPts val="0"/>
              </a:spcAft>
              <a:buClr>
                <a:srgbClr val="000000"/>
              </a:buClr>
              <a:buSzPct val="30555"/>
              <a:buFont typeface="Arial"/>
              <a:buNone/>
            </a:pPr>
            <a:r>
              <a:rPr lang="en" sz="3600" b="1"/>
              <a:t>How do we empower students to be </a:t>
            </a:r>
            <a:r>
              <a:rPr lang="en" sz="3600" b="1">
                <a:solidFill>
                  <a:schemeClr val="accent3"/>
                </a:solidFill>
              </a:rPr>
              <a:t>agents of change</a:t>
            </a:r>
            <a:r>
              <a:rPr lang="en" sz="3600" b="1"/>
              <a:t> in the world?</a:t>
            </a:r>
          </a:p>
          <a:p>
            <a:pPr marL="457200" marR="0" lvl="0" indent="-228600" algn="ctr" rtl="0">
              <a:lnSpc>
                <a:spcPct val="115000"/>
              </a:lnSpc>
              <a:spcBef>
                <a:spcPts val="0"/>
              </a:spcBef>
              <a:spcAft>
                <a:spcPts val="0"/>
              </a:spcAft>
              <a:buClr>
                <a:schemeClr val="dk2"/>
              </a:buClr>
              <a:buSzPct val="25000"/>
              <a:buFont typeface="Proxima Nova"/>
              <a:buNone/>
            </a:pPr>
            <a:endParaRPr sz="3600"/>
          </a:p>
          <a:p>
            <a:pPr marL="457200" marR="0" lvl="0" indent="-228600" algn="l" rtl="0">
              <a:lnSpc>
                <a:spcPct val="115000"/>
              </a:lnSpc>
              <a:spcBef>
                <a:spcPts val="1600"/>
              </a:spcBef>
              <a:spcAft>
                <a:spcPts val="0"/>
              </a:spcAft>
              <a:buClr>
                <a:schemeClr val="dk2"/>
              </a:buClr>
              <a:buSzPct val="25000"/>
              <a:buFont typeface="Proxima Nova"/>
              <a:buNone/>
            </a:pPr>
            <a:endParaRPr sz="2000"/>
          </a:p>
          <a:p>
            <a:pPr marL="457200" marR="0" lvl="0" indent="-228600" algn="l" rtl="0">
              <a:lnSpc>
                <a:spcPct val="115000"/>
              </a:lnSpc>
              <a:spcBef>
                <a:spcPts val="1600"/>
              </a:spcBef>
              <a:spcAft>
                <a:spcPts val="0"/>
              </a:spcAft>
              <a:buClr>
                <a:schemeClr val="dk2"/>
              </a:buClr>
              <a:buSzPct val="25000"/>
              <a:buFont typeface="Proxima Nova"/>
              <a:buNone/>
            </a:pPr>
            <a:endParaRPr sz="2000" b="0" i="0" u="none" strike="noStrike" cap="none">
              <a:solidFill>
                <a:schemeClr val="dk2"/>
              </a:solidFill>
              <a:latin typeface="Proxima Nova"/>
              <a:ea typeface="Proxima Nova"/>
              <a:cs typeface="Proxima Nova"/>
              <a:sym typeface="Proxima Nova"/>
            </a:endParaRPr>
          </a:p>
        </p:txBody>
      </p:sp>
      <p:sp>
        <p:nvSpPr>
          <p:cNvPr id="86" name="Shape 86"/>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a:t>Our big question this year was...</a:t>
            </a: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sz="3000">
                <a:solidFill>
                  <a:schemeClr val="accent3"/>
                </a:solidFill>
              </a:rPr>
              <a:t>Goal for Students</a:t>
            </a:r>
          </a:p>
        </p:txBody>
      </p:sp>
      <p:sp>
        <p:nvSpPr>
          <p:cNvPr id="92" name="Shape 92"/>
          <p:cNvSpPr txBox="1"/>
          <p:nvPr/>
        </p:nvSpPr>
        <p:spPr>
          <a:xfrm>
            <a:off x="723825" y="1710867"/>
            <a:ext cx="7324800" cy="4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2400">
                <a:solidFill>
                  <a:schemeClr val="dk2"/>
                </a:solidFill>
                <a:latin typeface="Proxima Nova"/>
                <a:ea typeface="Proxima Nova"/>
                <a:cs typeface="Proxima Nova"/>
                <a:sym typeface="Proxima Nova"/>
              </a:rPr>
              <a:t>UAH scholars use what they know about themselves and others’ </a:t>
            </a:r>
            <a:r>
              <a:rPr lang="en" sz="2400" b="1">
                <a:solidFill>
                  <a:schemeClr val="accent3"/>
                </a:solidFill>
                <a:latin typeface="Alfa Slab One"/>
                <a:ea typeface="Alfa Slab One"/>
                <a:cs typeface="Alfa Slab One"/>
                <a:sym typeface="Alfa Slab One"/>
              </a:rPr>
              <a:t>identities</a:t>
            </a:r>
            <a:r>
              <a:rPr lang="en" sz="2400">
                <a:solidFill>
                  <a:schemeClr val="dk2"/>
                </a:solidFill>
                <a:latin typeface="Proxima Nova"/>
                <a:ea typeface="Proxima Nova"/>
                <a:cs typeface="Proxima Nova"/>
                <a:sym typeface="Proxima Nova"/>
              </a:rPr>
              <a:t> to </a:t>
            </a:r>
            <a:r>
              <a:rPr lang="en" sz="2400" b="1">
                <a:solidFill>
                  <a:schemeClr val="dk2"/>
                </a:solidFill>
                <a:latin typeface="Proxima Nova"/>
                <a:ea typeface="Proxima Nova"/>
                <a:cs typeface="Proxima Nova"/>
                <a:sym typeface="Proxima Nova"/>
              </a:rPr>
              <a:t>dismantle oppressive systems</a:t>
            </a:r>
            <a:r>
              <a:rPr lang="en" sz="2400">
                <a:solidFill>
                  <a:schemeClr val="dk2"/>
                </a:solidFill>
                <a:latin typeface="Proxima Nova"/>
                <a:ea typeface="Proxima Nova"/>
                <a:cs typeface="Proxima Nova"/>
                <a:sym typeface="Proxima Nova"/>
              </a:rPr>
              <a:t> in their community and, eventually, their world. </a:t>
            </a: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1" y="593367"/>
            <a:ext cx="8520599" cy="763599"/>
          </a:xfrm>
          <a:prstGeom prst="rect">
            <a:avLst/>
          </a:prstGeom>
        </p:spPr>
        <p:txBody>
          <a:bodyPr lIns="91425" tIns="91425" rIns="91425" bIns="91425" anchor="t" anchorCtr="0">
            <a:noAutofit/>
          </a:bodyPr>
          <a:lstStyle/>
          <a:p>
            <a:pPr lvl="0">
              <a:spcBef>
                <a:spcPts val="0"/>
              </a:spcBef>
              <a:buNone/>
            </a:pPr>
            <a:r>
              <a:rPr lang="en"/>
              <a:t>Goal for Staff</a:t>
            </a:r>
          </a:p>
        </p:txBody>
      </p:sp>
      <p:sp>
        <p:nvSpPr>
          <p:cNvPr id="98" name="Shape 98"/>
          <p:cNvSpPr txBox="1"/>
          <p:nvPr/>
        </p:nvSpPr>
        <p:spPr>
          <a:xfrm>
            <a:off x="525300" y="1831333"/>
            <a:ext cx="8093700" cy="46288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2400">
                <a:solidFill>
                  <a:schemeClr val="dk2"/>
                </a:solidFill>
                <a:latin typeface="Proxima Nova"/>
                <a:ea typeface="Proxima Nova"/>
                <a:cs typeface="Proxima Nova"/>
                <a:sym typeface="Proxima Nova"/>
              </a:rPr>
              <a:t>Using the critical hope framework by Jeff Duncan-Andrade, UAH staff members will create conditions </a:t>
            </a:r>
          </a:p>
          <a:p>
            <a:pPr lvl="0" algn="ctr" rtl="0">
              <a:lnSpc>
                <a:spcPct val="115000"/>
              </a:lnSpc>
              <a:spcBef>
                <a:spcPts val="0"/>
              </a:spcBef>
              <a:buNone/>
            </a:pPr>
            <a:r>
              <a:rPr lang="en" sz="2400">
                <a:solidFill>
                  <a:schemeClr val="dk2"/>
                </a:solidFill>
                <a:latin typeface="Proxima Nova"/>
                <a:ea typeface="Proxima Nova"/>
                <a:cs typeface="Proxima Nova"/>
                <a:sym typeface="Proxima Nova"/>
              </a:rPr>
              <a:t>in our school and classrooms for </a:t>
            </a:r>
          </a:p>
          <a:p>
            <a:pPr lvl="0" algn="ctr" rtl="0">
              <a:lnSpc>
                <a:spcPct val="115000"/>
              </a:lnSpc>
              <a:spcBef>
                <a:spcPts val="0"/>
              </a:spcBef>
              <a:buNone/>
            </a:pPr>
            <a:r>
              <a:rPr lang="en" sz="2400" b="1">
                <a:solidFill>
                  <a:schemeClr val="dk2"/>
                </a:solidFill>
                <a:latin typeface="Proxima Nova"/>
                <a:ea typeface="Proxima Nova"/>
                <a:cs typeface="Proxima Nova"/>
                <a:sym typeface="Proxima Nova"/>
              </a:rPr>
              <a:t>deliberately confronting issues of </a:t>
            </a:r>
          </a:p>
          <a:p>
            <a:pPr lvl="0" algn="ctr" rtl="0">
              <a:lnSpc>
                <a:spcPct val="115000"/>
              </a:lnSpc>
              <a:spcBef>
                <a:spcPts val="0"/>
              </a:spcBef>
              <a:buNone/>
            </a:pPr>
            <a:r>
              <a:rPr lang="en" sz="2400" b="1">
                <a:solidFill>
                  <a:schemeClr val="dk1"/>
                </a:solidFill>
                <a:latin typeface="Proxima Nova"/>
                <a:ea typeface="Proxima Nova"/>
                <a:cs typeface="Proxima Nova"/>
                <a:sym typeface="Proxima Nova"/>
              </a:rPr>
              <a:t>race, class, and culture</a:t>
            </a:r>
            <a:r>
              <a:rPr lang="en" sz="2400" b="1">
                <a:solidFill>
                  <a:schemeClr val="dk2"/>
                </a:solidFill>
                <a:latin typeface="Proxima Nova"/>
                <a:ea typeface="Proxima Nova"/>
                <a:cs typeface="Proxima Nova"/>
                <a:sym typeface="Proxima Nova"/>
              </a:rPr>
              <a:t>, </a:t>
            </a:r>
          </a:p>
          <a:p>
            <a:pPr lvl="0" algn="ctr" rtl="0">
              <a:lnSpc>
                <a:spcPct val="115000"/>
              </a:lnSpc>
              <a:spcBef>
                <a:spcPts val="0"/>
              </a:spcBef>
              <a:buNone/>
            </a:pPr>
            <a:r>
              <a:rPr lang="en" sz="2400" b="1">
                <a:solidFill>
                  <a:schemeClr val="dk1"/>
                </a:solidFill>
                <a:latin typeface="Proxima Nova"/>
                <a:ea typeface="Proxima Nova"/>
                <a:cs typeface="Proxima Nova"/>
                <a:sym typeface="Proxima Nova"/>
              </a:rPr>
              <a:t>power, privilege, and identity</a:t>
            </a:r>
            <a:r>
              <a:rPr lang="en" sz="2400">
                <a:solidFill>
                  <a:schemeClr val="dk2"/>
                </a:solidFill>
                <a:latin typeface="Proxima Nova"/>
                <a:ea typeface="Proxima Nova"/>
                <a:cs typeface="Proxima Nova"/>
                <a:sym typeface="Proxima Nova"/>
              </a:rPr>
              <a:t> </a:t>
            </a:r>
          </a:p>
          <a:p>
            <a:pPr lvl="0" algn="ctr" rtl="0">
              <a:lnSpc>
                <a:spcPct val="115000"/>
              </a:lnSpc>
              <a:spcBef>
                <a:spcPts val="0"/>
              </a:spcBef>
              <a:buNone/>
            </a:pPr>
            <a:r>
              <a:rPr lang="en" sz="2400">
                <a:solidFill>
                  <a:schemeClr val="dk2"/>
                </a:solidFill>
                <a:latin typeface="Proxima Nova"/>
                <a:ea typeface="Proxima Nova"/>
                <a:cs typeface="Proxima Nova"/>
                <a:sym typeface="Proxima Nova"/>
              </a:rPr>
              <a:t>when interacting with students, families, and the community. </a:t>
            </a:r>
          </a:p>
          <a:p>
            <a:pPr lvl="0" rtl="0">
              <a:spcBef>
                <a:spcPts val="0"/>
              </a:spcBef>
              <a:buNone/>
            </a:pPr>
            <a:endParaRPr sz="2400">
              <a:solidFill>
                <a:schemeClr val="dk2"/>
              </a:solidFill>
              <a:latin typeface="Proxima Nova"/>
              <a:ea typeface="Proxima Nova"/>
              <a:cs typeface="Proxima Nova"/>
              <a:sym typeface="Proxima Nova"/>
            </a:endParaRPr>
          </a:p>
          <a:p>
            <a:pPr lvl="0" rtl="0">
              <a:spcBef>
                <a:spcPts val="0"/>
              </a:spcBef>
              <a:buNone/>
            </a:pPr>
            <a:endParaRPr sz="2400">
              <a:solidFill>
                <a:schemeClr val="dk2"/>
              </a:solidFill>
              <a:latin typeface="Proxima Nova"/>
              <a:ea typeface="Proxima Nova"/>
              <a:cs typeface="Proxima Nova"/>
              <a:sym typeface="Proxima Nova"/>
            </a:endParaRPr>
          </a:p>
          <a:p>
            <a:pPr lvl="0">
              <a:spcBef>
                <a:spcPts val="0"/>
              </a:spcBef>
              <a:buNone/>
            </a:pPr>
            <a:endParaRPr sz="2400">
              <a:solidFill>
                <a:schemeClr val="dk2"/>
              </a:solidFill>
              <a:latin typeface="Proxima Nova"/>
              <a:ea typeface="Proxima Nova"/>
              <a:cs typeface="Proxima Nova"/>
              <a:sym typeface="Proxima Nova"/>
            </a:endParaRP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311700" y="1536633"/>
            <a:ext cx="8520600" cy="2658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Proxima Nova"/>
              <a:buNone/>
            </a:pPr>
            <a:r>
              <a:rPr lang="en" sz="3000"/>
              <a:t>How are these goals connected to each other?</a:t>
            </a:r>
          </a:p>
          <a:p>
            <a:pPr marL="0" marR="0" lvl="0" indent="0" algn="ctr" rtl="0">
              <a:lnSpc>
                <a:spcPct val="115000"/>
              </a:lnSpc>
              <a:spcBef>
                <a:spcPts val="0"/>
              </a:spcBef>
              <a:spcAft>
                <a:spcPts val="0"/>
              </a:spcAft>
              <a:buClr>
                <a:schemeClr val="dk2"/>
              </a:buClr>
              <a:buSzPct val="25000"/>
              <a:buFont typeface="Proxima Nova"/>
              <a:buNone/>
            </a:pPr>
            <a:endParaRPr sz="3000"/>
          </a:p>
          <a:p>
            <a:pPr marL="0" marR="0" lvl="0" indent="0" algn="ctr" rtl="0">
              <a:lnSpc>
                <a:spcPct val="115000"/>
              </a:lnSpc>
              <a:spcBef>
                <a:spcPts val="0"/>
              </a:spcBef>
              <a:spcAft>
                <a:spcPts val="0"/>
              </a:spcAft>
              <a:buClr>
                <a:schemeClr val="dk2"/>
              </a:buClr>
              <a:buSzPct val="25000"/>
              <a:buFont typeface="Proxima Nova"/>
              <a:buNone/>
            </a:pPr>
            <a:r>
              <a:rPr lang="en" sz="3000"/>
              <a:t>How are they connected to the UAH vision? </a:t>
            </a:r>
          </a:p>
        </p:txBody>
      </p:sp>
      <p:sp>
        <p:nvSpPr>
          <p:cNvPr id="104" name="Shape 104"/>
          <p:cNvSpPr txBox="1"/>
          <p:nvPr/>
        </p:nvSpPr>
        <p:spPr>
          <a:xfrm>
            <a:off x="228600" y="3733800"/>
            <a:ext cx="8719500" cy="1319200"/>
          </a:xfrm>
          <a:prstGeom prst="rect">
            <a:avLst/>
          </a:prstGeom>
          <a:solidFill>
            <a:schemeClr val="accent3"/>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a:solidFill>
                  <a:srgbClr val="FFFFFF"/>
                </a:solidFill>
                <a:latin typeface="Proxima Nova"/>
                <a:ea typeface="Proxima Nova"/>
                <a:cs typeface="Proxima Nova"/>
                <a:sym typeface="Proxima Nova"/>
              </a:rPr>
              <a:t>Exceptional teaching unlocks limitless opportunities for children. </a:t>
            </a: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a:t>Structures &amp; Pathway</a:t>
            </a:r>
          </a:p>
        </p:txBody>
      </p:sp>
      <p:sp>
        <p:nvSpPr>
          <p:cNvPr id="110" name="Shape 110"/>
          <p:cNvSpPr txBox="1">
            <a:spLocks noGrp="1"/>
          </p:cNvSpPr>
          <p:nvPr>
            <p:ph type="body" idx="1"/>
          </p:nvPr>
        </p:nvSpPr>
        <p:spPr>
          <a:xfrm>
            <a:off x="311701" y="1536633"/>
            <a:ext cx="8520599" cy="4737167"/>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1600"/>
              </a:spcBef>
              <a:spcAft>
                <a:spcPts val="0"/>
              </a:spcAft>
              <a:buClr>
                <a:schemeClr val="dk2"/>
              </a:buClr>
              <a:buSzPct val="25000"/>
              <a:buFont typeface="Proxima Nova"/>
              <a:buNone/>
            </a:pPr>
            <a:r>
              <a:rPr lang="en" sz="2800" b="1"/>
              <a:t>PD Sessions</a:t>
            </a:r>
          </a:p>
          <a:p>
            <a:pPr marL="457200" marR="0" lvl="0" indent="-228600" algn="l" rtl="0">
              <a:lnSpc>
                <a:spcPct val="115000"/>
              </a:lnSpc>
              <a:spcBef>
                <a:spcPts val="1600"/>
              </a:spcBef>
              <a:spcAft>
                <a:spcPts val="0"/>
              </a:spcAft>
              <a:buClr>
                <a:schemeClr val="dk2"/>
              </a:buClr>
              <a:buSzPct val="25000"/>
              <a:buFont typeface="Proxima Nova"/>
              <a:buNone/>
            </a:pPr>
            <a:r>
              <a:rPr lang="en" sz="2800" b="1"/>
              <a:t>CRP Discussion Groups</a:t>
            </a:r>
          </a:p>
          <a:p>
            <a:pPr marL="457200" marR="0" lvl="0" indent="-228600" algn="l" rtl="0">
              <a:lnSpc>
                <a:spcPct val="115000"/>
              </a:lnSpc>
              <a:spcBef>
                <a:spcPts val="1600"/>
              </a:spcBef>
              <a:spcAft>
                <a:spcPts val="0"/>
              </a:spcAft>
              <a:buClr>
                <a:schemeClr val="dk2"/>
              </a:buClr>
              <a:buSzPct val="25000"/>
              <a:buFont typeface="Proxima Nova"/>
              <a:buNone/>
            </a:pPr>
            <a:r>
              <a:rPr lang="en" sz="2800" b="1"/>
              <a:t>Weekly Focus</a:t>
            </a:r>
          </a:p>
          <a:p>
            <a:pPr marL="457200" marR="0" lvl="0" indent="-228600" algn="l" rtl="0">
              <a:lnSpc>
                <a:spcPct val="115000"/>
              </a:lnSpc>
              <a:spcBef>
                <a:spcPts val="1600"/>
              </a:spcBef>
              <a:spcAft>
                <a:spcPts val="0"/>
              </a:spcAft>
              <a:buClr>
                <a:schemeClr val="dk2"/>
              </a:buClr>
              <a:buSzPct val="25000"/>
              <a:buFont typeface="Proxima Nova"/>
              <a:buNone/>
            </a:pPr>
            <a:r>
              <a:rPr lang="en" sz="2800" b="1"/>
              <a:t>Monthly Celebrations</a:t>
            </a:r>
          </a:p>
          <a:p>
            <a:pPr marL="0" marR="0" lvl="0" indent="0" algn="l" rtl="0">
              <a:lnSpc>
                <a:spcPct val="115000"/>
              </a:lnSpc>
              <a:spcBef>
                <a:spcPts val="1600"/>
              </a:spcBef>
              <a:spcAft>
                <a:spcPts val="0"/>
              </a:spcAft>
              <a:buClr>
                <a:schemeClr val="dk2"/>
              </a:buClr>
              <a:buSzPct val="25000"/>
              <a:buFont typeface="Proxima Nova"/>
              <a:buNone/>
            </a:pPr>
            <a:endParaRPr sz="2000" b="0" i="0" u="none" strike="noStrike" cap="none">
              <a:solidFill>
                <a:schemeClr val="dk2"/>
              </a:solidFill>
              <a:latin typeface="Proxima Nova"/>
              <a:ea typeface="Proxima Nova"/>
              <a:cs typeface="Proxima Nova"/>
              <a:sym typeface="Proxima Nova"/>
            </a:endParaRP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sz="3000" b="0" i="0" u="none" strike="noStrike" cap="none">
                <a:solidFill>
                  <a:schemeClr val="accent3"/>
                </a:solidFill>
                <a:latin typeface="Alfa Slab One"/>
                <a:ea typeface="Alfa Slab One"/>
                <a:cs typeface="Alfa Slab One"/>
                <a:sym typeface="Alfa Slab One"/>
              </a:rPr>
              <a:t>Conversation Agreements</a:t>
            </a:r>
          </a:p>
        </p:txBody>
      </p:sp>
      <p:sp>
        <p:nvSpPr>
          <p:cNvPr id="116" name="Shape 116"/>
          <p:cNvSpPr txBox="1">
            <a:spLocks noGrp="1"/>
          </p:cNvSpPr>
          <p:nvPr>
            <p:ph type="body" idx="1"/>
          </p:nvPr>
        </p:nvSpPr>
        <p:spPr>
          <a:xfrm>
            <a:off x="311700" y="1536632"/>
            <a:ext cx="8520600" cy="47372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2"/>
              </a:buClr>
              <a:buSzPct val="25000"/>
              <a:buFont typeface="Proxima Nova"/>
              <a:buNone/>
            </a:pPr>
            <a:r>
              <a:rPr lang="en" sz="1800" b="1" i="0" u="none" strike="noStrike" cap="none">
                <a:solidFill>
                  <a:schemeClr val="dk2"/>
                </a:solidFill>
                <a:latin typeface="Proxima Nova"/>
                <a:ea typeface="Proxima Nova"/>
                <a:cs typeface="Proxima Nova"/>
                <a:sym typeface="Proxima Nova"/>
              </a:rPr>
              <a:t>Speak from the “I”</a:t>
            </a:r>
          </a:p>
          <a:p>
            <a:pPr marL="457200" marR="0" lvl="0" indent="-228600" algn="l" rtl="0">
              <a:lnSpc>
                <a:spcPct val="115000"/>
              </a:lnSpc>
              <a:spcBef>
                <a:spcPts val="1600"/>
              </a:spcBef>
              <a:spcAft>
                <a:spcPts val="0"/>
              </a:spcAft>
              <a:buClr>
                <a:schemeClr val="dk2"/>
              </a:buClr>
              <a:buSzPct val="25000"/>
              <a:buFont typeface="Proxima Nova"/>
              <a:buNone/>
            </a:pPr>
            <a:r>
              <a:rPr lang="en" sz="1800" i="0" u="none" strike="noStrike" cap="none">
                <a:solidFill>
                  <a:schemeClr val="dk2"/>
                </a:solidFill>
                <a:latin typeface="Proxima Nova"/>
                <a:ea typeface="Proxima Nova"/>
                <a:cs typeface="Proxima Nova"/>
                <a:sym typeface="Proxima Nova"/>
              </a:rPr>
              <a:t>Create brave space</a:t>
            </a:r>
          </a:p>
          <a:p>
            <a:pPr marL="457200" marR="0" lvl="0" indent="-228600" algn="l" rtl="0">
              <a:lnSpc>
                <a:spcPct val="115000"/>
              </a:lnSpc>
              <a:spcBef>
                <a:spcPts val="1600"/>
              </a:spcBef>
              <a:spcAft>
                <a:spcPts val="0"/>
              </a:spcAft>
              <a:buClr>
                <a:schemeClr val="dk2"/>
              </a:buClr>
              <a:buSzPct val="25000"/>
              <a:buFont typeface="Proxima Nova"/>
              <a:buNone/>
            </a:pPr>
            <a:r>
              <a:rPr lang="en" sz="1800" b="1" i="0" u="none" strike="noStrike" cap="none">
                <a:solidFill>
                  <a:schemeClr val="dk2"/>
                </a:solidFill>
                <a:latin typeface="Proxima Nova"/>
                <a:ea typeface="Proxima Nova"/>
                <a:cs typeface="Proxima Nova"/>
                <a:sym typeface="Proxima Nova"/>
              </a:rPr>
              <a:t>Practice mindfulness</a:t>
            </a:r>
          </a:p>
          <a:p>
            <a:pPr marL="457200" marR="0" lvl="0" indent="-228600" algn="l" rtl="0">
              <a:lnSpc>
                <a:spcPct val="115000"/>
              </a:lnSpc>
              <a:spcBef>
                <a:spcPts val="1600"/>
              </a:spcBef>
              <a:spcAft>
                <a:spcPts val="0"/>
              </a:spcAft>
              <a:buClr>
                <a:schemeClr val="dk2"/>
              </a:buClr>
              <a:buSzPct val="25000"/>
              <a:buFont typeface="Proxima Nova"/>
              <a:buNone/>
            </a:pPr>
            <a:r>
              <a:rPr lang="en" sz="1800" i="0" u="none" strike="noStrike" cap="none">
                <a:solidFill>
                  <a:schemeClr val="dk2"/>
                </a:solidFill>
                <a:latin typeface="Proxima Nova"/>
                <a:ea typeface="Proxima Nova"/>
                <a:cs typeface="Proxima Nova"/>
                <a:sym typeface="Proxima Nova"/>
              </a:rPr>
              <a:t>Be aware of intent vs. impact</a:t>
            </a:r>
          </a:p>
          <a:p>
            <a:pPr marL="457200" marR="0" lvl="0" indent="-228600" algn="l" rtl="0">
              <a:lnSpc>
                <a:spcPct val="115000"/>
              </a:lnSpc>
              <a:spcBef>
                <a:spcPts val="1600"/>
              </a:spcBef>
              <a:spcAft>
                <a:spcPts val="0"/>
              </a:spcAft>
              <a:buClr>
                <a:schemeClr val="dk2"/>
              </a:buClr>
              <a:buSzPct val="25000"/>
              <a:buFont typeface="Proxima Nova"/>
              <a:buNone/>
            </a:pPr>
            <a:r>
              <a:rPr lang="en" sz="1800" b="0" i="0" u="none" strike="noStrike" cap="none">
                <a:solidFill>
                  <a:schemeClr val="dk2"/>
                </a:solidFill>
                <a:latin typeface="Proxima Nova"/>
                <a:ea typeface="Proxima Nova"/>
                <a:cs typeface="Proxima Nova"/>
                <a:sym typeface="Proxima Nova"/>
              </a:rPr>
              <a:t>Use intentional language</a:t>
            </a:r>
          </a:p>
          <a:p>
            <a:pPr marL="457200" marR="0" lvl="0" indent="-228600" algn="l" rtl="0">
              <a:lnSpc>
                <a:spcPct val="115000"/>
              </a:lnSpc>
              <a:spcBef>
                <a:spcPts val="1600"/>
              </a:spcBef>
              <a:spcAft>
                <a:spcPts val="0"/>
              </a:spcAft>
              <a:buClr>
                <a:schemeClr val="dk2"/>
              </a:buClr>
              <a:buSzPct val="25000"/>
              <a:buFont typeface="Proxima Nova"/>
              <a:buNone/>
            </a:pPr>
            <a:r>
              <a:rPr lang="en"/>
              <a:t>Ask questions to clarify</a:t>
            </a:r>
          </a:p>
          <a:p>
            <a:pPr marL="457200" marR="0" lvl="0" indent="-228600" algn="l" rtl="0">
              <a:lnSpc>
                <a:spcPct val="115000"/>
              </a:lnSpc>
              <a:spcBef>
                <a:spcPts val="1600"/>
              </a:spcBef>
              <a:spcAft>
                <a:spcPts val="0"/>
              </a:spcAft>
              <a:buClr>
                <a:schemeClr val="dk2"/>
              </a:buClr>
              <a:buSzPct val="25000"/>
              <a:buFont typeface="Proxima Nova"/>
              <a:buNone/>
            </a:pPr>
            <a:r>
              <a:rPr lang="en"/>
              <a:t>Compartmentalize personal feelings</a:t>
            </a:r>
          </a:p>
          <a:p>
            <a:pPr marL="0" marR="0" lvl="0" indent="0" algn="l" rtl="0">
              <a:lnSpc>
                <a:spcPct val="115000"/>
              </a:lnSpc>
              <a:spcBef>
                <a:spcPts val="1600"/>
              </a:spcBef>
              <a:spcAft>
                <a:spcPts val="0"/>
              </a:spcAft>
              <a:buClr>
                <a:schemeClr val="dk2"/>
              </a:buClr>
              <a:buSzPct val="25000"/>
              <a:buFont typeface="Proxima Nova"/>
              <a:buNone/>
            </a:pPr>
            <a:endParaRPr sz="2000" b="0" i="0" u="none" strike="noStrike" cap="none">
              <a:solidFill>
                <a:schemeClr val="dk2"/>
              </a:solidFill>
              <a:latin typeface="Proxima Nova"/>
              <a:ea typeface="Proxima Nova"/>
              <a:cs typeface="Proxima Nova"/>
              <a:sym typeface="Proxima Nova"/>
            </a:endParaRP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a:t>Intentional Language</a:t>
            </a:r>
          </a:p>
        </p:txBody>
      </p:sp>
      <p:pic>
        <p:nvPicPr>
          <p:cNvPr id="123" name="Shape 123" descr="Table 8.2 Using Explicit Language Substitutes&#10;Traditional Conversation&#10;Our school is becoming more and more diverse each year&#10;Courageous Conversation&#10;We are notiing an annual increase in our populations of students of color and indigenous students&#10;Traditional Conversation&#10;It is not their culture to disagree with their teacher&#10;Courageous Conversation&#10;Brown famillies, more than black and white families, are likely to view the teachers as a knowledgeable authority figure&#10;Traditional Conversation&#10;The data show that some children did not meet proficiency goals&#10;Courageous Conversation&#10;The data show that southeast Asian students are failing&#10;Traditional Conversation&#10;The teaching population is not reflective of our student population&#10;Courageous Conversation&#10;All of our teachers are white, while 90% of our students are black and brown"/>
          <p:cNvPicPr preferRelativeResize="0"/>
          <p:nvPr/>
        </p:nvPicPr>
        <p:blipFill rotWithShape="1">
          <a:blip r:embed="rId3" cstate="print">
            <a:alphaModFix/>
          </a:blip>
          <a:srcRect/>
          <a:stretch/>
        </p:blipFill>
        <p:spPr>
          <a:xfrm>
            <a:off x="457200" y="1447800"/>
            <a:ext cx="8358900" cy="3824400"/>
          </a:xfrm>
          <a:prstGeom prst="rect">
            <a:avLst/>
          </a:prstGeom>
          <a:noFill/>
          <a:ln>
            <a:noFill/>
          </a:ln>
        </p:spPr>
      </p:pic>
      <p:sp>
        <p:nvSpPr>
          <p:cNvPr id="6"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a:t>In the Classroom &amp; Keeping it Alive</a:t>
            </a:r>
          </a:p>
        </p:txBody>
      </p:sp>
      <p:sp>
        <p:nvSpPr>
          <p:cNvPr id="129" name="Shape 129"/>
          <p:cNvSpPr txBox="1">
            <a:spLocks noGrp="1"/>
          </p:cNvSpPr>
          <p:nvPr>
            <p:ph type="body" idx="1"/>
          </p:nvPr>
        </p:nvSpPr>
        <p:spPr>
          <a:xfrm>
            <a:off x="311700" y="1536632"/>
            <a:ext cx="8520600" cy="47372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1600"/>
              </a:spcBef>
              <a:spcAft>
                <a:spcPts val="0"/>
              </a:spcAft>
              <a:buClr>
                <a:schemeClr val="dk2"/>
              </a:buClr>
              <a:buSzPct val="25000"/>
              <a:buFont typeface="Proxima Nova"/>
              <a:buNone/>
            </a:pPr>
            <a:r>
              <a:rPr lang="en" sz="2800" b="1"/>
              <a:t>The CRP Lens</a:t>
            </a:r>
          </a:p>
          <a:p>
            <a:pPr marL="228600" marR="0" lvl="0" indent="0" algn="l" rtl="0">
              <a:lnSpc>
                <a:spcPct val="115000"/>
              </a:lnSpc>
              <a:spcBef>
                <a:spcPts val="1600"/>
              </a:spcBef>
              <a:spcAft>
                <a:spcPts val="0"/>
              </a:spcAft>
              <a:buClr>
                <a:schemeClr val="dk2"/>
              </a:buClr>
              <a:buSzPct val="25000"/>
              <a:buFont typeface="Proxima Nova"/>
              <a:buNone/>
            </a:pPr>
            <a:r>
              <a:rPr lang="en" sz="2800" b="1"/>
              <a:t>Living in the Curriculum</a:t>
            </a:r>
          </a:p>
          <a:p>
            <a:pPr marL="457200" marR="0" lvl="0" indent="-228600" algn="l" rtl="0">
              <a:lnSpc>
                <a:spcPct val="115000"/>
              </a:lnSpc>
              <a:spcBef>
                <a:spcPts val="1600"/>
              </a:spcBef>
              <a:spcAft>
                <a:spcPts val="0"/>
              </a:spcAft>
              <a:buClr>
                <a:schemeClr val="dk2"/>
              </a:buClr>
              <a:buSzPct val="25000"/>
              <a:buFont typeface="Proxima Nova"/>
              <a:buNone/>
            </a:pPr>
            <a:r>
              <a:rPr lang="en" sz="2800" b="1"/>
              <a:t>From Theory to Action</a:t>
            </a:r>
          </a:p>
          <a:p>
            <a:pPr marL="457200" marR="0" lvl="0" indent="-228600" algn="l" rtl="0">
              <a:lnSpc>
                <a:spcPct val="115000"/>
              </a:lnSpc>
              <a:spcBef>
                <a:spcPts val="1600"/>
              </a:spcBef>
              <a:spcAft>
                <a:spcPts val="0"/>
              </a:spcAft>
              <a:buClr>
                <a:schemeClr val="dk2"/>
              </a:buClr>
              <a:buSzPct val="25000"/>
              <a:buFont typeface="Proxima Nova"/>
              <a:buNone/>
            </a:pPr>
            <a:r>
              <a:rPr lang="en" sz="2800" b="1"/>
              <a:t>Areas to Push</a:t>
            </a:r>
          </a:p>
          <a:p>
            <a:pPr marL="0" marR="0" lvl="0" indent="0" algn="l" rtl="0">
              <a:lnSpc>
                <a:spcPct val="115000"/>
              </a:lnSpc>
              <a:spcBef>
                <a:spcPts val="1600"/>
              </a:spcBef>
              <a:spcAft>
                <a:spcPts val="0"/>
              </a:spcAft>
              <a:buClr>
                <a:schemeClr val="dk2"/>
              </a:buClr>
              <a:buSzPct val="25000"/>
              <a:buFont typeface="Proxima Nova"/>
              <a:buNone/>
            </a:pPr>
            <a:endParaRPr sz="2000" b="0" i="0" u="none" strike="noStrike" cap="none">
              <a:solidFill>
                <a:schemeClr val="dk2"/>
              </a:solidFill>
              <a:latin typeface="Proxima Nova"/>
              <a:ea typeface="Proxima Nova"/>
              <a:cs typeface="Proxima Nova"/>
              <a:sym typeface="Proxima Nova"/>
            </a:endParaRP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a:p>
        </p:txBody>
      </p:sp>
      <p:sp>
        <p:nvSpPr>
          <p:cNvPr id="7" name="Content Placeholder 6"/>
          <p:cNvSpPr>
            <a:spLocks noGrp="1"/>
          </p:cNvSpPr>
          <p:nvPr>
            <p:ph idx="1"/>
          </p:nvPr>
        </p:nvSpPr>
        <p:spPr/>
        <p:txBody>
          <a:bodyPr/>
          <a:lstStyle/>
          <a:p>
            <a:r>
              <a:rPr lang="en-US" dirty="0" smtClean="0"/>
              <a:t>Introduction &amp; definition</a:t>
            </a:r>
          </a:p>
          <a:p>
            <a:r>
              <a:rPr lang="en-US" dirty="0" smtClean="0"/>
              <a:t>Uses of TI &amp; TIIA funds</a:t>
            </a:r>
          </a:p>
          <a:p>
            <a:r>
              <a:rPr lang="en-US" dirty="0" smtClean="0"/>
              <a:t>UP Academy Holland – Boston Public Schools</a:t>
            </a:r>
          </a:p>
          <a:p>
            <a:r>
              <a:rPr lang="en-US" dirty="0" smtClean="0"/>
              <a:t>Lexington Public Schools</a:t>
            </a:r>
          </a:p>
          <a:p>
            <a:r>
              <a:rPr lang="en-US" dirty="0" smtClean="0"/>
              <a:t>Reflection questions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1557233"/>
            <a:ext cx="8520600" cy="2640000"/>
          </a:xfrm>
          <a:prstGeom prst="rect">
            <a:avLst/>
          </a:prstGeom>
        </p:spPr>
        <p:txBody>
          <a:bodyPr lIns="91425" tIns="91425" rIns="91425" bIns="91425" anchor="ctr" anchorCtr="0">
            <a:noAutofit/>
          </a:bodyPr>
          <a:lstStyle/>
          <a:p>
            <a:pPr lvl="0">
              <a:spcBef>
                <a:spcPts val="0"/>
              </a:spcBef>
              <a:buNone/>
            </a:pPr>
            <a:r>
              <a:rPr lang="en"/>
              <a:t>Questions?</a:t>
            </a:r>
          </a:p>
        </p:txBody>
      </p:sp>
      <p:sp>
        <p:nvSpPr>
          <p:cNvPr id="4"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279150" y="1429000"/>
            <a:ext cx="8585700" cy="4000000"/>
          </a:xfrm>
          <a:prstGeom prst="rect">
            <a:avLst/>
          </a:prstGeom>
          <a:noFill/>
          <a:ln>
            <a:noFill/>
          </a:ln>
        </p:spPr>
        <p:txBody>
          <a:bodyPr lIns="91425" tIns="91425" rIns="91425" bIns="91425" anchor="ctr" anchorCtr="0">
            <a:noAutofit/>
          </a:bodyPr>
          <a:lstStyle/>
          <a:p>
            <a:pPr lvl="0" algn="ctr" rtl="0">
              <a:spcBef>
                <a:spcPts val="0"/>
              </a:spcBef>
              <a:buNone/>
            </a:pPr>
            <a:r>
              <a:rPr lang="en" sz="4000">
                <a:solidFill>
                  <a:schemeClr val="dk2"/>
                </a:solidFill>
                <a:latin typeface="Proxima Nova"/>
                <a:ea typeface="Proxima Nova"/>
                <a:cs typeface="Proxima Nova"/>
                <a:sym typeface="Proxima Nova"/>
              </a:rPr>
              <a:t>Appreciations</a:t>
            </a:r>
          </a:p>
          <a:p>
            <a:pPr lvl="0" algn="ctr" rtl="0">
              <a:spcBef>
                <a:spcPts val="0"/>
              </a:spcBef>
              <a:buNone/>
            </a:pPr>
            <a:r>
              <a:rPr lang="en" sz="4000">
                <a:solidFill>
                  <a:schemeClr val="dk2"/>
                </a:solidFill>
                <a:latin typeface="Proxima Nova"/>
                <a:ea typeface="Proxima Nova"/>
                <a:cs typeface="Proxima Nova"/>
                <a:sym typeface="Proxima Nova"/>
              </a:rPr>
              <a:t>Regrets</a:t>
            </a:r>
          </a:p>
          <a:p>
            <a:pPr lvl="0" algn="ctr" rtl="0">
              <a:spcBef>
                <a:spcPts val="0"/>
              </a:spcBef>
              <a:buNone/>
            </a:pPr>
            <a:r>
              <a:rPr lang="en" sz="4000">
                <a:solidFill>
                  <a:schemeClr val="dk2"/>
                </a:solidFill>
                <a:latin typeface="Proxima Nova"/>
                <a:ea typeface="Proxima Nova"/>
                <a:cs typeface="Proxima Nova"/>
                <a:sym typeface="Proxima Nova"/>
              </a:rPr>
              <a:t>Learnings</a:t>
            </a:r>
          </a:p>
          <a:p>
            <a:pPr lvl="0" algn="ctr" rtl="0">
              <a:spcBef>
                <a:spcPts val="0"/>
              </a:spcBef>
              <a:buNone/>
            </a:pPr>
            <a:r>
              <a:rPr lang="en" sz="4000">
                <a:solidFill>
                  <a:schemeClr val="dk2"/>
                </a:solidFill>
                <a:latin typeface="Proxima Nova"/>
                <a:ea typeface="Proxima Nova"/>
                <a:cs typeface="Proxima Nova"/>
                <a:sym typeface="Proxima Nova"/>
              </a:rPr>
              <a:t>Re-learnings</a:t>
            </a:r>
          </a:p>
        </p:txBody>
      </p:sp>
      <p:sp>
        <p:nvSpPr>
          <p:cNvPr id="140" name="Shape 140"/>
          <p:cNvSpPr txBox="1"/>
          <p:nvPr/>
        </p:nvSpPr>
        <p:spPr>
          <a:xfrm>
            <a:off x="0" y="436201"/>
            <a:ext cx="8744100" cy="992799"/>
          </a:xfrm>
          <a:prstGeom prst="rect">
            <a:avLst/>
          </a:prstGeom>
          <a:noFill/>
          <a:ln>
            <a:noFill/>
          </a:ln>
        </p:spPr>
        <p:txBody>
          <a:bodyPr lIns="91425" tIns="91425" rIns="91425" bIns="91425" anchor="ctr" anchorCtr="0">
            <a:noAutofit/>
          </a:bodyPr>
          <a:lstStyle/>
          <a:p>
            <a:pPr lvl="0" rtl="0">
              <a:spcBef>
                <a:spcPts val="0"/>
              </a:spcBef>
              <a:buNone/>
            </a:pPr>
            <a:r>
              <a:rPr lang="en" sz="3000">
                <a:solidFill>
                  <a:schemeClr val="accent3"/>
                </a:solidFill>
                <a:latin typeface="Alfa Slab One"/>
                <a:ea typeface="Alfa Slab One"/>
                <a:cs typeface="Alfa Slab One"/>
                <a:sym typeface="Alfa Slab One"/>
              </a:rPr>
              <a:t>Closing</a:t>
            </a: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4294967295"/>
          </p:nvPr>
        </p:nvSpPr>
        <p:spPr>
          <a:xfrm>
            <a:off x="311701" y="1536633"/>
            <a:ext cx="8520599" cy="45552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Proxima Nova"/>
              <a:buNone/>
            </a:pPr>
            <a:r>
              <a:rPr lang="en" sz="4000" b="1" i="0" u="none" strike="noStrike" cap="none">
                <a:solidFill>
                  <a:srgbClr val="FFFFFF"/>
                </a:solidFill>
                <a:latin typeface="Proxima Nova"/>
                <a:ea typeface="Proxima Nova"/>
                <a:cs typeface="Proxima Nova"/>
                <a:sym typeface="Proxima Nova"/>
              </a:rPr>
              <a:t>learnings</a:t>
            </a:r>
          </a:p>
          <a:p>
            <a:pPr marL="0" marR="0" lvl="0" indent="0" algn="ctr" rtl="0">
              <a:lnSpc>
                <a:spcPct val="115000"/>
              </a:lnSpc>
              <a:spcBef>
                <a:spcPts val="700"/>
              </a:spcBef>
              <a:spcAft>
                <a:spcPts val="0"/>
              </a:spcAft>
              <a:buClr>
                <a:schemeClr val="dk2"/>
              </a:buClr>
              <a:buSzPct val="25000"/>
              <a:buFont typeface="Proxima Nova"/>
              <a:buNone/>
            </a:pPr>
            <a:r>
              <a:rPr lang="en" sz="4000" b="1" i="0" u="none" strike="noStrike" cap="none">
                <a:solidFill>
                  <a:srgbClr val="FFFFFF"/>
                </a:solidFill>
                <a:latin typeface="Proxima Nova"/>
                <a:ea typeface="Proxima Nova"/>
                <a:cs typeface="Proxima Nova"/>
                <a:sym typeface="Proxima Nova"/>
              </a:rPr>
              <a:t>re-learnings</a:t>
            </a:r>
          </a:p>
          <a:p>
            <a:pPr marL="0" marR="0" lvl="0" indent="0" algn="ctr" rtl="0">
              <a:lnSpc>
                <a:spcPct val="115000"/>
              </a:lnSpc>
              <a:spcBef>
                <a:spcPts val="700"/>
              </a:spcBef>
              <a:spcAft>
                <a:spcPts val="0"/>
              </a:spcAft>
              <a:buClr>
                <a:schemeClr val="dk2"/>
              </a:buClr>
              <a:buSzPct val="25000"/>
              <a:buFont typeface="Proxima Nova"/>
              <a:buNone/>
            </a:pPr>
            <a:r>
              <a:rPr lang="en" sz="4000" b="1" i="0" u="none" strike="noStrike" cap="none">
                <a:solidFill>
                  <a:srgbClr val="FFFFFF"/>
                </a:solidFill>
                <a:latin typeface="Proxima Nova"/>
                <a:ea typeface="Proxima Nova"/>
                <a:cs typeface="Proxima Nova"/>
                <a:sym typeface="Proxima Nova"/>
              </a:rPr>
              <a:t>appreciations</a:t>
            </a:r>
          </a:p>
          <a:p>
            <a:pPr marL="0" marR="0" lvl="0" indent="0" algn="ctr" rtl="0">
              <a:lnSpc>
                <a:spcPct val="115000"/>
              </a:lnSpc>
              <a:spcBef>
                <a:spcPts val="700"/>
              </a:spcBef>
              <a:spcAft>
                <a:spcPts val="0"/>
              </a:spcAft>
              <a:buClr>
                <a:schemeClr val="dk2"/>
              </a:buClr>
              <a:buSzPct val="25000"/>
              <a:buFont typeface="Proxima Nova"/>
              <a:buNone/>
            </a:pPr>
            <a:r>
              <a:rPr lang="en" sz="4000" b="1" i="0" u="none" strike="noStrike" cap="none">
                <a:solidFill>
                  <a:srgbClr val="FFFFFF"/>
                </a:solidFill>
                <a:latin typeface="Proxima Nova"/>
                <a:ea typeface="Proxima Nova"/>
                <a:cs typeface="Proxima Nova"/>
                <a:sym typeface="Proxima Nova"/>
              </a:rPr>
              <a:t>regrets</a:t>
            </a:r>
          </a:p>
        </p:txBody>
      </p:sp>
      <p:pic>
        <p:nvPicPr>
          <p:cNvPr id="146" name="Shape 146" descr="&quot;Thank you&quot; in three languages"/>
          <p:cNvPicPr preferRelativeResize="0"/>
          <p:nvPr/>
        </p:nvPicPr>
        <p:blipFill rotWithShape="1">
          <a:blip r:embed="rId3" cstate="print">
            <a:alphaModFix/>
          </a:blip>
          <a:srcRect/>
          <a:stretch/>
        </p:blipFill>
        <p:spPr>
          <a:xfrm>
            <a:off x="457200" y="381000"/>
            <a:ext cx="8247297" cy="6185465"/>
          </a:xfrm>
          <a:prstGeom prst="rect">
            <a:avLst/>
          </a:prstGeom>
          <a:noFill/>
          <a:ln>
            <a:noFill/>
          </a:ln>
        </p:spPr>
      </p:pic>
      <p:sp>
        <p:nvSpPr>
          <p:cNvPr id="147" name="Shape 147"/>
          <p:cNvSpPr txBox="1"/>
          <p:nvPr/>
        </p:nvSpPr>
        <p:spPr>
          <a:xfrm rot="-250258">
            <a:off x="910102" y="2128651"/>
            <a:ext cx="2037595" cy="2022164"/>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Homemade Apple"/>
              <a:buNone/>
            </a:pPr>
            <a:r>
              <a:rPr lang="en" sz="3000" b="0" i="0" u="none" strike="noStrike" cap="none">
                <a:solidFill>
                  <a:srgbClr val="000000"/>
                </a:solidFill>
                <a:latin typeface="Homemade Apple"/>
                <a:ea typeface="Homemade Apple"/>
                <a:cs typeface="Homemade Apple"/>
                <a:sym typeface="Homemade Apple"/>
              </a:rPr>
              <a:t>thank you!</a:t>
            </a:r>
          </a:p>
        </p:txBody>
      </p:sp>
      <p:sp>
        <p:nvSpPr>
          <p:cNvPr id="148" name="Shape 148"/>
          <p:cNvSpPr txBox="1"/>
          <p:nvPr/>
        </p:nvSpPr>
        <p:spPr>
          <a:xfrm rot="143789">
            <a:off x="3653364" y="2331769"/>
            <a:ext cx="2037581" cy="202216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onsolas"/>
              <a:buNone/>
            </a:pPr>
            <a:r>
              <a:rPr lang="en" sz="3000" b="0" i="0" u="none" strike="noStrike" cap="none">
                <a:solidFill>
                  <a:srgbClr val="000000"/>
                </a:solidFill>
                <a:latin typeface="Consolas"/>
                <a:ea typeface="Consolas"/>
                <a:cs typeface="Consolas"/>
                <a:sym typeface="Consolas"/>
              </a:rPr>
              <a:t>gracias</a:t>
            </a:r>
          </a:p>
        </p:txBody>
      </p:sp>
      <p:sp>
        <p:nvSpPr>
          <p:cNvPr id="149" name="Shape 149"/>
          <p:cNvSpPr txBox="1"/>
          <p:nvPr/>
        </p:nvSpPr>
        <p:spPr>
          <a:xfrm>
            <a:off x="6400800" y="1973933"/>
            <a:ext cx="1888200" cy="27372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500" b="0" i="0" u="none" strike="noStrike" cap="none">
                <a:solidFill>
                  <a:srgbClr val="000000"/>
                </a:solidFill>
                <a:latin typeface="Arial"/>
                <a:ea typeface="Arial"/>
                <a:cs typeface="Arial"/>
                <a:sym typeface="Arial"/>
              </a:rPr>
              <a:t>Cảm ơn nhiều lắm</a:t>
            </a:r>
          </a:p>
        </p:txBody>
      </p:sp>
      <p:sp>
        <p:nvSpPr>
          <p:cNvPr id="8"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1000"/>
                                        <p:tgtEl>
                                          <p:spTgt spid="147"/>
                                        </p:tgtEl>
                                      </p:cBhvr>
                                    </p:animEffect>
                                  </p:childTnLst>
                                </p:cTn>
                              </p:par>
                              <p:par>
                                <p:cTn id="11" presetID="10" presetClass="entr" presetSubtype="0"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1000"/>
                                        <p:tgtEl>
                                          <p:spTgt spid="148"/>
                                        </p:tgtEl>
                                      </p:cBhvr>
                                    </p:animEffect>
                                  </p:childTnLst>
                                </p:cTn>
                              </p:par>
                              <p:par>
                                <p:cTn id="14" presetID="10" presetClass="entr" presetSubtype="0" fill="hold" nodeType="with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fade">
                                      <p:cBhvr>
                                        <p:cTn id="16"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533400" y="990600"/>
            <a:ext cx="7772400" cy="190499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US" b="1"/>
              <a:t>Lexington</a:t>
            </a:r>
          </a:p>
          <a:p>
            <a:pPr marL="0" marR="0" lvl="0" indent="0" algn="l" rtl="0">
              <a:spcBef>
                <a:spcPts val="0"/>
              </a:spcBef>
              <a:buClr>
                <a:schemeClr val="dk1"/>
              </a:buClr>
              <a:buSzPct val="25000"/>
              <a:buFont typeface="Calibri"/>
              <a:buNone/>
            </a:pPr>
            <a:r>
              <a:rPr lang="en-US" sz="3000" i="1"/>
              <a:t>A School-Community Partnership </a:t>
            </a:r>
            <a:r>
              <a:rPr lang="en-US" sz="3000" i="1" smtClean="0"/>
              <a:t/>
            </a:r>
            <a:br>
              <a:rPr lang="en-US" sz="3000" i="1" smtClean="0"/>
            </a:br>
            <a:r>
              <a:rPr lang="en-US" sz="3000" i="1" smtClean="0"/>
              <a:t>Approach </a:t>
            </a:r>
            <a:r>
              <a:rPr lang="en-US" sz="3000" i="1"/>
              <a:t>to </a:t>
            </a:r>
            <a:r>
              <a:rPr lang="en-US" sz="3000" i="1" smtClean="0"/>
              <a:t>Cultural </a:t>
            </a:r>
            <a:r>
              <a:rPr lang="en-US" sz="3000" i="1"/>
              <a:t>Competence </a:t>
            </a:r>
            <a:r>
              <a:rPr lang="en-US" sz="3000" i="1" smtClean="0"/>
              <a:t/>
            </a:r>
            <a:br>
              <a:rPr lang="en-US" sz="3000" i="1" smtClean="0"/>
            </a:br>
            <a:r>
              <a:rPr lang="en-US" sz="3000" i="1" smtClean="0"/>
              <a:t>&amp; </a:t>
            </a:r>
            <a:r>
              <a:rPr lang="en-US" sz="3000" i="1"/>
              <a:t>Bicultural Management</a:t>
            </a:r>
          </a:p>
        </p:txBody>
      </p:sp>
      <p:sp>
        <p:nvSpPr>
          <p:cNvPr id="33" name="Shape 33"/>
          <p:cNvSpPr txBox="1">
            <a:spLocks noGrp="1"/>
          </p:cNvSpPr>
          <p:nvPr>
            <p:ph type="subTitle" idx="1"/>
          </p:nvPr>
        </p:nvSpPr>
        <p:spPr>
          <a:xfrm>
            <a:off x="533400" y="2895600"/>
            <a:ext cx="6400800" cy="1905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ans Symbols"/>
              <a:buNone/>
            </a:pPr>
            <a:endParaRPr sz="2500"/>
          </a:p>
          <a:p>
            <a:pPr marL="0" marR="0" lvl="0" indent="0" algn="l" rtl="0">
              <a:spcBef>
                <a:spcPts val="0"/>
              </a:spcBef>
              <a:buClr>
                <a:schemeClr val="accent1"/>
              </a:buClr>
              <a:buSzPct val="25000"/>
              <a:buFont typeface="Noto Sans Symbols"/>
              <a:buNone/>
            </a:pPr>
            <a:r>
              <a:rPr lang="en-US" sz="2500"/>
              <a:t>Cynthia Tang</a:t>
            </a:r>
          </a:p>
          <a:p>
            <a:pPr marL="0" marR="0" lvl="0" indent="0" algn="l" rtl="0">
              <a:spcBef>
                <a:spcPts val="0"/>
              </a:spcBef>
              <a:buClr>
                <a:schemeClr val="accent1"/>
              </a:buClr>
              <a:buSzPct val="25000"/>
              <a:buFont typeface="Noto Sans Symbols"/>
              <a:buNone/>
            </a:pPr>
            <a:r>
              <a:rPr lang="en-US" sz="2500"/>
              <a:t>School Counselor</a:t>
            </a:r>
          </a:p>
          <a:p>
            <a:pPr marL="0" marR="0" lvl="0" indent="0" algn="l" rtl="0">
              <a:spcBef>
                <a:spcPts val="0"/>
              </a:spcBef>
              <a:buClr>
                <a:schemeClr val="accent1"/>
              </a:buClr>
              <a:buSzPct val="25000"/>
              <a:buFont typeface="Noto Sans Symbols"/>
              <a:buNone/>
            </a:pPr>
            <a:r>
              <a:rPr lang="en-US" sz="2500"/>
              <a:t>Lexington Public Schools</a:t>
            </a:r>
          </a:p>
          <a:p>
            <a:pPr marL="0" marR="0" lvl="0" indent="0" algn="l" rtl="0">
              <a:spcBef>
                <a:spcPts val="0"/>
              </a:spcBef>
              <a:buClr>
                <a:schemeClr val="accent1"/>
              </a:buClr>
              <a:buSzPct val="25000"/>
              <a:buFont typeface="Noto Sans Symbols"/>
              <a:buNone/>
            </a:pPr>
            <a:r>
              <a:rPr lang="en-US" sz="2500"/>
              <a:t>ctang@lexingtonma.org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Agenda</a:t>
            </a:r>
          </a:p>
        </p:txBody>
      </p:sp>
      <p:sp>
        <p:nvSpPr>
          <p:cNvPr id="40" name="Shape 40"/>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41" name="Shape 41"/>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24</a:t>
            </a:fld>
            <a:endParaRPr lang="en-US" sz="1600" b="0" i="0" u="none" strike="noStrike" cap="none">
              <a:solidFill>
                <a:srgbClr val="8889A0"/>
              </a:solidFill>
              <a:latin typeface="Calibri"/>
              <a:ea typeface="Calibri"/>
              <a:cs typeface="Calibri"/>
              <a:sym typeface="Calibri"/>
            </a:endParaRPr>
          </a:p>
        </p:txBody>
      </p:sp>
      <p:sp>
        <p:nvSpPr>
          <p:cNvPr id="6" name="Content Placeholder 2"/>
          <p:cNvSpPr txBox="1">
            <a:spLocks/>
          </p:cNvSpPr>
          <p:nvPr/>
        </p:nvSpPr>
        <p:spPr>
          <a:xfrm>
            <a:off x="609600" y="1524000"/>
            <a:ext cx="7924800" cy="2057400"/>
          </a:xfrm>
          <a:prstGeom prst="rect">
            <a:avLst/>
          </a:prstGeom>
        </p:spPr>
        <p:txBody>
          <a:bodyPr vert="horz" lIns="91440" tIns="45720" rIns="91440" bIns="45720" rtlCol="0">
            <a:normAutofit fontScale="92500" lnSpcReduction="20000"/>
          </a:bodyPr>
          <a:lstStyle/>
          <a:p>
            <a:pPr marL="342900"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Current Landscape</a:t>
            </a:r>
          </a:p>
          <a:p>
            <a:pPr marL="342900"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When People Care, it’s a Priority</a:t>
            </a:r>
          </a:p>
          <a:p>
            <a:pPr marL="342900"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a:t>
            </a:r>
          </a:p>
          <a:p>
            <a:pPr marL="342900"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Get Started. Build Momentum.</a:t>
            </a:r>
          </a:p>
          <a:p>
            <a:pPr marL="342900" marR="0" lvl="0" indent="-342900" algn="l" defTabSz="914400" rtl="0" eaLnBrk="1" fontAlgn="auto" latinLnBrk="0" hangingPunct="1">
              <a:lnSpc>
                <a:spcPct val="100000"/>
              </a:lnSpc>
              <a:spcBef>
                <a:spcPct val="20000"/>
              </a:spcBef>
              <a:spcAft>
                <a:spcPts val="0"/>
              </a:spcAft>
              <a:buClr>
                <a:schemeClr val="accent1"/>
              </a:buClr>
              <a:buSzTx/>
              <a:tabLst/>
              <a:defRPr/>
            </a:pPr>
            <a:endParaRPr kumimoji="0" lang="en-US" sz="2800" b="0" i="0" u="none" strike="noStrike" kern="1200" cap="none" spc="0" normalizeH="0" baseline="0" noProof="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Current Landscape</a:t>
            </a:r>
          </a:p>
        </p:txBody>
      </p:sp>
      <p:sp>
        <p:nvSpPr>
          <p:cNvPr id="47" name="Shape 47"/>
          <p:cNvSpPr txBox="1">
            <a:spLocks noGrp="1"/>
          </p:cNvSpPr>
          <p:nvPr>
            <p:ph type="body" idx="1"/>
          </p:nvPr>
        </p:nvSpPr>
        <p:spPr>
          <a:xfrm>
            <a:off x="609600" y="1524000"/>
            <a:ext cx="7924800" cy="6858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100000"/>
              <a:buFont typeface="Noto Sans Symbols"/>
              <a:buNone/>
            </a:pPr>
            <a:r>
              <a:rPr lang="en-US" b="1" dirty="0"/>
              <a:t>Population</a:t>
            </a:r>
          </a:p>
          <a:p>
            <a:pPr marL="0" marR="0" lvl="0" indent="-177800" algn="l" rtl="0">
              <a:spcBef>
                <a:spcPts val="0"/>
              </a:spcBef>
              <a:buClr>
                <a:schemeClr val="accent1"/>
              </a:buClr>
              <a:buSzPct val="233333"/>
              <a:buFont typeface="Noto Sans Symbols"/>
              <a:buNone/>
            </a:pPr>
            <a:endParaRPr sz="1200" b="1" dirty="0"/>
          </a:p>
        </p:txBody>
      </p:sp>
      <p:sp>
        <p:nvSpPr>
          <p:cNvPr id="48" name="Shape 48"/>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49" name="Shape 49"/>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25</a:t>
            </a:fld>
            <a:endParaRPr lang="en-US" sz="1600" b="0" i="0" u="none" strike="noStrike" cap="none">
              <a:solidFill>
                <a:srgbClr val="8889A0"/>
              </a:solidFill>
              <a:latin typeface="Calibri"/>
              <a:ea typeface="Calibri"/>
              <a:cs typeface="Calibri"/>
              <a:sym typeface="Calibri"/>
            </a:endParaRPr>
          </a:p>
        </p:txBody>
      </p:sp>
      <p:sp>
        <p:nvSpPr>
          <p:cNvPr id="6" name="Content Placeholder 2"/>
          <p:cNvSpPr txBox="1">
            <a:spLocks/>
          </p:cNvSpPr>
          <p:nvPr/>
        </p:nvSpPr>
        <p:spPr>
          <a:xfrm>
            <a:off x="609600" y="2209800"/>
            <a:ext cx="7924800" cy="2057400"/>
          </a:xfrm>
          <a:prstGeom prst="rect">
            <a:avLst/>
          </a:prstGeom>
        </p:spPr>
        <p:txBody>
          <a:bodyPr vert="horz" lIns="91440" tIns="45720" rIns="91440" bIns="45720" rtlCol="0">
            <a:normAutofit fontScale="70000" lnSpcReduction="20000"/>
          </a:bodyPr>
          <a:lstStyle/>
          <a:p>
            <a:pPr marL="342900"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37% Asian</a:t>
            </a:r>
          </a:p>
          <a:p>
            <a:pPr marL="342900"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Growing populations</a:t>
            </a:r>
          </a:p>
          <a:p>
            <a:pPr marL="800100" lvl="1"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Transfer</a:t>
            </a:r>
          </a:p>
          <a:p>
            <a:pPr marL="800100" lvl="1"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International</a:t>
            </a:r>
          </a:p>
          <a:p>
            <a:pPr marL="800100" lvl="1" indent="-342900">
              <a:spcBef>
                <a:spcPct val="20000"/>
              </a:spcBef>
              <a:buClr>
                <a:schemeClr val="accent1"/>
              </a:buClr>
              <a:buFont typeface="Wingdings 2" pitchFamily="18" charset="2"/>
              <a:buChar char=""/>
            </a:pPr>
            <a:r>
              <a:rPr lang="en-US" sz="3600" smtClean="0">
                <a:latin typeface="Tahoma" pitchFamily="34" charset="0"/>
                <a:ea typeface="Tahoma" pitchFamily="34" charset="0"/>
                <a:cs typeface="Tahoma" pitchFamily="34" charset="0"/>
              </a:rPr>
              <a:t>ELL</a:t>
            </a:r>
          </a:p>
          <a:p>
            <a:pPr marL="342900" indent="-342900">
              <a:spcBef>
                <a:spcPct val="20000"/>
              </a:spcBef>
              <a:buClr>
                <a:schemeClr val="accent1"/>
              </a:buClr>
            </a:pPr>
            <a:endParaRPr lang="en-US" sz="3600" smtClean="0">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tabLst/>
              <a:defRPr/>
            </a:pPr>
            <a:endParaRPr kumimoji="0" lang="en-US" sz="2800" b="0" i="0" u="none" strike="noStrike" kern="1200" cap="none" spc="0" normalizeH="0" baseline="0" noProof="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4637"/>
            <a:ext cx="79247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Current Landscape</a:t>
            </a:r>
          </a:p>
        </p:txBody>
      </p:sp>
      <p:sp>
        <p:nvSpPr>
          <p:cNvPr id="55" name="Shape 55"/>
          <p:cNvSpPr txBox="1">
            <a:spLocks noGrp="1"/>
          </p:cNvSpPr>
          <p:nvPr>
            <p:ph type="body" idx="1"/>
          </p:nvPr>
        </p:nvSpPr>
        <p:spPr>
          <a:xfrm>
            <a:off x="609600" y="1524000"/>
            <a:ext cx="7924799" cy="460216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100000"/>
              <a:buFont typeface="Noto Sans Symbols"/>
              <a:buNone/>
            </a:pPr>
            <a:r>
              <a:rPr lang="en-US" b="1"/>
              <a:t>District</a:t>
            </a:r>
          </a:p>
          <a:p>
            <a:pPr marL="0" marR="0" lvl="0" indent="-177800" algn="l" rtl="0">
              <a:spcBef>
                <a:spcPts val="0"/>
              </a:spcBef>
              <a:buClr>
                <a:schemeClr val="accent1"/>
              </a:buClr>
              <a:buSzPct val="233333"/>
              <a:buFont typeface="Noto Sans Symbols"/>
              <a:buNone/>
            </a:pPr>
            <a:endParaRPr sz="1200" b="1"/>
          </a:p>
          <a:p>
            <a:pPr marL="457200" marR="0" lvl="0" indent="-228600" algn="l" rtl="0">
              <a:spcBef>
                <a:spcPts val="0"/>
              </a:spcBef>
            </a:pPr>
            <a:r>
              <a:rPr lang="en-US"/>
              <a:t>Cultural Competence Seminar Series</a:t>
            </a:r>
          </a:p>
          <a:p>
            <a:pPr marL="914400" marR="0" lvl="1" indent="-228600" algn="l" rtl="0">
              <a:spcBef>
                <a:spcPts val="0"/>
              </a:spcBef>
            </a:pPr>
            <a:r>
              <a:rPr lang="en-US"/>
              <a:t>initiated &amp; supported by Central Office</a:t>
            </a:r>
          </a:p>
          <a:p>
            <a:pPr marL="914400" lvl="1" indent="-228600" rtl="0">
              <a:spcBef>
                <a:spcPts val="0"/>
              </a:spcBef>
            </a:pPr>
            <a:r>
              <a:rPr lang="en-US"/>
              <a:t>developed by K-12 faculty team</a:t>
            </a:r>
          </a:p>
          <a:p>
            <a:pPr marL="0" marR="0" lvl="0" indent="0" algn="l" rtl="0">
              <a:spcBef>
                <a:spcPts val="0"/>
              </a:spcBef>
              <a:buNone/>
            </a:pPr>
            <a:endParaRPr/>
          </a:p>
          <a:p>
            <a:pPr marL="457200" marR="0" lvl="0" indent="-228600" algn="l" rtl="0">
              <a:spcBef>
                <a:spcPts val="0"/>
              </a:spcBef>
            </a:pPr>
            <a:r>
              <a:rPr lang="en-US"/>
              <a:t>Cultural Competence offerings included in district programming:</a:t>
            </a:r>
          </a:p>
          <a:p>
            <a:pPr marL="914400" marR="0" lvl="1" indent="-228600" algn="l" rtl="0">
              <a:spcBef>
                <a:spcPts val="0"/>
              </a:spcBef>
            </a:pPr>
            <a:r>
              <a:rPr lang="en-US"/>
              <a:t>Lexington Learns (PD day)</a:t>
            </a:r>
          </a:p>
          <a:p>
            <a:pPr marL="914400" lvl="1" indent="-228600" rtl="0">
              <a:spcBef>
                <a:spcPts val="0"/>
              </a:spcBef>
            </a:pPr>
            <a:r>
              <a:rPr lang="en-US"/>
              <a:t>Better Beginnings (new teacher training)</a:t>
            </a:r>
          </a:p>
          <a:p>
            <a:pPr marL="914400" marR="0" lvl="1" indent="-228600" algn="l" rtl="0">
              <a:spcBef>
                <a:spcPts val="0"/>
              </a:spcBef>
            </a:pPr>
            <a:r>
              <a:rPr lang="en-US"/>
              <a:t>Mentor Institute (mentor/mentee training)</a:t>
            </a:r>
          </a:p>
        </p:txBody>
      </p:sp>
      <p:sp>
        <p:nvSpPr>
          <p:cNvPr id="56" name="Shape 56"/>
          <p:cNvSpPr txBox="1">
            <a:spLocks noGrp="1"/>
          </p:cNvSpPr>
          <p:nvPr>
            <p:ph type="ftr" idx="11"/>
          </p:nvPr>
        </p:nvSpPr>
        <p:spPr>
          <a:xfrm>
            <a:off x="3124200" y="6356350"/>
            <a:ext cx="54102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57" name="Shape 57"/>
          <p:cNvSpPr txBox="1">
            <a:spLocks noGrp="1"/>
          </p:cNvSpPr>
          <p:nvPr>
            <p:ph type="sldNum" idx="12"/>
          </p:nvPr>
        </p:nvSpPr>
        <p:spPr>
          <a:xfrm>
            <a:off x="8486688" y="5257800"/>
            <a:ext cx="533399"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26</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District Examples</a:t>
            </a:r>
          </a:p>
        </p:txBody>
      </p:sp>
      <p:sp>
        <p:nvSpPr>
          <p:cNvPr id="63" name="Shape 63"/>
          <p:cNvSpPr txBox="1">
            <a:spLocks noGrp="1"/>
          </p:cNvSpPr>
          <p:nvPr>
            <p:ph type="body" idx="1"/>
          </p:nvPr>
        </p:nvSpPr>
        <p:spPr>
          <a:xfrm>
            <a:off x="609600" y="1524000"/>
            <a:ext cx="7924800" cy="4602300"/>
          </a:xfrm>
          <a:prstGeom prst="rect">
            <a:avLst/>
          </a:prstGeom>
          <a:noFill/>
          <a:ln>
            <a:noFill/>
          </a:ln>
        </p:spPr>
        <p:txBody>
          <a:bodyPr lIns="91425" tIns="45700" rIns="91425" bIns="45700" anchor="t" anchorCtr="0">
            <a:noAutofit/>
          </a:bodyPr>
          <a:lstStyle/>
          <a:p>
            <a:pPr marL="0" marR="0" lvl="0" indent="-177800" algn="l" rtl="0">
              <a:spcBef>
                <a:spcPts val="0"/>
              </a:spcBef>
              <a:buClr>
                <a:schemeClr val="accent1"/>
              </a:buClr>
              <a:buSzPct val="233333"/>
              <a:buFont typeface="Noto Sans Symbols"/>
              <a:buNone/>
            </a:pPr>
            <a:endParaRPr sz="1200" b="1"/>
          </a:p>
          <a:p>
            <a:pPr marL="457200" lvl="0" indent="-228600" rtl="0">
              <a:spcBef>
                <a:spcPts val="0"/>
              </a:spcBef>
            </a:pPr>
            <a:r>
              <a:rPr lang="en-US"/>
              <a:t>Don’t Believe Everything You Think: A Cultural Competence Seminar Series</a:t>
            </a:r>
          </a:p>
          <a:p>
            <a:pPr marL="457200" lvl="0" indent="-228600" rtl="0">
              <a:spcBef>
                <a:spcPts val="0"/>
              </a:spcBef>
            </a:pPr>
            <a:r>
              <a:rPr lang="en-US"/>
              <a:t>Promoting the Success and Well-Being of Asian &amp; Asian-American Students</a:t>
            </a:r>
          </a:p>
          <a:p>
            <a:pPr marL="457200" lvl="0" indent="-228600" rtl="0">
              <a:spcBef>
                <a:spcPts val="0"/>
              </a:spcBef>
            </a:pPr>
            <a:r>
              <a:rPr lang="en-US"/>
              <a:t>Biculturalism in Asian and Asian-American Students</a:t>
            </a:r>
          </a:p>
        </p:txBody>
      </p:sp>
      <p:sp>
        <p:nvSpPr>
          <p:cNvPr id="64" name="Shape 64"/>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65" name="Shape 65"/>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27</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Current Landscape</a:t>
            </a:r>
          </a:p>
        </p:txBody>
      </p:sp>
      <p:sp>
        <p:nvSpPr>
          <p:cNvPr id="71" name="Shape 71"/>
          <p:cNvSpPr txBox="1">
            <a:spLocks noGrp="1"/>
          </p:cNvSpPr>
          <p:nvPr>
            <p:ph type="body" idx="1"/>
          </p:nvPr>
        </p:nvSpPr>
        <p:spPr>
          <a:xfrm>
            <a:off x="609600" y="1524000"/>
            <a:ext cx="7924800" cy="46023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100000"/>
              <a:buFont typeface="Noto Sans Symbols"/>
              <a:buNone/>
            </a:pPr>
            <a:r>
              <a:rPr lang="en-US" b="1"/>
              <a:t>School-Specific</a:t>
            </a:r>
          </a:p>
          <a:p>
            <a:pPr marL="0" marR="0" lvl="0" indent="-177800" algn="l" rtl="0">
              <a:spcBef>
                <a:spcPts val="0"/>
              </a:spcBef>
              <a:buClr>
                <a:schemeClr val="accent1"/>
              </a:buClr>
              <a:buSzPct val="233333"/>
              <a:buFont typeface="Noto Sans Symbols"/>
              <a:buNone/>
            </a:pPr>
            <a:endParaRPr sz="1200" b="1"/>
          </a:p>
          <a:p>
            <a:pPr marL="457200" marR="0" lvl="0" indent="-228600" algn="l" rtl="0">
              <a:spcBef>
                <a:spcPts val="0"/>
              </a:spcBef>
            </a:pPr>
            <a:r>
              <a:rPr lang="en-US"/>
              <a:t>Newcomers Coffee</a:t>
            </a:r>
          </a:p>
          <a:p>
            <a:pPr marL="457200" marR="0" lvl="0" indent="-228600" algn="l" rtl="0">
              <a:spcBef>
                <a:spcPts val="0"/>
              </a:spcBef>
            </a:pPr>
            <a:r>
              <a:rPr lang="en-US"/>
              <a:t>ELL Newcomers Coffee</a:t>
            </a:r>
          </a:p>
          <a:p>
            <a:pPr marL="457200" marR="0" lvl="0" indent="-228600" algn="l" rtl="0">
              <a:spcBef>
                <a:spcPts val="0"/>
              </a:spcBef>
            </a:pPr>
            <a:r>
              <a:rPr lang="en-US"/>
              <a:t>School-wide anti-bias training &amp; curriculum</a:t>
            </a:r>
          </a:p>
          <a:p>
            <a:pPr marL="457200" marR="0" lvl="0" indent="-228600" algn="l" rtl="0">
              <a:spcBef>
                <a:spcPts val="0"/>
              </a:spcBef>
            </a:pPr>
            <a:r>
              <a:rPr lang="en-US"/>
              <a:t>LHS Student Groups</a:t>
            </a:r>
          </a:p>
          <a:p>
            <a:pPr marL="914400" marR="0" lvl="1" indent="-228600" algn="l" rtl="0">
              <a:spcBef>
                <a:spcPts val="0"/>
              </a:spcBef>
            </a:pPr>
            <a:r>
              <a:rPr lang="en-US"/>
              <a:t>Asian Student Faculty Alliance</a:t>
            </a:r>
          </a:p>
          <a:p>
            <a:pPr marL="914400" marR="0" lvl="1" indent="-228600" algn="l" rtl="0">
              <a:spcBef>
                <a:spcPts val="0"/>
              </a:spcBef>
            </a:pPr>
            <a:r>
              <a:rPr lang="en-US"/>
              <a:t>What It’s Like to Be Black at LHS</a:t>
            </a:r>
          </a:p>
          <a:p>
            <a:pPr marL="914400" marR="0" lvl="1" indent="-228600" algn="l" rtl="0">
              <a:spcBef>
                <a:spcPts val="0"/>
              </a:spcBef>
            </a:pPr>
            <a:r>
              <a:rPr lang="en-US"/>
              <a:t>Building Cultural Bridges</a:t>
            </a:r>
          </a:p>
          <a:p>
            <a:pPr marL="914400" marR="0" lvl="1" indent="-228600" algn="l" rtl="0">
              <a:spcBef>
                <a:spcPts val="0"/>
              </a:spcBef>
            </a:pPr>
            <a:r>
              <a:rPr lang="en-US"/>
              <a:t>ELL Nexxus Club</a:t>
            </a:r>
          </a:p>
        </p:txBody>
      </p:sp>
      <p:sp>
        <p:nvSpPr>
          <p:cNvPr id="72" name="Shape 72"/>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73" name="Shape 73"/>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28</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School/Student Group Examples</a:t>
            </a:r>
          </a:p>
        </p:txBody>
      </p:sp>
      <p:sp>
        <p:nvSpPr>
          <p:cNvPr id="80" name="Shape 80"/>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81" name="Shape 81"/>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29</a:t>
            </a:fld>
            <a:endParaRPr lang="en-US" sz="1600" b="0" i="0" u="none" strike="noStrike" cap="none">
              <a:solidFill>
                <a:srgbClr val="8889A0"/>
              </a:solidFill>
              <a:latin typeface="Calibri"/>
              <a:ea typeface="Calibri"/>
              <a:cs typeface="Calibri"/>
              <a:sym typeface="Calibri"/>
            </a:endParaRPr>
          </a:p>
        </p:txBody>
      </p:sp>
      <p:sp>
        <p:nvSpPr>
          <p:cNvPr id="6" name="Shape 63"/>
          <p:cNvSpPr txBox="1">
            <a:spLocks/>
          </p:cNvSpPr>
          <p:nvPr/>
        </p:nvSpPr>
        <p:spPr>
          <a:xfrm>
            <a:off x="457200" y="1752600"/>
            <a:ext cx="7924800" cy="2621100"/>
          </a:xfrm>
          <a:prstGeom prst="rect">
            <a:avLst/>
          </a:prstGeom>
          <a:noFill/>
          <a:ln>
            <a:noFill/>
          </a:ln>
        </p:spPr>
        <p:txBody>
          <a:bodyPr vert="horz" lIns="91425" tIns="45700" rIns="91425" bIns="45700" rtlCol="0" anchor="t" anchorCtr="0">
            <a:noAutofit/>
          </a:bodyPr>
          <a:lstStyle/>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I got a B+ and that’s not my blood type”</a:t>
            </a:r>
          </a:p>
          <a:p>
            <a:pPr marL="914400" lvl="1" indent="-228600">
              <a:buClr>
                <a:schemeClr val="accent1"/>
              </a:buClr>
              <a:buFont typeface="Wingdings 2" pitchFamily="18" charset="2"/>
              <a:buChar char=""/>
            </a:pPr>
            <a:r>
              <a:rPr lang="en-US" sz="2400" smtClean="0">
                <a:latin typeface="Tahoma" pitchFamily="34" charset="0"/>
                <a:ea typeface="Tahoma" pitchFamily="34" charset="0"/>
                <a:cs typeface="Tahoma" pitchFamily="34" charset="0"/>
              </a:rPr>
              <a:t>Harvard University Asian-American Mental Health Series</a:t>
            </a:r>
          </a:p>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Lexington Teen-Parent Community Dialogue</a:t>
            </a:r>
          </a:p>
          <a:p>
            <a:pPr marL="457200" marR="0" lvl="0" indent="-228600" algn="l" defTabSz="914400" rtl="0" eaLnBrk="1" fontAlgn="auto" latinLnBrk="0" hangingPunct="1">
              <a:lnSpc>
                <a:spcPct val="100000"/>
              </a:lnSpc>
              <a:spcBef>
                <a:spcPts val="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smtClean="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do we mean by “cultural proficiency”?</a:t>
            </a:r>
            <a:endParaRPr lang="en-US"/>
          </a:p>
        </p:txBody>
      </p:sp>
      <p:sp>
        <p:nvSpPr>
          <p:cNvPr id="3" name="Content Placeholder 2"/>
          <p:cNvSpPr>
            <a:spLocks noGrp="1"/>
          </p:cNvSpPr>
          <p:nvPr>
            <p:ph idx="1"/>
          </p:nvPr>
        </p:nvSpPr>
        <p:spPr>
          <a:xfrm>
            <a:off x="609600" y="1524000"/>
            <a:ext cx="7924800" cy="4114799"/>
          </a:xfrm>
        </p:spPr>
        <p:txBody>
          <a:bodyPr>
            <a:normAutofit/>
          </a:bodyPr>
          <a:lstStyle/>
          <a:p>
            <a:r>
              <a:rPr lang="en-US" dirty="0" smtClean="0"/>
              <a:t>Ability to serve students from diverse backgrounds</a:t>
            </a:r>
          </a:p>
          <a:p>
            <a:pPr lvl="1"/>
            <a:r>
              <a:rPr lang="en-US" dirty="0" smtClean="0"/>
              <a:t>“Recognizing the differences among students and families from different cultural groups</a:t>
            </a:r>
          </a:p>
          <a:p>
            <a:pPr lvl="1"/>
            <a:r>
              <a:rPr lang="en-US" dirty="0" smtClean="0"/>
              <a:t>Responding to those differences positively</a:t>
            </a:r>
          </a:p>
          <a:p>
            <a:pPr lvl="1"/>
            <a:r>
              <a:rPr lang="en-US" dirty="0" smtClean="0"/>
              <a:t>Being able to interact effectively in a range of cultural environments”*</a:t>
            </a:r>
          </a:p>
          <a:p>
            <a:r>
              <a:rPr lang="en-US" dirty="0" smtClean="0"/>
              <a:t>Sometimes called “cultural </a:t>
            </a:r>
            <a:r>
              <a:rPr lang="en-US" smtClean="0"/>
              <a:t>responsiveness” or “cultural competency”</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a:p>
        </p:txBody>
      </p:sp>
      <p:sp>
        <p:nvSpPr>
          <p:cNvPr id="7" name="TextBox 6"/>
          <p:cNvSpPr txBox="1"/>
          <p:nvPr/>
        </p:nvSpPr>
        <p:spPr>
          <a:xfrm>
            <a:off x="304800" y="5943600"/>
            <a:ext cx="7696200" cy="523220"/>
          </a:xfrm>
          <a:prstGeom prst="rect">
            <a:avLst/>
          </a:prstGeom>
          <a:noFill/>
        </p:spPr>
        <p:txBody>
          <a:bodyPr wrap="square" rtlCol="0">
            <a:spAutoFit/>
          </a:bodyPr>
          <a:lstStyle/>
          <a:p>
            <a:r>
              <a:rPr lang="en-US" sz="1400" smtClean="0"/>
              <a:t>*Lindsey, R.B. Robins, K.N. and Terrell, R.D. (2003). </a:t>
            </a:r>
            <a:r>
              <a:rPr lang="en-US" sz="1400" i="1" smtClean="0"/>
              <a:t>Cultural proficiency: A manual for school leaders</a:t>
            </a:r>
            <a:r>
              <a:rPr lang="en-US" sz="1400" smtClean="0"/>
              <a:t>. Thousand Oaks, CA: Corwin Press.</a:t>
            </a:r>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Current Landscape</a:t>
            </a:r>
          </a:p>
        </p:txBody>
      </p:sp>
      <p:sp>
        <p:nvSpPr>
          <p:cNvPr id="87" name="Shape 87"/>
          <p:cNvSpPr txBox="1">
            <a:spLocks noGrp="1"/>
          </p:cNvSpPr>
          <p:nvPr>
            <p:ph type="body" idx="1"/>
          </p:nvPr>
        </p:nvSpPr>
        <p:spPr>
          <a:xfrm>
            <a:off x="381000" y="1219200"/>
            <a:ext cx="8382000" cy="46023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100000"/>
              <a:buFont typeface="Noto Sans Symbols"/>
              <a:buNone/>
            </a:pPr>
            <a:r>
              <a:rPr lang="en-US" b="1" dirty="0"/>
              <a:t>Parent/Community Involvement</a:t>
            </a:r>
          </a:p>
          <a:p>
            <a:pPr marL="0" marR="0" lvl="0" indent="-177800" algn="l" rtl="0">
              <a:spcBef>
                <a:spcPts val="0"/>
              </a:spcBef>
              <a:buClr>
                <a:schemeClr val="accent1"/>
              </a:buClr>
              <a:buSzPct val="233333"/>
              <a:buFont typeface="Noto Sans Symbols"/>
              <a:buNone/>
            </a:pPr>
            <a:endParaRPr sz="1200" b="1" dirty="0"/>
          </a:p>
          <a:p>
            <a:pPr marL="457200" marR="0" lvl="0" indent="-228600">
              <a:lnSpc>
                <a:spcPct val="100000"/>
              </a:lnSpc>
              <a:spcBef>
                <a:spcPts val="0"/>
              </a:spcBef>
              <a:spcAft>
                <a:spcPts val="0"/>
              </a:spcAft>
              <a:buSzPct val="100000"/>
            </a:pPr>
            <a:r>
              <a:rPr lang="en-US" dirty="0"/>
              <a:t>Asian Parent Organizations: CAAL, IAL, </a:t>
            </a:r>
            <a:r>
              <a:rPr lang="en-US" dirty="0" err="1"/>
              <a:t>KoLex</a:t>
            </a:r>
            <a:endParaRPr lang="en-US" dirty="0"/>
          </a:p>
          <a:p>
            <a:pPr marL="914400" marR="0" lvl="1" indent="-228600">
              <a:lnSpc>
                <a:spcPct val="100000"/>
              </a:lnSpc>
              <a:spcBef>
                <a:spcPts val="0"/>
              </a:spcBef>
              <a:spcAft>
                <a:spcPts val="0"/>
              </a:spcAft>
              <a:buSzPct val="116666"/>
              <a:buFont typeface="Wingdings 2" pitchFamily="18" charset="2"/>
              <a:buChar char=""/>
            </a:pPr>
            <a:r>
              <a:rPr lang="en-US" sz="2800" dirty="0"/>
              <a:t>Lexington Asian Community Alliance (LACA</a:t>
            </a:r>
            <a:r>
              <a:rPr lang="en-US" sz="2800" dirty="0" smtClean="0"/>
              <a:t>)</a:t>
            </a:r>
          </a:p>
          <a:p>
            <a:pPr marL="914400" marR="0" lvl="1" indent="-228600">
              <a:lnSpc>
                <a:spcPct val="100000"/>
              </a:lnSpc>
              <a:spcBef>
                <a:spcPts val="0"/>
              </a:spcBef>
              <a:spcAft>
                <a:spcPts val="0"/>
              </a:spcAft>
              <a:buSzPct val="116666"/>
              <a:buFont typeface="Wingdings 2" pitchFamily="18" charset="2"/>
              <a:buChar char=""/>
            </a:pPr>
            <a:r>
              <a:rPr lang="en-US" sz="2800" dirty="0" smtClean="0"/>
              <a:t>Workshops </a:t>
            </a:r>
            <a:r>
              <a:rPr lang="en-US" sz="2800" dirty="0"/>
              <a:t>offered by individual associations, jointly through LACA, and in partnership with LYFS/</a:t>
            </a:r>
            <a:r>
              <a:rPr lang="en-US" sz="2800" dirty="0" smtClean="0"/>
              <a:t>school.</a:t>
            </a:r>
          </a:p>
          <a:p>
            <a:pPr marL="914400" marR="0" lvl="1" indent="-228600">
              <a:lnSpc>
                <a:spcPct val="100000"/>
              </a:lnSpc>
              <a:spcBef>
                <a:spcPts val="0"/>
              </a:spcBef>
              <a:spcAft>
                <a:spcPts val="0"/>
              </a:spcAft>
              <a:buSzPct val="116666"/>
              <a:buFont typeface="Wingdings 2" pitchFamily="18" charset="2"/>
              <a:buChar char=""/>
            </a:pPr>
            <a:r>
              <a:rPr lang="en-US" sz="2800" dirty="0" smtClean="0"/>
              <a:t>Connection</a:t>
            </a:r>
            <a:r>
              <a:rPr lang="en-US" sz="2800" dirty="0"/>
              <a:t>/communication with superintendent.</a:t>
            </a:r>
          </a:p>
          <a:p>
            <a:pPr marL="457200" marR="0" lvl="0" indent="-228600">
              <a:lnSpc>
                <a:spcPct val="100000"/>
              </a:lnSpc>
              <a:spcBef>
                <a:spcPts val="0"/>
              </a:spcBef>
              <a:spcAft>
                <a:spcPts val="0"/>
              </a:spcAft>
              <a:buSzPct val="100000"/>
            </a:pPr>
            <a:r>
              <a:rPr lang="en-US" dirty="0"/>
              <a:t> Lexington Youth and Family Services (LYFS)</a:t>
            </a:r>
          </a:p>
          <a:p>
            <a:pPr marL="914400" marR="0" lvl="1" indent="-228600">
              <a:lnSpc>
                <a:spcPct val="100000"/>
              </a:lnSpc>
              <a:spcBef>
                <a:spcPts val="0"/>
              </a:spcBef>
              <a:spcAft>
                <a:spcPts val="0"/>
              </a:spcAft>
              <a:buFont typeface="Wingdings 2" pitchFamily="18" charset="2"/>
              <a:buChar char=""/>
            </a:pPr>
            <a:r>
              <a:rPr lang="en-US" sz="2800" dirty="0"/>
              <a:t>Asian Mental Health Initiative</a:t>
            </a:r>
          </a:p>
          <a:p>
            <a:pPr marL="914400" marR="0" lvl="1" indent="-228600">
              <a:lnSpc>
                <a:spcPct val="100000"/>
              </a:lnSpc>
              <a:spcBef>
                <a:spcPts val="0"/>
              </a:spcBef>
              <a:spcAft>
                <a:spcPts val="0"/>
              </a:spcAft>
              <a:buFont typeface="Wingdings 2" pitchFamily="18" charset="2"/>
              <a:buChar char=""/>
            </a:pPr>
            <a:r>
              <a:rPr lang="en-US" sz="2800" dirty="0"/>
              <a:t>Teen-Parent Community Dialogues</a:t>
            </a:r>
          </a:p>
        </p:txBody>
      </p:sp>
      <p:sp>
        <p:nvSpPr>
          <p:cNvPr id="88" name="Shape 88"/>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89" name="Shape 89"/>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30</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Parent/Community Examples</a:t>
            </a:r>
          </a:p>
        </p:txBody>
      </p:sp>
      <p:sp>
        <p:nvSpPr>
          <p:cNvPr id="95" name="Shape 95"/>
          <p:cNvSpPr txBox="1">
            <a:spLocks noGrp="1"/>
          </p:cNvSpPr>
          <p:nvPr>
            <p:ph type="body" idx="1"/>
          </p:nvPr>
        </p:nvSpPr>
        <p:spPr>
          <a:xfrm>
            <a:off x="609600" y="1524000"/>
            <a:ext cx="7924800" cy="4602300"/>
          </a:xfrm>
          <a:prstGeom prst="rect">
            <a:avLst/>
          </a:prstGeom>
          <a:noFill/>
          <a:ln>
            <a:noFill/>
          </a:ln>
        </p:spPr>
        <p:txBody>
          <a:bodyPr lIns="91425" tIns="45700" rIns="91425" bIns="45700" anchor="t" anchorCtr="0">
            <a:noAutofit/>
          </a:bodyPr>
          <a:lstStyle/>
          <a:p>
            <a:pPr marL="0" marR="0" lvl="0" indent="-177800" algn="l" rtl="0">
              <a:spcBef>
                <a:spcPts val="0"/>
              </a:spcBef>
              <a:buClr>
                <a:schemeClr val="accent1"/>
              </a:buClr>
              <a:buSzPct val="233333"/>
              <a:buFont typeface="Noto Sans Symbols"/>
              <a:buNone/>
            </a:pPr>
            <a:endParaRPr sz="1200" b="1" dirty="0"/>
          </a:p>
          <a:p>
            <a:pPr marL="457200" lvl="0" indent="-228600">
              <a:spcBef>
                <a:spcPts val="0"/>
              </a:spcBef>
              <a:buSzPct val="100000"/>
            </a:pPr>
            <a:r>
              <a:rPr lang="en-US" dirty="0"/>
              <a:t>Bicultural Management: A Community Challenge &amp; </a:t>
            </a:r>
            <a:r>
              <a:rPr lang="en-US" dirty="0" smtClean="0"/>
              <a:t>Opportunity</a:t>
            </a:r>
          </a:p>
          <a:p>
            <a:pPr marL="457200" lvl="0" indent="-228600">
              <a:spcBef>
                <a:spcPts val="0"/>
              </a:spcBef>
              <a:buSzPct val="100000"/>
            </a:pPr>
            <a:r>
              <a:rPr lang="en-US" dirty="0" smtClean="0"/>
              <a:t>Education </a:t>
            </a:r>
            <a:r>
              <a:rPr lang="en-US" dirty="0"/>
              <a:t>&amp; Expectations: Building Understanding Across Cultures</a:t>
            </a:r>
          </a:p>
          <a:p>
            <a:pPr marL="457200" lvl="0" indent="-228600">
              <a:spcBef>
                <a:spcPts val="0"/>
              </a:spcBef>
              <a:buSzPct val="100000"/>
            </a:pPr>
            <a:r>
              <a:rPr lang="en-US" dirty="0"/>
              <a:t>Academic Burnout vs. Academic Success</a:t>
            </a:r>
          </a:p>
          <a:p>
            <a:pPr marL="457200" lvl="0" indent="-228600">
              <a:spcBef>
                <a:spcPts val="0"/>
              </a:spcBef>
              <a:buSzPct val="100000"/>
            </a:pPr>
            <a:r>
              <a:rPr lang="en-US" dirty="0"/>
              <a:t>College &amp; Career: Debunking Myths</a:t>
            </a:r>
          </a:p>
          <a:p>
            <a:pPr marL="457200" lvl="0" indent="-228600">
              <a:spcBef>
                <a:spcPts val="0"/>
              </a:spcBef>
              <a:buSzPct val="100000"/>
            </a:pPr>
            <a:r>
              <a:rPr lang="en-US" dirty="0"/>
              <a:t>Success for the Long Run</a:t>
            </a:r>
          </a:p>
        </p:txBody>
      </p:sp>
      <p:sp>
        <p:nvSpPr>
          <p:cNvPr id="96" name="Shape 96"/>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97" name="Shape 97"/>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31</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When People Care, it’s a Priority</a:t>
            </a:r>
          </a:p>
        </p:txBody>
      </p:sp>
      <p:sp>
        <p:nvSpPr>
          <p:cNvPr id="103" name="Shape 103"/>
          <p:cNvSpPr txBox="1">
            <a:spLocks noGrp="1"/>
          </p:cNvSpPr>
          <p:nvPr>
            <p:ph type="body" idx="1"/>
          </p:nvPr>
        </p:nvSpPr>
        <p:spPr>
          <a:xfrm>
            <a:off x="609600" y="1524000"/>
            <a:ext cx="7924800" cy="4602300"/>
          </a:xfrm>
          <a:prstGeom prst="rect">
            <a:avLst/>
          </a:prstGeom>
          <a:noFill/>
          <a:ln>
            <a:noFill/>
          </a:ln>
        </p:spPr>
        <p:txBody>
          <a:bodyPr lIns="91425" tIns="45700" rIns="91425" bIns="45700" anchor="t" anchorCtr="0">
            <a:noAutofit/>
          </a:bodyPr>
          <a:lstStyle/>
          <a:p>
            <a:pPr marL="0" marR="0" lvl="0" indent="-177800" algn="l" rtl="0">
              <a:spcBef>
                <a:spcPts val="0"/>
              </a:spcBef>
              <a:buClr>
                <a:schemeClr val="accent1"/>
              </a:buClr>
              <a:buSzPct val="233333"/>
              <a:buFont typeface="Noto Sans Symbols"/>
              <a:buNone/>
            </a:pPr>
            <a:endParaRPr sz="1200" b="1"/>
          </a:p>
          <a:p>
            <a:pPr marL="0" marR="0" lvl="0" indent="0" algn="l" rtl="0">
              <a:spcBef>
                <a:spcPts val="0"/>
              </a:spcBef>
              <a:buNone/>
            </a:pPr>
            <a:r>
              <a:rPr lang="en-US" b="1"/>
              <a:t>Make It…</a:t>
            </a:r>
          </a:p>
          <a:p>
            <a:pPr marL="0" marR="0" lvl="0" indent="0" algn="l" rtl="0">
              <a:spcBef>
                <a:spcPts val="0"/>
              </a:spcBef>
              <a:buNone/>
            </a:pPr>
            <a:endParaRPr sz="1200" b="1"/>
          </a:p>
          <a:p>
            <a:pPr marL="457200" marR="0" lvl="0" indent="-228600" algn="l" rtl="0">
              <a:spcBef>
                <a:spcPts val="0"/>
              </a:spcBef>
            </a:pPr>
            <a:r>
              <a:rPr lang="en-US" b="1"/>
              <a:t>R</a:t>
            </a:r>
            <a:r>
              <a:rPr lang="en-US"/>
              <a:t>elevant</a:t>
            </a:r>
          </a:p>
          <a:p>
            <a:pPr marL="457200" marR="0" lvl="0" indent="0" algn="l" rtl="0">
              <a:spcBef>
                <a:spcPts val="0"/>
              </a:spcBef>
              <a:buNone/>
            </a:pPr>
            <a:endParaRPr/>
          </a:p>
          <a:p>
            <a:pPr marL="457200" marR="0" lvl="0" indent="-228600" algn="l" rtl="0">
              <a:spcBef>
                <a:spcPts val="0"/>
              </a:spcBef>
            </a:pPr>
            <a:r>
              <a:rPr lang="en-US" b="1"/>
              <a:t>R</a:t>
            </a:r>
            <a:r>
              <a:rPr lang="en-US"/>
              <a:t>esponsive</a:t>
            </a:r>
          </a:p>
          <a:p>
            <a:pPr marL="0" marR="0" lvl="0" indent="0" algn="l" rtl="0">
              <a:spcBef>
                <a:spcPts val="0"/>
              </a:spcBef>
              <a:buNone/>
            </a:pPr>
            <a:endParaRPr/>
          </a:p>
          <a:p>
            <a:pPr marL="457200" marR="0" lvl="0" indent="-228600" algn="l" rtl="0">
              <a:spcBef>
                <a:spcPts val="0"/>
              </a:spcBef>
            </a:pPr>
            <a:r>
              <a:rPr lang="en-US" b="1"/>
              <a:t>R</a:t>
            </a:r>
            <a:r>
              <a:rPr lang="en-US"/>
              <a:t>eal</a:t>
            </a:r>
          </a:p>
          <a:p>
            <a:pPr marL="457200" marR="0" lvl="0" indent="0" algn="l" rtl="0">
              <a:spcBef>
                <a:spcPts val="0"/>
              </a:spcBef>
              <a:buNone/>
            </a:pPr>
            <a:endParaRPr/>
          </a:p>
        </p:txBody>
      </p:sp>
      <p:sp>
        <p:nvSpPr>
          <p:cNvPr id="104" name="Shape 104"/>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05" name="Shape 105"/>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32</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Make it: Relevant</a:t>
            </a:r>
          </a:p>
        </p:txBody>
      </p:sp>
      <p:sp>
        <p:nvSpPr>
          <p:cNvPr id="111" name="Shape 111"/>
          <p:cNvSpPr txBox="1">
            <a:spLocks noGrp="1"/>
          </p:cNvSpPr>
          <p:nvPr>
            <p:ph type="body" idx="1"/>
          </p:nvPr>
        </p:nvSpPr>
        <p:spPr>
          <a:xfrm>
            <a:off x="609600" y="1524000"/>
            <a:ext cx="7924800" cy="4602300"/>
          </a:xfrm>
          <a:prstGeom prst="rect">
            <a:avLst/>
          </a:prstGeom>
          <a:noFill/>
          <a:ln>
            <a:noFill/>
          </a:ln>
        </p:spPr>
        <p:txBody>
          <a:bodyPr lIns="91425" tIns="45700" rIns="91425" bIns="45700" anchor="t" anchorCtr="0">
            <a:noAutofit/>
          </a:bodyPr>
          <a:lstStyle/>
          <a:p>
            <a:pPr marL="457200" marR="0" lvl="0" indent="-228600" algn="l" rtl="0">
              <a:spcBef>
                <a:spcPts val="0"/>
              </a:spcBef>
            </a:pPr>
            <a:r>
              <a:rPr lang="en-US"/>
              <a:t>What is/are your district’s </a:t>
            </a:r>
            <a:r>
              <a:rPr lang="en-US" sz="3200" b="1"/>
              <a:t>population</a:t>
            </a:r>
            <a:r>
              <a:rPr lang="en-US"/>
              <a:t>(s)?</a:t>
            </a:r>
          </a:p>
          <a:p>
            <a:pPr marL="457200" marR="0" lvl="0" indent="-228600" algn="l" rtl="0">
              <a:spcBef>
                <a:spcPts val="0"/>
              </a:spcBef>
            </a:pPr>
            <a:r>
              <a:rPr lang="en-US"/>
              <a:t>What are</a:t>
            </a:r>
            <a:r>
              <a:rPr lang="en-US" sz="3200"/>
              <a:t> </a:t>
            </a:r>
            <a:r>
              <a:rPr lang="en-US" sz="3200" b="1"/>
              <a:t>common experiences, observations, and/or challenges</a:t>
            </a:r>
            <a:r>
              <a:rPr lang="en-US"/>
              <a:t> your faculty &amp; administration talk about/seek support with?</a:t>
            </a:r>
          </a:p>
          <a:p>
            <a:pPr marL="914400" marR="0" lvl="1" indent="-228600" algn="l" rtl="0">
              <a:spcBef>
                <a:spcPts val="0"/>
              </a:spcBef>
            </a:pPr>
            <a:r>
              <a:rPr lang="en-US"/>
              <a:t>“Why are _____ students like this?” “Why do ____ parents do this?”</a:t>
            </a:r>
          </a:p>
          <a:p>
            <a:pPr marL="457200" marR="0" lvl="0" indent="-228600" algn="l" rtl="0">
              <a:spcBef>
                <a:spcPts val="0"/>
              </a:spcBef>
            </a:pPr>
            <a:r>
              <a:rPr lang="en-US"/>
              <a:t>What </a:t>
            </a:r>
            <a:r>
              <a:rPr lang="en-US" sz="3200" b="1"/>
              <a:t>opportunities</a:t>
            </a:r>
            <a:r>
              <a:rPr lang="en-US"/>
              <a:t> can you provide to help them serve students &amp; their families better?</a:t>
            </a:r>
          </a:p>
        </p:txBody>
      </p:sp>
      <p:sp>
        <p:nvSpPr>
          <p:cNvPr id="112" name="Shape 112"/>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13" name="Shape 113"/>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33</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Make it: Responsive</a:t>
            </a:r>
          </a:p>
        </p:txBody>
      </p:sp>
      <p:sp>
        <p:nvSpPr>
          <p:cNvPr id="119" name="Shape 119"/>
          <p:cNvSpPr txBox="1">
            <a:spLocks noGrp="1"/>
          </p:cNvSpPr>
          <p:nvPr>
            <p:ph type="body" idx="1"/>
          </p:nvPr>
        </p:nvSpPr>
        <p:spPr>
          <a:xfrm>
            <a:off x="304800" y="1524000"/>
            <a:ext cx="8534400" cy="4876800"/>
          </a:xfrm>
          <a:prstGeom prst="rect">
            <a:avLst/>
          </a:prstGeom>
          <a:noFill/>
          <a:ln>
            <a:noFill/>
          </a:ln>
        </p:spPr>
        <p:txBody>
          <a:bodyPr lIns="91425" tIns="45700" rIns="91425" bIns="45700" anchor="t" anchorCtr="0">
            <a:noAutofit/>
          </a:bodyPr>
          <a:lstStyle/>
          <a:p>
            <a:pPr marL="457200" lvl="0" indent="-228600" rtl="0">
              <a:spcBef>
                <a:spcPts val="0"/>
              </a:spcBef>
            </a:pPr>
            <a:r>
              <a:rPr lang="en-US"/>
              <a:t>One size fits many, but </a:t>
            </a:r>
            <a:r>
              <a:rPr lang="en-US" sz="3200" b="1"/>
              <a:t>many sizes fit all</a:t>
            </a:r>
            <a:r>
              <a:rPr lang="en-US"/>
              <a:t>.</a:t>
            </a:r>
          </a:p>
          <a:p>
            <a:pPr marL="914400" marR="0" lvl="1" indent="-228600" algn="l" rtl="0">
              <a:spcBef>
                <a:spcPts val="0"/>
              </a:spcBef>
            </a:pPr>
            <a:r>
              <a:rPr lang="en-US"/>
              <a:t>Your faculty are many, not one.</a:t>
            </a:r>
          </a:p>
          <a:p>
            <a:pPr marL="1371600" marR="0" lvl="2" indent="-228600" algn="l" rtl="0">
              <a:spcBef>
                <a:spcPts val="0"/>
              </a:spcBef>
            </a:pPr>
            <a:r>
              <a:rPr lang="en-US"/>
              <a:t>Consider the role/program</a:t>
            </a:r>
          </a:p>
          <a:p>
            <a:pPr marL="914400" marR="0" lvl="1" indent="-228600" algn="l" rtl="0">
              <a:spcBef>
                <a:spcPts val="0"/>
              </a:spcBef>
            </a:pPr>
            <a:r>
              <a:rPr lang="en-US"/>
              <a:t>Your schools are many, not one.</a:t>
            </a:r>
          </a:p>
          <a:p>
            <a:pPr marL="1371600" marR="0" lvl="2" indent="-228600" algn="l" rtl="0">
              <a:spcBef>
                <a:spcPts val="0"/>
              </a:spcBef>
            </a:pPr>
            <a:r>
              <a:rPr lang="en-US"/>
              <a:t>Consider the populations</a:t>
            </a:r>
          </a:p>
          <a:p>
            <a:pPr marL="457200" marR="0" lvl="0" indent="-228600" algn="l" rtl="0">
              <a:spcBef>
                <a:spcPts val="0"/>
              </a:spcBef>
            </a:pPr>
            <a:r>
              <a:rPr lang="en-US"/>
              <a:t>Start where we are.</a:t>
            </a:r>
          </a:p>
          <a:p>
            <a:pPr marL="457200" marR="0" lvl="0" indent="-228600" algn="l" rtl="0">
              <a:spcBef>
                <a:spcPts val="0"/>
              </a:spcBef>
            </a:pPr>
            <a:r>
              <a:rPr lang="en-US"/>
              <a:t>Needs </a:t>
            </a:r>
            <a:r>
              <a:rPr lang="en-US" sz="3200" b="1"/>
              <a:t>change</a:t>
            </a:r>
            <a:r>
              <a:rPr lang="en-US"/>
              <a:t> over time. So should your PD.</a:t>
            </a:r>
          </a:p>
          <a:p>
            <a:pPr marL="457200" marR="0" lvl="0" indent="-228600" algn="l" rtl="0">
              <a:spcBef>
                <a:spcPts val="0"/>
              </a:spcBef>
            </a:pPr>
            <a:r>
              <a:rPr lang="en-US"/>
              <a:t>Responsive means </a:t>
            </a:r>
            <a:r>
              <a:rPr lang="en-US" sz="3200" b="1"/>
              <a:t>recurrent</a:t>
            </a:r>
            <a:r>
              <a:rPr lang="en-US"/>
              <a:t> and </a:t>
            </a:r>
            <a:r>
              <a:rPr lang="en-US" sz="3200" b="1"/>
              <a:t>embedded</a:t>
            </a:r>
            <a:r>
              <a:rPr lang="en-US" smtClean="0"/>
              <a:t>.</a:t>
            </a:r>
          </a:p>
          <a:p>
            <a:pPr marL="457200" marR="0" lvl="0" indent="-228600" algn="l" rtl="0">
              <a:spcBef>
                <a:spcPts val="0"/>
              </a:spcBef>
              <a:buNone/>
            </a:pPr>
            <a:endParaRPr/>
          </a:p>
          <a:p>
            <a:pPr marL="0" marR="0" lvl="0" indent="0" algn="l" rtl="0">
              <a:spcBef>
                <a:spcPts val="0"/>
              </a:spcBef>
              <a:buNone/>
            </a:pPr>
            <a:r>
              <a:rPr lang="en-US" sz="2000" i="1"/>
              <a:t>Remember: we want to do our job better because it means </a:t>
            </a:r>
            <a:r>
              <a:rPr lang="en-US" sz="2000" i="1" smtClean="0"/>
              <a:t>we will </a:t>
            </a:r>
          </a:p>
          <a:p>
            <a:pPr marL="0" marR="0" lvl="0" indent="0" algn="l" rtl="0">
              <a:spcBef>
                <a:spcPts val="0"/>
              </a:spcBef>
              <a:buNone/>
            </a:pPr>
            <a:r>
              <a:rPr lang="en-US" sz="2000" i="1" smtClean="0"/>
              <a:t>be </a:t>
            </a:r>
            <a:r>
              <a:rPr lang="en-US" sz="2000" i="1"/>
              <a:t>able to help our students &amp; families better. Help us do that.</a:t>
            </a:r>
          </a:p>
          <a:p>
            <a:pPr marL="0" marR="0" lvl="0" indent="0" algn="l" rtl="0">
              <a:spcBef>
                <a:spcPts val="0"/>
              </a:spcBef>
              <a:buNone/>
            </a:pPr>
            <a:endParaRPr/>
          </a:p>
        </p:txBody>
      </p:sp>
      <p:sp>
        <p:nvSpPr>
          <p:cNvPr id="120" name="Shape 120"/>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21" name="Shape 121"/>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34</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09600" y="274637"/>
            <a:ext cx="7924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Make it: Real</a:t>
            </a:r>
          </a:p>
        </p:txBody>
      </p:sp>
      <p:sp>
        <p:nvSpPr>
          <p:cNvPr id="127" name="Shape 127"/>
          <p:cNvSpPr txBox="1">
            <a:spLocks noGrp="1"/>
          </p:cNvSpPr>
          <p:nvPr>
            <p:ph type="body" idx="1"/>
          </p:nvPr>
        </p:nvSpPr>
        <p:spPr>
          <a:xfrm>
            <a:off x="609600" y="1524000"/>
            <a:ext cx="7924800" cy="4602300"/>
          </a:xfrm>
          <a:prstGeom prst="rect">
            <a:avLst/>
          </a:prstGeom>
          <a:noFill/>
          <a:ln>
            <a:noFill/>
          </a:ln>
        </p:spPr>
        <p:txBody>
          <a:bodyPr lIns="91425" tIns="45700" rIns="91425" bIns="45700" anchor="t" anchorCtr="0">
            <a:noAutofit/>
          </a:bodyPr>
          <a:lstStyle/>
          <a:p>
            <a:pPr marL="457200" marR="0" lvl="0" indent="-228600" algn="l" rtl="0">
              <a:spcBef>
                <a:spcPts val="0"/>
              </a:spcBef>
            </a:pPr>
            <a:r>
              <a:rPr lang="en-US"/>
              <a:t>Start with the </a:t>
            </a:r>
            <a:r>
              <a:rPr lang="en-US" sz="3200" b="1"/>
              <a:t>self</a:t>
            </a:r>
            <a:r>
              <a:rPr lang="en-US"/>
              <a:t> in mind</a:t>
            </a:r>
          </a:p>
          <a:p>
            <a:pPr marL="914400" marR="0" lvl="1" indent="-228600" algn="l" rtl="0">
              <a:spcBef>
                <a:spcPts val="0"/>
              </a:spcBef>
            </a:pPr>
            <a:r>
              <a:rPr lang="en-US"/>
              <a:t>Understanding others starts from understanding oneself.</a:t>
            </a:r>
          </a:p>
          <a:p>
            <a:pPr marL="914400" marR="0" lvl="1" indent="-228600" algn="l" rtl="0">
              <a:spcBef>
                <a:spcPts val="0"/>
              </a:spcBef>
            </a:pPr>
            <a:r>
              <a:rPr lang="en-US"/>
              <a:t>Identity development is for everyone.</a:t>
            </a:r>
          </a:p>
          <a:p>
            <a:pPr marL="457200" marR="0" lvl="0" indent="-228600" algn="l" rtl="0">
              <a:spcBef>
                <a:spcPts val="0"/>
              </a:spcBef>
            </a:pPr>
            <a:r>
              <a:rPr lang="en-US"/>
              <a:t>Let us </a:t>
            </a:r>
            <a:r>
              <a:rPr lang="en-US" sz="3200" b="1"/>
              <a:t>talk</a:t>
            </a:r>
          </a:p>
          <a:p>
            <a:pPr marL="914400" marR="0" lvl="1" indent="-228600" algn="l" rtl="0">
              <a:spcBef>
                <a:spcPts val="0"/>
              </a:spcBef>
            </a:pPr>
            <a:r>
              <a:rPr lang="en-US"/>
              <a:t>Talk about what we are not supposed to talk about.</a:t>
            </a:r>
          </a:p>
          <a:p>
            <a:pPr marL="457200" marR="0" lvl="0" indent="-228600" algn="l" rtl="0">
              <a:spcBef>
                <a:spcPts val="0"/>
              </a:spcBef>
            </a:pPr>
            <a:r>
              <a:rPr lang="en-US" sz="3200" b="1"/>
              <a:t>Experience</a:t>
            </a:r>
            <a:r>
              <a:rPr lang="en-US"/>
              <a:t>, experience, experience</a:t>
            </a:r>
          </a:p>
          <a:p>
            <a:pPr marL="914400" marR="0" lvl="1" indent="-228600" algn="l" rtl="0">
              <a:spcBef>
                <a:spcPts val="0"/>
              </a:spcBef>
            </a:pPr>
            <a:r>
              <a:rPr lang="en-US"/>
              <a:t>Inspiring compassion comes from being able to connect with another human’s journey.</a:t>
            </a:r>
          </a:p>
          <a:p>
            <a:pPr marL="914400" marR="0" lvl="1" indent="-228600" algn="l" rtl="0">
              <a:spcBef>
                <a:spcPts val="0"/>
              </a:spcBef>
            </a:pPr>
            <a:r>
              <a:rPr lang="en-US"/>
              <a:t>Information is safe, but it is not enough.</a:t>
            </a:r>
          </a:p>
        </p:txBody>
      </p:sp>
      <p:sp>
        <p:nvSpPr>
          <p:cNvPr id="128" name="Shape 128"/>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29" name="Shape 129"/>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35</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09600" y="274650"/>
            <a:ext cx="81753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a:t>
            </a:r>
          </a:p>
        </p:txBody>
      </p:sp>
      <p:sp>
        <p:nvSpPr>
          <p:cNvPr id="135" name="Shape 135"/>
          <p:cNvSpPr txBox="1">
            <a:spLocks noGrp="1"/>
          </p:cNvSpPr>
          <p:nvPr>
            <p:ph type="body" idx="1"/>
          </p:nvPr>
        </p:nvSpPr>
        <p:spPr>
          <a:xfrm>
            <a:off x="609600" y="1524000"/>
            <a:ext cx="8281200" cy="46023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pPr>
            <a:r>
              <a:rPr lang="en-US"/>
              <a:t>PTA Grants</a:t>
            </a:r>
          </a:p>
          <a:p>
            <a:pPr marL="457200" marR="0" lvl="0" indent="-228600" algn="l" rtl="0">
              <a:lnSpc>
                <a:spcPct val="100000"/>
              </a:lnSpc>
              <a:spcBef>
                <a:spcPts val="0"/>
              </a:spcBef>
              <a:spcAft>
                <a:spcPts val="0"/>
              </a:spcAft>
            </a:pPr>
            <a:r>
              <a:rPr lang="en-US"/>
              <a:t>District/Department Grants</a:t>
            </a:r>
          </a:p>
          <a:p>
            <a:pPr marL="457200" marR="0" lvl="0" indent="-228600" algn="l" rtl="0">
              <a:lnSpc>
                <a:spcPct val="100000"/>
              </a:lnSpc>
              <a:spcBef>
                <a:spcPts val="0"/>
              </a:spcBef>
              <a:spcAft>
                <a:spcPts val="0"/>
              </a:spcAft>
            </a:pPr>
            <a:r>
              <a:rPr lang="en-US"/>
              <a:t>District PD Funds</a:t>
            </a:r>
          </a:p>
        </p:txBody>
      </p:sp>
      <p:sp>
        <p:nvSpPr>
          <p:cNvPr id="136" name="Shape 136"/>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37" name="Shape 137"/>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36</a:t>
            </a:fld>
            <a:endParaRPr lang="en-US" sz="1600" b="0" i="0" u="none" strike="noStrike" cap="none">
              <a:solidFill>
                <a:srgbClr val="8889A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09600" y="274650"/>
            <a:ext cx="81753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Get Started. Build Momentum.</a:t>
            </a:r>
          </a:p>
        </p:txBody>
      </p:sp>
      <p:sp>
        <p:nvSpPr>
          <p:cNvPr id="144" name="Shape 144"/>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45" name="Shape 145"/>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37</a:t>
            </a:fld>
            <a:endParaRPr lang="en-US" sz="1600" b="0" i="0" u="none" strike="noStrike" cap="none">
              <a:solidFill>
                <a:srgbClr val="8889A0"/>
              </a:solidFill>
              <a:latin typeface="Calibri"/>
              <a:ea typeface="Calibri"/>
              <a:cs typeface="Calibri"/>
              <a:sym typeface="Calibri"/>
            </a:endParaRPr>
          </a:p>
        </p:txBody>
      </p:sp>
      <p:sp>
        <p:nvSpPr>
          <p:cNvPr id="6" name="Shape 127"/>
          <p:cNvSpPr txBox="1">
            <a:spLocks/>
          </p:cNvSpPr>
          <p:nvPr/>
        </p:nvSpPr>
        <p:spPr>
          <a:xfrm>
            <a:off x="457200" y="1371600"/>
            <a:ext cx="7924800" cy="4602300"/>
          </a:xfrm>
          <a:prstGeom prst="rect">
            <a:avLst/>
          </a:prstGeom>
          <a:noFill/>
          <a:ln>
            <a:noFill/>
          </a:ln>
        </p:spPr>
        <p:txBody>
          <a:bodyPr vert="horz" lIns="91425" tIns="45700" rIns="91425" bIns="45700" rtlCol="0" anchor="t" anchorCtr="0">
            <a:noAutofit/>
          </a:bodyPr>
          <a:lstStyle/>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Take inventory</a:t>
            </a:r>
          </a:p>
          <a:p>
            <a:pPr marL="914400" lvl="1" indent="-228600">
              <a:buClr>
                <a:schemeClr val="accent1"/>
              </a:buClr>
              <a:buFont typeface="Wingdings 2" pitchFamily="18" charset="2"/>
              <a:buChar char=""/>
            </a:pPr>
            <a:r>
              <a:rPr lang="en-US" sz="2400" smtClean="0">
                <a:latin typeface="Tahoma" pitchFamily="34" charset="0"/>
                <a:ea typeface="Tahoma" pitchFamily="34" charset="0"/>
                <a:cs typeface="Tahoma" pitchFamily="34" charset="0"/>
              </a:rPr>
              <a:t>What is already happening in your district?</a:t>
            </a:r>
          </a:p>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Identify your cultural leader(s) and allies</a:t>
            </a:r>
          </a:p>
          <a:p>
            <a:pPr marL="914400" lvl="1" indent="-228600">
              <a:buClr>
                <a:schemeClr val="accent1"/>
              </a:buClr>
              <a:buFont typeface="Wingdings 2" pitchFamily="18" charset="2"/>
              <a:buChar char=""/>
            </a:pPr>
            <a:r>
              <a:rPr lang="en-US" sz="2400" smtClean="0">
                <a:latin typeface="Tahoma" pitchFamily="34" charset="0"/>
                <a:ea typeface="Tahoma" pitchFamily="34" charset="0"/>
                <a:cs typeface="Tahoma" pitchFamily="34" charset="0"/>
              </a:rPr>
              <a:t>Who is/are leading or supporting this/these initiatives? Start with them.</a:t>
            </a:r>
          </a:p>
          <a:p>
            <a:pPr marL="914400" lvl="1" indent="-228600">
              <a:buClr>
                <a:schemeClr val="accent1"/>
              </a:buClr>
              <a:buFont typeface="Wingdings 2" pitchFamily="18" charset="2"/>
              <a:buChar char=""/>
            </a:pPr>
            <a:r>
              <a:rPr lang="en-US" sz="2400" smtClean="0">
                <a:latin typeface="Tahoma" pitchFamily="34" charset="0"/>
                <a:ea typeface="Tahoma" pitchFamily="34" charset="0"/>
                <a:cs typeface="Tahoma" pitchFamily="34" charset="0"/>
              </a:rPr>
              <a:t>Look beyond the “obvious”.</a:t>
            </a:r>
          </a:p>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Partnerships, not silos</a:t>
            </a:r>
          </a:p>
          <a:p>
            <a:pPr marL="914400" lvl="1" indent="-228600">
              <a:buClr>
                <a:schemeClr val="accent1"/>
              </a:buClr>
              <a:buFont typeface="Wingdings 2" pitchFamily="18" charset="2"/>
              <a:buChar char=""/>
            </a:pPr>
            <a:r>
              <a:rPr lang="en-US" sz="2400" smtClean="0">
                <a:latin typeface="Tahoma" pitchFamily="34" charset="0"/>
                <a:ea typeface="Tahoma" pitchFamily="34" charset="0"/>
                <a:cs typeface="Tahoma" pitchFamily="34" charset="0"/>
              </a:rPr>
              <a:t>It takes a village: in and out of the school.</a:t>
            </a:r>
          </a:p>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Spread the work</a:t>
            </a:r>
          </a:p>
          <a:p>
            <a:pPr marL="457200" indent="-228600">
              <a:buClr>
                <a:schemeClr val="accent1"/>
              </a:buClr>
              <a:buFont typeface="Wingdings 2" pitchFamily="18" charset="2"/>
              <a:buChar char=""/>
            </a:pPr>
            <a:r>
              <a:rPr lang="en-US" sz="2800" smtClean="0">
                <a:latin typeface="Tahoma" pitchFamily="34" charset="0"/>
                <a:ea typeface="Tahoma" pitchFamily="34" charset="0"/>
                <a:cs typeface="Tahoma" pitchFamily="34" charset="0"/>
              </a:rPr>
              <a:t>Start before you’re ready</a:t>
            </a:r>
          </a:p>
          <a:p>
            <a:pPr marL="914400" marR="0" lvl="1" indent="-228600" algn="l" defTabSz="914400" rtl="0" eaLnBrk="1" fontAlgn="auto" latinLnBrk="0" hangingPunct="1">
              <a:lnSpc>
                <a:spcPct val="100000"/>
              </a:lnSpc>
              <a:spcBef>
                <a:spcPts val="0"/>
              </a:spcBef>
              <a:spcAft>
                <a:spcPts val="0"/>
              </a:spcAft>
              <a:buClr>
                <a:schemeClr val="accent1"/>
              </a:buClr>
              <a:buSzTx/>
              <a:buFont typeface="Wingdings 2" pitchFamily="18" charset="2"/>
              <a:buChar char="ê"/>
              <a:tabLst/>
              <a:defRPr/>
            </a:pPr>
            <a:endParaRPr kumimoji="0" lang="en-US" sz="2400" b="0" i="0" u="none" strike="noStrike" kern="1200" cap="none" spc="0" normalizeH="0" baseline="0" noProof="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ftr" idx="11"/>
          </p:nvPr>
        </p:nvSpPr>
        <p:spPr>
          <a:xfrm>
            <a:off x="3124200" y="6356350"/>
            <a:ext cx="5410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9A0"/>
                </a:solidFill>
                <a:latin typeface="Calibri"/>
                <a:ea typeface="Calibri"/>
                <a:cs typeface="Calibri"/>
                <a:sym typeface="Calibri"/>
              </a:rPr>
              <a:t>Massachusetts Department of Elementary and Secondary Education</a:t>
            </a:r>
          </a:p>
        </p:txBody>
      </p:sp>
      <p:sp>
        <p:nvSpPr>
          <p:cNvPr id="151" name="Shape 151"/>
          <p:cNvSpPr txBox="1">
            <a:spLocks noGrp="1"/>
          </p:cNvSpPr>
          <p:nvPr>
            <p:ph type="sldNum" idx="12"/>
          </p:nvPr>
        </p:nvSpPr>
        <p:spPr>
          <a:xfrm>
            <a:off x="8486688" y="5257800"/>
            <a:ext cx="533400" cy="457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rgbClr val="8889A0"/>
                </a:solidFill>
                <a:latin typeface="Calibri"/>
                <a:ea typeface="Calibri"/>
                <a:cs typeface="Calibri"/>
                <a:sym typeface="Calibri"/>
              </a:rPr>
              <a:pPr marL="0" marR="0" lvl="0" indent="0" algn="ctr" rtl="0">
                <a:spcBef>
                  <a:spcPts val="0"/>
                </a:spcBef>
                <a:buSzPct val="25000"/>
                <a:buNone/>
              </a:pPr>
              <a:t>38</a:t>
            </a:fld>
            <a:endParaRPr lang="en-US" sz="1600" b="0" i="0" u="none" strike="noStrike" cap="none">
              <a:solidFill>
                <a:srgbClr val="8889A0"/>
              </a:solidFill>
              <a:latin typeface="Calibri"/>
              <a:ea typeface="Calibri"/>
              <a:cs typeface="Calibri"/>
              <a:sym typeface="Calibri"/>
            </a:endParaRPr>
          </a:p>
        </p:txBody>
      </p:sp>
      <p:pic>
        <p:nvPicPr>
          <p:cNvPr id="152" name="Shape 152" descr="Child dressed in superhero cape and goggles"/>
          <p:cNvPicPr preferRelativeResize="0"/>
          <p:nvPr/>
        </p:nvPicPr>
        <p:blipFill rotWithShape="1">
          <a:blip r:embed="rId3" cstate="print">
            <a:alphaModFix/>
          </a:blip>
          <a:srcRect/>
          <a:stretch/>
        </p:blipFill>
        <p:spPr>
          <a:xfrm>
            <a:off x="494550" y="778150"/>
            <a:ext cx="7506300" cy="5063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696200" cy="1096962"/>
          </a:xfrm>
        </p:spPr>
        <p:txBody>
          <a:bodyPr/>
          <a:lstStyle/>
          <a:p>
            <a:pPr algn="ctr"/>
            <a:r>
              <a:rPr lang="en-US" smtClean="0"/>
              <a:t>Questions?</a:t>
            </a:r>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39</a:t>
            </a:fld>
            <a:endParaRPr lang="en-US"/>
          </a:p>
        </p:txBody>
      </p:sp>
      <p:sp>
        <p:nvSpPr>
          <p:cNvPr id="1026" name="AutoShape 2" descr="Image result for question mark"/>
          <p:cNvSpPr>
            <a:spLocks noChangeAspect="1" noChangeArrowheads="1"/>
          </p:cNvSpPr>
          <p:nvPr/>
        </p:nvSpPr>
        <p:spPr bwMode="auto">
          <a:xfrm>
            <a:off x="155575" y="-1790700"/>
            <a:ext cx="28479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Person thinking, with question mark&#10;"/>
          <p:cNvPicPr>
            <a:picLocks noChangeAspect="1" noChangeArrowheads="1"/>
          </p:cNvPicPr>
          <p:nvPr/>
        </p:nvPicPr>
        <p:blipFill>
          <a:blip r:embed="rId2" cstate="print"/>
          <a:srcRect/>
          <a:stretch>
            <a:fillRect/>
          </a:stretch>
        </p:blipFill>
        <p:spPr bwMode="auto">
          <a:xfrm>
            <a:off x="3124200" y="1600200"/>
            <a:ext cx="2847975" cy="37433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do we mean by “cultural proficiency”?</a:t>
            </a:r>
            <a:endParaRPr lang="en-US"/>
          </a:p>
        </p:txBody>
      </p:sp>
      <p:sp>
        <p:nvSpPr>
          <p:cNvPr id="3" name="Content Placeholder 2"/>
          <p:cNvSpPr>
            <a:spLocks noGrp="1"/>
          </p:cNvSpPr>
          <p:nvPr>
            <p:ph idx="1"/>
          </p:nvPr>
        </p:nvSpPr>
        <p:spPr>
          <a:xfrm>
            <a:off x="609600" y="1524001"/>
            <a:ext cx="7924800" cy="1676400"/>
          </a:xfrm>
        </p:spPr>
        <p:txBody>
          <a:bodyPr/>
          <a:lstStyle/>
          <a:p>
            <a:r>
              <a:rPr lang="en-US" smtClean="0"/>
              <a:t>More than knowledge of students’ backgrounds; application of knowledge in teaching</a:t>
            </a:r>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pic>
        <p:nvPicPr>
          <p:cNvPr id="6" name="Picture 2" descr="Continuum: Cultural Destructiveness, Cultural Incapacity, Cultural Blindness, Cultural Pre-competence, Cultural Competence, Cultural Proficiency"/>
          <p:cNvPicPr>
            <a:picLocks noChangeAspect="1" noChangeArrowheads="1"/>
          </p:cNvPicPr>
          <p:nvPr/>
        </p:nvPicPr>
        <p:blipFill>
          <a:blip r:embed="rId3" cstate="print"/>
          <a:srcRect/>
          <a:stretch>
            <a:fillRect/>
          </a:stretch>
        </p:blipFill>
        <p:spPr bwMode="auto">
          <a:xfrm>
            <a:off x="762000" y="3048000"/>
            <a:ext cx="6934200" cy="2590800"/>
          </a:xfrm>
          <a:prstGeom prst="rect">
            <a:avLst/>
          </a:prstGeom>
          <a:noFill/>
        </p:spPr>
      </p:pic>
      <p:sp>
        <p:nvSpPr>
          <p:cNvPr id="7" name="Content Placeholder 2"/>
          <p:cNvSpPr txBox="1">
            <a:spLocks/>
          </p:cNvSpPr>
          <p:nvPr/>
        </p:nvSpPr>
        <p:spPr>
          <a:xfrm>
            <a:off x="457200" y="5791200"/>
            <a:ext cx="79248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kumimoji="0" lang="en-US" sz="2800" b="0" i="0" u="none" strike="noStrike" kern="1200" cap="none" spc="0" normalizeH="0" baseline="0" noProof="0" smtClean="0">
                <a:ln>
                  <a:noFill/>
                </a:ln>
                <a:solidFill>
                  <a:schemeClr val="tx1"/>
                </a:solidFill>
                <a:effectLst/>
                <a:uLnTx/>
                <a:uFillTx/>
                <a:latin typeface="Tahoma" pitchFamily="34" charset="0"/>
                <a:ea typeface="Tahoma" pitchFamily="34" charset="0"/>
                <a:cs typeface="Tahoma" pitchFamily="34" charset="0"/>
              </a:rPr>
              <a:t>Ed Eval standards</a:t>
            </a:r>
            <a:r>
              <a:rPr kumimoji="0" lang="en-US" sz="2800" b="0" i="0" u="none" strike="noStrike" kern="1200" cap="none" spc="0" normalizeH="0" noProof="0" smtClean="0">
                <a:ln>
                  <a:noFill/>
                </a:ln>
                <a:solidFill>
                  <a:schemeClr val="tx1"/>
                </a:solidFill>
                <a:effectLst/>
                <a:uLnTx/>
                <a:uFillTx/>
                <a:latin typeface="Tahoma" pitchFamily="34" charset="0"/>
                <a:ea typeface="Tahoma" pitchFamily="34" charset="0"/>
                <a:cs typeface="Tahoma" pitchFamily="34" charset="0"/>
              </a:rPr>
              <a:t> 2 &amp; 3</a:t>
            </a:r>
            <a:endParaRPr kumimoji="0" lang="en-US" sz="2800" b="0" i="0" u="none" strike="noStrike" kern="1200" cap="none" spc="0" normalizeH="0" baseline="0" noProof="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Reflection</a:t>
            </a:r>
            <a:endParaRPr lang="en-US"/>
          </a:p>
        </p:txBody>
      </p:sp>
      <p:sp>
        <p:nvSpPr>
          <p:cNvPr id="3" name="Content Placeholder 2"/>
          <p:cNvSpPr>
            <a:spLocks noGrp="1"/>
          </p:cNvSpPr>
          <p:nvPr>
            <p:ph idx="1"/>
          </p:nvPr>
        </p:nvSpPr>
        <p:spPr/>
        <p:txBody>
          <a:bodyPr>
            <a:normAutofit fontScale="92500" lnSpcReduction="10000"/>
          </a:bodyPr>
          <a:lstStyle/>
          <a:p>
            <a:pPr marL="341313" lvl="0" indent="-341313">
              <a:spcBef>
                <a:spcPts val="0"/>
              </a:spcBef>
              <a:tabLst>
                <a:tab pos="287338" algn="l"/>
              </a:tabLst>
            </a:pPr>
            <a:r>
              <a:rPr lang="en-US" smtClean="0"/>
              <a:t>What are common experiences, observations, and/or challenges your faculty &amp; administration talk about/seek support with?</a:t>
            </a:r>
          </a:p>
          <a:p>
            <a:pPr marL="914400" lvl="1" indent="-228600">
              <a:spcBef>
                <a:spcPts val="0"/>
              </a:spcBef>
            </a:pPr>
            <a:r>
              <a:rPr lang="en-US" smtClean="0"/>
              <a:t>“Why are _____ students like this?” “Why do ____ parents do this?”</a:t>
            </a:r>
          </a:p>
          <a:p>
            <a:pPr lvl="0"/>
            <a:r>
              <a:rPr lang="en-US" smtClean="0"/>
              <a:t>What are activities your district is already doing that could be expanded or adapted in order to improve educators’ cultural proficiency?</a:t>
            </a:r>
          </a:p>
          <a:p>
            <a:pPr lvl="0"/>
            <a:r>
              <a:rPr lang="en-US" smtClean="0"/>
              <a:t>What are some examples of internal or external people/resources that could be helpful in improving cultural proficiency? (The students are a resource, too.)</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41</a:t>
            </a:fld>
            <a:endParaRPr lang="en-US"/>
          </a:p>
        </p:txBody>
      </p:sp>
      <p:sp>
        <p:nvSpPr>
          <p:cNvPr id="6" name="Content Placeholder 2"/>
          <p:cNvSpPr>
            <a:spLocks noGrp="1"/>
          </p:cNvSpPr>
          <p:nvPr>
            <p:ph idx="1"/>
          </p:nvPr>
        </p:nvSpPr>
        <p:spPr>
          <a:xfrm>
            <a:off x="228600" y="4648200"/>
            <a:ext cx="8305800" cy="1477963"/>
          </a:xfrm>
        </p:spPr>
        <p:txBody>
          <a:bodyPr>
            <a:normAutofit/>
          </a:bodyPr>
          <a:lstStyle/>
          <a:p>
            <a:pPr marL="457200" lvl="0" indent="-228600">
              <a:spcBef>
                <a:spcPts val="0"/>
              </a:spcBef>
            </a:pPr>
            <a:r>
              <a:rPr lang="en-US" smtClean="0"/>
              <a:t>Meagan Steiner </a:t>
            </a:r>
            <a:r>
              <a:rPr lang="en-US" smtClean="0">
                <a:hlinkClick r:id="rId2"/>
              </a:rPr>
              <a:t>TitleIIAGrants@doe.mass.edu</a:t>
            </a:r>
            <a:endParaRPr lang="en-US" smtClean="0"/>
          </a:p>
          <a:p>
            <a:pPr marL="457200" lvl="0" indent="-228600">
              <a:spcBef>
                <a:spcPts val="0"/>
              </a:spcBef>
            </a:pPr>
            <a:r>
              <a:rPr lang="en-US" smtClean="0"/>
              <a:t>Julia Foodman </a:t>
            </a:r>
            <a:r>
              <a:rPr lang="en-US" smtClean="0">
                <a:hlinkClick r:id="rId3"/>
              </a:rPr>
              <a:t>TitleI@doe.mass.edu</a:t>
            </a:r>
            <a:r>
              <a:rPr lang="en-US" smtClean="0"/>
              <a:t> </a:t>
            </a:r>
          </a:p>
        </p:txBody>
      </p:sp>
      <p:pic>
        <p:nvPicPr>
          <p:cNvPr id="63490" name="Picture 2" descr="&quot;Thank you&quot; written on apple"/>
          <p:cNvPicPr>
            <a:picLocks noChangeAspect="1" noChangeArrowheads="1"/>
          </p:cNvPicPr>
          <p:nvPr/>
        </p:nvPicPr>
        <p:blipFill>
          <a:blip r:embed="rId4" cstate="print"/>
          <a:srcRect/>
          <a:stretch>
            <a:fillRect/>
          </a:stretch>
        </p:blipFill>
        <p:spPr bwMode="auto">
          <a:xfrm>
            <a:off x="2590800" y="457200"/>
            <a:ext cx="3724275" cy="37433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Title IIA funds</a:t>
            </a:r>
            <a:endParaRPr lang="en-US"/>
          </a:p>
        </p:txBody>
      </p:sp>
      <p:sp>
        <p:nvSpPr>
          <p:cNvPr id="3" name="Content Placeholder 2"/>
          <p:cNvSpPr>
            <a:spLocks noGrp="1"/>
          </p:cNvSpPr>
          <p:nvPr>
            <p:ph idx="1"/>
          </p:nvPr>
        </p:nvSpPr>
        <p:spPr/>
        <p:txBody>
          <a:bodyPr>
            <a:normAutofit lnSpcReduction="10000"/>
          </a:bodyPr>
          <a:lstStyle/>
          <a:p>
            <a:pPr>
              <a:buNone/>
            </a:pPr>
            <a:r>
              <a:rPr lang="en-US" sz="2000" smtClean="0"/>
              <a:t>(</a:t>
            </a:r>
            <a:r>
              <a:rPr lang="en-US" sz="2000" b="1" i="1" smtClean="0"/>
              <a:t>Not</a:t>
            </a:r>
            <a:r>
              <a:rPr lang="en-US" sz="2000" smtClean="0"/>
              <a:t> an exhaustive list)</a:t>
            </a:r>
          </a:p>
          <a:p>
            <a:r>
              <a:rPr lang="en-US" smtClean="0"/>
              <a:t>Courses, conferences &amp; workshops</a:t>
            </a:r>
          </a:p>
          <a:p>
            <a:pPr lvl="1"/>
            <a:r>
              <a:rPr lang="en-US" smtClean="0"/>
              <a:t>Includes compensating educators for presenting to colleagues</a:t>
            </a:r>
          </a:p>
          <a:p>
            <a:r>
              <a:rPr lang="en-US" smtClean="0"/>
              <a:t>Training for mentors &amp; mentees</a:t>
            </a:r>
          </a:p>
          <a:p>
            <a:r>
              <a:rPr lang="en-US" smtClean="0"/>
              <a:t>Professional Learning Communities &amp; book study groups</a:t>
            </a:r>
          </a:p>
          <a:p>
            <a:r>
              <a:rPr lang="en-US" smtClean="0"/>
              <a:t>Training for paraprofessionals</a:t>
            </a:r>
          </a:p>
          <a:p>
            <a:pPr lvl="1"/>
            <a:r>
              <a:rPr lang="en-US" smtClean="0"/>
              <a:t>Can be part of a “grow your own” program</a:t>
            </a:r>
          </a:p>
          <a:p>
            <a:r>
              <a:rPr lang="en-US" smtClean="0"/>
              <a:t>Assessment of progress in cultural proficiency</a:t>
            </a:r>
          </a:p>
          <a:p>
            <a:pPr lvl="1">
              <a:buNone/>
            </a:pPr>
            <a:endParaRPr lang="en-US" smtClean="0"/>
          </a:p>
          <a:p>
            <a:endParaRPr lang="en-US" smtClean="0"/>
          </a:p>
          <a:p>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Title I funds</a:t>
            </a:r>
            <a:endParaRPr lang="en-US" dirty="0"/>
          </a:p>
        </p:txBody>
      </p:sp>
      <p:sp>
        <p:nvSpPr>
          <p:cNvPr id="3" name="Content Placeholder 2"/>
          <p:cNvSpPr>
            <a:spLocks noGrp="1"/>
          </p:cNvSpPr>
          <p:nvPr>
            <p:ph idx="1"/>
          </p:nvPr>
        </p:nvSpPr>
        <p:spPr/>
        <p:txBody>
          <a:bodyPr>
            <a:normAutofit fontScale="92500"/>
          </a:bodyPr>
          <a:lstStyle/>
          <a:p>
            <a:pPr>
              <a:buNone/>
            </a:pPr>
            <a:r>
              <a:rPr lang="en-US" sz="2000" dirty="0" smtClean="0"/>
              <a:t>(</a:t>
            </a:r>
            <a:r>
              <a:rPr lang="en-US" sz="2000" b="1" i="1" dirty="0" smtClean="0"/>
              <a:t>Not</a:t>
            </a:r>
            <a:r>
              <a:rPr lang="en-US" sz="2000" dirty="0" smtClean="0"/>
              <a:t> an exhaustive list)</a:t>
            </a:r>
          </a:p>
          <a:p>
            <a:r>
              <a:rPr lang="en-US" dirty="0" smtClean="0"/>
              <a:t>Professional development costs</a:t>
            </a:r>
          </a:p>
          <a:p>
            <a:pPr lvl="1"/>
            <a:r>
              <a:rPr lang="en-US" dirty="0" smtClean="0"/>
              <a:t>Stipends, substitutes, travel, etc</a:t>
            </a:r>
          </a:p>
          <a:p>
            <a:r>
              <a:rPr lang="en-US" dirty="0" smtClean="0"/>
              <a:t>Contracting with PD provider or consultant</a:t>
            </a:r>
          </a:p>
          <a:p>
            <a:r>
              <a:rPr lang="en-US" dirty="0" smtClean="0"/>
              <a:t>Related materials</a:t>
            </a:r>
          </a:p>
          <a:p>
            <a:r>
              <a:rPr lang="en-US" dirty="0" smtClean="0"/>
              <a:t>Salaries to fund staff doing this work (most likely a partial FTE or stipend)</a:t>
            </a:r>
          </a:p>
          <a:p>
            <a:endParaRPr lang="en-US" dirty="0" smtClean="0"/>
          </a:p>
          <a:p>
            <a:pPr>
              <a:buNone/>
            </a:pPr>
            <a:r>
              <a:rPr lang="en-US" dirty="0" smtClean="0"/>
              <a:t>Title I funds for this work would most likely be in SW programs, or using PD reservation funds in TA</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0" y="381000"/>
            <a:ext cx="8520600" cy="5996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accent3"/>
              </a:buClr>
              <a:buSzPct val="25000"/>
              <a:buFont typeface="Alfa Slab One"/>
              <a:buNone/>
            </a:pPr>
            <a:r>
              <a:rPr lang="en" sz="4400" i="1">
                <a:solidFill>
                  <a:schemeClr val="dk1"/>
                </a:solidFill>
              </a:rPr>
              <a:t>Towards a</a:t>
            </a:r>
            <a:r>
              <a:rPr lang="en" sz="4400" i="1"/>
              <a:t> </a:t>
            </a:r>
            <a:r>
              <a:rPr lang="en" sz="4400"/>
              <a:t>Culturally Responsive Pedagogy</a:t>
            </a:r>
          </a:p>
          <a:p>
            <a:pPr marL="0" marR="0" lvl="0" indent="0" algn="ctr" rtl="0">
              <a:lnSpc>
                <a:spcPct val="100000"/>
              </a:lnSpc>
              <a:spcBef>
                <a:spcPts val="0"/>
              </a:spcBef>
              <a:spcAft>
                <a:spcPts val="0"/>
              </a:spcAft>
              <a:buClr>
                <a:schemeClr val="accent3"/>
              </a:buClr>
              <a:buSzPct val="25000"/>
              <a:buFont typeface="Alfa Slab One"/>
              <a:buNone/>
            </a:pPr>
            <a:endParaRPr sz="3600">
              <a:solidFill>
                <a:srgbClr val="999999"/>
              </a:solidFill>
            </a:endParaRPr>
          </a:p>
          <a:p>
            <a:pPr marL="0" marR="0" lvl="0" indent="0" algn="ctr" rtl="0">
              <a:lnSpc>
                <a:spcPct val="100000"/>
              </a:lnSpc>
              <a:spcBef>
                <a:spcPts val="0"/>
              </a:spcBef>
              <a:spcAft>
                <a:spcPts val="0"/>
              </a:spcAft>
              <a:buClr>
                <a:schemeClr val="accent3"/>
              </a:buClr>
              <a:buSzPct val="25000"/>
              <a:buFont typeface="Alfa Slab One"/>
              <a:buNone/>
            </a:pPr>
            <a:r>
              <a:rPr lang="en" sz="3600">
                <a:solidFill>
                  <a:srgbClr val="999999"/>
                </a:solidFill>
              </a:rPr>
              <a:t>Training Teachers @ UAH</a:t>
            </a:r>
          </a:p>
        </p:txBody>
      </p:sp>
      <p:sp>
        <p:nvSpPr>
          <p:cNvPr id="57" name="Shape 57"/>
          <p:cNvSpPr txBox="1">
            <a:spLocks noGrp="1"/>
          </p:cNvSpPr>
          <p:nvPr>
            <p:ph type="subTitle" idx="1"/>
          </p:nvPr>
        </p:nvSpPr>
        <p:spPr>
          <a:xfrm>
            <a:off x="311700" y="4920667"/>
            <a:ext cx="8520600" cy="1325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Proxima Nova"/>
              <a:buNone/>
            </a:pPr>
            <a:r>
              <a:rPr lang="en"/>
              <a:t>June 5th</a:t>
            </a:r>
            <a:r>
              <a:rPr lang="en" sz="2400" b="0" i="0" u="none" strike="noStrike" cap="none">
                <a:solidFill>
                  <a:schemeClr val="dk2"/>
                </a:solidFill>
                <a:latin typeface="Proxima Nova"/>
                <a:ea typeface="Proxima Nova"/>
                <a:cs typeface="Proxima Nova"/>
                <a:sym typeface="Proxima Nova"/>
              </a:rPr>
              <a:t>, </a:t>
            </a:r>
            <a:r>
              <a:rPr lang="en">
                <a:sym typeface="Proxima Nova"/>
              </a:rPr>
              <a:t>201</a:t>
            </a:r>
            <a:r>
              <a:rPr lang="en"/>
              <a:t>7</a:t>
            </a:r>
          </a:p>
          <a:p>
            <a:pPr marL="0" marR="0" lvl="0" indent="0" algn="ctr" rtl="0">
              <a:lnSpc>
                <a:spcPct val="100000"/>
              </a:lnSpc>
              <a:spcBef>
                <a:spcPts val="0"/>
              </a:spcBef>
              <a:spcAft>
                <a:spcPts val="0"/>
              </a:spcAft>
              <a:buClr>
                <a:schemeClr val="dk2"/>
              </a:buClr>
              <a:buSzPct val="25000"/>
              <a:buFont typeface="Proxima Nova"/>
              <a:buNone/>
            </a:pPr>
            <a:r>
              <a:rPr lang="en"/>
              <a:t>1:00 pm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Alfa Slab One"/>
              <a:buNone/>
            </a:pPr>
            <a:r>
              <a:rPr lang="en"/>
              <a:t>Our Time Today </a:t>
            </a:r>
          </a:p>
        </p:txBody>
      </p:sp>
      <p:sp>
        <p:nvSpPr>
          <p:cNvPr id="63" name="Shape 63"/>
          <p:cNvSpPr txBox="1">
            <a:spLocks noGrp="1"/>
          </p:cNvSpPr>
          <p:nvPr>
            <p:ph type="body" idx="1"/>
          </p:nvPr>
        </p:nvSpPr>
        <p:spPr>
          <a:xfrm>
            <a:off x="311700" y="1499167"/>
            <a:ext cx="8520600" cy="4555200"/>
          </a:xfrm>
          <a:prstGeom prst="rect">
            <a:avLst/>
          </a:prstGeom>
          <a:noFill/>
          <a:ln>
            <a:noFill/>
          </a:ln>
        </p:spPr>
        <p:txBody>
          <a:bodyPr lIns="91425" tIns="91425" rIns="91425" bIns="91425" anchor="t" anchorCtr="0">
            <a:noAutofit/>
          </a:bodyPr>
          <a:lstStyle/>
          <a:p>
            <a:pPr marL="457200" marR="0" lvl="0" indent="-330200" algn="l" rtl="0">
              <a:lnSpc>
                <a:spcPct val="150000"/>
              </a:lnSpc>
              <a:spcBef>
                <a:spcPts val="0"/>
              </a:spcBef>
              <a:spcAft>
                <a:spcPts val="0"/>
              </a:spcAft>
              <a:buClr>
                <a:srgbClr val="595959"/>
              </a:buClr>
              <a:buSzPct val="53333"/>
              <a:buChar char="●"/>
            </a:pPr>
            <a:r>
              <a:rPr lang="en" sz="3000" b="1">
                <a:solidFill>
                  <a:srgbClr val="595959"/>
                </a:solidFill>
              </a:rPr>
              <a:t>Our Vision &amp; Goals</a:t>
            </a:r>
          </a:p>
          <a:p>
            <a:pPr marL="457200" marR="0" lvl="0" indent="-330200" algn="l" rtl="0">
              <a:lnSpc>
                <a:spcPct val="150000"/>
              </a:lnSpc>
              <a:spcBef>
                <a:spcPts val="0"/>
              </a:spcBef>
              <a:spcAft>
                <a:spcPts val="0"/>
              </a:spcAft>
              <a:buClr>
                <a:srgbClr val="595959"/>
              </a:buClr>
              <a:buSzPct val="53333"/>
              <a:buChar char="●"/>
            </a:pPr>
            <a:r>
              <a:rPr lang="en" sz="3000" b="1">
                <a:solidFill>
                  <a:srgbClr val="595959"/>
                </a:solidFill>
              </a:rPr>
              <a:t>Structures &amp; Pathway</a:t>
            </a:r>
          </a:p>
          <a:p>
            <a:pPr marL="457200" marR="0" lvl="0" indent="-330200" algn="l" rtl="0">
              <a:lnSpc>
                <a:spcPct val="150000"/>
              </a:lnSpc>
              <a:spcBef>
                <a:spcPts val="0"/>
              </a:spcBef>
              <a:spcAft>
                <a:spcPts val="0"/>
              </a:spcAft>
              <a:buClr>
                <a:srgbClr val="595959"/>
              </a:buClr>
              <a:buSzPct val="53333"/>
              <a:buChar char="●"/>
            </a:pPr>
            <a:r>
              <a:rPr lang="en" sz="3000" b="1">
                <a:solidFill>
                  <a:srgbClr val="595959"/>
                </a:solidFill>
              </a:rPr>
              <a:t>In the Classroom &amp; Keeping it Alive</a:t>
            </a:r>
          </a:p>
          <a:p>
            <a:pPr marL="457200" marR="0" lvl="0" indent="-330200" algn="l" rtl="0">
              <a:lnSpc>
                <a:spcPct val="150000"/>
              </a:lnSpc>
              <a:spcBef>
                <a:spcPts val="0"/>
              </a:spcBef>
              <a:spcAft>
                <a:spcPts val="0"/>
              </a:spcAft>
              <a:buClr>
                <a:srgbClr val="595959"/>
              </a:buClr>
              <a:buSzPct val="53333"/>
              <a:buChar char="●"/>
            </a:pPr>
            <a:r>
              <a:rPr lang="en" sz="3000" b="1">
                <a:solidFill>
                  <a:srgbClr val="595959"/>
                </a:solidFill>
              </a:rPr>
              <a:t>Questions</a:t>
            </a:r>
          </a:p>
          <a:p>
            <a:pPr marL="0" marR="0" lvl="0" indent="0" algn="l" rtl="0">
              <a:lnSpc>
                <a:spcPct val="115000"/>
              </a:lnSpc>
              <a:spcBef>
                <a:spcPts val="1600"/>
              </a:spcBef>
              <a:spcAft>
                <a:spcPts val="0"/>
              </a:spcAft>
              <a:buClr>
                <a:schemeClr val="dk2"/>
              </a:buClr>
              <a:buSzPct val="25000"/>
              <a:buFont typeface="Proxima Nova"/>
              <a:buNone/>
            </a:pPr>
            <a:endParaRPr sz="3000" b="0" i="0" u="none" strike="noStrike" cap="none">
              <a:solidFill>
                <a:schemeClr val="dk2"/>
              </a:solidFill>
              <a:latin typeface="Proxima Nova"/>
              <a:ea typeface="Proxima Nova"/>
              <a:cs typeface="Proxima Nova"/>
              <a:sym typeface="Proxima Nova"/>
            </a:endParaRP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Remember that consciousness is power&#10;Yuri Kochiyama with megaphone"/>
          <p:cNvPicPr preferRelativeResize="0"/>
          <p:nvPr/>
        </p:nvPicPr>
        <p:blipFill>
          <a:blip r:embed="rId3" cstate="print">
            <a:alphaModFix/>
          </a:blip>
          <a:stretch>
            <a:fillRect/>
          </a:stretch>
        </p:blipFill>
        <p:spPr>
          <a:xfrm>
            <a:off x="311501" y="284100"/>
            <a:ext cx="2988449" cy="6145733"/>
          </a:xfrm>
          <a:prstGeom prst="rect">
            <a:avLst/>
          </a:prstGeom>
          <a:noFill/>
          <a:ln>
            <a:noFill/>
          </a:ln>
        </p:spPr>
      </p:pic>
      <p:sp>
        <p:nvSpPr>
          <p:cNvPr id="69" name="Shape 69"/>
          <p:cNvSpPr txBox="1"/>
          <p:nvPr/>
        </p:nvSpPr>
        <p:spPr>
          <a:xfrm>
            <a:off x="3771525" y="797000"/>
            <a:ext cx="4935300" cy="5264000"/>
          </a:xfrm>
          <a:prstGeom prst="rect">
            <a:avLst/>
          </a:prstGeom>
          <a:noFill/>
          <a:ln>
            <a:noFill/>
          </a:ln>
        </p:spPr>
        <p:txBody>
          <a:bodyPr lIns="91425" tIns="91425" rIns="91425" bIns="91425" anchor="t" anchorCtr="0">
            <a:noAutofit/>
          </a:bodyPr>
          <a:lstStyle/>
          <a:p>
            <a:pPr marR="152400" lvl="0" rtl="0">
              <a:lnSpc>
                <a:spcPct val="138461"/>
              </a:lnSpc>
              <a:spcBef>
                <a:spcPts val="0"/>
              </a:spcBef>
              <a:buNone/>
            </a:pPr>
            <a:r>
              <a:rPr lang="en" sz="2000">
                <a:solidFill>
                  <a:schemeClr val="lt1"/>
                </a:solidFill>
                <a:latin typeface="Proxima Nova"/>
                <a:ea typeface="Proxima Nova"/>
                <a:cs typeface="Proxima Nova"/>
                <a:sym typeface="Proxima Nova"/>
              </a:rPr>
              <a:t>“Remember that consciousness is power. Consciousness is education and knowledge. Consciousness is becoming aware. It is the perfect vehicle for students. Consciousness-raising is pertinent for power, and to be sure that power will not be abusively used, but used for building trust and goodwill domestically and internationally. Tomorrow's world is yours to build.”</a:t>
            </a:r>
          </a:p>
          <a:p>
            <a:pPr lvl="0">
              <a:spcBef>
                <a:spcPts val="0"/>
              </a:spcBef>
              <a:buNone/>
            </a:pPr>
            <a:endParaRPr/>
          </a:p>
        </p:txBody>
      </p:sp>
      <p:sp>
        <p:nvSpPr>
          <p:cNvPr id="5"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9</a:t>
            </a:fld>
            <a:endParaRPr lang="en-US"/>
          </a:p>
        </p:txBody>
      </p:sp>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DESE-231-33749</_dlc_DocId>
    <_dlc_DocIdUrl xmlns="733efe1c-5bbe-4968-87dc-d400e65c879f">
      <Url>https://sharepoint.doemass.org/ese/webteam/cps/_layouts/DocIdRedir.aspx?ID=DESE-231-33749</Url>
      <Description>DESE-231-33749</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0FBC3EB8-A6F6-4CAE-897C-7926A0423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93B1B-3A81-4FC1-84B6-1712C12DE4EA}">
  <ds:schemaRefs>
    <ds:schemaRef ds:uri="http://schemas.microsoft.com/sharepoint/events"/>
  </ds:schemaRefs>
</ds:datastoreItem>
</file>

<file path=customXml/itemProps3.xml><?xml version="1.0" encoding="utf-8"?>
<ds:datastoreItem xmlns:ds="http://schemas.openxmlformats.org/officeDocument/2006/customXml" ds:itemID="{7745DD4C-9B29-499D-A333-AF4C4C1B8B7E}">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4.xml><?xml version="1.0" encoding="utf-8"?>
<ds:datastoreItem xmlns:ds="http://schemas.openxmlformats.org/officeDocument/2006/customXml" ds:itemID="{191C3736-CAC3-440D-92F5-921FE45D1C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230</TotalTime>
  <Words>2807</Words>
  <Application>Microsoft Office PowerPoint</Application>
  <PresentationFormat>On-screen Show (4:3)</PresentationFormat>
  <Paragraphs>392</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2007_ESE_Template</vt:lpstr>
      <vt:lpstr>Leveraging federal grants  to improve cultural  proficiency</vt:lpstr>
      <vt:lpstr>Agenda</vt:lpstr>
      <vt:lpstr>What do we mean by “cultural proficiency”?</vt:lpstr>
      <vt:lpstr>What do we mean by “cultural proficiency”?</vt:lpstr>
      <vt:lpstr>Using Title IIA funds</vt:lpstr>
      <vt:lpstr>Using Title I funds</vt:lpstr>
      <vt:lpstr>Towards a Culturally Responsive Pedagogy  Training Teachers @ UAH</vt:lpstr>
      <vt:lpstr>Our Time Today </vt:lpstr>
      <vt:lpstr>Slide 9</vt:lpstr>
      <vt:lpstr>Our Vision &amp; Goals</vt:lpstr>
      <vt:lpstr> We must be a culturally and community responsive school and build our  critical consciousness.  </vt:lpstr>
      <vt:lpstr>Our big question this year was...</vt:lpstr>
      <vt:lpstr>Goal for Students</vt:lpstr>
      <vt:lpstr>Goal for Staff</vt:lpstr>
      <vt:lpstr>Slide 15</vt:lpstr>
      <vt:lpstr>Structures &amp; Pathway</vt:lpstr>
      <vt:lpstr>Conversation Agreements</vt:lpstr>
      <vt:lpstr>Intentional Language</vt:lpstr>
      <vt:lpstr>In the Classroom &amp; Keeping it Alive</vt:lpstr>
      <vt:lpstr>Questions?</vt:lpstr>
      <vt:lpstr>Slide 21</vt:lpstr>
      <vt:lpstr>Slide 22</vt:lpstr>
      <vt:lpstr>Lexington A School-Community Partnership  Approach to Cultural Competence  &amp; Bicultural Management</vt:lpstr>
      <vt:lpstr>Agenda</vt:lpstr>
      <vt:lpstr>Current Landscape</vt:lpstr>
      <vt:lpstr>Current Landscape</vt:lpstr>
      <vt:lpstr>District Examples</vt:lpstr>
      <vt:lpstr>Current Landscape</vt:lpstr>
      <vt:lpstr>School/Student Group Examples</vt:lpstr>
      <vt:lpstr>Current Landscape</vt:lpstr>
      <vt:lpstr>Parent/Community Examples</vt:lpstr>
      <vt:lpstr>When People Care, it’s a Priority</vt:lpstr>
      <vt:lpstr>Make it: Relevant</vt:lpstr>
      <vt:lpstr>Make it: Responsive</vt:lpstr>
      <vt:lpstr>Make it: Real</vt:lpstr>
      <vt:lpstr>$$$</vt:lpstr>
      <vt:lpstr>Get Started. Build Momentum.</vt:lpstr>
      <vt:lpstr>Slide 38</vt:lpstr>
      <vt:lpstr>Questions?</vt:lpstr>
      <vt:lpstr>Reflection</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proficiency</dc:title>
  <dc:creator>ESE</dc:creator>
  <cp:lastModifiedBy>dzou</cp:lastModifiedBy>
  <cp:revision>52</cp:revision>
  <dcterms:created xsi:type="dcterms:W3CDTF">2017-05-11T20:37:27Z</dcterms:created>
  <dcterms:modified xsi:type="dcterms:W3CDTF">2017-06-07T20:32:26Z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7 2017</vt:lpwstr>
  </property>
</Properties>
</file>