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64" r:id="rId37"/>
    <p:sldId id="266" r:id="rId38"/>
    <p:sldId id="267" r:id="rId39"/>
    <p:sldId id="26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46" autoAdjust="0"/>
  </p:normalViewPr>
  <p:slideViewPr>
    <p:cSldViewPr>
      <p:cViewPr>
        <p:scale>
          <a:sx n="70" d="100"/>
          <a:sy n="70" d="100"/>
        </p:scale>
        <p:origin x="-1374" y="72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customXml" Target="../customXml/item1.xml"/><Relationship Id="rId50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eagan\Desktop\Other%20data%20display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/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Sheet1!$C$214:$C$219</c:f>
              <c:strCache>
                <c:ptCount val="6"/>
                <c:pt idx="0">
                  <c:v>Under $400</c:v>
                </c:pt>
                <c:pt idx="1">
                  <c:v>$400-$600</c:v>
                </c:pt>
                <c:pt idx="2">
                  <c:v>$601-$800</c:v>
                </c:pt>
                <c:pt idx="3">
                  <c:v>$801-$1,000</c:v>
                </c:pt>
                <c:pt idx="4">
                  <c:v>$1,001-$1,200</c:v>
                </c:pt>
                <c:pt idx="5">
                  <c:v>More than $1,200</c:v>
                </c:pt>
              </c:strCache>
            </c:strRef>
          </c:cat>
          <c:val>
            <c:numRef>
              <c:f>Sheet1!$D$214:$D$219</c:f>
              <c:numCache>
                <c:formatCode>0%</c:formatCode>
                <c:ptCount val="6"/>
                <c:pt idx="0">
                  <c:v>0.13300000000000001</c:v>
                </c:pt>
                <c:pt idx="1">
                  <c:v>0.24400000000000024</c:v>
                </c:pt>
                <c:pt idx="2">
                  <c:v>0.15200000000000033</c:v>
                </c:pt>
                <c:pt idx="3">
                  <c:v>0.14100000000000001</c:v>
                </c:pt>
                <c:pt idx="4">
                  <c:v>0.10400000000000002</c:v>
                </c:pt>
                <c:pt idx="5">
                  <c:v>0.22600000000000023</c:v>
                </c:pt>
              </c:numCache>
            </c:numRef>
          </c:val>
        </c:ser>
        <c:axId val="84189952"/>
        <c:axId val="84191488"/>
      </c:barChart>
      <c:catAx>
        <c:axId val="841899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84191488"/>
        <c:crosses val="autoZero"/>
        <c:auto val="1"/>
        <c:lblAlgn val="ctr"/>
        <c:lblOffset val="100"/>
      </c:catAx>
      <c:valAx>
        <c:axId val="84191488"/>
        <c:scaling>
          <c:orientation val="minMax"/>
          <c:min val="0"/>
        </c:scaling>
        <c:axPos val="l"/>
        <c:numFmt formatCode="0%" sourceLinked="1"/>
        <c:tickLblPos val="nextTo"/>
        <c:crossAx val="84189952"/>
        <c:crosses val="autoZero"/>
        <c:crossBetween val="between"/>
        <c:majorUnit val="0.1"/>
        <c:minorUnit val="0.1"/>
      </c:valAx>
    </c:plotArea>
    <c:plotVisOnly val="1"/>
    <c:dispBlanksAs val="gap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AE5D3-7EC3-498C-8A93-D1F55A96F4C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20B25-C917-4208-BDDF-C72B78E7CC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6118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3F597-CE17-476A-A5CB-91589ED997B7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724FF-A098-4B60-9000-6891DF098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011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smtClean="0"/>
              <a:t>Don’t forget to introduce yourself!</a:t>
            </a:r>
            <a:endParaRPr lang="en-US" sz="2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463663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r>
              <a:rPr lang="en-US" i="1"/>
              <a:t>personal experience/why I got started with the program</a:t>
            </a:r>
          </a:p>
        </p:txBody>
      </p:sp>
    </p:spTree>
    <p:extLst>
      <p:ext uri="{BB962C8B-B14F-4D97-AF65-F5344CB8AC3E}">
        <p14:creationId xmlns:p14="http://schemas.microsoft.com/office/powerpoint/2010/main" xmlns="" val="2697775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65928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710657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70386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45896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94508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77249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3669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2051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25512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45444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99394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99101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25082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82701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46111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1702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829674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8113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Minute</a:t>
            </a:r>
            <a:r>
              <a:rPr lang="en-US" baseline="0" smtClean="0"/>
              <a:t> 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374195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4840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294202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44" cy="4114857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877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There are some regulations, like mentors must have at least three years’ experience in the same role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Citations for this available</a:t>
            </a:r>
            <a:r>
              <a:rPr lang="en-US" baseline="0" smtClean="0"/>
              <a:t> in the Induction &amp; Mentoring Report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Including this as an example because this is a grants conference, so it’s about funding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985184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782905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wrap="square" lIns="87430" tIns="87430" rIns="87430" bIns="87430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16835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E Logo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r="77994"/>
          <a:stretch>
            <a:fillRect/>
          </a:stretch>
        </p:blipFill>
        <p:spPr>
          <a:xfrm>
            <a:off x="5867400" y="-381000"/>
            <a:ext cx="3505200" cy="774574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990601"/>
            <a:ext cx="7772400" cy="1905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6400800" cy="1066800"/>
          </a:xfrm>
        </p:spPr>
        <p:txBody>
          <a:bodyPr anchor="t" anchorCtr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2" descr="Massachusetts Department of Elementary and Secondary Educatio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562600"/>
            <a:ext cx="2714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Lef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85750"/>
            <a:ext cx="4191000" cy="1162050"/>
          </a:xfrm>
        </p:spPr>
        <p:txBody>
          <a:bodyPr anchor="b">
            <a:noAutofit/>
          </a:bodyPr>
          <a:lstStyle>
            <a:lvl1pPr algn="l"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CE43-016E-449F-9706-26248BFC54AD}" type="datetime1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48200" y="1524000"/>
            <a:ext cx="3886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7620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12775"/>
            <a:ext cx="76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367338"/>
            <a:ext cx="7620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7493-33A3-4197-917E-EEF3957AB252}" type="datetime1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307-C7D7-48DF-9A27-B47F9B671EC5}" type="datetime1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410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E243-CC59-4617-A96F-54AAA96641C8}" type="datetime1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FCE0-82CF-4805-9DFB-E2B0729D46AD}" type="datetime1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4F7B-0081-4992-B1AA-BA7A5348C1F1}" type="datetime1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7924800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792480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E Logo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-1145" r="79429" b="6542"/>
          <a:stretch>
            <a:fillRect/>
          </a:stretch>
        </p:blipFill>
        <p:spPr>
          <a:xfrm>
            <a:off x="6895187" y="1828800"/>
            <a:ext cx="2248812" cy="5029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6781800" cy="2895600"/>
          </a:xfrm>
        </p:spPr>
        <p:txBody>
          <a:bodyPr anchor="b" anchorCtr="0">
            <a:noAutofit/>
          </a:bodyPr>
          <a:lstStyle>
            <a:lvl1pPr algn="l"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85800" y="5105401"/>
            <a:ext cx="6781800" cy="68580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 descr="Massachusetts Department of Elementary and Secondary Educatio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019800"/>
            <a:ext cx="2514600" cy="59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E Logo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-1145" r="79429" b="6542"/>
          <a:stretch>
            <a:fillRect/>
          </a:stretch>
        </p:blipFill>
        <p:spPr>
          <a:xfrm>
            <a:off x="6895187" y="1828800"/>
            <a:ext cx="2248812" cy="5029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6781800" cy="2895600"/>
          </a:xfrm>
        </p:spPr>
        <p:txBody>
          <a:bodyPr anchor="b" anchorCtr="0">
            <a:noAutofit/>
          </a:bodyPr>
          <a:lstStyle>
            <a:lvl1pPr algn="l"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85800" y="5105401"/>
            <a:ext cx="6781800" cy="68580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685800" y="381000"/>
            <a:ext cx="6781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2" descr="Massachusetts Department of Elementary and Secondary Educatio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019800"/>
            <a:ext cx="2514600" cy="59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71EE-B44A-4B18-9AB0-96D87421065F}" type="datetime1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810000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1000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2904" y="1535113"/>
            <a:ext cx="3811496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2904" y="2174875"/>
            <a:ext cx="3811496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733-F36D-4647-94D7-3A813009224E}" type="datetime1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A47D-CCBB-410C-ABA0-8A0D02B57B23}" type="datetime1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942B-042A-4609-9073-EEA1CBC01FF6}" type="datetime1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SE_StarLogo_2881_1401_transparent_color.gif"/>
          <p:cNvPicPr>
            <a:picLocks noChangeAspect="1"/>
          </p:cNvPicPr>
          <p:nvPr/>
        </p:nvPicPr>
        <p:blipFill>
          <a:blip r:embed="rId15" cstate="print">
            <a:lum bright="40000"/>
          </a:blip>
          <a:srcRect r="76032"/>
          <a:stretch>
            <a:fillRect/>
          </a:stretch>
        </p:blipFill>
        <p:spPr>
          <a:xfrm>
            <a:off x="8258088" y="4953000"/>
            <a:ext cx="914400" cy="1905000"/>
          </a:xfrm>
          <a:prstGeom prst="rect">
            <a:avLst/>
          </a:prstGeom>
        </p:spPr>
      </p:pic>
      <p:pic>
        <p:nvPicPr>
          <p:cNvPr id="8" name="Picture 7" descr="ESE_StarLogo_2881_1401_transparent_color.gif"/>
          <p:cNvPicPr>
            <a:picLocks noChangeAspect="1"/>
          </p:cNvPicPr>
          <p:nvPr/>
        </p:nvPicPr>
        <p:blipFill>
          <a:blip r:embed="rId15" cstate="print">
            <a:lum bright="40000"/>
          </a:blip>
          <a:srcRect r="76032"/>
          <a:stretch>
            <a:fillRect/>
          </a:stretch>
        </p:blipFill>
        <p:spPr>
          <a:xfrm>
            <a:off x="8258088" y="4953000"/>
            <a:ext cx="914400" cy="1905000"/>
          </a:xfrm>
          <a:prstGeom prst="rect">
            <a:avLst/>
          </a:prstGeom>
        </p:spPr>
      </p:pic>
      <p:pic>
        <p:nvPicPr>
          <p:cNvPr id="7" name="Picture 6" descr="ESE Logo"/>
          <p:cNvPicPr>
            <a:picLocks noChangeAspect="1"/>
          </p:cNvPicPr>
          <p:nvPr/>
        </p:nvPicPr>
        <p:blipFill>
          <a:blip r:embed="rId15" cstate="print">
            <a:lum bright="40000"/>
          </a:blip>
          <a:srcRect r="76032"/>
          <a:stretch>
            <a:fillRect/>
          </a:stretch>
        </p:blipFill>
        <p:spPr>
          <a:xfrm>
            <a:off x="8258088" y="4953000"/>
            <a:ext cx="91440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79248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22371-60CA-4147-A4C9-1D7022A867E1}" type="datetime1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41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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ê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ê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ê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ê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kruzansk@valleytech.k12.ma.u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mailto:HeyMIssR@gmail.com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educators/mentor/reports.html" TargetMode="External"/><Relationship Id="rId2" Type="http://schemas.openxmlformats.org/officeDocument/2006/relationships/hyperlink" Target="mailto:EducatorDevelopment@doe.mass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Supporting new educators through induction &amp; mentoring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52800"/>
            <a:ext cx="6400800" cy="1066800"/>
          </a:xfrm>
        </p:spPr>
        <p:txBody>
          <a:bodyPr/>
          <a:lstStyle/>
          <a:p>
            <a:r>
              <a:rPr lang="en-US" dirty="0" smtClean="0"/>
              <a:t>Federal Grant </a:t>
            </a:r>
            <a:r>
              <a:rPr lang="en-US" dirty="0" smtClean="0"/>
              <a:t>Programs </a:t>
            </a:r>
            <a:r>
              <a:rPr lang="en-US" dirty="0" smtClean="0"/>
              <a:t>Conference</a:t>
            </a:r>
          </a:p>
          <a:p>
            <a:r>
              <a:rPr lang="en-US" dirty="0" smtClean="0"/>
              <a:t>October </a:t>
            </a:r>
            <a:r>
              <a:rPr lang="en-US" dirty="0" smtClean="0"/>
              <a:t>23, 2017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latin typeface="Cambria"/>
                <a:ea typeface="Cambria"/>
                <a:cs typeface="Cambria"/>
                <a:sym typeface="Cambria"/>
              </a:rPr>
              <a:t>About BVT: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22992" y="1456107"/>
            <a:ext cx="7924800" cy="473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900" dirty="0">
                <a:latin typeface="Cambria"/>
                <a:ea typeface="Cambria"/>
                <a:cs typeface="Cambria"/>
                <a:sym typeface="Cambria"/>
              </a:rPr>
              <a:t>Formed in 1964 to provide an exciting and rewarding career education option for </a:t>
            </a:r>
            <a:r>
              <a:rPr lang="en-US" sz="2900" dirty="0" smtClean="0">
                <a:latin typeface="Cambria"/>
                <a:ea typeface="Cambria"/>
                <a:cs typeface="Cambria"/>
                <a:sym typeface="Cambria"/>
              </a:rPr>
              <a:t>students</a:t>
            </a:r>
            <a:endParaRPr lang="en-US" sz="2900" dirty="0"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900" dirty="0">
                <a:latin typeface="Cambria"/>
                <a:ea typeface="Cambria"/>
                <a:cs typeface="Cambria"/>
                <a:sym typeface="Cambria"/>
              </a:rPr>
              <a:t>1225 students from 13 towns; grades 9-12</a:t>
            </a:r>
          </a:p>
          <a:p>
            <a: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900" dirty="0">
                <a:latin typeface="Cambria"/>
                <a:ea typeface="Cambria"/>
                <a:cs typeface="Cambria"/>
                <a:sym typeface="Cambria"/>
              </a:rPr>
              <a:t>18 Vocational Technical programs, one post-secondary program</a:t>
            </a:r>
          </a:p>
          <a:p>
            <a: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900" dirty="0">
                <a:latin typeface="Cambria"/>
                <a:ea typeface="Cambria"/>
                <a:cs typeface="Cambria"/>
                <a:sym typeface="Cambria"/>
              </a:rPr>
              <a:t>Challenging and rigorous academic programs</a:t>
            </a:r>
          </a:p>
          <a:p>
            <a:pPr marL="914400" marR="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sz="2900" dirty="0">
                <a:latin typeface="Cambria"/>
                <a:ea typeface="Cambria"/>
                <a:cs typeface="Cambria"/>
                <a:sym typeface="Cambria"/>
              </a:rPr>
              <a:t>9 Advanced Placement (AP®) programs</a:t>
            </a:r>
          </a:p>
          <a:p>
            <a: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900" dirty="0">
                <a:latin typeface="Cambria"/>
                <a:ea typeface="Cambria"/>
                <a:cs typeface="Cambria"/>
                <a:sym typeface="Cambria"/>
              </a:rPr>
              <a:t>Career Readiness 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5410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8889A0"/>
                </a:solidFill>
                <a:latin typeface="Calibri"/>
                <a:ea typeface="Calibri"/>
                <a:cs typeface="Calibri"/>
                <a:sym typeface="Calibri"/>
              </a:rPr>
              <a:t>Massachusetts Department of Elementary and Secondary Education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8889A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10</a:t>
            </a:fld>
            <a:endParaRPr lang="en-US" sz="1600" b="0" i="0" u="none" strike="noStrike" cap="none">
              <a:solidFill>
                <a:srgbClr val="8889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Shape 50" descr="Blackstone Valley Tech logo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762913" y="149238"/>
            <a:ext cx="3061574" cy="139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dirty="0">
                <a:latin typeface="Cambria"/>
                <a:ea typeface="Cambria"/>
                <a:cs typeface="Cambria"/>
                <a:sym typeface="Cambria"/>
              </a:rPr>
              <a:t>Teachers: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88825" y="1110925"/>
            <a:ext cx="7924800" cy="229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spcBef>
                <a:spcPts val="56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Teachers - 94 total (academic/vocational; all highly qualified</a:t>
            </a:r>
          </a:p>
          <a:p>
            <a:pPr marL="457200" lvl="0" indent="-228600">
              <a:buFont typeface="Wingdings" pitchFamily="2" charset="2"/>
              <a:buChar char="q"/>
            </a:pPr>
            <a:r>
              <a:rPr lang="en-US" dirty="0" smtClean="0">
                <a:latin typeface="Cambria"/>
                <a:ea typeface="Cambria"/>
                <a:cs typeface="Cambria"/>
                <a:sym typeface="Cambria"/>
              </a:rPr>
              <a:t>Student to 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Teacher </a:t>
            </a:r>
            <a:r>
              <a:rPr lang="en-US" dirty="0" smtClean="0">
                <a:latin typeface="Cambria"/>
                <a:ea typeface="Cambria"/>
                <a:cs typeface="Cambria"/>
                <a:sym typeface="Cambria"/>
              </a:rPr>
              <a:t>ratio 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= 12:1</a:t>
            </a:r>
          </a:p>
          <a:p>
            <a:pPr marL="0" marR="0" lvl="0" indent="0" algn="l" rtl="0">
              <a:spcBef>
                <a:spcPts val="560"/>
              </a:spcBef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5410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8889A0"/>
                </a:solidFill>
                <a:latin typeface="Calibri"/>
                <a:ea typeface="Calibri"/>
                <a:cs typeface="Calibri"/>
                <a:sym typeface="Calibri"/>
              </a:rPr>
              <a:t>Massachusetts Department of Elementary and Secondary Education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8889A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11</a:t>
            </a:fld>
            <a:endParaRPr lang="en-US" sz="1600" b="0" i="0" u="none" strike="noStrike" cap="none">
              <a:solidFill>
                <a:srgbClr val="8889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488825" y="3730025"/>
            <a:ext cx="8220600" cy="189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Mission: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create a positive learning community that prepares students for personal and professional success in an internationally competitive society through a fusion of rigorous vocational, technical, and academic skills</a:t>
            </a:r>
          </a:p>
        </p:txBody>
      </p:sp>
      <p:pic>
        <p:nvPicPr>
          <p:cNvPr id="60" name="Shape 60" descr="Blackstone Valley Tech logo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773713" y="149238"/>
            <a:ext cx="3061574" cy="139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Sink or swim?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12</a:t>
            </a:fld>
            <a:endParaRPr lang="en-US"/>
          </a:p>
        </p:txBody>
      </p:sp>
      <p:pic>
        <p:nvPicPr>
          <p:cNvPr id="67" name="Shape 67" descr="Person in water up to nose, raising hand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43600" y="1610258"/>
            <a:ext cx="6370725" cy="445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13772" y="1251817"/>
            <a:ext cx="7924800" cy="508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Our profession is overwhelming at first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New teachers need to feel supported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Even a veteran teacher needs support acclimating to a new culture and environment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Having a strong </a:t>
            </a:r>
            <a:r>
              <a:rPr lang="en-US" u="sng" dirty="0">
                <a:latin typeface="Cambria"/>
                <a:ea typeface="Cambria"/>
                <a:cs typeface="Cambria"/>
                <a:sym typeface="Cambria"/>
              </a:rPr>
              <a:t>network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of support is key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13</a:t>
            </a:fld>
            <a:endParaRPr lang="en-US"/>
          </a:p>
        </p:txBody>
      </p:sp>
      <p:sp>
        <p:nvSpPr>
          <p:cNvPr id="2" name="AutoShape 2" descr="Image result for people helping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Circle of people holding hand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9072" y="3792517"/>
            <a:ext cx="4378968" cy="2627381"/>
          </a:xfrm>
          <a:prstGeom prst="rect">
            <a:avLst/>
          </a:prstGeom>
        </p:spPr>
      </p:pic>
      <p:sp>
        <p:nvSpPr>
          <p:cNvPr id="9" name="Shape 5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dirty="0" smtClean="0">
                <a:latin typeface="Cambria"/>
                <a:ea typeface="Cambria"/>
                <a:cs typeface="Cambria"/>
                <a:sym typeface="Cambria"/>
              </a:rPr>
              <a:t>Why?</a:t>
            </a:r>
            <a:endParaRPr lang="en-US" sz="4000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5410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8889A0"/>
                </a:solidFill>
                <a:latin typeface="Calibri"/>
                <a:ea typeface="Calibri"/>
                <a:cs typeface="Calibri"/>
                <a:sym typeface="Calibri"/>
              </a:rPr>
              <a:t>Massachusetts Department of Elementary and Secondary Education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8889A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14</a:t>
            </a:fld>
            <a:endParaRPr lang="en-US" sz="1600" b="0" i="0" u="none" strike="noStrike" cap="none">
              <a:solidFill>
                <a:srgbClr val="8889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Shape 81" descr="Blackstone Valley Tech High School logo Induction program&#10;Blackstone Valley Regional Technical Vocational High School&#10;New Teacher Induction Program Specification 2017-2018&#10;BVT New Teacher Induction Program&#10;Group A: Any teacher who has never taught before; any teacher who has taught before but has not completed an induction program; at least 2 years required in the BVT program&#10;Group B: Any teacher who completed year one of the BVT program in Group A&#10;Group C: Any teacher who has taught before BVT, and has successfully completed an induction program (must provide documentation); one year required in the BVT program&#10;Group D: Any new Guidance Counselor to BVT; one year required in the BVT program&#10;Group E: Any teacher from group B or C who would like continued support and/or has not reached their 50 hours beyond the induction year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52400" y="152400"/>
            <a:ext cx="8483050" cy="630037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228600" y="5638800"/>
            <a:ext cx="2514600" cy="1219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Group A - New to teaching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Group C - New to the district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90" descr="Blackstone Valley Tech logo &#10;Induction Program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648275" y="200650"/>
            <a:ext cx="1313550" cy="12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New This Year: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 dirty="0">
                <a:latin typeface="Cambria"/>
                <a:ea typeface="Cambria"/>
                <a:cs typeface="Cambria"/>
                <a:sym typeface="Cambria"/>
              </a:rPr>
              <a:t>New Teacher Induction Extension Program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7924800" cy="460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Extra support for teachers who are no longer required to take part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Coordinators act as mentors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Opportunity to make up/complete mentoring hours (50 beyond the induction year)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Crucial year for many looking forward to gaining professional status</a:t>
            </a:r>
          </a:p>
          <a:p>
            <a:pPr marL="457200" lvl="0" indent="-22860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Check-ins, online forums, articles, checklists, reflections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Where we started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16</a:t>
            </a:fld>
            <a:endParaRPr lang="en-US"/>
          </a:p>
        </p:txBody>
      </p:sp>
      <p:pic>
        <p:nvPicPr>
          <p:cNvPr id="98" name="Shape 98" descr="Blackstone Valley Tech logo &#10;Induction Program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706550" y="200650"/>
            <a:ext cx="1313550" cy="12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09600" y="1127850"/>
            <a:ext cx="8351100" cy="460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Font typeface="Wingdings" pitchFamily="2" charset="2"/>
              <a:buChar char="q"/>
            </a:pPr>
            <a:r>
              <a:rPr lang="en-US" b="1" dirty="0">
                <a:latin typeface="Cambria"/>
                <a:ea typeface="Cambria"/>
                <a:cs typeface="Cambria"/>
                <a:sym typeface="Cambria"/>
              </a:rPr>
              <a:t>Mission and goals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b="1" dirty="0">
                <a:latin typeface="Cambria"/>
                <a:ea typeface="Cambria"/>
                <a:cs typeface="Cambria"/>
                <a:sym typeface="Cambria"/>
              </a:rPr>
              <a:t>What do you want teachers to get out of the program?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Administrative support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Assigned mentors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Timing - 1st day of school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Quality mentor pool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Matched according to location/area/experience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Monthly meetings for mentees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Focus areas 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 smtClean="0">
                <a:latin typeface="Cambria"/>
                <a:ea typeface="Cambria"/>
                <a:cs typeface="Cambria"/>
                <a:sym typeface="Cambria"/>
              </a:rPr>
              <a:t>Mentor 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training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System of documentation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845100" y="274650"/>
            <a:ext cx="74538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The New Teacher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 Induction Program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09600" y="1417650"/>
            <a:ext cx="7924800" cy="460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>
                <a:latin typeface="Cambria"/>
                <a:ea typeface="Cambria"/>
                <a:cs typeface="Cambria"/>
                <a:sym typeface="Cambria"/>
              </a:rPr>
              <a:t>The mission of the New Teacher Induction Program is to support,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>
                <a:latin typeface="Cambria"/>
                <a:ea typeface="Cambria"/>
                <a:cs typeface="Cambria"/>
                <a:sym typeface="Cambria"/>
              </a:rPr>
              <a:t>encourage and guide teachers who are new to the Blackstone Valley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>
                <a:latin typeface="Cambria"/>
                <a:ea typeface="Cambria"/>
                <a:cs typeface="Cambria"/>
                <a:sym typeface="Cambria"/>
              </a:rPr>
              <a:t>Tech School District, and provide them with collegial, non-judgmental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>
                <a:latin typeface="Cambria"/>
                <a:ea typeface="Cambria"/>
                <a:cs typeface="Cambria"/>
                <a:sym typeface="Cambria"/>
              </a:rPr>
              <a:t>and intensive assistance in accordance with Massachusetts Guidelines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>
                <a:latin typeface="Cambria"/>
                <a:ea typeface="Cambria"/>
                <a:cs typeface="Cambria"/>
                <a:sym typeface="Cambria"/>
              </a:rPr>
              <a:t>for Induction Programs.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000" i="1" dirty="0"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-US" sz="2000" i="1" dirty="0">
                <a:latin typeface="Cambria"/>
                <a:ea typeface="Cambria"/>
                <a:cs typeface="Cambria"/>
                <a:sym typeface="Cambria"/>
              </a:rPr>
              <a:t>The New Teacher Induction Program will improve the quality of</a:t>
            </a:r>
          </a:p>
          <a:p>
            <a:pPr lvl="0">
              <a:spcBef>
                <a:spcPts val="0"/>
              </a:spcBef>
              <a:buNone/>
            </a:pPr>
            <a:r>
              <a:rPr lang="en-US" sz="2000" i="1" dirty="0">
                <a:latin typeface="Cambria"/>
                <a:ea typeface="Cambria"/>
                <a:cs typeface="Cambria"/>
                <a:sym typeface="Cambria"/>
              </a:rPr>
              <a:t>teaching. Leading by </a:t>
            </a:r>
            <a:r>
              <a:rPr lang="en-US" sz="2000" i="1" dirty="0" smtClean="0">
                <a:latin typeface="Cambria"/>
                <a:ea typeface="Cambria"/>
                <a:cs typeface="Cambria"/>
                <a:sym typeface="Cambria"/>
              </a:rPr>
              <a:t>example, </a:t>
            </a:r>
            <a:r>
              <a:rPr lang="en-US" sz="2000" i="1" dirty="0">
                <a:latin typeface="Cambria"/>
                <a:ea typeface="Cambria"/>
                <a:cs typeface="Cambria"/>
                <a:sym typeface="Cambria"/>
              </a:rPr>
              <a:t>and demonstrating meaningful, </a:t>
            </a:r>
            <a:endParaRPr lang="en-US" sz="2000" i="1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000" i="1" dirty="0" smtClean="0">
                <a:latin typeface="Cambria"/>
                <a:ea typeface="Cambria"/>
                <a:cs typeface="Cambria"/>
                <a:sym typeface="Cambria"/>
              </a:rPr>
              <a:t>engaging,</a:t>
            </a:r>
            <a:r>
              <a:rPr lang="en-US" sz="20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i="1" dirty="0" smtClean="0"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-US" sz="2000" i="1" dirty="0">
                <a:latin typeface="Cambria"/>
                <a:ea typeface="Cambria"/>
                <a:cs typeface="Cambria"/>
                <a:sym typeface="Cambria"/>
              </a:rPr>
              <a:t>high quality educational </a:t>
            </a:r>
            <a:r>
              <a:rPr lang="en-US" sz="2000" i="1" dirty="0" smtClean="0">
                <a:latin typeface="Cambria"/>
                <a:ea typeface="Cambria"/>
                <a:cs typeface="Cambria"/>
                <a:sym typeface="Cambria"/>
              </a:rPr>
              <a:t>practices,</a:t>
            </a:r>
            <a:r>
              <a:rPr lang="en-US" sz="20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i="1" dirty="0" smtClean="0">
                <a:latin typeface="Cambria"/>
                <a:ea typeface="Cambria"/>
                <a:cs typeface="Cambria"/>
                <a:sym typeface="Cambria"/>
              </a:rPr>
              <a:t>coordinators </a:t>
            </a:r>
            <a:r>
              <a:rPr lang="en-US" sz="2000" i="1" dirty="0">
                <a:latin typeface="Cambria"/>
                <a:ea typeface="Cambria"/>
                <a:cs typeface="Cambria"/>
                <a:sym typeface="Cambria"/>
              </a:rPr>
              <a:t>and </a:t>
            </a:r>
            <a:endParaRPr lang="en-US" sz="2000" i="1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000" i="1" dirty="0" smtClean="0">
                <a:latin typeface="Cambria"/>
                <a:ea typeface="Cambria"/>
                <a:cs typeface="Cambria"/>
                <a:sym typeface="Cambria"/>
              </a:rPr>
              <a:t>mentors will work </a:t>
            </a:r>
            <a:r>
              <a:rPr lang="en-US" sz="2000" i="1" dirty="0">
                <a:latin typeface="Cambria"/>
                <a:ea typeface="Cambria"/>
                <a:cs typeface="Cambria"/>
                <a:sym typeface="Cambria"/>
              </a:rPr>
              <a:t>collaboratively with </a:t>
            </a:r>
            <a:r>
              <a:rPr lang="en-US" sz="2000" i="1" dirty="0" smtClean="0">
                <a:latin typeface="Cambria"/>
                <a:ea typeface="Cambria"/>
                <a:cs typeface="Cambria"/>
                <a:sym typeface="Cambria"/>
              </a:rPr>
              <a:t>mentees to foster optimum </a:t>
            </a:r>
          </a:p>
          <a:p>
            <a:pPr lvl="0">
              <a:spcBef>
                <a:spcPts val="0"/>
              </a:spcBef>
              <a:buNone/>
            </a:pPr>
            <a:r>
              <a:rPr lang="en-US" sz="2000" i="1" dirty="0" smtClean="0">
                <a:latin typeface="Cambria"/>
                <a:ea typeface="Cambria"/>
                <a:cs typeface="Cambria"/>
                <a:sym typeface="Cambria"/>
              </a:rPr>
              <a:t>student success</a:t>
            </a:r>
            <a:r>
              <a:rPr lang="en-US" sz="2000" i="1" dirty="0">
                <a:latin typeface="Cambria"/>
                <a:ea typeface="Cambria"/>
                <a:cs typeface="Cambria"/>
                <a:sym typeface="Cambria"/>
              </a:rPr>
              <a:t>, in line </a:t>
            </a:r>
            <a:r>
              <a:rPr lang="en-US" sz="2000" i="1" dirty="0" smtClean="0">
                <a:latin typeface="Cambria"/>
                <a:ea typeface="Cambria"/>
                <a:cs typeface="Cambria"/>
                <a:sym typeface="Cambria"/>
              </a:rPr>
              <a:t>with the </a:t>
            </a:r>
            <a:r>
              <a:rPr lang="en-US" sz="2000" i="1" dirty="0">
                <a:latin typeface="Cambria"/>
                <a:ea typeface="Cambria"/>
                <a:cs typeface="Cambria"/>
                <a:sym typeface="Cambria"/>
              </a:rPr>
              <a:t>BVT mission statement and </a:t>
            </a:r>
            <a:endParaRPr lang="en-US" sz="2000" i="1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000" i="1" dirty="0" smtClean="0">
                <a:latin typeface="Cambria"/>
                <a:ea typeface="Cambria"/>
                <a:cs typeface="Cambria"/>
                <a:sym typeface="Cambria"/>
              </a:rPr>
              <a:t>our </a:t>
            </a:r>
            <a:r>
              <a:rPr lang="en-US" sz="2000" i="1" dirty="0">
                <a:latin typeface="Cambria"/>
                <a:ea typeface="Cambria"/>
                <a:cs typeface="Cambria"/>
                <a:sym typeface="Cambria"/>
              </a:rPr>
              <a:t>tradition </a:t>
            </a:r>
            <a:r>
              <a:rPr lang="en-US" sz="2000" i="1" dirty="0" smtClean="0">
                <a:latin typeface="Cambria"/>
                <a:ea typeface="Cambria"/>
                <a:cs typeface="Cambria"/>
                <a:sym typeface="Cambria"/>
              </a:rPr>
              <a:t>of excellence</a:t>
            </a:r>
            <a:r>
              <a:rPr lang="en-US" sz="2000" i="1" dirty="0"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17</a:t>
            </a:fld>
            <a:endParaRPr lang="en-US"/>
          </a:p>
        </p:txBody>
      </p:sp>
      <p:pic>
        <p:nvPicPr>
          <p:cNvPr id="90" name="Shape 90" descr="Blackstone Valley Tech logo &#10;Induction Program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648275" y="200650"/>
            <a:ext cx="1313550" cy="12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500100" y="6019950"/>
            <a:ext cx="8143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8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    Support   </a:t>
            </a:r>
            <a:r>
              <a:rPr lang="en-US" sz="2800">
                <a:solidFill>
                  <a:schemeClr val="accent1"/>
                </a:solidFill>
                <a:latin typeface="Philosopher"/>
                <a:ea typeface="Philosopher"/>
                <a:cs typeface="Philosopher"/>
                <a:sym typeface="Philosopher"/>
              </a:rPr>
              <a:t>◆</a:t>
            </a:r>
            <a:r>
              <a:rPr lang="en-US" sz="28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    Training    </a:t>
            </a:r>
            <a:r>
              <a:rPr lang="en-US" sz="2800">
                <a:solidFill>
                  <a:schemeClr val="accent1"/>
                </a:solidFill>
                <a:latin typeface="Philosopher"/>
                <a:ea typeface="Philosopher"/>
                <a:cs typeface="Philosopher"/>
                <a:sym typeface="Philosopher"/>
              </a:rPr>
              <a:t> ◆  </a:t>
            </a:r>
            <a:r>
              <a:rPr lang="en-US" sz="28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   Retention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Where we started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18</a:t>
            </a:fld>
            <a:endParaRPr lang="en-US"/>
          </a:p>
        </p:txBody>
      </p:sp>
      <p:pic>
        <p:nvPicPr>
          <p:cNvPr id="98" name="Shape 98" descr="Blackstone Valley Tech logo&#10;Induction Program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706550" y="200650"/>
            <a:ext cx="1313550" cy="12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09600" y="1127850"/>
            <a:ext cx="8351100" cy="460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Mission and goals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What do you want teachers to get out of the program?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b="1" dirty="0">
                <a:latin typeface="Cambria"/>
                <a:ea typeface="Cambria"/>
                <a:cs typeface="Cambria"/>
                <a:sym typeface="Cambria"/>
              </a:rPr>
              <a:t>Administrative support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Assigned mentors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Timing - 1st day of school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Quality mentor pool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Matched according to location/area/experience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Monthly meetings for mentees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Focus areas 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 smtClean="0">
                <a:latin typeface="Cambria"/>
                <a:ea typeface="Cambria"/>
                <a:cs typeface="Cambria"/>
                <a:sym typeface="Cambria"/>
              </a:rPr>
              <a:t>Mentor 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training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System of documentation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1811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Where we started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19</a:t>
            </a:fld>
            <a:endParaRPr lang="en-US"/>
          </a:p>
        </p:txBody>
      </p:sp>
      <p:pic>
        <p:nvPicPr>
          <p:cNvPr id="98" name="Shape 98" descr="Blackstone Valley Tech logo &#10;Induction Program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706550" y="200650"/>
            <a:ext cx="1313550" cy="12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09600" y="1127850"/>
            <a:ext cx="8351100" cy="460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Mission and goals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What do you want teachers to get out of the program?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Administrative support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b="1" dirty="0">
                <a:latin typeface="Cambria"/>
                <a:ea typeface="Cambria"/>
                <a:cs typeface="Cambria"/>
                <a:sym typeface="Cambria"/>
              </a:rPr>
              <a:t>Assigned mentors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b="1" dirty="0">
                <a:latin typeface="Cambria"/>
                <a:ea typeface="Cambria"/>
                <a:cs typeface="Cambria"/>
                <a:sym typeface="Cambria"/>
              </a:rPr>
              <a:t>Timing - 1st day of school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b="1" dirty="0">
                <a:latin typeface="Cambria"/>
                <a:ea typeface="Cambria"/>
                <a:cs typeface="Cambria"/>
                <a:sym typeface="Cambria"/>
              </a:rPr>
              <a:t>Quality mentor pool</a:t>
            </a:r>
          </a:p>
          <a:p>
            <a:pPr marL="914400" lvl="1" indent="-228600">
              <a:spcBef>
                <a:spcPts val="0"/>
              </a:spcBef>
              <a:buFont typeface="Courier New" pitchFamily="49" charset="0"/>
              <a:buChar char="o"/>
            </a:pPr>
            <a:r>
              <a:rPr lang="en-US" b="1" dirty="0">
                <a:latin typeface="Cambria"/>
                <a:ea typeface="Cambria"/>
                <a:cs typeface="Cambria"/>
                <a:sym typeface="Cambria"/>
              </a:rPr>
              <a:t>Matched according to </a:t>
            </a:r>
            <a:r>
              <a:rPr lang="en-US" b="1" dirty="0" smtClean="0">
                <a:latin typeface="Cambria"/>
                <a:ea typeface="Cambria"/>
                <a:cs typeface="Cambria"/>
                <a:sym typeface="Cambria"/>
              </a:rPr>
              <a:t>location/area/experience</a:t>
            </a:r>
          </a:p>
          <a:p>
            <a:pPr marL="914400" lvl="1" indent="-228600">
              <a:spcBef>
                <a:spcPts val="0"/>
              </a:spcBef>
              <a:buFont typeface="Courier New" pitchFamily="49" charset="0"/>
              <a:buChar char="o"/>
            </a:pPr>
            <a:r>
              <a:rPr lang="en-US" b="1" dirty="0" smtClean="0">
                <a:latin typeface="Cambria"/>
                <a:ea typeface="Cambria"/>
                <a:cs typeface="Cambria"/>
                <a:sym typeface="Cambria"/>
              </a:rPr>
              <a:t>Mentor training</a:t>
            </a:r>
            <a:endParaRPr lang="en-US" b="1" dirty="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Monthly meetings for mentees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Focus areas 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 smtClean="0">
                <a:latin typeface="Cambria"/>
                <a:ea typeface="Cambria"/>
                <a:cs typeface="Cambria"/>
                <a:sym typeface="Cambria"/>
              </a:rPr>
              <a:t>System 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of documentation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6192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Overview of 2017 Induction &amp; Mentoring Report</a:t>
            </a:r>
          </a:p>
          <a:p>
            <a:r>
              <a:rPr lang="en-US" smtClean="0"/>
              <a:t>Blackstone Valley Regional Vocational Technical High School</a:t>
            </a:r>
          </a:p>
          <a:p>
            <a:pPr lvl="1"/>
            <a:r>
              <a:rPr lang="en-US" smtClean="0"/>
              <a:t>Q&amp;A</a:t>
            </a:r>
          </a:p>
          <a:p>
            <a:r>
              <a:rPr lang="en-US" smtClean="0"/>
              <a:t>New Bedford Public Schools</a:t>
            </a:r>
          </a:p>
          <a:p>
            <a:pPr lvl="1"/>
            <a:r>
              <a:rPr lang="en-US" smtClean="0"/>
              <a:t>Q&amp;A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Mentors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16949"/>
            <a:ext cx="7924800" cy="2561863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What qualities do new teachers believe would make a good mentor</a:t>
            </a:r>
            <a:r>
              <a:rPr lang="en-US" dirty="0" smtClean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  <a:p>
            <a:pPr marL="0" lvl="0" indent="0" algn="ctr">
              <a:buNone/>
            </a:pPr>
            <a:endParaRPr lang="en-US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buNone/>
            </a:pPr>
            <a:r>
              <a:rPr lang="en-US" i="1" dirty="0" smtClean="0">
                <a:latin typeface="Cambria"/>
                <a:ea typeface="Cambria"/>
                <a:cs typeface="Cambria"/>
                <a:sym typeface="Cambria"/>
              </a:rPr>
              <a:t>“Willing </a:t>
            </a:r>
            <a:r>
              <a:rPr lang="en-US" i="1" dirty="0">
                <a:latin typeface="Cambria"/>
                <a:ea typeface="Cambria"/>
                <a:cs typeface="Cambria"/>
                <a:sym typeface="Cambria"/>
              </a:rPr>
              <a:t>to answer questions, accessible, caring, experience, </a:t>
            </a:r>
            <a:r>
              <a:rPr lang="en-US" i="1" dirty="0" smtClean="0">
                <a:latin typeface="Cambria"/>
                <a:ea typeface="Cambria"/>
                <a:cs typeface="Cambria"/>
                <a:sym typeface="Cambria"/>
              </a:rPr>
              <a:t>patient, </a:t>
            </a:r>
            <a:r>
              <a:rPr lang="en-US" i="1" dirty="0">
                <a:latin typeface="Cambria"/>
                <a:ea typeface="Cambria"/>
                <a:cs typeface="Cambria"/>
                <a:sym typeface="Cambria"/>
              </a:rPr>
              <a:t>friendly, kind, helpful, straightforward, approachable...”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smtClean="0">
                <a:solidFill>
                  <a:srgbClr val="8889A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20</a:t>
            </a:fld>
            <a:endParaRPr lang="en-US" sz="1600" b="0" i="0" u="none" strike="noStrike" cap="none">
              <a:solidFill>
                <a:srgbClr val="8889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AutoShape 2" descr="Image result for men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Sign posts labelled help, support, advice and guida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3104" y="4467285"/>
            <a:ext cx="3357791" cy="2234457"/>
          </a:xfrm>
          <a:prstGeom prst="rect">
            <a:avLst/>
          </a:prstGeom>
        </p:spPr>
      </p:pic>
      <p:pic>
        <p:nvPicPr>
          <p:cNvPr id="7" name="Shape 90" descr="Blackstone Valley Tech logo &#10;Induction Program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648275" y="200650"/>
            <a:ext cx="1313550" cy="12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704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Mentor Training	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7924800" cy="460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Sharing the vision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Commitment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Detailed syllabus of expectations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Confidentiality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Bi-monthly meetings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Documentation protocol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Working through the packets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How to work with difficult people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How to manage time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Peer observation</a:t>
            </a:r>
          </a:p>
          <a:p>
            <a:pPr marL="0" lvl="0" indent="0" rtl="0">
              <a:spcBef>
                <a:spcPts val="0"/>
              </a:spcBef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21</a:t>
            </a:fld>
            <a:endParaRPr lang="en-US"/>
          </a:p>
        </p:txBody>
      </p:sp>
      <p:pic>
        <p:nvPicPr>
          <p:cNvPr id="161" name="Shape 161" descr="Blackstone Valley Tech logo &#10;Induction Program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706550" y="200650"/>
            <a:ext cx="1313550" cy="1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Where we started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22</a:t>
            </a:fld>
            <a:endParaRPr lang="en-US"/>
          </a:p>
        </p:txBody>
      </p:sp>
      <p:pic>
        <p:nvPicPr>
          <p:cNvPr id="98" name="Shape 98" descr="Blackstone Valley Tech logo &#10;Induction Program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706550" y="200650"/>
            <a:ext cx="1313550" cy="12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09600" y="1127850"/>
            <a:ext cx="8351100" cy="460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Mission and goals</a:t>
            </a:r>
          </a:p>
          <a:p>
            <a:pPr marL="1143000" lvl="1" indent="-4572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What do you want teachers to get out of the program?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Administrative support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Assigned mentors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Timing - 1st day of school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Quality mentor pool</a:t>
            </a:r>
          </a:p>
          <a:p>
            <a:pPr marL="914400" lvl="1" indent="-22860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Matched according to </a:t>
            </a:r>
            <a:r>
              <a:rPr lang="en-US" dirty="0" smtClean="0">
                <a:latin typeface="Cambria"/>
                <a:ea typeface="Cambria"/>
                <a:cs typeface="Cambria"/>
                <a:sym typeface="Cambria"/>
              </a:rPr>
              <a:t>location/area/experience</a:t>
            </a:r>
          </a:p>
          <a:p>
            <a:pPr marL="914400" lvl="1" indent="-22860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>
                <a:latin typeface="Cambria"/>
                <a:ea typeface="Cambria"/>
                <a:cs typeface="Cambria"/>
                <a:sym typeface="Cambria"/>
              </a:rPr>
              <a:t>Mentor training</a:t>
            </a:r>
            <a:endParaRPr lang="en-US" dirty="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b="1" dirty="0">
                <a:latin typeface="Cambria"/>
                <a:ea typeface="Cambria"/>
                <a:cs typeface="Cambria"/>
                <a:sym typeface="Cambria"/>
              </a:rPr>
              <a:t>Monthly meetings for mentees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b="1" dirty="0">
                <a:latin typeface="Cambria"/>
                <a:ea typeface="Cambria"/>
                <a:cs typeface="Cambria"/>
                <a:sym typeface="Cambria"/>
              </a:rPr>
              <a:t>Focus areas 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 smtClean="0">
                <a:latin typeface="Cambria"/>
                <a:ea typeface="Cambria"/>
                <a:cs typeface="Cambria"/>
                <a:sym typeface="Cambria"/>
              </a:rPr>
              <a:t>System 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of documentation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1108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atin typeface="Cambria"/>
                <a:ea typeface="Cambria"/>
                <a:cs typeface="Cambria"/>
                <a:sym typeface="Cambria"/>
              </a:rPr>
              <a:t>Mentees: Overview</a:t>
            </a:r>
            <a:endParaRPr lang="en-US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09600" y="1297550"/>
            <a:ext cx="7924800" cy="522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Orientation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000" dirty="0" smtClean="0">
                <a:latin typeface="Cambria"/>
                <a:ea typeface="Cambria"/>
                <a:cs typeface="Cambria"/>
                <a:sym typeface="Cambria"/>
              </a:rPr>
              <a:t>Monthly </a:t>
            </a: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meetings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Support groups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Interactive and easily accessible resources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Tip sheets and guides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Scavenger hunt/exploring the community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The whole school gets involved!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Guest presenters from various areas (Student services, safety, Special Education etc.)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Peer </a:t>
            </a:r>
            <a:r>
              <a:rPr lang="en-US" sz="2000" dirty="0" smtClean="0">
                <a:latin typeface="Cambria"/>
                <a:ea typeface="Cambria"/>
                <a:cs typeface="Cambria"/>
                <a:sym typeface="Cambria"/>
              </a:rPr>
              <a:t>observations</a:t>
            </a:r>
            <a:endParaRPr lang="en-US" sz="20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23</a:t>
            </a:fld>
            <a:endParaRPr lang="en-US"/>
          </a:p>
        </p:txBody>
      </p:sp>
      <p:pic>
        <p:nvPicPr>
          <p:cNvPr id="107" name="Shape 107" descr="Blackstone Valley Tech logo &#10;Induction Program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706550" y="200650"/>
            <a:ext cx="1313550" cy="1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Focus Areas	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92600" y="1252950"/>
            <a:ext cx="4333200" cy="498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400" dirty="0">
                <a:latin typeface="Cambria"/>
                <a:ea typeface="Cambria"/>
                <a:cs typeface="Cambria"/>
                <a:sym typeface="Cambria"/>
              </a:rPr>
              <a:t>Teacher’s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>
                <a:latin typeface="Cambria"/>
                <a:ea typeface="Cambria"/>
                <a:cs typeface="Cambria"/>
                <a:sym typeface="Cambria"/>
              </a:rPr>
              <a:t>professional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>
                <a:latin typeface="Cambria"/>
                <a:ea typeface="Cambria"/>
                <a:cs typeface="Cambria"/>
                <a:sym typeface="Cambria"/>
              </a:rPr>
              <a:t>responsibilities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400" dirty="0">
                <a:latin typeface="Cambria"/>
                <a:ea typeface="Cambria"/>
                <a:cs typeface="Cambria"/>
                <a:sym typeface="Cambria"/>
              </a:rPr>
              <a:t>Expectations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400" dirty="0">
                <a:latin typeface="Cambria"/>
                <a:ea typeface="Cambria"/>
                <a:cs typeface="Cambria"/>
                <a:sym typeface="Cambria"/>
              </a:rPr>
              <a:t>Teacher Evaluation trainings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400" dirty="0">
                <a:latin typeface="Cambria"/>
                <a:ea typeface="Cambria"/>
                <a:cs typeface="Cambria"/>
                <a:sym typeface="Cambria"/>
              </a:rPr>
              <a:t>District and school policies and procedures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400" dirty="0">
                <a:latin typeface="Cambria"/>
                <a:ea typeface="Cambria"/>
                <a:cs typeface="Cambria"/>
                <a:sym typeface="Cambria"/>
              </a:rPr>
              <a:t>Key resources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400" dirty="0">
                <a:latin typeface="Cambria"/>
                <a:ea typeface="Cambria"/>
                <a:cs typeface="Cambria"/>
                <a:sym typeface="Cambria"/>
              </a:rPr>
              <a:t>Classroom management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400" dirty="0">
                <a:latin typeface="Cambria"/>
                <a:ea typeface="Cambria"/>
                <a:cs typeface="Cambria"/>
                <a:sym typeface="Cambria"/>
              </a:rPr>
              <a:t>Effective parent communication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400" dirty="0">
                <a:latin typeface="Cambria"/>
                <a:ea typeface="Cambria"/>
                <a:cs typeface="Cambria"/>
                <a:sym typeface="Cambria"/>
              </a:rPr>
              <a:t>Time management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2400" dirty="0">
                <a:latin typeface="Cambria"/>
                <a:ea typeface="Cambria"/>
                <a:cs typeface="Cambria"/>
                <a:sym typeface="Cambria"/>
              </a:rPr>
              <a:t>Emotional support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24</a:t>
            </a:fld>
            <a:endParaRPr lang="en-US"/>
          </a:p>
        </p:txBody>
      </p:sp>
      <p:sp>
        <p:nvSpPr>
          <p:cNvPr id="115" name="Shape 115"/>
          <p:cNvSpPr txBox="1"/>
          <p:nvPr/>
        </p:nvSpPr>
        <p:spPr>
          <a:xfrm>
            <a:off x="4913350" y="1582350"/>
            <a:ext cx="3000000" cy="465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Assessment/ lesson planning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Special education policies and training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Learning and teaching strategies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Standards based curriculum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Technology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Organization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Peer observations</a:t>
            </a:r>
          </a:p>
        </p:txBody>
      </p:sp>
      <p:pic>
        <p:nvPicPr>
          <p:cNvPr id="116" name="Shape 116" descr="Blackstone Valley Tech logo &#10;Induction Program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706550" y="200650"/>
            <a:ext cx="1313550" cy="1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25</a:t>
            </a:fld>
            <a:endParaRPr lang="en-US"/>
          </a:p>
        </p:txBody>
      </p:sp>
      <p:pic>
        <p:nvPicPr>
          <p:cNvPr id="138" name="Shape 138" descr="Scope and sequence of 2017-18 new teacher induction program, with dates, topics and mentor packet goals"/>
          <p:cNvPicPr preferRelativeResize="0"/>
          <p:nvPr/>
        </p:nvPicPr>
        <p:blipFill rotWithShape="1">
          <a:blip r:embed="rId3" cstate="print">
            <a:alphaModFix/>
          </a:blip>
          <a:srcRect l="2063" t="24803" r="30486" b="1036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Monthly Meetings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7924800" cy="460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Calendar Updates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Model teaching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Guest presenters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Time for questions and answers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Have more experienced teachers sharing and guiding the less experienced teachers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Professional </a:t>
            </a:r>
            <a:r>
              <a:rPr lang="en-US" smtClean="0">
                <a:latin typeface="Cambria"/>
                <a:ea typeface="Cambria"/>
                <a:cs typeface="Cambria"/>
                <a:sym typeface="Cambria"/>
              </a:rPr>
              <a:t>development</a:t>
            </a:r>
          </a:p>
          <a:p>
            <a:pPr marL="857250" lvl="1" indent="-2286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400" smtClean="0">
                <a:latin typeface="Cambria"/>
                <a:ea typeface="Cambria"/>
                <a:cs typeface="Cambria"/>
                <a:sym typeface="Cambria"/>
              </a:rPr>
              <a:t>Share </a:t>
            </a: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PD opportunities with the </a:t>
            </a:r>
            <a:r>
              <a:rPr lang="en-US" sz="2400" smtClean="0">
                <a:latin typeface="Cambria"/>
                <a:ea typeface="Cambria"/>
                <a:cs typeface="Cambria"/>
                <a:sym typeface="Cambria"/>
              </a:rPr>
              <a:t>mentees</a:t>
            </a:r>
          </a:p>
          <a:p>
            <a:pPr marL="857250" lvl="1" indent="-228600">
              <a:spcBef>
                <a:spcPts val="0"/>
              </a:spcBef>
              <a:buFont typeface="Courier New" pitchFamily="49" charset="0"/>
              <a:buChar char="o"/>
            </a:pPr>
            <a:r>
              <a:rPr lang="en-US" smtClean="0">
                <a:latin typeface="Cambria"/>
                <a:ea typeface="Cambria"/>
                <a:cs typeface="Cambria"/>
                <a:sym typeface="Cambria"/>
              </a:rPr>
              <a:t>Classroom management, planning etc.</a:t>
            </a:r>
          </a:p>
          <a:p>
            <a:pPr marL="857250" lvl="1" indent="-228600">
              <a:spcBef>
                <a:spcPts val="0"/>
              </a:spcBef>
              <a:buFont typeface="Courier New" pitchFamily="49" charset="0"/>
              <a:buChar char="o"/>
            </a:pPr>
            <a:r>
              <a:rPr lang="en-US" smtClean="0">
                <a:latin typeface="Cambria"/>
                <a:ea typeface="Cambria"/>
                <a:cs typeface="Cambria"/>
                <a:sym typeface="Cambria"/>
              </a:rPr>
              <a:t>They </a:t>
            </a:r>
            <a:r>
              <a:rPr lang="en-US">
                <a:latin typeface="Cambria"/>
                <a:ea typeface="Cambria"/>
                <a:cs typeface="Cambria"/>
                <a:sym typeface="Cambria"/>
              </a:rPr>
              <a:t>do not always know where to find PD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26</a:t>
            </a:fld>
            <a:endParaRPr lang="en-US"/>
          </a:p>
        </p:txBody>
      </p:sp>
      <p:pic>
        <p:nvPicPr>
          <p:cNvPr id="132" name="Shape 132" descr="Blackstone Valley Tech logo &#10;Induction Program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706550" y="200650"/>
            <a:ext cx="1313550" cy="1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Adjustment to Practice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7924800" cy="474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 smtClean="0">
                <a:latin typeface="Cambria"/>
                <a:ea typeface="Cambria"/>
                <a:cs typeface="Cambria"/>
                <a:sym typeface="Cambria"/>
              </a:rPr>
              <a:t>Surveys</a:t>
            </a:r>
            <a:endParaRPr lang="en-US" dirty="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406400" rtl="0">
              <a:spcBef>
                <a:spcPts val="560"/>
              </a:spcBef>
              <a:buSzPct val="100000"/>
              <a:buFont typeface="Courier New" pitchFamily="49" charset="0"/>
              <a:buChar char="o"/>
            </a:pPr>
            <a:r>
              <a:rPr lang="en-US" sz="2800" dirty="0">
                <a:latin typeface="Cambria"/>
                <a:ea typeface="Cambria"/>
                <a:cs typeface="Cambria"/>
                <a:sym typeface="Cambria"/>
              </a:rPr>
              <a:t>Sometimes the teachers don’t know what to ask</a:t>
            </a:r>
          </a:p>
          <a:p>
            <a:pPr marL="914400" lvl="1" indent="-406400" rtl="0">
              <a:spcBef>
                <a:spcPts val="560"/>
              </a:spcBef>
              <a:buSzPct val="100000"/>
              <a:buFont typeface="Courier New" pitchFamily="49" charset="0"/>
              <a:buChar char="o"/>
            </a:pPr>
            <a:r>
              <a:rPr lang="en-US" sz="2800" dirty="0">
                <a:latin typeface="Cambria"/>
                <a:ea typeface="Cambria"/>
                <a:cs typeface="Cambria"/>
                <a:sym typeface="Cambria"/>
              </a:rPr>
              <a:t>Provide as many  focus areas as possible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Tailoring the scope and sequence to meet the needs of </a:t>
            </a:r>
            <a:r>
              <a:rPr lang="en-US" dirty="0" smtClean="0"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new teachers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Orientation questionnaire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>
                <a:latin typeface="Cambria"/>
                <a:ea typeface="Cambria"/>
                <a:cs typeface="Cambria"/>
                <a:sym typeface="Cambria"/>
              </a:rPr>
              <a:t>Survey Monkey 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or other online format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27</a:t>
            </a:fld>
            <a:endParaRPr lang="en-US"/>
          </a:p>
        </p:txBody>
      </p:sp>
      <p:pic>
        <p:nvPicPr>
          <p:cNvPr id="124" name="Shape 124" descr="Blackstone Valley Tech logo &#10;Induction Program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706550" y="200650"/>
            <a:ext cx="1313550" cy="1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Where we started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28</a:t>
            </a:fld>
            <a:endParaRPr lang="en-US"/>
          </a:p>
        </p:txBody>
      </p:sp>
      <p:pic>
        <p:nvPicPr>
          <p:cNvPr id="98" name="Shape 98" descr="Blackstone Valley Tech logo &#10;Induction Program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696200" y="228600"/>
            <a:ext cx="1313550" cy="12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09600" y="1127850"/>
            <a:ext cx="8351100" cy="460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Mission and goals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What do you want teachers to get out of the program?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Administrative support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Assigned mentors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Timing - 1st day of school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Quality mentor pool</a:t>
            </a:r>
          </a:p>
          <a:p>
            <a:pPr marL="914400" lvl="1" indent="-22860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Matched according to </a:t>
            </a:r>
            <a:r>
              <a:rPr lang="en-US" dirty="0" smtClean="0">
                <a:latin typeface="Cambria"/>
                <a:ea typeface="Cambria"/>
                <a:cs typeface="Cambria"/>
                <a:sym typeface="Cambria"/>
              </a:rPr>
              <a:t>location/area/experience</a:t>
            </a:r>
          </a:p>
          <a:p>
            <a:pPr marL="914400" lvl="1" indent="-22860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>
                <a:latin typeface="Cambria"/>
                <a:ea typeface="Cambria"/>
                <a:cs typeface="Cambria"/>
                <a:sym typeface="Cambria"/>
              </a:rPr>
              <a:t>Mentor training</a:t>
            </a:r>
            <a:endParaRPr lang="en-US" dirty="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Monthly meetings for mentees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Focus areas 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b="1" dirty="0" smtClean="0">
                <a:latin typeface="Cambria"/>
                <a:ea typeface="Cambria"/>
                <a:cs typeface="Cambria"/>
                <a:sym typeface="Cambria"/>
              </a:rPr>
              <a:t>System </a:t>
            </a:r>
            <a:r>
              <a:rPr lang="en-US" b="1" dirty="0">
                <a:latin typeface="Cambria"/>
                <a:ea typeface="Cambria"/>
                <a:cs typeface="Cambria"/>
                <a:sym typeface="Cambria"/>
              </a:rPr>
              <a:t>of documentation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06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Documentation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09600" y="1135550"/>
            <a:ext cx="7924800" cy="486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Interactive log - one per mentor; Mentor’s responsibility to complete by the end of each month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Goal of at least 2 hours of communication time each month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Compiled log - coordinator responsibility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Hours from meetings and direct communication with mentor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Mentee’s responsibility: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Must attend 15 hours of meetings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Must communicate 2 hours/month with mentor </a:t>
            </a:r>
          </a:p>
          <a:p>
            <a:pPr marL="0" lvl="0" indent="0">
              <a:spcBef>
                <a:spcPts val="0"/>
              </a:spcBef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29</a:t>
            </a:fld>
            <a:endParaRPr lang="en-US"/>
          </a:p>
        </p:txBody>
      </p:sp>
      <p:pic>
        <p:nvPicPr>
          <p:cNvPr id="185" name="Shape 185" descr="Blackstone Valley Tech logo &#10;Induction Program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706550" y="200650"/>
            <a:ext cx="1313550" cy="1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do we mean by “induction” and “mentoring”?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Mentoring</a:t>
            </a:r>
            <a:r>
              <a:rPr lang="en-US" smtClean="0"/>
              <a:t>: formally designed learning between a new educator and more experienced educator</a:t>
            </a:r>
          </a:p>
          <a:p>
            <a:r>
              <a:rPr lang="en-US" b="1" smtClean="0"/>
              <a:t>Induction</a:t>
            </a:r>
            <a:r>
              <a:rPr lang="en-US" smtClean="0"/>
              <a:t>: includes various supports for new educators</a:t>
            </a:r>
          </a:p>
          <a:p>
            <a:pPr lvl="1"/>
            <a:r>
              <a:rPr lang="en-US" smtClean="0"/>
              <a:t>Mentoring</a:t>
            </a:r>
          </a:p>
          <a:p>
            <a:pPr lvl="1"/>
            <a:r>
              <a:rPr lang="en-US" smtClean="0"/>
              <a:t>Orientation</a:t>
            </a:r>
          </a:p>
          <a:p>
            <a:pPr lvl="1"/>
            <a:r>
              <a:rPr lang="en-US" smtClean="0"/>
              <a:t>Training</a:t>
            </a:r>
          </a:p>
          <a:p>
            <a:pPr lvl="1"/>
            <a:r>
              <a:rPr lang="en-US" smtClean="0"/>
              <a:t>Peer meetings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atin typeface="Cambria"/>
                <a:ea typeface="Cambria"/>
                <a:cs typeface="Cambria"/>
                <a:sym typeface="Cambria"/>
              </a:rPr>
              <a:t>Additional Components</a:t>
            </a:r>
            <a:endParaRPr lang="en-US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7924800" cy="460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28600" lvl="0" indent="0" rtl="0">
              <a:spcBef>
                <a:spcPts val="0"/>
              </a:spcBef>
              <a:buNone/>
            </a:pPr>
            <a:r>
              <a:rPr lang="en-US" dirty="0" smtClean="0">
                <a:latin typeface="Cambria"/>
                <a:ea typeface="Cambria"/>
                <a:cs typeface="Cambria"/>
                <a:sym typeface="Cambria"/>
              </a:rPr>
              <a:t>Bi-Monthly Activity Packets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 smtClean="0">
                <a:latin typeface="Cambria"/>
                <a:ea typeface="Cambria"/>
                <a:cs typeface="Cambria"/>
                <a:sym typeface="Cambria"/>
              </a:rPr>
              <a:t>Provided 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to mentors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Goals, mission and topics (Expectations/objectives)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Activity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Article, discussion, challenge activity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Discussion/reflection prompts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i="1" dirty="0">
                <a:latin typeface="Cambria"/>
                <a:ea typeface="Cambria"/>
                <a:cs typeface="Cambria"/>
                <a:sym typeface="Cambria"/>
              </a:rPr>
              <a:t>If mentees need to discuss other issues, we encourage it. The packets are just for the sake of discussion and to build better mentor/mentee relationships.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30</a:t>
            </a:fld>
            <a:endParaRPr lang="en-US"/>
          </a:p>
        </p:txBody>
      </p:sp>
      <p:pic>
        <p:nvPicPr>
          <p:cNvPr id="146" name="Shape 146" descr="Blackstone Valley Tech logo &#10;Induction Program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706550" y="200650"/>
            <a:ext cx="1313550" cy="1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Peer Observation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7924800" cy="460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At least one peer observation per year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Mentor observes mentee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Mentee observes another teacher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Completely informal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Never officially documented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less nerve-wracking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Pre- and post- conference forms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What to look for, areas for improvement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Release time is available/Subs</a:t>
            </a:r>
          </a:p>
          <a:p>
            <a:pPr marL="457200" lvl="0" indent="-22860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Mentee observation form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31</a:t>
            </a:fld>
            <a:endParaRPr lang="en-US"/>
          </a:p>
        </p:txBody>
      </p:sp>
      <p:pic>
        <p:nvPicPr>
          <p:cNvPr id="177" name="Shape 177" descr="Blackstone Valley Tech logo &#10;Induction Program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706550" y="200650"/>
            <a:ext cx="1313550" cy="1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Keeping everyone informed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7924800" cy="460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Mentors and Mentees all have access to a shared network folder created by the coordinators.</a:t>
            </a:r>
          </a:p>
          <a:p>
            <a:pPr lvl="0" algn="ctr" rtl="0">
              <a:spcBef>
                <a:spcPts val="0"/>
              </a:spcBef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Communication log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Agendas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Calendars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Scope and Sequences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Important documents</a:t>
            </a:r>
          </a:p>
          <a:p>
            <a:pPr marL="457200" lvl="0" indent="-22860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Handouts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32</a:t>
            </a:fld>
            <a:endParaRPr lang="en-US"/>
          </a:p>
        </p:txBody>
      </p:sp>
      <p:pic>
        <p:nvPicPr>
          <p:cNvPr id="193" name="Shape 193" descr="Blackstone Valley Tech logo &#10;Induction Program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706550" y="200650"/>
            <a:ext cx="1313550" cy="1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Buy-in and Funding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7924800" cy="460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How do we get the mentors on board?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Shared vision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Administrator’s assistance 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Repeat mentors - returning mentors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Faculty meeting presentation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 smtClean="0">
                <a:latin typeface="Cambria"/>
                <a:ea typeface="Cambria"/>
                <a:cs typeface="Cambria"/>
                <a:sym typeface="Cambria"/>
              </a:rPr>
              <a:t>Compensation</a:t>
            </a:r>
          </a:p>
          <a:p>
            <a:pPr marL="857250" lvl="1" indent="-22860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>
                <a:latin typeface="Cambria"/>
                <a:ea typeface="Cambria"/>
                <a:cs typeface="Cambria"/>
                <a:sym typeface="Cambria"/>
              </a:rPr>
              <a:t>$300 – Title IIA</a:t>
            </a:r>
            <a:endParaRPr lang="en-US" dirty="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Goal is to get them to </a:t>
            </a:r>
            <a:r>
              <a:rPr lang="en-US" i="1" dirty="0">
                <a:latin typeface="Cambria"/>
                <a:ea typeface="Cambria"/>
                <a:cs typeface="Cambria"/>
                <a:sym typeface="Cambria"/>
              </a:rPr>
              <a:t>want 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to be a part of this program for the overall outcomes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Support and regular check-ins from coordinators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33</a:t>
            </a:fld>
            <a:endParaRPr lang="en-US"/>
          </a:p>
        </p:txBody>
      </p:sp>
      <p:pic>
        <p:nvPicPr>
          <p:cNvPr id="208" name="Shape 208" descr="Blackstone Valley Tech logo &#10;Induction Program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706550" y="200650"/>
            <a:ext cx="1313550" cy="1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609613" y="127313"/>
            <a:ext cx="79248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Reflections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09600" y="940325"/>
            <a:ext cx="7924800" cy="5167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Teacher retention is high -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between 2011-2017 we have not had a single teacher resign within their first 3 years of teaching to pursue careers outside education </a:t>
            </a:r>
          </a:p>
          <a:p>
            <a:pPr marL="914400" lvl="1" indent="-228600" rtl="0">
              <a:spcBef>
                <a:spcPts val="0"/>
              </a:spcBef>
              <a:buFont typeface="Courier New" pitchFamily="49" charset="0"/>
              <a:buChar char="o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Those who have left, most of them are still teaching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Very positive feedback from new teachers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End of year surveys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Always reflecting, reassessing and changing to fit the needs of the teachers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Amazing pool of mentors</a:t>
            </a:r>
          </a:p>
          <a:p>
            <a:pPr marL="457200" lvl="0" indent="-22860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Sharing knowledge, experience and vision</a:t>
            </a:r>
          </a:p>
          <a:p>
            <a:pPr marL="457200" lvl="0" indent="-228600">
              <a:spcBef>
                <a:spcPts val="0"/>
              </a:spcBef>
              <a:buFont typeface="Wingdings" pitchFamily="2" charset="2"/>
              <a:buChar char="q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Each year we strive to do something bigger and better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34</a:t>
            </a:fld>
            <a:endParaRPr lang="en-US"/>
          </a:p>
        </p:txBody>
      </p:sp>
      <p:pic>
        <p:nvPicPr>
          <p:cNvPr id="216" name="Shape 216" descr="Blackstone Valley Tech logo &#10;Induction Program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706550" y="200650"/>
            <a:ext cx="1313550" cy="1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Cambria" panose="02040503050406030204" pitchFamily="18" charset="0"/>
              </a:rPr>
              <a:t>Resources: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7924800" cy="5133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>
                <a:latin typeface="Cambria" panose="02040503050406030204" pitchFamily="18" charset="0"/>
              </a:rPr>
              <a:t>Kate Ruzanski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u="sng" dirty="0">
                <a:solidFill>
                  <a:schemeClr val="hlink"/>
                </a:solidFill>
                <a:latin typeface="Cambria" panose="02040503050406030204" pitchFamily="18" charset="0"/>
                <a:hlinkClick r:id="rId3"/>
              </a:rPr>
              <a:t>kruzansk@valleytech.k12.ma.us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dirty="0">
                <a:latin typeface="Cambria" panose="02040503050406030204" pitchFamily="18" charset="0"/>
              </a:rPr>
              <a:t>-OR-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u="sng" dirty="0">
                <a:solidFill>
                  <a:schemeClr val="hlink"/>
                </a:solidFill>
                <a:latin typeface="Cambria" panose="02040503050406030204" pitchFamily="18" charset="0"/>
                <a:hlinkClick r:id="rId4"/>
              </a:rPr>
              <a:t>HeyMissR@gmail.com</a:t>
            </a:r>
          </a:p>
          <a:p>
            <a:pPr lvl="0">
              <a:spcBef>
                <a:spcPts val="0"/>
              </a:spcBef>
              <a:buNone/>
            </a:pPr>
            <a:endParaRPr dirty="0">
              <a:latin typeface="Cambria" panose="02040503050406030204" pitchFamily="18" charset="0"/>
            </a:endParaRPr>
          </a:p>
          <a:p>
            <a:pPr marL="457200" lvl="0" indent="-355600" rtl="0">
              <a:spcBef>
                <a:spcPts val="0"/>
              </a:spcBef>
              <a:buSzPct val="100000"/>
              <a:buFont typeface="Wingdings" pitchFamily="2" charset="2"/>
              <a:buChar char="q"/>
            </a:pPr>
            <a:r>
              <a:rPr lang="en-US" sz="2000" u="sng" dirty="0">
                <a:latin typeface="Cambria" panose="02040503050406030204" pitchFamily="18" charset="0"/>
              </a:rPr>
              <a:t>New Teacher Induction: How to Train, Support, and Retain New Teachers</a:t>
            </a:r>
            <a:r>
              <a:rPr lang="en-US" sz="2000" dirty="0">
                <a:latin typeface="Cambria" panose="02040503050406030204" pitchFamily="18" charset="0"/>
              </a:rPr>
              <a:t> - Annette L. Breaux and Harry K. Wong</a:t>
            </a:r>
          </a:p>
          <a:p>
            <a:pPr marL="457200" lvl="0" indent="-355600" rtl="0">
              <a:spcBef>
                <a:spcPts val="0"/>
              </a:spcBef>
              <a:buSzPct val="100000"/>
              <a:buFont typeface="Wingdings" pitchFamily="2" charset="2"/>
              <a:buChar char="q"/>
            </a:pPr>
            <a:r>
              <a:rPr lang="en-US" sz="2000" u="sng" dirty="0">
                <a:latin typeface="Cambria" panose="02040503050406030204" pitchFamily="18" charset="0"/>
              </a:rPr>
              <a:t>Creating a Mentoring Culture</a:t>
            </a:r>
            <a:r>
              <a:rPr lang="en-US" sz="2000" dirty="0">
                <a:latin typeface="Cambria" panose="02040503050406030204" pitchFamily="18" charset="0"/>
              </a:rPr>
              <a:t> - Lois J. Zachary</a:t>
            </a:r>
          </a:p>
          <a:p>
            <a:pPr marL="457200" lvl="0" indent="-355600" rtl="0">
              <a:spcBef>
                <a:spcPts val="0"/>
              </a:spcBef>
              <a:buSzPct val="100000"/>
              <a:buFont typeface="Wingdings" pitchFamily="2" charset="2"/>
              <a:buChar char="q"/>
            </a:pPr>
            <a:r>
              <a:rPr lang="en-US" sz="2000" u="sng" dirty="0">
                <a:latin typeface="Cambria" panose="02040503050406030204" pitchFamily="18" charset="0"/>
              </a:rPr>
              <a:t>Mentoring Guidebook</a:t>
            </a:r>
            <a:r>
              <a:rPr lang="en-US" sz="2000" dirty="0">
                <a:latin typeface="Cambria" panose="02040503050406030204" pitchFamily="18" charset="0"/>
              </a:rPr>
              <a:t> - Kathleen B. Burke</a:t>
            </a:r>
          </a:p>
          <a:p>
            <a:pPr marL="457200" lvl="0" indent="-355600" rtl="0">
              <a:spcBef>
                <a:spcPts val="0"/>
              </a:spcBef>
              <a:buSzPct val="100000"/>
              <a:buFont typeface="Wingdings" pitchFamily="2" charset="2"/>
              <a:buChar char="q"/>
            </a:pPr>
            <a:r>
              <a:rPr lang="en-US" sz="2000" dirty="0">
                <a:latin typeface="Cambria" panose="02040503050406030204" pitchFamily="18" charset="0"/>
              </a:rPr>
              <a:t>MTA Guidelines- Charting a Course: A Mentor Program Handbook; 2001</a:t>
            </a:r>
          </a:p>
          <a:p>
            <a:pPr marL="0" lvl="0" indent="0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35</a:t>
            </a:fld>
            <a:endParaRPr lang="en-US"/>
          </a:p>
        </p:txBody>
      </p:sp>
      <p:pic>
        <p:nvPicPr>
          <p:cNvPr id="224" name="Shape 224" descr="Blackstone Valley Tech logo &#10;Induction Program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7706550" y="200650"/>
            <a:ext cx="1313550" cy="1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Questions?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074" name="Picture 2" descr="Question mark and person thinking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447800"/>
            <a:ext cx="4190999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New Bedford Public Schools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Questions?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3794" name="Picture 2" descr="Person sitting on question mark and thin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687069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Thank you!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mtClean="0"/>
              <a:t>Questions: </a:t>
            </a:r>
            <a:r>
              <a:rPr lang="en-US" smtClean="0">
                <a:hlinkClick r:id="rId2"/>
              </a:rPr>
              <a:t>EducatorDevelopment@doe.mass.edu</a:t>
            </a:r>
            <a:endParaRPr lang="en-US" smtClean="0"/>
          </a:p>
          <a:p>
            <a:pPr algn="ctr"/>
            <a:r>
              <a:rPr lang="en-US" smtClean="0"/>
              <a:t>Report available at: </a:t>
            </a:r>
            <a:r>
              <a:rPr lang="en-US" smtClean="0">
                <a:hlinkClick r:id="rId3"/>
              </a:rPr>
              <a:t>doe.mass.edu/educators/mentor/reports.html</a:t>
            </a:r>
            <a:r>
              <a:rPr lang="en-US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are districts required to do?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Provide trained mentors for new principals and teachers </a:t>
            </a:r>
            <a:r>
              <a:rPr lang="en-US" smtClean="0">
                <a:sym typeface="Wingdings" pitchFamily="2" charset="2"/>
              </a:rPr>
              <a:t> they can obtain professional licensure</a:t>
            </a:r>
          </a:p>
          <a:p>
            <a:r>
              <a:rPr lang="en-US" smtClean="0">
                <a:sym typeface="Wingdings" pitchFamily="2" charset="2"/>
              </a:rPr>
              <a:t>ESE offers some additiona guidance</a:t>
            </a:r>
          </a:p>
          <a:p>
            <a:r>
              <a:rPr lang="en-US" smtClean="0">
                <a:sym typeface="Wingdings" pitchFamily="2" charset="2"/>
              </a:rPr>
              <a:t>Most decisions are up to the districts/schools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do we provide induction &amp; mentoring?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Clarifies policies, procedues and expectations</a:t>
            </a:r>
          </a:p>
          <a:p>
            <a:r>
              <a:rPr lang="en-US" smtClean="0"/>
              <a:t>Boosts retention of educators</a:t>
            </a:r>
          </a:p>
          <a:p>
            <a:pPr lvl="1"/>
            <a:r>
              <a:rPr lang="en-US" smtClean="0"/>
              <a:t>In turn, saves time and money</a:t>
            </a:r>
          </a:p>
          <a:p>
            <a:r>
              <a:rPr lang="en-US" b="1" smtClean="0"/>
              <a:t>Improves student outcomes</a:t>
            </a:r>
          </a:p>
          <a:p>
            <a:endParaRPr lang="en-US" b="1" smtClean="0"/>
          </a:p>
          <a:p>
            <a:endParaRPr lang="en-US" b="1" smtClean="0"/>
          </a:p>
          <a:p>
            <a:pPr algn="r">
              <a:buNone/>
            </a:pPr>
            <a:r>
              <a:rPr lang="en-US" smtClean="0"/>
              <a:t>More info is available in the…</a:t>
            </a:r>
          </a:p>
          <a:p>
            <a:pPr lvl="1">
              <a:buNone/>
            </a:pPr>
            <a:endParaRPr lang="en-US" smtClean="0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2017  Statewide Induction &amp; Mentoring Report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276 school districts and educational collaboratives</a:t>
            </a:r>
          </a:p>
          <a:p>
            <a:r>
              <a:rPr lang="en-US" smtClean="0"/>
              <a:t>Information about</a:t>
            </a:r>
          </a:p>
          <a:p>
            <a:pPr lvl="1"/>
            <a:r>
              <a:rPr lang="en-US" smtClean="0"/>
              <a:t>Mentees &amp; mentors</a:t>
            </a:r>
          </a:p>
          <a:p>
            <a:pPr lvl="1"/>
            <a:r>
              <a:rPr lang="en-US" smtClean="0"/>
              <a:t>Program structure &amp; funding</a:t>
            </a:r>
          </a:p>
          <a:p>
            <a:pPr lvl="1"/>
            <a:r>
              <a:rPr lang="en-US" smtClean="0"/>
              <a:t>Program content</a:t>
            </a:r>
          </a:p>
          <a:p>
            <a:pPr lvl="1"/>
            <a:r>
              <a:rPr lang="en-US" smtClean="0"/>
              <a:t>Outcomes, evaluation &amp; improvement</a:t>
            </a:r>
          </a:p>
          <a:p>
            <a:pPr lvl="1"/>
            <a:r>
              <a:rPr lang="en-US" smtClean="0"/>
              <a:t>Educator retention</a:t>
            </a:r>
          </a:p>
          <a:p>
            <a:r>
              <a:rPr lang="en-US" smtClean="0"/>
              <a:t>Disaggregated by accountability levels, % of new teachers, &amp; amount spent per mentee</a:t>
            </a:r>
          </a:p>
          <a:p>
            <a:r>
              <a:rPr lang="en-US" smtClean="0"/>
              <a:t>Districts shared resources from their programs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2017  Statewide Induction &amp; Mentoring Report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7924800" cy="914400"/>
          </a:xfrm>
        </p:spPr>
        <p:txBody>
          <a:bodyPr/>
          <a:lstStyle/>
          <a:p>
            <a:pPr>
              <a:buNone/>
            </a:pPr>
            <a:r>
              <a:rPr lang="en-US" smtClean="0"/>
              <a:t>Estimated amount spent per mentee per year: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hart 5" descr="bar graph shows amount spent per mentee per year"/>
          <p:cNvGraphicFramePr/>
          <p:nvPr/>
        </p:nvGraphicFramePr>
        <p:xfrm>
          <a:off x="609600" y="2286000"/>
          <a:ext cx="8077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533400" y="990600"/>
            <a:ext cx="8516700" cy="190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800">
                <a:latin typeface="Cambria"/>
                <a:ea typeface="Cambria"/>
                <a:cs typeface="Cambria"/>
                <a:sym typeface="Cambria"/>
              </a:rPr>
              <a:t>The New Teacher Induction Program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800">
                <a:latin typeface="Cambria"/>
                <a:ea typeface="Cambria"/>
                <a:cs typeface="Cambria"/>
                <a:sym typeface="Cambria"/>
              </a:rPr>
              <a:t>at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800">
                <a:latin typeface="Cambria"/>
                <a:ea typeface="Cambria"/>
                <a:cs typeface="Cambria"/>
                <a:sym typeface="Cambria"/>
              </a:rPr>
              <a:t>Blackstone Valley Tech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533400" y="2895600"/>
            <a:ext cx="6400800" cy="25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8889A0"/>
                </a:solidFill>
                <a:latin typeface="Calibri"/>
                <a:ea typeface="Calibri"/>
                <a:cs typeface="Calibri"/>
                <a:sym typeface="Calibri"/>
              </a:rPr>
              <a:t>Spring ESE Statewide Conference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8889A0"/>
                </a:solidFill>
                <a:latin typeface="Calibri"/>
                <a:ea typeface="Calibri"/>
                <a:cs typeface="Calibri"/>
                <a:sym typeface="Calibri"/>
              </a:rPr>
              <a:t>October 23rd, 2017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Presenter: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Kate Ruzanski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rgbClr val="8889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Shape 30" descr="Blackstone Valley High School Logo&#10;Induction Program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253975" y="3505200"/>
            <a:ext cx="2636054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latin typeface="Cambria"/>
                <a:ea typeface="Cambria"/>
                <a:cs typeface="Cambria"/>
                <a:sym typeface="Cambria"/>
              </a:rPr>
              <a:t>About me: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7924800" cy="4602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52450" marR="0" lvl="0" indent="-5143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Teaching for 13 years, 10 years in current position</a:t>
            </a:r>
          </a:p>
          <a:p>
            <a:pPr marL="552450" marR="0" lvl="0" indent="-5143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Spanish and Music Instructor</a:t>
            </a:r>
          </a:p>
          <a:p>
            <a:pPr marL="552450" marR="0" lvl="0" indent="-514350" algn="l" rtl="0">
              <a:spcBef>
                <a:spcPts val="560"/>
              </a:spcBef>
              <a:buSzPct val="100000"/>
              <a:buFont typeface="Wingdings" pitchFamily="2" charset="2"/>
              <a:buChar char="q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Passion for music and languages</a:t>
            </a:r>
          </a:p>
          <a:p>
            <a:pPr marL="1009650" marR="0" lvl="1" indent="-514350" algn="l" rtl="0">
              <a:spcBef>
                <a:spcPts val="560"/>
              </a:spcBef>
              <a:buSzPct val="100000"/>
              <a:buFont typeface="Courier New" pitchFamily="49" charset="0"/>
              <a:buChar char="o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Love food, travel, and football  </a:t>
            </a:r>
          </a:p>
          <a:p>
            <a:pPr marL="5524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Master’s in Administration and Leadership</a:t>
            </a:r>
          </a:p>
          <a:p>
            <a:pPr marL="5524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8th year as Induction Program Coordinator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5410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8889A0"/>
                </a:solidFill>
                <a:latin typeface="Calibri"/>
                <a:ea typeface="Calibri"/>
                <a:cs typeface="Calibri"/>
                <a:sym typeface="Calibri"/>
              </a:rPr>
              <a:t>Massachusetts Department of Elementary and Secondary Education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8889A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9</a:t>
            </a:fld>
            <a:endParaRPr lang="en-US" sz="1600" b="0" i="0" u="none" strike="noStrike" cap="none">
              <a:solidFill>
                <a:srgbClr val="8889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Shape 39" descr="Blackstone Valley Tech logo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746913" y="149238"/>
            <a:ext cx="3061574" cy="139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 descr="Patriots' team logo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7214325" y="3347125"/>
            <a:ext cx="693550" cy="631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/>
          <p:nvPr/>
        </p:nvSpPr>
        <p:spPr>
          <a:xfrm rot="-1291319">
            <a:off x="6793483" y="3147779"/>
            <a:ext cx="1085161" cy="365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>
                <a:latin typeface="Arvo"/>
                <a:ea typeface="Arvo"/>
                <a:cs typeface="Arvo"/>
                <a:sym typeface="Arvo"/>
              </a:rPr>
              <a:t>Go Pats!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7_ESE_Template">
  <a:themeElements>
    <a:clrScheme name="ESE">
      <a:dk1>
        <a:srgbClr val="0D1969"/>
      </a:dk1>
      <a:lt1>
        <a:sysClr val="window" lastClr="FFFFFF"/>
      </a:lt1>
      <a:dk2>
        <a:srgbClr val="0D1969"/>
      </a:dk2>
      <a:lt2>
        <a:srgbClr val="EEECE1"/>
      </a:lt2>
      <a:accent1>
        <a:srgbClr val="E86B01"/>
      </a:accent1>
      <a:accent2>
        <a:srgbClr val="0D1969"/>
      </a:accent2>
      <a:accent3>
        <a:srgbClr val="FBC40E"/>
      </a:accent3>
      <a:accent4>
        <a:srgbClr val="006600"/>
      </a:accent4>
      <a:accent5>
        <a:srgbClr val="C00000"/>
      </a:accent5>
      <a:accent6>
        <a:srgbClr val="800080"/>
      </a:accent6>
      <a:hlink>
        <a:srgbClr val="0000FF"/>
      </a:hlink>
      <a:folHlink>
        <a:srgbClr val="7F7F7F"/>
      </a:folHlink>
    </a:clrScheme>
    <a:fontScheme name="ESE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DESE-231-37511</_dlc_DocId>
    <_dlc_DocIdUrl xmlns="733efe1c-5bbe-4968-87dc-d400e65c879f">
      <Url>https://sharepoint.doemass.org/ese/webteam/cps/_layouts/DocIdRedir.aspx?ID=DESE-231-37511</Url>
      <Description>DESE-231-37511</Description>
    </_dlc_DocIdUrl>
  </documentManagement>
</p:properties>
</file>

<file path=customXml/itemProps1.xml><?xml version="1.0" encoding="utf-8"?>
<ds:datastoreItem xmlns:ds="http://schemas.openxmlformats.org/officeDocument/2006/customXml" ds:itemID="{3F4DB7C5-7F4B-4790-A26D-739C174BF852}"/>
</file>

<file path=customXml/itemProps2.xml><?xml version="1.0" encoding="utf-8"?>
<ds:datastoreItem xmlns:ds="http://schemas.openxmlformats.org/officeDocument/2006/customXml" ds:itemID="{DFA4E070-A728-48BC-99C8-B0812C8B6AEB}"/>
</file>

<file path=customXml/itemProps3.xml><?xml version="1.0" encoding="utf-8"?>
<ds:datastoreItem xmlns:ds="http://schemas.openxmlformats.org/officeDocument/2006/customXml" ds:itemID="{1EB56746-89B2-41DF-AD72-D81CF300A542}"/>
</file>

<file path=customXml/itemProps4.xml><?xml version="1.0" encoding="utf-8"?>
<ds:datastoreItem xmlns:ds="http://schemas.openxmlformats.org/officeDocument/2006/customXml" ds:itemID="{209973AE-35EB-42E3-A9DE-5EA951FA4535}"/>
</file>

<file path=docProps/app.xml><?xml version="1.0" encoding="utf-8"?>
<Properties xmlns="http://schemas.openxmlformats.org/officeDocument/2006/extended-properties" xmlns:vt="http://schemas.openxmlformats.org/officeDocument/2006/docPropsVTypes">
  <Template>2007_ESE_Template</Template>
  <TotalTime>88</TotalTime>
  <Words>1703</Words>
  <Application>Microsoft Office PowerPoint</Application>
  <PresentationFormat>On-screen Show (4:3)</PresentationFormat>
  <Paragraphs>361</Paragraphs>
  <Slides>39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2007_ESE_Template</vt:lpstr>
      <vt:lpstr>Supporting new educators through induction &amp; mentoring</vt:lpstr>
      <vt:lpstr>Agenda</vt:lpstr>
      <vt:lpstr>What do we mean by “induction” and “mentoring”?</vt:lpstr>
      <vt:lpstr>What are districts required to do?</vt:lpstr>
      <vt:lpstr>Why do we provide induction &amp; mentoring?</vt:lpstr>
      <vt:lpstr>2017  Statewide Induction &amp; Mentoring Report</vt:lpstr>
      <vt:lpstr>2017  Statewide Induction &amp; Mentoring Report</vt:lpstr>
      <vt:lpstr>The New Teacher Induction Program at  Blackstone Valley Tech</vt:lpstr>
      <vt:lpstr>About me:</vt:lpstr>
      <vt:lpstr>About BVT:</vt:lpstr>
      <vt:lpstr>Teachers:</vt:lpstr>
      <vt:lpstr>Sink or swim?</vt:lpstr>
      <vt:lpstr>Why?</vt:lpstr>
      <vt:lpstr>Slide 14</vt:lpstr>
      <vt:lpstr>New This Year: New Teacher Induction Extension Program</vt:lpstr>
      <vt:lpstr>Where we started</vt:lpstr>
      <vt:lpstr>The New Teacher  Induction Program</vt:lpstr>
      <vt:lpstr>Where we started</vt:lpstr>
      <vt:lpstr>Where we started</vt:lpstr>
      <vt:lpstr>Mentors</vt:lpstr>
      <vt:lpstr>Mentor Training </vt:lpstr>
      <vt:lpstr>Where we started</vt:lpstr>
      <vt:lpstr>Mentees: Overview</vt:lpstr>
      <vt:lpstr>Focus Areas </vt:lpstr>
      <vt:lpstr>Slide 25</vt:lpstr>
      <vt:lpstr>Monthly Meetings</vt:lpstr>
      <vt:lpstr>Adjustment to Practice</vt:lpstr>
      <vt:lpstr>Where we started</vt:lpstr>
      <vt:lpstr>Documentation</vt:lpstr>
      <vt:lpstr>Additional Components</vt:lpstr>
      <vt:lpstr>Peer Observation</vt:lpstr>
      <vt:lpstr>Keeping everyone informed</vt:lpstr>
      <vt:lpstr>Buy-in and Funding</vt:lpstr>
      <vt:lpstr>Reflections</vt:lpstr>
      <vt:lpstr>Resources:</vt:lpstr>
      <vt:lpstr>Questions?</vt:lpstr>
      <vt:lpstr>New Bedford Public Schools</vt:lpstr>
      <vt:lpstr>Questions?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and Mentoring</dc:title>
  <dc:creator>ESE</dc:creator>
  <cp:lastModifiedBy>jbf</cp:lastModifiedBy>
  <cp:revision>29</cp:revision>
  <dcterms:created xsi:type="dcterms:W3CDTF">2017-09-29T18:17:03Z</dcterms:created>
  <dcterms:modified xsi:type="dcterms:W3CDTF">2017-10-17T17:59:37Z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0x010100524261BFE874874F899C38CF9C771BFF</vt:lpwstr>
  </property>
  <property fmtid="{D5CDD505-2E9C-101B-9397-08002B2CF9AE}" pid="3" name="_dlc_DocIdItemGuid">
    <vt:lpwstr>e295a661-17c2-4421-9863-8bf67573871f</vt:lpwstr>
  </property>
</Properties>
</file>