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6" r:id="rId5"/>
    <p:sldMasterId id="2147483791" r:id="rId6"/>
  </p:sldMasterIdLst>
  <p:notesMasterIdLst>
    <p:notesMasterId r:id="rId57"/>
  </p:notesMasterIdLst>
  <p:handoutMasterIdLst>
    <p:handoutMasterId r:id="rId58"/>
  </p:handoutMasterIdLst>
  <p:sldIdLst>
    <p:sldId id="382" r:id="rId7"/>
    <p:sldId id="351" r:id="rId8"/>
    <p:sldId id="352" r:id="rId9"/>
    <p:sldId id="383" r:id="rId10"/>
    <p:sldId id="265" r:id="rId11"/>
    <p:sldId id="271" r:id="rId12"/>
    <p:sldId id="273" r:id="rId13"/>
    <p:sldId id="274" r:id="rId14"/>
    <p:sldId id="356" r:id="rId15"/>
    <p:sldId id="412" r:id="rId16"/>
    <p:sldId id="326" r:id="rId17"/>
    <p:sldId id="384" r:id="rId18"/>
    <p:sldId id="385" r:id="rId19"/>
    <p:sldId id="378" r:id="rId20"/>
    <p:sldId id="353" r:id="rId21"/>
    <p:sldId id="277" r:id="rId22"/>
    <p:sldId id="278" r:id="rId23"/>
    <p:sldId id="279" r:id="rId24"/>
    <p:sldId id="280" r:id="rId25"/>
    <p:sldId id="281" r:id="rId26"/>
    <p:sldId id="282" r:id="rId27"/>
    <p:sldId id="283" r:id="rId28"/>
    <p:sldId id="285" r:id="rId29"/>
    <p:sldId id="286" r:id="rId30"/>
    <p:sldId id="287" r:id="rId31"/>
    <p:sldId id="416" r:id="rId32"/>
    <p:sldId id="314" r:id="rId33"/>
    <p:sldId id="289" r:id="rId34"/>
    <p:sldId id="290" r:id="rId35"/>
    <p:sldId id="291" r:id="rId36"/>
    <p:sldId id="292" r:id="rId37"/>
    <p:sldId id="293" r:id="rId38"/>
    <p:sldId id="354" r:id="rId39"/>
    <p:sldId id="294" r:id="rId40"/>
    <p:sldId id="391" r:id="rId41"/>
    <p:sldId id="295" r:id="rId42"/>
    <p:sldId id="310" r:id="rId43"/>
    <p:sldId id="298" r:id="rId44"/>
    <p:sldId id="301" r:id="rId45"/>
    <p:sldId id="303" r:id="rId46"/>
    <p:sldId id="409" r:id="rId47"/>
    <p:sldId id="415" r:id="rId48"/>
    <p:sldId id="390" r:id="rId49"/>
    <p:sldId id="380" r:id="rId50"/>
    <p:sldId id="413" r:id="rId51"/>
    <p:sldId id="404" r:id="rId52"/>
    <p:sldId id="406" r:id="rId53"/>
    <p:sldId id="410" r:id="rId54"/>
    <p:sldId id="381" r:id="rId55"/>
    <p:sldId id="350" r:id="rId5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51881B5-8EB8-4C7C-BBC6-56FFE41A67E4}">
          <p14:sldIdLst>
            <p14:sldId id="382"/>
            <p14:sldId id="351"/>
            <p14:sldId id="352"/>
            <p14:sldId id="383"/>
            <p14:sldId id="265"/>
            <p14:sldId id="271"/>
            <p14:sldId id="273"/>
            <p14:sldId id="274"/>
            <p14:sldId id="356"/>
            <p14:sldId id="412"/>
            <p14:sldId id="326"/>
            <p14:sldId id="384"/>
            <p14:sldId id="385"/>
            <p14:sldId id="378"/>
            <p14:sldId id="353"/>
            <p14:sldId id="277"/>
            <p14:sldId id="278"/>
            <p14:sldId id="279"/>
            <p14:sldId id="280"/>
            <p14:sldId id="281"/>
            <p14:sldId id="282"/>
            <p14:sldId id="283"/>
            <p14:sldId id="285"/>
            <p14:sldId id="286"/>
            <p14:sldId id="287"/>
            <p14:sldId id="416"/>
            <p14:sldId id="314"/>
            <p14:sldId id="289"/>
            <p14:sldId id="290"/>
            <p14:sldId id="291"/>
            <p14:sldId id="292"/>
            <p14:sldId id="293"/>
            <p14:sldId id="354"/>
            <p14:sldId id="294"/>
            <p14:sldId id="391"/>
            <p14:sldId id="295"/>
            <p14:sldId id="310"/>
            <p14:sldId id="298"/>
            <p14:sldId id="301"/>
            <p14:sldId id="303"/>
            <p14:sldId id="409"/>
            <p14:sldId id="415"/>
            <p14:sldId id="390"/>
            <p14:sldId id="380"/>
            <p14:sldId id="413"/>
            <p14:sldId id="404"/>
            <p14:sldId id="406"/>
            <p14:sldId id="410"/>
            <p14:sldId id="381"/>
            <p14:sldId id="350"/>
          </p14:sldIdLst>
        </p14:section>
      </p14:sectionLst>
    </p:ext>
    <p:ext uri="{EFAFB233-063F-42B5-8137-9DF3F51BA10A}">
      <p15:sldGuideLst xmlns:p15="http://schemas.microsoft.com/office/powerpoint/2012/main">
        <p15:guide id="1" orient="horz" pos="2160">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Donnell, Robert F (DESE)" initials="ORF(" lastIdx="1" clrIdx="0">
    <p:extLst>
      <p:ext uri="{19B8F6BF-5375-455C-9EA6-DF929625EA0E}">
        <p15:presenceInfo xmlns:p15="http://schemas.microsoft.com/office/powerpoint/2012/main" userId="S-1-5-21-875326689-928589111-1252796590-37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01D35"/>
    <a:srgbClr val="203B6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97" autoAdjust="0"/>
    <p:restoredTop sz="88605" autoAdjust="0"/>
  </p:normalViewPr>
  <p:slideViewPr>
    <p:cSldViewPr>
      <p:cViewPr varScale="1">
        <p:scale>
          <a:sx n="101" d="100"/>
          <a:sy n="101" d="100"/>
        </p:scale>
        <p:origin x="750" y="102"/>
      </p:cViewPr>
      <p:guideLst>
        <p:guide orient="horz" pos="2160"/>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140"/>
    </p:cViewPr>
  </p:sorterViewPr>
  <p:notesViewPr>
    <p:cSldViewPr>
      <p:cViewPr varScale="1">
        <p:scale>
          <a:sx n="48" d="100"/>
          <a:sy n="48" d="100"/>
        </p:scale>
        <p:origin x="267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39" tIns="48320" rIns="96639" bIns="48320" rtlCol="0"/>
          <a:lstStyle>
            <a:lvl1pPr algn="r">
              <a:defRPr sz="1200"/>
            </a:lvl1pPr>
          </a:lstStyle>
          <a:p>
            <a:fld id="{938AE5D3-7EC3-498C-8A93-D1F55A96F4C1}" type="datetimeFigureOut">
              <a:rPr lang="en-US" smtClean="0"/>
              <a:pPr/>
              <a:t>8/23/2019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39" tIns="48320" rIns="96639" bIns="48320" rtlCol="0" anchor="b"/>
          <a:lstStyle>
            <a:lvl1pPr algn="l">
              <a:defRPr sz="1200"/>
            </a:lvl1pPr>
          </a:lstStyle>
          <a:p>
            <a:r>
              <a:rPr lang="en-US"/>
              <a:t>Massachusetts Department of Elementary and Secondary Education</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9" tIns="48320" rIns="96639" bIns="48320" rtlCol="0" anchor="b"/>
          <a:lstStyle>
            <a:lvl1pPr algn="r">
              <a:defRPr sz="1200"/>
            </a:lvl1pPr>
          </a:lstStyle>
          <a:p>
            <a:fld id="{B0820B25-C917-4208-BDDF-C72B78E7CCFD}" type="slidenum">
              <a:rPr lang="en-US" smtClean="0"/>
              <a:pPr/>
              <a:t>‹#›</a:t>
            </a:fld>
            <a:endParaRPr lang="en-US"/>
          </a:p>
        </p:txBody>
      </p:sp>
    </p:spTree>
    <p:extLst>
      <p:ext uri="{BB962C8B-B14F-4D97-AF65-F5344CB8AC3E}">
        <p14:creationId xmlns:p14="http://schemas.microsoft.com/office/powerpoint/2010/main" val="4856118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39" tIns="48320" rIns="96639" bIns="48320" rtlCol="0"/>
          <a:lstStyle>
            <a:lvl1pPr algn="r">
              <a:defRPr sz="1200"/>
            </a:lvl1pPr>
          </a:lstStyle>
          <a:p>
            <a:fld id="{0063F597-CE17-476A-A5CB-91589ED997B7}" type="datetimeFigureOut">
              <a:rPr lang="en-US" smtClean="0"/>
              <a:pPr/>
              <a:t>8/23/2019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9" tIns="48320" rIns="96639" bIns="48320"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r>
              <a:rPr lang="en-US"/>
              <a:t>Massachusetts Department of Elementary and Secondary Education</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145724FF-A098-4B60-9000-6891DF0985A5}" type="slidenum">
              <a:rPr lang="en-US" smtClean="0"/>
              <a:pPr/>
              <a:t>‹#›</a:t>
            </a:fld>
            <a:endParaRPr lang="en-US"/>
          </a:p>
        </p:txBody>
      </p:sp>
    </p:spTree>
    <p:extLst>
      <p:ext uri="{BB962C8B-B14F-4D97-AF65-F5344CB8AC3E}">
        <p14:creationId xmlns:p14="http://schemas.microsoft.com/office/powerpoint/2010/main" val="3470011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 starts</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498224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chemeClr val="dk1"/>
                </a:solidFill>
              </a:rPr>
              <a:t>1. Only include software systems that are related to curriculum, lesson planning and assessment in the 2000 series. Grades, parent notification, attendance stay in 1450.</a:t>
            </a:r>
          </a:p>
          <a:p>
            <a:endParaRPr lang="en-US" dirty="0">
              <a:solidFill>
                <a:schemeClr val="dk1"/>
              </a:solidFill>
            </a:endParaRPr>
          </a:p>
          <a:p>
            <a:pPr marL="0" lvl="2" defTabSz="948507">
              <a:defRPr/>
            </a:pPr>
            <a:r>
              <a:rPr lang="en-US" sz="1900" dirty="0">
                <a:solidFill>
                  <a:schemeClr val="dk1"/>
                </a:solidFill>
              </a:rPr>
              <a:t>2. Support costs (staff) should be reported in 4400 Technology Infrastructure, Maintenance, and Support. If you have staff that supports both the central office and individual schools, report their salary here. If you have staff specifically assigned to schools, report them in 2250.</a:t>
            </a:r>
          </a:p>
          <a:p>
            <a:endParaRPr lang="en-US" dirty="0"/>
          </a:p>
        </p:txBody>
      </p:sp>
      <p:sp>
        <p:nvSpPr>
          <p:cNvPr id="4" name="Slide Number Placeholder 3"/>
          <p:cNvSpPr>
            <a:spLocks noGrp="1"/>
          </p:cNvSpPr>
          <p:nvPr>
            <p:ph type="sldNum" sz="quarter" idx="10"/>
          </p:nvPr>
        </p:nvSpPr>
        <p:spPr/>
        <p:txBody>
          <a:bodyPr/>
          <a:lstStyle/>
          <a:p>
            <a:pPr defTabSz="948507">
              <a:defRPr/>
            </a:pPr>
            <a:fld id="{ADCCD5AF-71CD-4C88-AC55-E7BE057B2D3C}" type="slidenum">
              <a:rPr lang="zh-CN" altLang="en-US">
                <a:solidFill>
                  <a:prstClr val="black"/>
                </a:solidFill>
                <a:latin typeface="等线"/>
              </a:rPr>
              <a:pPr defTabSz="948507">
                <a:defRPr/>
              </a:pPr>
              <a:t>13</a:t>
            </a:fld>
            <a:endParaRPr lang="zh-CN" altLang="en-US">
              <a:solidFill>
                <a:prstClr val="black"/>
              </a:solidFill>
              <a:latin typeface="等线"/>
            </a:endParaRPr>
          </a:p>
        </p:txBody>
      </p:sp>
    </p:spTree>
    <p:extLst>
      <p:ext uri="{BB962C8B-B14F-4D97-AF65-F5344CB8AC3E}">
        <p14:creationId xmlns:p14="http://schemas.microsoft.com/office/powerpoint/2010/main" val="2785491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16</a:t>
            </a:fld>
            <a:endParaRPr lang="en-US"/>
          </a:p>
        </p:txBody>
      </p:sp>
    </p:spTree>
    <p:extLst>
      <p:ext uri="{BB962C8B-B14F-4D97-AF65-F5344CB8AC3E}">
        <p14:creationId xmlns:p14="http://schemas.microsoft.com/office/powerpoint/2010/main" val="1507015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BC5E85B-CAB3-4221-8576-6EA1DED035C1}" type="slidenum">
              <a:rPr lang="en-US" smtClean="0"/>
              <a:pPr/>
              <a:t>17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a:t>Jay picks up here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91BBF30-BF70-4CC0-A1EB-19716E188457}" type="slidenum">
              <a:rPr lang="en-US" smtClean="0"/>
              <a:pPr/>
              <a:t>18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6D26676-7D9F-423D-9CD4-B0912F155D1C}" type="slidenum">
              <a:rPr lang="en-US" smtClean="0"/>
              <a:pPr/>
              <a:t>19</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494C4C9-E27E-4A30-B106-884213AA301B}" type="slidenum">
              <a:rPr lang="en-US" smtClean="0"/>
              <a:pPr/>
              <a:t>20</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3269CC3-974F-4246-BB1E-B240B3F173F5}" type="slidenum">
              <a:rPr lang="en-US" smtClean="0"/>
              <a:pPr/>
              <a:t>21</a:t>
            </a:fld>
            <a:endParaRPr lang="en-US"/>
          </a:p>
        </p:txBody>
      </p:sp>
      <p:sp>
        <p:nvSpPr>
          <p:cNvPr id="61443" name="Rectangle 1026"/>
          <p:cNvSpPr>
            <a:spLocks noGrp="1" noRot="1" noChangeAspect="1" noChangeArrowheads="1" noTextEdit="1"/>
          </p:cNvSpPr>
          <p:nvPr>
            <p:ph type="sldImg"/>
          </p:nvPr>
        </p:nvSpPr>
        <p:spPr>
          <a:ln/>
        </p:spPr>
      </p:sp>
      <p:sp>
        <p:nvSpPr>
          <p:cNvPr id="61444"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D9C8C7D-D0ED-48F9-B1D9-A288C247053D}" type="slidenum">
              <a:rPr lang="en-US" smtClean="0"/>
              <a:pPr/>
              <a:t>22</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A43CBF8-9316-431C-B297-CBE7F23D2D6E}" type="slidenum">
              <a:rPr lang="en-US" smtClean="0"/>
              <a:pPr/>
              <a:t>23</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1E07C5B-11B8-4CA1-A634-CECFE1B5F8D3}" type="slidenum">
              <a:rPr lang="en-US" smtClean="0"/>
              <a:pPr/>
              <a:t>24</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a:t>
            </a:fld>
            <a:endParaRPr lang="en-US"/>
          </a:p>
        </p:txBody>
      </p:sp>
    </p:spTree>
    <p:extLst>
      <p:ext uri="{BB962C8B-B14F-4D97-AF65-F5344CB8AC3E}">
        <p14:creationId xmlns:p14="http://schemas.microsoft.com/office/powerpoint/2010/main" val="49322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39A3504-E6E0-4F7D-84DC-7600D67EDF14}" type="slidenum">
              <a:rPr lang="en-US" smtClean="0"/>
              <a:pPr/>
              <a:t>25</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26</a:t>
            </a:fld>
            <a:endParaRPr lang="en-US"/>
          </a:p>
        </p:txBody>
      </p:sp>
    </p:spTree>
    <p:extLst>
      <p:ext uri="{BB962C8B-B14F-4D97-AF65-F5344CB8AC3E}">
        <p14:creationId xmlns:p14="http://schemas.microsoft.com/office/powerpoint/2010/main" val="3621638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Craig picks up here</a:t>
            </a:r>
          </a:p>
        </p:txBody>
      </p:sp>
      <p:sp>
        <p:nvSpPr>
          <p:cNvPr id="4" name="Footer Placeholder 3"/>
          <p:cNvSpPr>
            <a:spLocks noGrp="1"/>
          </p:cNvSpPr>
          <p:nvPr>
            <p:ph type="ftr" sz="quarter" idx="10"/>
          </p:nvPr>
        </p:nvSpPr>
        <p:spPr/>
        <p:txBody>
          <a:bodyPr/>
          <a:lstStyle/>
          <a:p>
            <a:r>
              <a:rPr lang="en-US">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652198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3EF0135-3175-4A23-B2F2-6FDE4A65B5C2}" type="slidenum">
              <a:rPr lang="en-US" smtClean="0"/>
              <a:pPr/>
              <a:t>28</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6FC8C07-AEEB-421B-84FE-EA74C629E556}" type="slidenum">
              <a:rPr lang="en-US" smtClean="0"/>
              <a:pPr/>
              <a:t>29</a:t>
            </a:fld>
            <a:endParaRPr lang="en-US"/>
          </a:p>
        </p:txBody>
      </p:sp>
      <p:sp>
        <p:nvSpPr>
          <p:cNvPr id="69635" name="Rectangle 1026"/>
          <p:cNvSpPr>
            <a:spLocks noGrp="1" noRot="1" noChangeAspect="1" noChangeArrowheads="1" noTextEdit="1"/>
          </p:cNvSpPr>
          <p:nvPr>
            <p:ph type="sldImg"/>
          </p:nvPr>
        </p:nvSpPr>
        <p:spPr>
          <a:ln/>
        </p:spPr>
      </p:sp>
      <p:sp>
        <p:nvSpPr>
          <p:cNvPr id="69636"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4723833-B6E2-40BE-BA57-9437811EEDA3}" type="slidenum">
              <a:rPr lang="en-US" smtClean="0"/>
              <a:pPr/>
              <a:t>30</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CC8FAC7-21E1-4B8E-AAAA-4C34FDB9CFE3}" type="slidenum">
              <a:rPr lang="en-US" smtClean="0"/>
              <a:pPr/>
              <a:t>31</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255E0C2-809F-421D-A8C2-219B7755F8A0}" type="slidenum">
              <a:rPr lang="en-US" smtClean="0"/>
              <a:pPr/>
              <a:t>32</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33</a:t>
            </a:fld>
            <a:endParaRPr lang="en-US"/>
          </a:p>
        </p:txBody>
      </p:sp>
    </p:spTree>
    <p:extLst>
      <p:ext uri="{BB962C8B-B14F-4D97-AF65-F5344CB8AC3E}">
        <p14:creationId xmlns:p14="http://schemas.microsoft.com/office/powerpoint/2010/main" val="4091687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34</a:t>
            </a:fld>
            <a:endParaRPr lang="en-US"/>
          </a:p>
        </p:txBody>
      </p:sp>
    </p:spTree>
    <p:extLst>
      <p:ext uri="{BB962C8B-B14F-4D97-AF65-F5344CB8AC3E}">
        <p14:creationId xmlns:p14="http://schemas.microsoft.com/office/powerpoint/2010/main" val="283391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A34D433-3E44-4AA7-9206-07CF3AFA5D55}" type="slidenum">
              <a:rPr lang="en-US" smtClean="0"/>
              <a:pPr/>
              <a:t>5</a:t>
            </a:fld>
            <a:endParaRPr lang="en-US"/>
          </a:p>
        </p:txBody>
      </p:sp>
      <p:sp>
        <p:nvSpPr>
          <p:cNvPr id="52227" name="Rectangle 1026"/>
          <p:cNvSpPr>
            <a:spLocks noGrp="1" noRot="1" noChangeAspect="1" noChangeArrowheads="1" noTextEdit="1"/>
          </p:cNvSpPr>
          <p:nvPr>
            <p:ph type="sldImg"/>
          </p:nvPr>
        </p:nvSpPr>
        <p:spPr>
          <a:ln/>
        </p:spPr>
      </p:sp>
      <p:sp>
        <p:nvSpPr>
          <p:cNvPr id="52228"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76D8C14-3A41-4D47-8225-8D5100B9E58A}" type="slidenum">
              <a:rPr lang="en-US" smtClean="0"/>
              <a:pPr/>
              <a:t>36</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dirty="0"/>
              <a:t>Rob picks up here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37</a:t>
            </a:fld>
            <a:endParaRPr lang="en-US"/>
          </a:p>
        </p:txBody>
      </p:sp>
    </p:spTree>
    <p:extLst>
      <p:ext uri="{BB962C8B-B14F-4D97-AF65-F5344CB8AC3E}">
        <p14:creationId xmlns:p14="http://schemas.microsoft.com/office/powerpoint/2010/main" val="3898841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Craig picks back up here</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38</a:t>
            </a:fld>
            <a:endParaRPr lang="en-US"/>
          </a:p>
        </p:txBody>
      </p:sp>
    </p:spTree>
    <p:extLst>
      <p:ext uri="{BB962C8B-B14F-4D97-AF65-F5344CB8AC3E}">
        <p14:creationId xmlns:p14="http://schemas.microsoft.com/office/powerpoint/2010/main" val="2565950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39</a:t>
            </a:fld>
            <a:endParaRPr lang="en-US"/>
          </a:p>
        </p:txBody>
      </p:sp>
    </p:spTree>
    <p:extLst>
      <p:ext uri="{BB962C8B-B14F-4D97-AF65-F5344CB8AC3E}">
        <p14:creationId xmlns:p14="http://schemas.microsoft.com/office/powerpoint/2010/main" val="1258059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40</a:t>
            </a:fld>
            <a:endParaRPr lang="en-US"/>
          </a:p>
        </p:txBody>
      </p:sp>
    </p:spTree>
    <p:extLst>
      <p:ext uri="{BB962C8B-B14F-4D97-AF65-F5344CB8AC3E}">
        <p14:creationId xmlns:p14="http://schemas.microsoft.com/office/powerpoint/2010/main" val="3703345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41</a:t>
            </a:fld>
            <a:endParaRPr lang="en-US"/>
          </a:p>
        </p:txBody>
      </p:sp>
    </p:spTree>
    <p:extLst>
      <p:ext uri="{BB962C8B-B14F-4D97-AF65-F5344CB8AC3E}">
        <p14:creationId xmlns:p14="http://schemas.microsoft.com/office/powerpoint/2010/main" val="2790219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 picks up here</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44</a:t>
            </a:fld>
            <a:endParaRPr lang="en-US"/>
          </a:p>
        </p:txBody>
      </p:sp>
    </p:spTree>
    <p:extLst>
      <p:ext uri="{BB962C8B-B14F-4D97-AF65-F5344CB8AC3E}">
        <p14:creationId xmlns:p14="http://schemas.microsoft.com/office/powerpoint/2010/main" val="2752227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Hand-off</a:t>
            </a:r>
            <a:r>
              <a:rPr lang="en-US" baseline="0" dirty="0"/>
              <a:t> to Jay/Craig to talk about circuit breaker and transportation</a:t>
            </a:r>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47</a:t>
            </a:fld>
            <a:endParaRPr lang="en-US"/>
          </a:p>
        </p:txBody>
      </p:sp>
    </p:spTree>
    <p:extLst>
      <p:ext uri="{BB962C8B-B14F-4D97-AF65-F5344CB8AC3E}">
        <p14:creationId xmlns:p14="http://schemas.microsoft.com/office/powerpoint/2010/main" val="969018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49</a:t>
            </a:fld>
            <a:endParaRPr lang="en-US"/>
          </a:p>
        </p:txBody>
      </p:sp>
    </p:spTree>
    <p:extLst>
      <p:ext uri="{BB962C8B-B14F-4D97-AF65-F5344CB8AC3E}">
        <p14:creationId xmlns:p14="http://schemas.microsoft.com/office/powerpoint/2010/main" val="3354493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50</a:t>
            </a:fld>
            <a:endParaRPr lang="en-US"/>
          </a:p>
        </p:txBody>
      </p:sp>
    </p:spTree>
    <p:extLst>
      <p:ext uri="{BB962C8B-B14F-4D97-AF65-F5344CB8AC3E}">
        <p14:creationId xmlns:p14="http://schemas.microsoft.com/office/powerpoint/2010/main" val="731650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5B28C94-B1DF-400E-AB40-D9323B49916C}" type="slidenum">
              <a:rPr lang="en-US" smtClean="0"/>
              <a:pPr/>
              <a:t>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95A918A-D091-4E5B-B6E3-E58BB3BA029E}" type="slidenum">
              <a:rPr lang="en-US" smtClean="0"/>
              <a:pPr/>
              <a:t>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8</a:t>
            </a:fld>
            <a:endParaRPr lang="en-US"/>
          </a:p>
        </p:txBody>
      </p:sp>
    </p:spTree>
    <p:extLst>
      <p:ext uri="{BB962C8B-B14F-4D97-AF65-F5344CB8AC3E}">
        <p14:creationId xmlns:p14="http://schemas.microsoft.com/office/powerpoint/2010/main" val="1477455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9</a:t>
            </a:fld>
            <a:endParaRPr lang="en-US"/>
          </a:p>
        </p:txBody>
      </p:sp>
    </p:spTree>
    <p:extLst>
      <p:ext uri="{BB962C8B-B14F-4D97-AF65-F5344CB8AC3E}">
        <p14:creationId xmlns:p14="http://schemas.microsoft.com/office/powerpoint/2010/main" val="4045821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EPIMS</a:t>
            </a:r>
            <a:r>
              <a:rPr lang="en-US" baseline="0" dirty="0"/>
              <a:t> codes: 1208 Human Resources Director, 3324 Educational Interpreters, 1210 Supervisor/Director of Guidance, 3333 Pathways Coordinator, 3332 Family Engagement Coordinator, 3331 School Resource Officer</a:t>
            </a:r>
            <a:endParaRPr lang="en-US" dirty="0"/>
          </a:p>
        </p:txBody>
      </p:sp>
      <p:sp>
        <p:nvSpPr>
          <p:cNvPr id="4" name="Footer Placeholder 3"/>
          <p:cNvSpPr>
            <a:spLocks noGrp="1"/>
          </p:cNvSpPr>
          <p:nvPr>
            <p:ph type="ftr" sz="quarter" idx="10"/>
          </p:nvPr>
        </p:nvSpPr>
        <p:spPr/>
        <p:txBody>
          <a:bodyPr/>
          <a:lstStyle/>
          <a:p>
            <a:r>
              <a:rPr lang="en-US">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439247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8507">
              <a:defRPr/>
            </a:pPr>
            <a:fld id="{ADCCD5AF-71CD-4C88-AC55-E7BE057B2D3C}" type="slidenum">
              <a:rPr lang="zh-CN" altLang="en-US">
                <a:solidFill>
                  <a:prstClr val="black"/>
                </a:solidFill>
                <a:latin typeface="等线"/>
              </a:rPr>
              <a:pPr defTabSz="948507">
                <a:defRPr/>
              </a:pPr>
              <a:t>12</a:t>
            </a:fld>
            <a:endParaRPr lang="zh-CN" altLang="en-US">
              <a:solidFill>
                <a:prstClr val="black"/>
              </a:solidFill>
              <a:latin typeface="等线"/>
            </a:endParaRPr>
          </a:p>
        </p:txBody>
      </p:sp>
    </p:spTree>
    <p:extLst>
      <p:ext uri="{BB962C8B-B14F-4D97-AF65-F5344CB8AC3E}">
        <p14:creationId xmlns:p14="http://schemas.microsoft.com/office/powerpoint/2010/main" val="2831135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5487" y="5630645"/>
            <a:ext cx="1813026"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00347" y="1921879"/>
            <a:ext cx="3051425"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p:nvSpPr>
        <p:spPr>
          <a:xfrm>
            <a:off x="3976098" y="1921879"/>
            <a:ext cx="5167901"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descr="Graphic bar.">
            <a:extLst>
              <a:ext uri="{FF2B5EF4-FFF2-40B4-BE49-F238E27FC236}">
                <a16:creationId xmlns:a16="http://schemas.microsoft.com/office/drawing/2014/main" id="{72CE4073-084A-4342-853D-A4762D8A1AC4}"/>
              </a:ext>
            </a:extLst>
          </p:cNvPr>
          <p:cNvSpPr/>
          <p:nvPr/>
        </p:nvSpPr>
        <p:spPr>
          <a:xfrm>
            <a:off x="3714749" y="1921879"/>
            <a:ext cx="129887"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4054990" y="1958196"/>
            <a:ext cx="5009216" cy="1656272"/>
          </a:xfrm>
          <a:noFill/>
        </p:spPr>
        <p:txBody>
          <a:bodyPr wrap="square" rtlCol="0">
            <a:noAutofit/>
          </a:bodyPr>
          <a:lstStyle>
            <a:lvl1pPr>
              <a:defRPr lang="zh-CN" altLang="en-US" sz="3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4063042" y="3650895"/>
            <a:ext cx="4994694" cy="826214"/>
          </a:xfrm>
          <a:noFill/>
        </p:spPr>
        <p:txBody>
          <a:bodyPr wrap="square" rtlCol="0" anchor="t" anchorCtr="0">
            <a:noAutofit/>
          </a:bodyPr>
          <a:lstStyle>
            <a:lvl1pPr marL="0" indent="0">
              <a:buNone/>
              <a:defRPr lang="zh-CN" altLang="en-US" sz="18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51350067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38317">
            <a:off x="8133082" y="6132352"/>
            <a:ext cx="567434"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BD26C40E-487C-40A4-A841-8174FD7B7142}" type="slidenum">
              <a:rPr lang="en-US" smtClean="0"/>
              <a:pPr/>
              <a:t>‹#›</a:t>
            </a:fld>
            <a:endParaRPr lang="en-US" dirty="0"/>
          </a:p>
        </p:txBody>
      </p:sp>
      <p:sp>
        <p:nvSpPr>
          <p:cNvPr id="6" name="TextBox 5"/>
          <p:cNvSpPr txBox="1"/>
          <p:nvPr/>
        </p:nvSpPr>
        <p:spPr>
          <a:xfrm>
            <a:off x="179348" y="6356350"/>
            <a:ext cx="5785029" cy="300082"/>
          </a:xfrm>
          <a:prstGeom prst="rect">
            <a:avLst/>
          </a:prstGeom>
          <a:noFill/>
        </p:spPr>
        <p:txBody>
          <a:bodyPr wrap="square" rtlCol="0">
            <a:spAutoFit/>
          </a:bodyPr>
          <a:lstStyle/>
          <a:p>
            <a:r>
              <a:rPr lang="en-US" sz="900" kern="1200" dirty="0">
                <a:solidFill>
                  <a:schemeClr val="tx1">
                    <a:tint val="75000"/>
                  </a:schemeClr>
                </a:solidFill>
                <a:latin typeface="Segoe"/>
                <a:ea typeface="+mn-ea"/>
                <a:cs typeface="+mn-cs"/>
              </a:rPr>
              <a:t>Massachusetts Department of</a:t>
            </a:r>
            <a:r>
              <a:rPr lang="en-US" sz="1350" baseline="0" dirty="0">
                <a:latin typeface="Segoe"/>
              </a:rPr>
              <a:t> </a:t>
            </a:r>
            <a:r>
              <a:rPr lang="en-US" sz="900" kern="1200" dirty="0">
                <a:solidFill>
                  <a:schemeClr val="tx1">
                    <a:tint val="75000"/>
                  </a:schemeClr>
                </a:solidFill>
                <a:latin typeface="Segoe"/>
                <a:ea typeface="+mn-ea"/>
                <a:cs typeface="+mn-cs"/>
              </a:rPr>
              <a:t>Elementary</a:t>
            </a:r>
            <a:r>
              <a:rPr lang="en-US" sz="1350" baseline="0" dirty="0">
                <a:latin typeface="Segoe"/>
              </a:rPr>
              <a:t> </a:t>
            </a:r>
            <a:r>
              <a:rPr lang="en-US" sz="900" kern="1200" dirty="0">
                <a:solidFill>
                  <a:schemeClr val="tx1">
                    <a:tint val="75000"/>
                  </a:schemeClr>
                </a:solidFill>
                <a:latin typeface="Segoe"/>
                <a:ea typeface="+mn-ea"/>
                <a:cs typeface="+mn-cs"/>
              </a:rPr>
              <a:t>and</a:t>
            </a:r>
            <a:r>
              <a:rPr lang="en-US" sz="1350" baseline="0" dirty="0">
                <a:latin typeface="Segoe"/>
              </a:rPr>
              <a:t> </a:t>
            </a:r>
            <a:r>
              <a:rPr lang="en-US" sz="900" kern="1200" dirty="0">
                <a:solidFill>
                  <a:schemeClr val="tx1">
                    <a:tint val="75000"/>
                  </a:schemeClr>
                </a:solidFill>
                <a:latin typeface="Segoe"/>
                <a:ea typeface="+mn-ea"/>
                <a:cs typeface="+mn-cs"/>
              </a:rPr>
              <a:t>Secondary</a:t>
            </a:r>
            <a:r>
              <a:rPr lang="en-US" sz="1350" baseline="0" dirty="0">
                <a:latin typeface="Segoe"/>
              </a:rPr>
              <a:t> </a:t>
            </a:r>
            <a:r>
              <a:rPr lang="en-US" sz="9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51384493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5487" y="5630645"/>
            <a:ext cx="1813026"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p:nvSpPr>
        <p:spPr>
          <a:xfrm>
            <a:off x="0" y="824283"/>
            <a:ext cx="9144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descr="Colored background box.">
            <a:extLst>
              <a:ext uri="{FF2B5EF4-FFF2-40B4-BE49-F238E27FC236}">
                <a16:creationId xmlns:a16="http://schemas.microsoft.com/office/drawing/2014/main" id="{72CE4073-084A-4342-853D-A4762D8A1AC4}"/>
              </a:ext>
            </a:extLst>
          </p:cNvPr>
          <p:cNvSpPr/>
          <p:nvPr/>
        </p:nvSpPr>
        <p:spPr>
          <a:xfrm>
            <a:off x="0" y="2961565"/>
            <a:ext cx="9144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5" name="Straight Connector 4" descr="White graphic line."/>
          <p:cNvCxnSpPr/>
          <p:nvPr/>
        </p:nvCxnSpPr>
        <p:spPr>
          <a:xfrm>
            <a:off x="1494430" y="3734373"/>
            <a:ext cx="6182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90286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533400" y="990601"/>
            <a:ext cx="7772400" cy="1905000"/>
          </a:xfrm>
        </p:spPr>
        <p:txBody>
          <a:bodyPr anchor="b" anchorCtr="0"/>
          <a:lstStyle>
            <a:lvl1pPr algn="l">
              <a:defRPr/>
            </a:lvl1pPr>
          </a:lstStyle>
          <a:p>
            <a:r>
              <a:rPr lang="en-US"/>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2" descr="Massachusetts Department of Elementary and Secondary Education"/>
          <p:cNvPicPr>
            <a:picLocks noChangeAspect="1"/>
          </p:cNvPicPr>
          <p:nvPr userDrawn="1"/>
        </p:nvPicPr>
        <p:blipFill>
          <a:blip r:embed="rId2" cstate="print"/>
          <a:srcRect/>
          <a:stretch>
            <a:fillRect/>
          </a:stretch>
        </p:blipFill>
        <p:spPr bwMode="auto">
          <a:xfrm>
            <a:off x="533400" y="5562600"/>
            <a:ext cx="2714625" cy="647700"/>
          </a:xfrm>
          <a:prstGeom prst="rect">
            <a:avLst/>
          </a:prstGeom>
          <a:noFill/>
          <a:ln w="9525">
            <a:noFill/>
            <a:miter lim="800000"/>
            <a:headEnd/>
            <a:tailEnd/>
          </a:ln>
        </p:spPr>
      </p:pic>
    </p:spTree>
    <p:extLst>
      <p:ext uri="{BB962C8B-B14F-4D97-AF65-F5344CB8AC3E}">
        <p14:creationId xmlns:p14="http://schemas.microsoft.com/office/powerpoint/2010/main" val="2710905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8B71EE-B44A-4B18-9AB0-96D87421065F}" type="datetime1">
              <a:rPr lang="en-US" smtClean="0"/>
              <a:pPr/>
              <a:t>8/23/2019</a:t>
            </a:fld>
            <a:endParaRPr lang="en-US"/>
          </a:p>
        </p:txBody>
      </p:sp>
      <p:sp>
        <p:nvSpPr>
          <p:cNvPr id="6" name="Footer Placeholder 5"/>
          <p:cNvSpPr>
            <a:spLocks noGrp="1"/>
          </p:cNvSpPr>
          <p:nvPr>
            <p:ph type="ftr" sz="quarter" idx="11"/>
          </p:nvPr>
        </p:nvSpPr>
        <p:spPr/>
        <p:txBody>
          <a:bodyPr/>
          <a:lstStyle/>
          <a:p>
            <a:r>
              <a:rPr lang="en-US"/>
              <a:t>Massachusetts Department of Elementary and Secondary Education</a:t>
            </a:r>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4173699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5F4F7B-0081-4992-B1AA-BA7A5348C1F1}" type="datetime1">
              <a:rPr lang="en-US" smtClean="0"/>
              <a:pPr/>
              <a:t>8/23/2019</a:t>
            </a:fld>
            <a:endParaRPr lang="en-US" dirty="0"/>
          </a:p>
        </p:txBody>
      </p:sp>
      <p:sp>
        <p:nvSpPr>
          <p:cNvPr id="4" name="Footer Placeholder 3"/>
          <p:cNvSpPr>
            <a:spLocks noGrp="1"/>
          </p:cNvSpPr>
          <p:nvPr>
            <p:ph type="ftr" sz="quarter" idx="11"/>
          </p:nvPr>
        </p:nvSpPr>
        <p:spPr/>
        <p:txBody>
          <a:bodyPr/>
          <a:lstStyle/>
          <a:p>
            <a:r>
              <a:rPr lang="en-US"/>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dirty="0"/>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1718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B31CE43-016E-449F-9706-26248BFC54AD}" type="datetime1">
              <a:rPr lang="en-US" smtClean="0"/>
              <a:pPr/>
              <a:t>8/23/2019</a:t>
            </a:fld>
            <a:endParaRPr lang="en-US" dirty="0"/>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p:txBody>
          <a:bodyPr/>
          <a:lstStyle>
            <a:lvl1pPr>
              <a:defRPr sz="1100"/>
            </a:lvl1pPr>
          </a:lstStyle>
          <a:p>
            <a:r>
              <a:rPr lang="en-US"/>
              <a:t>Massachusetts Department of Elementary and Secondary Education</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5487" y="5630645"/>
            <a:ext cx="1813026"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28A0092B-C50C-407E-A947-70E740481C1C}">
                <a14:useLocalDpi xmlns:a14="http://schemas.microsoft.com/office/drawing/2010/main"/>
              </a:ext>
            </a:extLst>
          </a:blip>
          <a:stretch>
            <a:fillRect/>
          </a:stretch>
        </p:blipFill>
        <p:spPr>
          <a:xfrm>
            <a:off x="200347" y="1921879"/>
            <a:ext cx="3051425"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3976098" y="1921879"/>
            <a:ext cx="5167901"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3714749" y="1921879"/>
            <a:ext cx="129887"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4054990" y="1958196"/>
            <a:ext cx="5009216" cy="1656272"/>
          </a:xfrm>
          <a:noFill/>
        </p:spPr>
        <p:txBody>
          <a:bodyPr wrap="square" rtlCol="0">
            <a:noAutofit/>
          </a:bodyPr>
          <a:lstStyle>
            <a:lvl1pPr>
              <a:defRPr lang="zh-CN" altLang="en-US" sz="3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4063042" y="3650895"/>
            <a:ext cx="4994694" cy="826214"/>
          </a:xfrm>
          <a:noFill/>
        </p:spPr>
        <p:txBody>
          <a:bodyPr wrap="square" rtlCol="0" anchor="t" anchorCtr="0">
            <a:noAutofit/>
          </a:bodyPr>
          <a:lstStyle>
            <a:lvl1pPr marL="0" indent="0">
              <a:buNone/>
              <a:defRPr lang="zh-CN" altLang="en-US" sz="18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64010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5487" y="5630645"/>
            <a:ext cx="1813026"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28A0092B-C50C-407E-A947-70E740481C1C}">
                <a14:useLocalDpi xmlns:a14="http://schemas.microsoft.com/office/drawing/2010/main"/>
              </a:ext>
            </a:extLst>
          </a:blip>
          <a:stretch>
            <a:fillRect/>
          </a:stretch>
        </p:blipFill>
        <p:spPr>
          <a:xfrm>
            <a:off x="200347" y="1921879"/>
            <a:ext cx="3051425"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3976098" y="1921879"/>
            <a:ext cx="5167901"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3714749" y="1921879"/>
            <a:ext cx="129887"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4063153" y="2189725"/>
            <a:ext cx="5004707" cy="2062103"/>
          </a:xfrm>
          <a:prstGeom prst="rect">
            <a:avLst/>
          </a:prstGeom>
          <a:noFill/>
        </p:spPr>
        <p:txBody>
          <a:bodyPr wrap="square" rtlCol="0">
            <a:noAutofit/>
          </a:bodyPr>
          <a:lstStyle/>
          <a:p>
            <a:r>
              <a:rPr lang="en-US" altLang="zh-CN" sz="2400" dirty="0">
                <a:solidFill>
                  <a:schemeClr val="bg1"/>
                </a:solidFill>
                <a:latin typeface="Segoe SemiBold" panose="020B0703040204020203" pitchFamily="34" charset="0"/>
                <a:cs typeface="Segoe SemiBold" panose="020B0703040204020203" pitchFamily="34" charset="0"/>
              </a:rPr>
              <a:t>Place Your Very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Long Main Title Here</a:t>
            </a:r>
            <a:endParaRPr lang="zh-CN" altLang="en-US" sz="24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4063153" y="4552461"/>
            <a:ext cx="5004707" cy="461665"/>
          </a:xfrm>
          <a:prstGeom prst="rect">
            <a:avLst/>
          </a:prstGeom>
          <a:noFill/>
        </p:spPr>
        <p:txBody>
          <a:bodyPr wrap="square" rtlCol="0">
            <a:noAutofit/>
          </a:bodyPr>
          <a:lstStyle/>
          <a:p>
            <a:r>
              <a:rPr lang="en-US" altLang="zh-CN" sz="18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18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3409143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105696"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33528916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5487" y="5630645"/>
            <a:ext cx="1813026"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00347" y="1921879"/>
            <a:ext cx="3051425"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p:nvSpPr>
        <p:spPr>
          <a:xfrm>
            <a:off x="3976098" y="1921879"/>
            <a:ext cx="5167901"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descr="Graphic bar.">
            <a:extLst>
              <a:ext uri="{FF2B5EF4-FFF2-40B4-BE49-F238E27FC236}">
                <a16:creationId xmlns:a16="http://schemas.microsoft.com/office/drawing/2014/main" id="{72CE4073-084A-4342-853D-A4762D8A1AC4}"/>
              </a:ext>
            </a:extLst>
          </p:cNvPr>
          <p:cNvSpPr/>
          <p:nvPr/>
        </p:nvSpPr>
        <p:spPr>
          <a:xfrm>
            <a:off x="3714749" y="1921879"/>
            <a:ext cx="129887"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文本框 20">
            <a:extLst>
              <a:ext uri="{FF2B5EF4-FFF2-40B4-BE49-F238E27FC236}">
                <a16:creationId xmlns:a16="http://schemas.microsoft.com/office/drawing/2014/main" id="{8E1396B4-19B0-464B-B28D-6834EE0C27C9}"/>
              </a:ext>
            </a:extLst>
          </p:cNvPr>
          <p:cNvSpPr txBox="1"/>
          <p:nvPr/>
        </p:nvSpPr>
        <p:spPr>
          <a:xfrm>
            <a:off x="4063153" y="2189725"/>
            <a:ext cx="5004707" cy="2062103"/>
          </a:xfrm>
          <a:prstGeom prst="rect">
            <a:avLst/>
          </a:prstGeom>
          <a:noFill/>
        </p:spPr>
        <p:txBody>
          <a:bodyPr wrap="square" rtlCol="0">
            <a:noAutofit/>
          </a:bodyPr>
          <a:lstStyle/>
          <a:p>
            <a:r>
              <a:rPr lang="en-US" altLang="zh-CN" sz="2400" dirty="0">
                <a:solidFill>
                  <a:schemeClr val="bg1"/>
                </a:solidFill>
                <a:latin typeface="Segoe SemiBold" panose="020B0703040204020203" pitchFamily="34" charset="0"/>
                <a:cs typeface="Segoe SemiBold" panose="020B0703040204020203" pitchFamily="34" charset="0"/>
              </a:rPr>
              <a:t>Place Your Very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a:t>
            </a:r>
            <a:r>
              <a:rPr lang="en-US" altLang="zh-CN" sz="2400" dirty="0" err="1">
                <a:solidFill>
                  <a:schemeClr val="bg1"/>
                </a:solidFill>
                <a:latin typeface="Segoe SemiBold" panose="020B0703040204020203" pitchFamily="34" charset="0"/>
                <a:cs typeface="Segoe SemiBold" panose="020B0703040204020203" pitchFamily="34" charset="0"/>
              </a:rPr>
              <a:t>Very</a:t>
            </a:r>
            <a:r>
              <a:rPr lang="en-US" altLang="zh-CN" sz="2400" dirty="0">
                <a:solidFill>
                  <a:schemeClr val="bg1"/>
                </a:solidFill>
                <a:latin typeface="Segoe SemiBold" panose="020B0703040204020203" pitchFamily="34" charset="0"/>
                <a:cs typeface="Segoe SemiBold" panose="020B0703040204020203" pitchFamily="34" charset="0"/>
              </a:rPr>
              <a:t> Long Main Title Here</a:t>
            </a:r>
            <a:endParaRPr lang="zh-CN" altLang="en-US" sz="24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p:nvSpPr>
        <p:spPr>
          <a:xfrm>
            <a:off x="4063153" y="4552461"/>
            <a:ext cx="5004707" cy="461665"/>
          </a:xfrm>
          <a:prstGeom prst="rect">
            <a:avLst/>
          </a:prstGeom>
          <a:noFill/>
        </p:spPr>
        <p:txBody>
          <a:bodyPr wrap="square" rtlCol="0">
            <a:noAutofit/>
          </a:bodyPr>
          <a:lstStyle/>
          <a:p>
            <a:r>
              <a:rPr lang="en-US" altLang="zh-CN" sz="18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18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395265358"/>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4"/>
            <a:ext cx="1526146"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Tree>
    <p:extLst>
      <p:ext uri="{BB962C8B-B14F-4D97-AF65-F5344CB8AC3E}">
        <p14:creationId xmlns:p14="http://schemas.microsoft.com/office/powerpoint/2010/main" val="4199017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8133082" y="6132352"/>
            <a:ext cx="567434"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1" y="212726"/>
            <a:ext cx="187778"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326572" y="212727"/>
            <a:ext cx="8817428"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425807" y="288926"/>
            <a:ext cx="8528229" cy="679905"/>
          </a:xfrm>
        </p:spPr>
        <p:txBody>
          <a:bodyPr>
            <a:noAutofit/>
          </a:bodyPr>
          <a:lstStyle>
            <a:lvl1pPr>
              <a:defRPr sz="225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425807" y="1230403"/>
            <a:ext cx="8528229" cy="5049746"/>
          </a:xfrm>
        </p:spPr>
        <p:txBody>
          <a:bodyPr>
            <a:noAutofit/>
          </a:bodyPr>
          <a:lstStyle>
            <a:lvl1pPr marL="171450" indent="-171450">
              <a:lnSpc>
                <a:spcPct val="100000"/>
              </a:lnSpc>
              <a:spcAft>
                <a:spcPts val="0"/>
              </a:spcAft>
              <a:buClr>
                <a:srgbClr val="E38526"/>
              </a:buClr>
              <a:buFont typeface="Arial" panose="020B0604020202020204" pitchFamily="34" charset="0"/>
              <a:buChar char="•"/>
              <a:defRPr sz="2400" baseline="0">
                <a:solidFill>
                  <a:schemeClr val="accent1">
                    <a:lumMod val="50000"/>
                  </a:schemeClr>
                </a:solidFill>
                <a:latin typeface="Segoe UI" panose="020B0502040204020203" pitchFamily="34" charset="0"/>
                <a:cs typeface="Segoe UI" panose="020B0502040204020203" pitchFamily="34" charset="0"/>
              </a:defRPr>
            </a:lvl1pPr>
            <a:lvl2pPr marL="552450" indent="-209550">
              <a:lnSpc>
                <a:spcPct val="100000"/>
              </a:lnSpc>
              <a:spcAft>
                <a:spcPts val="0"/>
              </a:spcAft>
              <a:buClr>
                <a:srgbClr val="E38526"/>
              </a:buClr>
              <a:buFont typeface="Courier New" panose="02070309020205020404" pitchFamily="49" charset="0"/>
              <a:buChar char="o"/>
              <a:defRPr sz="2100">
                <a:solidFill>
                  <a:schemeClr val="accent1">
                    <a:lumMod val="50000"/>
                  </a:schemeClr>
                </a:solidFill>
                <a:latin typeface="Segoe UI" panose="020B0502040204020203" pitchFamily="34" charset="0"/>
                <a:cs typeface="Segoe UI" panose="020B0502040204020203" pitchFamily="34" charset="0"/>
              </a:defRPr>
            </a:lvl2pPr>
            <a:lvl3pPr marL="857250" indent="-171450">
              <a:lnSpc>
                <a:spcPct val="100000"/>
              </a:lnSpc>
              <a:spcAft>
                <a:spcPts val="0"/>
              </a:spcAft>
              <a:buClr>
                <a:srgbClr val="E38526"/>
              </a:buClr>
              <a:buFont typeface="Wingdings" panose="05000000000000000000" pitchFamily="2" charset="2"/>
              <a:buChar char="§"/>
              <a:defRPr sz="1800">
                <a:solidFill>
                  <a:schemeClr val="accent1">
                    <a:lumMod val="50000"/>
                  </a:schemeClr>
                </a:solidFill>
                <a:latin typeface="Segoe UI" panose="020B0502040204020203" pitchFamily="34" charset="0"/>
                <a:cs typeface="Segoe UI" panose="020B0502040204020203" pitchFamily="34" charset="0"/>
              </a:defRPr>
            </a:lvl3pPr>
            <a:lvl4pPr marL="1238250" indent="-209550">
              <a:lnSpc>
                <a:spcPct val="100000"/>
              </a:lnSpc>
              <a:spcAft>
                <a:spcPts val="0"/>
              </a:spcAft>
              <a:buClr>
                <a:srgbClr val="E38526"/>
              </a:buClr>
              <a:buFont typeface="Wingdings" panose="05000000000000000000" pitchFamily="2" charset="2"/>
              <a:buChar char="Ø"/>
              <a:defRPr sz="1500">
                <a:solidFill>
                  <a:schemeClr val="accent1">
                    <a:lumMod val="50000"/>
                  </a:schemeClr>
                </a:solidFill>
                <a:latin typeface="Segoe UI" panose="020B0502040204020203" pitchFamily="34" charset="0"/>
                <a:cs typeface="Segoe UI" panose="020B0502040204020203" pitchFamily="34" charset="0"/>
              </a:defRPr>
            </a:lvl4pPr>
            <a:lvl5pPr marL="1587104" indent="-215504">
              <a:lnSpc>
                <a:spcPct val="100000"/>
              </a:lnSpc>
              <a:spcAft>
                <a:spcPts val="0"/>
              </a:spcAft>
              <a:buClr>
                <a:srgbClr val="E38526"/>
              </a:buClr>
              <a:buFont typeface="Wingdings" panose="05000000000000000000" pitchFamily="2" charset="2"/>
              <a:buChar char="v"/>
              <a:defRPr sz="15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187778" y="6356350"/>
            <a:ext cx="5785029" cy="300082"/>
          </a:xfrm>
          <a:prstGeom prst="rect">
            <a:avLst/>
          </a:prstGeom>
          <a:noFill/>
        </p:spPr>
        <p:txBody>
          <a:bodyPr wrap="square" rtlCol="0">
            <a:spAutoFit/>
          </a:bodyPr>
          <a:lstStyle/>
          <a:p>
            <a:r>
              <a:rPr lang="en-US" sz="900" kern="1200" dirty="0">
                <a:solidFill>
                  <a:schemeClr val="tx1">
                    <a:tint val="75000"/>
                  </a:schemeClr>
                </a:solidFill>
                <a:latin typeface="Segoe"/>
                <a:ea typeface="+mn-ea"/>
                <a:cs typeface="+mn-cs"/>
              </a:rPr>
              <a:t>Massachusetts Department of</a:t>
            </a:r>
            <a:r>
              <a:rPr lang="en-US" sz="1350" baseline="0" dirty="0">
                <a:latin typeface="Segoe"/>
              </a:rPr>
              <a:t> </a:t>
            </a:r>
            <a:r>
              <a:rPr lang="en-US" sz="900" kern="1200" dirty="0">
                <a:solidFill>
                  <a:schemeClr val="tx1">
                    <a:tint val="75000"/>
                  </a:schemeClr>
                </a:solidFill>
                <a:latin typeface="Segoe"/>
                <a:ea typeface="+mn-ea"/>
                <a:cs typeface="+mn-cs"/>
              </a:rPr>
              <a:t>Elementary</a:t>
            </a:r>
            <a:r>
              <a:rPr lang="en-US" sz="1350" baseline="0" dirty="0">
                <a:latin typeface="Segoe"/>
              </a:rPr>
              <a:t> </a:t>
            </a:r>
            <a:r>
              <a:rPr lang="en-US" sz="900" kern="1200" dirty="0">
                <a:solidFill>
                  <a:schemeClr val="tx1">
                    <a:tint val="75000"/>
                  </a:schemeClr>
                </a:solidFill>
                <a:latin typeface="Segoe"/>
                <a:ea typeface="+mn-ea"/>
                <a:cs typeface="+mn-cs"/>
              </a:rPr>
              <a:t>and</a:t>
            </a:r>
            <a:r>
              <a:rPr lang="en-US" sz="1350" baseline="0" dirty="0">
                <a:latin typeface="Segoe"/>
              </a:rPr>
              <a:t> </a:t>
            </a:r>
            <a:r>
              <a:rPr lang="en-US" sz="900" kern="1200" dirty="0">
                <a:solidFill>
                  <a:schemeClr val="tx1">
                    <a:tint val="75000"/>
                  </a:schemeClr>
                </a:solidFill>
                <a:latin typeface="Segoe"/>
                <a:ea typeface="+mn-ea"/>
                <a:cs typeface="+mn-cs"/>
              </a:rPr>
              <a:t>Secondary</a:t>
            </a:r>
            <a:r>
              <a:rPr lang="en-US" sz="1350" baseline="0" dirty="0">
                <a:latin typeface="Segoe"/>
              </a:rPr>
              <a:t> </a:t>
            </a:r>
            <a:r>
              <a:rPr lang="en-US" sz="9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029863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8133082" y="6132352"/>
            <a:ext cx="567434"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1" y="212726"/>
            <a:ext cx="187778"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326572" y="212727"/>
            <a:ext cx="8817428"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425807" y="288926"/>
            <a:ext cx="8528229" cy="679905"/>
          </a:xfrm>
        </p:spPr>
        <p:txBody>
          <a:bodyPr>
            <a:noAutofit/>
          </a:bodyPr>
          <a:lstStyle>
            <a:lvl1pPr>
              <a:defRPr sz="225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425807" y="1230403"/>
            <a:ext cx="8528229" cy="5049746"/>
          </a:xfrm>
        </p:spPr>
        <p:txBody>
          <a:bodyPr>
            <a:noAutofit/>
          </a:bodyPr>
          <a:lstStyle>
            <a:lvl1pPr marL="385763" indent="-385763">
              <a:lnSpc>
                <a:spcPct val="100000"/>
              </a:lnSpc>
              <a:spcBef>
                <a:spcPts val="0"/>
              </a:spcBef>
              <a:spcAft>
                <a:spcPts val="0"/>
              </a:spcAft>
              <a:buClr>
                <a:srgbClr val="E38526"/>
              </a:buClr>
              <a:buFont typeface="+mj-lt"/>
              <a:buAutoNum type="arabicPeriod"/>
              <a:defRPr sz="2400" baseline="0">
                <a:solidFill>
                  <a:schemeClr val="accent1">
                    <a:lumMod val="50000"/>
                  </a:schemeClr>
                </a:solidFill>
                <a:latin typeface="Segoe UI" panose="020B0502040204020203" pitchFamily="34" charset="0"/>
                <a:cs typeface="Segoe UI" panose="020B0502040204020203" pitchFamily="34" charset="0"/>
              </a:defRPr>
            </a:lvl1pPr>
            <a:lvl2pPr marL="514350" indent="-171450">
              <a:buClr>
                <a:srgbClr val="E38526"/>
              </a:buClr>
              <a:buFont typeface="Courier New" panose="02070309020205020404" pitchFamily="49" charset="0"/>
              <a:buChar char="o"/>
              <a:defRPr sz="2100">
                <a:solidFill>
                  <a:schemeClr val="accent1">
                    <a:lumMod val="50000"/>
                  </a:schemeClr>
                </a:solidFill>
                <a:latin typeface="Segoe UI" panose="020B0502040204020203" pitchFamily="34" charset="0"/>
                <a:cs typeface="Segoe UI" panose="020B0502040204020203" pitchFamily="34" charset="0"/>
              </a:defRPr>
            </a:lvl2pPr>
            <a:lvl3pPr marL="857250" indent="-171450">
              <a:buClr>
                <a:srgbClr val="E38526"/>
              </a:buClr>
              <a:buFont typeface="Wingdings" panose="05000000000000000000" pitchFamily="2" charset="2"/>
              <a:buChar char="§"/>
              <a:defRPr sz="1800">
                <a:solidFill>
                  <a:schemeClr val="accent1">
                    <a:lumMod val="50000"/>
                  </a:schemeClr>
                </a:solidFill>
                <a:latin typeface="Segoe UI" panose="020B0502040204020203" pitchFamily="34" charset="0"/>
                <a:cs typeface="Segoe UI" panose="020B0502040204020203" pitchFamily="34" charset="0"/>
              </a:defRPr>
            </a:lvl3pPr>
            <a:lvl4pPr marL="1200150" indent="-171450">
              <a:buClr>
                <a:srgbClr val="E38526"/>
              </a:buClr>
              <a:buFont typeface="Wingdings" panose="05000000000000000000" pitchFamily="2" charset="2"/>
              <a:buChar char="Ø"/>
              <a:defRPr sz="1500">
                <a:solidFill>
                  <a:schemeClr val="accent1">
                    <a:lumMod val="50000"/>
                  </a:schemeClr>
                </a:solidFill>
                <a:latin typeface="Segoe UI" panose="020B0502040204020203" pitchFamily="34" charset="0"/>
                <a:cs typeface="Segoe UI" panose="020B0502040204020203" pitchFamily="34" charset="0"/>
              </a:defRPr>
            </a:lvl4pPr>
            <a:lvl5pPr marL="1543050" indent="-171450">
              <a:buClr>
                <a:srgbClr val="E38526"/>
              </a:buClr>
              <a:buFont typeface="Wingdings" panose="05000000000000000000" pitchFamily="2" charset="2"/>
              <a:buChar char="v"/>
              <a:defRPr sz="15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187778" y="6356350"/>
            <a:ext cx="5785029" cy="300082"/>
          </a:xfrm>
          <a:prstGeom prst="rect">
            <a:avLst/>
          </a:prstGeom>
          <a:noFill/>
        </p:spPr>
        <p:txBody>
          <a:bodyPr wrap="square" rtlCol="0">
            <a:spAutoFit/>
          </a:bodyPr>
          <a:lstStyle/>
          <a:p>
            <a:r>
              <a:rPr lang="en-US" sz="900" kern="1200" dirty="0">
                <a:solidFill>
                  <a:schemeClr val="tx1">
                    <a:tint val="75000"/>
                  </a:schemeClr>
                </a:solidFill>
                <a:latin typeface="Segoe"/>
                <a:ea typeface="+mn-ea"/>
                <a:cs typeface="+mn-cs"/>
              </a:rPr>
              <a:t>Massachusetts Department of</a:t>
            </a:r>
            <a:r>
              <a:rPr lang="en-US" sz="1350" baseline="0" dirty="0">
                <a:latin typeface="Segoe"/>
              </a:rPr>
              <a:t> </a:t>
            </a:r>
            <a:r>
              <a:rPr lang="en-US" sz="900" kern="1200" dirty="0">
                <a:solidFill>
                  <a:schemeClr val="tx1">
                    <a:tint val="75000"/>
                  </a:schemeClr>
                </a:solidFill>
                <a:latin typeface="Segoe"/>
                <a:ea typeface="+mn-ea"/>
                <a:cs typeface="+mn-cs"/>
              </a:rPr>
              <a:t>Elementary</a:t>
            </a:r>
            <a:r>
              <a:rPr lang="en-US" sz="1350" baseline="0" dirty="0">
                <a:latin typeface="Segoe"/>
              </a:rPr>
              <a:t> </a:t>
            </a:r>
            <a:r>
              <a:rPr lang="en-US" sz="900" kern="1200" dirty="0">
                <a:solidFill>
                  <a:schemeClr val="tx1">
                    <a:tint val="75000"/>
                  </a:schemeClr>
                </a:solidFill>
                <a:latin typeface="Segoe"/>
                <a:ea typeface="+mn-ea"/>
                <a:cs typeface="+mn-cs"/>
              </a:rPr>
              <a:t>and</a:t>
            </a:r>
            <a:r>
              <a:rPr lang="en-US" sz="1350" baseline="0" dirty="0">
                <a:latin typeface="Segoe"/>
              </a:rPr>
              <a:t> </a:t>
            </a:r>
            <a:r>
              <a:rPr lang="en-US" sz="900" kern="1200" dirty="0">
                <a:solidFill>
                  <a:schemeClr val="tx1">
                    <a:tint val="75000"/>
                  </a:schemeClr>
                </a:solidFill>
                <a:latin typeface="Segoe"/>
                <a:ea typeface="+mn-ea"/>
                <a:cs typeface="+mn-cs"/>
              </a:rPr>
              <a:t>Secondary</a:t>
            </a:r>
            <a:r>
              <a:rPr lang="en-US" sz="1350" baseline="0" dirty="0">
                <a:latin typeface="Segoe"/>
              </a:rPr>
              <a:t> </a:t>
            </a:r>
            <a:r>
              <a:rPr lang="en-US" sz="9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901957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8133082" y="6132352"/>
            <a:ext cx="567434"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1" y="212726"/>
            <a:ext cx="187778"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326572" y="212727"/>
            <a:ext cx="8817428"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326572" y="2189408"/>
            <a:ext cx="4089043" cy="3799267"/>
          </a:xfrm>
        </p:spPr>
        <p:txBody>
          <a:bodyPr>
            <a:noAutofit/>
          </a:bodyPr>
          <a:lstStyle>
            <a:lvl1pPr marL="171450" indent="-171450">
              <a:lnSpc>
                <a:spcPct val="100000"/>
              </a:lnSpc>
              <a:spcAft>
                <a:spcPts val="0"/>
              </a:spcAft>
              <a:buClr>
                <a:srgbClr val="E38526"/>
              </a:buClr>
              <a:buFont typeface="Arial" panose="020B0604020202020204" pitchFamily="34" charset="0"/>
              <a:buChar char="•"/>
              <a:defRPr sz="2100" baseline="0">
                <a:solidFill>
                  <a:schemeClr val="accent1">
                    <a:lumMod val="50000"/>
                  </a:schemeClr>
                </a:solidFill>
                <a:latin typeface="Segoe UI" panose="020B0502040204020203" pitchFamily="34" charset="0"/>
                <a:cs typeface="Segoe UI" panose="020B0502040204020203" pitchFamily="34" charset="0"/>
              </a:defRPr>
            </a:lvl1pPr>
            <a:lvl2pPr marL="514350" indent="-171450">
              <a:lnSpc>
                <a:spcPct val="100000"/>
              </a:lnSpc>
              <a:spcAft>
                <a:spcPts val="0"/>
              </a:spcAft>
              <a:buClr>
                <a:srgbClr val="E38526"/>
              </a:buClr>
              <a:buFont typeface="Courier New" panose="02070309020205020404" pitchFamily="49" charset="0"/>
              <a:buChar char="o"/>
              <a:defRPr sz="1800">
                <a:solidFill>
                  <a:schemeClr val="accent1">
                    <a:lumMod val="50000"/>
                  </a:schemeClr>
                </a:solidFill>
                <a:latin typeface="Segoe UI" panose="020B0502040204020203" pitchFamily="34" charset="0"/>
                <a:cs typeface="Segoe UI" panose="020B0502040204020203" pitchFamily="34" charset="0"/>
              </a:defRPr>
            </a:lvl2pPr>
            <a:lvl3pPr marL="857250" indent="-171450">
              <a:lnSpc>
                <a:spcPct val="100000"/>
              </a:lnSpc>
              <a:spcAft>
                <a:spcPts val="0"/>
              </a:spcAft>
              <a:buClr>
                <a:srgbClr val="E38526"/>
              </a:buClr>
              <a:buFont typeface="Wingdings" panose="05000000000000000000" pitchFamily="2" charset="2"/>
              <a:buChar char="§"/>
              <a:defRPr sz="1500">
                <a:solidFill>
                  <a:schemeClr val="accent1">
                    <a:lumMod val="50000"/>
                  </a:schemeClr>
                </a:solidFill>
                <a:latin typeface="Segoe UI" panose="020B0502040204020203" pitchFamily="34" charset="0"/>
                <a:cs typeface="Segoe UI" panose="020B0502040204020203" pitchFamily="34" charset="0"/>
              </a:defRPr>
            </a:lvl3pPr>
            <a:lvl4pPr marL="1200150" indent="-171450">
              <a:lnSpc>
                <a:spcPct val="100000"/>
              </a:lnSpc>
              <a:spcAft>
                <a:spcPts val="0"/>
              </a:spcAft>
              <a:buClr>
                <a:srgbClr val="E38526"/>
              </a:buClr>
              <a:buFont typeface="Wingdings" panose="05000000000000000000" pitchFamily="2" charset="2"/>
              <a:buChar char="Ø"/>
              <a:defRPr sz="1350">
                <a:solidFill>
                  <a:schemeClr val="accent1">
                    <a:lumMod val="50000"/>
                  </a:schemeClr>
                </a:solidFill>
                <a:latin typeface="Segoe UI" panose="020B0502040204020203" pitchFamily="34" charset="0"/>
                <a:cs typeface="Segoe UI" panose="020B0502040204020203" pitchFamily="34" charset="0"/>
              </a:defRPr>
            </a:lvl4pPr>
            <a:lvl5pPr marL="1543050" indent="-171450">
              <a:lnSpc>
                <a:spcPct val="100000"/>
              </a:lnSpc>
              <a:spcAft>
                <a:spcPts val="0"/>
              </a:spcAft>
              <a:buClr>
                <a:srgbClr val="E38526"/>
              </a:buClr>
              <a:buFont typeface="Wingdings" panose="05000000000000000000" pitchFamily="2" charset="2"/>
              <a:buChar char="v"/>
              <a:defRPr sz="135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326572" y="1336505"/>
            <a:ext cx="4089043" cy="776702"/>
          </a:xfrm>
          <a:solidFill>
            <a:srgbClr val="E38526"/>
          </a:solidFill>
        </p:spPr>
        <p:txBody>
          <a:bodyPr anchor="ctr">
            <a:noAutofit/>
          </a:bodyPr>
          <a:lstStyle>
            <a:lvl1pPr marL="0" indent="0" algn="l">
              <a:buNone/>
              <a:defRPr sz="2100" b="1">
                <a:solidFill>
                  <a:schemeClr val="bg1"/>
                </a:solidFill>
                <a:latin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4735286" y="1336505"/>
            <a:ext cx="4089043" cy="776702"/>
          </a:xfrm>
          <a:solidFill>
            <a:srgbClr val="E38526"/>
          </a:solidFill>
        </p:spPr>
        <p:txBody>
          <a:bodyPr anchor="ctr">
            <a:noAutofit/>
          </a:bodyPr>
          <a:lstStyle>
            <a:lvl1pPr marL="0" indent="0" algn="l">
              <a:buNone/>
              <a:defRPr sz="2100" b="1">
                <a:solidFill>
                  <a:schemeClr val="bg1"/>
                </a:solidFill>
                <a:latin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425808" y="288926"/>
            <a:ext cx="8575318" cy="679905"/>
          </a:xfrm>
        </p:spPr>
        <p:txBody>
          <a:bodyPr>
            <a:noAutofit/>
          </a:bodyPr>
          <a:lstStyle>
            <a:lvl1pPr>
              <a:defRPr sz="225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187778" y="6352143"/>
            <a:ext cx="5785029" cy="300082"/>
          </a:xfrm>
          <a:prstGeom prst="rect">
            <a:avLst/>
          </a:prstGeom>
          <a:noFill/>
        </p:spPr>
        <p:txBody>
          <a:bodyPr wrap="square" rtlCol="0">
            <a:spAutoFit/>
          </a:bodyPr>
          <a:lstStyle/>
          <a:p>
            <a:r>
              <a:rPr lang="en-US" sz="900" kern="1200" dirty="0">
                <a:solidFill>
                  <a:schemeClr val="tx1">
                    <a:tint val="75000"/>
                  </a:schemeClr>
                </a:solidFill>
                <a:latin typeface="Segoe"/>
                <a:ea typeface="+mn-ea"/>
                <a:cs typeface="+mn-cs"/>
              </a:rPr>
              <a:t>Massachusetts Department of</a:t>
            </a:r>
            <a:r>
              <a:rPr lang="en-US" sz="1350" baseline="0" dirty="0">
                <a:latin typeface="Segoe"/>
              </a:rPr>
              <a:t> </a:t>
            </a:r>
            <a:r>
              <a:rPr lang="en-US" sz="900" kern="1200" dirty="0">
                <a:solidFill>
                  <a:schemeClr val="tx1">
                    <a:tint val="75000"/>
                  </a:schemeClr>
                </a:solidFill>
                <a:latin typeface="Segoe"/>
                <a:ea typeface="+mn-ea"/>
                <a:cs typeface="+mn-cs"/>
              </a:rPr>
              <a:t>Elementary</a:t>
            </a:r>
            <a:r>
              <a:rPr lang="en-US" sz="1350" baseline="0" dirty="0">
                <a:latin typeface="Segoe"/>
              </a:rPr>
              <a:t> </a:t>
            </a:r>
            <a:r>
              <a:rPr lang="en-US" sz="900" kern="1200" dirty="0">
                <a:solidFill>
                  <a:schemeClr val="tx1">
                    <a:tint val="75000"/>
                  </a:schemeClr>
                </a:solidFill>
                <a:latin typeface="Segoe"/>
                <a:ea typeface="+mn-ea"/>
                <a:cs typeface="+mn-cs"/>
              </a:rPr>
              <a:t>and</a:t>
            </a:r>
            <a:r>
              <a:rPr lang="en-US" sz="1350" baseline="0" dirty="0">
                <a:latin typeface="Segoe"/>
              </a:rPr>
              <a:t> </a:t>
            </a:r>
            <a:r>
              <a:rPr lang="en-US" sz="900" kern="1200" dirty="0">
                <a:solidFill>
                  <a:schemeClr val="tx1">
                    <a:tint val="75000"/>
                  </a:schemeClr>
                </a:solidFill>
                <a:latin typeface="Segoe"/>
                <a:ea typeface="+mn-ea"/>
                <a:cs typeface="+mn-cs"/>
              </a:rPr>
              <a:t>Secondary</a:t>
            </a:r>
            <a:r>
              <a:rPr lang="en-US" sz="1350" baseline="0" dirty="0">
                <a:latin typeface="Segoe"/>
              </a:rPr>
              <a:t> </a:t>
            </a:r>
            <a:r>
              <a:rPr lang="en-US" sz="9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4735285" y="2204359"/>
            <a:ext cx="4089043" cy="3799267"/>
          </a:xfrm>
        </p:spPr>
        <p:txBody>
          <a:bodyPr>
            <a:noAutofit/>
          </a:bodyPr>
          <a:lstStyle>
            <a:lvl1pPr marL="171450" indent="-171450">
              <a:lnSpc>
                <a:spcPct val="100000"/>
              </a:lnSpc>
              <a:spcAft>
                <a:spcPts val="0"/>
              </a:spcAft>
              <a:buClr>
                <a:srgbClr val="E38526"/>
              </a:buClr>
              <a:buFont typeface="Arial" panose="020B0604020202020204" pitchFamily="34" charset="0"/>
              <a:buChar char="•"/>
              <a:defRPr sz="2100" baseline="0">
                <a:solidFill>
                  <a:schemeClr val="accent1">
                    <a:lumMod val="50000"/>
                  </a:schemeClr>
                </a:solidFill>
                <a:latin typeface="Segoe UI" panose="020B0502040204020203" pitchFamily="34" charset="0"/>
                <a:cs typeface="Segoe UI" panose="020B0502040204020203" pitchFamily="34" charset="0"/>
              </a:defRPr>
            </a:lvl1pPr>
            <a:lvl2pPr marL="514350" indent="-171450">
              <a:lnSpc>
                <a:spcPct val="100000"/>
              </a:lnSpc>
              <a:spcAft>
                <a:spcPts val="0"/>
              </a:spcAft>
              <a:buClr>
                <a:srgbClr val="E38526"/>
              </a:buClr>
              <a:buFont typeface="Courier New" panose="02070309020205020404" pitchFamily="49" charset="0"/>
              <a:buChar char="o"/>
              <a:defRPr sz="1800">
                <a:solidFill>
                  <a:schemeClr val="accent1">
                    <a:lumMod val="50000"/>
                  </a:schemeClr>
                </a:solidFill>
                <a:latin typeface="Segoe UI" panose="020B0502040204020203" pitchFamily="34" charset="0"/>
                <a:cs typeface="Segoe UI" panose="020B0502040204020203" pitchFamily="34" charset="0"/>
              </a:defRPr>
            </a:lvl2pPr>
            <a:lvl3pPr marL="857250" indent="-171450">
              <a:lnSpc>
                <a:spcPct val="100000"/>
              </a:lnSpc>
              <a:spcAft>
                <a:spcPts val="0"/>
              </a:spcAft>
              <a:buClr>
                <a:srgbClr val="E38526"/>
              </a:buClr>
              <a:buFont typeface="Wingdings" panose="05000000000000000000" pitchFamily="2" charset="2"/>
              <a:buChar char="§"/>
              <a:defRPr sz="1500">
                <a:solidFill>
                  <a:schemeClr val="accent1">
                    <a:lumMod val="50000"/>
                  </a:schemeClr>
                </a:solidFill>
                <a:latin typeface="Segoe UI" panose="020B0502040204020203" pitchFamily="34" charset="0"/>
                <a:cs typeface="Segoe UI" panose="020B0502040204020203" pitchFamily="34" charset="0"/>
              </a:defRPr>
            </a:lvl3pPr>
            <a:lvl4pPr marL="1200150" indent="-171450">
              <a:lnSpc>
                <a:spcPct val="100000"/>
              </a:lnSpc>
              <a:spcAft>
                <a:spcPts val="0"/>
              </a:spcAft>
              <a:buClr>
                <a:srgbClr val="E38526"/>
              </a:buClr>
              <a:buFont typeface="Wingdings" panose="05000000000000000000" pitchFamily="2" charset="2"/>
              <a:buChar char="Ø"/>
              <a:defRPr sz="1350">
                <a:solidFill>
                  <a:schemeClr val="accent1">
                    <a:lumMod val="50000"/>
                  </a:schemeClr>
                </a:solidFill>
                <a:latin typeface="Segoe UI" panose="020B0502040204020203" pitchFamily="34" charset="0"/>
                <a:cs typeface="Segoe UI" panose="020B0502040204020203" pitchFamily="34" charset="0"/>
              </a:defRPr>
            </a:lvl4pPr>
            <a:lvl5pPr marL="1543050" indent="-171450">
              <a:lnSpc>
                <a:spcPct val="100000"/>
              </a:lnSpc>
              <a:spcAft>
                <a:spcPts val="0"/>
              </a:spcAft>
              <a:buClr>
                <a:srgbClr val="E38526"/>
              </a:buClr>
              <a:buFont typeface="Wingdings" panose="05000000000000000000" pitchFamily="2" charset="2"/>
              <a:buChar char="v"/>
              <a:defRPr sz="135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4242733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8133082" y="6132352"/>
            <a:ext cx="567434"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3887391" y="1346882"/>
            <a:ext cx="4629150" cy="451416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629841" y="2737305"/>
            <a:ext cx="2949178" cy="3131683"/>
          </a:xfrm>
        </p:spPr>
        <p:txBody>
          <a:bodyPr>
            <a:noAutofit/>
          </a:bodyPr>
          <a:lstStyle>
            <a:lvl1pPr marL="0" indent="0">
              <a:lnSpc>
                <a:spcPct val="100000"/>
              </a:lnSpc>
              <a:spcBef>
                <a:spcPts val="0"/>
              </a:spcBef>
              <a:buNone/>
              <a:defRPr sz="1800" baseline="0">
                <a:solidFill>
                  <a:schemeClr val="accent1">
                    <a:lumMod val="50000"/>
                  </a:schemeClr>
                </a:solidFill>
                <a:latin typeface="Segoe UI" panose="020B0502040204020203" pitchFamily="34" charset="0"/>
                <a:cs typeface="Segoe UI" panose="020B0502040204020203"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1" y="212726"/>
            <a:ext cx="187778"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326572" y="212727"/>
            <a:ext cx="8817428"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Title 20"/>
          <p:cNvSpPr>
            <a:spLocks noGrp="1"/>
          </p:cNvSpPr>
          <p:nvPr>
            <p:ph type="title"/>
          </p:nvPr>
        </p:nvSpPr>
        <p:spPr>
          <a:xfrm>
            <a:off x="425807" y="357819"/>
            <a:ext cx="8528229" cy="552324"/>
          </a:xfrm>
        </p:spPr>
        <p:txBody>
          <a:bodyPr>
            <a:noAutofit/>
          </a:bodyPr>
          <a:lstStyle>
            <a:lvl1pPr>
              <a:defRPr lang="en-US" sz="225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629841" y="1346883"/>
            <a:ext cx="2949178" cy="1255534"/>
          </a:xfrm>
        </p:spPr>
        <p:txBody>
          <a:bodyPr>
            <a:noAutofit/>
          </a:bodyPr>
          <a:lstStyle>
            <a:lvl1pPr marL="0" indent="0">
              <a:buNone/>
              <a:defRPr sz="2100" b="1" baseline="0">
                <a:solidFill>
                  <a:schemeClr val="accent1">
                    <a:lumMod val="50000"/>
                  </a:schemeClr>
                </a:solidFill>
                <a:latin typeface="Segoe UI" panose="020B0502040204020203" pitchFamily="34" charset="0"/>
                <a:cs typeface="Segoe UI" panose="020B0502040204020203"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dirty="0"/>
              <a:t>Click here to edit subtitle</a:t>
            </a:r>
            <a:endParaRPr lang="zh-CN" altLang="en-US" dirty="0"/>
          </a:p>
        </p:txBody>
      </p:sp>
      <p:sp>
        <p:nvSpPr>
          <p:cNvPr id="16" name="TextBox 15"/>
          <p:cNvSpPr txBox="1"/>
          <p:nvPr userDrawn="1"/>
        </p:nvSpPr>
        <p:spPr>
          <a:xfrm>
            <a:off x="187778" y="6352143"/>
            <a:ext cx="5785029" cy="369332"/>
          </a:xfrm>
          <a:prstGeom prst="rect">
            <a:avLst/>
          </a:prstGeom>
          <a:noFill/>
        </p:spPr>
        <p:txBody>
          <a:bodyPr wrap="square" rtlCol="0" anchor="ctr" anchorCtr="0">
            <a:noAutofit/>
          </a:bodyPr>
          <a:lstStyle/>
          <a:p>
            <a:r>
              <a:rPr lang="en-US" sz="900" kern="1200" dirty="0">
                <a:solidFill>
                  <a:schemeClr val="tx1">
                    <a:tint val="75000"/>
                  </a:schemeClr>
                </a:solidFill>
                <a:latin typeface="Segoe"/>
                <a:ea typeface="+mn-ea"/>
                <a:cs typeface="+mn-cs"/>
              </a:rPr>
              <a:t>Massachusetts Department of</a:t>
            </a:r>
            <a:r>
              <a:rPr lang="en-US" sz="1350" baseline="0" dirty="0">
                <a:latin typeface="Segoe"/>
              </a:rPr>
              <a:t> </a:t>
            </a:r>
            <a:r>
              <a:rPr lang="en-US" sz="900" kern="1200" dirty="0">
                <a:solidFill>
                  <a:schemeClr val="tx1">
                    <a:tint val="75000"/>
                  </a:schemeClr>
                </a:solidFill>
                <a:latin typeface="Segoe"/>
                <a:ea typeface="+mn-ea"/>
                <a:cs typeface="+mn-cs"/>
              </a:rPr>
              <a:t>Elementary</a:t>
            </a:r>
            <a:r>
              <a:rPr lang="en-US" sz="1350" baseline="0" dirty="0">
                <a:latin typeface="Segoe"/>
              </a:rPr>
              <a:t> </a:t>
            </a:r>
            <a:r>
              <a:rPr lang="en-US" sz="900" kern="1200" dirty="0">
                <a:solidFill>
                  <a:schemeClr val="tx1">
                    <a:tint val="75000"/>
                  </a:schemeClr>
                </a:solidFill>
                <a:latin typeface="Segoe"/>
                <a:ea typeface="+mn-ea"/>
                <a:cs typeface="+mn-cs"/>
              </a:rPr>
              <a:t>and</a:t>
            </a:r>
            <a:r>
              <a:rPr lang="en-US" sz="1350" baseline="0" dirty="0">
                <a:latin typeface="Segoe"/>
              </a:rPr>
              <a:t> </a:t>
            </a:r>
            <a:r>
              <a:rPr lang="en-US" sz="900" kern="1200" dirty="0">
                <a:solidFill>
                  <a:schemeClr val="tx1">
                    <a:tint val="75000"/>
                  </a:schemeClr>
                </a:solidFill>
                <a:latin typeface="Segoe"/>
                <a:ea typeface="+mn-ea"/>
                <a:cs typeface="+mn-cs"/>
              </a:rPr>
              <a:t>Secondary</a:t>
            </a:r>
            <a:r>
              <a:rPr lang="en-US" sz="1350" baseline="0" dirty="0">
                <a:latin typeface="Segoe"/>
              </a:rPr>
              <a:t> </a:t>
            </a:r>
            <a:r>
              <a:rPr lang="en-US" sz="9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421871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22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8133082" y="6132352"/>
            <a:ext cx="567434"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179348" y="6356350"/>
            <a:ext cx="5785029" cy="300082"/>
          </a:xfrm>
          <a:prstGeom prst="rect">
            <a:avLst/>
          </a:prstGeom>
          <a:noFill/>
        </p:spPr>
        <p:txBody>
          <a:bodyPr wrap="square" rtlCol="0">
            <a:spAutoFit/>
          </a:bodyPr>
          <a:lstStyle/>
          <a:p>
            <a:r>
              <a:rPr lang="en-US" sz="900" kern="1200" dirty="0">
                <a:solidFill>
                  <a:schemeClr val="tx1">
                    <a:tint val="75000"/>
                  </a:schemeClr>
                </a:solidFill>
                <a:latin typeface="Segoe"/>
                <a:ea typeface="+mn-ea"/>
                <a:cs typeface="+mn-cs"/>
              </a:rPr>
              <a:t>Massachusetts Department of</a:t>
            </a:r>
            <a:r>
              <a:rPr lang="en-US" sz="1350" baseline="0" dirty="0">
                <a:latin typeface="Segoe"/>
              </a:rPr>
              <a:t> </a:t>
            </a:r>
            <a:r>
              <a:rPr lang="en-US" sz="900" kern="1200" dirty="0">
                <a:solidFill>
                  <a:schemeClr val="tx1">
                    <a:tint val="75000"/>
                  </a:schemeClr>
                </a:solidFill>
                <a:latin typeface="Segoe"/>
                <a:ea typeface="+mn-ea"/>
                <a:cs typeface="+mn-cs"/>
              </a:rPr>
              <a:t>Elementary</a:t>
            </a:r>
            <a:r>
              <a:rPr lang="en-US" sz="1350" baseline="0" dirty="0">
                <a:latin typeface="Segoe"/>
              </a:rPr>
              <a:t> </a:t>
            </a:r>
            <a:r>
              <a:rPr lang="en-US" sz="900" kern="1200" dirty="0">
                <a:solidFill>
                  <a:schemeClr val="tx1">
                    <a:tint val="75000"/>
                  </a:schemeClr>
                </a:solidFill>
                <a:latin typeface="Segoe"/>
                <a:ea typeface="+mn-ea"/>
                <a:cs typeface="+mn-cs"/>
              </a:rPr>
              <a:t>and</a:t>
            </a:r>
            <a:r>
              <a:rPr lang="en-US" sz="1350" baseline="0" dirty="0">
                <a:latin typeface="Segoe"/>
              </a:rPr>
              <a:t> </a:t>
            </a:r>
            <a:r>
              <a:rPr lang="en-US" sz="900" kern="1200" dirty="0">
                <a:solidFill>
                  <a:schemeClr val="tx1">
                    <a:tint val="75000"/>
                  </a:schemeClr>
                </a:solidFill>
                <a:latin typeface="Segoe"/>
                <a:ea typeface="+mn-ea"/>
                <a:cs typeface="+mn-cs"/>
              </a:rPr>
              <a:t>Secondary</a:t>
            </a:r>
            <a:r>
              <a:rPr lang="en-US" sz="1350" baseline="0" dirty="0">
                <a:latin typeface="Segoe"/>
              </a:rPr>
              <a:t> </a:t>
            </a:r>
            <a:r>
              <a:rPr lang="en-US" sz="9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825393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5487" y="5630645"/>
            <a:ext cx="1813026"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9144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9144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5" name="Straight Connector 4" descr="White graphic line."/>
          <p:cNvCxnSpPr/>
          <p:nvPr userDrawn="1"/>
        </p:nvCxnSpPr>
        <p:spPr>
          <a:xfrm>
            <a:off x="1494430" y="3734373"/>
            <a:ext cx="61824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07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p:nvSpPr>
        <p:spPr>
          <a:xfrm>
            <a:off x="1" y="-1"/>
            <a:ext cx="2105696"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3624767537"/>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p:nvSpPr>
        <p:spPr>
          <a:xfrm>
            <a:off x="1" y="1948544"/>
            <a:ext cx="1526146"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Tree>
    <p:extLst>
      <p:ext uri="{BB962C8B-B14F-4D97-AF65-F5344CB8AC3E}">
        <p14:creationId xmlns:p14="http://schemas.microsoft.com/office/powerpoint/2010/main" val="714212678"/>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238317">
            <a:off x="8133082" y="6132352"/>
            <a:ext cx="567434"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p:nvSpPr>
        <p:spPr>
          <a:xfrm>
            <a:off x="1" y="212726"/>
            <a:ext cx="187778"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descr="Colored backgrouond box.">
            <a:extLst>
              <a:ext uri="{FF2B5EF4-FFF2-40B4-BE49-F238E27FC236}">
                <a16:creationId xmlns:a16="http://schemas.microsoft.com/office/drawing/2014/main" id="{5DF00629-F578-459E-B808-C056CC098EE1}"/>
              </a:ext>
            </a:extLst>
          </p:cNvPr>
          <p:cNvSpPr/>
          <p:nvPr/>
        </p:nvSpPr>
        <p:spPr>
          <a:xfrm>
            <a:off x="326572" y="212727"/>
            <a:ext cx="8817428"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425807" y="288926"/>
            <a:ext cx="8528229" cy="679905"/>
          </a:xfrm>
        </p:spPr>
        <p:txBody>
          <a:bodyPr>
            <a:noAutofit/>
          </a:bodyPr>
          <a:lstStyle>
            <a:lvl1pPr>
              <a:defRPr sz="225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425807" y="1230403"/>
            <a:ext cx="8528229" cy="5049746"/>
          </a:xfrm>
        </p:spPr>
        <p:txBody>
          <a:bodyPr>
            <a:noAutofit/>
          </a:bodyPr>
          <a:lstStyle>
            <a:lvl1pPr marL="171450" indent="-171450">
              <a:lnSpc>
                <a:spcPct val="100000"/>
              </a:lnSpc>
              <a:spcAft>
                <a:spcPts val="0"/>
              </a:spcAft>
              <a:buClr>
                <a:srgbClr val="E38526"/>
              </a:buClr>
              <a:buFont typeface="Arial" panose="020B0604020202020204" pitchFamily="34" charset="0"/>
              <a:buChar char="•"/>
              <a:defRPr sz="2400" baseline="0">
                <a:solidFill>
                  <a:schemeClr val="accent1">
                    <a:lumMod val="50000"/>
                  </a:schemeClr>
                </a:solidFill>
                <a:latin typeface="Segoe UI" panose="020B0502040204020203" pitchFamily="34" charset="0"/>
                <a:cs typeface="Segoe UI" panose="020B0502040204020203" pitchFamily="34" charset="0"/>
              </a:defRPr>
            </a:lvl1pPr>
            <a:lvl2pPr marL="552450" indent="-209550">
              <a:lnSpc>
                <a:spcPct val="100000"/>
              </a:lnSpc>
              <a:spcAft>
                <a:spcPts val="0"/>
              </a:spcAft>
              <a:buClr>
                <a:srgbClr val="E38526"/>
              </a:buClr>
              <a:buFont typeface="Courier New" panose="02070309020205020404" pitchFamily="49" charset="0"/>
              <a:buChar char="o"/>
              <a:defRPr sz="2100">
                <a:solidFill>
                  <a:schemeClr val="accent1">
                    <a:lumMod val="50000"/>
                  </a:schemeClr>
                </a:solidFill>
                <a:latin typeface="Segoe UI" panose="020B0502040204020203" pitchFamily="34" charset="0"/>
                <a:cs typeface="Segoe UI" panose="020B0502040204020203" pitchFamily="34" charset="0"/>
              </a:defRPr>
            </a:lvl2pPr>
            <a:lvl3pPr marL="857250" indent="-171450">
              <a:lnSpc>
                <a:spcPct val="100000"/>
              </a:lnSpc>
              <a:spcAft>
                <a:spcPts val="0"/>
              </a:spcAft>
              <a:buClr>
                <a:srgbClr val="E38526"/>
              </a:buClr>
              <a:buFont typeface="Wingdings" panose="05000000000000000000" pitchFamily="2" charset="2"/>
              <a:buChar char="§"/>
              <a:defRPr sz="1800">
                <a:solidFill>
                  <a:schemeClr val="accent1">
                    <a:lumMod val="50000"/>
                  </a:schemeClr>
                </a:solidFill>
                <a:latin typeface="Segoe UI" panose="020B0502040204020203" pitchFamily="34" charset="0"/>
                <a:cs typeface="Segoe UI" panose="020B0502040204020203" pitchFamily="34" charset="0"/>
              </a:defRPr>
            </a:lvl3pPr>
            <a:lvl4pPr marL="1238250" indent="-209550">
              <a:lnSpc>
                <a:spcPct val="100000"/>
              </a:lnSpc>
              <a:spcAft>
                <a:spcPts val="0"/>
              </a:spcAft>
              <a:buClr>
                <a:srgbClr val="E38526"/>
              </a:buClr>
              <a:buFont typeface="Wingdings" panose="05000000000000000000" pitchFamily="2" charset="2"/>
              <a:buChar char="Ø"/>
              <a:defRPr sz="1500">
                <a:solidFill>
                  <a:schemeClr val="accent1">
                    <a:lumMod val="50000"/>
                  </a:schemeClr>
                </a:solidFill>
                <a:latin typeface="Segoe UI" panose="020B0502040204020203" pitchFamily="34" charset="0"/>
                <a:cs typeface="Segoe UI" panose="020B0502040204020203" pitchFamily="34" charset="0"/>
              </a:defRPr>
            </a:lvl4pPr>
            <a:lvl5pPr marL="1587104" indent="-215504">
              <a:lnSpc>
                <a:spcPct val="100000"/>
              </a:lnSpc>
              <a:spcAft>
                <a:spcPts val="0"/>
              </a:spcAft>
              <a:buClr>
                <a:srgbClr val="E38526"/>
              </a:buClr>
              <a:buFont typeface="Wingdings" panose="05000000000000000000" pitchFamily="2" charset="2"/>
              <a:buChar char="v"/>
              <a:defRPr sz="15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BD26C40E-487C-40A4-A841-8174FD7B7142}" type="slidenum">
              <a:rPr lang="en-US" smtClean="0"/>
              <a:pPr/>
              <a:t>‹#›</a:t>
            </a:fld>
            <a:endParaRPr lang="en-US" dirty="0"/>
          </a:p>
        </p:txBody>
      </p:sp>
      <p:sp>
        <p:nvSpPr>
          <p:cNvPr id="4" name="TextBox 3"/>
          <p:cNvSpPr txBox="1"/>
          <p:nvPr/>
        </p:nvSpPr>
        <p:spPr>
          <a:xfrm>
            <a:off x="187778" y="6356350"/>
            <a:ext cx="5785029" cy="300082"/>
          </a:xfrm>
          <a:prstGeom prst="rect">
            <a:avLst/>
          </a:prstGeom>
          <a:noFill/>
        </p:spPr>
        <p:txBody>
          <a:bodyPr wrap="square" rtlCol="0">
            <a:spAutoFit/>
          </a:bodyPr>
          <a:lstStyle/>
          <a:p>
            <a:r>
              <a:rPr lang="en-US" sz="900" kern="1200" dirty="0">
                <a:solidFill>
                  <a:schemeClr val="tx1">
                    <a:tint val="75000"/>
                  </a:schemeClr>
                </a:solidFill>
                <a:latin typeface="Segoe"/>
                <a:ea typeface="+mn-ea"/>
                <a:cs typeface="+mn-cs"/>
              </a:rPr>
              <a:t>Massachusetts Department of</a:t>
            </a:r>
            <a:r>
              <a:rPr lang="en-US" sz="1350" baseline="0" dirty="0">
                <a:latin typeface="Segoe"/>
              </a:rPr>
              <a:t> </a:t>
            </a:r>
            <a:r>
              <a:rPr lang="en-US" sz="900" kern="1200" dirty="0">
                <a:solidFill>
                  <a:schemeClr val="tx1">
                    <a:tint val="75000"/>
                  </a:schemeClr>
                </a:solidFill>
                <a:latin typeface="Segoe"/>
                <a:ea typeface="+mn-ea"/>
                <a:cs typeface="+mn-cs"/>
              </a:rPr>
              <a:t>Elementary</a:t>
            </a:r>
            <a:r>
              <a:rPr lang="en-US" sz="1350" baseline="0" dirty="0">
                <a:latin typeface="Segoe"/>
              </a:rPr>
              <a:t> </a:t>
            </a:r>
            <a:r>
              <a:rPr lang="en-US" sz="900" kern="1200" dirty="0">
                <a:solidFill>
                  <a:schemeClr val="tx1">
                    <a:tint val="75000"/>
                  </a:schemeClr>
                </a:solidFill>
                <a:latin typeface="Segoe"/>
                <a:ea typeface="+mn-ea"/>
                <a:cs typeface="+mn-cs"/>
              </a:rPr>
              <a:t>and</a:t>
            </a:r>
            <a:r>
              <a:rPr lang="en-US" sz="1350" baseline="0" dirty="0">
                <a:latin typeface="Segoe"/>
              </a:rPr>
              <a:t> </a:t>
            </a:r>
            <a:r>
              <a:rPr lang="en-US" sz="900" kern="1200" dirty="0">
                <a:solidFill>
                  <a:schemeClr val="tx1">
                    <a:tint val="75000"/>
                  </a:schemeClr>
                </a:solidFill>
                <a:latin typeface="Segoe"/>
                <a:ea typeface="+mn-ea"/>
                <a:cs typeface="+mn-cs"/>
              </a:rPr>
              <a:t>Secondary</a:t>
            </a:r>
            <a:r>
              <a:rPr lang="en-US" sz="1350" baseline="0" dirty="0">
                <a:latin typeface="Segoe"/>
              </a:rPr>
              <a:t> </a:t>
            </a:r>
            <a:r>
              <a:rPr lang="en-US" sz="9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89037322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238317">
            <a:off x="8133082" y="6132352"/>
            <a:ext cx="567434"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p:nvSpPr>
        <p:spPr>
          <a:xfrm>
            <a:off x="1" y="212726"/>
            <a:ext cx="187778"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descr="Colored background box.">
            <a:extLst>
              <a:ext uri="{FF2B5EF4-FFF2-40B4-BE49-F238E27FC236}">
                <a16:creationId xmlns:a16="http://schemas.microsoft.com/office/drawing/2014/main" id="{5DF00629-F578-459E-B808-C056CC098EE1}"/>
              </a:ext>
            </a:extLst>
          </p:cNvPr>
          <p:cNvSpPr/>
          <p:nvPr/>
        </p:nvSpPr>
        <p:spPr>
          <a:xfrm>
            <a:off x="326572" y="212727"/>
            <a:ext cx="8817428"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425807" y="288926"/>
            <a:ext cx="8528229" cy="679905"/>
          </a:xfrm>
        </p:spPr>
        <p:txBody>
          <a:bodyPr>
            <a:noAutofit/>
          </a:bodyPr>
          <a:lstStyle>
            <a:lvl1pPr>
              <a:defRPr sz="225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425807" y="1230403"/>
            <a:ext cx="8528229" cy="5049746"/>
          </a:xfrm>
        </p:spPr>
        <p:txBody>
          <a:bodyPr>
            <a:noAutofit/>
          </a:bodyPr>
          <a:lstStyle>
            <a:lvl1pPr marL="385763" indent="-385763">
              <a:lnSpc>
                <a:spcPct val="100000"/>
              </a:lnSpc>
              <a:spcBef>
                <a:spcPts val="0"/>
              </a:spcBef>
              <a:spcAft>
                <a:spcPts val="0"/>
              </a:spcAft>
              <a:buClr>
                <a:srgbClr val="E38526"/>
              </a:buClr>
              <a:buFont typeface="+mj-lt"/>
              <a:buAutoNum type="arabicPeriod"/>
              <a:defRPr sz="2400" baseline="0">
                <a:solidFill>
                  <a:schemeClr val="accent1">
                    <a:lumMod val="50000"/>
                  </a:schemeClr>
                </a:solidFill>
                <a:latin typeface="Segoe UI" panose="020B0502040204020203" pitchFamily="34" charset="0"/>
                <a:cs typeface="Segoe UI" panose="020B0502040204020203" pitchFamily="34" charset="0"/>
              </a:defRPr>
            </a:lvl1pPr>
            <a:lvl2pPr marL="514350" indent="-171450">
              <a:buClr>
                <a:srgbClr val="E38526"/>
              </a:buClr>
              <a:buFont typeface="Courier New" panose="02070309020205020404" pitchFamily="49" charset="0"/>
              <a:buChar char="o"/>
              <a:defRPr sz="2100">
                <a:solidFill>
                  <a:schemeClr val="accent1">
                    <a:lumMod val="50000"/>
                  </a:schemeClr>
                </a:solidFill>
                <a:latin typeface="Segoe UI" panose="020B0502040204020203" pitchFamily="34" charset="0"/>
                <a:cs typeface="Segoe UI" panose="020B0502040204020203" pitchFamily="34" charset="0"/>
              </a:defRPr>
            </a:lvl2pPr>
            <a:lvl3pPr marL="857250" indent="-171450">
              <a:buClr>
                <a:srgbClr val="E38526"/>
              </a:buClr>
              <a:buFont typeface="Wingdings" panose="05000000000000000000" pitchFamily="2" charset="2"/>
              <a:buChar char="§"/>
              <a:defRPr sz="1800">
                <a:solidFill>
                  <a:schemeClr val="accent1">
                    <a:lumMod val="50000"/>
                  </a:schemeClr>
                </a:solidFill>
                <a:latin typeface="Segoe UI" panose="020B0502040204020203" pitchFamily="34" charset="0"/>
                <a:cs typeface="Segoe UI" panose="020B0502040204020203" pitchFamily="34" charset="0"/>
              </a:defRPr>
            </a:lvl3pPr>
            <a:lvl4pPr marL="1200150" indent="-171450">
              <a:buClr>
                <a:srgbClr val="E38526"/>
              </a:buClr>
              <a:buFont typeface="Wingdings" panose="05000000000000000000" pitchFamily="2" charset="2"/>
              <a:buChar char="Ø"/>
              <a:defRPr sz="1500">
                <a:solidFill>
                  <a:schemeClr val="accent1">
                    <a:lumMod val="50000"/>
                  </a:schemeClr>
                </a:solidFill>
                <a:latin typeface="Segoe UI" panose="020B0502040204020203" pitchFamily="34" charset="0"/>
                <a:cs typeface="Segoe UI" panose="020B0502040204020203" pitchFamily="34" charset="0"/>
              </a:defRPr>
            </a:lvl4pPr>
            <a:lvl5pPr marL="1543050" indent="-171450">
              <a:buClr>
                <a:srgbClr val="E38526"/>
              </a:buClr>
              <a:buFont typeface="Wingdings" panose="05000000000000000000" pitchFamily="2" charset="2"/>
              <a:buChar char="v"/>
              <a:defRPr sz="15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BD26C40E-487C-40A4-A841-8174FD7B7142}" type="slidenum">
              <a:rPr lang="en-US" smtClean="0"/>
              <a:pPr/>
              <a:t>‹#›</a:t>
            </a:fld>
            <a:endParaRPr lang="en-US" dirty="0"/>
          </a:p>
        </p:txBody>
      </p:sp>
      <p:sp>
        <p:nvSpPr>
          <p:cNvPr id="4" name="TextBox 3"/>
          <p:cNvSpPr txBox="1"/>
          <p:nvPr/>
        </p:nvSpPr>
        <p:spPr>
          <a:xfrm>
            <a:off x="187778" y="6356350"/>
            <a:ext cx="5785029" cy="300082"/>
          </a:xfrm>
          <a:prstGeom prst="rect">
            <a:avLst/>
          </a:prstGeom>
          <a:noFill/>
        </p:spPr>
        <p:txBody>
          <a:bodyPr wrap="square" rtlCol="0">
            <a:spAutoFit/>
          </a:bodyPr>
          <a:lstStyle/>
          <a:p>
            <a:r>
              <a:rPr lang="en-US" sz="900" kern="1200" dirty="0">
                <a:solidFill>
                  <a:schemeClr val="tx1">
                    <a:tint val="75000"/>
                  </a:schemeClr>
                </a:solidFill>
                <a:latin typeface="Segoe"/>
                <a:ea typeface="+mn-ea"/>
                <a:cs typeface="+mn-cs"/>
              </a:rPr>
              <a:t>Massachusetts Department of</a:t>
            </a:r>
            <a:r>
              <a:rPr lang="en-US" sz="1350" baseline="0" dirty="0">
                <a:latin typeface="Segoe"/>
              </a:rPr>
              <a:t> </a:t>
            </a:r>
            <a:r>
              <a:rPr lang="en-US" sz="900" kern="1200" dirty="0">
                <a:solidFill>
                  <a:schemeClr val="tx1">
                    <a:tint val="75000"/>
                  </a:schemeClr>
                </a:solidFill>
                <a:latin typeface="Segoe"/>
                <a:ea typeface="+mn-ea"/>
                <a:cs typeface="+mn-cs"/>
              </a:rPr>
              <a:t>Elementary</a:t>
            </a:r>
            <a:r>
              <a:rPr lang="en-US" sz="1350" baseline="0" dirty="0">
                <a:latin typeface="Segoe"/>
              </a:rPr>
              <a:t> </a:t>
            </a:r>
            <a:r>
              <a:rPr lang="en-US" sz="900" kern="1200" dirty="0">
                <a:solidFill>
                  <a:schemeClr val="tx1">
                    <a:tint val="75000"/>
                  </a:schemeClr>
                </a:solidFill>
                <a:latin typeface="Segoe"/>
                <a:ea typeface="+mn-ea"/>
                <a:cs typeface="+mn-cs"/>
              </a:rPr>
              <a:t>and</a:t>
            </a:r>
            <a:r>
              <a:rPr lang="en-US" sz="1350" baseline="0" dirty="0">
                <a:latin typeface="Segoe"/>
              </a:rPr>
              <a:t> </a:t>
            </a:r>
            <a:r>
              <a:rPr lang="en-US" sz="900" kern="1200" dirty="0">
                <a:solidFill>
                  <a:schemeClr val="tx1">
                    <a:tint val="75000"/>
                  </a:schemeClr>
                </a:solidFill>
                <a:latin typeface="Segoe"/>
                <a:ea typeface="+mn-ea"/>
                <a:cs typeface="+mn-cs"/>
              </a:rPr>
              <a:t>Secondary</a:t>
            </a:r>
            <a:r>
              <a:rPr lang="en-US" sz="1350" baseline="0" dirty="0">
                <a:latin typeface="Segoe"/>
              </a:rPr>
              <a:t> </a:t>
            </a:r>
            <a:r>
              <a:rPr lang="en-US" sz="9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60814230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238317">
            <a:off x="8133082" y="6132352"/>
            <a:ext cx="567434"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BD26C40E-487C-40A4-A841-8174FD7B7142}" type="slidenum">
              <a:rPr lang="en-US" smtClean="0"/>
              <a:pPr/>
              <a:t>‹#›</a:t>
            </a:fld>
            <a:endParaRPr 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p:nvSpPr>
        <p:spPr>
          <a:xfrm>
            <a:off x="1" y="212726"/>
            <a:ext cx="187778"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descr="Colored background box.">
            <a:extLst>
              <a:ext uri="{FF2B5EF4-FFF2-40B4-BE49-F238E27FC236}">
                <a16:creationId xmlns:a16="http://schemas.microsoft.com/office/drawing/2014/main" id="{5DF00629-F578-459E-B808-C056CC098EE1}"/>
              </a:ext>
            </a:extLst>
          </p:cNvPr>
          <p:cNvSpPr/>
          <p:nvPr/>
        </p:nvSpPr>
        <p:spPr>
          <a:xfrm>
            <a:off x="326572" y="212727"/>
            <a:ext cx="8817428"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326572" y="2189408"/>
            <a:ext cx="4089043" cy="3799267"/>
          </a:xfrm>
        </p:spPr>
        <p:txBody>
          <a:bodyPr>
            <a:noAutofit/>
          </a:bodyPr>
          <a:lstStyle>
            <a:lvl1pPr marL="171450" indent="-171450">
              <a:lnSpc>
                <a:spcPct val="100000"/>
              </a:lnSpc>
              <a:spcAft>
                <a:spcPts val="0"/>
              </a:spcAft>
              <a:buClr>
                <a:srgbClr val="E38526"/>
              </a:buClr>
              <a:buFont typeface="Arial" panose="020B0604020202020204" pitchFamily="34" charset="0"/>
              <a:buChar char="•"/>
              <a:defRPr sz="2100" baseline="0">
                <a:solidFill>
                  <a:schemeClr val="accent1">
                    <a:lumMod val="50000"/>
                  </a:schemeClr>
                </a:solidFill>
                <a:latin typeface="Segoe UI" panose="020B0502040204020203" pitchFamily="34" charset="0"/>
                <a:cs typeface="Segoe UI" panose="020B0502040204020203" pitchFamily="34" charset="0"/>
              </a:defRPr>
            </a:lvl1pPr>
            <a:lvl2pPr marL="514350" indent="-171450">
              <a:lnSpc>
                <a:spcPct val="100000"/>
              </a:lnSpc>
              <a:spcAft>
                <a:spcPts val="0"/>
              </a:spcAft>
              <a:buClr>
                <a:srgbClr val="E38526"/>
              </a:buClr>
              <a:buFont typeface="Courier New" panose="02070309020205020404" pitchFamily="49" charset="0"/>
              <a:buChar char="o"/>
              <a:defRPr sz="1800">
                <a:solidFill>
                  <a:schemeClr val="accent1">
                    <a:lumMod val="50000"/>
                  </a:schemeClr>
                </a:solidFill>
                <a:latin typeface="Segoe UI" panose="020B0502040204020203" pitchFamily="34" charset="0"/>
                <a:cs typeface="Segoe UI" panose="020B0502040204020203" pitchFamily="34" charset="0"/>
              </a:defRPr>
            </a:lvl2pPr>
            <a:lvl3pPr marL="857250" indent="-171450">
              <a:lnSpc>
                <a:spcPct val="100000"/>
              </a:lnSpc>
              <a:spcAft>
                <a:spcPts val="0"/>
              </a:spcAft>
              <a:buClr>
                <a:srgbClr val="E38526"/>
              </a:buClr>
              <a:buFont typeface="Wingdings" panose="05000000000000000000" pitchFamily="2" charset="2"/>
              <a:buChar char="§"/>
              <a:defRPr sz="1500">
                <a:solidFill>
                  <a:schemeClr val="accent1">
                    <a:lumMod val="50000"/>
                  </a:schemeClr>
                </a:solidFill>
                <a:latin typeface="Segoe UI" panose="020B0502040204020203" pitchFamily="34" charset="0"/>
                <a:cs typeface="Segoe UI" panose="020B0502040204020203" pitchFamily="34" charset="0"/>
              </a:defRPr>
            </a:lvl3pPr>
            <a:lvl4pPr marL="1200150" indent="-171450">
              <a:lnSpc>
                <a:spcPct val="100000"/>
              </a:lnSpc>
              <a:spcAft>
                <a:spcPts val="0"/>
              </a:spcAft>
              <a:buClr>
                <a:srgbClr val="E38526"/>
              </a:buClr>
              <a:buFont typeface="Wingdings" panose="05000000000000000000" pitchFamily="2" charset="2"/>
              <a:buChar char="Ø"/>
              <a:defRPr sz="1350">
                <a:solidFill>
                  <a:schemeClr val="accent1">
                    <a:lumMod val="50000"/>
                  </a:schemeClr>
                </a:solidFill>
                <a:latin typeface="Segoe UI" panose="020B0502040204020203" pitchFamily="34" charset="0"/>
                <a:cs typeface="Segoe UI" panose="020B0502040204020203" pitchFamily="34" charset="0"/>
              </a:defRPr>
            </a:lvl4pPr>
            <a:lvl5pPr marL="1543050" indent="-171450">
              <a:lnSpc>
                <a:spcPct val="100000"/>
              </a:lnSpc>
              <a:spcAft>
                <a:spcPts val="0"/>
              </a:spcAft>
              <a:buClr>
                <a:srgbClr val="E38526"/>
              </a:buClr>
              <a:buFont typeface="Wingdings" panose="05000000000000000000" pitchFamily="2" charset="2"/>
              <a:buChar char="v"/>
              <a:defRPr sz="135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326572" y="1336505"/>
            <a:ext cx="4089043" cy="776702"/>
          </a:xfrm>
          <a:solidFill>
            <a:srgbClr val="E38526"/>
          </a:solidFill>
        </p:spPr>
        <p:txBody>
          <a:bodyPr anchor="ctr">
            <a:noAutofit/>
          </a:bodyPr>
          <a:lstStyle>
            <a:lvl1pPr marL="0" indent="0" algn="l">
              <a:buNone/>
              <a:defRPr sz="2100" b="1">
                <a:solidFill>
                  <a:schemeClr val="bg1"/>
                </a:solidFill>
                <a:latin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4735286" y="1336505"/>
            <a:ext cx="4089043" cy="776702"/>
          </a:xfrm>
          <a:solidFill>
            <a:srgbClr val="E38526"/>
          </a:solidFill>
        </p:spPr>
        <p:txBody>
          <a:bodyPr anchor="ctr">
            <a:noAutofit/>
          </a:bodyPr>
          <a:lstStyle>
            <a:lvl1pPr marL="0" indent="0" algn="l">
              <a:buNone/>
              <a:defRPr sz="2100" b="1">
                <a:solidFill>
                  <a:schemeClr val="bg1"/>
                </a:solidFill>
                <a:latin typeface="Segoe UI Semibold" panose="020B0702040204020203" pitchFamily="34" charset="0"/>
                <a:cs typeface="Segoe UI Semibold" panose="020B07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425808" y="288926"/>
            <a:ext cx="8575318" cy="679905"/>
          </a:xfrm>
        </p:spPr>
        <p:txBody>
          <a:bodyPr>
            <a:noAutofit/>
          </a:bodyPr>
          <a:lstStyle>
            <a:lvl1pPr>
              <a:defRPr sz="225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p:nvSpPr>
        <p:spPr>
          <a:xfrm>
            <a:off x="187778" y="6352143"/>
            <a:ext cx="5785029" cy="300082"/>
          </a:xfrm>
          <a:prstGeom prst="rect">
            <a:avLst/>
          </a:prstGeom>
          <a:noFill/>
        </p:spPr>
        <p:txBody>
          <a:bodyPr wrap="square" rtlCol="0">
            <a:spAutoFit/>
          </a:bodyPr>
          <a:lstStyle/>
          <a:p>
            <a:r>
              <a:rPr lang="en-US" sz="900" kern="1200" dirty="0">
                <a:solidFill>
                  <a:schemeClr val="tx1">
                    <a:tint val="75000"/>
                  </a:schemeClr>
                </a:solidFill>
                <a:latin typeface="Segoe"/>
                <a:ea typeface="+mn-ea"/>
                <a:cs typeface="+mn-cs"/>
              </a:rPr>
              <a:t>Massachusetts Department of</a:t>
            </a:r>
            <a:r>
              <a:rPr lang="en-US" sz="1350" baseline="0" dirty="0">
                <a:latin typeface="Segoe"/>
              </a:rPr>
              <a:t> </a:t>
            </a:r>
            <a:r>
              <a:rPr lang="en-US" sz="900" kern="1200" dirty="0">
                <a:solidFill>
                  <a:schemeClr val="tx1">
                    <a:tint val="75000"/>
                  </a:schemeClr>
                </a:solidFill>
                <a:latin typeface="Segoe"/>
                <a:ea typeface="+mn-ea"/>
                <a:cs typeface="+mn-cs"/>
              </a:rPr>
              <a:t>Elementary</a:t>
            </a:r>
            <a:r>
              <a:rPr lang="en-US" sz="1350" baseline="0" dirty="0">
                <a:latin typeface="Segoe"/>
              </a:rPr>
              <a:t> </a:t>
            </a:r>
            <a:r>
              <a:rPr lang="en-US" sz="900" kern="1200" dirty="0">
                <a:solidFill>
                  <a:schemeClr val="tx1">
                    <a:tint val="75000"/>
                  </a:schemeClr>
                </a:solidFill>
                <a:latin typeface="Segoe"/>
                <a:ea typeface="+mn-ea"/>
                <a:cs typeface="+mn-cs"/>
              </a:rPr>
              <a:t>and</a:t>
            </a:r>
            <a:r>
              <a:rPr lang="en-US" sz="1350" baseline="0" dirty="0">
                <a:latin typeface="Segoe"/>
              </a:rPr>
              <a:t> </a:t>
            </a:r>
            <a:r>
              <a:rPr lang="en-US" sz="900" kern="1200" dirty="0">
                <a:solidFill>
                  <a:schemeClr val="tx1">
                    <a:tint val="75000"/>
                  </a:schemeClr>
                </a:solidFill>
                <a:latin typeface="Segoe"/>
                <a:ea typeface="+mn-ea"/>
                <a:cs typeface="+mn-cs"/>
              </a:rPr>
              <a:t>Secondary</a:t>
            </a:r>
            <a:r>
              <a:rPr lang="en-US" sz="1350" baseline="0" dirty="0">
                <a:latin typeface="Segoe"/>
              </a:rPr>
              <a:t> </a:t>
            </a:r>
            <a:r>
              <a:rPr lang="en-US" sz="9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4735285" y="2204359"/>
            <a:ext cx="4089043" cy="3799267"/>
          </a:xfrm>
        </p:spPr>
        <p:txBody>
          <a:bodyPr>
            <a:noAutofit/>
          </a:bodyPr>
          <a:lstStyle>
            <a:lvl1pPr marL="171450" indent="-171450">
              <a:lnSpc>
                <a:spcPct val="100000"/>
              </a:lnSpc>
              <a:spcAft>
                <a:spcPts val="0"/>
              </a:spcAft>
              <a:buClr>
                <a:srgbClr val="E38526"/>
              </a:buClr>
              <a:buFont typeface="Arial" panose="020B0604020202020204" pitchFamily="34" charset="0"/>
              <a:buChar char="•"/>
              <a:defRPr sz="2100" baseline="0">
                <a:solidFill>
                  <a:schemeClr val="accent1">
                    <a:lumMod val="50000"/>
                  </a:schemeClr>
                </a:solidFill>
                <a:latin typeface="Segoe UI" panose="020B0502040204020203" pitchFamily="34" charset="0"/>
                <a:cs typeface="Segoe UI" panose="020B0502040204020203" pitchFamily="34" charset="0"/>
              </a:defRPr>
            </a:lvl1pPr>
            <a:lvl2pPr marL="514350" indent="-171450">
              <a:lnSpc>
                <a:spcPct val="100000"/>
              </a:lnSpc>
              <a:spcAft>
                <a:spcPts val="0"/>
              </a:spcAft>
              <a:buClr>
                <a:srgbClr val="E38526"/>
              </a:buClr>
              <a:buFont typeface="Courier New" panose="02070309020205020404" pitchFamily="49" charset="0"/>
              <a:buChar char="o"/>
              <a:defRPr sz="1800">
                <a:solidFill>
                  <a:schemeClr val="accent1">
                    <a:lumMod val="50000"/>
                  </a:schemeClr>
                </a:solidFill>
                <a:latin typeface="Segoe UI" panose="020B0502040204020203" pitchFamily="34" charset="0"/>
                <a:cs typeface="Segoe UI" panose="020B0502040204020203" pitchFamily="34" charset="0"/>
              </a:defRPr>
            </a:lvl2pPr>
            <a:lvl3pPr marL="857250" indent="-171450">
              <a:lnSpc>
                <a:spcPct val="100000"/>
              </a:lnSpc>
              <a:spcAft>
                <a:spcPts val="0"/>
              </a:spcAft>
              <a:buClr>
                <a:srgbClr val="E38526"/>
              </a:buClr>
              <a:buFont typeface="Wingdings" panose="05000000000000000000" pitchFamily="2" charset="2"/>
              <a:buChar char="§"/>
              <a:defRPr sz="1500">
                <a:solidFill>
                  <a:schemeClr val="accent1">
                    <a:lumMod val="50000"/>
                  </a:schemeClr>
                </a:solidFill>
                <a:latin typeface="Segoe UI" panose="020B0502040204020203" pitchFamily="34" charset="0"/>
                <a:cs typeface="Segoe UI" panose="020B0502040204020203" pitchFamily="34" charset="0"/>
              </a:defRPr>
            </a:lvl3pPr>
            <a:lvl4pPr marL="1200150" indent="-171450">
              <a:lnSpc>
                <a:spcPct val="100000"/>
              </a:lnSpc>
              <a:spcAft>
                <a:spcPts val="0"/>
              </a:spcAft>
              <a:buClr>
                <a:srgbClr val="E38526"/>
              </a:buClr>
              <a:buFont typeface="Wingdings" panose="05000000000000000000" pitchFamily="2" charset="2"/>
              <a:buChar char="Ø"/>
              <a:defRPr sz="1350">
                <a:solidFill>
                  <a:schemeClr val="accent1">
                    <a:lumMod val="50000"/>
                  </a:schemeClr>
                </a:solidFill>
                <a:latin typeface="Segoe UI" panose="020B0502040204020203" pitchFamily="34" charset="0"/>
                <a:cs typeface="Segoe UI" panose="020B0502040204020203" pitchFamily="34" charset="0"/>
              </a:defRPr>
            </a:lvl4pPr>
            <a:lvl5pPr marL="1543050" indent="-171450">
              <a:lnSpc>
                <a:spcPct val="100000"/>
              </a:lnSpc>
              <a:spcAft>
                <a:spcPts val="0"/>
              </a:spcAft>
              <a:buClr>
                <a:srgbClr val="E38526"/>
              </a:buClr>
              <a:buFont typeface="Wingdings" panose="05000000000000000000" pitchFamily="2" charset="2"/>
              <a:buChar char="v"/>
              <a:defRPr sz="135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31379408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238317">
            <a:off x="8133082" y="6132352"/>
            <a:ext cx="567434"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3887391" y="1346882"/>
            <a:ext cx="4629150" cy="451416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629841" y="2737305"/>
            <a:ext cx="2949178" cy="3131683"/>
          </a:xfrm>
        </p:spPr>
        <p:txBody>
          <a:bodyPr>
            <a:noAutofit/>
          </a:bodyPr>
          <a:lstStyle>
            <a:lvl1pPr marL="0" indent="0">
              <a:lnSpc>
                <a:spcPct val="100000"/>
              </a:lnSpc>
              <a:spcBef>
                <a:spcPts val="0"/>
              </a:spcBef>
              <a:buNone/>
              <a:defRPr sz="1800" baseline="0">
                <a:solidFill>
                  <a:schemeClr val="accent1">
                    <a:lumMod val="50000"/>
                  </a:schemeClr>
                </a:solidFill>
                <a:latin typeface="Segoe UI" panose="020B0502040204020203" pitchFamily="34" charset="0"/>
                <a:cs typeface="Segoe UI" panose="020B0502040204020203"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BD26C40E-487C-40A4-A841-8174FD7B7142}" type="slidenum">
              <a:rPr lang="en-US" smtClean="0"/>
              <a:pPr/>
              <a:t>‹#›</a:t>
            </a:fld>
            <a:endParaRPr 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p:nvSpPr>
        <p:spPr>
          <a:xfrm>
            <a:off x="1" y="212726"/>
            <a:ext cx="187778"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descr="Colored background box.">
            <a:extLst>
              <a:ext uri="{FF2B5EF4-FFF2-40B4-BE49-F238E27FC236}">
                <a16:creationId xmlns:a16="http://schemas.microsoft.com/office/drawing/2014/main" id="{5DF00629-F578-459E-B808-C056CC098EE1}"/>
              </a:ext>
            </a:extLst>
          </p:cNvPr>
          <p:cNvSpPr/>
          <p:nvPr/>
        </p:nvSpPr>
        <p:spPr>
          <a:xfrm>
            <a:off x="326572" y="212727"/>
            <a:ext cx="8817428"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Title 20"/>
          <p:cNvSpPr>
            <a:spLocks noGrp="1"/>
          </p:cNvSpPr>
          <p:nvPr>
            <p:ph type="title"/>
          </p:nvPr>
        </p:nvSpPr>
        <p:spPr>
          <a:xfrm>
            <a:off x="425807" y="357819"/>
            <a:ext cx="8528229" cy="552324"/>
          </a:xfrm>
        </p:spPr>
        <p:txBody>
          <a:bodyPr>
            <a:noAutofit/>
          </a:bodyPr>
          <a:lstStyle>
            <a:lvl1pPr>
              <a:defRPr lang="en-US" sz="225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629841" y="1346883"/>
            <a:ext cx="2949178" cy="1255534"/>
          </a:xfrm>
        </p:spPr>
        <p:txBody>
          <a:bodyPr>
            <a:noAutofit/>
          </a:bodyPr>
          <a:lstStyle>
            <a:lvl1pPr marL="0" indent="0">
              <a:buNone/>
              <a:defRPr sz="2100" b="1" baseline="0">
                <a:solidFill>
                  <a:schemeClr val="accent1">
                    <a:lumMod val="50000"/>
                  </a:schemeClr>
                </a:solidFill>
                <a:latin typeface="Segoe UI" panose="020B0502040204020203" pitchFamily="34" charset="0"/>
                <a:cs typeface="Segoe UI" panose="020B0502040204020203"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CN" dirty="0"/>
              <a:t>Click here to edit subtitle</a:t>
            </a:r>
            <a:endParaRPr lang="zh-CN" altLang="en-US" dirty="0"/>
          </a:p>
        </p:txBody>
      </p:sp>
      <p:sp>
        <p:nvSpPr>
          <p:cNvPr id="16" name="TextBox 15"/>
          <p:cNvSpPr txBox="1"/>
          <p:nvPr/>
        </p:nvSpPr>
        <p:spPr>
          <a:xfrm>
            <a:off x="187778" y="6352143"/>
            <a:ext cx="5785029" cy="369332"/>
          </a:xfrm>
          <a:prstGeom prst="rect">
            <a:avLst/>
          </a:prstGeom>
          <a:noFill/>
        </p:spPr>
        <p:txBody>
          <a:bodyPr wrap="square" rtlCol="0" anchor="ctr" anchorCtr="0">
            <a:noAutofit/>
          </a:bodyPr>
          <a:lstStyle/>
          <a:p>
            <a:r>
              <a:rPr lang="en-US" sz="900" kern="1200" dirty="0">
                <a:solidFill>
                  <a:schemeClr val="tx1">
                    <a:tint val="75000"/>
                  </a:schemeClr>
                </a:solidFill>
                <a:latin typeface="Segoe"/>
                <a:ea typeface="+mn-ea"/>
                <a:cs typeface="+mn-cs"/>
              </a:rPr>
              <a:t>Massachusetts Department of</a:t>
            </a:r>
            <a:r>
              <a:rPr lang="en-US" sz="1350" baseline="0" dirty="0">
                <a:latin typeface="Segoe"/>
              </a:rPr>
              <a:t> </a:t>
            </a:r>
            <a:r>
              <a:rPr lang="en-US" sz="900" kern="1200" dirty="0">
                <a:solidFill>
                  <a:schemeClr val="tx1">
                    <a:tint val="75000"/>
                  </a:schemeClr>
                </a:solidFill>
                <a:latin typeface="Segoe"/>
                <a:ea typeface="+mn-ea"/>
                <a:cs typeface="+mn-cs"/>
              </a:rPr>
              <a:t>Elementary</a:t>
            </a:r>
            <a:r>
              <a:rPr lang="en-US" sz="1350" baseline="0" dirty="0">
                <a:latin typeface="Segoe"/>
              </a:rPr>
              <a:t> </a:t>
            </a:r>
            <a:r>
              <a:rPr lang="en-US" sz="900" kern="1200" dirty="0">
                <a:solidFill>
                  <a:schemeClr val="tx1">
                    <a:tint val="75000"/>
                  </a:schemeClr>
                </a:solidFill>
                <a:latin typeface="Segoe"/>
                <a:ea typeface="+mn-ea"/>
                <a:cs typeface="+mn-cs"/>
              </a:rPr>
              <a:t>and</a:t>
            </a:r>
            <a:r>
              <a:rPr lang="en-US" sz="1350" baseline="0" dirty="0">
                <a:latin typeface="Segoe"/>
              </a:rPr>
              <a:t> </a:t>
            </a:r>
            <a:r>
              <a:rPr lang="en-US" sz="900" kern="1200" dirty="0">
                <a:solidFill>
                  <a:schemeClr val="tx1">
                    <a:tint val="75000"/>
                  </a:schemeClr>
                </a:solidFill>
                <a:latin typeface="Segoe"/>
                <a:ea typeface="+mn-ea"/>
                <a:cs typeface="+mn-cs"/>
              </a:rPr>
              <a:t>Secondary</a:t>
            </a:r>
            <a:r>
              <a:rPr lang="en-US" sz="1350" baseline="0" dirty="0">
                <a:latin typeface="Segoe"/>
              </a:rPr>
              <a:t> </a:t>
            </a:r>
            <a:r>
              <a:rPr lang="en-US" sz="9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0737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48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6522371-60CA-4147-A4C9-1D7022A867E1}" type="datetime1">
              <a:rPr lang="en-US" smtClean="0"/>
              <a:pPr/>
              <a:t>8/23/2019</a:t>
            </a:fld>
            <a:endParaRPr lang="en-US" dirty="0"/>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Massachusetts Department of Elementary and Secondary Education</a:t>
            </a:r>
            <a:endParaRPr lang="en-US" dirty="0"/>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26C40E-487C-40A4-A841-8174FD7B7142}" type="slidenum">
              <a:rPr lang="en-US" smtClean="0"/>
              <a:pPr/>
              <a:t>‹#›</a:t>
            </a:fld>
            <a:endParaRPr lang="en-US" dirty="0"/>
          </a:p>
        </p:txBody>
      </p:sp>
    </p:spTree>
    <p:extLst>
      <p:ext uri="{BB962C8B-B14F-4D97-AF65-F5344CB8AC3E}">
        <p14:creationId xmlns:p14="http://schemas.microsoft.com/office/powerpoint/2010/main" val="419027609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53" r:id="rId15"/>
    <p:sldLayoutId id="2147483758" r:id="rId16"/>
  </p:sldLayoutIdLst>
  <p:hf hdr="0" dt="0"/>
  <p:txStyles>
    <p:titleStyle>
      <a:lvl1pPr algn="l" defTabSz="685800" rtl="0" eaLnBrk="1" latinLnBrk="0" hangingPunct="1">
        <a:lnSpc>
          <a:spcPct val="90000"/>
        </a:lnSpc>
        <a:spcBef>
          <a:spcPct val="0"/>
        </a:spcBef>
        <a:buNone/>
        <a:defRPr sz="225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171450" indent="-171450" algn="l" defTabSz="685800" rtl="0" eaLnBrk="1" latinLnBrk="0" hangingPunct="1">
        <a:lnSpc>
          <a:spcPct val="90000"/>
        </a:lnSpc>
        <a:spcBef>
          <a:spcPts val="750"/>
        </a:spcBef>
        <a:buClr>
          <a:srgbClr val="E38526"/>
        </a:buClr>
        <a:buFont typeface="Arial" panose="020B0604020202020204" pitchFamily="34" charset="0"/>
        <a:buChar char="•"/>
        <a:defRPr sz="24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552450" indent="-209550" algn="l" defTabSz="685800" rtl="0" eaLnBrk="1" latinLnBrk="0" hangingPunct="1">
        <a:lnSpc>
          <a:spcPct val="90000"/>
        </a:lnSpc>
        <a:spcBef>
          <a:spcPts val="375"/>
        </a:spcBef>
        <a:buClr>
          <a:srgbClr val="E38526"/>
        </a:buClr>
        <a:buFont typeface="Courier New" panose="02070309020205020404" pitchFamily="49" charset="0"/>
        <a:buChar char="o"/>
        <a:defRPr sz="2100" kern="1200">
          <a:solidFill>
            <a:schemeClr val="accent1">
              <a:lumMod val="50000"/>
            </a:schemeClr>
          </a:solidFill>
          <a:latin typeface="Segoe UI" panose="020B0502040204020203" pitchFamily="34" charset="0"/>
          <a:ea typeface="+mn-ea"/>
          <a:cs typeface="Segoe UI" panose="020B0502040204020203" pitchFamily="34" charset="0"/>
        </a:defRPr>
      </a:lvl2pPr>
      <a:lvl3pPr marL="857250" indent="-171450" algn="l" defTabSz="685800" rtl="0" eaLnBrk="1" latinLnBrk="0" hangingPunct="1">
        <a:lnSpc>
          <a:spcPct val="90000"/>
        </a:lnSpc>
        <a:spcBef>
          <a:spcPts val="375"/>
        </a:spcBef>
        <a:buClr>
          <a:srgbClr val="E38526"/>
        </a:buClr>
        <a:buFont typeface="Wingdings" panose="05000000000000000000" pitchFamily="2" charset="2"/>
        <a:buChar char="§"/>
        <a:defRPr sz="1800" kern="1200">
          <a:solidFill>
            <a:schemeClr val="accent1">
              <a:lumMod val="50000"/>
            </a:schemeClr>
          </a:solidFill>
          <a:latin typeface="Segoe UI" panose="020B0502040204020203" pitchFamily="34" charset="0"/>
          <a:ea typeface="+mn-ea"/>
          <a:cs typeface="Segoe UI" panose="020B0502040204020203" pitchFamily="34" charset="0"/>
        </a:defRPr>
      </a:lvl3pPr>
      <a:lvl4pPr marL="1238250" indent="-209550" algn="l" defTabSz="685800" rtl="0" eaLnBrk="1" latinLnBrk="0" hangingPunct="1">
        <a:lnSpc>
          <a:spcPct val="90000"/>
        </a:lnSpc>
        <a:spcBef>
          <a:spcPts val="375"/>
        </a:spcBef>
        <a:buClr>
          <a:srgbClr val="E38526"/>
        </a:buClr>
        <a:buFont typeface="Wingdings" panose="05000000000000000000" pitchFamily="2" charset="2"/>
        <a:buChar char="Ø"/>
        <a:defRPr sz="1500" kern="1200">
          <a:solidFill>
            <a:schemeClr val="accent1">
              <a:lumMod val="50000"/>
            </a:schemeClr>
          </a:solidFill>
          <a:latin typeface="Segoe UI" panose="020B0502040204020203" pitchFamily="34" charset="0"/>
          <a:ea typeface="+mn-ea"/>
          <a:cs typeface="Segoe UI" panose="020B0502040204020203" pitchFamily="34" charset="0"/>
        </a:defRPr>
      </a:lvl4pPr>
      <a:lvl5pPr marL="1587104" indent="-215504" algn="l" defTabSz="685800" rtl="0" eaLnBrk="1" latinLnBrk="0" hangingPunct="1">
        <a:lnSpc>
          <a:spcPct val="90000"/>
        </a:lnSpc>
        <a:spcBef>
          <a:spcPts val="375"/>
        </a:spcBef>
        <a:buClr>
          <a:srgbClr val="E38526"/>
        </a:buClr>
        <a:buFont typeface="Wingdings" panose="05000000000000000000" pitchFamily="2" charset="2"/>
        <a:buChar char="v"/>
        <a:defRPr sz="1500" kern="1200">
          <a:solidFill>
            <a:schemeClr val="accent1">
              <a:lumMod val="50000"/>
            </a:schemeClr>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4668EC-92F0-4572-9577-023BA49E05D2}" type="datetime1">
              <a:rPr lang="en-US" altLang="zh-CN" smtClean="0"/>
              <a:pPr/>
              <a:t>8/23/2019</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90374189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p:txStyles>
    <p:titleStyle>
      <a:lvl1pPr algn="l" defTabSz="685800" rtl="0" eaLnBrk="1" latinLnBrk="0" hangingPunct="1">
        <a:lnSpc>
          <a:spcPct val="90000"/>
        </a:lnSpc>
        <a:spcBef>
          <a:spcPct val="0"/>
        </a:spcBef>
        <a:buNone/>
        <a:defRPr sz="225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171450" indent="-171450" algn="l" defTabSz="685800" rtl="0" eaLnBrk="1" latinLnBrk="0" hangingPunct="1">
        <a:lnSpc>
          <a:spcPct val="90000"/>
        </a:lnSpc>
        <a:spcBef>
          <a:spcPts val="750"/>
        </a:spcBef>
        <a:buClr>
          <a:srgbClr val="E38526"/>
        </a:buClr>
        <a:buFont typeface="Arial" panose="020B0604020202020204" pitchFamily="34" charset="0"/>
        <a:buChar char="•"/>
        <a:defRPr sz="24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552450" indent="-209550" algn="l" defTabSz="685800" rtl="0" eaLnBrk="1" latinLnBrk="0" hangingPunct="1">
        <a:lnSpc>
          <a:spcPct val="90000"/>
        </a:lnSpc>
        <a:spcBef>
          <a:spcPts val="375"/>
        </a:spcBef>
        <a:buClr>
          <a:srgbClr val="E38526"/>
        </a:buClr>
        <a:buFont typeface="Courier New" panose="02070309020205020404" pitchFamily="49" charset="0"/>
        <a:buChar char="o"/>
        <a:defRPr sz="2100" kern="1200">
          <a:solidFill>
            <a:schemeClr val="accent1">
              <a:lumMod val="50000"/>
            </a:schemeClr>
          </a:solidFill>
          <a:latin typeface="Segoe UI" panose="020B0502040204020203" pitchFamily="34" charset="0"/>
          <a:ea typeface="+mn-ea"/>
          <a:cs typeface="Segoe UI" panose="020B0502040204020203" pitchFamily="34" charset="0"/>
        </a:defRPr>
      </a:lvl2pPr>
      <a:lvl3pPr marL="857250" indent="-171450" algn="l" defTabSz="685800" rtl="0" eaLnBrk="1" latinLnBrk="0" hangingPunct="1">
        <a:lnSpc>
          <a:spcPct val="90000"/>
        </a:lnSpc>
        <a:spcBef>
          <a:spcPts val="375"/>
        </a:spcBef>
        <a:buClr>
          <a:srgbClr val="E38526"/>
        </a:buClr>
        <a:buFont typeface="Wingdings" panose="05000000000000000000" pitchFamily="2" charset="2"/>
        <a:buChar char="§"/>
        <a:defRPr sz="1800" kern="1200">
          <a:solidFill>
            <a:schemeClr val="accent1">
              <a:lumMod val="50000"/>
            </a:schemeClr>
          </a:solidFill>
          <a:latin typeface="Segoe UI" panose="020B0502040204020203" pitchFamily="34" charset="0"/>
          <a:ea typeface="+mn-ea"/>
          <a:cs typeface="Segoe UI" panose="020B0502040204020203" pitchFamily="34" charset="0"/>
        </a:defRPr>
      </a:lvl3pPr>
      <a:lvl4pPr marL="1238250" indent="-209550" algn="l" defTabSz="685800" rtl="0" eaLnBrk="1" latinLnBrk="0" hangingPunct="1">
        <a:lnSpc>
          <a:spcPct val="90000"/>
        </a:lnSpc>
        <a:spcBef>
          <a:spcPts val="375"/>
        </a:spcBef>
        <a:buClr>
          <a:srgbClr val="E38526"/>
        </a:buClr>
        <a:buFont typeface="Wingdings" panose="05000000000000000000" pitchFamily="2" charset="2"/>
        <a:buChar char="Ø"/>
        <a:defRPr sz="1500" kern="1200">
          <a:solidFill>
            <a:schemeClr val="accent1">
              <a:lumMod val="50000"/>
            </a:schemeClr>
          </a:solidFill>
          <a:latin typeface="Segoe UI" panose="020B0502040204020203" pitchFamily="34" charset="0"/>
          <a:ea typeface="+mn-ea"/>
          <a:cs typeface="Segoe UI" panose="020B0502040204020203" pitchFamily="34" charset="0"/>
        </a:defRPr>
      </a:lvl4pPr>
      <a:lvl5pPr marL="1587104" indent="-215504" algn="l" defTabSz="685800" rtl="0" eaLnBrk="1" latinLnBrk="0" hangingPunct="1">
        <a:lnSpc>
          <a:spcPct val="90000"/>
        </a:lnSpc>
        <a:spcBef>
          <a:spcPts val="375"/>
        </a:spcBef>
        <a:buClr>
          <a:srgbClr val="E38526"/>
        </a:buClr>
        <a:buFont typeface="Wingdings" panose="05000000000000000000" pitchFamily="2" charset="2"/>
        <a:buChar char="v"/>
        <a:defRPr sz="1500" kern="1200">
          <a:solidFill>
            <a:schemeClr val="accent1">
              <a:lumMod val="50000"/>
            </a:schemeClr>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hyperlink" Target="http://bit.ly/2tkdWuw"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mailto:craig.delmonte@doe.mass.edu" TargetMode="External"/><Relationship Id="rId3" Type="http://schemas.openxmlformats.org/officeDocument/2006/relationships/hyperlink" Target="mailto:rodonnell@doe.mass.edu" TargetMode="External"/><Relationship Id="rId7" Type="http://schemas.openxmlformats.org/officeDocument/2006/relationships/hyperlink" Target="mailto:edemelin@doe.mass.edu" TargetMode="External"/><Relationship Id="rId12" Type="http://schemas.openxmlformats.org/officeDocument/2006/relationships/hyperlink" Target="mailto:chogan@doe.mass.edu" TargetMode="External"/><Relationship Id="rId2" Type="http://schemas.openxmlformats.org/officeDocument/2006/relationships/hyperlink" Target="mailto:awise@doe.mass.edu" TargetMode="External"/><Relationship Id="rId1" Type="http://schemas.openxmlformats.org/officeDocument/2006/relationships/slideLayout" Target="../slideLayouts/slideLayout5.xml"/><Relationship Id="rId6" Type="http://schemas.openxmlformats.org/officeDocument/2006/relationships/hyperlink" Target="mailto:jsullivan@doe.mass.edu" TargetMode="External"/><Relationship Id="rId11" Type="http://schemas.openxmlformats.org/officeDocument/2006/relationships/hyperlink" Target="mailto:jahern@doe.mass.edu" TargetMode="External"/><Relationship Id="rId5" Type="http://schemas.openxmlformats.org/officeDocument/2006/relationships/hyperlink" Target="mailto:hcabral@doe.mass.edu" TargetMode="External"/><Relationship Id="rId10" Type="http://schemas.openxmlformats.org/officeDocument/2006/relationships/hyperlink" Target="mailto:rhersh@doe.mass.edu" TargetMode="External"/><Relationship Id="rId4" Type="http://schemas.openxmlformats.org/officeDocument/2006/relationships/hyperlink" Target="mailto:robert.hanna@doe.mass.edu" TargetMode="External"/><Relationship Id="rId9" Type="http://schemas.openxmlformats.org/officeDocument/2006/relationships/hyperlink" Target="mailto:clynch@doe.mass.edu"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mailto:auditreports@doe.mass.edu"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bit.ly/2tkdWuw" TargetMode="External"/><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4990" y="1958196"/>
            <a:ext cx="5009216" cy="1470804"/>
          </a:xfrm>
        </p:spPr>
        <p:txBody>
          <a:bodyPr/>
          <a:lstStyle/>
          <a:p>
            <a:r>
              <a:rPr lang="en-US" dirty="0"/>
              <a:t>FY19 EOYR summer workshops</a:t>
            </a:r>
          </a:p>
        </p:txBody>
      </p:sp>
      <p:sp>
        <p:nvSpPr>
          <p:cNvPr id="3" name="Subtitle 2"/>
          <p:cNvSpPr>
            <a:spLocks noGrp="1"/>
          </p:cNvSpPr>
          <p:nvPr>
            <p:ph type="subTitle" idx="1"/>
          </p:nvPr>
        </p:nvSpPr>
        <p:spPr>
          <a:xfrm>
            <a:off x="4063042" y="3440986"/>
            <a:ext cx="4994694" cy="826214"/>
          </a:xfrm>
        </p:spPr>
        <p:txBody>
          <a:bodyPr/>
          <a:lstStyle/>
          <a:p>
            <a:r>
              <a:rPr lang="en-US" dirty="0"/>
              <a:t>July and August 2019</a:t>
            </a:r>
          </a:p>
        </p:txBody>
      </p:sp>
    </p:spTree>
    <p:extLst>
      <p:ext uri="{BB962C8B-B14F-4D97-AF65-F5344CB8AC3E}">
        <p14:creationId xmlns:p14="http://schemas.microsoft.com/office/powerpoint/2010/main" val="1477532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OYR-EPIMS crosswalk and updates to the chart of accounts">
            <a:extLst>
              <a:ext uri="{FF2B5EF4-FFF2-40B4-BE49-F238E27FC236}">
                <a16:creationId xmlns:a16="http://schemas.microsoft.com/office/drawing/2014/main" id="{CD1339F8-8D02-41F1-BC13-8A7F7814425B}"/>
              </a:ext>
            </a:extLst>
          </p:cNvPr>
          <p:cNvSpPr txBox="1"/>
          <p:nvPr/>
        </p:nvSpPr>
        <p:spPr>
          <a:xfrm>
            <a:off x="1693070" y="2314575"/>
            <a:ext cx="7350918" cy="150018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rPr>
              <a:t>EOYR-EPIMS crosswalk and updates to the chart of accounts</a:t>
            </a:r>
            <a:endParaRPr lang="zh-CN" altLang="en-US" sz="3200" dirty="0">
              <a:solidFill>
                <a:schemeClr val="accent1">
                  <a:lumMod val="50000"/>
                </a:schemeClr>
              </a:solidFill>
            </a:endParaRPr>
          </a:p>
        </p:txBody>
      </p:sp>
      <p:sp>
        <p:nvSpPr>
          <p:cNvPr id="2" name="02">
            <a:extLst>
              <a:ext uri="{FF2B5EF4-FFF2-40B4-BE49-F238E27FC236}">
                <a16:creationId xmlns:a16="http://schemas.microsoft.com/office/drawing/2014/main" id="{751686A1-1CA2-4DC8-9CEA-22C62506FE7D}"/>
              </a:ext>
            </a:extLst>
          </p:cNvPr>
          <p:cNvSpPr txBox="1"/>
          <p:nvPr/>
        </p:nvSpPr>
        <p:spPr>
          <a:xfrm>
            <a:off x="419644" y="2702377"/>
            <a:ext cx="951956" cy="784830"/>
          </a:xfrm>
          <a:prstGeom prst="rect">
            <a:avLst/>
          </a:prstGeom>
          <a:noFill/>
        </p:spPr>
        <p:txBody>
          <a:bodyPr wrap="square" rtlCol="0">
            <a:spAutoFit/>
          </a:bodyPr>
          <a:lstStyle/>
          <a:p>
            <a:r>
              <a:rPr lang="en-US" altLang="zh-CN" sz="4500" dirty="0">
                <a:solidFill>
                  <a:schemeClr val="bg1"/>
                </a:solidFill>
                <a:latin typeface="Segoe SemiBold" panose="020B0703040204020203" pitchFamily="34" charset="0"/>
                <a:cs typeface="Segoe SemiBold" panose="020B0703040204020203" pitchFamily="34" charset="0"/>
              </a:rPr>
              <a:t>02</a:t>
            </a:r>
            <a:endParaRPr lang="zh-CN" altLang="en-US" sz="45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idx="4294967295"/>
          </p:nvPr>
        </p:nvSpPr>
        <p:spPr/>
        <p:txBody>
          <a:bodyPr/>
          <a:lstStyle/>
          <a:p>
            <a:r>
              <a:rPr lang="en-US" dirty="0"/>
              <a:t>EOYR-EPIMS</a:t>
            </a:r>
            <a:r>
              <a:rPr lang="en-US" baseline="0" dirty="0"/>
              <a:t> crosswalk and updates to the chart of accounts</a:t>
            </a:r>
            <a:endParaRPr lang="en-US" dirty="0"/>
          </a:p>
        </p:txBody>
      </p:sp>
    </p:spTree>
    <p:extLst>
      <p:ext uri="{BB962C8B-B14F-4D97-AF65-F5344CB8AC3E}">
        <p14:creationId xmlns:p14="http://schemas.microsoft.com/office/powerpoint/2010/main" val="3897553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t>EOYR-EPIMS crosswalk</a:t>
            </a:r>
          </a:p>
        </p:txBody>
      </p:sp>
      <p:sp>
        <p:nvSpPr>
          <p:cNvPr id="9" name="Content Placeholder 2"/>
          <p:cNvSpPr>
            <a:spLocks noGrp="1"/>
          </p:cNvSpPr>
          <p:nvPr>
            <p:ph idx="1"/>
          </p:nvPr>
        </p:nvSpPr>
        <p:spPr/>
        <p:txBody>
          <a:bodyPr>
            <a:normAutofit/>
          </a:bodyPr>
          <a:lstStyle/>
          <a:p>
            <a:r>
              <a:rPr lang="en-US" dirty="0"/>
              <a:t>Improve alignment and data quality</a:t>
            </a:r>
          </a:p>
          <a:p>
            <a:r>
              <a:rPr lang="en-US" dirty="0"/>
              <a:t>Updated to reflect recent COA and EPIMS changes (see * for new EPIMS codes)</a:t>
            </a:r>
          </a:p>
          <a:p>
            <a:pPr>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solidFill>
                  <a:srgbClr val="0D1969">
                    <a:tint val="75000"/>
                  </a:srgbClr>
                </a:solidFill>
              </a:rPr>
              <a:pPr/>
              <a:t>11</a:t>
            </a:fld>
            <a:endParaRPr lang="en-US">
              <a:solidFill>
                <a:srgbClr val="0D1969">
                  <a:tint val="75000"/>
                </a:srgbClr>
              </a:solidFill>
            </a:endParaRPr>
          </a:p>
        </p:txBody>
      </p:sp>
      <p:sp>
        <p:nvSpPr>
          <p:cNvPr id="4" name="Footer Placeholder 3"/>
          <p:cNvSpPr>
            <a:spLocks noGrp="1"/>
          </p:cNvSpPr>
          <p:nvPr>
            <p:ph type="ftr" sz="quarter" idx="4294967295"/>
          </p:nvPr>
        </p:nvSpPr>
        <p:spPr>
          <a:xfrm>
            <a:off x="3733800" y="6356350"/>
            <a:ext cx="5410200" cy="365125"/>
          </a:xfrm>
        </p:spPr>
        <p:txBody>
          <a:bodyPr/>
          <a:lstStyle/>
          <a:p>
            <a:r>
              <a:rPr lang="en-US">
                <a:solidFill>
                  <a:srgbClr val="0D1969">
                    <a:tint val="75000"/>
                  </a:srgbClr>
                </a:solidFill>
              </a:rPr>
              <a:t>Massachusetts Department of Elementary and Secondary Education</a:t>
            </a:r>
          </a:p>
        </p:txBody>
      </p:sp>
      <p:pic>
        <p:nvPicPr>
          <p:cNvPr id="6" name="Picture 5" descr="This is a screenshot of the EOYR-EPIMS crosswalk table from the End of Year Report booklet"/>
          <p:cNvPicPr>
            <a:picLocks noChangeAspect="1"/>
          </p:cNvPicPr>
          <p:nvPr/>
        </p:nvPicPr>
        <p:blipFill>
          <a:blip r:embed="rId3"/>
          <a:stretch>
            <a:fillRect/>
          </a:stretch>
        </p:blipFill>
        <p:spPr>
          <a:xfrm>
            <a:off x="1219200" y="2493887"/>
            <a:ext cx="6629400" cy="3909848"/>
          </a:xfrm>
          <a:prstGeom prst="rect">
            <a:avLst/>
          </a:prstGeom>
        </p:spPr>
      </p:pic>
    </p:spTree>
    <p:extLst>
      <p:ext uri="{BB962C8B-B14F-4D97-AF65-F5344CB8AC3E}">
        <p14:creationId xmlns:p14="http://schemas.microsoft.com/office/powerpoint/2010/main" val="634812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EOY19: Technology function code changes</a:t>
            </a:r>
          </a:p>
        </p:txBody>
      </p:sp>
      <p:sp>
        <p:nvSpPr>
          <p:cNvPr id="5" name="Content Placeholder 4"/>
          <p:cNvSpPr>
            <a:spLocks noGrp="1"/>
          </p:cNvSpPr>
          <p:nvPr>
            <p:ph idx="1"/>
          </p:nvPr>
        </p:nvSpPr>
        <p:spPr/>
        <p:txBody>
          <a:bodyPr/>
          <a:lstStyle/>
          <a:p>
            <a:r>
              <a:rPr lang="en-US" dirty="0"/>
              <a:t>Current format makes it difficult to draw conclusions about districts’ technology investments statewide</a:t>
            </a:r>
          </a:p>
          <a:p>
            <a:r>
              <a:rPr lang="en-US" dirty="0"/>
              <a:t>Districts are making different reporting choices within the functions we do collect, comparisons amongst districts cannot be made</a:t>
            </a:r>
          </a:p>
          <a:p>
            <a:r>
              <a:rPr lang="en-US" dirty="0"/>
              <a:t>Like professional development, districts’ technology needs have changed dramatically in the years since the COA was put in place. </a:t>
            </a:r>
          </a:p>
          <a:p>
            <a:endParaRPr lang="en-US" dirty="0"/>
          </a:p>
        </p:txBody>
      </p:sp>
    </p:spTree>
    <p:extLst>
      <p:ext uri="{BB962C8B-B14F-4D97-AF65-F5344CB8AC3E}">
        <p14:creationId xmlns:p14="http://schemas.microsoft.com/office/powerpoint/2010/main" val="2867020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level</a:t>
            </a:r>
          </a:p>
        </p:txBody>
      </p:sp>
      <p:graphicFrame>
        <p:nvGraphicFramePr>
          <p:cNvPr id="5" name="Content Placeholder 4" descr="Table of new and updated district level technology related function codes on the FY19 EOYR"/>
          <p:cNvGraphicFramePr>
            <a:graphicFrameLocks noGrp="1"/>
          </p:cNvGraphicFramePr>
          <p:nvPr>
            <p:ph idx="1"/>
            <p:extLst>
              <p:ext uri="{D42A27DB-BD31-4B8C-83A1-F6EECF244321}">
                <p14:modId xmlns:p14="http://schemas.microsoft.com/office/powerpoint/2010/main" val="42077631"/>
              </p:ext>
            </p:extLst>
          </p:nvPr>
        </p:nvGraphicFramePr>
        <p:xfrm>
          <a:off x="609600" y="1264923"/>
          <a:ext cx="7938585" cy="4625340"/>
        </p:xfrm>
        <a:graphic>
          <a:graphicData uri="http://schemas.openxmlformats.org/drawingml/2006/table">
            <a:tbl>
              <a:tblPr firstRow="1" bandRow="1">
                <a:tableStyleId>{7E9639D4-E3E2-4D34-9284-5A2195B3D0D7}</a:tableStyleId>
              </a:tblPr>
              <a:tblGrid>
                <a:gridCol w="679795">
                  <a:extLst>
                    <a:ext uri="{9D8B030D-6E8A-4147-A177-3AD203B41FA5}">
                      <a16:colId xmlns:a16="http://schemas.microsoft.com/office/drawing/2014/main" val="20000"/>
                    </a:ext>
                  </a:extLst>
                </a:gridCol>
                <a:gridCol w="3629395">
                  <a:extLst>
                    <a:ext uri="{9D8B030D-6E8A-4147-A177-3AD203B41FA5}">
                      <a16:colId xmlns:a16="http://schemas.microsoft.com/office/drawing/2014/main" val="20001"/>
                    </a:ext>
                  </a:extLst>
                </a:gridCol>
                <a:gridCol w="3629395">
                  <a:extLst>
                    <a:ext uri="{9D8B030D-6E8A-4147-A177-3AD203B41FA5}">
                      <a16:colId xmlns:a16="http://schemas.microsoft.com/office/drawing/2014/main" val="20002"/>
                    </a:ext>
                  </a:extLst>
                </a:gridCol>
              </a:tblGrid>
              <a:tr h="281940">
                <a:tc>
                  <a:txBody>
                    <a:bodyPr/>
                    <a:lstStyle/>
                    <a:p>
                      <a:r>
                        <a:rPr lang="en-US" sz="1400" dirty="0"/>
                        <a:t>Code</a:t>
                      </a:r>
                      <a:endParaRPr lang="en-US" sz="1400" b="1" dirty="0"/>
                    </a:p>
                  </a:txBody>
                  <a:tcPr marL="68580" marR="68580" marT="34290" marB="34290"/>
                </a:tc>
                <a:tc>
                  <a:txBody>
                    <a:bodyPr/>
                    <a:lstStyle/>
                    <a:p>
                      <a:r>
                        <a:rPr lang="en-US" sz="1400" dirty="0"/>
                        <a:t>Update</a:t>
                      </a:r>
                      <a:endParaRPr lang="en-US" sz="1400" b="1" dirty="0"/>
                    </a:p>
                  </a:txBody>
                  <a:tcPr marL="68580" marR="68580" marT="34290" marB="34290"/>
                </a:tc>
                <a:tc>
                  <a:txBody>
                    <a:bodyPr/>
                    <a:lstStyle/>
                    <a:p>
                      <a:r>
                        <a:rPr lang="en-US" sz="1400" dirty="0"/>
                        <a:t>Previous</a:t>
                      </a:r>
                      <a:endParaRPr lang="en-US" sz="1400" b="1" dirty="0"/>
                    </a:p>
                  </a:txBody>
                  <a:tcPr marL="68580" marR="68580" marT="34290" marB="34290"/>
                </a:tc>
                <a:extLst>
                  <a:ext uri="{0D108BD9-81ED-4DB2-BD59-A6C34878D82A}">
                    <a16:rowId xmlns:a16="http://schemas.microsoft.com/office/drawing/2014/main" val="10000"/>
                  </a:ext>
                </a:extLst>
              </a:tr>
              <a:tr h="434340">
                <a:tc>
                  <a:txBody>
                    <a:bodyPr/>
                    <a:lstStyle/>
                    <a:p>
                      <a:r>
                        <a:rPr lang="en-US" sz="1200" b="0" dirty="0"/>
                        <a:t>1450</a:t>
                      </a:r>
                    </a:p>
                  </a:txBody>
                  <a:tcPr marL="68580" marR="68580" marT="34290" marB="34290"/>
                </a:tc>
                <a:tc>
                  <a:txBody>
                    <a:bodyPr/>
                    <a:lstStyle/>
                    <a:p>
                      <a:pPr marL="0" lvl="2" indent="0"/>
                      <a:r>
                        <a:rPr lang="en-US" sz="1200" b="0" kern="1200" dirty="0"/>
                        <a:t>Administrative Technology–Districtwide</a:t>
                      </a:r>
                      <a:endParaRPr lang="en-US" sz="1200" b="0" dirty="0"/>
                    </a:p>
                  </a:txBody>
                  <a:tcPr marL="68580" marR="68580" marT="34290" marB="34290"/>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a:t>Districtwide Information Management and Technology</a:t>
                      </a:r>
                      <a:endParaRPr lang="en-US" sz="1200" b="0" i="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434340">
                <a:tc>
                  <a:txBody>
                    <a:bodyPr/>
                    <a:lstStyle/>
                    <a:p>
                      <a:r>
                        <a:rPr lang="en-US" sz="1200" b="0" dirty="0"/>
                        <a:t>4400</a:t>
                      </a:r>
                    </a:p>
                  </a:txBody>
                  <a:tcPr marL="68580" marR="68580" marT="34290" marB="34290"/>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a:t>Technology Infrastructure, Maintenance, and Support–Salaries</a:t>
                      </a:r>
                      <a:endParaRPr lang="en-US" sz="1200" b="0" dirty="0"/>
                    </a:p>
                  </a:txBody>
                  <a:tcPr marL="68580" marR="68580" marT="34290" marB="34290"/>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a:t>Networking and Telecommunications</a:t>
                      </a:r>
                      <a:endParaRPr lang="en-US" sz="12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2"/>
                  </a:ext>
                </a:extLst>
              </a:tr>
              <a:tr h="434340">
                <a:tc>
                  <a:txBody>
                    <a:bodyPr/>
                    <a:lstStyle/>
                    <a:p>
                      <a:r>
                        <a:rPr lang="en-US" sz="1200" b="0" dirty="0"/>
                        <a:t>4450</a:t>
                      </a:r>
                    </a:p>
                  </a:txBody>
                  <a:tcPr marL="68580" marR="68580" marT="34290" marB="34290"/>
                </a:tc>
                <a:tc>
                  <a:txBody>
                    <a:bodyPr/>
                    <a:lstStyle/>
                    <a:p>
                      <a:r>
                        <a:rPr lang="en-US" sz="1200" b="0" kern="1200" dirty="0">
                          <a:effectLst/>
                        </a:rPr>
                        <a:t>Technology Infrastructure, Maintenance, and Support—All Other</a:t>
                      </a:r>
                      <a:endParaRPr lang="en-US" sz="1200" b="0" dirty="0"/>
                    </a:p>
                  </a:txBody>
                  <a:tcPr marL="68580" marR="68580" marT="34290" marB="34290"/>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a:t>Technology Maintenance</a:t>
                      </a:r>
                      <a:endParaRPr lang="en-US" sz="12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011537420"/>
                  </a:ext>
                </a:extLst>
              </a:tr>
              <a:tr h="434340">
                <a:tc>
                  <a:txBody>
                    <a:bodyPr/>
                    <a:lstStyle/>
                    <a:p>
                      <a:r>
                        <a:rPr lang="en-US" sz="1200" b="0" dirty="0"/>
                        <a:t>2250</a:t>
                      </a:r>
                    </a:p>
                  </a:txBody>
                  <a:tcPr marL="68580" marR="68580" marT="34290" marB="34290"/>
                </a:tc>
                <a:tc>
                  <a:txBody>
                    <a:bodyPr/>
                    <a:lstStyle/>
                    <a:p>
                      <a:pPr marL="0" lvl="1" indent="0"/>
                      <a:r>
                        <a:rPr lang="en-US" sz="1200" b="0" kern="1200" dirty="0"/>
                        <a:t>Administrative Technology and Support – Schools:</a:t>
                      </a:r>
                      <a:endParaRPr lang="en-US" sz="1200" b="0" dirty="0"/>
                    </a:p>
                  </a:txBody>
                  <a:tcPr marL="68580" marR="68580" marT="34290" marB="34290"/>
                </a:tc>
                <a:tc>
                  <a:txBody>
                    <a:bodyPr/>
                    <a:lstStyle/>
                    <a:p>
                      <a:r>
                        <a:rPr lang="en-US" sz="1200" b="0" dirty="0"/>
                        <a:t>Non-Instructional Building Technology</a:t>
                      </a:r>
                    </a:p>
                  </a:txBody>
                  <a:tcPr marL="68580" marR="68580" marT="34290" marB="34290"/>
                </a:tc>
                <a:extLst>
                  <a:ext uri="{0D108BD9-81ED-4DB2-BD59-A6C34878D82A}">
                    <a16:rowId xmlns:a16="http://schemas.microsoft.com/office/drawing/2014/main" val="276687816"/>
                  </a:ext>
                </a:extLst>
              </a:tr>
              <a:tr h="434340">
                <a:tc>
                  <a:txBody>
                    <a:bodyPr/>
                    <a:lstStyle/>
                    <a:p>
                      <a:r>
                        <a:rPr lang="en-US" sz="1200" b="0" dirty="0"/>
                        <a:t>2451</a:t>
                      </a:r>
                    </a:p>
                  </a:txBody>
                  <a:tcPr marL="68580" marR="68580" marT="34290" marB="34290"/>
                </a:tc>
                <a:tc>
                  <a:txBody>
                    <a:bodyPr/>
                    <a:lstStyle/>
                    <a:p>
                      <a:pPr marL="0" lvl="1" indent="0"/>
                      <a:r>
                        <a:rPr lang="en-US" sz="1200" b="0" kern="1200" dirty="0"/>
                        <a:t>Instructional Hardware –Student  and Staff Devices (computers)</a:t>
                      </a:r>
                      <a:endParaRPr lang="en-US" sz="1200" b="0" dirty="0"/>
                    </a:p>
                  </a:txBody>
                  <a:tcPr marL="68580" marR="68580" marT="34290" marB="34290"/>
                </a:tc>
                <a:tc>
                  <a:txBody>
                    <a:bodyPr/>
                    <a:lstStyle/>
                    <a:p>
                      <a:r>
                        <a:rPr lang="en-US" sz="1200" b="0" dirty="0"/>
                        <a:t>Formerly part of 2451 Classroom Instructional Technology</a:t>
                      </a:r>
                      <a:endParaRPr lang="en-US" sz="1200" b="0" i="0" dirty="0"/>
                    </a:p>
                  </a:txBody>
                  <a:tcPr marL="68580" marR="68580" marT="34290" marB="34290"/>
                </a:tc>
                <a:extLst>
                  <a:ext uri="{0D108BD9-81ED-4DB2-BD59-A6C34878D82A}">
                    <a16:rowId xmlns:a16="http://schemas.microsoft.com/office/drawing/2014/main" val="2570987324"/>
                  </a:ext>
                </a:extLst>
              </a:tr>
              <a:tr h="434340">
                <a:tc>
                  <a:txBody>
                    <a:bodyPr/>
                    <a:lstStyle/>
                    <a:p>
                      <a:r>
                        <a:rPr lang="en-US" sz="1200" b="0" dirty="0"/>
                        <a:t>2453</a:t>
                      </a:r>
                    </a:p>
                  </a:txBody>
                  <a:tcPr marL="68580" marR="68580" marT="34290" marB="34290"/>
                </a:tc>
                <a:tc>
                  <a:txBody>
                    <a:bodyPr/>
                    <a:lstStyle/>
                    <a:p>
                      <a:pPr marL="0" lvl="1" indent="0"/>
                      <a:r>
                        <a:rPr lang="en-US" sz="1200" b="0" kern="1200" dirty="0"/>
                        <a:t>Instructional Hardware—All Other:</a:t>
                      </a:r>
                      <a:endParaRPr lang="en-US" sz="1200" b="0" kern="1200" dirty="0">
                        <a:solidFill>
                          <a:schemeClr val="dk1"/>
                        </a:solidFill>
                        <a:latin typeface="+mn-lt"/>
                        <a:ea typeface="+mn-ea"/>
                        <a:cs typeface="+mn-cs"/>
                      </a:endParaRPr>
                    </a:p>
                  </a:txBody>
                  <a:tcPr marL="68580" marR="68580" marT="34290" marB="34290"/>
                </a:tc>
                <a:tc>
                  <a:txBody>
                    <a:bodyPr/>
                    <a:lstStyle/>
                    <a:p>
                      <a:r>
                        <a:rPr lang="en-US" sz="1200" b="0" dirty="0"/>
                        <a:t>Formerly part of 2451 Classroom Instructional Technology</a:t>
                      </a:r>
                    </a:p>
                  </a:txBody>
                  <a:tcPr marL="68580" marR="68580" marT="34290" marB="34290"/>
                </a:tc>
                <a:extLst>
                  <a:ext uri="{0D108BD9-81ED-4DB2-BD59-A6C34878D82A}">
                    <a16:rowId xmlns:a16="http://schemas.microsoft.com/office/drawing/2014/main" val="1383494503"/>
                  </a:ext>
                </a:extLst>
              </a:tr>
              <a:tr h="434340">
                <a:tc>
                  <a:txBody>
                    <a:bodyPr/>
                    <a:lstStyle/>
                    <a:p>
                      <a:r>
                        <a:rPr lang="en-US" sz="1200" b="0" dirty="0"/>
                        <a:t>2455</a:t>
                      </a:r>
                    </a:p>
                  </a:txBody>
                  <a:tcPr marL="68580" marR="68580" marT="34290" marB="3429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a:t>Instructional Software and Other Instructional Materials</a:t>
                      </a:r>
                      <a:endParaRPr lang="en-US" sz="1200" b="0" dirty="0"/>
                    </a:p>
                  </a:txBody>
                  <a:tcPr marL="68580" marR="68580" marT="34290" marB="34290"/>
                </a:tc>
                <a:tc>
                  <a:txBody>
                    <a:bodyPr/>
                    <a:lstStyle/>
                    <a:p>
                      <a:r>
                        <a:rPr lang="en-US" sz="1200" b="0" kern="1200" dirty="0"/>
                        <a:t>Formerly 2455 Instructional Software and part of 2410 Textbooks, Related Software/Media/Materials</a:t>
                      </a:r>
                      <a:endParaRPr lang="en-US" sz="1200" b="0" i="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538432985"/>
                  </a:ext>
                </a:extLst>
              </a:tr>
              <a:tr h="434340">
                <a:tc>
                  <a:txBody>
                    <a:bodyPr/>
                    <a:lstStyle/>
                    <a:p>
                      <a:r>
                        <a:rPr lang="en-US" sz="1200" b="0" dirty="0"/>
                        <a:t>2130</a:t>
                      </a:r>
                    </a:p>
                  </a:txBody>
                  <a:tcPr marL="68580" marR="68580" marT="34290" marB="34290"/>
                </a:tc>
                <a:tc>
                  <a:txBody>
                    <a:bodyPr/>
                    <a:lstStyle/>
                    <a:p>
                      <a:pPr marL="0" lvl="1" indent="0"/>
                      <a:r>
                        <a:rPr lang="en-US" sz="1200" b="0" kern="1200" dirty="0"/>
                        <a:t>Instructional Technology Leadership and Training</a:t>
                      </a:r>
                      <a:endParaRPr lang="en-US" sz="1200" b="0" kern="1200" dirty="0">
                        <a:solidFill>
                          <a:schemeClr val="dk1"/>
                        </a:solidFill>
                        <a:latin typeface="+mn-lt"/>
                        <a:ea typeface="+mn-ea"/>
                        <a:cs typeface="+mn-cs"/>
                      </a:endParaRPr>
                    </a:p>
                  </a:txBody>
                  <a:tcPr marL="68580" marR="68580" marT="34290" marB="34290"/>
                </a:tc>
                <a:tc>
                  <a:txBody>
                    <a:bodyPr/>
                    <a:lstStyle/>
                    <a:p>
                      <a:r>
                        <a:rPr lang="en-US" sz="1200" b="0" dirty="0"/>
                        <a:t>New function</a:t>
                      </a:r>
                    </a:p>
                  </a:txBody>
                  <a:tcPr marL="68580" marR="68580" marT="34290" marB="34290"/>
                </a:tc>
                <a:extLst>
                  <a:ext uri="{0D108BD9-81ED-4DB2-BD59-A6C34878D82A}">
                    <a16:rowId xmlns:a16="http://schemas.microsoft.com/office/drawing/2014/main" val="3756637475"/>
                  </a:ext>
                </a:extLst>
              </a:tr>
              <a:tr h="434340">
                <a:tc>
                  <a:txBody>
                    <a:bodyPr/>
                    <a:lstStyle/>
                    <a:p>
                      <a:r>
                        <a:rPr lang="en-US" sz="1200" b="0" dirty="0"/>
                        <a:t>2345</a:t>
                      </a:r>
                    </a:p>
                  </a:txBody>
                  <a:tcPr marL="68580" marR="68580" marT="34290" marB="34290"/>
                </a:tc>
                <a:tc>
                  <a:txBody>
                    <a:bodyPr/>
                    <a:lstStyle/>
                    <a:p>
                      <a:r>
                        <a:rPr lang="en-US" sz="1200" b="0" dirty="0"/>
                        <a:t>Distance Learning and Online Coursework</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New function: Distance learning was formerly part of 2440 Other Instructional Services.</a:t>
                      </a:r>
                    </a:p>
                  </a:txBody>
                  <a:tcPr marL="68580" marR="68580" marT="34290" marB="34290"/>
                </a:tc>
                <a:extLst>
                  <a:ext uri="{0D108BD9-81ED-4DB2-BD59-A6C34878D82A}">
                    <a16:rowId xmlns:a16="http://schemas.microsoft.com/office/drawing/2014/main" val="1005856539"/>
                  </a:ext>
                </a:extLst>
              </a:tr>
              <a:tr h="434340">
                <a:tc>
                  <a:txBody>
                    <a:bodyPr/>
                    <a:lstStyle/>
                    <a:p>
                      <a:r>
                        <a:rPr lang="en-US" sz="1200" b="0" dirty="0"/>
                        <a:t>2410</a:t>
                      </a:r>
                    </a:p>
                  </a:txBody>
                  <a:tcPr marL="68580" marR="68580" marT="34290" marB="34290"/>
                </a:tc>
                <a:tc>
                  <a:txBody>
                    <a:bodyPr/>
                    <a:lstStyle/>
                    <a:p>
                      <a:r>
                        <a:rPr lang="en-US" sz="1200" b="0" dirty="0"/>
                        <a:t>Textbooks</a:t>
                      </a:r>
                    </a:p>
                  </a:txBody>
                  <a:tcPr marL="68580" marR="68580" marT="34290" marB="34290"/>
                </a:tc>
                <a:tc>
                  <a:txBody>
                    <a:bodyPr/>
                    <a:lstStyle/>
                    <a:p>
                      <a:r>
                        <a:rPr lang="en-US" sz="1200" b="0" kern="1200" dirty="0"/>
                        <a:t>2410 Textbooks, Related Software, Media, and Materials</a:t>
                      </a:r>
                      <a:endParaRPr lang="en-US" sz="1200" b="0" i="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269136224"/>
                  </a:ext>
                </a:extLst>
              </a:tr>
            </a:tbl>
          </a:graphicData>
        </a:graphic>
      </p:graphicFrame>
      <p:sp>
        <p:nvSpPr>
          <p:cNvPr id="4" name="Slide Number Placeholder 3"/>
          <p:cNvSpPr>
            <a:spLocks noGrp="1"/>
          </p:cNvSpPr>
          <p:nvPr>
            <p:ph type="sldNum" sz="quarter" idx="12"/>
          </p:nvPr>
        </p:nvSpPr>
        <p:spPr/>
        <p:txBody>
          <a:bodyPr/>
          <a:lstStyle/>
          <a:p>
            <a:pPr defTabSz="685800"/>
            <a:fld id="{FF27229C-EC7B-4063-A33B-28A5E87E32ED}" type="slidenum">
              <a:rPr lang="zh-CN" altLang="en-US">
                <a:solidFill>
                  <a:srgbClr val="203B6A"/>
                </a:solidFill>
                <a:latin typeface="Segoe UI"/>
              </a:rPr>
              <a:pPr defTabSz="685800"/>
              <a:t>13</a:t>
            </a:fld>
            <a:endParaRPr lang="zh-CN" altLang="en-US" dirty="0">
              <a:solidFill>
                <a:srgbClr val="203B6A"/>
              </a:solidFill>
              <a:latin typeface="Segoe UI"/>
            </a:endParaRPr>
          </a:p>
        </p:txBody>
      </p:sp>
    </p:spTree>
    <p:extLst>
      <p:ext uri="{BB962C8B-B14F-4D97-AF65-F5344CB8AC3E}">
        <p14:creationId xmlns:p14="http://schemas.microsoft.com/office/powerpoint/2010/main" val="2253882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Grants reporting</a:t>
            </a:r>
          </a:p>
        </p:txBody>
      </p:sp>
      <p:sp>
        <p:nvSpPr>
          <p:cNvPr id="3" name="Content Placeholder 2"/>
          <p:cNvSpPr>
            <a:spLocks noGrp="1"/>
          </p:cNvSpPr>
          <p:nvPr>
            <p:ph idx="1"/>
          </p:nvPr>
        </p:nvSpPr>
        <p:spPr/>
        <p:txBody>
          <a:bodyPr/>
          <a:lstStyle/>
          <a:p>
            <a:r>
              <a:rPr lang="en-US" dirty="0"/>
              <a:t>Last year we moved to state fiscal year reporting of ALL grant expenditures: July 1 to June 30</a:t>
            </a:r>
          </a:p>
          <a:p>
            <a:r>
              <a:rPr lang="en-US" dirty="0"/>
              <a:t>Revenues will reflect payments drawn down during this period</a:t>
            </a:r>
          </a:p>
        </p:txBody>
      </p:sp>
      <p:sp>
        <p:nvSpPr>
          <p:cNvPr id="4" name="Slide Number Placeholder 3"/>
          <p:cNvSpPr>
            <a:spLocks noGrp="1"/>
          </p:cNvSpPr>
          <p:nvPr>
            <p:ph type="sldNum" sz="quarter" idx="12"/>
          </p:nvPr>
        </p:nvSpPr>
        <p:spPr/>
        <p:txBody>
          <a:bodyPr/>
          <a:lstStyle/>
          <a:p>
            <a:pPr defTabSz="685800"/>
            <a:fld id="{FF27229C-EC7B-4063-A33B-28A5E87E32ED}" type="slidenum">
              <a:rPr lang="zh-CN" altLang="en-US">
                <a:solidFill>
                  <a:srgbClr val="203B6A"/>
                </a:solidFill>
                <a:latin typeface="Segoe UI"/>
              </a:rPr>
              <a:pPr defTabSz="685800"/>
              <a:t>14</a:t>
            </a:fld>
            <a:endParaRPr lang="zh-CN" altLang="en-US" dirty="0">
              <a:solidFill>
                <a:srgbClr val="203B6A"/>
              </a:solidFill>
              <a:latin typeface="Segoe UI"/>
            </a:endParaRPr>
          </a:p>
        </p:txBody>
      </p:sp>
    </p:spTree>
    <p:extLst>
      <p:ext uri="{BB962C8B-B14F-4D97-AF65-F5344CB8AC3E}">
        <p14:creationId xmlns:p14="http://schemas.microsoft.com/office/powerpoint/2010/main" val="82856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view of schedules">
            <a:extLst>
              <a:ext uri="{FF2B5EF4-FFF2-40B4-BE49-F238E27FC236}">
                <a16:creationId xmlns:a16="http://schemas.microsoft.com/office/drawing/2014/main" id="{CD1339F8-8D02-41F1-BC13-8A7F7814425B}"/>
              </a:ext>
            </a:extLst>
          </p:cNvPr>
          <p:cNvSpPr txBox="1"/>
          <p:nvPr/>
        </p:nvSpPr>
        <p:spPr>
          <a:xfrm>
            <a:off x="1693070" y="2314575"/>
            <a:ext cx="7350918" cy="150018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000" dirty="0">
                <a:solidFill>
                  <a:schemeClr val="accent1">
                    <a:lumMod val="50000"/>
                  </a:schemeClr>
                </a:solidFill>
              </a:rPr>
              <a:t>Review of schedules</a:t>
            </a:r>
            <a:endParaRPr lang="zh-CN" altLang="en-US" sz="3000" dirty="0">
              <a:solidFill>
                <a:schemeClr val="accent1">
                  <a:lumMod val="50000"/>
                </a:schemeClr>
              </a:solidFill>
            </a:endParaRPr>
          </a:p>
        </p:txBody>
      </p:sp>
      <p:sp>
        <p:nvSpPr>
          <p:cNvPr id="2" name="03">
            <a:extLst>
              <a:ext uri="{FF2B5EF4-FFF2-40B4-BE49-F238E27FC236}">
                <a16:creationId xmlns:a16="http://schemas.microsoft.com/office/drawing/2014/main" id="{751686A1-1CA2-4DC8-9CEA-22C62506FE7D}"/>
              </a:ext>
            </a:extLst>
          </p:cNvPr>
          <p:cNvSpPr txBox="1"/>
          <p:nvPr/>
        </p:nvSpPr>
        <p:spPr>
          <a:xfrm>
            <a:off x="419644" y="2702377"/>
            <a:ext cx="951956" cy="784830"/>
          </a:xfrm>
          <a:prstGeom prst="rect">
            <a:avLst/>
          </a:prstGeom>
          <a:noFill/>
        </p:spPr>
        <p:txBody>
          <a:bodyPr wrap="square" rtlCol="0">
            <a:spAutoFit/>
          </a:bodyPr>
          <a:lstStyle/>
          <a:p>
            <a:r>
              <a:rPr lang="en-US" altLang="zh-CN" sz="4500" dirty="0">
                <a:solidFill>
                  <a:schemeClr val="bg1"/>
                </a:solidFill>
                <a:latin typeface="Segoe SemiBold" panose="020B0703040204020203" pitchFamily="34" charset="0"/>
                <a:cs typeface="Segoe SemiBold" panose="020B0703040204020203" pitchFamily="34" charset="0"/>
              </a:rPr>
              <a:t>03</a:t>
            </a:r>
            <a:endParaRPr lang="zh-CN" altLang="en-US" sz="45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idx="4294967295"/>
          </p:nvPr>
        </p:nvSpPr>
        <p:spPr/>
        <p:txBody>
          <a:bodyPr/>
          <a:lstStyle/>
          <a:p>
            <a:r>
              <a:rPr lang="en-US" dirty="0"/>
              <a:t>Review of schedules</a:t>
            </a:r>
          </a:p>
        </p:txBody>
      </p:sp>
    </p:spTree>
    <p:extLst>
      <p:ext uri="{BB962C8B-B14F-4D97-AF65-F5344CB8AC3E}">
        <p14:creationId xmlns:p14="http://schemas.microsoft.com/office/powerpoint/2010/main" val="109756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026"/>
          <p:cNvSpPr>
            <a:spLocks noGrp="1" noChangeArrowheads="1"/>
          </p:cNvSpPr>
          <p:nvPr>
            <p:ph type="title"/>
          </p:nvPr>
        </p:nvSpPr>
        <p:spPr/>
        <p:txBody>
          <a:bodyPr>
            <a:noAutofit/>
          </a:bodyPr>
          <a:lstStyle/>
          <a:p>
            <a:r>
              <a:rPr lang="en-US" dirty="0"/>
              <a:t>Schedule 3: Instructional spending by school</a:t>
            </a:r>
          </a:p>
        </p:txBody>
      </p:sp>
      <p:sp>
        <p:nvSpPr>
          <p:cNvPr id="24580" name="Rectangle 1027"/>
          <p:cNvSpPr>
            <a:spLocks noGrp="1" noChangeArrowheads="1"/>
          </p:cNvSpPr>
          <p:nvPr>
            <p:ph idx="1"/>
          </p:nvPr>
        </p:nvSpPr>
        <p:spPr/>
        <p:txBody>
          <a:bodyPr>
            <a:noAutofit/>
          </a:bodyPr>
          <a:lstStyle/>
          <a:p>
            <a:r>
              <a:rPr lang="en-US" sz="2400" dirty="0"/>
              <a:t>School Finance regulations 603 CMR 10.03 (3)(a):</a:t>
            </a:r>
          </a:p>
          <a:p>
            <a:pPr lvl="1"/>
            <a:r>
              <a:rPr lang="en-US" sz="1700" i="1" dirty="0"/>
              <a:t>Each school district shall utilize a financial accounting system that permits the reporting of all school district expenditures by fund source, object, and function, and permits the reporting of certain costs by program, grade level and school.</a:t>
            </a:r>
            <a:r>
              <a:rPr lang="en-US" dirty="0"/>
              <a:t> </a:t>
            </a:r>
          </a:p>
          <a:p>
            <a:r>
              <a:rPr lang="en-US" sz="2400" dirty="0"/>
              <a:t>Complete Schedule 3 </a:t>
            </a:r>
            <a:r>
              <a:rPr lang="en-US" sz="2400" i="1" dirty="0"/>
              <a:t>first</a:t>
            </a:r>
            <a:endParaRPr lang="en-US" sz="2400" dirty="0"/>
          </a:p>
          <a:p>
            <a:r>
              <a:rPr lang="en-US" sz="2400" dirty="0"/>
              <a:t>Include instructional spending from all funding sources</a:t>
            </a:r>
          </a:p>
          <a:p>
            <a:r>
              <a:rPr lang="en-US" dirty="0"/>
              <a:t>Athletic expenditures removed from Schedule 3 </a:t>
            </a:r>
            <a:endParaRPr lang="en-US" sz="2400" dirty="0"/>
          </a:p>
        </p:txBody>
      </p:sp>
      <p:sp>
        <p:nvSpPr>
          <p:cNvPr id="24578" name="Slide Number Placeholder 5"/>
          <p:cNvSpPr>
            <a:spLocks noGrp="1"/>
          </p:cNvSpPr>
          <p:nvPr>
            <p:ph type="sldNum" sz="quarter" idx="12"/>
          </p:nvPr>
        </p:nvSpPr>
        <p:spPr>
          <a:noFill/>
        </p:spPr>
        <p:txBody>
          <a:bodyPr/>
          <a:lstStyle/>
          <a:p>
            <a:fld id="{A5ABE3ED-28BB-48B5-A8FC-5FDC9FA15B2A}"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dirty="0"/>
              <a:t>Schedule 1, Part I: Revenue</a:t>
            </a:r>
          </a:p>
        </p:txBody>
      </p:sp>
      <p:sp>
        <p:nvSpPr>
          <p:cNvPr id="25604" name="Rectangle 3"/>
          <p:cNvSpPr>
            <a:spLocks noGrp="1" noChangeArrowheads="1"/>
          </p:cNvSpPr>
          <p:nvPr>
            <p:ph idx="1"/>
          </p:nvPr>
        </p:nvSpPr>
        <p:spPr/>
        <p:txBody>
          <a:bodyPr>
            <a:normAutofit/>
          </a:bodyPr>
          <a:lstStyle/>
          <a:p>
            <a:pPr marL="233363" indent="-176213">
              <a:lnSpc>
                <a:spcPct val="90000"/>
              </a:lnSpc>
            </a:pPr>
            <a:r>
              <a:rPr lang="en-US" dirty="0"/>
              <a:t>Sections:</a:t>
            </a:r>
          </a:p>
          <a:p>
            <a:pPr marL="895350" lvl="1" indent="-457200">
              <a:lnSpc>
                <a:spcPct val="90000"/>
              </a:lnSpc>
              <a:buFont typeface="+mj-lt"/>
              <a:buAutoNum type="alphaUcPeriod"/>
            </a:pPr>
            <a:r>
              <a:rPr lang="en-US" dirty="0"/>
              <a:t>Local sources + E-Rate</a:t>
            </a:r>
          </a:p>
          <a:p>
            <a:pPr marL="895350" lvl="1" indent="-457200">
              <a:lnSpc>
                <a:spcPct val="90000"/>
              </a:lnSpc>
              <a:buFont typeface="+mj-lt"/>
              <a:buAutoNum type="alphaUcPeriod"/>
            </a:pPr>
            <a:r>
              <a:rPr lang="en-US" dirty="0"/>
              <a:t>State aid: Pre-populated </a:t>
            </a:r>
            <a:r>
              <a:rPr lang="en-US" b="1" i="1" dirty="0"/>
              <a:t>except for school construction</a:t>
            </a:r>
          </a:p>
          <a:p>
            <a:pPr marL="895350" lvl="1" indent="-457200">
              <a:lnSpc>
                <a:spcPct val="90000"/>
              </a:lnSpc>
              <a:buFont typeface="+mj-lt"/>
              <a:buAutoNum type="alphaUcPeriod"/>
            </a:pPr>
            <a:r>
              <a:rPr lang="en-US" dirty="0"/>
              <a:t>Federal grants: DESE administered grants pre-populated</a:t>
            </a:r>
            <a:endParaRPr lang="en-US" i="1" dirty="0"/>
          </a:p>
          <a:p>
            <a:pPr marL="895350" lvl="1" indent="-457200">
              <a:lnSpc>
                <a:spcPct val="90000"/>
              </a:lnSpc>
              <a:buFont typeface="+mj-lt"/>
              <a:buAutoNum type="alphaUcPeriod"/>
            </a:pPr>
            <a:r>
              <a:rPr lang="en-US" dirty="0"/>
              <a:t>State grants: DESE administered grants pre-populated</a:t>
            </a:r>
            <a:endParaRPr lang="en-US" i="1" dirty="0"/>
          </a:p>
          <a:p>
            <a:pPr marL="895350" lvl="1" indent="-457200">
              <a:lnSpc>
                <a:spcPct val="90000"/>
              </a:lnSpc>
              <a:buFont typeface="+mj-lt"/>
              <a:buAutoNum type="alphaUcPeriod"/>
            </a:pPr>
            <a:r>
              <a:rPr lang="en-US" dirty="0"/>
              <a:t>Revolving and special funds: School choice receipts pre-populated</a:t>
            </a:r>
          </a:p>
          <a:p>
            <a:pPr marL="233363" indent="-176213">
              <a:lnSpc>
                <a:spcPct val="90000"/>
              </a:lnSpc>
            </a:pPr>
            <a:r>
              <a:rPr lang="en-US" dirty="0"/>
              <a:t>Report grant revenues from July 1 to June 30</a:t>
            </a:r>
          </a:p>
          <a:p>
            <a:pPr marL="233363" indent="-176213">
              <a:lnSpc>
                <a:spcPct val="90000"/>
              </a:lnSpc>
            </a:pPr>
            <a:r>
              <a:rPr lang="en-US" i="1" dirty="0"/>
              <a:t>Note: Districts must report federal and state grant revenues received directly or from other agencies</a:t>
            </a:r>
          </a:p>
          <a:p>
            <a:pPr lvl="1">
              <a:lnSpc>
                <a:spcPct val="90000"/>
              </a:lnSpc>
              <a:buFontTx/>
              <a:buNone/>
            </a:pPr>
            <a:endParaRPr lang="en-US" i="1" dirty="0"/>
          </a:p>
        </p:txBody>
      </p:sp>
      <p:sp>
        <p:nvSpPr>
          <p:cNvPr id="25602" name="Slide Number Placeholder 5"/>
          <p:cNvSpPr>
            <a:spLocks noGrp="1"/>
          </p:cNvSpPr>
          <p:nvPr>
            <p:ph type="sldNum" sz="quarter" idx="12"/>
          </p:nvPr>
        </p:nvSpPr>
        <p:spPr>
          <a:noFill/>
        </p:spPr>
        <p:txBody>
          <a:bodyPr/>
          <a:lstStyle/>
          <a:p>
            <a:fld id="{4839D590-CC17-48C2-AC5D-FB111FECD529}"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normAutofit/>
          </a:bodyPr>
          <a:lstStyle/>
          <a:p>
            <a:r>
              <a:rPr lang="en-US" dirty="0"/>
              <a:t>Schedule 1, Part II A: School committee expenditures</a:t>
            </a:r>
          </a:p>
        </p:txBody>
      </p:sp>
      <p:sp>
        <p:nvSpPr>
          <p:cNvPr id="26628" name="Rectangle 3"/>
          <p:cNvSpPr>
            <a:spLocks noGrp="1" noChangeArrowheads="1"/>
          </p:cNvSpPr>
          <p:nvPr>
            <p:ph idx="1"/>
          </p:nvPr>
        </p:nvSpPr>
        <p:spPr/>
        <p:txBody>
          <a:bodyPr>
            <a:normAutofit fontScale="85000" lnSpcReduction="20000"/>
          </a:bodyPr>
          <a:lstStyle/>
          <a:p>
            <a:pPr>
              <a:lnSpc>
                <a:spcPct val="110000"/>
              </a:lnSpc>
            </a:pPr>
            <a:r>
              <a:rPr lang="en-US" sz="2400" dirty="0"/>
              <a:t>School committee expenditures:</a:t>
            </a:r>
            <a:endParaRPr lang="en-US" dirty="0"/>
          </a:p>
          <a:p>
            <a:pPr lvl="1">
              <a:lnSpc>
                <a:spcPct val="110000"/>
              </a:lnSpc>
            </a:pPr>
            <a:r>
              <a:rPr lang="en-US" sz="2000" dirty="0"/>
              <a:t>Administration (1000)</a:t>
            </a:r>
            <a:endParaRPr lang="en-US" sz="1700" dirty="0"/>
          </a:p>
          <a:p>
            <a:pPr lvl="1">
              <a:lnSpc>
                <a:spcPct val="110000"/>
              </a:lnSpc>
            </a:pPr>
            <a:r>
              <a:rPr lang="en-US" sz="2000" dirty="0"/>
              <a:t>Instruction (2000): </a:t>
            </a:r>
            <a:r>
              <a:rPr lang="en-US" sz="2000" i="1" dirty="0"/>
              <a:t>Populated from Schedule 3</a:t>
            </a:r>
          </a:p>
          <a:p>
            <a:pPr lvl="1">
              <a:lnSpc>
                <a:spcPct val="110000"/>
              </a:lnSpc>
            </a:pPr>
            <a:r>
              <a:rPr lang="en-US" sz="2000" dirty="0"/>
              <a:t>Pupil services (3000)</a:t>
            </a:r>
          </a:p>
          <a:p>
            <a:pPr lvl="1">
              <a:lnSpc>
                <a:spcPct val="110000"/>
              </a:lnSpc>
            </a:pPr>
            <a:r>
              <a:rPr lang="en-US" sz="2000" dirty="0"/>
              <a:t>Transportation (3300, 6900): </a:t>
            </a:r>
            <a:r>
              <a:rPr lang="en-US" sz="2000" i="1" dirty="0"/>
              <a:t>Maintain depreciation schedule, reconcile with Schedule 7</a:t>
            </a:r>
          </a:p>
          <a:p>
            <a:pPr lvl="1">
              <a:lnSpc>
                <a:spcPct val="110000"/>
              </a:lnSpc>
            </a:pPr>
            <a:r>
              <a:rPr lang="en-US" sz="2000" dirty="0"/>
              <a:t>Maintenance (4000): </a:t>
            </a:r>
            <a:r>
              <a:rPr lang="en-US" sz="2000" i="1" dirty="0"/>
              <a:t>Extraordinary maintenance &lt;$150,000</a:t>
            </a:r>
          </a:p>
          <a:p>
            <a:pPr lvl="1">
              <a:lnSpc>
                <a:spcPct val="110000"/>
              </a:lnSpc>
            </a:pPr>
            <a:r>
              <a:rPr lang="en-US" sz="2000" dirty="0"/>
              <a:t>Rental (5300): </a:t>
            </a:r>
            <a:r>
              <a:rPr lang="en-US" sz="2000" i="1" dirty="0"/>
              <a:t>Maintain rental schedule</a:t>
            </a:r>
          </a:p>
          <a:p>
            <a:pPr lvl="1">
              <a:lnSpc>
                <a:spcPct val="110000"/>
              </a:lnSpc>
            </a:pPr>
            <a:r>
              <a:rPr lang="en-US" sz="2000" dirty="0"/>
              <a:t>Crossing Guards</a:t>
            </a:r>
            <a:r>
              <a:rPr lang="en-US" sz="2000" i="1" dirty="0"/>
              <a:t> </a:t>
            </a:r>
            <a:r>
              <a:rPr lang="en-US" sz="2000" dirty="0"/>
              <a:t>(5550)</a:t>
            </a:r>
            <a:endParaRPr lang="en-US" sz="2000" i="1" dirty="0"/>
          </a:p>
          <a:p>
            <a:pPr lvl="1">
              <a:lnSpc>
                <a:spcPct val="110000"/>
              </a:lnSpc>
            </a:pPr>
            <a:r>
              <a:rPr lang="en-US" sz="2000" dirty="0"/>
              <a:t>Short-term Debt – (5400/5450) RANS/BANS</a:t>
            </a:r>
          </a:p>
          <a:p>
            <a:pPr lvl="1">
              <a:lnSpc>
                <a:spcPct val="110000"/>
              </a:lnSpc>
            </a:pPr>
            <a:r>
              <a:rPr lang="en-US" sz="2000" dirty="0"/>
              <a:t>Civic Activities and Community Services: </a:t>
            </a:r>
            <a:r>
              <a:rPr lang="en-US" sz="2000" i="1" dirty="0"/>
              <a:t>Include adult education</a:t>
            </a:r>
          </a:p>
          <a:p>
            <a:pPr lvl="1">
              <a:lnSpc>
                <a:spcPct val="110000"/>
              </a:lnSpc>
            </a:pPr>
            <a:r>
              <a:rPr lang="en-US" sz="2000" dirty="0"/>
              <a:t>Fixed assets (7000)</a:t>
            </a:r>
          </a:p>
          <a:p>
            <a:pPr lvl="1">
              <a:lnSpc>
                <a:spcPct val="110000"/>
              </a:lnSpc>
            </a:pPr>
            <a:r>
              <a:rPr lang="en-US" sz="2000" dirty="0"/>
              <a:t>Long-term Debt (8000): </a:t>
            </a:r>
            <a:r>
              <a:rPr lang="en-US" sz="2000" i="1" dirty="0"/>
              <a:t>Regionals only, do not include principal for bonded extraordinary maintenance, see </a:t>
            </a:r>
            <a:r>
              <a:rPr lang="en-US" sz="2000" b="1" i="1" dirty="0"/>
              <a:t>Guidance for Reporting School Construction</a:t>
            </a:r>
            <a:endParaRPr lang="en-US" sz="1300" b="1" dirty="0"/>
          </a:p>
          <a:p>
            <a:pPr lvl="1">
              <a:lnSpc>
                <a:spcPct val="110000"/>
              </a:lnSpc>
            </a:pPr>
            <a:r>
              <a:rPr lang="en-US" sz="2000" dirty="0"/>
              <a:t>Tuition (9000): S</a:t>
            </a:r>
            <a:r>
              <a:rPr lang="en-US" sz="2000" i="1" dirty="0"/>
              <a:t>chool choice and charter tuition included for regional school districts</a:t>
            </a:r>
            <a:r>
              <a:rPr lang="en-US" sz="2000" dirty="0"/>
              <a:t>  </a:t>
            </a:r>
            <a:endParaRPr lang="en-US" sz="2000" b="1" u="sng" dirty="0"/>
          </a:p>
          <a:p>
            <a:pPr lvl="1">
              <a:lnSpc>
                <a:spcPct val="90000"/>
              </a:lnSpc>
              <a:buFontTx/>
              <a:buNone/>
            </a:pPr>
            <a:r>
              <a:rPr lang="en-US" sz="2000" dirty="0"/>
              <a:t>	</a:t>
            </a:r>
          </a:p>
          <a:p>
            <a:pPr>
              <a:lnSpc>
                <a:spcPct val="90000"/>
              </a:lnSpc>
              <a:buFontTx/>
              <a:buChar char="A"/>
            </a:pPr>
            <a:endParaRPr lang="en-US" sz="2400" dirty="0"/>
          </a:p>
          <a:p>
            <a:pPr>
              <a:lnSpc>
                <a:spcPct val="90000"/>
              </a:lnSpc>
              <a:buFontTx/>
              <a:buNone/>
            </a:pPr>
            <a:endParaRPr lang="en-US" sz="2400" dirty="0"/>
          </a:p>
          <a:p>
            <a:pPr lvl="1">
              <a:lnSpc>
                <a:spcPct val="90000"/>
              </a:lnSpc>
              <a:buFontTx/>
              <a:buChar char="A"/>
            </a:pPr>
            <a:endParaRPr lang="en-US" sz="2000" dirty="0"/>
          </a:p>
          <a:p>
            <a:pPr>
              <a:lnSpc>
                <a:spcPct val="90000"/>
              </a:lnSpc>
              <a:buFontTx/>
              <a:buChar char="A"/>
            </a:pPr>
            <a:endParaRPr lang="en-US" sz="2400" dirty="0"/>
          </a:p>
          <a:p>
            <a:pPr lvl="1">
              <a:lnSpc>
                <a:spcPct val="90000"/>
              </a:lnSpc>
              <a:buFontTx/>
              <a:buChar char="A"/>
            </a:pPr>
            <a:endParaRPr lang="en-US" sz="2000" dirty="0"/>
          </a:p>
        </p:txBody>
      </p:sp>
      <p:sp>
        <p:nvSpPr>
          <p:cNvPr id="26626" name="Slide Number Placeholder 5"/>
          <p:cNvSpPr>
            <a:spLocks noGrp="1"/>
          </p:cNvSpPr>
          <p:nvPr>
            <p:ph type="sldNum" sz="quarter" idx="12"/>
          </p:nvPr>
        </p:nvSpPr>
        <p:spPr>
          <a:noFill/>
        </p:spPr>
        <p:txBody>
          <a:bodyPr/>
          <a:lstStyle/>
          <a:p>
            <a:fld id="{ACF0F298-883A-4C56-BD29-BB3E58265FD0}"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normAutofit/>
          </a:bodyPr>
          <a:lstStyle/>
          <a:p>
            <a:r>
              <a:rPr lang="en-US" dirty="0"/>
              <a:t>Schedule 1, Part II B: City/town expenditures</a:t>
            </a:r>
          </a:p>
        </p:txBody>
      </p:sp>
      <p:sp>
        <p:nvSpPr>
          <p:cNvPr id="27652" name="Rectangle 3"/>
          <p:cNvSpPr>
            <a:spLocks noGrp="1" noChangeArrowheads="1"/>
          </p:cNvSpPr>
          <p:nvPr>
            <p:ph idx="1"/>
          </p:nvPr>
        </p:nvSpPr>
        <p:spPr/>
        <p:txBody>
          <a:bodyPr>
            <a:normAutofit/>
          </a:bodyPr>
          <a:lstStyle/>
          <a:p>
            <a:pPr>
              <a:lnSpc>
                <a:spcPct val="110000"/>
              </a:lnSpc>
            </a:pPr>
            <a:r>
              <a:rPr lang="en-US" sz="1800" dirty="0"/>
              <a:t>Reporting city/town expenditures as allowed by state aid regulations 10.04:</a:t>
            </a:r>
          </a:p>
          <a:p>
            <a:pPr lvl="1">
              <a:lnSpc>
                <a:spcPct val="110000"/>
              </a:lnSpc>
            </a:pPr>
            <a:r>
              <a:rPr lang="en-US" sz="1600" dirty="0"/>
              <a:t>Administration (1000): Per pupil cost for FY18 is $118.09</a:t>
            </a:r>
          </a:p>
          <a:p>
            <a:pPr lvl="1">
              <a:lnSpc>
                <a:spcPct val="110000"/>
              </a:lnSpc>
            </a:pPr>
            <a:r>
              <a:rPr lang="en-US" sz="1600" dirty="0"/>
              <a:t>Transportation</a:t>
            </a:r>
            <a:r>
              <a:rPr lang="en-US" sz="1600" b="1" dirty="0"/>
              <a:t> </a:t>
            </a:r>
            <a:r>
              <a:rPr lang="en-US" sz="1600" dirty="0"/>
              <a:t>(3300, 6900):</a:t>
            </a:r>
            <a:r>
              <a:rPr lang="en-US" sz="1600" b="1" dirty="0"/>
              <a:t> </a:t>
            </a:r>
            <a:r>
              <a:rPr lang="en-US" sz="1600" i="1" dirty="0"/>
              <a:t>Reconcile with Schedule 7</a:t>
            </a:r>
          </a:p>
          <a:p>
            <a:pPr lvl="1">
              <a:lnSpc>
                <a:spcPct val="110000"/>
              </a:lnSpc>
            </a:pPr>
            <a:r>
              <a:rPr lang="en-US" sz="1600" dirty="0"/>
              <a:t>Extraordinary maintenance (4300): </a:t>
            </a:r>
            <a:r>
              <a:rPr lang="en-US" sz="1600" i="1" dirty="0"/>
              <a:t>Extraordinary maintenance &lt;$150,000</a:t>
            </a:r>
            <a:endParaRPr lang="en-US" sz="1600" dirty="0"/>
          </a:p>
          <a:p>
            <a:pPr lvl="1">
              <a:lnSpc>
                <a:spcPct val="110000"/>
              </a:lnSpc>
            </a:pPr>
            <a:r>
              <a:rPr lang="en-US" sz="1600" dirty="0"/>
              <a:t>Benefits and insurance (5200, 5250, 5260): </a:t>
            </a:r>
            <a:r>
              <a:rPr lang="en-US" sz="1600" i="1" dirty="0"/>
              <a:t>Report administrative costs as 1420</a:t>
            </a:r>
          </a:p>
          <a:p>
            <a:pPr lvl="1">
              <a:lnSpc>
                <a:spcPct val="110000"/>
              </a:lnSpc>
            </a:pPr>
            <a:r>
              <a:rPr lang="en-US" sz="1600" dirty="0"/>
              <a:t>Rental (5300): </a:t>
            </a:r>
            <a:r>
              <a:rPr lang="en-US" sz="1600" i="1" u="sng" dirty="0"/>
              <a:t>Do not</a:t>
            </a:r>
            <a:r>
              <a:rPr lang="en-US" sz="1600" i="1" dirty="0"/>
              <a:t> record lease/purchase costs</a:t>
            </a:r>
            <a:r>
              <a:rPr lang="en-US" sz="1600" dirty="0"/>
              <a:t>, m</a:t>
            </a:r>
            <a:r>
              <a:rPr lang="en-US" sz="1600" i="1" dirty="0"/>
              <a:t>aintain rental schedule</a:t>
            </a:r>
          </a:p>
          <a:p>
            <a:pPr lvl="1">
              <a:lnSpc>
                <a:spcPct val="110000"/>
              </a:lnSpc>
            </a:pPr>
            <a:r>
              <a:rPr lang="en-US" sz="1600" dirty="0"/>
              <a:t>RANS (5400): </a:t>
            </a:r>
            <a:r>
              <a:rPr lang="en-US" sz="1600" i="1" dirty="0"/>
              <a:t>Revenue anticipation notes (operating</a:t>
            </a:r>
            <a:r>
              <a:rPr lang="en-US" sz="1600" dirty="0"/>
              <a:t>)</a:t>
            </a:r>
          </a:p>
          <a:p>
            <a:pPr lvl="1">
              <a:lnSpc>
                <a:spcPct val="110000"/>
              </a:lnSpc>
            </a:pPr>
            <a:r>
              <a:rPr lang="en-US" sz="1600" dirty="0"/>
              <a:t>BANS (5450): </a:t>
            </a:r>
            <a:r>
              <a:rPr lang="en-US" sz="1600" i="1" dirty="0"/>
              <a:t>Short-term debt (capital)</a:t>
            </a:r>
          </a:p>
          <a:p>
            <a:pPr lvl="1">
              <a:lnSpc>
                <a:spcPct val="110000"/>
              </a:lnSpc>
            </a:pPr>
            <a:r>
              <a:rPr lang="en-US" sz="1600" dirty="0"/>
              <a:t>Long-term debt (8000): </a:t>
            </a:r>
            <a:r>
              <a:rPr lang="en-US" sz="1600" i="1" u="sng" dirty="0"/>
              <a:t>Do not include</a:t>
            </a:r>
            <a:r>
              <a:rPr lang="en-US" sz="1600" i="1" dirty="0"/>
              <a:t> principal for bonded extraordinary maintenance or debt as part of capital assessment to regional districts, see </a:t>
            </a:r>
            <a:r>
              <a:rPr lang="en-US" sz="1600" b="1" i="1" dirty="0"/>
              <a:t>Guidance for Reporting School Construction</a:t>
            </a:r>
          </a:p>
          <a:p>
            <a:pPr lvl="1">
              <a:lnSpc>
                <a:spcPct val="110000"/>
              </a:lnSpc>
            </a:pPr>
            <a:r>
              <a:rPr lang="en-US" sz="1600" dirty="0"/>
              <a:t>Tuition (9000)</a:t>
            </a:r>
            <a:r>
              <a:rPr lang="en-US" sz="1800" dirty="0"/>
              <a:t>: </a:t>
            </a:r>
            <a:r>
              <a:rPr lang="en-US" sz="1600" i="1" dirty="0"/>
              <a:t>School choice and charter tuition included for municipal districts</a:t>
            </a:r>
          </a:p>
          <a:p>
            <a:pPr>
              <a:lnSpc>
                <a:spcPct val="110000"/>
              </a:lnSpc>
              <a:spcBef>
                <a:spcPct val="0"/>
              </a:spcBef>
              <a:buFontTx/>
              <a:buNone/>
            </a:pPr>
            <a:r>
              <a:rPr lang="en-US" sz="2000" dirty="0"/>
              <a:t>    </a:t>
            </a:r>
            <a:endParaRPr lang="en-US" sz="2400" dirty="0"/>
          </a:p>
          <a:p>
            <a:pPr>
              <a:lnSpc>
                <a:spcPct val="110000"/>
              </a:lnSpc>
            </a:pPr>
            <a:endParaRPr lang="en-US" sz="2400" dirty="0"/>
          </a:p>
          <a:p>
            <a:pPr>
              <a:lnSpc>
                <a:spcPct val="110000"/>
              </a:lnSpc>
            </a:pPr>
            <a:endParaRPr lang="en-US" sz="2400" dirty="0"/>
          </a:p>
          <a:p>
            <a:pPr>
              <a:lnSpc>
                <a:spcPct val="110000"/>
              </a:lnSpc>
            </a:pPr>
            <a:endParaRPr lang="en-US" sz="2400" dirty="0"/>
          </a:p>
        </p:txBody>
      </p:sp>
      <p:sp>
        <p:nvSpPr>
          <p:cNvPr id="27650" name="Slide Number Placeholder 5"/>
          <p:cNvSpPr>
            <a:spLocks noGrp="1"/>
          </p:cNvSpPr>
          <p:nvPr>
            <p:ph type="sldNum" sz="quarter" idx="12"/>
          </p:nvPr>
        </p:nvSpPr>
        <p:spPr>
          <a:noFill/>
        </p:spPr>
        <p:txBody>
          <a:bodyPr/>
          <a:lstStyle/>
          <a:p>
            <a:fld id="{7CE166F0-D1E4-4D4B-AC59-D68D99E312C0}"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Claiming for foster care transportation reimbursement" descr="Section 5: State budget news"/>
          <p:cNvGrpSpPr/>
          <p:nvPr/>
        </p:nvGrpSpPr>
        <p:grpSpPr>
          <a:xfrm>
            <a:off x="2362197" y="5285990"/>
            <a:ext cx="6629402" cy="607094"/>
            <a:chOff x="3063333" y="5566136"/>
            <a:chExt cx="8839202" cy="809459"/>
          </a:xfrm>
        </p:grpSpPr>
        <p:sp>
          <p:nvSpPr>
            <p:cNvPr id="27" name="矩形 13">
              <a:extLst>
                <a:ext uri="{FF2B5EF4-FFF2-40B4-BE49-F238E27FC236}">
                  <a16:creationId xmlns:a16="http://schemas.microsoft.com/office/drawing/2014/main" id="{DF81D714-3905-427B-B5F8-783DEB3D0A2D}"/>
                </a:ext>
              </a:extLst>
            </p:cNvPr>
            <p:cNvSpPr/>
            <p:nvPr/>
          </p:nvSpPr>
          <p:spPr>
            <a:xfrm>
              <a:off x="3063333" y="5566136"/>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SemiBold" panose="020B0703040204020203" pitchFamily="34" charset="0"/>
                  <a:cs typeface="Segoe SemiBold" panose="020B0703040204020203" pitchFamily="34" charset="0"/>
                </a:rPr>
                <a:t>06</a:t>
              </a:r>
              <a:endParaRPr lang="zh-CN" altLang="en-US" sz="2400" dirty="0">
                <a:latin typeface="Segoe SemiBold" panose="020B0703040204020203" pitchFamily="34" charset="0"/>
                <a:cs typeface="Segoe SemiBold" panose="020B0703040204020203" pitchFamily="34" charset="0"/>
              </a:endParaRPr>
            </a:p>
          </p:txBody>
        </p:sp>
        <p:sp>
          <p:nvSpPr>
            <p:cNvPr id="28" name="文本框 14" descr="Section 5: State budget news">
              <a:extLst>
                <a:ext uri="{FF2B5EF4-FFF2-40B4-BE49-F238E27FC236}">
                  <a16:creationId xmlns:a16="http://schemas.microsoft.com/office/drawing/2014/main" id="{9440FE6B-2417-4F54-8A87-259875C67EB3}"/>
                </a:ext>
              </a:extLst>
            </p:cNvPr>
            <p:cNvSpPr txBox="1"/>
            <p:nvPr/>
          </p:nvSpPr>
          <p:spPr>
            <a:xfrm>
              <a:off x="3921125"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700" dirty="0">
                  <a:solidFill>
                    <a:schemeClr val="accent1">
                      <a:lumMod val="50000"/>
                    </a:schemeClr>
                  </a:solidFill>
                </a:rPr>
                <a:t>Claiming for foster care transportation reimbursement</a:t>
              </a:r>
              <a:endParaRPr lang="zh-CN" altLang="en-US" sz="2700" dirty="0">
                <a:solidFill>
                  <a:schemeClr val="accent1">
                    <a:lumMod val="50000"/>
                  </a:schemeClr>
                </a:solidFill>
              </a:endParaRPr>
            </a:p>
          </p:txBody>
        </p:sp>
      </p:grpSp>
      <p:grpSp>
        <p:nvGrpSpPr>
          <p:cNvPr id="24" name="State budget news" descr="Section 5: State budget news"/>
          <p:cNvGrpSpPr/>
          <p:nvPr/>
        </p:nvGrpSpPr>
        <p:grpSpPr>
          <a:xfrm>
            <a:off x="2363901" y="4370791"/>
            <a:ext cx="6629402" cy="607094"/>
            <a:chOff x="3063333" y="5566136"/>
            <a:chExt cx="8839202" cy="809459"/>
          </a:xfrm>
        </p:grpSpPr>
        <p:sp>
          <p:nvSpPr>
            <p:cNvPr id="16" name="矩形 13">
              <a:extLst>
                <a:ext uri="{FF2B5EF4-FFF2-40B4-BE49-F238E27FC236}">
                  <a16:creationId xmlns:a16="http://schemas.microsoft.com/office/drawing/2014/main" id="{DF81D714-3905-427B-B5F8-783DEB3D0A2D}"/>
                </a:ext>
              </a:extLst>
            </p:cNvPr>
            <p:cNvSpPr/>
            <p:nvPr/>
          </p:nvSpPr>
          <p:spPr>
            <a:xfrm>
              <a:off x="3063333" y="5566136"/>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SemiBold" panose="020B0703040204020203" pitchFamily="34" charset="0"/>
                  <a:cs typeface="Segoe SemiBold" panose="020B0703040204020203" pitchFamily="34" charset="0"/>
                </a:rPr>
                <a:t>05</a:t>
              </a:r>
              <a:endParaRPr lang="zh-CN" altLang="en-US" sz="2400" dirty="0">
                <a:latin typeface="Segoe SemiBold" panose="020B0703040204020203" pitchFamily="34" charset="0"/>
                <a:cs typeface="Segoe SemiBold" panose="020B0703040204020203" pitchFamily="34" charset="0"/>
              </a:endParaRPr>
            </a:p>
          </p:txBody>
        </p:sp>
        <p:sp>
          <p:nvSpPr>
            <p:cNvPr id="17" name="文本框 14" descr="Section 5: State budget news">
              <a:extLst>
                <a:ext uri="{FF2B5EF4-FFF2-40B4-BE49-F238E27FC236}">
                  <a16:creationId xmlns:a16="http://schemas.microsoft.com/office/drawing/2014/main" id="{9440FE6B-2417-4F54-8A87-259875C67EB3}"/>
                </a:ext>
              </a:extLst>
            </p:cNvPr>
            <p:cNvSpPr txBox="1"/>
            <p:nvPr/>
          </p:nvSpPr>
          <p:spPr>
            <a:xfrm>
              <a:off x="3921125"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700" dirty="0">
                  <a:solidFill>
                    <a:schemeClr val="accent1">
                      <a:lumMod val="50000"/>
                    </a:schemeClr>
                  </a:solidFill>
                </a:rPr>
                <a:t>State budget news</a:t>
              </a:r>
              <a:endParaRPr lang="zh-CN" altLang="en-US" sz="2700" dirty="0">
                <a:solidFill>
                  <a:schemeClr val="accent1">
                    <a:lumMod val="50000"/>
                  </a:schemeClr>
                </a:solidFill>
              </a:endParaRPr>
            </a:p>
          </p:txBody>
        </p:sp>
      </p:grpSp>
      <p:grpSp>
        <p:nvGrpSpPr>
          <p:cNvPr id="23" name="NSS, edits, reports, amendments, audits, and Excess Cost Calculator" descr="Section 4: Audit findings"/>
          <p:cNvGrpSpPr/>
          <p:nvPr/>
        </p:nvGrpSpPr>
        <p:grpSpPr>
          <a:xfrm>
            <a:off x="2362197" y="3447847"/>
            <a:ext cx="6629402" cy="607094"/>
            <a:chOff x="3061061" y="4335544"/>
            <a:chExt cx="8839202" cy="809459"/>
          </a:xfrm>
        </p:grpSpPr>
        <p:sp>
          <p:nvSpPr>
            <p:cNvPr id="14" name="矩形 13">
              <a:extLst>
                <a:ext uri="{FF2B5EF4-FFF2-40B4-BE49-F238E27FC236}">
                  <a16:creationId xmlns:a16="http://schemas.microsoft.com/office/drawing/2014/main" id="{DF81D714-3905-427B-B5F8-783DEB3D0A2D}"/>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SemiBold" panose="020B0703040204020203" pitchFamily="34" charset="0"/>
                  <a:cs typeface="Segoe SemiBold" panose="020B0703040204020203" pitchFamily="34" charset="0"/>
                </a:rPr>
                <a:t>04</a:t>
              </a:r>
              <a:endParaRPr lang="zh-CN" altLang="en-US" sz="2400" dirty="0">
                <a:latin typeface="Segoe SemiBold" panose="020B0703040204020203" pitchFamily="34" charset="0"/>
                <a:cs typeface="Segoe SemiBold" panose="020B0703040204020203" pitchFamily="34" charset="0"/>
              </a:endParaRPr>
            </a:p>
          </p:txBody>
        </p:sp>
        <p:sp>
          <p:nvSpPr>
            <p:cNvPr id="15" name="文本框 14" descr="Section 4: Audit findings">
              <a:extLst>
                <a:ext uri="{FF2B5EF4-FFF2-40B4-BE49-F238E27FC236}">
                  <a16:creationId xmlns:a16="http://schemas.microsoft.com/office/drawing/2014/main" id="{9440FE6B-2417-4F54-8A87-259875C67EB3}"/>
                </a:ext>
              </a:extLst>
            </p:cNvPr>
            <p:cNvSpPr txBox="1"/>
            <p:nvPr/>
          </p:nvSpPr>
          <p:spPr>
            <a:xfrm>
              <a:off x="3918853" y="4386331"/>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700" dirty="0">
                  <a:solidFill>
                    <a:schemeClr val="accent1">
                      <a:lumMod val="50000"/>
                    </a:schemeClr>
                  </a:solidFill>
                </a:rPr>
                <a:t>NSS, edits, reports, amendments, audits, and Excess Cost Calculator</a:t>
              </a:r>
              <a:endParaRPr lang="zh-CN" altLang="en-US" sz="2700" dirty="0">
                <a:solidFill>
                  <a:schemeClr val="accent1">
                    <a:lumMod val="50000"/>
                  </a:schemeClr>
                </a:solidFill>
              </a:endParaRPr>
            </a:p>
          </p:txBody>
        </p:sp>
      </p:grpSp>
      <p:grpSp>
        <p:nvGrpSpPr>
          <p:cNvPr id="22" name="Review of schedules" descr="Section 3: NSS, edits, reports, and amendments"/>
          <p:cNvGrpSpPr/>
          <p:nvPr/>
        </p:nvGrpSpPr>
        <p:grpSpPr>
          <a:xfrm>
            <a:off x="2362198" y="2529288"/>
            <a:ext cx="6629401" cy="607094"/>
            <a:chOff x="3061062" y="3110799"/>
            <a:chExt cx="8839201" cy="809459"/>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SemiBold" panose="020B0703040204020203" pitchFamily="34" charset="0"/>
                  <a:cs typeface="Segoe SemiBold" panose="020B0703040204020203" pitchFamily="34" charset="0"/>
                </a:rPr>
                <a:t>03</a:t>
              </a:r>
              <a:endParaRPr lang="zh-CN" altLang="en-US" sz="2400" dirty="0">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18853" y="3110799"/>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700" dirty="0">
                  <a:solidFill>
                    <a:schemeClr val="accent1">
                      <a:lumMod val="50000"/>
                    </a:schemeClr>
                  </a:solidFill>
                </a:rPr>
                <a:t>Review of schedules</a:t>
              </a:r>
              <a:endParaRPr lang="zh-CN" altLang="en-US" sz="2700" dirty="0">
                <a:solidFill>
                  <a:schemeClr val="accent1">
                    <a:lumMod val="50000"/>
                  </a:schemeClr>
                </a:solidFill>
              </a:endParaRPr>
            </a:p>
          </p:txBody>
        </p:sp>
      </p:grpSp>
      <p:grpSp>
        <p:nvGrpSpPr>
          <p:cNvPr id="21" name="EOYR-EPIMS crosswalk and updates to the chart of accounts" descr="Section 2: Review of schedules "/>
          <p:cNvGrpSpPr/>
          <p:nvPr/>
        </p:nvGrpSpPr>
        <p:grpSpPr>
          <a:xfrm>
            <a:off x="2362198" y="1600999"/>
            <a:ext cx="6629400" cy="607094"/>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SemiBold" panose="020B0703040204020203" pitchFamily="34" charset="0"/>
                  <a:cs typeface="Segoe SemiBold" panose="020B0703040204020203" pitchFamily="34" charset="0"/>
                </a:rPr>
                <a:t>02</a:t>
              </a:r>
              <a:endParaRPr lang="zh-CN" altLang="en-US" sz="2400" dirty="0">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700" dirty="0">
                  <a:solidFill>
                    <a:schemeClr val="accent1">
                      <a:lumMod val="50000"/>
                    </a:schemeClr>
                  </a:solidFill>
                </a:rPr>
                <a:t>EOYR-EPIMS crosswalk and updates to the chart of accounts</a:t>
              </a:r>
              <a:endParaRPr lang="zh-CN" altLang="en-US" sz="2700" dirty="0">
                <a:solidFill>
                  <a:schemeClr val="accent1">
                    <a:lumMod val="50000"/>
                  </a:schemeClr>
                </a:solidFill>
              </a:endParaRPr>
            </a:p>
          </p:txBody>
        </p:sp>
      </p:grpSp>
      <p:grpSp>
        <p:nvGrpSpPr>
          <p:cNvPr id="18" name="General reminders" descr="Section 1: General reminders"/>
          <p:cNvGrpSpPr/>
          <p:nvPr/>
        </p:nvGrpSpPr>
        <p:grpSpPr>
          <a:xfrm>
            <a:off x="2362198" y="685800"/>
            <a:ext cx="6629394" cy="607094"/>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SemiBold" panose="020B0703040204020203" pitchFamily="34" charset="0"/>
                  <a:cs typeface="Segoe SemiBold" panose="020B0703040204020203" pitchFamily="34" charset="0"/>
                </a:rPr>
                <a:t>01</a:t>
              </a:r>
              <a:endParaRPr lang="zh-CN" altLang="en-US" sz="2400" dirty="0">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700" dirty="0">
                  <a:solidFill>
                    <a:schemeClr val="accent1">
                      <a:lumMod val="50000"/>
                    </a:schemeClr>
                  </a:solidFill>
                </a:rPr>
                <a:t>General reminders</a:t>
              </a:r>
              <a:endParaRPr lang="zh-CN" altLang="en-US" sz="2700" dirty="0">
                <a:solidFill>
                  <a:schemeClr val="accent1">
                    <a:lumMod val="50000"/>
                  </a:schemeClr>
                </a:solidFill>
              </a:endParaRPr>
            </a:p>
          </p:txBody>
        </p:sp>
      </p:grpSp>
      <p:sp>
        <p:nvSpPr>
          <p:cNvPr id="7" name="Contents">
            <a:extLst>
              <a:ext uri="{FF2B5EF4-FFF2-40B4-BE49-F238E27FC236}">
                <a16:creationId xmlns:a16="http://schemas.microsoft.com/office/drawing/2014/main" id="{430C315A-057B-4784-B61A-E9DD640F9898}"/>
              </a:ext>
            </a:extLst>
          </p:cNvPr>
          <p:cNvSpPr txBox="1"/>
          <p:nvPr/>
        </p:nvSpPr>
        <p:spPr>
          <a:xfrm>
            <a:off x="1" y="2971800"/>
            <a:ext cx="2076809" cy="461665"/>
          </a:xfrm>
          <a:prstGeom prst="rect">
            <a:avLst/>
          </a:prstGeom>
          <a:noFill/>
        </p:spPr>
        <p:txBody>
          <a:bodyPr wrap="square" rtlCol="0">
            <a:spAutoFit/>
          </a:bodyPr>
          <a:lstStyle/>
          <a:p>
            <a:pPr algn="ctr"/>
            <a:r>
              <a:rPr lang="en-US" altLang="zh-CN" sz="24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CONTENTS</a:t>
            </a:r>
            <a:endParaRPr lang="zh-CN" altLang="en-US" sz="2400" dirty="0">
              <a:solidFill>
                <a:schemeClr val="bg1"/>
              </a:solidFill>
              <a:latin typeface="Segoe SemiBold" panose="020B0703040204020203" pitchFamily="34" charset="0"/>
              <a:cs typeface="Segoe SemiBold" panose="020B0703040204020203" pitchFamily="34" charset="0"/>
            </a:endParaRPr>
          </a:p>
        </p:txBody>
      </p:sp>
      <p:sp>
        <p:nvSpPr>
          <p:cNvPr id="2" name="Title 1"/>
          <p:cNvSpPr>
            <a:spLocks noGrp="1"/>
          </p:cNvSpPr>
          <p:nvPr>
            <p:ph type="title" idx="4294967295"/>
          </p:nvPr>
        </p:nvSpPr>
        <p:spPr/>
        <p:txBody>
          <a:bodyPr/>
          <a:lstStyle/>
          <a:p>
            <a:r>
              <a:rPr lang="en-US" dirty="0"/>
              <a:t>Table of contents</a:t>
            </a:r>
          </a:p>
        </p:txBody>
      </p:sp>
    </p:spTree>
    <p:extLst>
      <p:ext uri="{BB962C8B-B14F-4D97-AF65-F5344CB8AC3E}">
        <p14:creationId xmlns:p14="http://schemas.microsoft.com/office/powerpoint/2010/main" val="365058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fontScale="90000"/>
          </a:bodyPr>
          <a:lstStyle/>
          <a:p>
            <a:r>
              <a:rPr lang="en-US" dirty="0"/>
              <a:t>Schedule 1, Part II C.2: Expenditures from federal grants, state grants, and special funds</a:t>
            </a:r>
          </a:p>
        </p:txBody>
      </p:sp>
      <p:sp>
        <p:nvSpPr>
          <p:cNvPr id="28676" name="Rectangle 3"/>
          <p:cNvSpPr>
            <a:spLocks noGrp="1" noChangeArrowheads="1"/>
          </p:cNvSpPr>
          <p:nvPr>
            <p:ph idx="1"/>
          </p:nvPr>
        </p:nvSpPr>
        <p:spPr/>
        <p:txBody>
          <a:bodyPr/>
          <a:lstStyle/>
          <a:p>
            <a:r>
              <a:rPr lang="en-US" dirty="0"/>
              <a:t>Report</a:t>
            </a:r>
            <a:r>
              <a:rPr lang="en-US" sz="2400" dirty="0"/>
              <a:t> expenditures by function:</a:t>
            </a:r>
          </a:p>
          <a:p>
            <a:pPr lvl="1"/>
            <a:r>
              <a:rPr lang="en-US" sz="2400" dirty="0"/>
              <a:t>Federal grants from DESE or other state/federal agencies</a:t>
            </a:r>
            <a:r>
              <a:rPr lang="en-US" sz="1700" dirty="0"/>
              <a:t> </a:t>
            </a:r>
            <a:endParaRPr lang="en-US" sz="2000" dirty="0"/>
          </a:p>
          <a:p>
            <a:pPr lvl="1"/>
            <a:r>
              <a:rPr lang="en-US" sz="2400" dirty="0"/>
              <a:t>State grants from DESE or other state agencies</a:t>
            </a:r>
            <a:endParaRPr lang="en-US" sz="2000" dirty="0"/>
          </a:p>
          <a:p>
            <a:pPr lvl="1"/>
            <a:r>
              <a:rPr lang="en-US" sz="2400" dirty="0"/>
              <a:t>Revolving and special funds:</a:t>
            </a:r>
          </a:p>
          <a:p>
            <a:pPr lvl="2"/>
            <a:r>
              <a:rPr lang="en-US" sz="2000" dirty="0"/>
              <a:t>Circuit breaker</a:t>
            </a:r>
          </a:p>
          <a:p>
            <a:pPr lvl="2"/>
            <a:r>
              <a:rPr lang="en-US" sz="2000" dirty="0"/>
              <a:t>School choice receiving tuition</a:t>
            </a:r>
            <a:endParaRPr lang="en-US" sz="1800" i="1" dirty="0"/>
          </a:p>
          <a:p>
            <a:pPr lvl="2"/>
            <a:r>
              <a:rPr lang="en-US" sz="2000" dirty="0"/>
              <a:t>Private grants and gifts</a:t>
            </a:r>
          </a:p>
          <a:p>
            <a:pPr lvl="2"/>
            <a:r>
              <a:rPr lang="en-US" sz="2000" dirty="0"/>
              <a:t>Athletic fund</a:t>
            </a:r>
          </a:p>
          <a:p>
            <a:pPr lvl="2"/>
            <a:r>
              <a:rPr lang="en-US" sz="2000" dirty="0"/>
              <a:t>School lunch (</a:t>
            </a:r>
            <a:r>
              <a:rPr lang="en-US" sz="2000" i="1" dirty="0"/>
              <a:t>include state and federal reimbursements)</a:t>
            </a:r>
          </a:p>
          <a:p>
            <a:r>
              <a:rPr lang="en-US" sz="2600" dirty="0"/>
              <a:t>All grant expenditures reported from July 1 to June 30</a:t>
            </a:r>
          </a:p>
        </p:txBody>
      </p:sp>
      <p:sp>
        <p:nvSpPr>
          <p:cNvPr id="28674" name="Slide Number Placeholder 5"/>
          <p:cNvSpPr>
            <a:spLocks noGrp="1"/>
          </p:cNvSpPr>
          <p:nvPr>
            <p:ph type="sldNum" sz="quarter" idx="12"/>
          </p:nvPr>
        </p:nvSpPr>
        <p:spPr>
          <a:noFill/>
        </p:spPr>
        <p:txBody>
          <a:bodyPr/>
          <a:lstStyle/>
          <a:p>
            <a:fld id="{8E5C7E10-5036-4B32-AFB7-0FA968665C11}"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normAutofit/>
          </a:bodyPr>
          <a:lstStyle/>
          <a:p>
            <a:r>
              <a:rPr lang="en-US" dirty="0"/>
              <a:t>Schedule 2: Regional school assessments</a:t>
            </a:r>
          </a:p>
        </p:txBody>
      </p:sp>
      <p:sp>
        <p:nvSpPr>
          <p:cNvPr id="29700" name="Rectangle 3"/>
          <p:cNvSpPr>
            <a:spLocks noGrp="1" noChangeArrowheads="1"/>
          </p:cNvSpPr>
          <p:nvPr>
            <p:ph idx="1"/>
          </p:nvPr>
        </p:nvSpPr>
        <p:spPr/>
        <p:txBody>
          <a:bodyPr/>
          <a:lstStyle/>
          <a:p>
            <a:r>
              <a:rPr lang="en-US" sz="2400" dirty="0"/>
              <a:t>Categories of reporting (*apportioned according to regional agreement):</a:t>
            </a:r>
          </a:p>
          <a:p>
            <a:pPr lvl="1"/>
            <a:r>
              <a:rPr lang="en-US" sz="2000" dirty="0"/>
              <a:t>Minimum contribution</a:t>
            </a:r>
          </a:p>
          <a:p>
            <a:pPr lvl="1"/>
            <a:r>
              <a:rPr lang="en-US" sz="2000" dirty="0"/>
              <a:t>Above minimum*</a:t>
            </a:r>
          </a:p>
          <a:p>
            <a:pPr lvl="1"/>
            <a:r>
              <a:rPr lang="en-US" sz="2000" dirty="0"/>
              <a:t>Transportation*</a:t>
            </a:r>
          </a:p>
          <a:p>
            <a:pPr lvl="1"/>
            <a:r>
              <a:rPr lang="en-US" sz="2000" dirty="0"/>
              <a:t>Capital costs*</a:t>
            </a:r>
            <a:endParaRPr lang="en-US" sz="2000" i="1" dirty="0"/>
          </a:p>
          <a:p>
            <a:r>
              <a:rPr lang="en-US" u="sng" dirty="0"/>
              <a:t>Do not </a:t>
            </a:r>
            <a:r>
              <a:rPr lang="en-US" dirty="0"/>
              <a:t>report E&amp;D</a:t>
            </a:r>
            <a:endParaRPr lang="en-US" b="1" u="sng" dirty="0"/>
          </a:p>
          <a:p>
            <a:r>
              <a:rPr lang="en-US" dirty="0"/>
              <a:t>Indicate whether you use the statutory or agreement method to assess costs</a:t>
            </a:r>
          </a:p>
          <a:p>
            <a:r>
              <a:rPr lang="en-US" dirty="0"/>
              <a:t>Resolve any differences with Schedule 1, line 10, column 7</a:t>
            </a:r>
          </a:p>
        </p:txBody>
      </p:sp>
      <p:sp>
        <p:nvSpPr>
          <p:cNvPr id="29698" name="Slide Number Placeholder 5"/>
          <p:cNvSpPr>
            <a:spLocks noGrp="1"/>
          </p:cNvSpPr>
          <p:nvPr>
            <p:ph type="sldNum" sz="quarter" idx="12"/>
          </p:nvPr>
        </p:nvSpPr>
        <p:spPr>
          <a:noFill/>
        </p:spPr>
        <p:txBody>
          <a:bodyPr/>
          <a:lstStyle/>
          <a:p>
            <a:fld id="{917F8473-3ECB-4E1C-801A-3699BBB6EE6C}"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ormAutofit fontScale="90000"/>
          </a:bodyPr>
          <a:lstStyle/>
          <a:p>
            <a:r>
              <a:rPr lang="en-US" dirty="0"/>
              <a:t>Schedule 4: Special education expenditures by school committee, city/town, circuit breaker, and grants and placement</a:t>
            </a:r>
          </a:p>
        </p:txBody>
      </p:sp>
      <p:sp>
        <p:nvSpPr>
          <p:cNvPr id="30724" name="Rectangle 3"/>
          <p:cNvSpPr>
            <a:spLocks noGrp="1" noChangeArrowheads="1"/>
          </p:cNvSpPr>
          <p:nvPr>
            <p:ph idx="1"/>
          </p:nvPr>
        </p:nvSpPr>
        <p:spPr/>
        <p:txBody>
          <a:bodyPr>
            <a:normAutofit/>
          </a:bodyPr>
          <a:lstStyle/>
          <a:p>
            <a:pPr>
              <a:lnSpc>
                <a:spcPct val="110000"/>
              </a:lnSpc>
            </a:pPr>
            <a:r>
              <a:rPr lang="en-US" dirty="0"/>
              <a:t>Report school committee, city/town, and circuit breaker expenditures by </a:t>
            </a:r>
            <a:r>
              <a:rPr lang="en-US" sz="2400" dirty="0"/>
              <a:t>function:</a:t>
            </a:r>
          </a:p>
          <a:p>
            <a:pPr lvl="1">
              <a:lnSpc>
                <a:spcPct val="110000"/>
              </a:lnSpc>
            </a:pPr>
            <a:r>
              <a:rPr lang="en-US" sz="2000" dirty="0"/>
              <a:t>Instructional services (2000)</a:t>
            </a:r>
          </a:p>
          <a:p>
            <a:pPr lvl="1">
              <a:lnSpc>
                <a:spcPct val="110000"/>
              </a:lnSpc>
            </a:pPr>
            <a:r>
              <a:rPr lang="en-US" sz="2000" dirty="0"/>
              <a:t>Tuition (9000)</a:t>
            </a:r>
          </a:p>
          <a:p>
            <a:pPr lvl="1">
              <a:lnSpc>
                <a:spcPct val="110000"/>
              </a:lnSpc>
            </a:pPr>
            <a:r>
              <a:rPr lang="en-US" sz="2000" dirty="0"/>
              <a:t>Non public health (6800)</a:t>
            </a:r>
          </a:p>
          <a:p>
            <a:pPr>
              <a:lnSpc>
                <a:spcPct val="110000"/>
              </a:lnSpc>
            </a:pPr>
            <a:r>
              <a:rPr lang="en-US" sz="2400" dirty="0"/>
              <a:t>Grants and other funds reported on line 3930 </a:t>
            </a:r>
          </a:p>
          <a:p>
            <a:pPr>
              <a:lnSpc>
                <a:spcPct val="110000"/>
              </a:lnSpc>
            </a:pPr>
            <a:r>
              <a:rPr lang="en-US" dirty="0"/>
              <a:t>Reconcile any </a:t>
            </a:r>
            <a:r>
              <a:rPr lang="en-US" sz="2400" dirty="0"/>
              <a:t>differences with Schedule 1, column 2, special </a:t>
            </a:r>
            <a:r>
              <a:rPr lang="en-US" dirty="0"/>
              <a:t>e</a:t>
            </a:r>
            <a:r>
              <a:rPr lang="en-US" sz="2400" dirty="0"/>
              <a:t>ducation</a:t>
            </a:r>
          </a:p>
          <a:p>
            <a:pPr marL="0" indent="0">
              <a:lnSpc>
                <a:spcPct val="110000"/>
              </a:lnSpc>
              <a:buNone/>
            </a:pPr>
            <a:endParaRPr lang="en-US" sz="2400" dirty="0"/>
          </a:p>
          <a:p>
            <a:pPr>
              <a:lnSpc>
                <a:spcPct val="110000"/>
              </a:lnSpc>
            </a:pPr>
            <a:endParaRPr lang="en-US" sz="2400" dirty="0"/>
          </a:p>
        </p:txBody>
      </p:sp>
      <p:sp>
        <p:nvSpPr>
          <p:cNvPr id="30722" name="Slide Number Placeholder 5"/>
          <p:cNvSpPr>
            <a:spLocks noGrp="1"/>
          </p:cNvSpPr>
          <p:nvPr>
            <p:ph type="sldNum" sz="quarter" idx="12"/>
          </p:nvPr>
        </p:nvSpPr>
        <p:spPr>
          <a:noFill/>
        </p:spPr>
        <p:txBody>
          <a:bodyPr/>
          <a:lstStyle/>
          <a:p>
            <a:fld id="{1BFFF245-BA3C-41B4-8C6E-184FE9B9E1F4}"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normAutofit/>
          </a:bodyPr>
          <a:lstStyle/>
          <a:p>
            <a:r>
              <a:rPr lang="en-US" dirty="0"/>
              <a:t>Schedule 7: Pupil transportation</a:t>
            </a:r>
          </a:p>
        </p:txBody>
      </p:sp>
      <p:sp>
        <p:nvSpPr>
          <p:cNvPr id="2053" name="Rectangle 3"/>
          <p:cNvSpPr>
            <a:spLocks noGrp="1" noChangeArrowheads="1"/>
          </p:cNvSpPr>
          <p:nvPr>
            <p:ph idx="1"/>
          </p:nvPr>
        </p:nvSpPr>
        <p:spPr/>
        <p:txBody>
          <a:bodyPr>
            <a:normAutofit/>
          </a:bodyPr>
          <a:lstStyle/>
          <a:p>
            <a:pPr>
              <a:lnSpc>
                <a:spcPct val="110000"/>
              </a:lnSpc>
            </a:pPr>
            <a:r>
              <a:rPr lang="en-US" sz="2400" dirty="0"/>
              <a:t>Report expenditures from appropriated funds and the associated number of riders transported at public expense</a:t>
            </a:r>
          </a:p>
          <a:p>
            <a:pPr lvl="1">
              <a:lnSpc>
                <a:spcPct val="110000"/>
              </a:lnSpc>
            </a:pPr>
            <a:r>
              <a:rPr lang="en-US" dirty="0"/>
              <a:t>Include municipal and school committee costs</a:t>
            </a:r>
          </a:p>
          <a:p>
            <a:pPr lvl="1">
              <a:lnSpc>
                <a:spcPct val="110000"/>
              </a:lnSpc>
            </a:pPr>
            <a:r>
              <a:rPr lang="en-US" dirty="0"/>
              <a:t>Report by program </a:t>
            </a:r>
          </a:p>
          <a:p>
            <a:pPr lvl="2">
              <a:lnSpc>
                <a:spcPct val="110000"/>
              </a:lnSpc>
            </a:pPr>
            <a:r>
              <a:rPr lang="en-US" dirty="0"/>
              <a:t>Special education: Delineate in- and out-of-district costs and riders</a:t>
            </a:r>
          </a:p>
          <a:p>
            <a:pPr lvl="2">
              <a:lnSpc>
                <a:spcPct val="110000"/>
              </a:lnSpc>
            </a:pPr>
            <a:r>
              <a:rPr lang="en-US" dirty="0"/>
              <a:t>Vocational</a:t>
            </a:r>
            <a:r>
              <a:rPr lang="en-US" i="1" dirty="0"/>
              <a:t>: </a:t>
            </a:r>
            <a:r>
              <a:rPr lang="en-US" dirty="0"/>
              <a:t>Include out-of-district transportation costs and riders</a:t>
            </a:r>
          </a:p>
          <a:p>
            <a:pPr lvl="1">
              <a:lnSpc>
                <a:spcPct val="110000"/>
              </a:lnSpc>
            </a:pPr>
            <a:r>
              <a:rPr lang="en-US" dirty="0"/>
              <a:t>Report by reimbursable and non-reimbursable categories</a:t>
            </a:r>
          </a:p>
          <a:p>
            <a:pPr lvl="1">
              <a:lnSpc>
                <a:spcPct val="110000"/>
              </a:lnSpc>
            </a:pPr>
            <a:r>
              <a:rPr lang="en-US" dirty="0"/>
              <a:t>Report in accordance with 10.08 and 10.09 of the school finance regulations</a:t>
            </a:r>
          </a:p>
        </p:txBody>
      </p:sp>
      <p:sp>
        <p:nvSpPr>
          <p:cNvPr id="2051" name="Slide Number Placeholder 5"/>
          <p:cNvSpPr>
            <a:spLocks noGrp="1"/>
          </p:cNvSpPr>
          <p:nvPr>
            <p:ph type="sldNum" sz="quarter" idx="12"/>
          </p:nvPr>
        </p:nvSpPr>
        <p:spPr>
          <a:noFill/>
        </p:spPr>
        <p:txBody>
          <a:bodyPr/>
          <a:lstStyle/>
          <a:p>
            <a:fld id="{00BC7BC5-A8A6-4C5A-9DF1-EC0F3A25D675}" type="slidenum">
              <a:rPr lang="en-US" smtClean="0"/>
              <a:pPr/>
              <a:t>23</a:t>
            </a:fld>
            <a:endParaRPr lang="en-US"/>
          </a:p>
        </p:txBody>
      </p:sp>
      <p:graphicFrame>
        <p:nvGraphicFramePr>
          <p:cNvPr id="2050" name="Object 4" descr="clip art picture of a school bus"/>
          <p:cNvGraphicFramePr>
            <a:graphicFrameLocks noChangeAspect="1"/>
          </p:cNvGraphicFramePr>
          <p:nvPr>
            <p:extLst>
              <p:ext uri="{D42A27DB-BD31-4B8C-83A1-F6EECF244321}">
                <p14:modId xmlns:p14="http://schemas.microsoft.com/office/powerpoint/2010/main" val="4229499980"/>
              </p:ext>
            </p:extLst>
          </p:nvPr>
        </p:nvGraphicFramePr>
        <p:xfrm>
          <a:off x="6858000" y="228600"/>
          <a:ext cx="1905000" cy="757238"/>
        </p:xfrm>
        <a:graphic>
          <a:graphicData uri="http://schemas.openxmlformats.org/presentationml/2006/ole">
            <mc:AlternateContent xmlns:mc="http://schemas.openxmlformats.org/markup-compatibility/2006">
              <mc:Choice xmlns:v="urn:schemas-microsoft-com:vml" Requires="v">
                <p:oleObj spid="_x0000_s2191" name="Clip" r:id="rId4" imgW="1398600" imgH="555840" progId="">
                  <p:embed/>
                </p:oleObj>
              </mc:Choice>
              <mc:Fallback>
                <p:oleObj name="Clip" r:id="rId4" imgW="1398600" imgH="555840" progId="">
                  <p:embed/>
                  <p:pic>
                    <p:nvPicPr>
                      <p:cNvPr id="0" name="Object 4" descr="clip art picture of a school b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8600"/>
                        <a:ext cx="1905000"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normAutofit/>
          </a:bodyPr>
          <a:lstStyle/>
          <a:p>
            <a:r>
              <a:rPr lang="en-US" dirty="0"/>
              <a:t>Schedule 7: Pupil transportation (continued)</a:t>
            </a:r>
          </a:p>
        </p:txBody>
      </p:sp>
      <p:sp>
        <p:nvSpPr>
          <p:cNvPr id="3077" name="Rectangle 3"/>
          <p:cNvSpPr>
            <a:spLocks noGrp="1" noChangeArrowheads="1"/>
          </p:cNvSpPr>
          <p:nvPr>
            <p:ph idx="1"/>
          </p:nvPr>
        </p:nvSpPr>
        <p:spPr/>
        <p:txBody>
          <a:bodyPr>
            <a:noAutofit/>
          </a:bodyPr>
          <a:lstStyle/>
          <a:p>
            <a:pPr marL="173038" indent="-173038">
              <a:lnSpc>
                <a:spcPct val="110000"/>
              </a:lnSpc>
              <a:spcBef>
                <a:spcPts val="375"/>
              </a:spcBef>
            </a:pPr>
            <a:r>
              <a:rPr lang="en-US" sz="2000" dirty="0"/>
              <a:t>Transportation expenditures reported in columns 1 through 5 </a:t>
            </a:r>
            <a:r>
              <a:rPr lang="en-US" sz="2000" b="1" u="sng" dirty="0"/>
              <a:t>must</a:t>
            </a:r>
            <a:r>
              <a:rPr lang="en-US" sz="2000" u="sng" dirty="0"/>
              <a:t> </a:t>
            </a:r>
            <a:r>
              <a:rPr lang="en-US" sz="2000" dirty="0"/>
              <a:t>have corresponding pupil rider data reported in columns 6 through 9 </a:t>
            </a:r>
          </a:p>
          <a:p>
            <a:pPr marL="173038" indent="-173038">
              <a:lnSpc>
                <a:spcPct val="110000"/>
              </a:lnSpc>
              <a:spcBef>
                <a:spcPts val="375"/>
              </a:spcBef>
            </a:pPr>
            <a:r>
              <a:rPr lang="en-US" sz="2000" dirty="0"/>
              <a:t>Expenditures and student counts for school choice and charter school students regardless of mileage </a:t>
            </a:r>
            <a:r>
              <a:rPr lang="en-US" sz="2000" b="1" u="sng" dirty="0"/>
              <a:t>must</a:t>
            </a:r>
            <a:r>
              <a:rPr lang="en-US" sz="2000" dirty="0"/>
              <a:t> be reported in column 3 and 8</a:t>
            </a:r>
          </a:p>
          <a:p>
            <a:pPr marL="173038" indent="-173038">
              <a:lnSpc>
                <a:spcPct val="110000"/>
              </a:lnSpc>
              <a:spcBef>
                <a:spcPts val="375"/>
              </a:spcBef>
            </a:pPr>
            <a:r>
              <a:rPr lang="en-US" sz="2000" b="1" u="sng" dirty="0"/>
              <a:t>Report homeless transportation expenditures on lines 4283 and 4285</a:t>
            </a:r>
          </a:p>
          <a:p>
            <a:pPr marL="173038" indent="-173038">
              <a:lnSpc>
                <a:spcPct val="110000"/>
              </a:lnSpc>
              <a:spcBef>
                <a:spcPts val="375"/>
              </a:spcBef>
            </a:pPr>
            <a:r>
              <a:rPr lang="en-US" sz="2000" b="1" u="sng" dirty="0">
                <a:solidFill>
                  <a:schemeClr val="accent2">
                    <a:lumMod val="75000"/>
                  </a:schemeClr>
                </a:solidFill>
              </a:rPr>
              <a:t>Report foster care transportation on line 4286</a:t>
            </a:r>
          </a:p>
          <a:p>
            <a:pPr marL="173038" indent="-173038">
              <a:lnSpc>
                <a:spcPct val="110000"/>
              </a:lnSpc>
              <a:spcBef>
                <a:spcPts val="375"/>
              </a:spcBef>
            </a:pPr>
            <a:r>
              <a:rPr lang="en-US" sz="2000" dirty="0"/>
              <a:t>Maintain a depreciation schedule, if applicable.</a:t>
            </a:r>
          </a:p>
          <a:p>
            <a:pPr marL="173038" indent="-173038">
              <a:lnSpc>
                <a:spcPct val="110000"/>
              </a:lnSpc>
              <a:spcBef>
                <a:spcPts val="375"/>
              </a:spcBef>
            </a:pPr>
            <a:r>
              <a:rPr lang="en-US" sz="2000" b="1" u="sng" dirty="0"/>
              <a:t>Special education</a:t>
            </a:r>
            <a:r>
              <a:rPr lang="en-US" sz="2000" dirty="0"/>
              <a:t> costs and riders are reported by columns, all other programs are reported on separate lines</a:t>
            </a:r>
            <a:endParaRPr lang="en-US" sz="2000" b="1" dirty="0"/>
          </a:p>
          <a:p>
            <a:pPr>
              <a:lnSpc>
                <a:spcPct val="120000"/>
              </a:lnSpc>
            </a:pPr>
            <a:endParaRPr lang="en-US" sz="1800" b="1" dirty="0"/>
          </a:p>
        </p:txBody>
      </p:sp>
      <p:sp>
        <p:nvSpPr>
          <p:cNvPr id="3075" name="Slide Number Placeholder 5"/>
          <p:cNvSpPr>
            <a:spLocks noGrp="1"/>
          </p:cNvSpPr>
          <p:nvPr>
            <p:ph type="sldNum" sz="quarter" idx="12"/>
          </p:nvPr>
        </p:nvSpPr>
        <p:spPr>
          <a:noFill/>
        </p:spPr>
        <p:txBody>
          <a:bodyPr/>
          <a:lstStyle/>
          <a:p>
            <a:fld id="{7D3601AA-7DB4-416D-AE79-D2F9AAD66EC0}" type="slidenum">
              <a:rPr lang="en-US" smtClean="0"/>
              <a:pPr/>
              <a:t>24</a:t>
            </a:fld>
            <a:endParaRPr lang="en-US"/>
          </a:p>
        </p:txBody>
      </p:sp>
      <p:graphicFrame>
        <p:nvGraphicFramePr>
          <p:cNvPr id="3074" name="Object 4" descr="clip art picture of a school bus"/>
          <p:cNvGraphicFramePr>
            <a:graphicFrameLocks noChangeAspect="1"/>
          </p:cNvGraphicFramePr>
          <p:nvPr>
            <p:extLst>
              <p:ext uri="{D42A27DB-BD31-4B8C-83A1-F6EECF244321}">
                <p14:modId xmlns:p14="http://schemas.microsoft.com/office/powerpoint/2010/main" val="422628697"/>
              </p:ext>
            </p:extLst>
          </p:nvPr>
        </p:nvGraphicFramePr>
        <p:xfrm>
          <a:off x="6858000" y="228600"/>
          <a:ext cx="1905000" cy="757238"/>
        </p:xfrm>
        <a:graphic>
          <a:graphicData uri="http://schemas.openxmlformats.org/presentationml/2006/ole">
            <mc:AlternateContent xmlns:mc="http://schemas.openxmlformats.org/markup-compatibility/2006">
              <mc:Choice xmlns:v="urn:schemas-microsoft-com:vml" Requires="v">
                <p:oleObj spid="_x0000_s3216" name="Clip" r:id="rId4" imgW="1398600" imgH="555840" progId="">
                  <p:embed/>
                </p:oleObj>
              </mc:Choice>
              <mc:Fallback>
                <p:oleObj name="Clip" r:id="rId4" imgW="1398600" imgH="555840" progId="">
                  <p:embed/>
                  <p:pic>
                    <p:nvPicPr>
                      <p:cNvPr id="0" name="Object 4" descr="clip art picture of a school b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8600"/>
                        <a:ext cx="1905000"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dirty="0"/>
              <a:t>Schedule 7: Pupil transportation (Continued)</a:t>
            </a:r>
          </a:p>
        </p:txBody>
      </p:sp>
      <p:sp>
        <p:nvSpPr>
          <p:cNvPr id="4101" name="Rectangle 3075"/>
          <p:cNvSpPr>
            <a:spLocks noGrp="1" noChangeArrowheads="1"/>
          </p:cNvSpPr>
          <p:nvPr>
            <p:ph idx="1"/>
          </p:nvPr>
        </p:nvSpPr>
        <p:spPr/>
        <p:txBody>
          <a:bodyPr>
            <a:normAutofit/>
          </a:bodyPr>
          <a:lstStyle/>
          <a:p>
            <a:r>
              <a:rPr lang="en-US" dirty="0"/>
              <a:t>Expenditures from fees deposited into revolving accounts must be reported on line 4320</a:t>
            </a:r>
          </a:p>
          <a:p>
            <a:r>
              <a:rPr lang="en-US" dirty="0"/>
              <a:t>Reimbursable expenditures are based on “portal to portal” measurement</a:t>
            </a:r>
          </a:p>
          <a:p>
            <a:r>
              <a:rPr lang="en-US" dirty="0"/>
              <a:t>Reimbursable expenditures are based on expenditures for transporting students living at least 1 ½ miles from school once daily to and from school</a:t>
            </a:r>
          </a:p>
          <a:p>
            <a:r>
              <a:rPr lang="en-US" dirty="0"/>
              <a:t>Resolve any differences with Schedule 1, function codes 3300 and 6900 for both school committee and city/town expenditures</a:t>
            </a:r>
          </a:p>
        </p:txBody>
      </p:sp>
      <p:sp>
        <p:nvSpPr>
          <p:cNvPr id="4099" name="Slide Number Placeholder 5"/>
          <p:cNvSpPr>
            <a:spLocks noGrp="1"/>
          </p:cNvSpPr>
          <p:nvPr>
            <p:ph type="sldNum" sz="quarter" idx="12"/>
          </p:nvPr>
        </p:nvSpPr>
        <p:spPr>
          <a:noFill/>
        </p:spPr>
        <p:txBody>
          <a:bodyPr/>
          <a:lstStyle/>
          <a:p>
            <a:fld id="{D48DE84B-E9A9-4595-B6CA-DDDC5A7C7439}" type="slidenum">
              <a:rPr lang="en-US" smtClean="0"/>
              <a:pPr/>
              <a:t>25</a:t>
            </a:fld>
            <a:endParaRPr lang="en-US"/>
          </a:p>
        </p:txBody>
      </p:sp>
      <p:graphicFrame>
        <p:nvGraphicFramePr>
          <p:cNvPr id="8" name="Object 4" descr="clip art picture of a school bus"/>
          <p:cNvGraphicFramePr>
            <a:graphicFrameLocks noChangeAspect="1"/>
          </p:cNvGraphicFramePr>
          <p:nvPr>
            <p:extLst>
              <p:ext uri="{D42A27DB-BD31-4B8C-83A1-F6EECF244321}">
                <p14:modId xmlns:p14="http://schemas.microsoft.com/office/powerpoint/2010/main" val="2200245061"/>
              </p:ext>
            </p:extLst>
          </p:nvPr>
        </p:nvGraphicFramePr>
        <p:xfrm>
          <a:off x="6858000" y="228600"/>
          <a:ext cx="1905000" cy="757238"/>
        </p:xfrm>
        <a:graphic>
          <a:graphicData uri="http://schemas.openxmlformats.org/presentationml/2006/ole">
            <mc:AlternateContent xmlns:mc="http://schemas.openxmlformats.org/markup-compatibility/2006">
              <mc:Choice xmlns:v="urn:schemas-microsoft-com:vml" Requires="v">
                <p:oleObj spid="_x0000_s4241" name="Clip" r:id="rId4" imgW="1398600" imgH="555840" progId="">
                  <p:embed/>
                </p:oleObj>
              </mc:Choice>
              <mc:Fallback>
                <p:oleObj name="Clip" r:id="rId4" imgW="1398600" imgH="555840" progId="">
                  <p:embed/>
                  <p:pic>
                    <p:nvPicPr>
                      <p:cNvPr id="0" name="Object 4" descr="clip art picture of a school b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8600"/>
                        <a:ext cx="1905000"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Please complete the workshop evaluation</a:t>
            </a:r>
          </a:p>
        </p:txBody>
      </p:sp>
      <p:sp>
        <p:nvSpPr>
          <p:cNvPr id="3" name="Content Placeholder 2"/>
          <p:cNvSpPr>
            <a:spLocks noGrp="1"/>
          </p:cNvSpPr>
          <p:nvPr>
            <p:ph idx="1"/>
          </p:nvPr>
        </p:nvSpPr>
        <p:spPr/>
        <p:txBody>
          <a:bodyPr/>
          <a:lstStyle/>
          <a:p>
            <a:pPr>
              <a:buNone/>
            </a:pPr>
            <a:endParaRPr lang="en-US" dirty="0">
              <a:hlinkClick r:id="rId3"/>
            </a:endParaRPr>
          </a:p>
          <a:p>
            <a:pPr algn="ctr">
              <a:buNone/>
            </a:pPr>
            <a:r>
              <a:rPr lang="en-US" sz="4800" dirty="0">
                <a:hlinkClick r:id="rId3"/>
              </a:rPr>
              <a:t>http://bit.ly/2tkdWuw</a:t>
            </a:r>
            <a:endParaRPr lang="en-US" sz="4800" dirty="0"/>
          </a:p>
          <a:p>
            <a:pPr algn="ctr">
              <a:buNone/>
            </a:pPr>
            <a:endParaRPr lang="en-US" sz="4800"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26</a:t>
            </a:fld>
            <a:endParaRPr lang="en-US"/>
          </a:p>
        </p:txBody>
      </p:sp>
      <p:sp>
        <p:nvSpPr>
          <p:cNvPr id="4" name="Footer Placeholder 3"/>
          <p:cNvSpPr>
            <a:spLocks noGrp="1"/>
          </p:cNvSpPr>
          <p:nvPr>
            <p:ph type="ftr" sz="quarter" idx="4294967295"/>
          </p:nvPr>
        </p:nvSpPr>
        <p:spPr>
          <a:xfrm>
            <a:off x="3733800" y="6356350"/>
            <a:ext cx="5410200" cy="365125"/>
          </a:xfrm>
        </p:spPr>
        <p:txBody>
          <a:bodyPr/>
          <a:lstStyle/>
          <a:p>
            <a:r>
              <a:rPr lang="en-US"/>
              <a:t>Massachusetts Department of Elementary and Secondary Education</a:t>
            </a:r>
          </a:p>
        </p:txBody>
      </p:sp>
    </p:spTree>
    <p:extLst>
      <p:ext uri="{BB962C8B-B14F-4D97-AF65-F5344CB8AC3E}">
        <p14:creationId xmlns:p14="http://schemas.microsoft.com/office/powerpoint/2010/main" val="794575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Schedule 18 collects teacher contract details</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solidFill>
                  <a:srgbClr val="0D1969">
                    <a:tint val="75000"/>
                  </a:srgbClr>
                </a:solidFill>
              </a:rPr>
              <a:pPr/>
              <a:t>27</a:t>
            </a:fld>
            <a:endParaRPr lang="en-US" dirty="0">
              <a:solidFill>
                <a:srgbClr val="0D1969">
                  <a:tint val="75000"/>
                </a:srgbClr>
              </a:solidFill>
            </a:endParaRPr>
          </a:p>
        </p:txBody>
      </p:sp>
      <p:sp>
        <p:nvSpPr>
          <p:cNvPr id="4" name="Footer Placeholder 3"/>
          <p:cNvSpPr>
            <a:spLocks noGrp="1"/>
          </p:cNvSpPr>
          <p:nvPr>
            <p:ph type="ftr" sz="quarter" idx="4294967295"/>
          </p:nvPr>
        </p:nvSpPr>
        <p:spPr>
          <a:xfrm>
            <a:off x="3733800" y="6356350"/>
            <a:ext cx="5410200" cy="365125"/>
          </a:xfrm>
        </p:spPr>
        <p:txBody>
          <a:bodyPr/>
          <a:lstStyle/>
          <a:p>
            <a:r>
              <a:rPr lang="en-US">
                <a:solidFill>
                  <a:srgbClr val="0D1969">
                    <a:tint val="75000"/>
                  </a:srgbClr>
                </a:solidFill>
              </a:rPr>
              <a:t>Massachusetts Department of Elementary and Secondary Education</a:t>
            </a:r>
          </a:p>
        </p:txBody>
      </p:sp>
      <p:pic>
        <p:nvPicPr>
          <p:cNvPr id="6" name="Content Placeholder 5" descr="This is a screenshot of Schedule 18 from the End of Year Report workbook"/>
          <p:cNvPicPr>
            <a:picLocks noGrp="1" noChangeAspect="1"/>
          </p:cNvPicPr>
          <p:nvPr>
            <p:ph idx="1"/>
          </p:nvPr>
        </p:nvPicPr>
        <p:blipFill>
          <a:blip r:embed="rId3"/>
          <a:stretch>
            <a:fillRect/>
          </a:stretch>
        </p:blipFill>
        <p:spPr>
          <a:xfrm>
            <a:off x="501083" y="1295400"/>
            <a:ext cx="8109517" cy="4724400"/>
          </a:xfrm>
          <a:prstGeom prst="rect">
            <a:avLst/>
          </a:prstGeom>
        </p:spPr>
      </p:pic>
    </p:spTree>
    <p:extLst>
      <p:ext uri="{BB962C8B-B14F-4D97-AF65-F5344CB8AC3E}">
        <p14:creationId xmlns:p14="http://schemas.microsoft.com/office/powerpoint/2010/main" val="1735453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normAutofit/>
          </a:bodyPr>
          <a:lstStyle/>
          <a:p>
            <a:r>
              <a:rPr lang="en-US" dirty="0"/>
              <a:t>Schedule 19: FY20 budget</a:t>
            </a:r>
          </a:p>
        </p:txBody>
      </p:sp>
      <p:sp>
        <p:nvSpPr>
          <p:cNvPr id="33796" name="Rectangle 3"/>
          <p:cNvSpPr>
            <a:spLocks noGrp="1" noChangeArrowheads="1"/>
          </p:cNvSpPr>
          <p:nvPr>
            <p:ph idx="1"/>
          </p:nvPr>
        </p:nvSpPr>
        <p:spPr/>
        <p:txBody>
          <a:bodyPr/>
          <a:lstStyle/>
          <a:p>
            <a:r>
              <a:rPr lang="en-US" sz="2800" dirty="0"/>
              <a:t>Purpose:</a:t>
            </a:r>
          </a:p>
          <a:p>
            <a:pPr lvl="1"/>
            <a:r>
              <a:rPr lang="en-US" dirty="0"/>
              <a:t>Determine school district’s compliance with FY20 NSS requirement</a:t>
            </a:r>
          </a:p>
          <a:p>
            <a:pPr lvl="1"/>
            <a:r>
              <a:rPr lang="en-US" dirty="0"/>
              <a:t>Information and statistical reporting </a:t>
            </a:r>
          </a:p>
          <a:p>
            <a:pPr lvl="1"/>
            <a:r>
              <a:rPr lang="en-US" dirty="0"/>
              <a:t>Cherry sheet estimates for school transportation  </a:t>
            </a:r>
          </a:p>
          <a:p>
            <a:pPr lvl="1"/>
            <a:r>
              <a:rPr lang="en-US" dirty="0"/>
              <a:t>Charter school rates</a:t>
            </a:r>
          </a:p>
        </p:txBody>
      </p:sp>
      <p:sp>
        <p:nvSpPr>
          <p:cNvPr id="33794" name="Slide Number Placeholder 5"/>
          <p:cNvSpPr>
            <a:spLocks noGrp="1"/>
          </p:cNvSpPr>
          <p:nvPr>
            <p:ph type="sldNum" sz="quarter" idx="12"/>
          </p:nvPr>
        </p:nvSpPr>
        <p:spPr>
          <a:noFill/>
        </p:spPr>
        <p:txBody>
          <a:bodyPr/>
          <a:lstStyle/>
          <a:p>
            <a:fld id="{49BA6C98-640C-4C1B-890A-941EB4C697D5}"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normAutofit/>
          </a:bodyPr>
          <a:lstStyle/>
          <a:p>
            <a:r>
              <a:rPr lang="en-US" dirty="0">
                <a:solidFill>
                  <a:srgbClr val="FFFFFF"/>
                </a:solidFill>
              </a:rPr>
              <a:t>Schedule 19 A.1: School committee appropriation</a:t>
            </a:r>
            <a:endParaRPr lang="en-US" sz="3600" dirty="0">
              <a:solidFill>
                <a:srgbClr val="FFFFFF"/>
              </a:solidFill>
            </a:endParaRPr>
          </a:p>
        </p:txBody>
      </p:sp>
      <p:sp>
        <p:nvSpPr>
          <p:cNvPr id="34820" name="Rectangle 3"/>
          <p:cNvSpPr>
            <a:spLocks noGrp="1" noChangeArrowheads="1"/>
          </p:cNvSpPr>
          <p:nvPr>
            <p:ph idx="1"/>
          </p:nvPr>
        </p:nvSpPr>
        <p:spPr/>
        <p:txBody>
          <a:bodyPr>
            <a:normAutofit/>
          </a:bodyPr>
          <a:lstStyle/>
          <a:p>
            <a:pPr>
              <a:lnSpc>
                <a:spcPct val="110000"/>
              </a:lnSpc>
            </a:pPr>
            <a:r>
              <a:rPr lang="en-US" dirty="0"/>
              <a:t>Report by expenditure classification and programs</a:t>
            </a:r>
          </a:p>
          <a:p>
            <a:pPr>
              <a:lnSpc>
                <a:spcPct val="110000"/>
              </a:lnSpc>
            </a:pPr>
            <a:r>
              <a:rPr lang="en-US" dirty="0"/>
              <a:t>Include Adult Education in Community Services (6000)</a:t>
            </a:r>
          </a:p>
          <a:p>
            <a:pPr>
              <a:lnSpc>
                <a:spcPct val="110000"/>
              </a:lnSpc>
            </a:pPr>
            <a:r>
              <a:rPr lang="en-US" dirty="0"/>
              <a:t>School choice/charter school tuition is based on cherry sheet estimates, but the cells are not locked and districts can change the amounts as needed</a:t>
            </a:r>
          </a:p>
          <a:p>
            <a:pPr>
              <a:lnSpc>
                <a:spcPct val="110000"/>
              </a:lnSpc>
            </a:pPr>
            <a:r>
              <a:rPr lang="en-US" dirty="0"/>
              <a:t>DESE uses the most current choice/charter tuition in calculating FY20 net school spending, regardless of what is included on the EOYR</a:t>
            </a:r>
          </a:p>
          <a:p>
            <a:pPr>
              <a:lnSpc>
                <a:spcPct val="110000"/>
              </a:lnSpc>
            </a:pPr>
            <a:r>
              <a:rPr lang="en-US" dirty="0"/>
              <a:t>Only regions should report long-term debt</a:t>
            </a:r>
          </a:p>
          <a:p>
            <a:pPr lvl="1">
              <a:lnSpc>
                <a:spcPct val="110000"/>
              </a:lnSpc>
            </a:pPr>
            <a:endParaRPr lang="en-US" sz="2400" dirty="0"/>
          </a:p>
          <a:p>
            <a:pPr lvl="1">
              <a:lnSpc>
                <a:spcPct val="110000"/>
              </a:lnSpc>
            </a:pPr>
            <a:endParaRPr lang="en-US" dirty="0"/>
          </a:p>
        </p:txBody>
      </p:sp>
      <p:sp>
        <p:nvSpPr>
          <p:cNvPr id="34818" name="Slide Number Placeholder 5"/>
          <p:cNvSpPr>
            <a:spLocks noGrp="1"/>
          </p:cNvSpPr>
          <p:nvPr>
            <p:ph type="sldNum" sz="quarter" idx="12"/>
          </p:nvPr>
        </p:nvSpPr>
        <p:spPr>
          <a:noFill/>
        </p:spPr>
        <p:txBody>
          <a:bodyPr/>
          <a:lstStyle/>
          <a:p>
            <a:fld id="{9210C3F0-0BA4-421A-9732-E17EA0259E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eneral reminders">
            <a:extLst>
              <a:ext uri="{FF2B5EF4-FFF2-40B4-BE49-F238E27FC236}">
                <a16:creationId xmlns:a16="http://schemas.microsoft.com/office/drawing/2014/main" id="{CD1339F8-8D02-41F1-BC13-8A7F7814425B}"/>
              </a:ext>
            </a:extLst>
          </p:cNvPr>
          <p:cNvSpPr txBox="1"/>
          <p:nvPr/>
        </p:nvSpPr>
        <p:spPr>
          <a:xfrm>
            <a:off x="1693070" y="2314575"/>
            <a:ext cx="7350918" cy="150018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000" dirty="0">
                <a:solidFill>
                  <a:schemeClr val="accent1">
                    <a:lumMod val="50000"/>
                  </a:schemeClr>
                </a:solidFill>
              </a:rPr>
              <a:t>General reminders</a:t>
            </a:r>
            <a:endParaRPr lang="zh-CN" altLang="en-US" sz="3000" dirty="0">
              <a:solidFill>
                <a:schemeClr val="accent1">
                  <a:lumMod val="50000"/>
                </a:schemeClr>
              </a:solidFill>
            </a:endParaRPr>
          </a:p>
        </p:txBody>
      </p:sp>
      <p:sp>
        <p:nvSpPr>
          <p:cNvPr id="2" name="01">
            <a:extLst>
              <a:ext uri="{FF2B5EF4-FFF2-40B4-BE49-F238E27FC236}">
                <a16:creationId xmlns:a16="http://schemas.microsoft.com/office/drawing/2014/main" id="{751686A1-1CA2-4DC8-9CEA-22C62506FE7D}"/>
              </a:ext>
            </a:extLst>
          </p:cNvPr>
          <p:cNvSpPr txBox="1"/>
          <p:nvPr/>
        </p:nvSpPr>
        <p:spPr>
          <a:xfrm>
            <a:off x="419644" y="2702377"/>
            <a:ext cx="783772" cy="784830"/>
          </a:xfrm>
          <a:prstGeom prst="rect">
            <a:avLst/>
          </a:prstGeom>
          <a:noFill/>
        </p:spPr>
        <p:txBody>
          <a:bodyPr wrap="square" rtlCol="0">
            <a:spAutoFit/>
          </a:bodyPr>
          <a:lstStyle/>
          <a:p>
            <a:r>
              <a:rPr lang="en-US" altLang="zh-CN" sz="4500" dirty="0">
                <a:solidFill>
                  <a:schemeClr val="bg1"/>
                </a:solidFill>
                <a:latin typeface="Segoe SemiBold" panose="020B0703040204020203" pitchFamily="34" charset="0"/>
                <a:cs typeface="Segoe SemiBold" panose="020B0703040204020203" pitchFamily="34" charset="0"/>
              </a:rPr>
              <a:t>01</a:t>
            </a:r>
            <a:endParaRPr lang="zh-CN" altLang="en-US" sz="45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idx="4294967295"/>
          </p:nvPr>
        </p:nvSpPr>
        <p:spPr/>
        <p:txBody>
          <a:bodyPr/>
          <a:lstStyle/>
          <a:p>
            <a:r>
              <a:rPr lang="en-US" dirty="0"/>
              <a:t>General reminders</a:t>
            </a:r>
          </a:p>
        </p:txBody>
      </p:sp>
    </p:spTree>
    <p:extLst>
      <p:ext uri="{BB962C8B-B14F-4D97-AF65-F5344CB8AC3E}">
        <p14:creationId xmlns:p14="http://schemas.microsoft.com/office/powerpoint/2010/main" val="3886684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Autofit/>
          </a:bodyPr>
          <a:lstStyle/>
          <a:p>
            <a:r>
              <a:rPr lang="en-US" dirty="0"/>
              <a:t>Schedule 19 A.2: City/town appropriation</a:t>
            </a:r>
          </a:p>
        </p:txBody>
      </p:sp>
      <p:sp>
        <p:nvSpPr>
          <p:cNvPr id="35844" name="Rectangle 3"/>
          <p:cNvSpPr>
            <a:spLocks noGrp="1" noChangeArrowheads="1"/>
          </p:cNvSpPr>
          <p:nvPr>
            <p:ph idx="1"/>
          </p:nvPr>
        </p:nvSpPr>
        <p:spPr/>
        <p:txBody>
          <a:bodyPr>
            <a:normAutofit/>
          </a:bodyPr>
          <a:lstStyle/>
          <a:p>
            <a:r>
              <a:rPr lang="en-US" sz="2300" dirty="0"/>
              <a:t>Report only expenditures allowed under school finance regulations, section 10.04</a:t>
            </a:r>
          </a:p>
          <a:p>
            <a:r>
              <a:rPr lang="en-US" sz="2300" dirty="0"/>
              <a:t>Must be for services directly related to the school department and based on a written agreement</a:t>
            </a:r>
          </a:p>
          <a:p>
            <a:r>
              <a:rPr lang="en-US" sz="2300" dirty="0"/>
              <a:t>FY20 per pupil administrative cost average is </a:t>
            </a:r>
            <a:r>
              <a:rPr lang="en-US" sz="2300" dirty="0">
                <a:solidFill>
                  <a:schemeClr val="accent2">
                    <a:lumMod val="75000"/>
                  </a:schemeClr>
                </a:solidFill>
              </a:rPr>
              <a:t>$121.53</a:t>
            </a:r>
            <a:r>
              <a:rPr lang="en-US" sz="1900" dirty="0">
                <a:solidFill>
                  <a:srgbClr val="FF0000"/>
                </a:solidFill>
              </a:rPr>
              <a:t> </a:t>
            </a:r>
          </a:p>
          <a:p>
            <a:r>
              <a:rPr lang="en-US" sz="2300" dirty="0"/>
              <a:t>Long-term debt for municipal districts</a:t>
            </a:r>
          </a:p>
          <a:p>
            <a:r>
              <a:rPr lang="en-US" sz="2300" dirty="0"/>
              <a:t>Starting in FY20 we are classifying charter transportation tuition as a non-NSS item</a:t>
            </a:r>
          </a:p>
          <a:p>
            <a:endParaRPr lang="en-US" sz="2300" dirty="0"/>
          </a:p>
          <a:p>
            <a:pPr lvl="1">
              <a:buNone/>
            </a:pPr>
            <a:endParaRPr lang="en-US" sz="2000" dirty="0"/>
          </a:p>
        </p:txBody>
      </p:sp>
      <p:sp>
        <p:nvSpPr>
          <p:cNvPr id="35842" name="Slide Number Placeholder 5"/>
          <p:cNvSpPr>
            <a:spLocks noGrp="1"/>
          </p:cNvSpPr>
          <p:nvPr>
            <p:ph type="sldNum" sz="quarter" idx="12"/>
          </p:nvPr>
        </p:nvSpPr>
        <p:spPr>
          <a:noFill/>
        </p:spPr>
        <p:txBody>
          <a:bodyPr/>
          <a:lstStyle/>
          <a:p>
            <a:fld id="{E102D6E4-74FC-4AC4-9AFD-D506F58D75C8}"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noAutofit/>
          </a:bodyPr>
          <a:lstStyle/>
          <a:p>
            <a:r>
              <a:rPr lang="en-US" dirty="0">
                <a:solidFill>
                  <a:srgbClr val="FFFFFF"/>
                </a:solidFill>
              </a:rPr>
              <a:t>Schedule 19 B: Estimated revenues</a:t>
            </a:r>
          </a:p>
        </p:txBody>
      </p:sp>
      <p:sp>
        <p:nvSpPr>
          <p:cNvPr id="36868" name="Rectangle 3"/>
          <p:cNvSpPr>
            <a:spLocks noGrp="1" noChangeArrowheads="1"/>
          </p:cNvSpPr>
          <p:nvPr>
            <p:ph idx="1"/>
          </p:nvPr>
        </p:nvSpPr>
        <p:spPr/>
        <p:txBody>
          <a:bodyPr>
            <a:normAutofit/>
          </a:bodyPr>
          <a:lstStyle/>
          <a:p>
            <a:r>
              <a:rPr lang="en-US" dirty="0"/>
              <a:t>Purpose to track education reform compliance</a:t>
            </a:r>
          </a:p>
          <a:p>
            <a:r>
              <a:rPr lang="en-US" dirty="0"/>
              <a:t>Local sources: </a:t>
            </a:r>
            <a:r>
              <a:rPr lang="en-US" sz="2400" dirty="0"/>
              <a:t>Include assessments and E&amp;D funds for regional districts</a:t>
            </a:r>
          </a:p>
          <a:p>
            <a:r>
              <a:rPr lang="en-US" dirty="0"/>
              <a:t>General fund receipts</a:t>
            </a:r>
          </a:p>
          <a:p>
            <a:r>
              <a:rPr lang="en-US" dirty="0"/>
              <a:t>Revenues that are not used to offset NSS are highlighted in report</a:t>
            </a:r>
          </a:p>
          <a:p>
            <a:r>
              <a:rPr lang="en-US" u="sng" dirty="0"/>
              <a:t>Do not</a:t>
            </a:r>
            <a:r>
              <a:rPr lang="en-US" dirty="0"/>
              <a:t> include school choice receipts, grants, or any other revolving or special funds</a:t>
            </a:r>
          </a:p>
        </p:txBody>
      </p:sp>
      <p:sp>
        <p:nvSpPr>
          <p:cNvPr id="36866" name="Slide Number Placeholder 5"/>
          <p:cNvSpPr>
            <a:spLocks noGrp="1"/>
          </p:cNvSpPr>
          <p:nvPr>
            <p:ph type="sldNum" sz="quarter" idx="12"/>
          </p:nvPr>
        </p:nvSpPr>
        <p:spPr>
          <a:noFill/>
        </p:spPr>
        <p:txBody>
          <a:bodyPr/>
          <a:lstStyle/>
          <a:p>
            <a:fld id="{6844842D-EBE8-48E4-9398-92EBF0B1A8A4}"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a:bodyPr>
          <a:lstStyle/>
          <a:p>
            <a:r>
              <a:rPr lang="en-US" dirty="0">
                <a:solidFill>
                  <a:srgbClr val="FFFFFF"/>
                </a:solidFill>
              </a:rPr>
              <a:t>Schedule 19 C: Estimated regional assessment </a:t>
            </a:r>
          </a:p>
        </p:txBody>
      </p:sp>
      <p:sp>
        <p:nvSpPr>
          <p:cNvPr id="37892" name="Rectangle 3"/>
          <p:cNvSpPr>
            <a:spLocks noGrp="1" noChangeArrowheads="1"/>
          </p:cNvSpPr>
          <p:nvPr>
            <p:ph idx="1"/>
          </p:nvPr>
        </p:nvSpPr>
        <p:spPr/>
        <p:txBody>
          <a:bodyPr>
            <a:normAutofit/>
          </a:bodyPr>
          <a:lstStyle/>
          <a:p>
            <a:pPr>
              <a:lnSpc>
                <a:spcPct val="90000"/>
              </a:lnSpc>
            </a:pPr>
            <a:r>
              <a:rPr lang="en-US" sz="2800" dirty="0">
                <a:solidFill>
                  <a:srgbClr val="101D35"/>
                </a:solidFill>
              </a:rPr>
              <a:t>Categories of reporting (*apportioned according to regional agreement):</a:t>
            </a:r>
          </a:p>
          <a:p>
            <a:pPr lvl="1">
              <a:lnSpc>
                <a:spcPct val="90000"/>
              </a:lnSpc>
            </a:pPr>
            <a:r>
              <a:rPr lang="en-US" sz="2400" dirty="0"/>
              <a:t>Minimum contribution</a:t>
            </a:r>
          </a:p>
          <a:p>
            <a:pPr lvl="1">
              <a:lnSpc>
                <a:spcPct val="90000"/>
              </a:lnSpc>
            </a:pPr>
            <a:r>
              <a:rPr lang="en-US" sz="2400" dirty="0"/>
              <a:t>Above minimum*</a:t>
            </a:r>
          </a:p>
          <a:p>
            <a:pPr lvl="1">
              <a:lnSpc>
                <a:spcPct val="90000"/>
              </a:lnSpc>
            </a:pPr>
            <a:r>
              <a:rPr lang="en-US" sz="2400" dirty="0"/>
              <a:t>Transportation*</a:t>
            </a:r>
          </a:p>
          <a:p>
            <a:pPr lvl="1">
              <a:lnSpc>
                <a:spcPct val="90000"/>
              </a:lnSpc>
            </a:pPr>
            <a:r>
              <a:rPr lang="en-US" sz="2400" dirty="0"/>
              <a:t>Capital and debt* </a:t>
            </a:r>
          </a:p>
          <a:p>
            <a:pPr lvl="1">
              <a:lnSpc>
                <a:spcPct val="90000"/>
              </a:lnSpc>
            </a:pPr>
            <a:r>
              <a:rPr lang="en-US" sz="2400" dirty="0"/>
              <a:t>Assessment voted</a:t>
            </a:r>
          </a:p>
          <a:p>
            <a:pPr lvl="1">
              <a:lnSpc>
                <a:spcPct val="90000"/>
              </a:lnSpc>
            </a:pPr>
            <a:r>
              <a:rPr lang="en-US" sz="2400" dirty="0"/>
              <a:t>Budgeted E&amp;D</a:t>
            </a:r>
          </a:p>
          <a:p>
            <a:pPr>
              <a:lnSpc>
                <a:spcPct val="90000"/>
              </a:lnSpc>
            </a:pPr>
            <a:r>
              <a:rPr lang="en-US" sz="2800" dirty="0"/>
              <a:t>Indicate whether you use the statutory or agreement method to assess costs</a:t>
            </a:r>
          </a:p>
        </p:txBody>
      </p:sp>
      <p:sp>
        <p:nvSpPr>
          <p:cNvPr id="37890" name="Slide Number Placeholder 5"/>
          <p:cNvSpPr>
            <a:spLocks noGrp="1"/>
          </p:cNvSpPr>
          <p:nvPr>
            <p:ph type="sldNum" sz="quarter" idx="12"/>
          </p:nvPr>
        </p:nvSpPr>
        <p:spPr>
          <a:noFill/>
        </p:spPr>
        <p:txBody>
          <a:bodyPr/>
          <a:lstStyle/>
          <a:p>
            <a:fld id="{1E754A91-32F3-49C0-91A3-B1CA9A7410C6}"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SS, edits, reports, amendments, audits, and Excess Cost Calculator">
            <a:extLst>
              <a:ext uri="{FF2B5EF4-FFF2-40B4-BE49-F238E27FC236}">
                <a16:creationId xmlns:a16="http://schemas.microsoft.com/office/drawing/2014/main" id="{CD1339F8-8D02-41F1-BC13-8A7F7814425B}"/>
              </a:ext>
            </a:extLst>
          </p:cNvPr>
          <p:cNvSpPr txBox="1"/>
          <p:nvPr/>
        </p:nvSpPr>
        <p:spPr>
          <a:xfrm>
            <a:off x="1693070" y="2314575"/>
            <a:ext cx="7350918" cy="150018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000" dirty="0">
                <a:solidFill>
                  <a:schemeClr val="accent1">
                    <a:lumMod val="50000"/>
                  </a:schemeClr>
                </a:solidFill>
              </a:rPr>
              <a:t>NSS, edits, reports, amendments, audits, and Excess Cost Calculator</a:t>
            </a:r>
            <a:endParaRPr lang="zh-CN" altLang="en-US" sz="3000" dirty="0">
              <a:solidFill>
                <a:schemeClr val="accent1">
                  <a:lumMod val="50000"/>
                </a:schemeClr>
              </a:solidFill>
            </a:endParaRPr>
          </a:p>
        </p:txBody>
      </p:sp>
      <p:sp>
        <p:nvSpPr>
          <p:cNvPr id="2" name="04">
            <a:extLst>
              <a:ext uri="{FF2B5EF4-FFF2-40B4-BE49-F238E27FC236}">
                <a16:creationId xmlns:a16="http://schemas.microsoft.com/office/drawing/2014/main" id="{751686A1-1CA2-4DC8-9CEA-22C62506FE7D}"/>
              </a:ext>
            </a:extLst>
          </p:cNvPr>
          <p:cNvSpPr txBox="1"/>
          <p:nvPr/>
        </p:nvSpPr>
        <p:spPr>
          <a:xfrm>
            <a:off x="419644" y="2702377"/>
            <a:ext cx="951956" cy="784830"/>
          </a:xfrm>
          <a:prstGeom prst="rect">
            <a:avLst/>
          </a:prstGeom>
          <a:noFill/>
        </p:spPr>
        <p:txBody>
          <a:bodyPr wrap="square" rtlCol="0">
            <a:spAutoFit/>
          </a:bodyPr>
          <a:lstStyle/>
          <a:p>
            <a:r>
              <a:rPr lang="en-US" altLang="zh-CN" sz="4500" dirty="0">
                <a:solidFill>
                  <a:schemeClr val="bg1"/>
                </a:solidFill>
                <a:latin typeface="Segoe SemiBold" panose="020B0703040204020203" pitchFamily="34" charset="0"/>
                <a:cs typeface="Segoe SemiBold" panose="020B0703040204020203" pitchFamily="34" charset="0"/>
              </a:rPr>
              <a:t>04</a:t>
            </a:r>
            <a:endParaRPr lang="zh-CN" altLang="en-US" sz="45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idx="4294967295"/>
          </p:nvPr>
        </p:nvSpPr>
        <p:spPr/>
        <p:txBody>
          <a:bodyPr/>
          <a:lstStyle/>
          <a:p>
            <a:r>
              <a:rPr lang="en-US" dirty="0"/>
              <a:t>NSS, edits, reports, amendments, audits, and Excess Cost Calculator</a:t>
            </a:r>
          </a:p>
        </p:txBody>
      </p:sp>
    </p:spTree>
    <p:extLst>
      <p:ext uri="{BB962C8B-B14F-4D97-AF65-F5344CB8AC3E}">
        <p14:creationId xmlns:p14="http://schemas.microsoft.com/office/powerpoint/2010/main" val="1647889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dirty="0"/>
              <a:t>Comments and reports</a:t>
            </a:r>
          </a:p>
        </p:txBody>
      </p:sp>
      <p:sp>
        <p:nvSpPr>
          <p:cNvPr id="38916" name="Rectangle 3"/>
          <p:cNvSpPr>
            <a:spLocks noGrp="1" noChangeArrowheads="1"/>
          </p:cNvSpPr>
          <p:nvPr>
            <p:ph idx="1"/>
          </p:nvPr>
        </p:nvSpPr>
        <p:spPr/>
        <p:txBody>
          <a:bodyPr/>
          <a:lstStyle/>
          <a:p>
            <a:r>
              <a:rPr lang="en-US" dirty="0"/>
              <a:t>Comments: Include comments, explanations, and problems</a:t>
            </a:r>
          </a:p>
          <a:p>
            <a:r>
              <a:rPr lang="en-US" dirty="0"/>
              <a:t>Reports tab:</a:t>
            </a:r>
          </a:p>
          <a:p>
            <a:pPr lvl="1"/>
            <a:r>
              <a:rPr lang="en-US" dirty="0"/>
              <a:t>NSS compliance FY19 and FY20</a:t>
            </a:r>
          </a:p>
          <a:p>
            <a:pPr lvl="1"/>
            <a:r>
              <a:rPr lang="en-US" dirty="0"/>
              <a:t>3 year comparative data (use to check your submission)</a:t>
            </a:r>
          </a:p>
          <a:p>
            <a:pPr lvl="1"/>
            <a:r>
              <a:rPr lang="en-US" dirty="0"/>
              <a:t>Average teacher salaries</a:t>
            </a:r>
          </a:p>
          <a:p>
            <a:pPr lvl="1"/>
            <a:r>
              <a:rPr lang="en-US" dirty="0"/>
              <a:t>Title I and IDEA maintenance of effort</a:t>
            </a:r>
          </a:p>
        </p:txBody>
      </p:sp>
      <p:sp>
        <p:nvSpPr>
          <p:cNvPr id="38914" name="Slide Number Placeholder 5"/>
          <p:cNvSpPr>
            <a:spLocks noGrp="1"/>
          </p:cNvSpPr>
          <p:nvPr>
            <p:ph type="sldNum" sz="quarter" idx="12"/>
          </p:nvPr>
        </p:nvSpPr>
        <p:spPr>
          <a:noFill/>
        </p:spPr>
        <p:txBody>
          <a:bodyPr/>
          <a:lstStyle/>
          <a:p>
            <a:fld id="{96FEE891-48B9-455E-9759-385F075F123C}"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 three year comparison to identify reporting errors</a:t>
            </a:r>
          </a:p>
        </p:txBody>
      </p:sp>
      <p:pic>
        <p:nvPicPr>
          <p:cNvPr id="5" name="Content Placeholder 4" descr="This is a screenshot of the three year comparison table from the End of Year Report workbook"/>
          <p:cNvPicPr>
            <a:picLocks noGrp="1" noChangeAspect="1"/>
          </p:cNvPicPr>
          <p:nvPr>
            <p:ph idx="1"/>
          </p:nvPr>
        </p:nvPicPr>
        <p:blipFill>
          <a:blip r:embed="rId2"/>
          <a:stretch>
            <a:fillRect/>
          </a:stretch>
        </p:blipFill>
        <p:spPr>
          <a:xfrm>
            <a:off x="152400" y="1676400"/>
            <a:ext cx="8839200" cy="4343400"/>
          </a:xfrm>
          <a:prstGeom prst="rect">
            <a:avLst/>
          </a:prstGeom>
        </p:spPr>
      </p:pic>
      <p:sp>
        <p:nvSpPr>
          <p:cNvPr id="4" name="Slide Number Placeholder 3"/>
          <p:cNvSpPr>
            <a:spLocks noGrp="1"/>
          </p:cNvSpPr>
          <p:nvPr>
            <p:ph type="sldNum" sz="quarter" idx="12"/>
          </p:nvPr>
        </p:nvSpPr>
        <p:spPr/>
        <p:txBody>
          <a:bodyPr/>
          <a:lstStyle/>
          <a:p>
            <a:fld id="{BD26C40E-487C-40A4-A841-8174FD7B7142}" type="slidenum">
              <a:rPr lang="en-US" smtClean="0"/>
              <a:pPr/>
              <a:t>35</a:t>
            </a:fld>
            <a:endParaRPr lang="en-US" dirty="0"/>
          </a:p>
        </p:txBody>
      </p:sp>
      <p:sp>
        <p:nvSpPr>
          <p:cNvPr id="6" name="Down Arrow 5" descr="This is an arrow to direct your attention to the column in the three year comparison table that will automatically flag possible reporting errors"/>
          <p:cNvSpPr/>
          <p:nvPr/>
        </p:nvSpPr>
        <p:spPr>
          <a:xfrm>
            <a:off x="8001000" y="1107145"/>
            <a:ext cx="666750" cy="7978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205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dirty="0"/>
              <a:t>FY19 Net School Spending</a:t>
            </a:r>
          </a:p>
        </p:txBody>
      </p:sp>
      <p:sp>
        <p:nvSpPr>
          <p:cNvPr id="39940" name="Rectangle 3"/>
          <p:cNvSpPr>
            <a:spLocks noGrp="1" noChangeArrowheads="1"/>
          </p:cNvSpPr>
          <p:nvPr>
            <p:ph idx="1"/>
          </p:nvPr>
        </p:nvSpPr>
        <p:spPr/>
        <p:txBody>
          <a:bodyPr>
            <a:normAutofit/>
          </a:bodyPr>
          <a:lstStyle/>
          <a:p>
            <a:pPr>
              <a:lnSpc>
                <a:spcPct val="90000"/>
              </a:lnSpc>
            </a:pPr>
            <a:r>
              <a:rPr lang="en-US" sz="2400" dirty="0"/>
              <a:t>School committee expenditures from Schedule 1</a:t>
            </a:r>
          </a:p>
          <a:p>
            <a:pPr>
              <a:lnSpc>
                <a:spcPct val="90000"/>
              </a:lnSpc>
            </a:pPr>
            <a:r>
              <a:rPr lang="en-US" sz="2400" dirty="0"/>
              <a:t>Some categories use budgeted city/town expenditures:</a:t>
            </a:r>
          </a:p>
          <a:p>
            <a:pPr lvl="1">
              <a:lnSpc>
                <a:spcPct val="90000"/>
              </a:lnSpc>
            </a:pPr>
            <a:r>
              <a:rPr lang="en-US" dirty="0"/>
              <a:t>Administration (1000)</a:t>
            </a:r>
          </a:p>
          <a:p>
            <a:pPr lvl="1">
              <a:lnSpc>
                <a:spcPct val="90000"/>
              </a:lnSpc>
            </a:pPr>
            <a:r>
              <a:rPr lang="en-US" dirty="0"/>
              <a:t>Educational media (2500)</a:t>
            </a:r>
          </a:p>
          <a:p>
            <a:pPr lvl="1">
              <a:lnSpc>
                <a:spcPct val="90000"/>
              </a:lnSpc>
            </a:pPr>
            <a:r>
              <a:rPr lang="en-US" dirty="0"/>
              <a:t>Health (3200)</a:t>
            </a:r>
          </a:p>
          <a:p>
            <a:pPr lvl="1">
              <a:lnSpc>
                <a:spcPct val="90000"/>
              </a:lnSpc>
            </a:pPr>
            <a:r>
              <a:rPr lang="en-US" dirty="0"/>
              <a:t>Maintenance (4000)</a:t>
            </a:r>
          </a:p>
          <a:p>
            <a:pPr lvl="1">
              <a:lnSpc>
                <a:spcPct val="90000"/>
              </a:lnSpc>
            </a:pPr>
            <a:r>
              <a:rPr lang="en-US" dirty="0"/>
              <a:t>Rental (5300)</a:t>
            </a:r>
          </a:p>
          <a:p>
            <a:pPr lvl="1">
              <a:lnSpc>
                <a:spcPct val="90000"/>
              </a:lnSpc>
            </a:pPr>
            <a:endParaRPr lang="en-US" dirty="0"/>
          </a:p>
          <a:p>
            <a:pPr marL="0" indent="0">
              <a:lnSpc>
                <a:spcPct val="90000"/>
              </a:lnSpc>
              <a:buNone/>
            </a:pPr>
            <a:endParaRPr lang="en-US" sz="1400" dirty="0"/>
          </a:p>
          <a:p>
            <a:pPr lvl="1">
              <a:lnSpc>
                <a:spcPct val="90000"/>
              </a:lnSpc>
              <a:buNone/>
            </a:pPr>
            <a:endParaRPr lang="en-US" sz="1800" dirty="0"/>
          </a:p>
        </p:txBody>
      </p:sp>
      <p:sp>
        <p:nvSpPr>
          <p:cNvPr id="39938" name="Slide Number Placeholder 5"/>
          <p:cNvSpPr>
            <a:spLocks noGrp="1"/>
          </p:cNvSpPr>
          <p:nvPr>
            <p:ph type="sldNum" sz="quarter" idx="12"/>
          </p:nvPr>
        </p:nvSpPr>
        <p:spPr>
          <a:noFill/>
        </p:spPr>
        <p:txBody>
          <a:bodyPr/>
          <a:lstStyle/>
          <a:p>
            <a:fld id="{344AB836-3B75-4DF5-97E1-4A94CBE5654E}"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Number of districts that failed to meet NSS requirement</a:t>
            </a:r>
            <a:endParaRPr lang="en-US" dirty="0"/>
          </a:p>
        </p:txBody>
      </p:sp>
      <p:sp>
        <p:nvSpPr>
          <p:cNvPr id="15362" name="Slide Number Placeholder 3"/>
          <p:cNvSpPr>
            <a:spLocks noGrp="1"/>
          </p:cNvSpPr>
          <p:nvPr>
            <p:ph type="sldNum" sz="quarter" idx="12"/>
          </p:nvPr>
        </p:nvSpPr>
        <p:spPr>
          <a:noFill/>
        </p:spPr>
        <p:txBody>
          <a:bodyPr/>
          <a:lstStyle/>
          <a:p>
            <a:fld id="{BF91213E-078D-42AA-8238-67159919FD1C}" type="slidenum">
              <a:rPr lang="en-US" smtClean="0"/>
              <a:pPr/>
              <a:t>37</a:t>
            </a:fld>
            <a:endParaRPr lang="en-US"/>
          </a:p>
        </p:txBody>
      </p:sp>
      <p:pic>
        <p:nvPicPr>
          <p:cNvPr id="6" name="Picture 5" descr="This is a graph showing the number of districts not meeting net school spending from fiscal years 2007 through 2019;&#10;&#10;FY07: 13&#10;FY08: 11&#10;FY09: 14&#10;FY10: 24&#10;FY11: 21&#10;FY12: 28&#10;FY13: 30&#10;FY14: 23&#10;FY15: 20&#10;FY16: 20&#10;FY17: 8&#10;FY18: 5&#10;FY19: 4"/>
          <p:cNvPicPr>
            <a:picLocks noChangeAspect="1"/>
          </p:cNvPicPr>
          <p:nvPr/>
        </p:nvPicPr>
        <p:blipFill>
          <a:blip r:embed="rId3"/>
          <a:stretch>
            <a:fillRect/>
          </a:stretch>
        </p:blipFill>
        <p:spPr>
          <a:xfrm>
            <a:off x="674337" y="1219200"/>
            <a:ext cx="7860063" cy="47244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7A858BBC-022E-421B-9CD5-602D5FF1CB35}" type="slidenum">
              <a:rPr lang="en-US" smtClean="0"/>
              <a:pPr/>
              <a:t>38</a:t>
            </a:fld>
            <a:endParaRPr lang="en-US"/>
          </a:p>
        </p:txBody>
      </p:sp>
      <p:sp>
        <p:nvSpPr>
          <p:cNvPr id="7" name="Content Placeholder 6"/>
          <p:cNvSpPr>
            <a:spLocks noGrp="1"/>
          </p:cNvSpPr>
          <p:nvPr>
            <p:ph idx="13"/>
          </p:nvPr>
        </p:nvSpPr>
        <p:spPr>
          <a:xfrm>
            <a:off x="326572" y="1295400"/>
            <a:ext cx="4089043" cy="4479626"/>
          </a:xfrm>
        </p:spPr>
        <p:txBody>
          <a:bodyPr>
            <a:normAutofit/>
          </a:bodyPr>
          <a:lstStyle/>
          <a:p>
            <a:pPr marL="169863" indent="-169863"/>
            <a:r>
              <a:rPr lang="en-US" sz="1800" dirty="0"/>
              <a:t>Edit 1 – Transportation fees and expenditures Schedule 1 compared to Schedule 7</a:t>
            </a:r>
          </a:p>
          <a:p>
            <a:pPr marL="169863" indent="-169863"/>
            <a:r>
              <a:rPr lang="en-US" sz="1800" dirty="0"/>
              <a:t>Edit 2 – Correspondence of riders and transportation expenditures</a:t>
            </a:r>
          </a:p>
          <a:p>
            <a:pPr marL="169863" indent="-169863"/>
            <a:r>
              <a:rPr lang="en-US" sz="1800" dirty="0"/>
              <a:t>Edit 3 – Regional district member but no assessment reported</a:t>
            </a:r>
          </a:p>
          <a:p>
            <a:pPr marL="169863" indent="-169863"/>
            <a:r>
              <a:rPr lang="en-US" sz="1800" dirty="0"/>
              <a:t>Edit 4 – Correspondence of revenues and expenditures from grants and other funds</a:t>
            </a:r>
          </a:p>
          <a:p>
            <a:pPr marL="169863" indent="-169863"/>
            <a:r>
              <a:rPr lang="en-US" sz="1800" dirty="0"/>
              <a:t>Edit 5 – Schedule 1 expenditures compared to Schedule 4</a:t>
            </a:r>
          </a:p>
          <a:p>
            <a:pPr marL="609600" indent="-609600"/>
            <a:endParaRPr lang="en-US" dirty="0"/>
          </a:p>
          <a:p>
            <a:pPr marL="609600" indent="-609600"/>
            <a:endParaRPr lang="en-US" sz="2800" dirty="0"/>
          </a:p>
          <a:p>
            <a:pPr marL="0" indent="0">
              <a:buNone/>
            </a:pPr>
            <a:endParaRPr lang="en-US" dirty="0"/>
          </a:p>
        </p:txBody>
      </p:sp>
      <p:sp>
        <p:nvSpPr>
          <p:cNvPr id="6" name="Rectangle 2"/>
          <p:cNvSpPr>
            <a:spLocks noGrp="1" noChangeArrowheads="1"/>
          </p:cNvSpPr>
          <p:nvPr>
            <p:ph type="title"/>
          </p:nvPr>
        </p:nvSpPr>
        <p:spPr/>
        <p:txBody>
          <a:bodyPr/>
          <a:lstStyle/>
          <a:p>
            <a:r>
              <a:rPr lang="en-US" dirty="0"/>
              <a:t>Edits</a:t>
            </a:r>
          </a:p>
        </p:txBody>
      </p:sp>
      <p:sp>
        <p:nvSpPr>
          <p:cNvPr id="3" name="Content Placeholder 2"/>
          <p:cNvSpPr>
            <a:spLocks noGrp="1"/>
          </p:cNvSpPr>
          <p:nvPr>
            <p:ph idx="16"/>
          </p:nvPr>
        </p:nvSpPr>
        <p:spPr>
          <a:xfrm>
            <a:off x="4735285" y="1295400"/>
            <a:ext cx="4089043" cy="4479626"/>
          </a:xfrm>
        </p:spPr>
        <p:txBody>
          <a:bodyPr/>
          <a:lstStyle/>
          <a:p>
            <a:r>
              <a:rPr lang="en-US" sz="1800" dirty="0"/>
              <a:t>Edit 6 – Schedule 19 instructional spending by program</a:t>
            </a:r>
          </a:p>
          <a:p>
            <a:r>
              <a:rPr lang="en-US" sz="1800" dirty="0"/>
              <a:t>Edit 7 – Schedule 1 vs Schedule 7 transportation expenditures</a:t>
            </a:r>
          </a:p>
          <a:p>
            <a:r>
              <a:rPr lang="en-US" sz="1800" dirty="0"/>
              <a:t>Edit 8 – Schedule 4 grant expenditures</a:t>
            </a:r>
          </a:p>
          <a:p>
            <a:r>
              <a:rPr lang="en-US" sz="1800" dirty="0"/>
              <a:t>Edit 9 – MSBA one-time payments/purchase of land and buildings</a:t>
            </a:r>
          </a:p>
          <a:p>
            <a:r>
              <a:rPr lang="en-US" sz="1800" dirty="0"/>
              <a:t>Edit 10 – Schedule 18 check</a:t>
            </a:r>
          </a:p>
          <a:p>
            <a:r>
              <a:rPr lang="en-US" sz="1800" dirty="0"/>
              <a:t>Edit 11 – Employee separation costs</a:t>
            </a:r>
          </a:p>
          <a:p>
            <a:r>
              <a:rPr lang="en-US" sz="1800" dirty="0"/>
              <a:t>Edit 12 – IDEA Maintenance of Effort (MOE)</a:t>
            </a:r>
          </a:p>
          <a:p>
            <a:endParaRPr lang="en-US" dirty="0"/>
          </a:p>
          <a:p>
            <a:endParaRPr lang="en-US" dirty="0"/>
          </a:p>
        </p:txBody>
      </p:sp>
      <p:sp>
        <p:nvSpPr>
          <p:cNvPr id="8" name="Rectangle 7"/>
          <p:cNvSpPr/>
          <p:nvPr/>
        </p:nvSpPr>
        <p:spPr>
          <a:xfrm>
            <a:off x="609600" y="5638800"/>
            <a:ext cx="8001000" cy="461665"/>
          </a:xfrm>
          <a:prstGeom prst="rect">
            <a:avLst/>
          </a:prstGeom>
          <a:solidFill>
            <a:schemeClr val="accent1"/>
          </a:solidFill>
        </p:spPr>
        <p:txBody>
          <a:bodyPr wrap="square">
            <a:spAutoFit/>
          </a:bodyPr>
          <a:lstStyle/>
          <a:p>
            <a:pPr algn="ctr"/>
            <a:r>
              <a:rPr lang="en-US" sz="2400" b="1" i="1" dirty="0">
                <a:solidFill>
                  <a:schemeClr val="bg1"/>
                </a:solidFill>
              </a:rPr>
              <a:t>There is not an edit for every possible error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normAutofit/>
          </a:bodyPr>
          <a:lstStyle/>
          <a:p>
            <a:r>
              <a:rPr lang="en-US" dirty="0"/>
              <a:t>Amendment smart form on the security portal</a:t>
            </a:r>
          </a:p>
        </p:txBody>
      </p:sp>
      <p:sp>
        <p:nvSpPr>
          <p:cNvPr id="46084" name="Rectangle 3"/>
          <p:cNvSpPr>
            <a:spLocks noGrp="1" noChangeArrowheads="1"/>
          </p:cNvSpPr>
          <p:nvPr>
            <p:ph idx="1"/>
          </p:nvPr>
        </p:nvSpPr>
        <p:spPr>
          <a:xfrm>
            <a:off x="387171" y="1230403"/>
            <a:ext cx="8528229" cy="5049746"/>
          </a:xfrm>
        </p:spPr>
        <p:txBody>
          <a:bodyPr>
            <a:normAutofit/>
          </a:bodyPr>
          <a:lstStyle/>
          <a:p>
            <a:r>
              <a:rPr lang="en-US" dirty="0"/>
              <a:t>Recommend Chrome or Explorer, </a:t>
            </a:r>
            <a:r>
              <a:rPr lang="en-US" u="sng" dirty="0"/>
              <a:t>do not</a:t>
            </a:r>
            <a:r>
              <a:rPr lang="en-US" dirty="0"/>
              <a:t> use Firefox</a:t>
            </a:r>
          </a:p>
          <a:p>
            <a:r>
              <a:rPr lang="en-US" dirty="0"/>
              <a:t>Enter original numbers correctly</a:t>
            </a:r>
          </a:p>
          <a:p>
            <a:r>
              <a:rPr lang="en-US" b="1" dirty="0"/>
              <a:t>Going forward amendments will only be open for 1 year after the report is submitted</a:t>
            </a:r>
          </a:p>
          <a:p>
            <a:r>
              <a:rPr lang="en-US" dirty="0"/>
              <a:t>Amended workbooks will be posted to the Portal</a:t>
            </a:r>
          </a:p>
          <a:p>
            <a:r>
              <a:rPr lang="en-US" u="sng" dirty="0"/>
              <a:t>Do not</a:t>
            </a:r>
            <a:r>
              <a:rPr lang="en-US" dirty="0"/>
              <a:t> submit a new workbook; contact us first if you think the situation requires it</a:t>
            </a:r>
          </a:p>
          <a:p>
            <a:endParaRPr lang="en-US" dirty="0"/>
          </a:p>
          <a:p>
            <a:endParaRPr lang="en-US" sz="2800" dirty="0"/>
          </a:p>
          <a:p>
            <a:endParaRPr lang="en-US" sz="2800" dirty="0"/>
          </a:p>
        </p:txBody>
      </p:sp>
      <p:sp>
        <p:nvSpPr>
          <p:cNvPr id="46082" name="Slide Number Placeholder 5"/>
          <p:cNvSpPr>
            <a:spLocks noGrp="1"/>
          </p:cNvSpPr>
          <p:nvPr>
            <p:ph type="sldNum" sz="quarter" idx="12"/>
          </p:nvPr>
        </p:nvSpPr>
        <p:spPr>
          <a:noFill/>
        </p:spPr>
        <p:txBody>
          <a:bodyPr/>
          <a:lstStyle/>
          <a:p>
            <a:fld id="{ADB93757-D440-4F87-B8FC-1F4AF51A3C76}" type="slidenum">
              <a:rPr lang="en-US" smtClean="0"/>
              <a:pPr/>
              <a:t>39</a:t>
            </a:fld>
            <a:endParaRPr lang="en-US"/>
          </a:p>
        </p:txBody>
      </p:sp>
      <p:pic>
        <p:nvPicPr>
          <p:cNvPr id="2" name="Picture 1" descr="This is a screenshot of the amendment smartform"/>
          <p:cNvPicPr>
            <a:picLocks noChangeAspect="1"/>
          </p:cNvPicPr>
          <p:nvPr/>
        </p:nvPicPr>
        <p:blipFill>
          <a:blip r:embed="rId3"/>
          <a:stretch>
            <a:fillRect/>
          </a:stretch>
        </p:blipFill>
        <p:spPr>
          <a:xfrm>
            <a:off x="425807" y="4359273"/>
            <a:ext cx="8157320" cy="19208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DESE contacts</a:t>
            </a:r>
          </a:p>
        </p:txBody>
      </p:sp>
      <p:graphicFrame>
        <p:nvGraphicFramePr>
          <p:cNvPr id="5" name="Content Placeholder 4" descr="List of DESE contacts"/>
          <p:cNvGraphicFramePr>
            <a:graphicFrameLocks noGrp="1"/>
          </p:cNvGraphicFramePr>
          <p:nvPr>
            <p:ph idx="1"/>
            <p:extLst>
              <p:ext uri="{D42A27DB-BD31-4B8C-83A1-F6EECF244321}">
                <p14:modId xmlns:p14="http://schemas.microsoft.com/office/powerpoint/2010/main" val="3794811094"/>
              </p:ext>
            </p:extLst>
          </p:nvPr>
        </p:nvGraphicFramePr>
        <p:xfrm>
          <a:off x="425807" y="1066800"/>
          <a:ext cx="8641993" cy="5368710"/>
        </p:xfrm>
        <a:graphic>
          <a:graphicData uri="http://schemas.openxmlformats.org/drawingml/2006/table">
            <a:tbl>
              <a:tblPr firstRow="1" bandRow="1">
                <a:tableStyleId>{7E9639D4-E3E2-4D34-9284-5A2195B3D0D7}</a:tableStyleId>
              </a:tblPr>
              <a:tblGrid>
                <a:gridCol w="2162107">
                  <a:extLst>
                    <a:ext uri="{9D8B030D-6E8A-4147-A177-3AD203B41FA5}">
                      <a16:colId xmlns:a16="http://schemas.microsoft.com/office/drawing/2014/main" val="2539460035"/>
                    </a:ext>
                  </a:extLst>
                </a:gridCol>
                <a:gridCol w="1576536">
                  <a:extLst>
                    <a:ext uri="{9D8B030D-6E8A-4147-A177-3AD203B41FA5}">
                      <a16:colId xmlns:a16="http://schemas.microsoft.com/office/drawing/2014/main" val="1279049127"/>
                    </a:ext>
                  </a:extLst>
                </a:gridCol>
                <a:gridCol w="2742852">
                  <a:extLst>
                    <a:ext uri="{9D8B030D-6E8A-4147-A177-3AD203B41FA5}">
                      <a16:colId xmlns:a16="http://schemas.microsoft.com/office/drawing/2014/main" val="2507426881"/>
                    </a:ext>
                  </a:extLst>
                </a:gridCol>
                <a:gridCol w="2160498">
                  <a:extLst>
                    <a:ext uri="{9D8B030D-6E8A-4147-A177-3AD203B41FA5}">
                      <a16:colId xmlns:a16="http://schemas.microsoft.com/office/drawing/2014/main" val="1826901383"/>
                    </a:ext>
                  </a:extLst>
                </a:gridCol>
              </a:tblGrid>
              <a:tr h="299550">
                <a:tc>
                  <a:txBody>
                    <a:bodyPr/>
                    <a:lstStyle/>
                    <a:p>
                      <a:r>
                        <a:rPr lang="en-US" sz="1400" dirty="0"/>
                        <a:t>Topic</a:t>
                      </a:r>
                    </a:p>
                  </a:txBody>
                  <a:tcPr/>
                </a:tc>
                <a:tc>
                  <a:txBody>
                    <a:bodyPr/>
                    <a:lstStyle/>
                    <a:p>
                      <a:r>
                        <a:rPr lang="en-US" sz="1400" dirty="0"/>
                        <a:t>Name</a:t>
                      </a:r>
                    </a:p>
                  </a:txBody>
                  <a:tcPr/>
                </a:tc>
                <a:tc>
                  <a:txBody>
                    <a:bodyPr/>
                    <a:lstStyle/>
                    <a:p>
                      <a:r>
                        <a:rPr lang="en-US" sz="1400" dirty="0"/>
                        <a:t>Email</a:t>
                      </a:r>
                    </a:p>
                  </a:txBody>
                  <a:tcPr/>
                </a:tc>
                <a:tc>
                  <a:txBody>
                    <a:bodyPr/>
                    <a:lstStyle/>
                    <a:p>
                      <a:r>
                        <a:rPr lang="en-US" sz="1400" dirty="0"/>
                        <a:t>Phone</a:t>
                      </a:r>
                    </a:p>
                  </a:txBody>
                  <a:tcPr/>
                </a:tc>
                <a:extLst>
                  <a:ext uri="{0D108BD9-81ED-4DB2-BD59-A6C34878D82A}">
                    <a16:rowId xmlns:a16="http://schemas.microsoft.com/office/drawing/2014/main" val="1740613243"/>
                  </a:ext>
                </a:extLst>
              </a:tr>
              <a:tr h="299550">
                <a:tc>
                  <a:txBody>
                    <a:bodyPr/>
                    <a:lstStyle/>
                    <a:p>
                      <a:r>
                        <a:rPr lang="en-US" sz="1200" dirty="0"/>
                        <a:t>General inquires</a:t>
                      </a:r>
                    </a:p>
                  </a:txBody>
                  <a:tcPr/>
                </a:tc>
                <a:tc>
                  <a:txBody>
                    <a:bodyPr/>
                    <a:lstStyle/>
                    <a:p>
                      <a:r>
                        <a:rPr lang="en-US" sz="1200" dirty="0"/>
                        <a:t>Aquarius Wise</a:t>
                      </a:r>
                    </a:p>
                  </a:txBody>
                  <a:tcPr/>
                </a:tc>
                <a:tc>
                  <a:txBody>
                    <a:bodyPr/>
                    <a:lstStyle/>
                    <a:p>
                      <a:r>
                        <a:rPr lang="en-US" sz="1200" dirty="0">
                          <a:hlinkClick r:id="rId2"/>
                        </a:rPr>
                        <a:t>awise@doe.mass.edu</a:t>
                      </a:r>
                      <a:endParaRPr lang="en-US" sz="1200" dirty="0"/>
                    </a:p>
                  </a:txBody>
                  <a:tcPr/>
                </a:tc>
                <a:tc>
                  <a:txBody>
                    <a:bodyPr/>
                    <a:lstStyle/>
                    <a:p>
                      <a:r>
                        <a:rPr lang="en-US" sz="1200" dirty="0"/>
                        <a:t>781-338-6526</a:t>
                      </a:r>
                    </a:p>
                  </a:txBody>
                  <a:tcPr/>
                </a:tc>
                <a:extLst>
                  <a:ext uri="{0D108BD9-81ED-4DB2-BD59-A6C34878D82A}">
                    <a16:rowId xmlns:a16="http://schemas.microsoft.com/office/drawing/2014/main" val="403382502"/>
                  </a:ext>
                </a:extLst>
              </a:tr>
              <a:tr h="585102">
                <a:tc>
                  <a:txBody>
                    <a:bodyPr/>
                    <a:lstStyle/>
                    <a:p>
                      <a:r>
                        <a:rPr lang="en-US" sz="1200" dirty="0"/>
                        <a:t>Chapter 70</a:t>
                      </a:r>
                    </a:p>
                  </a:txBody>
                  <a:tcPr/>
                </a:tc>
                <a:tc>
                  <a:txBody>
                    <a:bodyPr/>
                    <a:lstStyle/>
                    <a:p>
                      <a:r>
                        <a:rPr lang="en-US" sz="1200" dirty="0"/>
                        <a:t>Rob O’Donnell</a:t>
                      </a:r>
                    </a:p>
                    <a:p>
                      <a:endParaRPr lang="en-US" sz="1200" dirty="0"/>
                    </a:p>
                    <a:p>
                      <a:r>
                        <a:rPr lang="en-US" sz="1200" dirty="0"/>
                        <a:t>Rob Hanna</a:t>
                      </a:r>
                    </a:p>
                  </a:txBody>
                  <a:tcPr/>
                </a:tc>
                <a:tc>
                  <a:txBody>
                    <a:bodyPr/>
                    <a:lstStyle/>
                    <a:p>
                      <a:r>
                        <a:rPr lang="en-US" sz="1200" dirty="0">
                          <a:hlinkClick r:id="rId3"/>
                        </a:rPr>
                        <a:t>rodonnell@doe.mass.edu</a:t>
                      </a:r>
                      <a:endParaRPr lang="en-US" sz="1200" dirty="0"/>
                    </a:p>
                    <a:p>
                      <a:endParaRPr lang="en-US" sz="1200" dirty="0"/>
                    </a:p>
                    <a:p>
                      <a:r>
                        <a:rPr lang="en-US" sz="1200" dirty="0">
                          <a:hlinkClick r:id="rId4"/>
                        </a:rPr>
                        <a:t>robert.hanna@doe.mass.edu</a:t>
                      </a:r>
                      <a:endParaRPr lang="en-US" sz="1200" dirty="0"/>
                    </a:p>
                  </a:txBody>
                  <a:tcPr/>
                </a:tc>
                <a:tc>
                  <a:txBody>
                    <a:bodyPr/>
                    <a:lstStyle/>
                    <a:p>
                      <a:r>
                        <a:rPr lang="en-US" sz="1200" dirty="0"/>
                        <a:t>781-338-6512</a:t>
                      </a:r>
                    </a:p>
                    <a:p>
                      <a:endParaRPr lang="en-US" sz="1200" dirty="0"/>
                    </a:p>
                    <a:p>
                      <a:r>
                        <a:rPr lang="en-US" sz="1200" dirty="0"/>
                        <a:t>781-338-6525</a:t>
                      </a:r>
                    </a:p>
                  </a:txBody>
                  <a:tcPr/>
                </a:tc>
                <a:extLst>
                  <a:ext uri="{0D108BD9-81ED-4DB2-BD59-A6C34878D82A}">
                    <a16:rowId xmlns:a16="http://schemas.microsoft.com/office/drawing/2014/main" val="2672382489"/>
                  </a:ext>
                </a:extLst>
              </a:tr>
              <a:tr h="299550">
                <a:tc>
                  <a:txBody>
                    <a:bodyPr/>
                    <a:lstStyle/>
                    <a:p>
                      <a:r>
                        <a:rPr lang="en-US" sz="1200" dirty="0"/>
                        <a:t>School Choice</a:t>
                      </a:r>
                    </a:p>
                  </a:txBody>
                  <a:tcPr/>
                </a:tc>
                <a:tc>
                  <a:txBody>
                    <a:bodyPr/>
                    <a:lstStyle/>
                    <a:p>
                      <a:r>
                        <a:rPr lang="en-US" sz="1200" dirty="0"/>
                        <a:t>Rob O’Donnell</a:t>
                      </a:r>
                    </a:p>
                  </a:txBody>
                  <a:tcPr/>
                </a:tc>
                <a:tc>
                  <a:txBody>
                    <a:bodyPr/>
                    <a:lstStyle/>
                    <a:p>
                      <a:r>
                        <a:rPr lang="en-US" sz="1200" dirty="0">
                          <a:hlinkClick r:id="rId3"/>
                        </a:rPr>
                        <a:t>rodonnell@doe.mass.edu</a:t>
                      </a:r>
                      <a:endParaRPr lang="en-US" sz="1200" dirty="0"/>
                    </a:p>
                  </a:txBody>
                  <a:tcPr/>
                </a:tc>
                <a:tc>
                  <a:txBody>
                    <a:bodyPr/>
                    <a:lstStyle/>
                    <a:p>
                      <a:r>
                        <a:rPr lang="en-US" sz="1200" dirty="0"/>
                        <a:t>781-338-6512</a:t>
                      </a:r>
                    </a:p>
                  </a:txBody>
                  <a:tcPr/>
                </a:tc>
                <a:extLst>
                  <a:ext uri="{0D108BD9-81ED-4DB2-BD59-A6C34878D82A}">
                    <a16:rowId xmlns:a16="http://schemas.microsoft.com/office/drawing/2014/main" val="1306424912"/>
                  </a:ext>
                </a:extLst>
              </a:tr>
              <a:tr h="585102">
                <a:tc>
                  <a:txBody>
                    <a:bodyPr/>
                    <a:lstStyle/>
                    <a:p>
                      <a:r>
                        <a:rPr lang="en-US" sz="1200" dirty="0"/>
                        <a:t>Charter School</a:t>
                      </a:r>
                      <a:r>
                        <a:rPr lang="en-US" sz="1200" baseline="0" dirty="0"/>
                        <a:t> Tuition and Reimbursement</a:t>
                      </a:r>
                      <a:endParaRPr lang="en-US" sz="1200" dirty="0"/>
                    </a:p>
                  </a:txBody>
                  <a:tcPr/>
                </a:tc>
                <a:tc>
                  <a:txBody>
                    <a:bodyPr/>
                    <a:lstStyle/>
                    <a:p>
                      <a:r>
                        <a:rPr lang="en-US" sz="1200" dirty="0"/>
                        <a:t>Hadley Cabral</a:t>
                      </a:r>
                    </a:p>
                    <a:p>
                      <a:endParaRPr lang="en-US" sz="1200" dirty="0"/>
                    </a:p>
                    <a:p>
                      <a:r>
                        <a:rPr lang="en-US" sz="1200" dirty="0"/>
                        <a:t>Rob O’Donnell</a:t>
                      </a:r>
                    </a:p>
                  </a:txBody>
                  <a:tcPr/>
                </a:tc>
                <a:tc>
                  <a:txBody>
                    <a:bodyPr/>
                    <a:lstStyle/>
                    <a:p>
                      <a:r>
                        <a:rPr lang="en-US" sz="1200" dirty="0">
                          <a:hlinkClick r:id="rId5"/>
                        </a:rPr>
                        <a:t>hcabral@doe.mass.edu</a:t>
                      </a:r>
                      <a:endParaRPr lang="en-US" sz="1200" dirty="0"/>
                    </a:p>
                    <a:p>
                      <a:endParaRPr lang="en-US" sz="1200" dirty="0"/>
                    </a:p>
                    <a:p>
                      <a:r>
                        <a:rPr lang="en-US" sz="1200" dirty="0">
                          <a:hlinkClick r:id="rId3"/>
                        </a:rPr>
                        <a:t>rodonnell@doe.mass.edu</a:t>
                      </a:r>
                      <a:endParaRPr lang="en-US" sz="1200" dirty="0"/>
                    </a:p>
                  </a:txBody>
                  <a:tcPr/>
                </a:tc>
                <a:tc>
                  <a:txBody>
                    <a:bodyPr/>
                    <a:lstStyle/>
                    <a:p>
                      <a:r>
                        <a:rPr lang="en-US" sz="1200" dirty="0"/>
                        <a:t>781-338-6586</a:t>
                      </a:r>
                    </a:p>
                    <a:p>
                      <a:endParaRPr lang="en-US" sz="1200" dirty="0"/>
                    </a:p>
                    <a:p>
                      <a:r>
                        <a:rPr lang="en-US" sz="1200" dirty="0"/>
                        <a:t>781-338-6512</a:t>
                      </a:r>
                    </a:p>
                  </a:txBody>
                  <a:tcPr/>
                </a:tc>
                <a:extLst>
                  <a:ext uri="{0D108BD9-81ED-4DB2-BD59-A6C34878D82A}">
                    <a16:rowId xmlns:a16="http://schemas.microsoft.com/office/drawing/2014/main" val="2279692995"/>
                  </a:ext>
                </a:extLst>
              </a:tr>
              <a:tr h="919446">
                <a:tc>
                  <a:txBody>
                    <a:bodyPr/>
                    <a:lstStyle/>
                    <a:p>
                      <a:r>
                        <a:rPr lang="en-US" sz="1200" dirty="0"/>
                        <a:t>Circuit Breaker</a:t>
                      </a:r>
                    </a:p>
                  </a:txBody>
                  <a:tcPr/>
                </a:tc>
                <a:tc>
                  <a:txBody>
                    <a:bodyPr/>
                    <a:lstStyle/>
                    <a:p>
                      <a:r>
                        <a:rPr lang="en-US" sz="1200" dirty="0"/>
                        <a:t>Jay Sullivan</a:t>
                      </a:r>
                    </a:p>
                    <a:p>
                      <a:endParaRPr lang="en-US" sz="1200" dirty="0"/>
                    </a:p>
                    <a:p>
                      <a:r>
                        <a:rPr lang="en-US" sz="1200" dirty="0"/>
                        <a:t>Craig Delmonte</a:t>
                      </a:r>
                    </a:p>
                    <a:p>
                      <a:endParaRPr lang="en-US" sz="1200" dirty="0"/>
                    </a:p>
                    <a:p>
                      <a:r>
                        <a:rPr lang="en-US" sz="1200" dirty="0"/>
                        <a:t>Elena DeMelin</a:t>
                      </a:r>
                    </a:p>
                  </a:txBody>
                  <a:tcPr/>
                </a:tc>
                <a:tc>
                  <a:txBody>
                    <a:bodyPr/>
                    <a:lstStyle/>
                    <a:p>
                      <a:r>
                        <a:rPr lang="en-US" sz="1200" dirty="0">
                          <a:hlinkClick r:id="rId6"/>
                        </a:rPr>
                        <a:t>jsullivan@doe.mass.edu</a:t>
                      </a:r>
                      <a:endParaRPr lang="en-US" sz="1200" dirty="0"/>
                    </a:p>
                    <a:p>
                      <a:endParaRPr lang="en-US" sz="1200" dirty="0"/>
                    </a:p>
                    <a:p>
                      <a:r>
                        <a:rPr lang="en-US" sz="1200" dirty="0">
                          <a:hlinkClick r:id="rId7"/>
                        </a:rPr>
                        <a:t>craig.delmonte@doe.mass.edu</a:t>
                      </a:r>
                    </a:p>
                    <a:p>
                      <a:endParaRPr lang="en-US" sz="1200" dirty="0">
                        <a:hlinkClick r:id="rId7"/>
                      </a:endParaRPr>
                    </a:p>
                    <a:p>
                      <a:r>
                        <a:rPr lang="en-US" sz="1200" dirty="0">
                          <a:hlinkClick r:id="rId7"/>
                        </a:rPr>
                        <a:t>edemelin@doe.mass.edu</a:t>
                      </a:r>
                      <a:endParaRPr lang="en-US" sz="1200" dirty="0"/>
                    </a:p>
                  </a:txBody>
                  <a:tcPr/>
                </a:tc>
                <a:tc>
                  <a:txBody>
                    <a:bodyPr/>
                    <a:lstStyle/>
                    <a:p>
                      <a:r>
                        <a:rPr lang="en-US" sz="1200" dirty="0"/>
                        <a:t>781-338-6594</a:t>
                      </a:r>
                    </a:p>
                    <a:p>
                      <a:endParaRPr lang="en-US" sz="1200" dirty="0"/>
                    </a:p>
                    <a:p>
                      <a:r>
                        <a:rPr lang="en-US" sz="1200" dirty="0"/>
                        <a:t>781-338-6536</a:t>
                      </a:r>
                    </a:p>
                    <a:p>
                      <a:endParaRPr lang="en-US" sz="1200" dirty="0"/>
                    </a:p>
                    <a:p>
                      <a:r>
                        <a:rPr lang="en-US" sz="1200" dirty="0"/>
                        <a:t>781-338-6591</a:t>
                      </a:r>
                    </a:p>
                  </a:txBody>
                  <a:tcPr/>
                </a:tc>
                <a:extLst>
                  <a:ext uri="{0D108BD9-81ED-4DB2-BD59-A6C34878D82A}">
                    <a16:rowId xmlns:a16="http://schemas.microsoft.com/office/drawing/2014/main" val="2987076617"/>
                  </a:ext>
                </a:extLst>
              </a:tr>
              <a:tr h="585102">
                <a:tc>
                  <a:txBody>
                    <a:bodyPr/>
                    <a:lstStyle/>
                    <a:p>
                      <a:r>
                        <a:rPr lang="en-US" sz="1200" dirty="0"/>
                        <a:t>EOYR and District</a:t>
                      </a:r>
                      <a:r>
                        <a:rPr lang="en-US" sz="1200" baseline="0" dirty="0"/>
                        <a:t> Spending Comparisons</a:t>
                      </a:r>
                      <a:endParaRPr lang="en-US" sz="1200" dirty="0"/>
                    </a:p>
                  </a:txBody>
                  <a:tcPr/>
                </a:tc>
                <a:tc>
                  <a:txBody>
                    <a:bodyPr/>
                    <a:lstStyle/>
                    <a:p>
                      <a:r>
                        <a:rPr lang="en-US" sz="1200" dirty="0"/>
                        <a:t>Rob O’Donnell</a:t>
                      </a:r>
                    </a:p>
                    <a:p>
                      <a:endParaRPr lang="en-US" sz="1200" dirty="0"/>
                    </a:p>
                    <a:p>
                      <a:r>
                        <a:rPr lang="en-US" sz="1200" dirty="0"/>
                        <a:t>Craig Delmonte</a:t>
                      </a:r>
                    </a:p>
                  </a:txBody>
                  <a:tcPr/>
                </a:tc>
                <a:tc>
                  <a:txBody>
                    <a:bodyPr/>
                    <a:lstStyle/>
                    <a:p>
                      <a:r>
                        <a:rPr lang="en-US" sz="1200" dirty="0">
                          <a:hlinkClick r:id="rId3"/>
                        </a:rPr>
                        <a:t>rodonnell@doe.mass.edu</a:t>
                      </a:r>
                      <a:endParaRPr lang="en-US" sz="1200" dirty="0"/>
                    </a:p>
                    <a:p>
                      <a:endParaRPr lang="en-US" sz="1200" dirty="0"/>
                    </a:p>
                    <a:p>
                      <a:r>
                        <a:rPr lang="en-US" sz="1200" dirty="0">
                          <a:hlinkClick r:id="rId8"/>
                        </a:rPr>
                        <a:t>craig.delmonte@doe.mass.edu</a:t>
                      </a:r>
                      <a:endParaRPr lang="en-US" sz="1200" dirty="0"/>
                    </a:p>
                  </a:txBody>
                  <a:tcPr/>
                </a:tc>
                <a:tc>
                  <a:txBody>
                    <a:bodyPr/>
                    <a:lstStyle/>
                    <a:p>
                      <a:r>
                        <a:rPr lang="en-US" sz="1200" dirty="0"/>
                        <a:t>781-338-6512</a:t>
                      </a:r>
                    </a:p>
                    <a:p>
                      <a:endParaRPr lang="en-US" sz="1200" dirty="0"/>
                    </a:p>
                    <a:p>
                      <a:r>
                        <a:rPr lang="en-US" sz="1200" dirty="0"/>
                        <a:t>781-338-6536</a:t>
                      </a:r>
                    </a:p>
                  </a:txBody>
                  <a:tcPr/>
                </a:tc>
                <a:extLst>
                  <a:ext uri="{0D108BD9-81ED-4DB2-BD59-A6C34878D82A}">
                    <a16:rowId xmlns:a16="http://schemas.microsoft.com/office/drawing/2014/main" val="2517145621"/>
                  </a:ext>
                </a:extLst>
              </a:tr>
              <a:tr h="585102">
                <a:tc>
                  <a:txBody>
                    <a:bodyPr/>
                    <a:lstStyle/>
                    <a:p>
                      <a:r>
                        <a:rPr lang="en-US" sz="1200" dirty="0"/>
                        <a:t>Collaboratives and</a:t>
                      </a:r>
                      <a:r>
                        <a:rPr lang="en-US" sz="1200" baseline="0" dirty="0"/>
                        <a:t> </a:t>
                      </a:r>
                      <a:r>
                        <a:rPr lang="en-US" sz="1200" dirty="0"/>
                        <a:t>Regional Governance</a:t>
                      </a:r>
                    </a:p>
                  </a:txBody>
                  <a:tcPr/>
                </a:tc>
                <a:tc>
                  <a:txBody>
                    <a:bodyPr/>
                    <a:lstStyle/>
                    <a:p>
                      <a:r>
                        <a:rPr lang="en-US" sz="1200" dirty="0"/>
                        <a:t>Christine Lynch</a:t>
                      </a:r>
                    </a:p>
                    <a:p>
                      <a:endParaRPr lang="en-US" sz="1200" dirty="0"/>
                    </a:p>
                    <a:p>
                      <a:r>
                        <a:rPr lang="en-US" sz="1200" dirty="0"/>
                        <a:t>Ruth Hersh</a:t>
                      </a:r>
                    </a:p>
                  </a:txBody>
                  <a:tcPr/>
                </a:tc>
                <a:tc>
                  <a:txBody>
                    <a:bodyPr/>
                    <a:lstStyle/>
                    <a:p>
                      <a:r>
                        <a:rPr lang="en-US" sz="1200" dirty="0">
                          <a:hlinkClick r:id="rId9"/>
                        </a:rPr>
                        <a:t>clynch@doe.mass.edu</a:t>
                      </a:r>
                      <a:endParaRPr lang="en-US" sz="1200" dirty="0"/>
                    </a:p>
                    <a:p>
                      <a:endParaRPr lang="en-US" sz="1200" dirty="0"/>
                    </a:p>
                    <a:p>
                      <a:r>
                        <a:rPr lang="en-US" sz="1200" dirty="0">
                          <a:hlinkClick r:id="rId10"/>
                        </a:rPr>
                        <a:t>rhersh@doe.mass.edu</a:t>
                      </a:r>
                      <a:endParaRPr lang="en-US" sz="1200" dirty="0"/>
                    </a:p>
                  </a:txBody>
                  <a:tcPr/>
                </a:tc>
                <a:tc>
                  <a:txBody>
                    <a:bodyPr/>
                    <a:lstStyle/>
                    <a:p>
                      <a:r>
                        <a:rPr lang="en-US" sz="1200" dirty="0"/>
                        <a:t>781-338-6520</a:t>
                      </a:r>
                    </a:p>
                    <a:p>
                      <a:endParaRPr lang="en-US" sz="1200" dirty="0"/>
                    </a:p>
                    <a:p>
                      <a:r>
                        <a:rPr lang="en-US" sz="1200" dirty="0"/>
                        <a:t>781-338-6588</a:t>
                      </a:r>
                    </a:p>
                  </a:txBody>
                  <a:tcPr/>
                </a:tc>
                <a:extLst>
                  <a:ext uri="{0D108BD9-81ED-4DB2-BD59-A6C34878D82A}">
                    <a16:rowId xmlns:a16="http://schemas.microsoft.com/office/drawing/2014/main" val="2996367431"/>
                  </a:ext>
                </a:extLst>
              </a:tr>
              <a:tr h="299550">
                <a:tc>
                  <a:txBody>
                    <a:bodyPr/>
                    <a:lstStyle/>
                    <a:p>
                      <a:r>
                        <a:rPr lang="en-US" sz="1200" dirty="0"/>
                        <a:t>Transportation</a:t>
                      </a:r>
                    </a:p>
                  </a:txBody>
                  <a:tcPr/>
                </a:tc>
                <a:tc>
                  <a:txBody>
                    <a:bodyPr/>
                    <a:lstStyle/>
                    <a:p>
                      <a:r>
                        <a:rPr lang="en-US" sz="1200" dirty="0"/>
                        <a:t>Jay Sullivan</a:t>
                      </a:r>
                    </a:p>
                  </a:txBody>
                  <a:tcPr/>
                </a:tc>
                <a:tc>
                  <a:txBody>
                    <a:bodyPr/>
                    <a:lstStyle/>
                    <a:p>
                      <a:r>
                        <a:rPr lang="en-US" sz="1200" dirty="0">
                          <a:hlinkClick r:id="rId6"/>
                        </a:rPr>
                        <a:t>jsullivan@doe.mass.edu</a:t>
                      </a:r>
                      <a:endParaRPr lang="en-US" sz="1200" dirty="0"/>
                    </a:p>
                  </a:txBody>
                  <a:tcPr/>
                </a:tc>
                <a:tc>
                  <a:txBody>
                    <a:bodyPr/>
                    <a:lstStyle/>
                    <a:p>
                      <a:r>
                        <a:rPr lang="en-US" sz="1200" dirty="0"/>
                        <a:t>781-338-6594</a:t>
                      </a:r>
                    </a:p>
                  </a:txBody>
                  <a:tcPr/>
                </a:tc>
                <a:extLst>
                  <a:ext uri="{0D108BD9-81ED-4DB2-BD59-A6C34878D82A}">
                    <a16:rowId xmlns:a16="http://schemas.microsoft.com/office/drawing/2014/main" val="2813037046"/>
                  </a:ext>
                </a:extLst>
              </a:tr>
              <a:tr h="299550">
                <a:tc>
                  <a:txBody>
                    <a:bodyPr/>
                    <a:lstStyle/>
                    <a:p>
                      <a:r>
                        <a:rPr lang="en-US" sz="1200" dirty="0"/>
                        <a:t>Grants</a:t>
                      </a:r>
                    </a:p>
                  </a:txBody>
                  <a:tcPr/>
                </a:tc>
                <a:tc>
                  <a:txBody>
                    <a:bodyPr/>
                    <a:lstStyle/>
                    <a:p>
                      <a:r>
                        <a:rPr lang="en-US" sz="1200" dirty="0"/>
                        <a:t>Jenn Ahern</a:t>
                      </a:r>
                    </a:p>
                  </a:txBody>
                  <a:tcPr/>
                </a:tc>
                <a:tc>
                  <a:txBody>
                    <a:bodyPr/>
                    <a:lstStyle/>
                    <a:p>
                      <a:r>
                        <a:rPr lang="en-US" sz="1200" dirty="0">
                          <a:hlinkClick r:id="rId11"/>
                        </a:rPr>
                        <a:t>jahern@doe.mass.edu</a:t>
                      </a:r>
                      <a:endParaRPr lang="en-US" sz="1200" dirty="0"/>
                    </a:p>
                  </a:txBody>
                  <a:tcPr/>
                </a:tc>
                <a:tc>
                  <a:txBody>
                    <a:bodyPr/>
                    <a:lstStyle/>
                    <a:p>
                      <a:r>
                        <a:rPr lang="en-US" sz="1200" dirty="0"/>
                        <a:t>781-338-3215</a:t>
                      </a:r>
                    </a:p>
                  </a:txBody>
                  <a:tcPr/>
                </a:tc>
                <a:extLst>
                  <a:ext uri="{0D108BD9-81ED-4DB2-BD59-A6C34878D82A}">
                    <a16:rowId xmlns:a16="http://schemas.microsoft.com/office/drawing/2014/main" val="1401355292"/>
                  </a:ext>
                </a:extLst>
              </a:tr>
              <a:tr h="299550">
                <a:tc>
                  <a:txBody>
                    <a:bodyPr/>
                    <a:lstStyle/>
                    <a:p>
                      <a:pPr algn="l" fontAlgn="ctr"/>
                      <a:r>
                        <a:rPr lang="en-US" sz="1200" b="0" i="0" u="none" strike="noStrike" dirty="0">
                          <a:solidFill>
                            <a:srgbClr val="203B6A"/>
                          </a:solidFill>
                          <a:effectLst/>
                          <a:latin typeface="Segoe UI" panose="020B0502040204020203" pitchFamily="34" charset="0"/>
                        </a:rPr>
                        <a:t>  Excess Cost Calculator</a:t>
                      </a:r>
                    </a:p>
                  </a:txBody>
                  <a:tcPr marL="6350" marR="6350" marT="6350" marB="0" anchor="ctr"/>
                </a:tc>
                <a:tc>
                  <a:txBody>
                    <a:bodyPr/>
                    <a:lstStyle/>
                    <a:p>
                      <a:pPr algn="l" fontAlgn="ctr"/>
                      <a:r>
                        <a:rPr lang="en-US" sz="1200" b="0" i="0" u="none" strike="noStrike" dirty="0">
                          <a:solidFill>
                            <a:srgbClr val="203B6A"/>
                          </a:solidFill>
                          <a:effectLst/>
                          <a:latin typeface="Segoe UI" panose="020B0502040204020203" pitchFamily="34" charset="0"/>
                        </a:rPr>
                        <a:t> </a:t>
                      </a:r>
                      <a:r>
                        <a:rPr lang="en-US" sz="1200" b="0" i="0" u="none" strike="noStrike" baseline="0" dirty="0">
                          <a:solidFill>
                            <a:srgbClr val="203B6A"/>
                          </a:solidFill>
                          <a:effectLst/>
                          <a:latin typeface="Segoe UI" panose="020B0502040204020203" pitchFamily="34" charset="0"/>
                        </a:rPr>
                        <a:t> </a:t>
                      </a:r>
                      <a:r>
                        <a:rPr lang="en-US" sz="1200" kern="1200" dirty="0">
                          <a:solidFill>
                            <a:schemeClr val="tx1"/>
                          </a:solidFill>
                          <a:latin typeface="+mn-lt"/>
                          <a:ea typeface="+mn-ea"/>
                          <a:cs typeface="+mn-cs"/>
                        </a:rPr>
                        <a:t>Caitlin Hogan</a:t>
                      </a:r>
                    </a:p>
                  </a:txBody>
                  <a:tcPr marL="6350" marR="6350" marT="6350" marB="0" anchor="ctr"/>
                </a:tc>
                <a:tc>
                  <a:txBody>
                    <a:bodyPr/>
                    <a:lstStyle/>
                    <a:p>
                      <a:pPr marL="58738" indent="0" algn="l" defTabSz="685800" rtl="0" eaLnBrk="1" fontAlgn="ctr" latinLnBrk="0" hangingPunct="1"/>
                      <a:r>
                        <a:rPr lang="en-US" sz="1200" kern="1200" dirty="0">
                          <a:solidFill>
                            <a:schemeClr val="tx1"/>
                          </a:solidFill>
                          <a:latin typeface="+mn-lt"/>
                          <a:ea typeface="+mn-ea"/>
                          <a:cs typeface="+mn-cs"/>
                          <a:hlinkClick r:id="rId12"/>
                        </a:rPr>
                        <a:t>chogan@doe.mass.edu</a:t>
                      </a:r>
                      <a:endParaRPr lang="en-US" sz="1200" kern="1200" dirty="0">
                        <a:solidFill>
                          <a:schemeClr val="tx1"/>
                        </a:solidFill>
                        <a:latin typeface="+mn-lt"/>
                        <a:ea typeface="+mn-ea"/>
                        <a:cs typeface="+mn-cs"/>
                      </a:endParaRPr>
                    </a:p>
                  </a:txBody>
                  <a:tcPr marL="6350" marR="6350" marT="6350" marB="0" anchor="ctr"/>
                </a:tc>
                <a:tc>
                  <a:txBody>
                    <a:bodyPr/>
                    <a:lstStyle/>
                    <a:p>
                      <a:pPr algn="l" fontAlgn="ctr"/>
                      <a:r>
                        <a:rPr lang="en-US" sz="1200" b="0" i="0" u="none" strike="noStrike" dirty="0">
                          <a:solidFill>
                            <a:srgbClr val="203B6A"/>
                          </a:solidFill>
                          <a:effectLst/>
                          <a:latin typeface="Segoe UI" panose="020B0502040204020203" pitchFamily="34" charset="0"/>
                        </a:rPr>
                        <a:t>   781-338-6511</a:t>
                      </a:r>
                    </a:p>
                  </a:txBody>
                  <a:tcPr marL="6350" marR="6350" marT="6350" marB="0" anchor="ctr"/>
                </a:tc>
                <a:extLst>
                  <a:ext uri="{0D108BD9-81ED-4DB2-BD59-A6C34878D82A}">
                    <a16:rowId xmlns:a16="http://schemas.microsoft.com/office/drawing/2014/main" val="1097916862"/>
                  </a:ext>
                </a:extLst>
              </a:tr>
            </a:tbl>
          </a:graphicData>
        </a:graphic>
      </p:graphicFrame>
      <p:sp>
        <p:nvSpPr>
          <p:cNvPr id="4" name="Slide Number Placeholder 3"/>
          <p:cNvSpPr>
            <a:spLocks noGrp="1"/>
          </p:cNvSpPr>
          <p:nvPr>
            <p:ph type="sldNum" sz="quarter" idx="12"/>
          </p:nvPr>
        </p:nvSpPr>
        <p:spPr/>
        <p:txBody>
          <a:bodyPr/>
          <a:lstStyle/>
          <a:p>
            <a:fld id="{BD26C40E-487C-40A4-A841-8174FD7B7142}" type="slidenum">
              <a:rPr lang="en-US" smtClean="0"/>
              <a:pPr/>
              <a:t>4</a:t>
            </a:fld>
            <a:endParaRPr lang="en-US" dirty="0"/>
          </a:p>
        </p:txBody>
      </p:sp>
    </p:spTree>
    <p:extLst>
      <p:ext uri="{BB962C8B-B14F-4D97-AF65-F5344CB8AC3E}">
        <p14:creationId xmlns:p14="http://schemas.microsoft.com/office/powerpoint/2010/main" val="1243850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dirty="0"/>
              <a:t>Audit requirement</a:t>
            </a:r>
          </a:p>
        </p:txBody>
      </p:sp>
      <p:sp>
        <p:nvSpPr>
          <p:cNvPr id="48132" name="Rectangle 3"/>
          <p:cNvSpPr>
            <a:spLocks noGrp="1" noChangeArrowheads="1"/>
          </p:cNvSpPr>
          <p:nvPr>
            <p:ph idx="1"/>
          </p:nvPr>
        </p:nvSpPr>
        <p:spPr/>
        <p:txBody>
          <a:bodyPr/>
          <a:lstStyle/>
          <a:p>
            <a:r>
              <a:rPr lang="en-US" dirty="0"/>
              <a:t>EOYRs must be audited by an independent auditor (CPA) when they conduct the A-133 Single Audit for your city, town or regional school district</a:t>
            </a:r>
          </a:p>
          <a:p>
            <a:r>
              <a:rPr lang="en-US" dirty="0"/>
              <a:t>All audit reports should be emailed to: </a:t>
            </a:r>
            <a:r>
              <a:rPr lang="en-US" dirty="0">
                <a:hlinkClick r:id="rId3"/>
              </a:rPr>
              <a:t>auditreports@doe.mass.edu</a:t>
            </a:r>
            <a:r>
              <a:rPr lang="en-US" dirty="0"/>
              <a:t> </a:t>
            </a:r>
          </a:p>
          <a:p>
            <a:r>
              <a:rPr lang="en-US" dirty="0"/>
              <a:t>We are reviewing audit reports more systematically and following-up on amendments identified by the auditors if they are not submitted</a:t>
            </a:r>
          </a:p>
          <a:p>
            <a:pPr>
              <a:buFontTx/>
              <a:buNone/>
            </a:pPr>
            <a:endParaRPr lang="en-US" dirty="0"/>
          </a:p>
        </p:txBody>
      </p:sp>
      <p:sp>
        <p:nvSpPr>
          <p:cNvPr id="48130" name="Slide Number Placeholder 5"/>
          <p:cNvSpPr>
            <a:spLocks noGrp="1"/>
          </p:cNvSpPr>
          <p:nvPr>
            <p:ph type="sldNum" sz="quarter" idx="12"/>
          </p:nvPr>
        </p:nvSpPr>
        <p:spPr>
          <a:noFill/>
        </p:spPr>
        <p:txBody>
          <a:bodyPr/>
          <a:lstStyle/>
          <a:p>
            <a:fld id="{ECF1F030-5B72-4D3C-9DD0-A7DBACA3853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Excess Cost Calculator</a:t>
            </a:r>
          </a:p>
        </p:txBody>
      </p:sp>
      <p:sp>
        <p:nvSpPr>
          <p:cNvPr id="3" name="Content Placeholder 2"/>
          <p:cNvSpPr>
            <a:spLocks noGrp="1"/>
          </p:cNvSpPr>
          <p:nvPr>
            <p:ph idx="1"/>
          </p:nvPr>
        </p:nvSpPr>
        <p:spPr/>
        <p:txBody>
          <a:bodyPr/>
          <a:lstStyle/>
          <a:p>
            <a:r>
              <a:rPr lang="en-US" sz="2000" dirty="0"/>
              <a:t>Use the Excess Cost Calculator to calculate the minimum amount of funds to be spent in FY20 on special education before (or concurrently with) using IDEA Part B section 611 and 619 funds</a:t>
            </a:r>
          </a:p>
          <a:p>
            <a:r>
              <a:rPr lang="en-US" sz="2000" dirty="0"/>
              <a:t>Excess cost must be calculated by the beginning of each school year</a:t>
            </a:r>
          </a:p>
          <a:p>
            <a:r>
              <a:rPr lang="en-US" sz="2000" dirty="0"/>
              <a:t>If a district determines that they will not or have not met the excess cost requirements, they must notify DESE and will be subject to repayment of IDEA Part B section 611 and 619 federal funds  </a:t>
            </a:r>
          </a:p>
          <a:p>
            <a:r>
              <a:rPr lang="en-US" sz="2000" dirty="0"/>
              <a:t>The district should maintain all supporting documentation for future follow </a:t>
            </a:r>
            <a:r>
              <a:rPr lang="en-US" sz="2000"/>
              <a:t>up with DESE’s </a:t>
            </a:r>
            <a:r>
              <a:rPr lang="en-US" sz="2000" dirty="0"/>
              <a:t>Audit and Compliance unit </a:t>
            </a:r>
          </a:p>
          <a:p>
            <a:r>
              <a:rPr lang="en-US" sz="2000" dirty="0"/>
              <a:t>If no local or state funds are available for non-disabled children ages 3-5 and 18-21, then the excess cost requirement does not apply to students with disabilities in those age ranges</a:t>
            </a: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fld id="{BD26C40E-487C-40A4-A841-8174FD7B7142}" type="slidenum">
              <a:rPr lang="en-US" smtClean="0"/>
              <a:pPr/>
              <a:t>41</a:t>
            </a:fld>
            <a:endParaRPr lang="en-US" dirty="0"/>
          </a:p>
        </p:txBody>
      </p:sp>
    </p:spTree>
    <p:extLst>
      <p:ext uri="{BB962C8B-B14F-4D97-AF65-F5344CB8AC3E}">
        <p14:creationId xmlns:p14="http://schemas.microsoft.com/office/powerpoint/2010/main" val="1643876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Excess Cost Calculator</a:t>
            </a:r>
          </a:p>
        </p:txBody>
      </p:sp>
      <p:sp>
        <p:nvSpPr>
          <p:cNvPr id="3" name="Content Placeholder 2"/>
          <p:cNvSpPr>
            <a:spLocks noGrp="1"/>
          </p:cNvSpPr>
          <p:nvPr>
            <p:ph idx="1"/>
          </p:nvPr>
        </p:nvSpPr>
        <p:spPr/>
        <p:txBody>
          <a:bodyPr/>
          <a:lstStyle/>
          <a:p>
            <a:r>
              <a:rPr lang="en-US" dirty="0"/>
              <a:t>The Excess Cost Calculator will be a separate tab on the EOYR workbook</a:t>
            </a:r>
          </a:p>
          <a:p>
            <a:r>
              <a:rPr lang="en-US" dirty="0"/>
              <a:t>We will cross validate </a:t>
            </a:r>
            <a:r>
              <a:rPr lang="en-US" u="sng" dirty="0"/>
              <a:t>some</a:t>
            </a:r>
            <a:r>
              <a:rPr lang="en-US" dirty="0"/>
              <a:t> of the totals that you enter in the calculator with Schedule 1, but not all:</a:t>
            </a:r>
          </a:p>
          <a:p>
            <a:pPr lvl="1"/>
            <a:r>
              <a:rPr lang="en-US" dirty="0"/>
              <a:t>E: Total Title III Parts A &amp; B expenditures</a:t>
            </a:r>
          </a:p>
          <a:p>
            <a:pPr lvl="1"/>
            <a:r>
              <a:rPr lang="en-US" dirty="0"/>
              <a:t>G: State and local funds for Title I and Title III programs</a:t>
            </a:r>
          </a:p>
          <a:p>
            <a:r>
              <a:rPr lang="en-US" dirty="0"/>
              <a:t>You will need to allocate your spending between elementary and secondary </a:t>
            </a:r>
          </a:p>
          <a:p>
            <a:r>
              <a:rPr lang="en-US" dirty="0"/>
              <a:t>This data is being collected for DESE’s Office of Special Education Planning and Policy</a:t>
            </a:r>
          </a:p>
          <a:p>
            <a:pPr marL="0" indent="0">
              <a:buNone/>
            </a:pPr>
            <a:endParaRPr lang="en-US" dirty="0"/>
          </a:p>
        </p:txBody>
      </p:sp>
      <p:sp>
        <p:nvSpPr>
          <p:cNvPr id="4" name="Slide Number Placeholder 3"/>
          <p:cNvSpPr>
            <a:spLocks noGrp="1"/>
          </p:cNvSpPr>
          <p:nvPr>
            <p:ph type="sldNum" sz="quarter" idx="12"/>
          </p:nvPr>
        </p:nvSpPr>
        <p:spPr/>
        <p:txBody>
          <a:bodyPr/>
          <a:lstStyle/>
          <a:p>
            <a:fld id="{BD26C40E-487C-40A4-A841-8174FD7B7142}" type="slidenum">
              <a:rPr lang="en-US" smtClean="0"/>
              <a:pPr/>
              <a:t>42</a:t>
            </a:fld>
            <a:endParaRPr lang="en-US" dirty="0"/>
          </a:p>
        </p:txBody>
      </p:sp>
    </p:spTree>
    <p:extLst>
      <p:ext uri="{BB962C8B-B14F-4D97-AF65-F5344CB8AC3E}">
        <p14:creationId xmlns:p14="http://schemas.microsoft.com/office/powerpoint/2010/main" val="3305644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will provide EOYR totals to help validate some, but not all categories</a:t>
            </a:r>
          </a:p>
        </p:txBody>
      </p:sp>
      <p:sp>
        <p:nvSpPr>
          <p:cNvPr id="4" name="Slide Number Placeholder 3"/>
          <p:cNvSpPr>
            <a:spLocks noGrp="1"/>
          </p:cNvSpPr>
          <p:nvPr>
            <p:ph type="sldNum" sz="quarter" idx="12"/>
          </p:nvPr>
        </p:nvSpPr>
        <p:spPr/>
        <p:txBody>
          <a:bodyPr/>
          <a:lstStyle/>
          <a:p>
            <a:fld id="{BD26C40E-487C-40A4-A841-8174FD7B7142}" type="slidenum">
              <a:rPr lang="en-US" smtClean="0"/>
              <a:pPr/>
              <a:t>43</a:t>
            </a:fld>
            <a:endParaRPr lang="en-US" dirty="0"/>
          </a:p>
        </p:txBody>
      </p:sp>
      <p:pic>
        <p:nvPicPr>
          <p:cNvPr id="8" name="Content Placeholder 7" descr="This is a screenshot of the IDEA Excess Cost Calculator in the End of Year Report workbook"/>
          <p:cNvPicPr>
            <a:picLocks noGrp="1" noChangeAspect="1"/>
          </p:cNvPicPr>
          <p:nvPr>
            <p:ph idx="1"/>
          </p:nvPr>
        </p:nvPicPr>
        <p:blipFill>
          <a:blip r:embed="rId2"/>
          <a:stretch>
            <a:fillRect/>
          </a:stretch>
        </p:blipFill>
        <p:spPr>
          <a:xfrm>
            <a:off x="1066800" y="1140179"/>
            <a:ext cx="7039352" cy="5144494"/>
          </a:xfrm>
          <a:prstGeom prst="rect">
            <a:avLst/>
          </a:prstGeom>
        </p:spPr>
      </p:pic>
      <p:sp>
        <p:nvSpPr>
          <p:cNvPr id="3" name="Right Arrow 2" descr="This is an image of an arrow to direct your attention to line E on the Excess Cost Calculator: Total Title II, Parts A &amp; B Expenditures"/>
          <p:cNvSpPr/>
          <p:nvPr/>
        </p:nvSpPr>
        <p:spPr>
          <a:xfrm>
            <a:off x="304800" y="2819400"/>
            <a:ext cx="762000" cy="309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descr="This is an arrow to direct your attention to line G. on the Excess Cost Calculator: State/Local funds for Title I and Title III programs"/>
          <p:cNvSpPr/>
          <p:nvPr/>
        </p:nvSpPr>
        <p:spPr>
          <a:xfrm>
            <a:off x="304800" y="3272078"/>
            <a:ext cx="762000" cy="309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796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te budget news">
            <a:extLst>
              <a:ext uri="{FF2B5EF4-FFF2-40B4-BE49-F238E27FC236}">
                <a16:creationId xmlns:a16="http://schemas.microsoft.com/office/drawing/2014/main" id="{CD1339F8-8D02-41F1-BC13-8A7F7814425B}"/>
              </a:ext>
            </a:extLst>
          </p:cNvPr>
          <p:cNvSpPr txBox="1"/>
          <p:nvPr/>
        </p:nvSpPr>
        <p:spPr>
          <a:xfrm>
            <a:off x="1693070" y="2314575"/>
            <a:ext cx="7350918" cy="150018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000" dirty="0">
                <a:solidFill>
                  <a:schemeClr val="accent1">
                    <a:lumMod val="50000"/>
                  </a:schemeClr>
                </a:solidFill>
              </a:rPr>
              <a:t>State budget news</a:t>
            </a:r>
            <a:endParaRPr lang="zh-CN" altLang="en-US" sz="3000" dirty="0">
              <a:solidFill>
                <a:schemeClr val="accent1">
                  <a:lumMod val="50000"/>
                </a:schemeClr>
              </a:solidFill>
            </a:endParaRPr>
          </a:p>
        </p:txBody>
      </p:sp>
      <p:sp>
        <p:nvSpPr>
          <p:cNvPr id="2" name="05">
            <a:extLst>
              <a:ext uri="{FF2B5EF4-FFF2-40B4-BE49-F238E27FC236}">
                <a16:creationId xmlns:a16="http://schemas.microsoft.com/office/drawing/2014/main" id="{751686A1-1CA2-4DC8-9CEA-22C62506FE7D}"/>
              </a:ext>
            </a:extLst>
          </p:cNvPr>
          <p:cNvSpPr txBox="1"/>
          <p:nvPr/>
        </p:nvSpPr>
        <p:spPr>
          <a:xfrm>
            <a:off x="419644" y="2702377"/>
            <a:ext cx="951956" cy="784830"/>
          </a:xfrm>
          <a:prstGeom prst="rect">
            <a:avLst/>
          </a:prstGeom>
          <a:noFill/>
        </p:spPr>
        <p:txBody>
          <a:bodyPr wrap="square" rtlCol="0">
            <a:spAutoFit/>
          </a:bodyPr>
          <a:lstStyle/>
          <a:p>
            <a:r>
              <a:rPr lang="en-US" altLang="zh-CN" sz="4500" dirty="0">
                <a:solidFill>
                  <a:schemeClr val="bg1"/>
                </a:solidFill>
                <a:latin typeface="Segoe SemiBold" panose="020B0703040204020203" pitchFamily="34" charset="0"/>
                <a:cs typeface="Segoe SemiBold" panose="020B0703040204020203" pitchFamily="34" charset="0"/>
              </a:rPr>
              <a:t>05</a:t>
            </a:r>
            <a:endParaRPr lang="zh-CN" altLang="en-US" sz="45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idx="4294967295"/>
          </p:nvPr>
        </p:nvSpPr>
        <p:spPr/>
        <p:txBody>
          <a:bodyPr/>
          <a:lstStyle/>
          <a:p>
            <a:r>
              <a:rPr lang="en-US" dirty="0"/>
              <a:t>State</a:t>
            </a:r>
            <a:r>
              <a:rPr lang="en-US" baseline="0" dirty="0"/>
              <a:t> budget news</a:t>
            </a:r>
            <a:endParaRPr lang="en-US" dirty="0"/>
          </a:p>
        </p:txBody>
      </p:sp>
    </p:spTree>
    <p:extLst>
      <p:ext uri="{BB962C8B-B14F-4D97-AF65-F5344CB8AC3E}">
        <p14:creationId xmlns:p14="http://schemas.microsoft.com/office/powerpoint/2010/main" val="1213485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FY20 state budget</a:t>
            </a:r>
          </a:p>
        </p:txBody>
      </p:sp>
      <p:sp>
        <p:nvSpPr>
          <p:cNvPr id="3" name="Content Placeholder 2"/>
          <p:cNvSpPr>
            <a:spLocks noGrp="1"/>
          </p:cNvSpPr>
          <p:nvPr>
            <p:ph idx="1"/>
          </p:nvPr>
        </p:nvSpPr>
        <p:spPr/>
        <p:txBody>
          <a:bodyPr/>
          <a:lstStyle/>
          <a:p>
            <a:r>
              <a:rPr lang="en-US" dirty="0"/>
              <a:t>Chapter 70</a:t>
            </a:r>
          </a:p>
          <a:p>
            <a:r>
              <a:rPr lang="en-US" dirty="0"/>
              <a:t>Charter school reimbursement</a:t>
            </a:r>
          </a:p>
          <a:p>
            <a:r>
              <a:rPr lang="en-US" dirty="0"/>
              <a:t>Circuit breaker</a:t>
            </a:r>
          </a:p>
          <a:p>
            <a:pPr lvl="1"/>
            <a:r>
              <a:rPr lang="en-US" dirty="0"/>
              <a:t>Expect reimbursements to be funded at the statutory maximum (75%)</a:t>
            </a:r>
          </a:p>
          <a:p>
            <a:r>
              <a:rPr lang="en-US" dirty="0"/>
              <a:t>Transportation reimbursement</a:t>
            </a:r>
          </a:p>
          <a:p>
            <a:pPr lvl="1"/>
            <a:r>
              <a:rPr lang="en-US" dirty="0"/>
              <a:t>Regional Transportation should be reimbursed at 80%</a:t>
            </a:r>
          </a:p>
          <a:p>
            <a:pPr lvl="1"/>
            <a:r>
              <a:rPr lang="en-US" dirty="0"/>
              <a:t>Homeless Transportation should be reimbursed between 38%-40%</a:t>
            </a:r>
          </a:p>
          <a:p>
            <a:pPr lvl="1"/>
            <a:r>
              <a:rPr lang="en-US" dirty="0"/>
              <a:t>Non Resident Vocational Transportation should be reimbursed </a:t>
            </a:r>
            <a:r>
              <a:rPr lang="en-US"/>
              <a:t>at approximately 5%</a:t>
            </a:r>
            <a:endParaRPr lang="en-US" dirty="0"/>
          </a:p>
        </p:txBody>
      </p:sp>
      <p:sp>
        <p:nvSpPr>
          <p:cNvPr id="4" name="Slide Number Placeholder 3"/>
          <p:cNvSpPr>
            <a:spLocks noGrp="1"/>
          </p:cNvSpPr>
          <p:nvPr>
            <p:ph type="sldNum" sz="quarter" idx="12"/>
          </p:nvPr>
        </p:nvSpPr>
        <p:spPr/>
        <p:txBody>
          <a:bodyPr/>
          <a:lstStyle/>
          <a:p>
            <a:fld id="{BD26C40E-487C-40A4-A841-8174FD7B7142}" type="slidenum">
              <a:rPr lang="en-US" smtClean="0"/>
              <a:pPr/>
              <a:t>45</a:t>
            </a:fld>
            <a:endParaRPr lang="en-US" dirty="0"/>
          </a:p>
        </p:txBody>
      </p:sp>
    </p:spTree>
    <p:extLst>
      <p:ext uri="{BB962C8B-B14F-4D97-AF65-F5344CB8AC3E}">
        <p14:creationId xmlns:p14="http://schemas.microsoft.com/office/powerpoint/2010/main" val="3801523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70 funding totals $5.176 billion, an increase of $268.4 million or 5.5% over FY19, including FBRC rate changes</a:t>
            </a:r>
          </a:p>
        </p:txBody>
      </p:sp>
      <p:sp>
        <p:nvSpPr>
          <p:cNvPr id="4" name="Slide Number Placeholder 3"/>
          <p:cNvSpPr>
            <a:spLocks noGrp="1"/>
          </p:cNvSpPr>
          <p:nvPr>
            <p:ph type="sldNum" sz="quarter" idx="12"/>
          </p:nvPr>
        </p:nvSpPr>
        <p:spPr/>
        <p:txBody>
          <a:bodyPr/>
          <a:lstStyle/>
          <a:p>
            <a:fld id="{BD26C40E-487C-40A4-A841-8174FD7B7142}" type="slidenum">
              <a:rPr lang="en-US" smtClean="0"/>
              <a:pPr/>
              <a:t>46</a:t>
            </a:fld>
            <a:endParaRPr lang="en-US" dirty="0"/>
          </a:p>
        </p:txBody>
      </p:sp>
      <p:graphicFrame>
        <p:nvGraphicFramePr>
          <p:cNvPr id="6" name="Content Placeholder 3" descr="This is a table showing the impact that changes to individual formula components had on the total aid increase between fiscal years 2019 and 2020&#10;&#10;1. $136.3M: Full funding of foundation and base aid requirements, reflecting current rate of inflation&#10;2. $30.0M: Further increase in foundation budget formula for health care, including benefits for retirees&#10;3. -$1.4M: Additional increase in the factor for educating English language learners&#10;4. $80.7M: Increased support to districts serving highest concentration of economically disadvantaged students&#10;5. $13.5M: Minimum aid: House 1 $20/pupil, HWM and SWM $30/pupil PLUS hold harmless&#10;6. $4.6M: Increase in funding to help districts meet rising out-of-district special education costs&#10;7. $4.7M: Increase in funding to help districts meet rising in-district special education costs&#10;8. $268.4M: Total aid increase&#10;"/>
          <p:cNvGraphicFramePr>
            <a:graphicFrameLocks noGrp="1"/>
          </p:cNvGraphicFramePr>
          <p:nvPr>
            <p:ph idx="1"/>
            <p:extLst>
              <p:ext uri="{D42A27DB-BD31-4B8C-83A1-F6EECF244321}">
                <p14:modId xmlns:p14="http://schemas.microsoft.com/office/powerpoint/2010/main" val="2349212536"/>
              </p:ext>
            </p:extLst>
          </p:nvPr>
        </p:nvGraphicFramePr>
        <p:xfrm>
          <a:off x="1462485" y="1219200"/>
          <a:ext cx="6614715" cy="5029204"/>
        </p:xfrm>
        <a:graphic>
          <a:graphicData uri="http://schemas.openxmlformats.org/drawingml/2006/table">
            <a:tbl>
              <a:tblPr firstRow="1" bandRow="1">
                <a:tableStyleId>{9D7B26C5-4107-4FEC-AEDC-1716B250A1EF}</a:tableStyleId>
              </a:tblPr>
              <a:tblGrid>
                <a:gridCol w="1052115">
                  <a:extLst>
                    <a:ext uri="{9D8B030D-6E8A-4147-A177-3AD203B41FA5}">
                      <a16:colId xmlns:a16="http://schemas.microsoft.com/office/drawing/2014/main" val="2510995368"/>
                    </a:ext>
                  </a:extLst>
                </a:gridCol>
                <a:gridCol w="5562600">
                  <a:extLst>
                    <a:ext uri="{9D8B030D-6E8A-4147-A177-3AD203B41FA5}">
                      <a16:colId xmlns:a16="http://schemas.microsoft.com/office/drawing/2014/main" val="1996415709"/>
                    </a:ext>
                  </a:extLst>
                </a:gridCol>
              </a:tblGrid>
              <a:tr h="329916">
                <a:tc>
                  <a:txBody>
                    <a:bodyPr/>
                    <a:lstStyle/>
                    <a:p>
                      <a:pPr algn="ctr"/>
                      <a:r>
                        <a:rPr lang="en-US" sz="1600" b="1" i="0" dirty="0"/>
                        <a:t>$ Aid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i="0" dirty="0"/>
                        <a:t>Formula</a:t>
                      </a:r>
                      <a:r>
                        <a:rPr lang="en-US" sz="1600" b="1" i="0" baseline="0" dirty="0"/>
                        <a:t> component</a:t>
                      </a:r>
                      <a:endParaRPr lang="en-US" sz="1600" b="1" i="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1853863"/>
                  </a:ext>
                </a:extLst>
              </a:tr>
              <a:tr h="587411">
                <a:tc>
                  <a:txBody>
                    <a:bodyPr/>
                    <a:lstStyle/>
                    <a:p>
                      <a:pPr algn="ctr"/>
                      <a:r>
                        <a:rPr lang="en-US" sz="1600" b="0" i="0" dirty="0"/>
                        <a:t>$136.3M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dirty="0"/>
                        <a:t>Full funding of foundation and base aid requirements, reflecting current rate of inflation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7305934"/>
                  </a:ext>
                </a:extLst>
              </a:tr>
              <a:tr h="587411">
                <a:tc>
                  <a:txBody>
                    <a:bodyPr/>
                    <a:lstStyle/>
                    <a:p>
                      <a:pPr algn="ctr"/>
                      <a:r>
                        <a:rPr lang="en-US" sz="1600" dirty="0"/>
                        <a:t>$30.0M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Further increase in foundation budget formula for </a:t>
                      </a:r>
                      <a:r>
                        <a:rPr lang="en-US" sz="1600" b="1" dirty="0"/>
                        <a:t>health care, including benefits for retirees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6549627"/>
                  </a:ext>
                </a:extLst>
              </a:tr>
              <a:tr h="587411">
                <a:tc>
                  <a:txBody>
                    <a:bodyPr/>
                    <a:lstStyle/>
                    <a:p>
                      <a:pPr algn="ctr"/>
                      <a:r>
                        <a:rPr lang="en-US" sz="1600" dirty="0"/>
                        <a:t>-$1.4M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Additional increase in the factor for educating </a:t>
                      </a:r>
                      <a:r>
                        <a:rPr lang="en-US" sz="1600" b="1" dirty="0"/>
                        <a:t>English language learners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3761116"/>
                  </a:ext>
                </a:extLst>
              </a:tr>
              <a:tr h="587411">
                <a:tc>
                  <a:txBody>
                    <a:bodyPr/>
                    <a:lstStyle/>
                    <a:p>
                      <a:pPr algn="ctr"/>
                      <a:r>
                        <a:rPr lang="en-US" sz="1600" dirty="0"/>
                        <a:t>$80.7M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Increased support to districts serving highest concentration of </a:t>
                      </a:r>
                      <a:r>
                        <a:rPr lang="en-US" sz="1600" b="1" dirty="0"/>
                        <a:t>economically disadvantaged students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1637558"/>
                  </a:ext>
                </a:extLst>
              </a:tr>
              <a:tr h="587411">
                <a:tc>
                  <a:txBody>
                    <a:bodyPr/>
                    <a:lstStyle/>
                    <a:p>
                      <a:pPr algn="ctr"/>
                      <a:r>
                        <a:rPr lang="en-US" sz="1600" dirty="0"/>
                        <a:t>$13.5M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Minimum aid</a:t>
                      </a:r>
                      <a:r>
                        <a:rPr lang="en-US" sz="1600" dirty="0"/>
                        <a:t>: </a:t>
                      </a:r>
                      <a:r>
                        <a:rPr lang="en-US" sz="1600" baseline="0" dirty="0"/>
                        <a:t>House 1 $20/pupil, HWM and SWM $30/pupil PLUS hold harmless</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3815240"/>
                  </a:ext>
                </a:extLst>
              </a:tr>
              <a:tr h="587411">
                <a:tc>
                  <a:txBody>
                    <a:bodyPr/>
                    <a:lstStyle/>
                    <a:p>
                      <a:pPr algn="ctr"/>
                      <a:r>
                        <a:rPr lang="en-US" sz="1600" dirty="0"/>
                        <a:t>$4.6M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Increase in funding to help districts meet rising </a:t>
                      </a:r>
                      <a:r>
                        <a:rPr lang="en-US" sz="1600" b="1" dirty="0"/>
                        <a:t>out-of-district </a:t>
                      </a:r>
                      <a:r>
                        <a:rPr lang="en-US" sz="1600" dirty="0"/>
                        <a:t>special education costs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8548610"/>
                  </a:ext>
                </a:extLst>
              </a:tr>
              <a:tr h="587411">
                <a:tc>
                  <a:txBody>
                    <a:bodyPr/>
                    <a:lstStyle/>
                    <a:p>
                      <a:pPr algn="ctr"/>
                      <a:r>
                        <a:rPr lang="en-US" sz="1600" dirty="0"/>
                        <a:t>$4.7M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Increase in funding to help districts meet</a:t>
                      </a:r>
                      <a:r>
                        <a:rPr lang="en-US" sz="1600" baseline="0" dirty="0"/>
                        <a:t> rising </a:t>
                      </a:r>
                      <a:r>
                        <a:rPr lang="en-US" sz="1600" b="1" baseline="0" dirty="0"/>
                        <a:t>in-district</a:t>
                      </a:r>
                      <a:r>
                        <a:rPr lang="en-US" sz="1600" baseline="0" dirty="0"/>
                        <a:t> special education costs</a:t>
                      </a:r>
                      <a:endParaRPr lang="en-US" sz="16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452086"/>
                  </a:ext>
                </a:extLst>
              </a:tr>
              <a:tr h="587411">
                <a:tc>
                  <a:txBody>
                    <a:bodyPr/>
                    <a:lstStyle/>
                    <a:p>
                      <a:pPr algn="ctr"/>
                      <a:r>
                        <a:rPr lang="en-US" sz="1600" b="1" dirty="0"/>
                        <a:t>$268.4M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Total aid increase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9189676"/>
                  </a:ext>
                </a:extLst>
              </a:tr>
            </a:tbl>
          </a:graphicData>
        </a:graphic>
      </p:graphicFrame>
    </p:spTree>
    <p:extLst>
      <p:ext uri="{BB962C8B-B14F-4D97-AF65-F5344CB8AC3E}">
        <p14:creationId xmlns:p14="http://schemas.microsoft.com/office/powerpoint/2010/main" val="2950293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Charter school reimbursements are funded at $115 million, an increase of $25 million over FY19</a:t>
            </a:r>
          </a:p>
        </p:txBody>
      </p:sp>
      <p:sp>
        <p:nvSpPr>
          <p:cNvPr id="3" name="Content Placeholder 2"/>
          <p:cNvSpPr>
            <a:spLocks noGrp="1"/>
          </p:cNvSpPr>
          <p:nvPr>
            <p:ph idx="1"/>
          </p:nvPr>
        </p:nvSpPr>
        <p:spPr/>
        <p:txBody>
          <a:bodyPr/>
          <a:lstStyle/>
          <a:p>
            <a:r>
              <a:rPr lang="en-US" sz="2100" dirty="0"/>
              <a:t>Transition aid returns to a 3-year reimbursement schedule: 100%/60%/40% </a:t>
            </a:r>
          </a:p>
          <a:p>
            <a:r>
              <a:rPr lang="en-US" sz="2100" dirty="0"/>
              <a:t>$15 million targeted to address two specific items:</a:t>
            </a:r>
          </a:p>
          <a:p>
            <a:pPr lvl="1"/>
            <a:r>
              <a:rPr lang="en-US" sz="1800" dirty="0"/>
              <a:t>$7.5 million in supplemental aid for districts with high charter tuition costs and relatively low Chapter 70 aid (Boston is the only eligible district)</a:t>
            </a:r>
          </a:p>
          <a:p>
            <a:pPr lvl="1"/>
            <a:r>
              <a:rPr lang="en-US" sz="1800" dirty="0"/>
              <a:t>$7.5 million to mitigate the costs associated with significant and sustained charter school enrollment growth (distribution TBD)</a:t>
            </a:r>
          </a:p>
          <a:p>
            <a:r>
              <a:rPr lang="en-US" sz="2100" dirty="0"/>
              <a:t>Facilities component of the charter school tuition rate was increased to $938 per pupil, districts continue to be fully reimbursed for these costs</a:t>
            </a:r>
          </a:p>
        </p:txBody>
      </p:sp>
      <p:sp>
        <p:nvSpPr>
          <p:cNvPr id="4" name="Slide Number Placeholder 3"/>
          <p:cNvSpPr>
            <a:spLocks noGrp="1"/>
          </p:cNvSpPr>
          <p:nvPr>
            <p:ph type="sldNum" sz="quarter" idx="12"/>
          </p:nvPr>
        </p:nvSpPr>
        <p:spPr/>
        <p:txBody>
          <a:bodyPr/>
          <a:lstStyle/>
          <a:p>
            <a:fld id="{BD26C40E-487C-40A4-A841-8174FD7B7142}" type="slidenum">
              <a:rPr lang="en-US" smtClean="0"/>
              <a:pPr/>
              <a:t>47</a:t>
            </a:fld>
            <a:endParaRPr lang="en-US" dirty="0"/>
          </a:p>
        </p:txBody>
      </p:sp>
    </p:spTree>
    <p:extLst>
      <p:ext uri="{BB962C8B-B14F-4D97-AF65-F5344CB8AC3E}">
        <p14:creationId xmlns:p14="http://schemas.microsoft.com/office/powerpoint/2010/main" val="3390339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aiming for foster care transportation reimbursement">
            <a:extLst>
              <a:ext uri="{FF2B5EF4-FFF2-40B4-BE49-F238E27FC236}">
                <a16:creationId xmlns:a16="http://schemas.microsoft.com/office/drawing/2014/main" id="{CD1339F8-8D02-41F1-BC13-8A7F7814425B}"/>
              </a:ext>
            </a:extLst>
          </p:cNvPr>
          <p:cNvSpPr txBox="1"/>
          <p:nvPr/>
        </p:nvSpPr>
        <p:spPr>
          <a:xfrm>
            <a:off x="1693070" y="2314575"/>
            <a:ext cx="7350918" cy="150018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000" dirty="0">
                <a:solidFill>
                  <a:schemeClr val="accent1">
                    <a:lumMod val="50000"/>
                  </a:schemeClr>
                </a:solidFill>
              </a:rPr>
              <a:t>Claiming for foster care transportation reimbursement</a:t>
            </a:r>
            <a:endParaRPr lang="zh-CN" altLang="en-US" sz="3000" dirty="0">
              <a:solidFill>
                <a:schemeClr val="accent1">
                  <a:lumMod val="50000"/>
                </a:schemeClr>
              </a:solidFill>
            </a:endParaRPr>
          </a:p>
        </p:txBody>
      </p:sp>
      <p:sp>
        <p:nvSpPr>
          <p:cNvPr id="2" name="06">
            <a:extLst>
              <a:ext uri="{FF2B5EF4-FFF2-40B4-BE49-F238E27FC236}">
                <a16:creationId xmlns:a16="http://schemas.microsoft.com/office/drawing/2014/main" id="{751686A1-1CA2-4DC8-9CEA-22C62506FE7D}"/>
              </a:ext>
            </a:extLst>
          </p:cNvPr>
          <p:cNvSpPr txBox="1"/>
          <p:nvPr/>
        </p:nvSpPr>
        <p:spPr>
          <a:xfrm>
            <a:off x="419644" y="2702377"/>
            <a:ext cx="951956" cy="784830"/>
          </a:xfrm>
          <a:prstGeom prst="rect">
            <a:avLst/>
          </a:prstGeom>
          <a:noFill/>
        </p:spPr>
        <p:txBody>
          <a:bodyPr wrap="square" rtlCol="0">
            <a:spAutoFit/>
          </a:bodyPr>
          <a:lstStyle/>
          <a:p>
            <a:r>
              <a:rPr lang="en-US" altLang="zh-CN" sz="4500" dirty="0">
                <a:solidFill>
                  <a:schemeClr val="bg1"/>
                </a:solidFill>
                <a:latin typeface="Segoe SemiBold" panose="020B0703040204020203" pitchFamily="34" charset="0"/>
                <a:cs typeface="Segoe SemiBold" panose="020B0703040204020203" pitchFamily="34" charset="0"/>
              </a:rPr>
              <a:t>06</a:t>
            </a:r>
            <a:endParaRPr lang="zh-CN" altLang="en-US" sz="45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idx="4294967295"/>
          </p:nvPr>
        </p:nvSpPr>
        <p:spPr/>
        <p:txBody>
          <a:bodyPr/>
          <a:lstStyle/>
          <a:p>
            <a:r>
              <a:rPr lang="en-US" dirty="0"/>
              <a:t>Claiming for foster care transportation</a:t>
            </a:r>
            <a:r>
              <a:rPr lang="en-US" baseline="0" dirty="0"/>
              <a:t> reimbursement</a:t>
            </a:r>
            <a:endParaRPr lang="en-US" dirty="0"/>
          </a:p>
        </p:txBody>
      </p:sp>
    </p:spTree>
    <p:extLst>
      <p:ext uri="{BB962C8B-B14F-4D97-AF65-F5344CB8AC3E}">
        <p14:creationId xmlns:p14="http://schemas.microsoft.com/office/powerpoint/2010/main" val="2572593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Please complete the workshop evaluation</a:t>
            </a:r>
          </a:p>
        </p:txBody>
      </p:sp>
      <p:sp>
        <p:nvSpPr>
          <p:cNvPr id="3" name="Content Placeholder 2"/>
          <p:cNvSpPr>
            <a:spLocks noGrp="1"/>
          </p:cNvSpPr>
          <p:nvPr>
            <p:ph idx="1"/>
          </p:nvPr>
        </p:nvSpPr>
        <p:spPr/>
        <p:txBody>
          <a:bodyPr/>
          <a:lstStyle/>
          <a:p>
            <a:pPr>
              <a:buNone/>
            </a:pPr>
            <a:endParaRPr lang="en-US" dirty="0">
              <a:hlinkClick r:id="rId3"/>
            </a:endParaRPr>
          </a:p>
          <a:p>
            <a:pPr algn="ctr">
              <a:buNone/>
            </a:pPr>
            <a:r>
              <a:rPr lang="en-US" sz="4800" dirty="0">
                <a:hlinkClick r:id="rId3"/>
              </a:rPr>
              <a:t>http://bit.ly/2tkdWuw</a:t>
            </a:r>
            <a:endParaRPr lang="en-US" sz="4800" dirty="0"/>
          </a:p>
          <a:p>
            <a:pPr algn="ctr">
              <a:buNone/>
            </a:pPr>
            <a:endParaRPr lang="en-US" sz="4800"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49</a:t>
            </a:fld>
            <a:endParaRPr lang="en-US"/>
          </a:p>
        </p:txBody>
      </p:sp>
      <p:sp>
        <p:nvSpPr>
          <p:cNvPr id="4" name="Footer Placeholder 3"/>
          <p:cNvSpPr>
            <a:spLocks noGrp="1"/>
          </p:cNvSpPr>
          <p:nvPr>
            <p:ph type="ftr" sz="quarter" idx="4294967295"/>
          </p:nvPr>
        </p:nvSpPr>
        <p:spPr>
          <a:xfrm>
            <a:off x="3733800" y="6356350"/>
            <a:ext cx="5410200" cy="365125"/>
          </a:xfrm>
        </p:spPr>
        <p:txBody>
          <a:bodyPr/>
          <a:lstStyle/>
          <a:p>
            <a:r>
              <a:rPr lang="en-US"/>
              <a:t>Massachusetts Department of Elementary and Secondary Education</a:t>
            </a:r>
          </a:p>
        </p:txBody>
      </p:sp>
    </p:spTree>
    <p:extLst>
      <p:ext uri="{BB962C8B-B14F-4D97-AF65-F5344CB8AC3E}">
        <p14:creationId xmlns:p14="http://schemas.microsoft.com/office/powerpoint/2010/main" val="254251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rmAutofit/>
          </a:bodyPr>
          <a:lstStyle/>
          <a:p>
            <a:r>
              <a:rPr lang="en-US" dirty="0"/>
              <a:t>Purpose of Report</a:t>
            </a:r>
          </a:p>
        </p:txBody>
      </p:sp>
      <p:sp>
        <p:nvSpPr>
          <p:cNvPr id="13316" name="Rectangle 3"/>
          <p:cNvSpPr>
            <a:spLocks noGrp="1" noChangeArrowheads="1"/>
          </p:cNvSpPr>
          <p:nvPr>
            <p:ph idx="1"/>
          </p:nvPr>
        </p:nvSpPr>
        <p:spPr/>
        <p:txBody>
          <a:bodyPr/>
          <a:lstStyle/>
          <a:p>
            <a:pPr>
              <a:lnSpc>
                <a:spcPct val="90000"/>
              </a:lnSpc>
            </a:pPr>
            <a:r>
              <a:rPr lang="en-US" dirty="0"/>
              <a:t>Education reform compliance and state aid</a:t>
            </a:r>
          </a:p>
          <a:p>
            <a:pPr>
              <a:lnSpc>
                <a:spcPct val="90000"/>
              </a:lnSpc>
            </a:pPr>
            <a:r>
              <a:rPr lang="en-US" dirty="0"/>
              <a:t>Federal requirements and entitlements</a:t>
            </a:r>
          </a:p>
          <a:p>
            <a:pPr>
              <a:lnSpc>
                <a:spcPct val="90000"/>
              </a:lnSpc>
            </a:pPr>
            <a:r>
              <a:rPr lang="en-US" dirty="0"/>
              <a:t>Statistical analysis for determining:</a:t>
            </a:r>
          </a:p>
          <a:p>
            <a:pPr lvl="1">
              <a:lnSpc>
                <a:spcPct val="90000"/>
              </a:lnSpc>
            </a:pPr>
            <a:r>
              <a:rPr lang="en-US" dirty="0"/>
              <a:t>Per pupil spending</a:t>
            </a:r>
          </a:p>
          <a:p>
            <a:pPr lvl="1">
              <a:lnSpc>
                <a:spcPct val="90000"/>
              </a:lnSpc>
            </a:pPr>
            <a:r>
              <a:rPr lang="en-US" dirty="0"/>
              <a:t>Average teacher salaries</a:t>
            </a:r>
          </a:p>
          <a:p>
            <a:pPr lvl="1">
              <a:lnSpc>
                <a:spcPct val="90000"/>
              </a:lnSpc>
            </a:pPr>
            <a:r>
              <a:rPr lang="en-US" dirty="0"/>
              <a:t>School choice and non-resident vocational tuition rates	</a:t>
            </a:r>
          </a:p>
          <a:p>
            <a:pPr lvl="1">
              <a:lnSpc>
                <a:spcPct val="90000"/>
              </a:lnSpc>
            </a:pPr>
            <a:r>
              <a:rPr lang="en-US" dirty="0"/>
              <a:t>Charter school tuitions</a:t>
            </a:r>
          </a:p>
          <a:p>
            <a:pPr lvl="1">
              <a:lnSpc>
                <a:spcPct val="90000"/>
              </a:lnSpc>
            </a:pPr>
            <a:r>
              <a:rPr lang="en-US" dirty="0"/>
              <a:t>Indirect cost rates</a:t>
            </a:r>
          </a:p>
          <a:p>
            <a:pPr lvl="1">
              <a:lnSpc>
                <a:spcPct val="90000"/>
              </a:lnSpc>
            </a:pPr>
            <a:r>
              <a:rPr lang="en-US" dirty="0"/>
              <a:t>Maintenance of effort</a:t>
            </a:r>
          </a:p>
          <a:p>
            <a:pPr lvl="1">
              <a:lnSpc>
                <a:spcPct val="90000"/>
              </a:lnSpc>
            </a:pPr>
            <a:r>
              <a:rPr lang="en-US" dirty="0"/>
              <a:t>Special education expenditures</a:t>
            </a:r>
          </a:p>
          <a:p>
            <a:pPr lvl="1">
              <a:lnSpc>
                <a:spcPct val="90000"/>
              </a:lnSpc>
            </a:pPr>
            <a:r>
              <a:rPr lang="en-US" dirty="0"/>
              <a:t>Edwin Analytics, RADAR, DART, and district reviews</a:t>
            </a:r>
          </a:p>
          <a:p>
            <a:pPr lvl="1">
              <a:lnSpc>
                <a:spcPct val="90000"/>
              </a:lnSpc>
            </a:pPr>
            <a:endParaRPr lang="en-US" dirty="0"/>
          </a:p>
        </p:txBody>
      </p:sp>
      <p:sp>
        <p:nvSpPr>
          <p:cNvPr id="13314" name="Slide Number Placeholder 5"/>
          <p:cNvSpPr>
            <a:spLocks noGrp="1"/>
          </p:cNvSpPr>
          <p:nvPr>
            <p:ph type="sldNum" sz="quarter" idx="12"/>
          </p:nvPr>
        </p:nvSpPr>
        <p:spPr>
          <a:noFill/>
        </p:spPr>
        <p:txBody>
          <a:bodyPr/>
          <a:lstStyle/>
          <a:p>
            <a:fld id="{E0B7CB3D-EA41-4522-AC1E-11B4AD972DA7}"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75 Pleasant Street, Malden, MA 02148">
            <a:extLst>
              <a:ext uri="{FF2B5EF4-FFF2-40B4-BE49-F238E27FC236}">
                <a16:creationId xmlns:a16="http://schemas.microsoft.com/office/drawing/2014/main" id="{5D838ABB-2920-4CCA-BBF1-F1299182F9FE}"/>
              </a:ext>
            </a:extLst>
          </p:cNvPr>
          <p:cNvSpPr txBox="1"/>
          <p:nvPr/>
        </p:nvSpPr>
        <p:spPr>
          <a:xfrm>
            <a:off x="4355079" y="4168788"/>
            <a:ext cx="3809823"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16" name="Home icon"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639" t="15745" r="18234" b="17372"/>
          <a:stretch/>
        </p:blipFill>
        <p:spPr>
          <a:xfrm flipH="1">
            <a:off x="4087827" y="4152143"/>
            <a:ext cx="329609" cy="333371"/>
          </a:xfrm>
          <a:prstGeom prst="rect">
            <a:avLst/>
          </a:prstGeom>
        </p:spPr>
      </p:pic>
      <p:sp>
        <p:nvSpPr>
          <p:cNvPr id="14" name="www.doe.mass.edu">
            <a:extLst>
              <a:ext uri="{FF2B5EF4-FFF2-40B4-BE49-F238E27FC236}">
                <a16:creationId xmlns:a16="http://schemas.microsoft.com/office/drawing/2014/main" id="{A2246D95-2355-47E1-9E27-1351EA05075A}"/>
              </a:ext>
            </a:extLst>
          </p:cNvPr>
          <p:cNvSpPr txBox="1"/>
          <p:nvPr/>
        </p:nvSpPr>
        <p:spPr>
          <a:xfrm>
            <a:off x="1740680" y="4168788"/>
            <a:ext cx="2260074"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www.doe.mass.edu</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13" name="Homepage icon"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5847" t="18945" r="20669" b="17724"/>
          <a:stretch/>
        </p:blipFill>
        <p:spPr>
          <a:xfrm>
            <a:off x="1465496" y="4123683"/>
            <a:ext cx="329607" cy="390291"/>
          </a:xfrm>
          <a:prstGeom prst="rect">
            <a:avLst/>
          </a:prstGeom>
        </p:spPr>
      </p:pic>
      <p:sp>
        <p:nvSpPr>
          <p:cNvPr id="11" name="sfinance@doe.mass.edu">
            <a:extLst>
              <a:ext uri="{FF2B5EF4-FFF2-40B4-BE49-F238E27FC236}">
                <a16:creationId xmlns:a16="http://schemas.microsoft.com/office/drawing/2014/main" id="{7702F5C2-4DC0-4CA8-AF5F-AA20DC05FA81}"/>
              </a:ext>
            </a:extLst>
          </p:cNvPr>
          <p:cNvSpPr txBox="1"/>
          <p:nvPr/>
        </p:nvSpPr>
        <p:spPr>
          <a:xfrm>
            <a:off x="4423071" y="3823601"/>
            <a:ext cx="352185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sfinance@doe.mass.edu</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10" name="Mail icon"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2060" t="19266" r="18307" b="28003"/>
          <a:stretch/>
        </p:blipFill>
        <p:spPr>
          <a:xfrm>
            <a:off x="4105273" y="3823601"/>
            <a:ext cx="317798" cy="281016"/>
          </a:xfrm>
          <a:prstGeom prst="rect">
            <a:avLst/>
          </a:prstGeom>
        </p:spPr>
      </p:pic>
      <p:sp>
        <p:nvSpPr>
          <p:cNvPr id="8" name="781-338-6585">
            <a:extLst>
              <a:ext uri="{FF2B5EF4-FFF2-40B4-BE49-F238E27FC236}">
                <a16:creationId xmlns:a16="http://schemas.microsoft.com/office/drawing/2014/main" id="{992D2954-C2DD-4172-8B10-E4A8A6E0EFEE}"/>
              </a:ext>
            </a:extLst>
          </p:cNvPr>
          <p:cNvSpPr txBox="1"/>
          <p:nvPr/>
        </p:nvSpPr>
        <p:spPr>
          <a:xfrm>
            <a:off x="1728185" y="3823601"/>
            <a:ext cx="1767526"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781.338.6585</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7" name="Phone icon"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4891" t="25979" r="24249" b="25362"/>
          <a:stretch/>
        </p:blipFill>
        <p:spPr>
          <a:xfrm>
            <a:off x="1476129" y="3853063"/>
            <a:ext cx="252056" cy="241157"/>
          </a:xfrm>
          <a:prstGeom prst="rect">
            <a:avLst/>
          </a:prstGeom>
        </p:spPr>
      </p:pic>
      <p:sp>
        <p:nvSpPr>
          <p:cNvPr id="12" name="DESE District and School Finance Team">
            <a:extLst>
              <a:ext uri="{FF2B5EF4-FFF2-40B4-BE49-F238E27FC236}">
                <a16:creationId xmlns:a16="http://schemas.microsoft.com/office/drawing/2014/main" id="{7702F5C2-4DC0-4CA8-AF5F-AA20DC05FA81}"/>
              </a:ext>
            </a:extLst>
          </p:cNvPr>
          <p:cNvSpPr txBox="1"/>
          <p:nvPr/>
        </p:nvSpPr>
        <p:spPr>
          <a:xfrm>
            <a:off x="1" y="3323741"/>
            <a:ext cx="9143999" cy="323165"/>
          </a:xfrm>
          <a:prstGeom prst="rect">
            <a:avLst/>
          </a:prstGeom>
          <a:noFill/>
        </p:spPr>
        <p:txBody>
          <a:bodyPr wrap="square" rtlCol="0">
            <a:spAutoFit/>
          </a:bodyPr>
          <a:lstStyle/>
          <a:p>
            <a:pPr algn="ctr"/>
            <a:r>
              <a:rPr lang="en-US" altLang="zh-CN" sz="1500" b="1" dirty="0">
                <a:solidFill>
                  <a:schemeClr val="bg1"/>
                </a:solidFill>
                <a:latin typeface="Segoe SemiBold" panose="020B0703040204020203" pitchFamily="34" charset="0"/>
                <a:cs typeface="Segoe SemiBold" panose="020B0703040204020203" pitchFamily="34" charset="0"/>
              </a:rPr>
              <a:t>DESE District and School Finance Team</a:t>
            </a:r>
            <a:endParaRPr lang="zh-CN" altLang="en-US" sz="1500" b="1" dirty="0">
              <a:solidFill>
                <a:schemeClr val="bg1"/>
              </a:solidFill>
              <a:latin typeface="Segoe SemiBold" panose="020B0703040204020203" pitchFamily="34" charset="0"/>
              <a:cs typeface="Segoe SemiBold" panose="020B0703040204020203" pitchFamily="34" charset="0"/>
            </a:endParaRPr>
          </a:p>
        </p:txBody>
      </p:sp>
      <p:sp>
        <p:nvSpPr>
          <p:cNvPr id="5" name="Thank you" descr="Thank you">
            <a:extLst>
              <a:ext uri="{FF2B5EF4-FFF2-40B4-BE49-F238E27FC236}">
                <a16:creationId xmlns:a16="http://schemas.microsoft.com/office/drawing/2014/main" id="{CAFC36B0-4AD1-44AB-96C1-76527DDE7F8C}"/>
              </a:ext>
            </a:extLst>
          </p:cNvPr>
          <p:cNvSpPr txBox="1"/>
          <p:nvPr/>
        </p:nvSpPr>
        <p:spPr>
          <a:xfrm>
            <a:off x="1" y="1579873"/>
            <a:ext cx="9143999" cy="1419619"/>
          </a:xfrm>
          <a:prstGeom prst="rect">
            <a:avLst/>
          </a:prstGeom>
          <a:noFill/>
        </p:spPr>
        <p:txBody>
          <a:bodyPr wrap="square" rtlCol="0">
            <a:spAutoFit/>
          </a:bodyPr>
          <a:lstStyle/>
          <a:p>
            <a:pPr algn="ctr"/>
            <a:r>
              <a:rPr lang="en-US" altLang="zh-CN" sz="8625"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8625" dirty="0">
              <a:solidFill>
                <a:schemeClr val="bg1"/>
              </a:solidFill>
              <a:latin typeface="Segoe SemiBold" panose="020B0703040204020203" pitchFamily="34" charset="0"/>
              <a:cs typeface="Segoe SemiBold" panose="020B0703040204020203" pitchFamily="34" charset="0"/>
            </a:endParaRPr>
          </a:p>
        </p:txBody>
      </p:sp>
      <p:sp>
        <p:nvSpPr>
          <p:cNvPr id="2" name="Title 1"/>
          <p:cNvSpPr>
            <a:spLocks noGrp="1"/>
          </p:cNvSpPr>
          <p:nvPr>
            <p:ph type="title" idx="4294967295"/>
          </p:nvPr>
        </p:nvSpPr>
        <p:spPr/>
        <p:txBody>
          <a:bodyPr/>
          <a:lstStyle/>
          <a:p>
            <a:r>
              <a:rPr lang="en-US" dirty="0"/>
              <a:t>Thank you</a:t>
            </a:r>
          </a:p>
        </p:txBody>
      </p:sp>
    </p:spTree>
    <p:extLst>
      <p:ext uri="{BB962C8B-B14F-4D97-AF65-F5344CB8AC3E}">
        <p14:creationId xmlns:p14="http://schemas.microsoft.com/office/powerpoint/2010/main" val="3002488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normAutofit/>
          </a:bodyPr>
          <a:lstStyle/>
          <a:p>
            <a:r>
              <a:rPr lang="en-US" dirty="0"/>
              <a:t>EOYR due by Tuesday, October 1, 2019</a:t>
            </a:r>
          </a:p>
        </p:txBody>
      </p:sp>
      <p:sp>
        <p:nvSpPr>
          <p:cNvPr id="1029" name="Rectangle 3"/>
          <p:cNvSpPr>
            <a:spLocks noGrp="1" noChangeArrowheads="1"/>
          </p:cNvSpPr>
          <p:nvPr>
            <p:ph idx="1"/>
          </p:nvPr>
        </p:nvSpPr>
        <p:spPr/>
        <p:txBody>
          <a:bodyPr>
            <a:normAutofit/>
          </a:bodyPr>
          <a:lstStyle/>
          <a:p>
            <a:r>
              <a:rPr lang="en-US" sz="2800" dirty="0"/>
              <a:t>Commissioner will only grant extensions under urgent and extenuating circumstances</a:t>
            </a:r>
          </a:p>
          <a:p>
            <a:r>
              <a:rPr lang="en-US" sz="2800" dirty="0"/>
              <a:t>Signed certification statement required</a:t>
            </a:r>
          </a:p>
          <a:p>
            <a:r>
              <a:rPr lang="en-US" sz="2800" dirty="0"/>
              <a:t>Regional districts must submit the transportation certification to qualify for reimbursement</a:t>
            </a:r>
          </a:p>
          <a:p>
            <a:r>
              <a:rPr lang="en-US" sz="2800" dirty="0"/>
              <a:t>Files will be downloaded from and uploaded to the Security Portal</a:t>
            </a:r>
            <a:endParaRPr lang="en-US" sz="2800" i="1" dirty="0"/>
          </a:p>
          <a:p>
            <a:r>
              <a:rPr lang="en-US" sz="2800" dirty="0"/>
              <a:t>Files should be available by August 16</a:t>
            </a:r>
            <a:r>
              <a:rPr lang="en-US" sz="2800" baseline="30000" dirty="0"/>
              <a:t>th</a:t>
            </a:r>
            <a:r>
              <a:rPr lang="en-US" sz="2800" dirty="0"/>
              <a:t> </a:t>
            </a:r>
          </a:p>
        </p:txBody>
      </p:sp>
      <p:sp>
        <p:nvSpPr>
          <p:cNvPr id="1027" name="Slide Number Placeholder 5"/>
          <p:cNvSpPr>
            <a:spLocks noGrp="1"/>
          </p:cNvSpPr>
          <p:nvPr>
            <p:ph type="sldNum" sz="quarter" idx="12"/>
          </p:nvPr>
        </p:nvSpPr>
        <p:spPr>
          <a:noFill/>
        </p:spPr>
        <p:txBody>
          <a:bodyPr/>
          <a:lstStyle/>
          <a:p>
            <a:fld id="{C0F5C9A2-7E17-48BD-94F8-343DFF5189A6}"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dirty="0"/>
              <a:t>General items	</a:t>
            </a:r>
          </a:p>
        </p:txBody>
      </p:sp>
      <p:sp>
        <p:nvSpPr>
          <p:cNvPr id="20484" name="Rectangle 3"/>
          <p:cNvSpPr>
            <a:spLocks noGrp="1" noChangeArrowheads="1"/>
          </p:cNvSpPr>
          <p:nvPr>
            <p:ph idx="1"/>
          </p:nvPr>
        </p:nvSpPr>
        <p:spPr/>
        <p:txBody>
          <a:bodyPr>
            <a:normAutofit/>
          </a:bodyPr>
          <a:lstStyle/>
          <a:p>
            <a:r>
              <a:rPr lang="en-US" dirty="0"/>
              <a:t>Modified accrual</a:t>
            </a:r>
          </a:p>
          <a:p>
            <a:r>
              <a:rPr lang="en-US" dirty="0"/>
              <a:t>Revenues and expenditures reported by funding source</a:t>
            </a:r>
          </a:p>
          <a:p>
            <a:r>
              <a:rPr lang="en-US" dirty="0"/>
              <a:t>Round to the whole dollar</a:t>
            </a:r>
          </a:p>
          <a:p>
            <a:r>
              <a:rPr lang="en-US" dirty="0"/>
              <a:t>Use edits to resolve errors</a:t>
            </a:r>
          </a:p>
          <a:p>
            <a:r>
              <a:rPr lang="en-US" u="sng" dirty="0"/>
              <a:t>Non</a:t>
            </a:r>
            <a:r>
              <a:rPr lang="en-US" dirty="0"/>
              <a:t>-NSS line items are shaded</a:t>
            </a:r>
          </a:p>
          <a:p>
            <a:r>
              <a:rPr lang="en-US" dirty="0"/>
              <a:t> </a:t>
            </a:r>
            <a:r>
              <a:rPr lang="en-US" i="1" dirty="0">
                <a:solidFill>
                  <a:schemeClr val="tx2"/>
                </a:solidFill>
              </a:rPr>
              <a:t>New and * </a:t>
            </a:r>
            <a:r>
              <a:rPr lang="en-US" dirty="0">
                <a:solidFill>
                  <a:srgbClr val="000000"/>
                </a:solidFill>
              </a:rPr>
              <a:t>i</a:t>
            </a:r>
            <a:r>
              <a:rPr lang="en-US" dirty="0"/>
              <a:t>ndicates new reporting categories</a:t>
            </a:r>
          </a:p>
          <a:p>
            <a:r>
              <a:rPr lang="en-US" dirty="0">
                <a:solidFill>
                  <a:schemeClr val="tx2"/>
                </a:solidFill>
              </a:rPr>
              <a:t>!</a:t>
            </a:r>
            <a:r>
              <a:rPr lang="en-US" dirty="0"/>
              <a:t> refers to item that we want to pay close attention to</a:t>
            </a:r>
          </a:p>
          <a:p>
            <a:endParaRPr lang="en-US" dirty="0"/>
          </a:p>
        </p:txBody>
      </p:sp>
      <p:sp>
        <p:nvSpPr>
          <p:cNvPr id="20482" name="Slide Number Placeholder 5"/>
          <p:cNvSpPr>
            <a:spLocks noGrp="1"/>
          </p:cNvSpPr>
          <p:nvPr>
            <p:ph type="sldNum" sz="quarter" idx="12"/>
          </p:nvPr>
        </p:nvSpPr>
        <p:spPr>
          <a:noFill/>
        </p:spPr>
        <p:txBody>
          <a:bodyPr/>
          <a:lstStyle/>
          <a:p>
            <a:fld id="{0A2E2215-289E-4CD5-AA0D-0F5E858BD448}"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dirty="0"/>
              <a:t>File management</a:t>
            </a:r>
          </a:p>
        </p:txBody>
      </p:sp>
      <p:sp>
        <p:nvSpPr>
          <p:cNvPr id="21508" name="Rectangle 3"/>
          <p:cNvSpPr>
            <a:spLocks noGrp="1" noChangeArrowheads="1"/>
          </p:cNvSpPr>
          <p:nvPr>
            <p:ph idx="1"/>
          </p:nvPr>
        </p:nvSpPr>
        <p:spPr/>
        <p:txBody>
          <a:bodyPr>
            <a:normAutofit/>
          </a:bodyPr>
          <a:lstStyle/>
          <a:p>
            <a:r>
              <a:rPr lang="en-US" dirty="0"/>
              <a:t>Files are still generated as .</a:t>
            </a:r>
            <a:r>
              <a:rPr lang="en-US" dirty="0" err="1"/>
              <a:t>xls</a:t>
            </a:r>
            <a:r>
              <a:rPr lang="en-US" dirty="0"/>
              <a:t> EXCEL 2003 </a:t>
            </a:r>
          </a:p>
          <a:p>
            <a:r>
              <a:rPr lang="en-US" dirty="0"/>
              <a:t>Sheets are protected</a:t>
            </a:r>
          </a:p>
          <a:p>
            <a:r>
              <a:rPr lang="en-US" u="sng" dirty="0"/>
              <a:t>Freeze panes</a:t>
            </a:r>
            <a:r>
              <a:rPr lang="en-US" dirty="0"/>
              <a:t> won’t work but </a:t>
            </a:r>
            <a:r>
              <a:rPr lang="en-US" u="sng" dirty="0"/>
              <a:t>view Split</a:t>
            </a:r>
            <a:r>
              <a:rPr lang="en-US" dirty="0"/>
              <a:t> will:</a:t>
            </a:r>
          </a:p>
          <a:p>
            <a:endParaRPr lang="en-US" dirty="0"/>
          </a:p>
          <a:p>
            <a:endParaRPr lang="en-US" dirty="0"/>
          </a:p>
          <a:p>
            <a:endParaRPr lang="en-US" dirty="0"/>
          </a:p>
          <a:p>
            <a:r>
              <a:rPr lang="en-US" dirty="0"/>
              <a:t>Enable macros:</a:t>
            </a:r>
          </a:p>
          <a:p>
            <a:r>
              <a:rPr lang="en-US" dirty="0"/>
              <a:t>Retain the original filename for your working file</a:t>
            </a:r>
          </a:p>
          <a:p>
            <a:r>
              <a:rPr lang="en-US" dirty="0"/>
              <a:t>Press Ctrl + P to activate the print menu</a:t>
            </a:r>
          </a:p>
          <a:p>
            <a:endParaRPr lang="en-US" dirty="0"/>
          </a:p>
          <a:p>
            <a:pPr marL="0" indent="0">
              <a:buNone/>
            </a:pPr>
            <a:endParaRPr lang="en-US" dirty="0"/>
          </a:p>
          <a:p>
            <a:pPr marL="0" indent="0">
              <a:buNone/>
            </a:pPr>
            <a:endParaRPr lang="en-US" dirty="0"/>
          </a:p>
          <a:p>
            <a:pPr>
              <a:buFontTx/>
              <a:buNone/>
            </a:pPr>
            <a:endParaRPr lang="en-US" dirty="0"/>
          </a:p>
          <a:p>
            <a:endParaRPr lang="en-US" dirty="0"/>
          </a:p>
        </p:txBody>
      </p:sp>
      <p:sp>
        <p:nvSpPr>
          <p:cNvPr id="21506" name="Slide Number Placeholder 5"/>
          <p:cNvSpPr>
            <a:spLocks noGrp="1"/>
          </p:cNvSpPr>
          <p:nvPr>
            <p:ph type="sldNum" sz="quarter" idx="12"/>
          </p:nvPr>
        </p:nvSpPr>
        <p:spPr>
          <a:noFill/>
        </p:spPr>
        <p:txBody>
          <a:bodyPr/>
          <a:lstStyle/>
          <a:p>
            <a:fld id="{2C018F64-33A1-4B83-B219-39B4349C97AD}" type="slidenum">
              <a:rPr lang="en-US" smtClean="0"/>
              <a:pPr/>
              <a:t>8</a:t>
            </a:fld>
            <a:endParaRPr lang="en-US"/>
          </a:p>
        </p:txBody>
      </p:sp>
      <p:pic>
        <p:nvPicPr>
          <p:cNvPr id="2" name="Picture 1" descr="Screen shot of Excel enable content warning"/>
          <p:cNvPicPr>
            <a:picLocks noChangeAspect="1"/>
          </p:cNvPicPr>
          <p:nvPr/>
        </p:nvPicPr>
        <p:blipFill>
          <a:blip r:embed="rId3"/>
          <a:stretch>
            <a:fillRect/>
          </a:stretch>
        </p:blipFill>
        <p:spPr>
          <a:xfrm>
            <a:off x="2895600" y="3976732"/>
            <a:ext cx="5514975" cy="423577"/>
          </a:xfrm>
          <a:prstGeom prst="rect">
            <a:avLst/>
          </a:prstGeom>
        </p:spPr>
      </p:pic>
      <p:pic>
        <p:nvPicPr>
          <p:cNvPr id="3" name="Picture 2" descr="Screen shot of Excel view ribbon"/>
          <p:cNvPicPr>
            <a:picLocks noChangeAspect="1"/>
          </p:cNvPicPr>
          <p:nvPr/>
        </p:nvPicPr>
        <p:blipFill>
          <a:blip r:embed="rId4"/>
          <a:stretch>
            <a:fillRect/>
          </a:stretch>
        </p:blipFill>
        <p:spPr>
          <a:xfrm>
            <a:off x="2209800" y="2743200"/>
            <a:ext cx="4800600" cy="12335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dirty="0"/>
              <a:t>Other reminders</a:t>
            </a:r>
          </a:p>
        </p:txBody>
      </p:sp>
      <p:sp>
        <p:nvSpPr>
          <p:cNvPr id="22532" name="Rectangle 3"/>
          <p:cNvSpPr>
            <a:spLocks noGrp="1" noChangeArrowheads="1"/>
          </p:cNvSpPr>
          <p:nvPr>
            <p:ph idx="1"/>
          </p:nvPr>
        </p:nvSpPr>
        <p:spPr/>
        <p:txBody>
          <a:bodyPr/>
          <a:lstStyle/>
          <a:p>
            <a:r>
              <a:rPr lang="en-US" sz="2800" dirty="0"/>
              <a:t>DO make a backup copy of your EOYR file</a:t>
            </a:r>
          </a:p>
          <a:p>
            <a:r>
              <a:rPr lang="en-US" sz="2800" dirty="0"/>
              <a:t>DON’T cut and paste values</a:t>
            </a:r>
          </a:p>
          <a:p>
            <a:r>
              <a:rPr lang="en-US" sz="2800" dirty="0"/>
              <a:t>DON’T enter spaces to represent zeros</a:t>
            </a:r>
          </a:p>
          <a:p>
            <a:r>
              <a:rPr lang="en-US" sz="2800" dirty="0"/>
              <a:t>DON’T change formulas</a:t>
            </a:r>
          </a:p>
          <a:p>
            <a:r>
              <a:rPr lang="en-US" sz="2800" dirty="0"/>
              <a:t>DON’T enter negative numbers</a:t>
            </a:r>
          </a:p>
          <a:p>
            <a:r>
              <a:rPr lang="en-US" sz="2800" dirty="0"/>
              <a:t>DON’T mail a hard copy printout to us</a:t>
            </a:r>
          </a:p>
          <a:p>
            <a:endParaRPr lang="en-US" sz="2800" dirty="0"/>
          </a:p>
          <a:p>
            <a:endParaRPr lang="en-US" sz="2800" dirty="0"/>
          </a:p>
        </p:txBody>
      </p:sp>
      <p:sp>
        <p:nvSpPr>
          <p:cNvPr id="22530" name="Slide Number Placeholder 5"/>
          <p:cNvSpPr>
            <a:spLocks noGrp="1"/>
          </p:cNvSpPr>
          <p:nvPr>
            <p:ph type="sldNum" sz="quarter" idx="12"/>
          </p:nvPr>
        </p:nvSpPr>
        <p:spPr>
          <a:noFill/>
        </p:spPr>
        <p:txBody>
          <a:bodyPr/>
          <a:lstStyle/>
          <a:p>
            <a:fld id="{4BCB9CDB-FC2A-445B-8CDE-9B55951A7A01}" type="slidenum">
              <a:rPr lang="en-US" smtClean="0"/>
              <a:pPr/>
              <a:t>9</a:t>
            </a:fld>
            <a:endParaRPr lang="en-US"/>
          </a:p>
        </p:txBody>
      </p:sp>
    </p:spTree>
    <p:extLst>
      <p:ext uri="{BB962C8B-B14F-4D97-AF65-F5344CB8AC3E}">
        <p14:creationId xmlns:p14="http://schemas.microsoft.com/office/powerpoint/2010/main" val="867561363"/>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DESE-231-53879</_dlc_DocId>
    <_dlc_DocIdUrl xmlns="733efe1c-5bbe-4968-87dc-d400e65c879f">
      <Url>https://sharepoint.doemass.org/ese/webteam/cps/_layouts/DocIdRedir.aspx?ID=DESE-231-53879</Url>
      <Description>DESE-231-53879</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6045CEAA-5D56-44DD-BCAA-51E73945CABA}">
  <ds:schemaRefs>
    <ds:schemaRef ds:uri="http://purl.org/dc/term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733efe1c-5bbe-4968-87dc-d400e65c879f"/>
    <ds:schemaRef ds:uri="0a4e05da-b9bc-4326-ad73-01ef31b95567"/>
    <ds:schemaRef ds:uri="http://www.w3.org/XML/1998/namespace"/>
  </ds:schemaRefs>
</ds:datastoreItem>
</file>

<file path=customXml/itemProps2.xml><?xml version="1.0" encoding="utf-8"?>
<ds:datastoreItem xmlns:ds="http://schemas.openxmlformats.org/officeDocument/2006/customXml" ds:itemID="{EAFF0773-3DA9-4FB2-901E-9D1DB7E04E82}">
  <ds:schemaRefs>
    <ds:schemaRef ds:uri="http://schemas.microsoft.com/sharepoint/events"/>
  </ds:schemaRefs>
</ds:datastoreItem>
</file>

<file path=customXml/itemProps3.xml><?xml version="1.0" encoding="utf-8"?>
<ds:datastoreItem xmlns:ds="http://schemas.openxmlformats.org/officeDocument/2006/customXml" ds:itemID="{8BB40D7F-8AB3-4300-9A05-07B263CA0C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92001C3-7F83-41E1-A729-F11EA1904D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2007_ESE_Template</Template>
  <TotalTime>3498</TotalTime>
  <Words>3291</Words>
  <Application>Microsoft Office PowerPoint</Application>
  <PresentationFormat>On-screen Show (4:3)</PresentationFormat>
  <Paragraphs>550</Paragraphs>
  <Slides>50</Slides>
  <Notes>39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62" baseType="lpstr">
      <vt:lpstr>等线</vt:lpstr>
      <vt:lpstr>Arial</vt:lpstr>
      <vt:lpstr>Calibri</vt:lpstr>
      <vt:lpstr>Courier New</vt:lpstr>
      <vt:lpstr>Segoe</vt:lpstr>
      <vt:lpstr>Segoe SemiBold</vt:lpstr>
      <vt:lpstr>Segoe UI</vt:lpstr>
      <vt:lpstr>Segoe UI Semibold</vt:lpstr>
      <vt:lpstr>Wingdings</vt:lpstr>
      <vt:lpstr>ESE​​</vt:lpstr>
      <vt:lpstr>ESE PowerPoint Template 2017</vt:lpstr>
      <vt:lpstr>Clip</vt:lpstr>
      <vt:lpstr>FY19 EOYR summer workshops</vt:lpstr>
      <vt:lpstr>Table of contents</vt:lpstr>
      <vt:lpstr>General reminders</vt:lpstr>
      <vt:lpstr>DESE contacts</vt:lpstr>
      <vt:lpstr>Purpose of Report</vt:lpstr>
      <vt:lpstr>EOYR due by Tuesday, October 1, 2019</vt:lpstr>
      <vt:lpstr>General items </vt:lpstr>
      <vt:lpstr>File management</vt:lpstr>
      <vt:lpstr>Other reminders</vt:lpstr>
      <vt:lpstr>EOYR-EPIMS crosswalk and updates to the chart of accounts</vt:lpstr>
      <vt:lpstr>EOYR-EPIMS crosswalk</vt:lpstr>
      <vt:lpstr>EOY19: Technology function code changes</vt:lpstr>
      <vt:lpstr>District level</vt:lpstr>
      <vt:lpstr>Grants reporting</vt:lpstr>
      <vt:lpstr>Review of schedules</vt:lpstr>
      <vt:lpstr>Schedule 3: Instructional spending by school</vt:lpstr>
      <vt:lpstr>Schedule 1, Part I: Revenue</vt:lpstr>
      <vt:lpstr>Schedule 1, Part II A: School committee expenditures</vt:lpstr>
      <vt:lpstr>Schedule 1, Part II B: City/town expenditures</vt:lpstr>
      <vt:lpstr>Schedule 1, Part II C.2: Expenditures from federal grants, state grants, and special funds</vt:lpstr>
      <vt:lpstr>Schedule 2: Regional school assessments</vt:lpstr>
      <vt:lpstr>Schedule 4: Special education expenditures by school committee, city/town, circuit breaker, and grants and placement</vt:lpstr>
      <vt:lpstr>Schedule 7: Pupil transportation</vt:lpstr>
      <vt:lpstr>Schedule 7: Pupil transportation (continued)</vt:lpstr>
      <vt:lpstr>Schedule 7: Pupil transportation (Continued)</vt:lpstr>
      <vt:lpstr>Please complete the workshop evaluation</vt:lpstr>
      <vt:lpstr>Schedule 18 collects teacher contract details</vt:lpstr>
      <vt:lpstr>Schedule 19: FY20 budget</vt:lpstr>
      <vt:lpstr>Schedule 19 A.1: School committee appropriation</vt:lpstr>
      <vt:lpstr>Schedule 19 A.2: City/town appropriation</vt:lpstr>
      <vt:lpstr>Schedule 19 B: Estimated revenues</vt:lpstr>
      <vt:lpstr>Schedule 19 C: Estimated regional assessment </vt:lpstr>
      <vt:lpstr>NSS, edits, reports, amendments, audits, and Excess Cost Calculator</vt:lpstr>
      <vt:lpstr>Comments and reports</vt:lpstr>
      <vt:lpstr>Use the three year comparison to identify reporting errors</vt:lpstr>
      <vt:lpstr>FY19 Net School Spending</vt:lpstr>
      <vt:lpstr>Number of districts that failed to meet NSS requirement</vt:lpstr>
      <vt:lpstr>Edits</vt:lpstr>
      <vt:lpstr>Amendment smart form on the security portal</vt:lpstr>
      <vt:lpstr>Audit requirement</vt:lpstr>
      <vt:lpstr>NEW: Excess Cost Calculator</vt:lpstr>
      <vt:lpstr>NEW: Excess Cost Calculator</vt:lpstr>
      <vt:lpstr>We will provide EOYR totals to help validate some, but not all categories</vt:lpstr>
      <vt:lpstr>State budget news</vt:lpstr>
      <vt:lpstr>FY20 state budget</vt:lpstr>
      <vt:lpstr>Chapter 70 funding totals $5.176 billion, an increase of $268.4 million or 5.5% over FY19, including FBRC rate changes</vt:lpstr>
      <vt:lpstr>Charter school reimbursements are funded at $115 million, an increase of $25 million over FY19</vt:lpstr>
      <vt:lpstr>Claiming for foster care transportation reimbursement</vt:lpstr>
      <vt:lpstr>Please complete the workshop evaluation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FY19 EOY Financial Report powerpoint</dc:title>
  <dc:creator>DESE</dc:creator>
  <cp:lastModifiedBy>Zou, Dong (EOE)</cp:lastModifiedBy>
  <cp:revision>279</cp:revision>
  <cp:lastPrinted>2018-07-11T15:03:48Z</cp:lastPrinted>
  <dcterms:created xsi:type="dcterms:W3CDTF">2014-03-25T14:01:01Z</dcterms:created>
  <dcterms:modified xsi:type="dcterms:W3CDTF">2019-08-23T20:02:00Z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Aug 23 2019</vt:lpwstr>
  </property>
</Properties>
</file>