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5.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20.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3"/>
  </p:notesMasterIdLst>
  <p:handoutMasterIdLst>
    <p:handoutMasterId r:id="rId34"/>
  </p:handoutMasterIdLst>
  <p:sldIdLst>
    <p:sldId id="277" r:id="rId6"/>
    <p:sldId id="284" r:id="rId7"/>
    <p:sldId id="320" r:id="rId8"/>
    <p:sldId id="318" r:id="rId9"/>
    <p:sldId id="285" r:id="rId10"/>
    <p:sldId id="286" r:id="rId11"/>
    <p:sldId id="287" r:id="rId12"/>
    <p:sldId id="288" r:id="rId13"/>
    <p:sldId id="308" r:id="rId14"/>
    <p:sldId id="309" r:id="rId15"/>
    <p:sldId id="310" r:id="rId16"/>
    <p:sldId id="311" r:id="rId17"/>
    <p:sldId id="293" r:id="rId18"/>
    <p:sldId id="294" r:id="rId19"/>
    <p:sldId id="295" r:id="rId20"/>
    <p:sldId id="296" r:id="rId21"/>
    <p:sldId id="297" r:id="rId22"/>
    <p:sldId id="298" r:id="rId23"/>
    <p:sldId id="312" r:id="rId24"/>
    <p:sldId id="300" r:id="rId25"/>
    <p:sldId id="313" r:id="rId26"/>
    <p:sldId id="314" r:id="rId27"/>
    <p:sldId id="316" r:id="rId28"/>
    <p:sldId id="315" r:id="rId29"/>
    <p:sldId id="305" r:id="rId30"/>
    <p:sldId id="317" r:id="rId31"/>
    <p:sldId id="307" r:id="rId32"/>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284"/>
            <p14:sldId id="320"/>
            <p14:sldId id="318"/>
            <p14:sldId id="285"/>
            <p14:sldId id="286"/>
            <p14:sldId id="287"/>
            <p14:sldId id="288"/>
            <p14:sldId id="308"/>
            <p14:sldId id="309"/>
            <p14:sldId id="310"/>
            <p14:sldId id="311"/>
            <p14:sldId id="293"/>
            <p14:sldId id="294"/>
            <p14:sldId id="295"/>
            <p14:sldId id="296"/>
            <p14:sldId id="297"/>
            <p14:sldId id="298"/>
            <p14:sldId id="312"/>
            <p14:sldId id="300"/>
            <p14:sldId id="313"/>
            <p14:sldId id="314"/>
            <p14:sldId id="316"/>
            <p14:sldId id="315"/>
            <p14:sldId id="305"/>
            <p14:sldId id="317"/>
            <p14:sldId id="307"/>
          </p14:sldIdLst>
        </p14:section>
        <p14:section name="Basic text box" id="{DCD4DD07-CAF7-4E7A-9DCD-CDE5ABF2F349}">
          <p14:sldIdLst/>
        </p14:section>
        <p14:section name="Infographics" id="{C4E083B3-F14A-4392-9B82-0F42DAC53658}">
          <p14:sldIdLst/>
        </p14:section>
        <p14:section name="End &amp; Contact" id="{7D930A8E-F6E7-47DF-97AA-43BE2C93C7F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89" autoAdjust="0"/>
    <p:restoredTop sz="86395" autoAdjust="0"/>
  </p:normalViewPr>
  <p:slideViewPr>
    <p:cSldViewPr snapToGrid="0">
      <p:cViewPr varScale="1">
        <p:scale>
          <a:sx n="98" d="100"/>
          <a:sy n="98" d="100"/>
        </p:scale>
        <p:origin x="1134" y="90"/>
      </p:cViewPr>
      <p:guideLst>
        <p:guide orient="horz" pos="2160"/>
        <p:guide pos="3840"/>
      </p:guideLst>
    </p:cSldViewPr>
  </p:slideViewPr>
  <p:outlineViewPr>
    <p:cViewPr>
      <p:scale>
        <a:sx n="33" d="100"/>
        <a:sy n="33" d="100"/>
      </p:scale>
      <p:origin x="0" y="-10614"/>
    </p:cViewPr>
  </p:outlineViewPr>
  <p:notesTextViewPr>
    <p:cViewPr>
      <p:scale>
        <a:sx n="1" d="1"/>
        <a:sy n="1" d="1"/>
      </p:scale>
      <p:origin x="0" y="0"/>
    </p:cViewPr>
  </p:notesTextViewPr>
  <p:sorterViewPr>
    <p:cViewPr>
      <p:scale>
        <a:sx n="100" d="100"/>
        <a:sy n="100" d="100"/>
      </p:scale>
      <p:origin x="0" y="-2100"/>
    </p:cViewPr>
  </p:sorterViewPr>
  <p:notesViewPr>
    <p:cSldViewPr snapToGrid="0">
      <p:cViewPr varScale="1">
        <p:scale>
          <a:sx n="86" d="100"/>
          <a:sy n="86" d="100"/>
        </p:scale>
        <p:origin x="382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percentStacked"/>
        <c:varyColors val="0"/>
        <c:ser>
          <c:idx val="0"/>
          <c:order val="0"/>
          <c:tx>
            <c:strRef>
              <c:f>Sheet1!$B$1</c:f>
              <c:strCache>
                <c:ptCount val="1"/>
                <c:pt idx="0">
                  <c:v>Local Contribution</c:v>
                </c:pt>
              </c:strCache>
            </c:strRef>
          </c:tx>
          <c:spPr>
            <a:solidFill>
              <a:schemeClr val="accent1">
                <a:shade val="76000"/>
              </a:schemeClr>
            </a:solidFill>
            <a:ln>
              <a:noFill/>
            </a:ln>
            <a:effectLst/>
          </c:spPr>
          <c:invertIfNegative val="0"/>
          <c:cat>
            <c:strRef>
              <c:f>Sheet1!$A$2:$A$10</c:f>
              <c:strCache>
                <c:ptCount val="9"/>
                <c:pt idx="0">
                  <c:v>Lawrence</c:v>
                </c:pt>
                <c:pt idx="1">
                  <c:v>Fitchburg</c:v>
                </c:pt>
                <c:pt idx="2">
                  <c:v>Leicester</c:v>
                </c:pt>
                <c:pt idx="3">
                  <c:v>Rockland</c:v>
                </c:pt>
                <c:pt idx="4">
                  <c:v>Hudson</c:v>
                </c:pt>
                <c:pt idx="5">
                  <c:v>Georgetown</c:v>
                </c:pt>
                <c:pt idx="6">
                  <c:v>Sandwich</c:v>
                </c:pt>
                <c:pt idx="7">
                  <c:v>Stoneham</c:v>
                </c:pt>
                <c:pt idx="8">
                  <c:v>Westwood</c:v>
                </c:pt>
              </c:strCache>
            </c:strRef>
          </c:cat>
          <c:val>
            <c:numRef>
              <c:f>Sheet1!$B$2:$B$10</c:f>
              <c:numCache>
                <c:formatCode>0.0%</c:formatCode>
                <c:ptCount val="9"/>
                <c:pt idx="0">
                  <c:v>5.1999999999999998E-2</c:v>
                </c:pt>
                <c:pt idx="1">
                  <c:v>0.247</c:v>
                </c:pt>
                <c:pt idx="2">
                  <c:v>0.46100000000000002</c:v>
                </c:pt>
                <c:pt idx="3">
                  <c:v>0.499</c:v>
                </c:pt>
                <c:pt idx="4">
                  <c:v>0.59599999999999997</c:v>
                </c:pt>
                <c:pt idx="5">
                  <c:v>0.65100000000000002</c:v>
                </c:pt>
                <c:pt idx="6">
                  <c:v>0.76500000000000001</c:v>
                </c:pt>
                <c:pt idx="7">
                  <c:v>0.80400000000000005</c:v>
                </c:pt>
                <c:pt idx="8">
                  <c:v>0.82499999999999996</c:v>
                </c:pt>
              </c:numCache>
            </c:numRef>
          </c:val>
          <c:extLst>
            <c:ext xmlns:c16="http://schemas.microsoft.com/office/drawing/2014/chart" uri="{C3380CC4-5D6E-409C-BE32-E72D297353CC}">
              <c16:uniqueId val="{00000000-78EF-4921-AB3D-0CBF42E1A639}"/>
            </c:ext>
          </c:extLst>
        </c:ser>
        <c:ser>
          <c:idx val="1"/>
          <c:order val="1"/>
          <c:tx>
            <c:strRef>
              <c:f>Sheet1!$C$1</c:f>
              <c:strCache>
                <c:ptCount val="1"/>
                <c:pt idx="0">
                  <c:v>State Aid</c:v>
                </c:pt>
              </c:strCache>
            </c:strRef>
          </c:tx>
          <c:spPr>
            <a:solidFill>
              <a:schemeClr val="accent1">
                <a:tint val="77000"/>
              </a:schemeClr>
            </a:solidFill>
            <a:ln>
              <a:noFill/>
            </a:ln>
            <a:effectLst/>
          </c:spPr>
          <c:invertIfNegative val="0"/>
          <c:cat>
            <c:strRef>
              <c:f>Sheet1!$A$2:$A$10</c:f>
              <c:strCache>
                <c:ptCount val="9"/>
                <c:pt idx="0">
                  <c:v>Lawrence</c:v>
                </c:pt>
                <c:pt idx="1">
                  <c:v>Fitchburg</c:v>
                </c:pt>
                <c:pt idx="2">
                  <c:v>Leicester</c:v>
                </c:pt>
                <c:pt idx="3">
                  <c:v>Rockland</c:v>
                </c:pt>
                <c:pt idx="4">
                  <c:v>Hudson</c:v>
                </c:pt>
                <c:pt idx="5">
                  <c:v>Georgetown</c:v>
                </c:pt>
                <c:pt idx="6">
                  <c:v>Sandwich</c:v>
                </c:pt>
                <c:pt idx="7">
                  <c:v>Stoneham</c:v>
                </c:pt>
                <c:pt idx="8">
                  <c:v>Westwood</c:v>
                </c:pt>
              </c:strCache>
            </c:strRef>
          </c:cat>
          <c:val>
            <c:numRef>
              <c:f>Sheet1!$C$2:$C$10</c:f>
              <c:numCache>
                <c:formatCode>0.0%</c:formatCode>
                <c:ptCount val="9"/>
                <c:pt idx="0">
                  <c:v>0.94799999999999995</c:v>
                </c:pt>
                <c:pt idx="1">
                  <c:v>0.753</c:v>
                </c:pt>
                <c:pt idx="2">
                  <c:v>0.53900000000000003</c:v>
                </c:pt>
                <c:pt idx="3">
                  <c:v>0.501</c:v>
                </c:pt>
                <c:pt idx="4">
                  <c:v>0.40400000000000003</c:v>
                </c:pt>
                <c:pt idx="5">
                  <c:v>0.34899999999999998</c:v>
                </c:pt>
                <c:pt idx="6">
                  <c:v>0.23499999999999999</c:v>
                </c:pt>
                <c:pt idx="7">
                  <c:v>0.19600000000000001</c:v>
                </c:pt>
                <c:pt idx="8">
                  <c:v>0.17499999999999999</c:v>
                </c:pt>
              </c:numCache>
            </c:numRef>
          </c:val>
          <c:extLst>
            <c:ext xmlns:c16="http://schemas.microsoft.com/office/drawing/2014/chart" uri="{C3380CC4-5D6E-409C-BE32-E72D297353CC}">
              <c16:uniqueId val="{00000001-78EF-4921-AB3D-0CBF42E1A639}"/>
            </c:ext>
          </c:extLst>
        </c:ser>
        <c:dLbls>
          <c:showLegendKey val="0"/>
          <c:showVal val="0"/>
          <c:showCatName val="0"/>
          <c:showSerName val="0"/>
          <c:showPercent val="0"/>
          <c:showBubbleSize val="0"/>
        </c:dLbls>
        <c:gapWidth val="150"/>
        <c:overlap val="100"/>
        <c:axId val="89236608"/>
        <c:axId val="89238144"/>
      </c:barChart>
      <c:catAx>
        <c:axId val="89236608"/>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89238144"/>
        <c:crosses val="autoZero"/>
        <c:auto val="1"/>
        <c:lblAlgn val="ctr"/>
        <c:lblOffset val="100"/>
        <c:noMultiLvlLbl val="0"/>
      </c:catAx>
      <c:valAx>
        <c:axId val="89238144"/>
        <c:scaling>
          <c:orientation val="minMax"/>
        </c:scaling>
        <c:delete val="0"/>
        <c:axPos val="l"/>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dirty="0"/>
                  <a:t>% Net School Spending</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8923660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baseline="0" dirty="0">
                <a:solidFill>
                  <a:sysClr val="windowText" lastClr="000000"/>
                </a:solidFill>
              </a:rPr>
              <a:t>Foundation budget per pupil by Economically Disadvantaged (EcoDis) decile</a:t>
            </a:r>
            <a:endParaRPr lang="en-US" dirty="0">
              <a:solidFill>
                <a:sysClr val="windowText" lastClr="00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26E9-4709-8B7B-D8462562E8AC}"/>
              </c:ext>
            </c:extLst>
          </c:dPt>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Word]WhitePaperPivot'!$G$4:$G$14</c:f>
              <c:strCache>
                <c:ptCount val="11"/>
                <c:pt idx="0">
                  <c:v>State average</c:v>
                </c:pt>
                <c:pt idx="1">
                  <c:v>10 (&gt;= 51%)</c:v>
                </c:pt>
                <c:pt idx="2">
                  <c:v>9 (&lt;= 50%)</c:v>
                </c:pt>
                <c:pt idx="3">
                  <c:v>8 (&lt;= 43%)</c:v>
                </c:pt>
                <c:pt idx="4">
                  <c:v>7 (&lt;= 35%)</c:v>
                </c:pt>
                <c:pt idx="5">
                  <c:v>6 (&lt;= 31%)</c:v>
                </c:pt>
                <c:pt idx="6">
                  <c:v>5 (&lt;= 27%)</c:v>
                </c:pt>
                <c:pt idx="7">
                  <c:v>4 (&lt;= 22%)</c:v>
                </c:pt>
                <c:pt idx="8">
                  <c:v>3 (&lt;= 18%)</c:v>
                </c:pt>
                <c:pt idx="9">
                  <c:v>2 (&lt;= 12%)</c:v>
                </c:pt>
                <c:pt idx="10">
                  <c:v>1 (&lt;= 9% EcoDis)</c:v>
                </c:pt>
              </c:strCache>
            </c:strRef>
          </c:cat>
          <c:val>
            <c:numRef>
              <c:f>'[Chart in Microsoft Word]WhitePaperPivot'!$H$4:$H$14</c:f>
              <c:numCache>
                <c:formatCode>#,##0</c:formatCode>
                <c:ptCount val="11"/>
                <c:pt idx="0">
                  <c:v>12088.170704218383</c:v>
                </c:pt>
                <c:pt idx="1">
                  <c:v>13598.033803747168</c:v>
                </c:pt>
                <c:pt idx="2">
                  <c:v>12347.615108226648</c:v>
                </c:pt>
                <c:pt idx="3">
                  <c:v>12156.938040970817</c:v>
                </c:pt>
                <c:pt idx="4">
                  <c:v>11865.975027223867</c:v>
                </c:pt>
                <c:pt idx="5">
                  <c:v>11418.515031730863</c:v>
                </c:pt>
                <c:pt idx="6">
                  <c:v>10914.97955544829</c:v>
                </c:pt>
                <c:pt idx="7">
                  <c:v>10691.985444112959</c:v>
                </c:pt>
                <c:pt idx="8">
                  <c:v>10613.234087564328</c:v>
                </c:pt>
                <c:pt idx="9">
                  <c:v>10646.312059986922</c:v>
                </c:pt>
                <c:pt idx="10">
                  <c:v>10493.484469259009</c:v>
                </c:pt>
              </c:numCache>
            </c:numRef>
          </c:val>
          <c:extLst>
            <c:ext xmlns:c16="http://schemas.microsoft.com/office/drawing/2014/chart" uri="{C3380CC4-5D6E-409C-BE32-E72D297353CC}">
              <c16:uniqueId val="{00000002-26E9-4709-8B7B-D8462562E8AC}"/>
            </c:ext>
          </c:extLst>
        </c:ser>
        <c:dLbls>
          <c:showLegendKey val="0"/>
          <c:showVal val="0"/>
          <c:showCatName val="0"/>
          <c:showSerName val="0"/>
          <c:showPercent val="0"/>
          <c:showBubbleSize val="0"/>
        </c:dLbls>
        <c:gapWidth val="100"/>
        <c:axId val="698697375"/>
        <c:axId val="698705695"/>
      </c:barChart>
      <c:catAx>
        <c:axId val="698697375"/>
        <c:scaling>
          <c:orientation val="minMax"/>
        </c:scaling>
        <c:delete val="0"/>
        <c:axPos val="l"/>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a:t>Deciles</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698705695"/>
        <c:crosses val="autoZero"/>
        <c:auto val="1"/>
        <c:lblAlgn val="ctr"/>
        <c:lblOffset val="100"/>
        <c:noMultiLvlLbl val="0"/>
      </c:catAx>
      <c:valAx>
        <c:axId val="698705695"/>
        <c:scaling>
          <c:orientation val="minMax"/>
          <c:max val="15000"/>
        </c:scaling>
        <c:delete val="0"/>
        <c:axPos val="b"/>
        <c:numFmt formatCode="&quot;$&quot;#,##0" sourceLinked="0"/>
        <c:majorTickMark val="none"/>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698697375"/>
        <c:crosses val="autoZero"/>
        <c:crossBetween val="between"/>
        <c:majorUnit val="500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txPr>
              <a:bodyPr wrap="square" lIns="38100" tIns="19050" rIns="38100" bIns="19050" anchor="ctr">
                <a:spAutoFit/>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Rates!$B$10:$B$31</c:f>
              <c:strCache>
                <c:ptCount val="22"/>
                <c:pt idx="0">
                  <c:v>Pre-school</c:v>
                </c:pt>
                <c:pt idx="1">
                  <c:v>Kindergarten-half</c:v>
                </c:pt>
                <c:pt idx="2">
                  <c:v>Kindergarten-full</c:v>
                </c:pt>
                <c:pt idx="3">
                  <c:v>Elementary</c:v>
                </c:pt>
                <c:pt idx="4">
                  <c:v>Junior/Middle</c:v>
                </c:pt>
                <c:pt idx="5">
                  <c:v>High school</c:v>
                </c:pt>
                <c:pt idx="6">
                  <c:v>Vocational</c:v>
                </c:pt>
                <c:pt idx="7">
                  <c:v>Special Ed-in school</c:v>
                </c:pt>
                <c:pt idx="8">
                  <c:v>Special Ed-tuitioned out</c:v>
                </c:pt>
                <c:pt idx="9">
                  <c:v>English learners PK-5</c:v>
                </c:pt>
                <c:pt idx="10">
                  <c:v>English learners 6-8</c:v>
                </c:pt>
                <c:pt idx="11">
                  <c:v>English learners high school</c:v>
                </c:pt>
                <c:pt idx="12">
                  <c:v>Economically disadvantaged 1</c:v>
                </c:pt>
                <c:pt idx="13">
                  <c:v>Economically disadvantaged 2</c:v>
                </c:pt>
                <c:pt idx="14">
                  <c:v>Economically disadvantaged 3</c:v>
                </c:pt>
                <c:pt idx="15">
                  <c:v>Economically disadvantaged 4</c:v>
                </c:pt>
                <c:pt idx="16">
                  <c:v>Economically disadvantaged 5</c:v>
                </c:pt>
                <c:pt idx="17">
                  <c:v>Economically disadvantaged 6</c:v>
                </c:pt>
                <c:pt idx="18">
                  <c:v>Economically disadvantaged 7</c:v>
                </c:pt>
                <c:pt idx="19">
                  <c:v>Economically disadvantaged 8</c:v>
                </c:pt>
                <c:pt idx="20">
                  <c:v>Economically disadvantaged 9</c:v>
                </c:pt>
                <c:pt idx="21">
                  <c:v>Economically disadvantaged 10</c:v>
                </c:pt>
              </c:strCache>
            </c:strRef>
          </c:cat>
          <c:val>
            <c:numRef>
              <c:f>Rates!$N$10:$N$31</c:f>
              <c:numCache>
                <c:formatCode>#,##0.00</c:formatCode>
                <c:ptCount val="22"/>
                <c:pt idx="0">
                  <c:v>4023.1535991008923</c:v>
                </c:pt>
                <c:pt idx="1">
                  <c:v>4023.1535991008923</c:v>
                </c:pt>
                <c:pt idx="2">
                  <c:v>8046.4300553446428</c:v>
                </c:pt>
                <c:pt idx="3">
                  <c:v>8093.4043410589284</c:v>
                </c:pt>
                <c:pt idx="4">
                  <c:v>7755.8152895000003</c:v>
                </c:pt>
                <c:pt idx="5">
                  <c:v>9525.8935566842028</c:v>
                </c:pt>
                <c:pt idx="6">
                  <c:v>14371.797255353356</c:v>
                </c:pt>
                <c:pt idx="7">
                  <c:v>27167.392135743572</c:v>
                </c:pt>
                <c:pt idx="8">
                  <c:v>29457.85</c:v>
                </c:pt>
                <c:pt idx="9">
                  <c:v>2275.85</c:v>
                </c:pt>
                <c:pt idx="10">
                  <c:v>2380.5</c:v>
                </c:pt>
                <c:pt idx="11">
                  <c:v>1858.15</c:v>
                </c:pt>
                <c:pt idx="12">
                  <c:v>3755.32</c:v>
                </c:pt>
                <c:pt idx="13">
                  <c:v>3796.81</c:v>
                </c:pt>
                <c:pt idx="14">
                  <c:v>3838.29</c:v>
                </c:pt>
                <c:pt idx="15">
                  <c:v>3879.8</c:v>
                </c:pt>
                <c:pt idx="16">
                  <c:v>3921.3099999999995</c:v>
                </c:pt>
                <c:pt idx="17">
                  <c:v>4190.4800000000005</c:v>
                </c:pt>
                <c:pt idx="18">
                  <c:v>4290.2299999999996</c:v>
                </c:pt>
                <c:pt idx="19">
                  <c:v>4389.97</c:v>
                </c:pt>
                <c:pt idx="20">
                  <c:v>4489.7199999999993</c:v>
                </c:pt>
                <c:pt idx="21">
                  <c:v>4589.49</c:v>
                </c:pt>
              </c:numCache>
            </c:numRef>
          </c:val>
          <c:extLst>
            <c:ext xmlns:c16="http://schemas.microsoft.com/office/drawing/2014/chart" uri="{C3380CC4-5D6E-409C-BE32-E72D297353CC}">
              <c16:uniqueId val="{00000000-5C64-4093-91D8-AA9BC8DE5643}"/>
            </c:ext>
          </c:extLst>
        </c:ser>
        <c:dLbls>
          <c:showLegendKey val="0"/>
          <c:showVal val="0"/>
          <c:showCatName val="0"/>
          <c:showSerName val="0"/>
          <c:showPercent val="0"/>
          <c:showBubbleSize val="0"/>
        </c:dLbls>
        <c:gapWidth val="75"/>
        <c:axId val="211776640"/>
        <c:axId val="211778176"/>
      </c:barChart>
      <c:catAx>
        <c:axId val="211776640"/>
        <c:scaling>
          <c:orientation val="maxMin"/>
        </c:scaling>
        <c:delete val="0"/>
        <c:axPos val="l"/>
        <c:numFmt formatCode="General" sourceLinked="0"/>
        <c:majorTickMark val="out"/>
        <c:minorTickMark val="none"/>
        <c:tickLblPos val="nextTo"/>
        <c:txPr>
          <a:bodyPr/>
          <a:lstStyle/>
          <a:p>
            <a:pPr>
              <a:defRPr sz="1100"/>
            </a:pPr>
            <a:endParaRPr lang="en-US"/>
          </a:p>
        </c:txPr>
        <c:crossAx val="211778176"/>
        <c:crosses val="autoZero"/>
        <c:auto val="1"/>
        <c:lblAlgn val="ctr"/>
        <c:lblOffset val="100"/>
        <c:noMultiLvlLbl val="0"/>
      </c:catAx>
      <c:valAx>
        <c:axId val="211778176"/>
        <c:scaling>
          <c:orientation val="minMax"/>
        </c:scaling>
        <c:delete val="0"/>
        <c:axPos val="b"/>
        <c:numFmt formatCode="#,##0_);\(#,##0\)" sourceLinked="0"/>
        <c:majorTickMark val="out"/>
        <c:minorTickMark val="none"/>
        <c:tickLblPos val="nextTo"/>
        <c:txPr>
          <a:bodyPr/>
          <a:lstStyle/>
          <a:p>
            <a:pPr>
              <a:defRPr sz="1100"/>
            </a:pPr>
            <a:endParaRPr lang="en-US"/>
          </a:p>
        </c:txPr>
        <c:crossAx val="211776640"/>
        <c:crosses val="max"/>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baseline="0" dirty="0"/>
              <a:t>FY20 foundation budget categories as a percent of total statewide foundation</a:t>
            </a:r>
            <a:endParaRPr lang="en-US" sz="1400" dirty="0"/>
          </a:p>
        </c:rich>
      </c:tx>
      <c:overlay val="0"/>
    </c:title>
    <c:autoTitleDeleted val="0"/>
    <c:plotArea>
      <c:layout/>
      <c:barChart>
        <c:barDir val="bar"/>
        <c:grouping val="clustered"/>
        <c:varyColors val="0"/>
        <c:ser>
          <c:idx val="0"/>
          <c:order val="0"/>
          <c:spPr>
            <a:solidFill>
              <a:schemeClr val="bg1">
                <a:lumMod val="65000"/>
              </a:schemeClr>
            </a:solidFill>
            <a:ln>
              <a:noFill/>
            </a:ln>
          </c:spPr>
          <c:invertIfNegative val="0"/>
          <c:dPt>
            <c:idx val="0"/>
            <c:invertIfNegative val="0"/>
            <c:bubble3D val="0"/>
            <c:spPr>
              <a:solidFill>
                <a:schemeClr val="accent1">
                  <a:lumMod val="40000"/>
                  <a:lumOff val="60000"/>
                </a:schemeClr>
              </a:solidFill>
              <a:ln>
                <a:noFill/>
              </a:ln>
            </c:spPr>
            <c:extLst>
              <c:ext xmlns:c16="http://schemas.microsoft.com/office/drawing/2014/chart" uri="{C3380CC4-5D6E-409C-BE32-E72D297353CC}">
                <c16:uniqueId val="{00000001-7FB3-4F25-990C-123A134E2911}"/>
              </c:ext>
            </c:extLst>
          </c:dPt>
          <c:dPt>
            <c:idx val="3"/>
            <c:invertIfNegative val="0"/>
            <c:bubble3D val="0"/>
            <c:spPr>
              <a:solidFill>
                <a:schemeClr val="accent1">
                  <a:lumMod val="40000"/>
                  <a:lumOff val="60000"/>
                </a:schemeClr>
              </a:solidFill>
              <a:ln>
                <a:noFill/>
              </a:ln>
            </c:spPr>
            <c:extLst>
              <c:ext xmlns:c16="http://schemas.microsoft.com/office/drawing/2014/chart" uri="{C3380CC4-5D6E-409C-BE32-E72D297353CC}">
                <c16:uniqueId val="{00000003-7FB3-4F25-990C-123A134E2911}"/>
              </c:ext>
            </c:extLst>
          </c:dPt>
          <c:dPt>
            <c:idx val="4"/>
            <c:invertIfNegative val="0"/>
            <c:bubble3D val="0"/>
            <c:spPr>
              <a:solidFill>
                <a:schemeClr val="accent1">
                  <a:lumMod val="40000"/>
                  <a:lumOff val="60000"/>
                </a:schemeClr>
              </a:solidFill>
              <a:ln>
                <a:noFill/>
              </a:ln>
            </c:spPr>
            <c:extLst>
              <c:ext xmlns:c16="http://schemas.microsoft.com/office/drawing/2014/chart" uri="{C3380CC4-5D6E-409C-BE32-E72D297353CC}">
                <c16:uniqueId val="{00000005-7FB3-4F25-990C-123A134E2911}"/>
              </c:ext>
            </c:extLst>
          </c:dPt>
          <c:dPt>
            <c:idx val="5"/>
            <c:invertIfNegative val="0"/>
            <c:bubble3D val="0"/>
            <c:spPr>
              <a:solidFill>
                <a:schemeClr val="accent1">
                  <a:lumMod val="40000"/>
                  <a:lumOff val="60000"/>
                </a:schemeClr>
              </a:solidFill>
              <a:ln>
                <a:noFill/>
              </a:ln>
            </c:spPr>
            <c:extLst>
              <c:ext xmlns:c16="http://schemas.microsoft.com/office/drawing/2014/chart" uri="{C3380CC4-5D6E-409C-BE32-E72D297353CC}">
                <c16:uniqueId val="{00000007-7FB3-4F25-990C-123A134E2911}"/>
              </c:ext>
            </c:extLst>
          </c:dPt>
          <c:dPt>
            <c:idx val="7"/>
            <c:invertIfNegative val="0"/>
            <c:bubble3D val="0"/>
            <c:spPr>
              <a:solidFill>
                <a:schemeClr val="bg1">
                  <a:lumMod val="75000"/>
                </a:schemeClr>
              </a:solidFill>
              <a:ln>
                <a:noFill/>
              </a:ln>
            </c:spPr>
            <c:extLst>
              <c:ext xmlns:c16="http://schemas.microsoft.com/office/drawing/2014/chart" uri="{C3380CC4-5D6E-409C-BE32-E72D297353CC}">
                <c16:uniqueId val="{00000009-7FB3-4F25-990C-123A134E2911}"/>
              </c:ext>
            </c:extLst>
          </c:dPt>
          <c:dPt>
            <c:idx val="8"/>
            <c:invertIfNegative val="0"/>
            <c:bubble3D val="0"/>
            <c:spPr>
              <a:solidFill>
                <a:schemeClr val="accent1">
                  <a:lumMod val="40000"/>
                  <a:lumOff val="60000"/>
                </a:schemeClr>
              </a:solidFill>
              <a:ln>
                <a:noFill/>
              </a:ln>
            </c:spPr>
            <c:extLst>
              <c:ext xmlns:c16="http://schemas.microsoft.com/office/drawing/2014/chart" uri="{C3380CC4-5D6E-409C-BE32-E72D297353CC}">
                <c16:uniqueId val="{0000000B-7FB3-4F25-990C-123A134E2911}"/>
              </c:ext>
            </c:extLst>
          </c:dPt>
          <c:dPt>
            <c:idx val="10"/>
            <c:invertIfNegative val="0"/>
            <c:bubble3D val="0"/>
            <c:spPr>
              <a:solidFill>
                <a:schemeClr val="accent1">
                  <a:lumMod val="40000"/>
                  <a:lumOff val="60000"/>
                </a:schemeClr>
              </a:solidFill>
              <a:ln>
                <a:noFill/>
              </a:ln>
            </c:spPr>
            <c:extLst>
              <c:ext xmlns:c16="http://schemas.microsoft.com/office/drawing/2014/chart" uri="{C3380CC4-5D6E-409C-BE32-E72D297353CC}">
                <c16:uniqueId val="{0000000D-7FB3-4F25-990C-123A134E2911}"/>
              </c:ext>
            </c:extLst>
          </c:dPt>
          <c:dLbls>
            <c:numFmt formatCode="0%" sourceLinked="0"/>
            <c:spPr>
              <a:noFill/>
              <a:ln w="25400">
                <a:noFill/>
              </a:ln>
            </c:spPr>
            <c:txPr>
              <a:bodyPr/>
              <a:lstStyle/>
              <a:p>
                <a:pPr>
                  <a:defRPr sz="10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foundbyfunc!$B$4:$B$14</c:f>
              <c:strCache>
                <c:ptCount val="11"/>
                <c:pt idx="0">
                  <c:v>Classroom &amp; Specialist Teachers</c:v>
                </c:pt>
                <c:pt idx="1">
                  <c:v>Employee Benefits &amp; Fixed Charges</c:v>
                </c:pt>
                <c:pt idx="2">
                  <c:v>Operations &amp; Maintenance</c:v>
                </c:pt>
                <c:pt idx="3">
                  <c:v>Other Teaching Services</c:v>
                </c:pt>
                <c:pt idx="4">
                  <c:v>Instructional Leadership</c:v>
                </c:pt>
                <c:pt idx="5">
                  <c:v>Instructional Materials, Equipment &amp; Technology</c:v>
                </c:pt>
                <c:pt idx="6">
                  <c:v>Administration</c:v>
                </c:pt>
                <c:pt idx="7">
                  <c:v>Pupil Services</c:v>
                </c:pt>
                <c:pt idx="8">
                  <c:v>Guidance &amp; Psychological Services</c:v>
                </c:pt>
                <c:pt idx="9">
                  <c:v>Special Education Tuition</c:v>
                </c:pt>
                <c:pt idx="10">
                  <c:v>Professional Development</c:v>
                </c:pt>
              </c:strCache>
            </c:strRef>
          </c:cat>
          <c:val>
            <c:numRef>
              <c:f>foundbyfunc!$D$4:$D$14</c:f>
              <c:numCache>
                <c:formatCode>0%</c:formatCode>
                <c:ptCount val="11"/>
                <c:pt idx="0">
                  <c:v>0.42939489490197646</c:v>
                </c:pt>
                <c:pt idx="1">
                  <c:v>0.11269579886835585</c:v>
                </c:pt>
                <c:pt idx="2">
                  <c:v>9.4806383018295109E-2</c:v>
                </c:pt>
                <c:pt idx="3">
                  <c:v>8.503337087129971E-2</c:v>
                </c:pt>
                <c:pt idx="4">
                  <c:v>6.9979656722751693E-2</c:v>
                </c:pt>
                <c:pt idx="5">
                  <c:v>5.1546560545900247E-2</c:v>
                </c:pt>
                <c:pt idx="6">
                  <c:v>4.6682792689425837E-2</c:v>
                </c:pt>
                <c:pt idx="7">
                  <c:v>4.1969772821527487E-2</c:v>
                </c:pt>
                <c:pt idx="8">
                  <c:v>2.9806902049402048E-2</c:v>
                </c:pt>
                <c:pt idx="9">
                  <c:v>2.0527722475760578E-2</c:v>
                </c:pt>
                <c:pt idx="10">
                  <c:v>1.7556145035304997E-2</c:v>
                </c:pt>
              </c:numCache>
            </c:numRef>
          </c:val>
          <c:extLst>
            <c:ext xmlns:c16="http://schemas.microsoft.com/office/drawing/2014/chart" uri="{C3380CC4-5D6E-409C-BE32-E72D297353CC}">
              <c16:uniqueId val="{0000000E-7FB3-4F25-990C-123A134E2911}"/>
            </c:ext>
          </c:extLst>
        </c:ser>
        <c:dLbls>
          <c:showLegendKey val="0"/>
          <c:showVal val="0"/>
          <c:showCatName val="0"/>
          <c:showSerName val="0"/>
          <c:showPercent val="0"/>
          <c:showBubbleSize val="0"/>
        </c:dLbls>
        <c:gapWidth val="48"/>
        <c:axId val="151480960"/>
        <c:axId val="151486848"/>
      </c:barChart>
      <c:catAx>
        <c:axId val="151480960"/>
        <c:scaling>
          <c:orientation val="maxMin"/>
        </c:scaling>
        <c:delete val="0"/>
        <c:axPos val="l"/>
        <c:numFmt formatCode="General" sourceLinked="1"/>
        <c:majorTickMark val="out"/>
        <c:minorTickMark val="none"/>
        <c:tickLblPos val="nextTo"/>
        <c:txPr>
          <a:bodyPr rot="0" vert="horz"/>
          <a:lstStyle/>
          <a:p>
            <a:pPr>
              <a:defRPr sz="1400" b="0" i="0" u="none" strike="noStrike" baseline="0">
                <a:solidFill>
                  <a:srgbClr val="000000"/>
                </a:solidFill>
                <a:latin typeface="Calibri"/>
                <a:ea typeface="Calibri"/>
                <a:cs typeface="Calibri"/>
              </a:defRPr>
            </a:pPr>
            <a:endParaRPr lang="en-US"/>
          </a:p>
        </c:txPr>
        <c:crossAx val="151486848"/>
        <c:crosses val="autoZero"/>
        <c:auto val="1"/>
        <c:lblAlgn val="ctr"/>
        <c:lblOffset val="100"/>
        <c:noMultiLvlLbl val="0"/>
      </c:catAx>
      <c:valAx>
        <c:axId val="151486848"/>
        <c:scaling>
          <c:orientation val="minMax"/>
        </c:scaling>
        <c:delete val="0"/>
        <c:axPos val="b"/>
        <c:title>
          <c:tx>
            <c:rich>
              <a:bodyPr/>
              <a:lstStyle/>
              <a:p>
                <a:pPr>
                  <a:defRPr sz="1400" b="1" i="0" u="none" strike="noStrike" baseline="0">
                    <a:solidFill>
                      <a:srgbClr val="000000"/>
                    </a:solidFill>
                    <a:latin typeface="Calibri"/>
                    <a:ea typeface="Calibri"/>
                    <a:cs typeface="Calibri"/>
                  </a:defRPr>
                </a:pPr>
                <a:r>
                  <a:rPr lang="en-US" sz="1400" dirty="0"/>
                  <a:t>Percent of Statewide Foundation Budget</a:t>
                </a:r>
              </a:p>
            </c:rich>
          </c:tx>
          <c:overlay val="0"/>
        </c:title>
        <c:numFmt formatCode="0%" sourceLinked="0"/>
        <c:majorTickMark val="out"/>
        <c:minorTickMark val="none"/>
        <c:tickLblPos val="nextTo"/>
        <c:txPr>
          <a:bodyPr rot="0" vert="horz"/>
          <a:lstStyle/>
          <a:p>
            <a:pPr>
              <a:defRPr sz="1400" b="0" i="0" u="none" strike="noStrike" baseline="0">
                <a:solidFill>
                  <a:srgbClr val="000000"/>
                </a:solidFill>
                <a:latin typeface="Calibri"/>
                <a:ea typeface="Calibri"/>
                <a:cs typeface="Calibri"/>
              </a:defRPr>
            </a:pPr>
            <a:endParaRPr lang="en-US"/>
          </a:p>
        </c:txPr>
        <c:crossAx val="151480960"/>
        <c:crosses val="max"/>
        <c:crossBetween val="between"/>
      </c:valAx>
    </c:plotArea>
    <c:plotVisOnly val="1"/>
    <c:dispBlanksAs val="gap"/>
    <c:showDLblsOverMax val="0"/>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6905115349076755E-2"/>
          <c:y val="3.7382221161748719E-2"/>
          <c:w val="0.90940086139428733"/>
          <c:h val="0.76232574065757319"/>
        </c:manualLayout>
      </c:layout>
      <c:barChart>
        <c:barDir val="col"/>
        <c:grouping val="clustered"/>
        <c:varyColors val="0"/>
        <c:ser>
          <c:idx val="0"/>
          <c:order val="0"/>
          <c:tx>
            <c:strRef>
              <c:f>parameters!$K$10</c:f>
              <c:strCache>
                <c:ptCount val="1"/>
                <c:pt idx="0">
                  <c:v>excess effort before effort reduction</c:v>
                </c:pt>
              </c:strCache>
            </c:strRef>
          </c:tx>
          <c:spPr>
            <a:solidFill>
              <a:schemeClr val="accent5">
                <a:lumMod val="75000"/>
              </a:schemeClr>
            </a:solidFill>
          </c:spPr>
          <c:invertIfNegative val="0"/>
          <c:cat>
            <c:strRef>
              <c:f>parameters!$L$9:$Y$9</c:f>
              <c:strCache>
                <c:ptCount val="14"/>
                <c:pt idx="0">
                  <c:v>FY07</c:v>
                </c:pt>
                <c:pt idx="1">
                  <c:v>FY08</c:v>
                </c:pt>
                <c:pt idx="2">
                  <c:v>FY09</c:v>
                </c:pt>
                <c:pt idx="3">
                  <c:v>FY10</c:v>
                </c:pt>
                <c:pt idx="4">
                  <c:v>FY11</c:v>
                </c:pt>
                <c:pt idx="5">
                  <c:v>FY12</c:v>
                </c:pt>
                <c:pt idx="6">
                  <c:v>FY13</c:v>
                </c:pt>
                <c:pt idx="7">
                  <c:v>FY14</c:v>
                </c:pt>
                <c:pt idx="8">
                  <c:v>FY15</c:v>
                </c:pt>
                <c:pt idx="9">
                  <c:v>FY16</c:v>
                </c:pt>
                <c:pt idx="10">
                  <c:v>FY17</c:v>
                </c:pt>
                <c:pt idx="11">
                  <c:v>FY18</c:v>
                </c:pt>
                <c:pt idx="12">
                  <c:v>FY19</c:v>
                </c:pt>
                <c:pt idx="13">
                  <c:v>FY20</c:v>
                </c:pt>
              </c:strCache>
            </c:strRef>
          </c:cat>
          <c:val>
            <c:numRef>
              <c:f>parameters!$L$10:$Y$10</c:f>
              <c:numCache>
                <c:formatCode>#,##0.0</c:formatCode>
                <c:ptCount val="14"/>
                <c:pt idx="0">
                  <c:v>621.084157</c:v>
                </c:pt>
                <c:pt idx="1">
                  <c:v>494.05891200000002</c:v>
                </c:pt>
                <c:pt idx="2" formatCode="0.0">
                  <c:v>372.382091</c:v>
                </c:pt>
                <c:pt idx="3">
                  <c:v>228.110232</c:v>
                </c:pt>
                <c:pt idx="4">
                  <c:v>366</c:v>
                </c:pt>
                <c:pt idx="5">
                  <c:v>293.3</c:v>
                </c:pt>
                <c:pt idx="6">
                  <c:v>229.8</c:v>
                </c:pt>
                <c:pt idx="7">
                  <c:v>234.5</c:v>
                </c:pt>
                <c:pt idx="8">
                  <c:v>307.90301399999998</c:v>
                </c:pt>
                <c:pt idx="9">
                  <c:v>235.358789</c:v>
                </c:pt>
                <c:pt idx="10">
                  <c:v>299.86437000000001</c:v>
                </c:pt>
                <c:pt idx="11">
                  <c:v>151.670894</c:v>
                </c:pt>
                <c:pt idx="12">
                  <c:v>68.664220999999998</c:v>
                </c:pt>
                <c:pt idx="13">
                  <c:v>21.435137000000001</c:v>
                </c:pt>
              </c:numCache>
            </c:numRef>
          </c:val>
          <c:extLst>
            <c:ext xmlns:c16="http://schemas.microsoft.com/office/drawing/2014/chart" uri="{C3380CC4-5D6E-409C-BE32-E72D297353CC}">
              <c16:uniqueId val="{00000000-4654-47EE-ADAF-7DA8EA814272}"/>
            </c:ext>
          </c:extLst>
        </c:ser>
        <c:ser>
          <c:idx val="2"/>
          <c:order val="1"/>
          <c:tx>
            <c:strRef>
              <c:f>parameters!$K$12</c:f>
              <c:strCache>
                <c:ptCount val="1"/>
                <c:pt idx="0">
                  <c:v>net excess after effort reduction</c:v>
                </c:pt>
              </c:strCache>
            </c:strRef>
          </c:tx>
          <c:spPr>
            <a:solidFill>
              <a:schemeClr val="accent5">
                <a:lumMod val="40000"/>
                <a:lumOff val="60000"/>
              </a:schemeClr>
            </a:solidFill>
          </c:spPr>
          <c:invertIfNegative val="0"/>
          <c:cat>
            <c:strRef>
              <c:f>parameters!$L$9:$Y$9</c:f>
              <c:strCache>
                <c:ptCount val="14"/>
                <c:pt idx="0">
                  <c:v>FY07</c:v>
                </c:pt>
                <c:pt idx="1">
                  <c:v>FY08</c:v>
                </c:pt>
                <c:pt idx="2">
                  <c:v>FY09</c:v>
                </c:pt>
                <c:pt idx="3">
                  <c:v>FY10</c:v>
                </c:pt>
                <c:pt idx="4">
                  <c:v>FY11</c:v>
                </c:pt>
                <c:pt idx="5">
                  <c:v>FY12</c:v>
                </c:pt>
                <c:pt idx="6">
                  <c:v>FY13</c:v>
                </c:pt>
                <c:pt idx="7">
                  <c:v>FY14</c:v>
                </c:pt>
                <c:pt idx="8">
                  <c:v>FY15</c:v>
                </c:pt>
                <c:pt idx="9">
                  <c:v>FY16</c:v>
                </c:pt>
                <c:pt idx="10">
                  <c:v>FY17</c:v>
                </c:pt>
                <c:pt idx="11">
                  <c:v>FY18</c:v>
                </c:pt>
                <c:pt idx="12">
                  <c:v>FY19</c:v>
                </c:pt>
                <c:pt idx="13">
                  <c:v>FY20</c:v>
                </c:pt>
              </c:strCache>
            </c:strRef>
          </c:cat>
          <c:val>
            <c:numRef>
              <c:f>parameters!$L$12:$Y$12</c:f>
              <c:numCache>
                <c:formatCode>#,##0.0</c:formatCode>
                <c:ptCount val="14"/>
                <c:pt idx="0">
                  <c:v>496.86732560000002</c:v>
                </c:pt>
                <c:pt idx="1">
                  <c:v>370.54418399999997</c:v>
                </c:pt>
                <c:pt idx="2" formatCode="0.0">
                  <c:v>249.49600097000001</c:v>
                </c:pt>
                <c:pt idx="3">
                  <c:v>193.893697</c:v>
                </c:pt>
                <c:pt idx="4">
                  <c:v>256.2</c:v>
                </c:pt>
                <c:pt idx="5">
                  <c:v>234.60000000000002</c:v>
                </c:pt>
                <c:pt idx="6">
                  <c:v>195.3</c:v>
                </c:pt>
                <c:pt idx="7">
                  <c:v>199.3</c:v>
                </c:pt>
                <c:pt idx="8">
                  <c:v>152.08069825743701</c:v>
                </c:pt>
                <c:pt idx="9">
                  <c:v>117.482913201</c:v>
                </c:pt>
                <c:pt idx="10">
                  <c:v>44.978793475999993</c:v>
                </c:pt>
                <c:pt idx="11">
                  <c:v>22.749214023213945</c:v>
                </c:pt>
                <c:pt idx="12">
                  <c:v>0</c:v>
                </c:pt>
                <c:pt idx="13">
                  <c:v>0</c:v>
                </c:pt>
              </c:numCache>
            </c:numRef>
          </c:val>
          <c:extLst>
            <c:ext xmlns:c16="http://schemas.microsoft.com/office/drawing/2014/chart" uri="{C3380CC4-5D6E-409C-BE32-E72D297353CC}">
              <c16:uniqueId val="{00000002-4654-47EE-ADAF-7DA8EA814272}"/>
            </c:ext>
          </c:extLst>
        </c:ser>
        <c:ser>
          <c:idx val="3"/>
          <c:order val="2"/>
          <c:tx>
            <c:strRef>
              <c:f>parameters!$K$13</c:f>
              <c:strCache>
                <c:ptCount val="1"/>
                <c:pt idx="0">
                  <c:v>shortfall below target before increment</c:v>
                </c:pt>
              </c:strCache>
            </c:strRef>
          </c:tx>
          <c:spPr>
            <a:solidFill>
              <a:schemeClr val="accent2">
                <a:lumMod val="50000"/>
              </a:schemeClr>
            </a:solidFill>
          </c:spPr>
          <c:invertIfNegative val="0"/>
          <c:cat>
            <c:strRef>
              <c:f>parameters!$L$9:$Y$9</c:f>
              <c:strCache>
                <c:ptCount val="14"/>
                <c:pt idx="0">
                  <c:v>FY07</c:v>
                </c:pt>
                <c:pt idx="1">
                  <c:v>FY08</c:v>
                </c:pt>
                <c:pt idx="2">
                  <c:v>FY09</c:v>
                </c:pt>
                <c:pt idx="3">
                  <c:v>FY10</c:v>
                </c:pt>
                <c:pt idx="4">
                  <c:v>FY11</c:v>
                </c:pt>
                <c:pt idx="5">
                  <c:v>FY12</c:v>
                </c:pt>
                <c:pt idx="6">
                  <c:v>FY13</c:v>
                </c:pt>
                <c:pt idx="7">
                  <c:v>FY14</c:v>
                </c:pt>
                <c:pt idx="8">
                  <c:v>FY15</c:v>
                </c:pt>
                <c:pt idx="9">
                  <c:v>FY16</c:v>
                </c:pt>
                <c:pt idx="10">
                  <c:v>FY17</c:v>
                </c:pt>
                <c:pt idx="11">
                  <c:v>FY18</c:v>
                </c:pt>
                <c:pt idx="12">
                  <c:v>FY19</c:v>
                </c:pt>
                <c:pt idx="13">
                  <c:v>FY20</c:v>
                </c:pt>
              </c:strCache>
            </c:strRef>
          </c:cat>
          <c:val>
            <c:numRef>
              <c:f>parameters!$L$13:$Y$13</c:f>
              <c:numCache>
                <c:formatCode>#,##0.0</c:formatCode>
                <c:ptCount val="14"/>
                <c:pt idx="0">
                  <c:v>-321.45232199999998</c:v>
                </c:pt>
                <c:pt idx="1">
                  <c:v>-352.17487499999999</c:v>
                </c:pt>
                <c:pt idx="2" formatCode="0.0">
                  <c:v>-359.19356299999998</c:v>
                </c:pt>
                <c:pt idx="3">
                  <c:v>-427.2</c:v>
                </c:pt>
                <c:pt idx="4">
                  <c:v>-228</c:v>
                </c:pt>
                <c:pt idx="5">
                  <c:v>-211</c:v>
                </c:pt>
                <c:pt idx="6">
                  <c:v>-200</c:v>
                </c:pt>
                <c:pt idx="7">
                  <c:v>-180.2</c:v>
                </c:pt>
                <c:pt idx="8">
                  <c:v>-162.97221500000001</c:v>
                </c:pt>
                <c:pt idx="9">
                  <c:v>-132.627218</c:v>
                </c:pt>
                <c:pt idx="10">
                  <c:v>-96.928090999999995</c:v>
                </c:pt>
                <c:pt idx="11">
                  <c:v>-103.17317</c:v>
                </c:pt>
                <c:pt idx="12">
                  <c:v>-117.254713</c:v>
                </c:pt>
                <c:pt idx="13">
                  <c:v>-207.485209</c:v>
                </c:pt>
              </c:numCache>
            </c:numRef>
          </c:val>
          <c:extLst>
            <c:ext xmlns:c16="http://schemas.microsoft.com/office/drawing/2014/chart" uri="{C3380CC4-5D6E-409C-BE32-E72D297353CC}">
              <c16:uniqueId val="{00000003-4654-47EE-ADAF-7DA8EA814272}"/>
            </c:ext>
          </c:extLst>
        </c:ser>
        <c:ser>
          <c:idx val="5"/>
          <c:order val="3"/>
          <c:tx>
            <c:strRef>
              <c:f>parameters!$K$15</c:f>
              <c:strCache>
                <c:ptCount val="1"/>
                <c:pt idx="0">
                  <c:v>net shortfall below target after increment</c:v>
                </c:pt>
              </c:strCache>
            </c:strRef>
          </c:tx>
          <c:spPr>
            <a:solidFill>
              <a:schemeClr val="accent2">
                <a:lumMod val="60000"/>
                <a:lumOff val="40000"/>
              </a:schemeClr>
            </a:solidFill>
          </c:spPr>
          <c:invertIfNegative val="0"/>
          <c:cat>
            <c:strRef>
              <c:f>parameters!$L$9:$Y$9</c:f>
              <c:strCache>
                <c:ptCount val="14"/>
                <c:pt idx="0">
                  <c:v>FY07</c:v>
                </c:pt>
                <c:pt idx="1">
                  <c:v>FY08</c:v>
                </c:pt>
                <c:pt idx="2">
                  <c:v>FY09</c:v>
                </c:pt>
                <c:pt idx="3">
                  <c:v>FY10</c:v>
                </c:pt>
                <c:pt idx="4">
                  <c:v>FY11</c:v>
                </c:pt>
                <c:pt idx="5">
                  <c:v>FY12</c:v>
                </c:pt>
                <c:pt idx="6">
                  <c:v>FY13</c:v>
                </c:pt>
                <c:pt idx="7">
                  <c:v>FY14</c:v>
                </c:pt>
                <c:pt idx="8">
                  <c:v>FY15</c:v>
                </c:pt>
                <c:pt idx="9">
                  <c:v>FY16</c:v>
                </c:pt>
                <c:pt idx="10">
                  <c:v>FY17</c:v>
                </c:pt>
                <c:pt idx="11">
                  <c:v>FY18</c:v>
                </c:pt>
                <c:pt idx="12">
                  <c:v>FY19</c:v>
                </c:pt>
                <c:pt idx="13">
                  <c:v>FY20</c:v>
                </c:pt>
              </c:strCache>
            </c:strRef>
          </c:cat>
          <c:val>
            <c:numRef>
              <c:f>parameters!$L$15:$Y$15</c:f>
              <c:numCache>
                <c:formatCode>#,##0.0</c:formatCode>
                <c:ptCount val="14"/>
                <c:pt idx="0">
                  <c:v>-321.45232199999998</c:v>
                </c:pt>
                <c:pt idx="1">
                  <c:v>-332.43572599999999</c:v>
                </c:pt>
                <c:pt idx="2" formatCode="0.0">
                  <c:v>-337.80597499999999</c:v>
                </c:pt>
                <c:pt idx="3">
                  <c:v>-306</c:v>
                </c:pt>
                <c:pt idx="4">
                  <c:v>-217.4</c:v>
                </c:pt>
                <c:pt idx="5">
                  <c:v>-200.9</c:v>
                </c:pt>
                <c:pt idx="6">
                  <c:v>-195.7</c:v>
                </c:pt>
                <c:pt idx="7">
                  <c:v>-176.3</c:v>
                </c:pt>
                <c:pt idx="8">
                  <c:v>-155.409122</c:v>
                </c:pt>
                <c:pt idx="9">
                  <c:v>-126.778479</c:v>
                </c:pt>
                <c:pt idx="10">
                  <c:v>-94.453875999999994</c:v>
                </c:pt>
                <c:pt idx="11">
                  <c:v>-99.544991999999993</c:v>
                </c:pt>
                <c:pt idx="12">
                  <c:v>-111.934364</c:v>
                </c:pt>
                <c:pt idx="13">
                  <c:v>-188.23126400000001</c:v>
                </c:pt>
              </c:numCache>
            </c:numRef>
          </c:val>
          <c:extLst>
            <c:ext xmlns:c16="http://schemas.microsoft.com/office/drawing/2014/chart" uri="{C3380CC4-5D6E-409C-BE32-E72D297353CC}">
              <c16:uniqueId val="{00000006-4654-47EE-ADAF-7DA8EA814272}"/>
            </c:ext>
          </c:extLst>
        </c:ser>
        <c:dLbls>
          <c:showLegendKey val="0"/>
          <c:showVal val="0"/>
          <c:showCatName val="0"/>
          <c:showSerName val="0"/>
          <c:showPercent val="0"/>
          <c:showBubbleSize val="0"/>
        </c:dLbls>
        <c:gapWidth val="70"/>
        <c:axId val="272073472"/>
        <c:axId val="272075008"/>
      </c:barChart>
      <c:catAx>
        <c:axId val="272073472"/>
        <c:scaling>
          <c:orientation val="minMax"/>
        </c:scaling>
        <c:delete val="0"/>
        <c:axPos val="b"/>
        <c:numFmt formatCode="General" sourceLinked="0"/>
        <c:majorTickMark val="out"/>
        <c:minorTickMark val="none"/>
        <c:tickLblPos val="low"/>
        <c:txPr>
          <a:bodyPr/>
          <a:lstStyle/>
          <a:p>
            <a:pPr>
              <a:defRPr sz="1400"/>
            </a:pPr>
            <a:endParaRPr lang="en-US"/>
          </a:p>
        </c:txPr>
        <c:crossAx val="272075008"/>
        <c:crosses val="autoZero"/>
        <c:auto val="1"/>
        <c:lblAlgn val="ctr"/>
        <c:lblOffset val="100"/>
        <c:noMultiLvlLbl val="0"/>
      </c:catAx>
      <c:valAx>
        <c:axId val="272075008"/>
        <c:scaling>
          <c:orientation val="minMax"/>
        </c:scaling>
        <c:delete val="0"/>
        <c:axPos val="l"/>
        <c:title>
          <c:tx>
            <c:rich>
              <a:bodyPr/>
              <a:lstStyle/>
              <a:p>
                <a:pPr>
                  <a:defRPr/>
                </a:pPr>
                <a:r>
                  <a:rPr lang="en-US" sz="1400" dirty="0"/>
                  <a:t>Millions</a:t>
                </a:r>
                <a:r>
                  <a:rPr lang="en-US" sz="1400" baseline="0" dirty="0"/>
                  <a:t> ($)</a:t>
                </a:r>
                <a:endParaRPr lang="en-US" sz="1400" dirty="0"/>
              </a:p>
            </c:rich>
          </c:tx>
          <c:overlay val="0"/>
        </c:title>
        <c:numFmt formatCode="#,##0" sourceLinked="0"/>
        <c:majorTickMark val="out"/>
        <c:minorTickMark val="none"/>
        <c:tickLblPos val="nextTo"/>
        <c:txPr>
          <a:bodyPr/>
          <a:lstStyle/>
          <a:p>
            <a:pPr>
              <a:defRPr sz="1400"/>
            </a:pPr>
            <a:endParaRPr lang="en-US"/>
          </a:p>
        </c:txPr>
        <c:crossAx val="272073472"/>
        <c:crosses val="autoZero"/>
        <c:crossBetween val="between"/>
      </c:valAx>
    </c:plotArea>
    <c:legend>
      <c:legendPos val="r"/>
      <c:layout>
        <c:manualLayout>
          <c:xMode val="edge"/>
          <c:yMode val="edge"/>
          <c:x val="0.20941233030164666"/>
          <c:y val="1.3679603924701324E-2"/>
          <c:w val="0.30278041658822363"/>
          <c:h val="0.22422209674325591"/>
        </c:manualLayout>
      </c:layout>
      <c:overlay val="0"/>
      <c:txPr>
        <a:bodyPr/>
        <a:lstStyle/>
        <a:p>
          <a:pPr>
            <a:defRPr sz="1400"/>
          </a:pPr>
          <a:endParaRPr lang="en-US"/>
        </a:p>
      </c:txPr>
    </c:legend>
    <c:plotVisOnly val="1"/>
    <c:dispBlanksAs val="gap"/>
    <c:showDLblsOverMax val="0"/>
  </c:chart>
  <c:spPr>
    <a:ln>
      <a:noFill/>
    </a:ln>
  </c:spPr>
  <c:txPr>
    <a:bodyPr/>
    <a:lstStyle/>
    <a:p>
      <a:pPr>
        <a:defRPr sz="900" b="1"/>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r>
              <a:rPr lang="en-US" sz="2100" dirty="0"/>
              <a:t>Foundation Budget = $44.8M</a:t>
            </a:r>
          </a:p>
        </c:rich>
      </c:tx>
      <c:overlay val="0"/>
      <c:spPr>
        <a:noFill/>
        <a:ln>
          <a:noFill/>
        </a:ln>
        <a:effectLst/>
      </c:spPr>
      <c:txPr>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22068031496062987"/>
          <c:y val="0.29895619665188938"/>
          <c:w val="0.54530629921259843"/>
          <c:h val="0.68736088136041817"/>
        </c:manualLayout>
      </c:layout>
      <c:pieChart>
        <c:varyColors val="1"/>
        <c:ser>
          <c:idx val="0"/>
          <c:order val="0"/>
          <c:tx>
            <c:strRef>
              <c:f>Sheet1!$B$1</c:f>
              <c:strCache>
                <c:ptCount val="1"/>
                <c:pt idx="0">
                  <c:v>Foundation Budget = $44.8M</c:v>
                </c:pt>
              </c:strCache>
            </c:strRef>
          </c:tx>
          <c:dPt>
            <c:idx val="0"/>
            <c:bubble3D val="0"/>
            <c:spPr>
              <a:solidFill>
                <a:schemeClr val="dk1">
                  <a:tint val="88500"/>
                </a:schemeClr>
              </a:solidFill>
              <a:ln>
                <a:noFill/>
              </a:ln>
              <a:effectLst/>
            </c:spPr>
            <c:extLst>
              <c:ext xmlns:c16="http://schemas.microsoft.com/office/drawing/2014/chart" uri="{C3380CC4-5D6E-409C-BE32-E72D297353CC}">
                <c16:uniqueId val="{00000000-5445-44AB-96B7-68E975B2EA58}"/>
              </c:ext>
            </c:extLst>
          </c:dPt>
          <c:dPt>
            <c:idx val="1"/>
            <c:bubble3D val="0"/>
            <c:spPr>
              <a:solidFill>
                <a:schemeClr val="dk1">
                  <a:tint val="55000"/>
                </a:schemeClr>
              </a:solidFill>
              <a:ln>
                <a:noFill/>
              </a:ln>
              <a:effectLst/>
            </c:spPr>
            <c:extLst>
              <c:ext xmlns:c16="http://schemas.microsoft.com/office/drawing/2014/chart" uri="{C3380CC4-5D6E-409C-BE32-E72D297353CC}">
                <c16:uniqueId val="{00000001-5445-44AB-96B7-68E975B2EA58}"/>
              </c:ext>
            </c:extLst>
          </c:dPt>
          <c:dPt>
            <c:idx val="2"/>
            <c:bubble3D val="0"/>
            <c:spPr>
              <a:solidFill>
                <a:schemeClr val="dk1">
                  <a:tint val="75000"/>
                </a:schemeClr>
              </a:solidFill>
              <a:ln>
                <a:noFill/>
              </a:ln>
              <a:effectLst/>
            </c:spPr>
            <c:extLst>
              <c:ext xmlns:c16="http://schemas.microsoft.com/office/drawing/2014/chart" uri="{C3380CC4-5D6E-409C-BE32-E72D297353CC}">
                <c16:uniqueId val="{00000000-86E4-4BC1-B1FB-F3D82AFBFFE8}"/>
              </c:ext>
            </c:extLst>
          </c:dPt>
          <c:dLbls>
            <c:dLbl>
              <c:idx val="0"/>
              <c:layout>
                <c:manualLayout>
                  <c:x val="8.3367263563943056E-2"/>
                  <c:y val="5.6398967340961136E-2"/>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fld id="{9FB9D4A2-8506-4A75-90A4-E95507465B68}" type="CATEGORYNAME">
                      <a:rPr lang="en-US" sz="1400"/>
                      <a:pPr>
                        <a:defRPr sz="1400"/>
                      </a:pPr>
                      <a:t>[CATEGORY NAME]</a:t>
                    </a:fld>
                    <a:r>
                      <a:rPr lang="en-US" sz="1400" baseline="0" dirty="0"/>
                      <a:t>
</a:t>
                    </a:r>
                    <a:fld id="{D4B79339-90EC-4902-8E32-CA6AB16B7F5D}" type="PERCENTAGE">
                      <a:rPr lang="en-US" sz="1400" baseline="0"/>
                      <a:pPr>
                        <a:defRPr sz="1400"/>
                      </a:pPr>
                      <a:t>[PERCENTAGE]</a:t>
                    </a:fld>
                    <a:endParaRPr lang="en-US" sz="1400" baseline="0" dirty="0"/>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1359323970798714"/>
                      <c:h val="0.25805403139449906"/>
                    </c:manualLayout>
                  </c15:layout>
                  <c15:dlblFieldTable/>
                  <c15:showDataLabelsRange val="0"/>
                </c:ext>
                <c:ext xmlns:c16="http://schemas.microsoft.com/office/drawing/2014/chart" uri="{C3380CC4-5D6E-409C-BE32-E72D297353CC}">
                  <c16:uniqueId val="{00000000-5445-44AB-96B7-68E975B2EA58}"/>
                </c:ext>
              </c:extLst>
            </c:dLbl>
            <c:dLbl>
              <c:idx val="1"/>
              <c:layout>
                <c:manualLayout>
                  <c:x val="3.3327541352721111E-2"/>
                  <c:y val="0.11541503771138199"/>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fld id="{213FEBB1-3DCE-4FAD-81EC-7302D36767CB}" type="CATEGORYNAME">
                      <a:rPr lang="en-US" sz="1400"/>
                      <a:pPr>
                        <a:defRPr sz="1400"/>
                      </a:pPr>
                      <a:t>[CATEGORY NAME]</a:t>
                    </a:fld>
                    <a:r>
                      <a:rPr lang="en-US" sz="1400" baseline="0" dirty="0"/>
                      <a:t>
</a:t>
                    </a:r>
                    <a:fld id="{1169B844-67EF-45EA-A73B-C3DA38F899DE}" type="PERCENTAGE">
                      <a:rPr lang="en-US" sz="1400" baseline="0"/>
                      <a:pPr>
                        <a:defRPr sz="1400"/>
                      </a:pPr>
                      <a:t>[PERCENTAGE]</a:t>
                    </a:fld>
                    <a:endParaRPr lang="en-US" sz="1400" baseline="0" dirty="0"/>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5453281749684609"/>
                      <c:h val="0.12453133398994852"/>
                    </c:manualLayout>
                  </c15:layout>
                  <c15:dlblFieldTable/>
                  <c15:showDataLabelsRange val="0"/>
                </c:ext>
                <c:ext xmlns:c16="http://schemas.microsoft.com/office/drawing/2014/chart" uri="{C3380CC4-5D6E-409C-BE32-E72D297353CC}">
                  <c16:uniqueId val="{00000001-5445-44AB-96B7-68E975B2EA58}"/>
                </c:ext>
              </c:extLst>
            </c:dLbl>
            <c:dLbl>
              <c:idx val="2"/>
              <c:layout>
                <c:manualLayout>
                  <c:x val="-0.10132178385459811"/>
                  <c:y val="-0.3465908315607481"/>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fld id="{8A7EFE3B-4DBD-44DF-9876-945AEAB7CED0}" type="CATEGORYNAME">
                      <a:rPr lang="en-US" sz="1400"/>
                      <a:pPr>
                        <a:defRPr sz="1400"/>
                      </a:pPr>
                      <a:t>[CATEGORY NAME]</a:t>
                    </a:fld>
                    <a:r>
                      <a:rPr lang="en-US" sz="1400" baseline="0" dirty="0"/>
                      <a:t>
</a:t>
                    </a:r>
                    <a:fld id="{A3E501F8-98FA-450D-9519-3299E3B4F1AF}" type="PERCENTAGE">
                      <a:rPr lang="en-US" sz="1400" baseline="0"/>
                      <a:pPr>
                        <a:defRPr sz="1400"/>
                      </a:pPr>
                      <a:t>[PERCENTAGE]</a:t>
                    </a:fld>
                    <a:endParaRPr lang="en-US" sz="1400" baseline="0" dirty="0"/>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3559821326826919"/>
                      <c:h val="0.15578132699952421"/>
                    </c:manualLayout>
                  </c15:layout>
                  <c15:dlblFieldTable/>
                  <c15:showDataLabelsRange val="0"/>
                </c:ext>
                <c:ext xmlns:c16="http://schemas.microsoft.com/office/drawing/2014/chart" uri="{C3380CC4-5D6E-409C-BE32-E72D297353CC}">
                  <c16:uniqueId val="{00000000-86E4-4BC1-B1FB-F3D82AFBFFE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Sheet1!$A$2:$A$4</c:f>
              <c:strCache>
                <c:ptCount val="3"/>
                <c:pt idx="0">
                  <c:v>Greater New Bedford</c:v>
                </c:pt>
                <c:pt idx="1">
                  <c:v>Bristol County</c:v>
                </c:pt>
                <c:pt idx="2">
                  <c:v>Dartmouth</c:v>
                </c:pt>
              </c:strCache>
            </c:strRef>
          </c:cat>
          <c:val>
            <c:numRef>
              <c:f>Sheet1!$B$2:$B$4</c:f>
              <c:numCache>
                <c:formatCode>_(* #,##0_);_(* \(#,##0\);_(* "-"??_);_(@_)</c:formatCode>
                <c:ptCount val="3"/>
                <c:pt idx="0">
                  <c:v>5887574</c:v>
                </c:pt>
                <c:pt idx="1">
                  <c:v>480471</c:v>
                </c:pt>
                <c:pt idx="2">
                  <c:v>38394448</c:v>
                </c:pt>
              </c:numCache>
            </c:numRef>
          </c:val>
          <c:extLst>
            <c:ext xmlns:c16="http://schemas.microsoft.com/office/drawing/2014/chart" uri="{C3380CC4-5D6E-409C-BE32-E72D297353CC}">
              <c16:uniqueId val="{00000003-5445-44AB-96B7-68E975B2EA58}"/>
            </c:ext>
          </c:extLst>
        </c:ser>
        <c:dLbls>
          <c:showLegendKey val="0"/>
          <c:showVal val="0"/>
          <c:showCatName val="0"/>
          <c:showSerName val="0"/>
          <c:showPercent val="0"/>
          <c:showBubbleSize val="0"/>
          <c:showLeaderLines val="1"/>
        </c:dLbls>
        <c:firstSliceAng val="0"/>
      </c:pieChart>
      <c:spPr>
        <a:noFill/>
        <a:ln w="25421">
          <a:noFill/>
        </a:ln>
        <a:effectLst/>
      </c:spPr>
    </c:plotArea>
    <c:plotVisOnly val="1"/>
    <c:dispBlanksAs val="zero"/>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r>
              <a:rPr lang="en-US" sz="2100" dirty="0"/>
              <a:t>Required Local Contribution= $36.9M</a:t>
            </a:r>
          </a:p>
        </c:rich>
      </c:tx>
      <c:overlay val="0"/>
      <c:spPr>
        <a:noFill/>
        <a:ln>
          <a:noFill/>
        </a:ln>
        <a:effectLst/>
      </c:spPr>
      <c:txPr>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22068031496062987"/>
          <c:y val="0.29895619665188938"/>
          <c:w val="0.54530629921259843"/>
          <c:h val="0.68736088136041817"/>
        </c:manualLayout>
      </c:layout>
      <c:pieChart>
        <c:varyColors val="1"/>
        <c:ser>
          <c:idx val="0"/>
          <c:order val="0"/>
          <c:tx>
            <c:strRef>
              <c:f>Sheet1!$B$1</c:f>
              <c:strCache>
                <c:ptCount val="1"/>
                <c:pt idx="0">
                  <c:v>Required Local Contribution = 36.9M</c:v>
                </c:pt>
              </c:strCache>
            </c:strRef>
          </c:tx>
          <c:dPt>
            <c:idx val="0"/>
            <c:bubble3D val="0"/>
            <c:spPr>
              <a:solidFill>
                <a:schemeClr val="dk1">
                  <a:tint val="88500"/>
                </a:schemeClr>
              </a:solidFill>
              <a:ln>
                <a:noFill/>
              </a:ln>
              <a:effectLst/>
            </c:spPr>
            <c:extLst>
              <c:ext xmlns:c16="http://schemas.microsoft.com/office/drawing/2014/chart" uri="{C3380CC4-5D6E-409C-BE32-E72D297353CC}">
                <c16:uniqueId val="{00000001-4682-4DA3-AB39-E05631A17E8A}"/>
              </c:ext>
            </c:extLst>
          </c:dPt>
          <c:dPt>
            <c:idx val="1"/>
            <c:bubble3D val="0"/>
            <c:spPr>
              <a:solidFill>
                <a:schemeClr val="dk1">
                  <a:tint val="55000"/>
                </a:schemeClr>
              </a:solidFill>
              <a:ln>
                <a:noFill/>
              </a:ln>
              <a:effectLst/>
            </c:spPr>
            <c:extLst>
              <c:ext xmlns:c16="http://schemas.microsoft.com/office/drawing/2014/chart" uri="{C3380CC4-5D6E-409C-BE32-E72D297353CC}">
                <c16:uniqueId val="{00000003-4682-4DA3-AB39-E05631A17E8A}"/>
              </c:ext>
            </c:extLst>
          </c:dPt>
          <c:dPt>
            <c:idx val="2"/>
            <c:bubble3D val="0"/>
            <c:spPr>
              <a:solidFill>
                <a:schemeClr val="dk1">
                  <a:tint val="75000"/>
                </a:schemeClr>
              </a:solidFill>
              <a:ln>
                <a:noFill/>
              </a:ln>
              <a:effectLst/>
            </c:spPr>
            <c:extLst>
              <c:ext xmlns:c16="http://schemas.microsoft.com/office/drawing/2014/chart" uri="{C3380CC4-5D6E-409C-BE32-E72D297353CC}">
                <c16:uniqueId val="{00000005-4682-4DA3-AB39-E05631A17E8A}"/>
              </c:ext>
            </c:extLst>
          </c:dPt>
          <c:dLbls>
            <c:dLbl>
              <c:idx val="0"/>
              <c:layout>
                <c:manualLayout>
                  <c:x val="0.10915938426127597"/>
                  <c:y val="6.2833513145688705E-2"/>
                </c:manualLayout>
              </c:layout>
              <c:showLegendKey val="0"/>
              <c:showVal val="0"/>
              <c:showCatName val="1"/>
              <c:showSerName val="0"/>
              <c:showPercent val="1"/>
              <c:showBubbleSize val="0"/>
              <c:extLst>
                <c:ext xmlns:c15="http://schemas.microsoft.com/office/drawing/2012/chart" uri="{CE6537A1-D6FC-4f65-9D91-7224C49458BB}">
                  <c15:layout>
                    <c:manualLayout>
                      <c:w val="0.28857818729325663"/>
                      <c:h val="0.27301130256547457"/>
                    </c:manualLayout>
                  </c15:layout>
                </c:ext>
                <c:ext xmlns:c16="http://schemas.microsoft.com/office/drawing/2014/chart" uri="{C3380CC4-5D6E-409C-BE32-E72D297353CC}">
                  <c16:uniqueId val="{00000001-4682-4DA3-AB39-E05631A17E8A}"/>
                </c:ext>
              </c:extLst>
            </c:dLbl>
            <c:dLbl>
              <c:idx val="1"/>
              <c:layout>
                <c:manualLayout>
                  <c:x val="6.0945590672917695E-2"/>
                  <c:y val="0.10251406976689557"/>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682-4DA3-AB39-E05631A17E8A}"/>
                </c:ext>
              </c:extLst>
            </c:dLbl>
            <c:dLbl>
              <c:idx val="2"/>
              <c:layout>
                <c:manualLayout>
                  <c:x val="-0.12595505045892691"/>
                  <c:y val="-0.38636343808978219"/>
                </c:manualLayout>
              </c:layout>
              <c:showLegendKey val="0"/>
              <c:showVal val="0"/>
              <c:showCatName val="1"/>
              <c:showSerName val="0"/>
              <c:showPercent val="1"/>
              <c:showBubbleSize val="0"/>
              <c:extLst>
                <c:ext xmlns:c15="http://schemas.microsoft.com/office/drawing/2012/chart" uri="{CE6537A1-D6FC-4f65-9D91-7224C49458BB}">
                  <c15:layout>
                    <c:manualLayout>
                      <c:w val="0.17205415151659645"/>
                      <c:h val="0.11431815624593854"/>
                    </c:manualLayout>
                  </c15:layout>
                </c:ext>
                <c:ext xmlns:c16="http://schemas.microsoft.com/office/drawing/2014/chart" uri="{C3380CC4-5D6E-409C-BE32-E72D297353CC}">
                  <c16:uniqueId val="{00000005-4682-4DA3-AB39-E05631A17E8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Sheet1!$A$2:$A$4</c:f>
              <c:strCache>
                <c:ptCount val="3"/>
                <c:pt idx="0">
                  <c:v>Greater New Bedford</c:v>
                </c:pt>
                <c:pt idx="1">
                  <c:v>Bristol County</c:v>
                </c:pt>
                <c:pt idx="2">
                  <c:v>Dartmouth</c:v>
                </c:pt>
              </c:strCache>
            </c:strRef>
          </c:cat>
          <c:val>
            <c:numRef>
              <c:f>Sheet1!$B$2:$B$4</c:f>
              <c:numCache>
                <c:formatCode>#,##0</c:formatCode>
                <c:ptCount val="3"/>
                <c:pt idx="0">
                  <c:v>4857249</c:v>
                </c:pt>
                <c:pt idx="1">
                  <c:v>396389</c:v>
                </c:pt>
                <c:pt idx="2">
                  <c:v>31675420</c:v>
                </c:pt>
              </c:numCache>
            </c:numRef>
          </c:val>
          <c:extLst>
            <c:ext xmlns:c16="http://schemas.microsoft.com/office/drawing/2014/chart" uri="{C3380CC4-5D6E-409C-BE32-E72D297353CC}">
              <c16:uniqueId val="{00000006-4682-4DA3-AB39-E05631A17E8A}"/>
            </c:ext>
          </c:extLst>
        </c:ser>
        <c:dLbls>
          <c:showLegendKey val="0"/>
          <c:showVal val="0"/>
          <c:showCatName val="0"/>
          <c:showSerName val="0"/>
          <c:showPercent val="0"/>
          <c:showBubbleSize val="0"/>
          <c:showLeaderLines val="1"/>
        </c:dLbls>
        <c:firstSliceAng val="0"/>
      </c:pieChart>
      <c:spPr>
        <a:noFill/>
        <a:ln w="25421">
          <a:noFill/>
        </a:ln>
        <a:effectLst/>
      </c:spPr>
    </c:plotArea>
    <c:plotVisOnly val="1"/>
    <c:dispBlanksAs val="zero"/>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8159038654979158E-2"/>
          <c:y val="2.8219911246635924E-2"/>
          <c:w val="0.89942017531254492"/>
          <c:h val="0.90810486370276411"/>
        </c:manualLayout>
      </c:layout>
      <c:barChart>
        <c:barDir val="col"/>
        <c:grouping val="clustered"/>
        <c:varyColors val="0"/>
        <c:ser>
          <c:idx val="0"/>
          <c:order val="0"/>
          <c:tx>
            <c:strRef>
              <c:f>parameters!$K$45</c:f>
              <c:strCache>
                <c:ptCount val="1"/>
                <c:pt idx="0">
                  <c:v>aid above target</c:v>
                </c:pt>
              </c:strCache>
            </c:strRef>
          </c:tx>
          <c:invertIfNegative val="0"/>
          <c:cat>
            <c:strRef>
              <c:f>parameters!$L$44:$Y$44</c:f>
              <c:strCache>
                <c:ptCount val="14"/>
                <c:pt idx="0">
                  <c:v>FY07</c:v>
                </c:pt>
                <c:pt idx="1">
                  <c:v>FY08</c:v>
                </c:pt>
                <c:pt idx="2">
                  <c:v>FY09</c:v>
                </c:pt>
                <c:pt idx="3">
                  <c:v>FY10</c:v>
                </c:pt>
                <c:pt idx="4">
                  <c:v>FY11</c:v>
                </c:pt>
                <c:pt idx="5">
                  <c:v>FY12</c:v>
                </c:pt>
                <c:pt idx="6">
                  <c:v>FY13</c:v>
                </c:pt>
                <c:pt idx="7">
                  <c:v>FY14</c:v>
                </c:pt>
                <c:pt idx="8">
                  <c:v>FY15</c:v>
                </c:pt>
                <c:pt idx="9">
                  <c:v>FY16</c:v>
                </c:pt>
                <c:pt idx="10">
                  <c:v>FY17</c:v>
                </c:pt>
                <c:pt idx="11">
                  <c:v>FY18</c:v>
                </c:pt>
                <c:pt idx="12">
                  <c:v>FY19</c:v>
                </c:pt>
                <c:pt idx="13">
                  <c:v>FY20</c:v>
                </c:pt>
              </c:strCache>
            </c:strRef>
          </c:cat>
          <c:val>
            <c:numRef>
              <c:f>parameters!$L$45:$Y$45</c:f>
              <c:numCache>
                <c:formatCode>#,##0.0</c:formatCode>
                <c:ptCount val="14"/>
                <c:pt idx="0">
                  <c:v>394.9</c:v>
                </c:pt>
                <c:pt idx="1">
                  <c:v>421</c:v>
                </c:pt>
                <c:pt idx="2">
                  <c:v>440.4</c:v>
                </c:pt>
                <c:pt idx="3">
                  <c:v>413.59914561056684</c:v>
                </c:pt>
                <c:pt idx="4">
                  <c:v>489.29058672761249</c:v>
                </c:pt>
                <c:pt idx="5">
                  <c:v>360.5802896250691</c:v>
                </c:pt>
                <c:pt idx="6">
                  <c:v>372.91397258755205</c:v>
                </c:pt>
                <c:pt idx="7">
                  <c:v>385.3</c:v>
                </c:pt>
                <c:pt idx="8" formatCode="0.0">
                  <c:v>404.65393358144092</c:v>
                </c:pt>
                <c:pt idx="9" formatCode="0.0">
                  <c:v>419.07307786449184</c:v>
                </c:pt>
                <c:pt idx="10" formatCode="0.0">
                  <c:v>488.13621374028867</c:v>
                </c:pt>
                <c:pt idx="11" formatCode="0.0">
                  <c:v>497.40384494550671</c:v>
                </c:pt>
                <c:pt idx="12" formatCode="0.0">
                  <c:v>487.80696944632837</c:v>
                </c:pt>
                <c:pt idx="13" formatCode="0.0">
                  <c:v>518.44879540449108</c:v>
                </c:pt>
              </c:numCache>
            </c:numRef>
          </c:val>
          <c:extLst>
            <c:ext xmlns:c16="http://schemas.microsoft.com/office/drawing/2014/chart" uri="{C3380CC4-5D6E-409C-BE32-E72D297353CC}">
              <c16:uniqueId val="{00000001-9A27-460F-9A0E-C3E624DA69BD}"/>
            </c:ext>
          </c:extLst>
        </c:ser>
        <c:ser>
          <c:idx val="1"/>
          <c:order val="1"/>
          <c:tx>
            <c:strRef>
              <c:f>parameters!$K$46</c:f>
              <c:strCache>
                <c:ptCount val="1"/>
                <c:pt idx="0">
                  <c:v>aid below target</c:v>
                </c:pt>
              </c:strCache>
            </c:strRef>
          </c:tx>
          <c:invertIfNegative val="0"/>
          <c:cat>
            <c:strRef>
              <c:f>parameters!$L$44:$Y$44</c:f>
              <c:strCache>
                <c:ptCount val="14"/>
                <c:pt idx="0">
                  <c:v>FY07</c:v>
                </c:pt>
                <c:pt idx="1">
                  <c:v>FY08</c:v>
                </c:pt>
                <c:pt idx="2">
                  <c:v>FY09</c:v>
                </c:pt>
                <c:pt idx="3">
                  <c:v>FY10</c:v>
                </c:pt>
                <c:pt idx="4">
                  <c:v>FY11</c:v>
                </c:pt>
                <c:pt idx="5">
                  <c:v>FY12</c:v>
                </c:pt>
                <c:pt idx="6">
                  <c:v>FY13</c:v>
                </c:pt>
                <c:pt idx="7">
                  <c:v>FY14</c:v>
                </c:pt>
                <c:pt idx="8">
                  <c:v>FY15</c:v>
                </c:pt>
                <c:pt idx="9">
                  <c:v>FY16</c:v>
                </c:pt>
                <c:pt idx="10">
                  <c:v>FY17</c:v>
                </c:pt>
                <c:pt idx="11">
                  <c:v>FY18</c:v>
                </c:pt>
                <c:pt idx="12">
                  <c:v>FY19</c:v>
                </c:pt>
                <c:pt idx="13">
                  <c:v>FY20</c:v>
                </c:pt>
              </c:strCache>
            </c:strRef>
          </c:cat>
          <c:val>
            <c:numRef>
              <c:f>parameters!$L$46:$Y$46</c:f>
              <c:numCache>
                <c:formatCode>#,##0.0</c:formatCode>
                <c:ptCount val="14"/>
                <c:pt idx="0">
                  <c:v>-176.3</c:v>
                </c:pt>
                <c:pt idx="1">
                  <c:v>-143</c:v>
                </c:pt>
                <c:pt idx="2">
                  <c:v>-105.5</c:v>
                </c:pt>
                <c:pt idx="3">
                  <c:v>-97.823632622684812</c:v>
                </c:pt>
                <c:pt idx="4">
                  <c:v>-75.730739773442338</c:v>
                </c:pt>
                <c:pt idx="5">
                  <c:v>-110.4290612110001</c:v>
                </c:pt>
                <c:pt idx="6">
                  <c:v>-84.706296922117531</c:v>
                </c:pt>
                <c:pt idx="7">
                  <c:v>-66.900000000000006</c:v>
                </c:pt>
                <c:pt idx="8" formatCode="0.0">
                  <c:v>-49.399214270156875</c:v>
                </c:pt>
                <c:pt idx="9" formatCode="0.0">
                  <c:v>-44.487988876901781</c:v>
                </c:pt>
                <c:pt idx="10" formatCode="0.0">
                  <c:v>-13.013026762936654</c:v>
                </c:pt>
                <c:pt idx="11" formatCode="0.0">
                  <c:v>-7.2026888360463408</c:v>
                </c:pt>
                <c:pt idx="12" formatCode="0.0">
                  <c:v>-1.8096836867057722E-2</c:v>
                </c:pt>
                <c:pt idx="13" formatCode="0.0">
                  <c:v>-1.1899810261307884E-3</c:v>
                </c:pt>
              </c:numCache>
            </c:numRef>
          </c:val>
          <c:extLst>
            <c:ext xmlns:c16="http://schemas.microsoft.com/office/drawing/2014/chart" uri="{C3380CC4-5D6E-409C-BE32-E72D297353CC}">
              <c16:uniqueId val="{00000002-9A27-460F-9A0E-C3E624DA69BD}"/>
            </c:ext>
          </c:extLst>
        </c:ser>
        <c:dLbls>
          <c:showLegendKey val="0"/>
          <c:showVal val="0"/>
          <c:showCatName val="0"/>
          <c:showSerName val="0"/>
          <c:showPercent val="0"/>
          <c:showBubbleSize val="0"/>
        </c:dLbls>
        <c:gapWidth val="101"/>
        <c:axId val="98409472"/>
        <c:axId val="98411264"/>
      </c:barChart>
      <c:catAx>
        <c:axId val="98409472"/>
        <c:scaling>
          <c:orientation val="minMax"/>
        </c:scaling>
        <c:delete val="0"/>
        <c:axPos val="b"/>
        <c:numFmt formatCode="General" sourceLinked="0"/>
        <c:majorTickMark val="out"/>
        <c:minorTickMark val="none"/>
        <c:tickLblPos val="low"/>
        <c:txPr>
          <a:bodyPr/>
          <a:lstStyle/>
          <a:p>
            <a:pPr>
              <a:defRPr sz="1400"/>
            </a:pPr>
            <a:endParaRPr lang="en-US"/>
          </a:p>
        </c:txPr>
        <c:crossAx val="98411264"/>
        <c:crosses val="autoZero"/>
        <c:auto val="1"/>
        <c:lblAlgn val="ctr"/>
        <c:lblOffset val="100"/>
        <c:noMultiLvlLbl val="0"/>
      </c:catAx>
      <c:valAx>
        <c:axId val="98411264"/>
        <c:scaling>
          <c:orientation val="minMax"/>
        </c:scaling>
        <c:delete val="0"/>
        <c:axPos val="l"/>
        <c:title>
          <c:tx>
            <c:rich>
              <a:bodyPr/>
              <a:lstStyle/>
              <a:p>
                <a:pPr>
                  <a:defRPr/>
                </a:pPr>
                <a:r>
                  <a:rPr lang="en-US" sz="1400" dirty="0"/>
                  <a:t>Millions</a:t>
                </a:r>
                <a:r>
                  <a:rPr lang="en-US" sz="1400" baseline="0" dirty="0"/>
                  <a:t> ($)</a:t>
                </a:r>
                <a:endParaRPr lang="en-US" sz="1400" dirty="0"/>
              </a:p>
            </c:rich>
          </c:tx>
          <c:overlay val="0"/>
        </c:title>
        <c:numFmt formatCode="#,##0" sourceLinked="0"/>
        <c:majorTickMark val="out"/>
        <c:minorTickMark val="none"/>
        <c:tickLblPos val="nextTo"/>
        <c:txPr>
          <a:bodyPr/>
          <a:lstStyle/>
          <a:p>
            <a:pPr>
              <a:defRPr sz="1400"/>
            </a:pPr>
            <a:endParaRPr lang="en-US"/>
          </a:p>
        </c:txPr>
        <c:crossAx val="98409472"/>
        <c:crosses val="autoZero"/>
        <c:crossBetween val="between"/>
      </c:valAx>
    </c:plotArea>
    <c:legend>
      <c:legendPos val="r"/>
      <c:layout>
        <c:manualLayout>
          <c:xMode val="edge"/>
          <c:yMode val="edge"/>
          <c:x val="0.48657188532835172"/>
          <c:y val="3.4647555319748065E-2"/>
          <c:w val="0.12992514130255639"/>
          <c:h val="0.11650895429099679"/>
        </c:manualLayout>
      </c:layout>
      <c:overlay val="0"/>
      <c:txPr>
        <a:bodyPr/>
        <a:lstStyle/>
        <a:p>
          <a:pPr>
            <a:defRPr sz="1400"/>
          </a:pPr>
          <a:endParaRPr lang="en-US"/>
        </a:p>
      </c:txPr>
    </c:legend>
    <c:plotVisOnly val="1"/>
    <c:dispBlanksAs val="gap"/>
    <c:showDLblsOverMax val="0"/>
  </c:chart>
  <c:spPr>
    <a:ln>
      <a:noFill/>
    </a:ln>
  </c:spPr>
  <c:txPr>
    <a:bodyPr/>
    <a:lstStyle/>
    <a:p>
      <a:pPr>
        <a:defRPr b="1"/>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0.86093</cdr:x>
      <cdr:y>0.34137</cdr:y>
    </cdr:from>
    <cdr:to>
      <cdr:x>0.94337</cdr:x>
      <cdr:y>0.58805</cdr:y>
    </cdr:to>
    <cdr:sp macro="" textlink="">
      <cdr:nvSpPr>
        <cdr:cNvPr id="2" name="TextBox 1"/>
        <cdr:cNvSpPr txBox="1"/>
      </cdr:nvSpPr>
      <cdr:spPr>
        <a:xfrm xmlns:a="http://schemas.openxmlformats.org/drawingml/2006/main">
          <a:off x="9548408" y="1772600"/>
          <a:ext cx="914400" cy="128087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a:t>100 % effort reduction</a:t>
          </a:r>
        </a:p>
        <a:p xmlns:a="http://schemas.openxmlformats.org/drawingml/2006/main">
          <a:r>
            <a:rPr lang="en-US" sz="1200" dirty="0"/>
            <a:t>in FY19 and FY20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2019/9/10</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altLang="zh-CN" dirty="0"/>
              <a:t>Massachusetts Department of Elementary and Secondary Education</a:t>
            </a:r>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2019/9/10</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r>
              <a:rPr lang="en-US" altLang="zh-CN" dirty="0"/>
              <a:t>Massachusetts Department of Elementary and Secondary Education</a:t>
            </a:r>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a:t>
            </a:fld>
            <a:endParaRPr lang="zh-CN" altLang="en-US"/>
          </a:p>
        </p:txBody>
      </p:sp>
      <p:sp>
        <p:nvSpPr>
          <p:cNvPr id="5" name="Footer Placeholder 4"/>
          <p:cNvSpPr>
            <a:spLocks noGrp="1"/>
          </p:cNvSpPr>
          <p:nvPr>
            <p:ph type="ftr" sz="quarter" idx="11"/>
          </p:nvPr>
        </p:nvSpPr>
        <p:spPr/>
        <p:txBody>
          <a:bodyPr/>
          <a:lstStyle/>
          <a:p>
            <a:r>
              <a:rPr lang="en-US" altLang="zh-CN" dirty="0"/>
              <a:t>Massachusetts Department of Elementary and Secondary Education</a:t>
            </a:r>
            <a:endParaRPr lang="zh-CN" altLang="en-US"/>
          </a:p>
        </p:txBody>
      </p:sp>
    </p:spTree>
    <p:extLst>
      <p:ext uri="{BB962C8B-B14F-4D97-AF65-F5344CB8AC3E}">
        <p14:creationId xmlns:p14="http://schemas.microsoft.com/office/powerpoint/2010/main" val="2358218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10</a:t>
            </a:fld>
            <a:endParaRPr lang="zh-CN" altLang="en-US"/>
          </a:p>
        </p:txBody>
      </p:sp>
      <p:sp>
        <p:nvSpPr>
          <p:cNvPr id="5" name="Footer Placeholder 4"/>
          <p:cNvSpPr>
            <a:spLocks noGrp="1"/>
          </p:cNvSpPr>
          <p:nvPr>
            <p:ph type="ftr" sz="quarter" idx="11"/>
          </p:nvPr>
        </p:nvSpPr>
        <p:spPr/>
        <p:txBody>
          <a:bodyPr/>
          <a:lstStyle/>
          <a:p>
            <a:r>
              <a:rPr lang="en-US" altLang="zh-CN" dirty="0"/>
              <a:t>Massachusetts Department of Elementary and Secondary Education</a:t>
            </a:r>
            <a:endParaRPr lang="zh-CN" altLang="en-US"/>
          </a:p>
        </p:txBody>
      </p:sp>
    </p:spTree>
    <p:extLst>
      <p:ext uri="{BB962C8B-B14F-4D97-AF65-F5344CB8AC3E}">
        <p14:creationId xmlns:p14="http://schemas.microsoft.com/office/powerpoint/2010/main" val="1111751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11</a:t>
            </a:fld>
            <a:endParaRPr lang="zh-CN" altLang="en-US"/>
          </a:p>
        </p:txBody>
      </p:sp>
      <p:sp>
        <p:nvSpPr>
          <p:cNvPr id="5" name="Footer Placeholder 4"/>
          <p:cNvSpPr>
            <a:spLocks noGrp="1"/>
          </p:cNvSpPr>
          <p:nvPr>
            <p:ph type="ftr" sz="quarter" idx="11"/>
          </p:nvPr>
        </p:nvSpPr>
        <p:spPr/>
        <p:txBody>
          <a:bodyPr/>
          <a:lstStyle/>
          <a:p>
            <a:r>
              <a:rPr lang="en-US" altLang="zh-CN" dirty="0"/>
              <a:t>Massachusetts Department of Elementary and Secondary Education</a:t>
            </a:r>
            <a:endParaRPr lang="zh-CN" altLang="en-US"/>
          </a:p>
        </p:txBody>
      </p:sp>
    </p:spTree>
    <p:extLst>
      <p:ext uri="{BB962C8B-B14F-4D97-AF65-F5344CB8AC3E}">
        <p14:creationId xmlns:p14="http://schemas.microsoft.com/office/powerpoint/2010/main" val="3166195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12</a:t>
            </a:fld>
            <a:endParaRPr lang="zh-CN" altLang="en-US"/>
          </a:p>
        </p:txBody>
      </p:sp>
      <p:sp>
        <p:nvSpPr>
          <p:cNvPr id="5" name="Footer Placeholder 4"/>
          <p:cNvSpPr>
            <a:spLocks noGrp="1"/>
          </p:cNvSpPr>
          <p:nvPr>
            <p:ph type="ftr" sz="quarter" idx="11"/>
          </p:nvPr>
        </p:nvSpPr>
        <p:spPr/>
        <p:txBody>
          <a:bodyPr/>
          <a:lstStyle/>
          <a:p>
            <a:r>
              <a:rPr lang="en-US" altLang="zh-CN" dirty="0"/>
              <a:t>Massachusetts Department of Elementary and Secondary Education</a:t>
            </a:r>
            <a:endParaRPr lang="zh-CN" altLang="en-US"/>
          </a:p>
        </p:txBody>
      </p:sp>
    </p:spTree>
    <p:extLst>
      <p:ext uri="{BB962C8B-B14F-4D97-AF65-F5344CB8AC3E}">
        <p14:creationId xmlns:p14="http://schemas.microsoft.com/office/powerpoint/2010/main" val="767664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a:solidFill>
                  <a:prstClr val="black"/>
                </a:solidFill>
              </a:rPr>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solidFill>
                  <a:prstClr val="black"/>
                </a:solidFill>
              </a:rPr>
              <a:pPr/>
              <a:t>13</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a:solidFill>
                  <a:prstClr val="black"/>
                </a:solidFill>
              </a:rPr>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solidFill>
                  <a:prstClr val="black"/>
                </a:solidFill>
              </a:rPr>
              <a:pPr/>
              <a:t>14</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baseline="0" dirty="0"/>
          </a:p>
        </p:txBody>
      </p:sp>
      <p:sp>
        <p:nvSpPr>
          <p:cNvPr id="4" name="Footer Placeholder 3"/>
          <p:cNvSpPr>
            <a:spLocks noGrp="1"/>
          </p:cNvSpPr>
          <p:nvPr>
            <p:ph type="ftr" sz="quarter" idx="10"/>
          </p:nvPr>
        </p:nvSpPr>
        <p:spPr/>
        <p:txBody>
          <a:bodyPr/>
          <a:lstStyle/>
          <a:p>
            <a:r>
              <a:rPr lang="en-US" dirty="0">
                <a:solidFill>
                  <a:prstClr val="black"/>
                </a:solidFill>
              </a:rPr>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solidFill>
                  <a:prstClr val="black"/>
                </a:solidFill>
              </a:rPr>
              <a:pPr/>
              <a:t>15</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16</a:t>
            </a:fld>
            <a:endParaRPr lang="zh-CN" altLang="en-US"/>
          </a:p>
        </p:txBody>
      </p:sp>
      <p:sp>
        <p:nvSpPr>
          <p:cNvPr id="5" name="Footer Placeholder 4"/>
          <p:cNvSpPr>
            <a:spLocks noGrp="1"/>
          </p:cNvSpPr>
          <p:nvPr>
            <p:ph type="ftr" sz="quarter" idx="11"/>
          </p:nvPr>
        </p:nvSpPr>
        <p:spPr/>
        <p:txBody>
          <a:bodyPr/>
          <a:lstStyle/>
          <a:p>
            <a:r>
              <a:rPr lang="en-US" altLang="zh-CN" dirty="0"/>
              <a:t>Massachusetts Department of Elementary and Secondary Education</a:t>
            </a:r>
            <a:endParaRPr lang="zh-CN" altLang="en-US"/>
          </a:p>
        </p:txBody>
      </p:sp>
    </p:spTree>
    <p:extLst>
      <p:ext uri="{BB962C8B-B14F-4D97-AF65-F5344CB8AC3E}">
        <p14:creationId xmlns:p14="http://schemas.microsoft.com/office/powerpoint/2010/main" val="3067044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Footer Placeholder 3"/>
          <p:cNvSpPr>
            <a:spLocks noGrp="1"/>
          </p:cNvSpPr>
          <p:nvPr>
            <p:ph type="ftr" sz="quarter" idx="10"/>
          </p:nvPr>
        </p:nvSpPr>
        <p:spPr/>
        <p:txBody>
          <a:bodyPr/>
          <a:lstStyle/>
          <a:p>
            <a:r>
              <a:rPr lang="en-US" dirty="0">
                <a:solidFill>
                  <a:prstClr val="black"/>
                </a:solidFill>
              </a:rPr>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a:solidFill>
                  <a:prstClr val="black"/>
                </a:solidFill>
              </a:rPr>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solidFill>
                  <a:prstClr val="black"/>
                </a:solidFill>
              </a:rPr>
              <a:pPr/>
              <a:t>18</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19</a:t>
            </a:fld>
            <a:endParaRPr lang="zh-CN" altLang="en-US"/>
          </a:p>
        </p:txBody>
      </p:sp>
      <p:sp>
        <p:nvSpPr>
          <p:cNvPr id="5" name="Footer Placeholder 4"/>
          <p:cNvSpPr>
            <a:spLocks noGrp="1"/>
          </p:cNvSpPr>
          <p:nvPr>
            <p:ph type="ftr" sz="quarter" idx="11"/>
          </p:nvPr>
        </p:nvSpPr>
        <p:spPr/>
        <p:txBody>
          <a:bodyPr/>
          <a:lstStyle/>
          <a:p>
            <a:r>
              <a:rPr lang="en-US" altLang="zh-CN" dirty="0"/>
              <a:t>Massachusetts Department of Elementary and Secondary Education</a:t>
            </a:r>
            <a:endParaRPr lang="zh-CN" altLang="en-US"/>
          </a:p>
        </p:txBody>
      </p:sp>
    </p:spTree>
    <p:extLst>
      <p:ext uri="{BB962C8B-B14F-4D97-AF65-F5344CB8AC3E}">
        <p14:creationId xmlns:p14="http://schemas.microsoft.com/office/powerpoint/2010/main" val="2574470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a:t>
            </a:fld>
            <a:endParaRPr lang="zh-CN" altLang="en-US"/>
          </a:p>
        </p:txBody>
      </p:sp>
      <p:sp>
        <p:nvSpPr>
          <p:cNvPr id="5" name="Footer Placeholder 4"/>
          <p:cNvSpPr>
            <a:spLocks noGrp="1"/>
          </p:cNvSpPr>
          <p:nvPr>
            <p:ph type="ftr" sz="quarter" idx="11"/>
          </p:nvPr>
        </p:nvSpPr>
        <p:spPr/>
        <p:txBody>
          <a:bodyPr/>
          <a:lstStyle/>
          <a:p>
            <a:r>
              <a:rPr lang="en-US" altLang="zh-CN" dirty="0"/>
              <a:t>Massachusetts Department of Elementary and Secondary Education</a:t>
            </a:r>
            <a:endParaRPr lang="zh-CN" altLang="en-US"/>
          </a:p>
        </p:txBody>
      </p:sp>
    </p:spTree>
    <p:extLst>
      <p:ext uri="{BB962C8B-B14F-4D97-AF65-F5344CB8AC3E}">
        <p14:creationId xmlns:p14="http://schemas.microsoft.com/office/powerpoint/2010/main" val="844422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0" baseline="0" dirty="0"/>
          </a:p>
        </p:txBody>
      </p:sp>
      <p:sp>
        <p:nvSpPr>
          <p:cNvPr id="4" name="Footer Placeholder 3"/>
          <p:cNvSpPr>
            <a:spLocks noGrp="1"/>
          </p:cNvSpPr>
          <p:nvPr>
            <p:ph type="ftr" sz="quarter" idx="10"/>
          </p:nvPr>
        </p:nvSpPr>
        <p:spPr/>
        <p:txBody>
          <a:bodyPr/>
          <a:lstStyle/>
          <a:p>
            <a:r>
              <a:rPr lang="en-US" dirty="0">
                <a:solidFill>
                  <a:prstClr val="black"/>
                </a:solidFill>
              </a:rPr>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solidFill>
                  <a:prstClr val="black"/>
                </a:solidFill>
              </a:rPr>
              <a:pPr/>
              <a:t>20</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21</a:t>
            </a:fld>
            <a:endParaRPr lang="zh-CN" altLang="en-US"/>
          </a:p>
        </p:txBody>
      </p:sp>
      <p:sp>
        <p:nvSpPr>
          <p:cNvPr id="5" name="Footer Placeholder 4"/>
          <p:cNvSpPr>
            <a:spLocks noGrp="1"/>
          </p:cNvSpPr>
          <p:nvPr>
            <p:ph type="ftr" sz="quarter" idx="11"/>
          </p:nvPr>
        </p:nvSpPr>
        <p:spPr/>
        <p:txBody>
          <a:bodyPr/>
          <a:lstStyle/>
          <a:p>
            <a:r>
              <a:rPr lang="en-US" altLang="zh-CN" dirty="0"/>
              <a:t>Massachusetts Department of Elementary and Secondary Education</a:t>
            </a:r>
            <a:endParaRPr lang="zh-CN" altLang="en-US"/>
          </a:p>
        </p:txBody>
      </p:sp>
    </p:spTree>
    <p:extLst>
      <p:ext uri="{BB962C8B-B14F-4D97-AF65-F5344CB8AC3E}">
        <p14:creationId xmlns:p14="http://schemas.microsoft.com/office/powerpoint/2010/main" val="17006055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22</a:t>
            </a:fld>
            <a:endParaRPr lang="zh-CN" altLang="en-US"/>
          </a:p>
        </p:txBody>
      </p:sp>
      <p:sp>
        <p:nvSpPr>
          <p:cNvPr id="5" name="Footer Placeholder 4"/>
          <p:cNvSpPr>
            <a:spLocks noGrp="1"/>
          </p:cNvSpPr>
          <p:nvPr>
            <p:ph type="ftr" sz="quarter" idx="11"/>
          </p:nvPr>
        </p:nvSpPr>
        <p:spPr/>
        <p:txBody>
          <a:bodyPr/>
          <a:lstStyle/>
          <a:p>
            <a:r>
              <a:rPr lang="en-US" altLang="zh-CN" dirty="0"/>
              <a:t>Massachusetts Department of Elementary and Secondary Education</a:t>
            </a:r>
            <a:endParaRPr lang="zh-CN" altLang="en-US"/>
          </a:p>
        </p:txBody>
      </p:sp>
    </p:spTree>
    <p:extLst>
      <p:ext uri="{BB962C8B-B14F-4D97-AF65-F5344CB8AC3E}">
        <p14:creationId xmlns:p14="http://schemas.microsoft.com/office/powerpoint/2010/main" val="1583184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23</a:t>
            </a:fld>
            <a:endParaRPr lang="zh-CN" altLang="en-US"/>
          </a:p>
        </p:txBody>
      </p:sp>
      <p:sp>
        <p:nvSpPr>
          <p:cNvPr id="5" name="Footer Placeholder 4"/>
          <p:cNvSpPr>
            <a:spLocks noGrp="1"/>
          </p:cNvSpPr>
          <p:nvPr>
            <p:ph type="ftr" sz="quarter" idx="11"/>
          </p:nvPr>
        </p:nvSpPr>
        <p:spPr/>
        <p:txBody>
          <a:bodyPr/>
          <a:lstStyle/>
          <a:p>
            <a:r>
              <a:rPr lang="en-US" altLang="zh-CN" dirty="0"/>
              <a:t>Massachusetts Department of Elementary and Secondary Education</a:t>
            </a:r>
            <a:endParaRPr lang="zh-CN" altLang="en-US"/>
          </a:p>
        </p:txBody>
      </p:sp>
    </p:spTree>
    <p:extLst>
      <p:ext uri="{BB962C8B-B14F-4D97-AF65-F5344CB8AC3E}">
        <p14:creationId xmlns:p14="http://schemas.microsoft.com/office/powerpoint/2010/main" val="39285399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24</a:t>
            </a:fld>
            <a:endParaRPr lang="zh-CN" altLang="en-US"/>
          </a:p>
        </p:txBody>
      </p:sp>
      <p:sp>
        <p:nvSpPr>
          <p:cNvPr id="5" name="Footer Placeholder 4"/>
          <p:cNvSpPr>
            <a:spLocks noGrp="1"/>
          </p:cNvSpPr>
          <p:nvPr>
            <p:ph type="ftr" sz="quarter" idx="11"/>
          </p:nvPr>
        </p:nvSpPr>
        <p:spPr/>
        <p:txBody>
          <a:bodyPr/>
          <a:lstStyle/>
          <a:p>
            <a:r>
              <a:rPr lang="en-US" altLang="zh-CN" dirty="0"/>
              <a:t>Massachusetts Department of Elementary and Secondary Education</a:t>
            </a:r>
            <a:endParaRPr lang="zh-CN" altLang="en-US"/>
          </a:p>
        </p:txBody>
      </p:sp>
    </p:spTree>
    <p:extLst>
      <p:ext uri="{BB962C8B-B14F-4D97-AF65-F5344CB8AC3E}">
        <p14:creationId xmlns:p14="http://schemas.microsoft.com/office/powerpoint/2010/main" val="5334529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5724FF-A098-4B60-9000-6891DF0985A5}" type="slidenum">
              <a:rPr lang="en-US" smtClean="0"/>
              <a:pPr/>
              <a:t>25</a:t>
            </a:fld>
            <a:endParaRPr lang="en-US" dirty="0"/>
          </a:p>
        </p:txBody>
      </p:sp>
      <p:sp>
        <p:nvSpPr>
          <p:cNvPr id="5" name="Footer Placeholder 4"/>
          <p:cNvSpPr>
            <a:spLocks noGrp="1"/>
          </p:cNvSpPr>
          <p:nvPr>
            <p:ph type="ftr" sz="quarter" idx="11"/>
          </p:nvPr>
        </p:nvSpPr>
        <p:spPr/>
        <p:txBody>
          <a:bodyPr/>
          <a:lstStyle/>
          <a:p>
            <a:r>
              <a:rPr lang="en-US" dirty="0"/>
              <a:t>Massachusetts Department of Elementary and Secondary Education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26</a:t>
            </a:fld>
            <a:endParaRPr lang="zh-CN" altLang="en-US"/>
          </a:p>
        </p:txBody>
      </p:sp>
      <p:sp>
        <p:nvSpPr>
          <p:cNvPr id="5" name="Footer Placeholder 4"/>
          <p:cNvSpPr>
            <a:spLocks noGrp="1"/>
          </p:cNvSpPr>
          <p:nvPr>
            <p:ph type="ftr" sz="quarter" idx="11"/>
          </p:nvPr>
        </p:nvSpPr>
        <p:spPr/>
        <p:txBody>
          <a:bodyPr/>
          <a:lstStyle/>
          <a:p>
            <a:r>
              <a:rPr lang="en-US" altLang="zh-CN" dirty="0"/>
              <a:t>Massachusetts Department of Elementary and Secondary Education</a:t>
            </a:r>
            <a:endParaRPr lang="zh-CN" altLang="en-US"/>
          </a:p>
        </p:txBody>
      </p:sp>
    </p:spTree>
    <p:extLst>
      <p:ext uri="{BB962C8B-B14F-4D97-AF65-F5344CB8AC3E}">
        <p14:creationId xmlns:p14="http://schemas.microsoft.com/office/powerpoint/2010/main" val="23267499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27</a:t>
            </a:fld>
            <a:endParaRPr lang="zh-CN" altLang="en-US"/>
          </a:p>
        </p:txBody>
      </p:sp>
      <p:sp>
        <p:nvSpPr>
          <p:cNvPr id="5" name="Footer Placeholder 4"/>
          <p:cNvSpPr>
            <a:spLocks noGrp="1"/>
          </p:cNvSpPr>
          <p:nvPr>
            <p:ph type="ftr" sz="quarter" idx="11"/>
          </p:nvPr>
        </p:nvSpPr>
        <p:spPr/>
        <p:txBody>
          <a:bodyPr/>
          <a:lstStyle/>
          <a:p>
            <a:r>
              <a:rPr lang="en-US" altLang="zh-CN" dirty="0"/>
              <a:t>Massachusetts Department of Elementary and Secondary Education</a:t>
            </a:r>
            <a:endParaRPr lang="zh-CN" altLang="en-US"/>
          </a:p>
        </p:txBody>
      </p:sp>
    </p:spTree>
    <p:extLst>
      <p:ext uri="{BB962C8B-B14F-4D97-AF65-F5344CB8AC3E}">
        <p14:creationId xmlns:p14="http://schemas.microsoft.com/office/powerpoint/2010/main" val="3565875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3</a:t>
            </a:fld>
            <a:endParaRPr lang="zh-CN" altLang="en-US"/>
          </a:p>
        </p:txBody>
      </p:sp>
      <p:sp>
        <p:nvSpPr>
          <p:cNvPr id="5" name="Footer Placeholder 4"/>
          <p:cNvSpPr>
            <a:spLocks noGrp="1"/>
          </p:cNvSpPr>
          <p:nvPr>
            <p:ph type="ftr" sz="quarter" idx="11"/>
          </p:nvPr>
        </p:nvSpPr>
        <p:spPr/>
        <p:txBody>
          <a:bodyPr/>
          <a:lstStyle/>
          <a:p>
            <a:r>
              <a:rPr lang="en-US" altLang="zh-CN" dirty="0"/>
              <a:t>Massachusetts Department of Elementary and Secondary Education</a:t>
            </a:r>
            <a:endParaRPr lang="zh-CN" altLang="en-US"/>
          </a:p>
        </p:txBody>
      </p:sp>
    </p:spTree>
    <p:extLst>
      <p:ext uri="{BB962C8B-B14F-4D97-AF65-F5344CB8AC3E}">
        <p14:creationId xmlns:p14="http://schemas.microsoft.com/office/powerpoint/2010/main" val="216882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4</a:t>
            </a:fld>
            <a:endParaRPr lang="zh-CN" altLang="en-US"/>
          </a:p>
        </p:txBody>
      </p:sp>
      <p:sp>
        <p:nvSpPr>
          <p:cNvPr id="5" name="Footer Placeholder 4"/>
          <p:cNvSpPr>
            <a:spLocks noGrp="1"/>
          </p:cNvSpPr>
          <p:nvPr>
            <p:ph type="ftr" sz="quarter" idx="11"/>
          </p:nvPr>
        </p:nvSpPr>
        <p:spPr/>
        <p:txBody>
          <a:bodyPr/>
          <a:lstStyle/>
          <a:p>
            <a:r>
              <a:rPr lang="en-US" altLang="zh-CN" dirty="0"/>
              <a:t>Massachusetts Department of Elementary and Secondary Education</a:t>
            </a:r>
            <a:endParaRPr lang="zh-CN" altLang="en-US"/>
          </a:p>
        </p:txBody>
      </p:sp>
    </p:spTree>
    <p:extLst>
      <p:ext uri="{BB962C8B-B14F-4D97-AF65-F5344CB8AC3E}">
        <p14:creationId xmlns:p14="http://schemas.microsoft.com/office/powerpoint/2010/main" val="1101046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5724FF-A098-4B60-9000-6891DF0985A5}" type="slidenum">
              <a:rPr lang="en-US" smtClean="0"/>
              <a:pPr/>
              <a:t>5</a:t>
            </a:fld>
            <a:endParaRPr lang="en-US" dirty="0"/>
          </a:p>
        </p:txBody>
      </p:sp>
      <p:sp>
        <p:nvSpPr>
          <p:cNvPr id="5" name="Footer Placeholder 4"/>
          <p:cNvSpPr>
            <a:spLocks noGrp="1"/>
          </p:cNvSpPr>
          <p:nvPr>
            <p:ph type="ftr" sz="quarter" idx="11"/>
          </p:nvPr>
        </p:nvSpPr>
        <p:spPr/>
        <p:txBody>
          <a:bodyPr/>
          <a:lstStyle/>
          <a:p>
            <a:r>
              <a:rPr lang="en-US" dirty="0"/>
              <a:t>Massachusetts Department of Elementary and Secondary Education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a:solidFill>
                  <a:prstClr val="black"/>
                </a:solidFill>
              </a:rPr>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7</a:t>
            </a:fld>
            <a:endParaRPr lang="zh-CN" altLang="en-US"/>
          </a:p>
        </p:txBody>
      </p:sp>
      <p:sp>
        <p:nvSpPr>
          <p:cNvPr id="5" name="Footer Placeholder 4"/>
          <p:cNvSpPr>
            <a:spLocks noGrp="1"/>
          </p:cNvSpPr>
          <p:nvPr>
            <p:ph type="ftr" sz="quarter" idx="11"/>
          </p:nvPr>
        </p:nvSpPr>
        <p:spPr/>
        <p:txBody>
          <a:bodyPr/>
          <a:lstStyle/>
          <a:p>
            <a:r>
              <a:rPr lang="en-US" altLang="zh-CN" dirty="0"/>
              <a:t>Massachusetts Department of Elementary and Secondary Education</a:t>
            </a:r>
            <a:endParaRPr lang="zh-CN" altLang="en-US"/>
          </a:p>
        </p:txBody>
      </p:sp>
    </p:spTree>
    <p:extLst>
      <p:ext uri="{BB962C8B-B14F-4D97-AF65-F5344CB8AC3E}">
        <p14:creationId xmlns:p14="http://schemas.microsoft.com/office/powerpoint/2010/main" val="941806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dirty="0">
                <a:solidFill>
                  <a:prstClr val="black"/>
                </a:solidFill>
              </a:rPr>
              <a:t>Massachusetts Department of Elementary and Secondary Education</a:t>
            </a:r>
          </a:p>
        </p:txBody>
      </p:sp>
      <p:sp>
        <p:nvSpPr>
          <p:cNvPr id="5" name="Slide Number Placeholder 4"/>
          <p:cNvSpPr>
            <a:spLocks noGrp="1"/>
          </p:cNvSpPr>
          <p:nvPr>
            <p:ph type="sldNum" sz="quarter" idx="11"/>
          </p:nvPr>
        </p:nvSpPr>
        <p:spPr/>
        <p:txBody>
          <a:bodyPr/>
          <a:lstStyle/>
          <a:p>
            <a:pPr>
              <a:defRPr/>
            </a:pPr>
            <a:fld id="{34CB8AC8-4CBB-4EB7-87CA-1E3AA15FBF46}" type="slidenum">
              <a:rPr lang="en-US" smtClean="0">
                <a:solidFill>
                  <a:prstClr val="black"/>
                </a:solidFill>
              </a:rPr>
              <a:pPr>
                <a:defRPr/>
              </a:pPr>
              <a:t>8</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9</a:t>
            </a:fld>
            <a:endParaRPr lang="zh-CN" altLang="en-US"/>
          </a:p>
        </p:txBody>
      </p:sp>
      <p:sp>
        <p:nvSpPr>
          <p:cNvPr id="5" name="Footer Placeholder 4"/>
          <p:cNvSpPr>
            <a:spLocks noGrp="1"/>
          </p:cNvSpPr>
          <p:nvPr>
            <p:ph type="ftr" sz="quarter" idx="11"/>
          </p:nvPr>
        </p:nvSpPr>
        <p:spPr/>
        <p:txBody>
          <a:bodyPr/>
          <a:lstStyle/>
          <a:p>
            <a:r>
              <a:rPr lang="en-US" altLang="zh-CN" dirty="0"/>
              <a:t>Massachusetts Department of Elementary and Secondary Education</a:t>
            </a:r>
            <a:endParaRPr lang="zh-CN" altLang="en-US"/>
          </a:p>
        </p:txBody>
      </p:sp>
    </p:spTree>
    <p:extLst>
      <p:ext uri="{BB962C8B-B14F-4D97-AF65-F5344CB8AC3E}">
        <p14:creationId xmlns:p14="http://schemas.microsoft.com/office/powerpoint/2010/main" val="4500783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Here</a:t>
            </a:r>
            <a:endParaRPr lang="zh-CN" altLang="en-US" dirty="0"/>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a:t>Here</a:t>
            </a:r>
            <a:endParaRPr lang="zh-CN" altLang="en-US" dirty="0"/>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endParaRPr lang="zh-CN" altLang="en-US" sz="2400" dirty="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create numbering list</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dirty="0"/>
              <a:t>Click icon to add picture</a:t>
            </a:r>
            <a:endParaRPr lang="zh-CN" altLang="en-US" dirty="0"/>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Text</a:t>
            </a:r>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subtitle</a:t>
            </a:r>
            <a:endParaRPr lang="zh-CN" altLang="en-US" dirty="0"/>
          </a:p>
        </p:txBody>
      </p:sp>
      <p:sp>
        <p:nvSpPr>
          <p:cNvPr id="10" name="图片占位符 2">
            <a:extLst>
              <a:ext uri="{FF2B5EF4-FFF2-40B4-BE49-F238E27FC236}">
                <a16:creationId xmlns:a16="http://schemas.microsoft.com/office/drawing/2014/main" id="{91BACC49-F766-444F-90DC-64E004B0AB1D}"/>
              </a:ext>
            </a:extLst>
          </p:cNvPr>
          <p:cNvSpPr>
            <a:spLocks noGrp="1"/>
          </p:cNvSpPr>
          <p:nvPr>
            <p:ph type="pic" idx="14"/>
          </p:nvPr>
        </p:nvSpPr>
        <p:spPr>
          <a:xfrm>
            <a:off x="5313817" y="1684339"/>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dirty="0"/>
              <a:t>Click icon to add picture</a:t>
            </a:r>
            <a:endParaRPr lang="zh-CN" altLang="en-US" dirty="0"/>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dirty="0"/>
              <a:t>Click here to edit master title</a:t>
            </a:r>
            <a:endParaRPr lang="zh-CN" altLang="en-US" dirty="0"/>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dirty="0"/>
              <a:t>Click here to edit text</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Forth level</a:t>
            </a:r>
            <a:endParaRPr lang="zh-CN" altLang="en-US" dirty="0"/>
          </a:p>
          <a:p>
            <a:pPr lvl="4"/>
            <a:r>
              <a:rPr lang="en-US" altLang="zh-CN" dirty="0"/>
              <a:t>Fifth level</a:t>
            </a:r>
            <a:endParaRPr lang="zh-CN" altLang="en-US" dirty="0"/>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dirty="0"/>
              <a:t>1/25/2017</a:t>
            </a:r>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sldNum="0" hdr="0" ftr="0" dt="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hyperlink" Target="https://malegislature.gov/Laws/SessionLaws/Acts/2014/Chapter165"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hyperlink" Target="http://www.doe.mass.edu/finance/chapter70/"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rodonnell@doe.mass.edu"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hyperlink" Target="mailto:robert.hanna@doe.mass.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CN" dirty="0">
                <a:latin typeface="Segoe SemiBold" panose="020B0703040204020203" pitchFamily="34" charset="0"/>
                <a:cs typeface="Segoe SemiBold" panose="020B0703040204020203" pitchFamily="34" charset="0"/>
              </a:rPr>
              <a:t>FY20 Chapter 70</a:t>
            </a:r>
            <a:endParaRPr lang="en-US" dirty="0"/>
          </a:p>
        </p:txBody>
      </p:sp>
      <p:sp>
        <p:nvSpPr>
          <p:cNvPr id="3" name="Subtitle 2"/>
          <p:cNvSpPr>
            <a:spLocks noGrp="1"/>
          </p:cNvSpPr>
          <p:nvPr>
            <p:ph type="subTitle" idx="1"/>
          </p:nvPr>
        </p:nvSpPr>
        <p:spPr/>
        <p:txBody>
          <a:bodyPr/>
          <a:lstStyle/>
          <a:p>
            <a:r>
              <a:rPr lang="en-US" dirty="0"/>
              <a:t>General Appropriations Act</a:t>
            </a:r>
          </a:p>
          <a:p>
            <a:r>
              <a:rPr lang="en-US" dirty="0"/>
              <a:t>July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A district's foundation budget is derived by multiplying the number of pupils in 13 enrollment categories by cost rates in 11 functional areas.</a:t>
            </a:r>
            <a:endParaRPr lang="en-US" sz="2000" dirty="0"/>
          </a:p>
        </p:txBody>
      </p:sp>
      <p:sp>
        <p:nvSpPr>
          <p:cNvPr id="4" name="Rectangle 3" descr="All of your students are counted in categories 1-10.  Special education and economically disadvantaged costs are treated as “costs above the base” and are captured in 11-13.&#10;"/>
          <p:cNvSpPr/>
          <p:nvPr/>
        </p:nvSpPr>
        <p:spPr>
          <a:xfrm>
            <a:off x="1219200" y="5715003"/>
            <a:ext cx="9550400" cy="10156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defRPr/>
            </a:pPr>
            <a:r>
              <a:rPr lang="en-US" sz="2000" dirty="0"/>
              <a:t>All of your students are counted in categories 1-7.  Special education, English language learner (EL), and economically disadvantaged costs </a:t>
            </a:r>
            <a:br>
              <a:rPr lang="en-US" sz="2000" dirty="0"/>
            </a:br>
            <a:r>
              <a:rPr lang="en-US" sz="2000" dirty="0"/>
              <a:t>are treated as “costs above the base” and are captured in 10-13.</a:t>
            </a:r>
            <a:endParaRPr lang="en-US" sz="2000" dirty="0">
              <a:solidFill>
                <a:prstClr val="white"/>
              </a:solidFill>
            </a:endParaRPr>
          </a:p>
        </p:txBody>
      </p:sp>
      <p:pic>
        <p:nvPicPr>
          <p:cNvPr id="5" name="Picture 4" descr="Chapter 70 foundation budget components using Westport as an example"/>
          <p:cNvPicPr/>
          <p:nvPr/>
        </p:nvPicPr>
        <p:blipFill>
          <a:blip r:embed="rId3"/>
          <a:stretch>
            <a:fillRect/>
          </a:stretch>
        </p:blipFill>
        <p:spPr>
          <a:xfrm>
            <a:off x="299085" y="1524000"/>
            <a:ext cx="11593830" cy="3810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Foundation budget rates reflect differences in the cost of educating different types of students.</a:t>
            </a:r>
          </a:p>
        </p:txBody>
      </p:sp>
      <p:graphicFrame>
        <p:nvGraphicFramePr>
          <p:cNvPr id="6" name="Chart 5" descr="FY20 Foundation Buddget Rates"/>
          <p:cNvGraphicFramePr>
            <a:graphicFrameLocks/>
          </p:cNvGraphicFramePr>
          <p:nvPr>
            <p:extLst>
              <p:ext uri="{D42A27DB-BD31-4B8C-83A1-F6EECF244321}">
                <p14:modId xmlns:p14="http://schemas.microsoft.com/office/powerpoint/2010/main" val="4066388203"/>
              </p:ext>
            </p:extLst>
          </p:nvPr>
        </p:nvGraphicFramePr>
        <p:xfrm>
          <a:off x="139701" y="1191077"/>
          <a:ext cx="11638642" cy="542743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Instructional categories (in blue) comprise 69% of the statewide foundation budget.</a:t>
            </a:r>
            <a:endParaRPr lang="en-US" dirty="0"/>
          </a:p>
        </p:txBody>
      </p:sp>
      <p:graphicFrame>
        <p:nvGraphicFramePr>
          <p:cNvPr id="4" name="Chart 3" descr="FY20 foundation budget category totals as a percent of total statewide foundation"/>
          <p:cNvGraphicFramePr/>
          <p:nvPr>
            <p:extLst>
              <p:ext uri="{D42A27DB-BD31-4B8C-83A1-F6EECF244321}">
                <p14:modId xmlns:p14="http://schemas.microsoft.com/office/powerpoint/2010/main" val="4150766923"/>
              </p:ext>
            </p:extLst>
          </p:nvPr>
        </p:nvGraphicFramePr>
        <p:xfrm>
          <a:off x="239486" y="1121229"/>
          <a:ext cx="11168743" cy="526868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Local Contribution</a:t>
            </a:r>
            <a:br>
              <a:rPr lang="en-US" sz="3200" dirty="0"/>
            </a:br>
            <a:r>
              <a:rPr lang="en-US" sz="2000" dirty="0"/>
              <a:t>Establishing local ability to pay</a:t>
            </a:r>
            <a:endParaRPr lang="en-US" sz="3200" dirty="0"/>
          </a:p>
        </p:txBody>
      </p:sp>
      <p:sp>
        <p:nvSpPr>
          <p:cNvPr id="3" name="Content Placeholder 2"/>
          <p:cNvSpPr>
            <a:spLocks noGrp="1"/>
          </p:cNvSpPr>
          <p:nvPr>
            <p:ph idx="1"/>
          </p:nvPr>
        </p:nvSpPr>
        <p:spPr>
          <a:xfrm>
            <a:off x="812800" y="1676401"/>
            <a:ext cx="10566400" cy="4114800"/>
          </a:xfrm>
        </p:spPr>
        <p:txBody>
          <a:bodyPr>
            <a:normAutofit fontScale="85000" lnSpcReduction="10000"/>
          </a:bodyPr>
          <a:lstStyle/>
          <a:p>
            <a:r>
              <a:rPr lang="en-US" dirty="0"/>
              <a:t>The foundation budget is a shared municipal-state responsibility.</a:t>
            </a:r>
          </a:p>
          <a:p>
            <a:endParaRPr lang="en-US" dirty="0"/>
          </a:p>
          <a:p>
            <a:r>
              <a:rPr lang="en-US" dirty="0"/>
              <a:t>Each community has a different </a:t>
            </a:r>
            <a:r>
              <a:rPr lang="en-US" b="1" dirty="0"/>
              <a:t>target local share</a:t>
            </a:r>
            <a:r>
              <a:rPr lang="en-US" dirty="0"/>
              <a:t>, or ability to pay, based on its property values and residents’ incomes.</a:t>
            </a:r>
          </a:p>
          <a:p>
            <a:endParaRPr lang="en-US" dirty="0"/>
          </a:p>
          <a:p>
            <a:r>
              <a:rPr lang="en-US" dirty="0"/>
              <a:t>Prior to this policy, required local contributions had become less linked to ability to pay.  A process was established in 2007 to move each community from its 2006 baseline to its new target.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a:t>How is the required local contribution calculated? </a:t>
            </a:r>
            <a:br>
              <a:rPr lang="en-US" sz="2400" dirty="0"/>
            </a:br>
            <a:r>
              <a:rPr lang="en-US" sz="2000" dirty="0"/>
              <a:t>Determining each community’s target local share starts with the local share of statewide foundation.</a:t>
            </a:r>
            <a:endParaRPr lang="en-US" sz="2400" dirty="0"/>
          </a:p>
        </p:txBody>
      </p:sp>
      <p:sp>
        <p:nvSpPr>
          <p:cNvPr id="13" name="Rounded Rectangle 12" descr="Determine local share of statewide foundation.&#10;"/>
          <p:cNvSpPr/>
          <p:nvPr/>
        </p:nvSpPr>
        <p:spPr>
          <a:xfrm>
            <a:off x="4267200" y="1524000"/>
            <a:ext cx="35560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rgbClr val="0D1969"/>
                </a:solidFill>
              </a:rPr>
              <a:t>Determine target local share </a:t>
            </a:r>
            <a:br>
              <a:rPr lang="en-US" sz="1400" dirty="0">
                <a:solidFill>
                  <a:srgbClr val="0D1969"/>
                </a:solidFill>
              </a:rPr>
            </a:br>
            <a:r>
              <a:rPr lang="en-US" sz="1400" dirty="0">
                <a:solidFill>
                  <a:srgbClr val="0D1969"/>
                </a:solidFill>
              </a:rPr>
              <a:t>of </a:t>
            </a:r>
            <a:r>
              <a:rPr lang="en-US" sz="1400" b="1" u="sng" dirty="0">
                <a:solidFill>
                  <a:srgbClr val="0D1969"/>
                </a:solidFill>
              </a:rPr>
              <a:t>statewide</a:t>
            </a:r>
            <a:r>
              <a:rPr lang="en-US" sz="1400" dirty="0">
                <a:solidFill>
                  <a:srgbClr val="0D1969"/>
                </a:solidFill>
              </a:rPr>
              <a:t> foundation.</a:t>
            </a:r>
          </a:p>
        </p:txBody>
      </p:sp>
      <p:sp>
        <p:nvSpPr>
          <p:cNvPr id="19" name="Rounded Rectangle 18" descr="Statewide, determine percentages that yield ½ from property and ½ from income"/>
          <p:cNvSpPr/>
          <p:nvPr/>
        </p:nvSpPr>
        <p:spPr>
          <a:xfrm>
            <a:off x="8128000" y="1524000"/>
            <a:ext cx="36576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u="sng" dirty="0">
                <a:solidFill>
                  <a:srgbClr val="0D1969"/>
                </a:solidFill>
              </a:rPr>
              <a:t>Statewide</a:t>
            </a:r>
            <a:r>
              <a:rPr lang="en-US" sz="1400" dirty="0">
                <a:solidFill>
                  <a:srgbClr val="0D1969"/>
                </a:solidFill>
              </a:rPr>
              <a:t>, determine percentages that yield ½ from property and ½ from income.</a:t>
            </a:r>
          </a:p>
        </p:txBody>
      </p:sp>
      <p:sp>
        <p:nvSpPr>
          <p:cNvPr id="27" name="Rectangle 26" descr="Property and income percentages are applied uniformly across all cities and towns to determine the combined effort yield from property and income. &#10;"/>
          <p:cNvSpPr/>
          <p:nvPr/>
        </p:nvSpPr>
        <p:spPr>
          <a:xfrm>
            <a:off x="914400" y="5539769"/>
            <a:ext cx="9956800" cy="6463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r>
              <a:rPr lang="en-US" dirty="0">
                <a:solidFill>
                  <a:prstClr val="white"/>
                </a:solidFill>
              </a:rPr>
              <a:t>Property and income percentages are applied uniformly across </a:t>
            </a:r>
            <a:r>
              <a:rPr lang="en-US" b="1" u="sng" dirty="0">
                <a:solidFill>
                  <a:prstClr val="white"/>
                </a:solidFill>
              </a:rPr>
              <a:t>all cities and towns </a:t>
            </a:r>
            <a:r>
              <a:rPr lang="en-US" dirty="0">
                <a:solidFill>
                  <a:prstClr val="white"/>
                </a:solidFill>
              </a:rPr>
              <a:t>to determine the </a:t>
            </a:r>
            <a:r>
              <a:rPr lang="en-US" b="1" dirty="0">
                <a:solidFill>
                  <a:prstClr val="white"/>
                </a:solidFill>
              </a:rPr>
              <a:t>combined effort yield </a:t>
            </a:r>
            <a:r>
              <a:rPr lang="en-US" dirty="0">
                <a:solidFill>
                  <a:prstClr val="white"/>
                </a:solidFill>
              </a:rPr>
              <a:t>from property and income. </a:t>
            </a:r>
          </a:p>
        </p:txBody>
      </p:sp>
      <p:sp>
        <p:nvSpPr>
          <p:cNvPr id="17" name="Rounded Rectangle 16" descr="Calculate statewide foundation budget.&#10;"/>
          <p:cNvSpPr/>
          <p:nvPr/>
        </p:nvSpPr>
        <p:spPr>
          <a:xfrm>
            <a:off x="406400" y="1524000"/>
            <a:ext cx="35560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rgbClr val="0D1969"/>
                </a:solidFill>
              </a:rPr>
              <a:t>Calculate </a:t>
            </a:r>
            <a:r>
              <a:rPr lang="en-US" sz="1400" b="1" u="sng" dirty="0">
                <a:solidFill>
                  <a:srgbClr val="0D1969"/>
                </a:solidFill>
              </a:rPr>
              <a:t>statewide</a:t>
            </a:r>
            <a:r>
              <a:rPr lang="en-US" sz="1400" dirty="0">
                <a:solidFill>
                  <a:srgbClr val="0D1969"/>
                </a:solidFill>
              </a:rPr>
              <a:t> foundation budget.</a:t>
            </a:r>
          </a:p>
        </p:txBody>
      </p:sp>
      <p:grpSp>
        <p:nvGrpSpPr>
          <p:cNvPr id="3" name="Group 22" descr="This shows the process for calculating the required local contribution, starting with calculating the statewide foundation budget."/>
          <p:cNvGrpSpPr/>
          <p:nvPr/>
        </p:nvGrpSpPr>
        <p:grpSpPr>
          <a:xfrm>
            <a:off x="508000" y="2133600"/>
            <a:ext cx="10378440" cy="2667000"/>
            <a:chOff x="381000" y="2133600"/>
            <a:chExt cx="7783830" cy="2667000"/>
          </a:xfrm>
        </p:grpSpPr>
        <p:sp>
          <p:nvSpPr>
            <p:cNvPr id="21" name="Rounded Rectangle 20" descr="59% Local Contribution&#10;$6.221B &#10;"/>
            <p:cNvSpPr/>
            <p:nvPr/>
          </p:nvSpPr>
          <p:spPr>
            <a:xfrm>
              <a:off x="3276601" y="3352800"/>
              <a:ext cx="184023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prstClr val="white"/>
                  </a:solidFill>
                </a:rPr>
                <a:t>59% Local Contribution</a:t>
              </a:r>
            </a:p>
            <a:p>
              <a:pPr algn="ctr"/>
              <a:r>
                <a:rPr lang="en-US" sz="1400" dirty="0">
                  <a:solidFill>
                    <a:prstClr val="white"/>
                  </a:solidFill>
                </a:rPr>
                <a:t>$6.702B </a:t>
              </a:r>
            </a:p>
          </p:txBody>
        </p:sp>
        <p:sp>
          <p:nvSpPr>
            <p:cNvPr id="22" name="Rounded Rectangle 21" descr="41% State Aid&#10;$4.463B &#10;"/>
            <p:cNvSpPr/>
            <p:nvPr/>
          </p:nvSpPr>
          <p:spPr>
            <a:xfrm>
              <a:off x="3276600" y="2209800"/>
              <a:ext cx="1840230" cy="1143000"/>
            </a:xfrm>
            <a:prstGeom prst="roundRect">
              <a:avLst/>
            </a:prstGeom>
            <a:solidFill>
              <a:schemeClr val="accent2"/>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prstClr val="white"/>
                  </a:solidFill>
                </a:rPr>
                <a:t>41% State Aid</a:t>
              </a:r>
            </a:p>
            <a:p>
              <a:pPr algn="ctr"/>
              <a:r>
                <a:rPr lang="en-US" sz="1400" dirty="0">
                  <a:solidFill>
                    <a:prstClr val="white"/>
                  </a:solidFill>
                </a:rPr>
                <a:t>$4.657B </a:t>
              </a:r>
            </a:p>
          </p:txBody>
        </p:sp>
        <p:sp>
          <p:nvSpPr>
            <p:cNvPr id="24" name="Rounded Rectangle 23" descr="Property Effort&#10;0.3642%&#10;$3.111B&#10;"/>
            <p:cNvSpPr/>
            <p:nvPr/>
          </p:nvSpPr>
          <p:spPr>
            <a:xfrm>
              <a:off x="6400800" y="4038600"/>
              <a:ext cx="1752600" cy="762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D1969"/>
                  </a:solidFill>
                </a:rPr>
                <a:t>Property Effort</a:t>
              </a:r>
            </a:p>
            <a:p>
              <a:pPr algn="ctr"/>
              <a:r>
                <a:rPr lang="en-US" sz="1050" dirty="0">
                  <a:solidFill>
                    <a:srgbClr val="0D1969"/>
                  </a:solidFill>
                </a:rPr>
                <a:t>0.3456%</a:t>
              </a:r>
            </a:p>
            <a:p>
              <a:pPr algn="ctr"/>
              <a:r>
                <a:rPr lang="en-US" sz="1050" dirty="0">
                  <a:solidFill>
                    <a:srgbClr val="0D1969"/>
                  </a:solidFill>
                </a:rPr>
                <a:t>$3.351B</a:t>
              </a:r>
            </a:p>
          </p:txBody>
        </p:sp>
        <p:sp>
          <p:nvSpPr>
            <p:cNvPr id="31" name="Rounded Rectangle 30" descr="Income Effort&#10;1.4174%&#10;$3.111B&#10;"/>
            <p:cNvSpPr/>
            <p:nvPr/>
          </p:nvSpPr>
          <p:spPr>
            <a:xfrm>
              <a:off x="6400800" y="3276600"/>
              <a:ext cx="1752600" cy="762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D1969"/>
                  </a:solidFill>
                </a:rPr>
                <a:t>Income Effort</a:t>
              </a:r>
            </a:p>
            <a:p>
              <a:pPr algn="ctr"/>
              <a:r>
                <a:rPr lang="en-US" sz="1050" dirty="0">
                  <a:solidFill>
                    <a:srgbClr val="0D1969"/>
                  </a:solidFill>
                </a:rPr>
                <a:t>1.4981%</a:t>
              </a:r>
            </a:p>
            <a:p>
              <a:pPr algn="ctr"/>
              <a:r>
                <a:rPr lang="en-US" sz="1050" dirty="0">
                  <a:solidFill>
                    <a:srgbClr val="0D1969"/>
                  </a:solidFill>
                </a:rPr>
                <a:t>$3.351B</a:t>
              </a:r>
            </a:p>
          </p:txBody>
        </p:sp>
        <p:sp>
          <p:nvSpPr>
            <p:cNvPr id="32" name="Rounded Rectangle 31"/>
            <p:cNvSpPr/>
            <p:nvPr/>
          </p:nvSpPr>
          <p:spPr>
            <a:xfrm>
              <a:off x="3276600" y="2209800"/>
              <a:ext cx="1840230" cy="2590800"/>
            </a:xfrm>
            <a:prstGeom prst="roundRect">
              <a:avLst/>
            </a:prstGeom>
            <a:noFill/>
            <a:ln w="317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endParaRPr>
            </a:p>
          </p:txBody>
        </p:sp>
        <p:sp>
          <p:nvSpPr>
            <p:cNvPr id="34" name="Rounded Rectangle 33" descr="Statewide Foundation Budget &#10;$10.683B&#10;"/>
            <p:cNvSpPr/>
            <p:nvPr/>
          </p:nvSpPr>
          <p:spPr>
            <a:xfrm>
              <a:off x="381000" y="2133600"/>
              <a:ext cx="1840230" cy="2667000"/>
            </a:xfrm>
            <a:prstGeom prst="roundRect">
              <a:avLst/>
            </a:prstGeom>
            <a:solidFill>
              <a:schemeClr val="accent3">
                <a:lumMod val="20000"/>
                <a:lumOff val="80000"/>
              </a:schemeClr>
            </a:solidFill>
            <a:ln w="317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D1969"/>
                  </a:solidFill>
                </a:rPr>
                <a:t>Statewide Foundation Budget </a:t>
              </a:r>
            </a:p>
            <a:p>
              <a:pPr algn="ctr"/>
              <a:r>
                <a:rPr lang="en-US" sz="1400" dirty="0">
                  <a:solidFill>
                    <a:srgbClr val="0D1969"/>
                  </a:solidFill>
                </a:rPr>
                <a:t>$11.359B</a:t>
              </a:r>
            </a:p>
          </p:txBody>
        </p:sp>
        <p:sp>
          <p:nvSpPr>
            <p:cNvPr id="20" name="Rounded Rectangle 19"/>
            <p:cNvSpPr/>
            <p:nvPr/>
          </p:nvSpPr>
          <p:spPr>
            <a:xfrm>
              <a:off x="6400800" y="3276600"/>
              <a:ext cx="1764030" cy="1524000"/>
            </a:xfrm>
            <a:prstGeom prst="roundRect">
              <a:avLst/>
            </a:prstGeom>
            <a:noFill/>
            <a:ln w="317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endParaRPr>
            </a:p>
          </p:txBody>
        </p:sp>
        <p:sp>
          <p:nvSpPr>
            <p:cNvPr id="25" name="Right Arrow 24"/>
            <p:cNvSpPr/>
            <p:nvPr/>
          </p:nvSpPr>
          <p:spPr>
            <a:xfrm>
              <a:off x="2362200" y="3657600"/>
              <a:ext cx="762000" cy="914400"/>
            </a:xfrm>
            <a:prstGeom prst="rightArrow">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Right Arrow 25"/>
            <p:cNvSpPr/>
            <p:nvPr/>
          </p:nvSpPr>
          <p:spPr>
            <a:xfrm>
              <a:off x="5334000" y="3657600"/>
              <a:ext cx="762000" cy="914400"/>
            </a:xfrm>
            <a:prstGeom prst="rightArrow">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Individual communities’ target local shares are based on local property values and income, and their foundation budgets. </a:t>
            </a:r>
          </a:p>
        </p:txBody>
      </p:sp>
      <p:sp>
        <p:nvSpPr>
          <p:cNvPr id="6" name="Content Placeholder 7"/>
          <p:cNvSpPr>
            <a:spLocks noGrp="1"/>
          </p:cNvSpPr>
          <p:nvPr>
            <p:ph sz="half" idx="4294967295"/>
          </p:nvPr>
        </p:nvSpPr>
        <p:spPr>
          <a:xfrm>
            <a:off x="914399" y="1164771"/>
            <a:ext cx="10874829" cy="5214258"/>
          </a:xfrm>
          <a:prstGeom prst="rect">
            <a:avLst/>
          </a:prstGeom>
        </p:spPr>
        <p:txBody>
          <a:bodyPr rtlCol="0">
            <a:noAutofit/>
          </a:bodyPr>
          <a:lstStyle/>
          <a:p>
            <a:pPr>
              <a:defRPr/>
            </a:pPr>
            <a:r>
              <a:rPr lang="en-US" sz="2400" dirty="0"/>
              <a:t>To determine local effort, first apply this year’s property percentage (0.3456%) to the town’s 2018 total equalized property valuation</a:t>
            </a:r>
          </a:p>
          <a:p>
            <a:pPr>
              <a:defRPr/>
            </a:pPr>
            <a:r>
              <a:rPr lang="en-US" sz="2400" dirty="0"/>
              <a:t>Then apply this year’s income percentage (1.4981%) to the town’s 2016 total residential income</a:t>
            </a:r>
          </a:p>
          <a:p>
            <a:pPr lvl="1" eaLnBrk="1" fontAlgn="auto" hangingPunct="1">
              <a:spcAft>
                <a:spcPts val="0"/>
              </a:spcAft>
              <a:buFont typeface="Arial" pitchFamily="34" charset="0"/>
              <a:buChar char="–"/>
              <a:defRPr/>
            </a:pPr>
            <a:endParaRPr lang="en-US" sz="2000" dirty="0"/>
          </a:p>
          <a:p>
            <a:pPr eaLnBrk="1" fontAlgn="auto" hangingPunct="1">
              <a:spcAft>
                <a:spcPts val="0"/>
              </a:spcAft>
              <a:buFont typeface="Arial" pitchFamily="34" charset="0"/>
              <a:buNone/>
              <a:defRPr/>
            </a:pPr>
            <a:r>
              <a:rPr lang="en-US" sz="2400" dirty="0"/>
              <a:t>		</a:t>
            </a:r>
            <a:r>
              <a:rPr lang="en-US" sz="2400" b="1" dirty="0">
                <a:solidFill>
                  <a:schemeClr val="accent1"/>
                </a:solidFill>
              </a:rPr>
              <a:t>Local Property Effort </a:t>
            </a:r>
          </a:p>
          <a:p>
            <a:pPr eaLnBrk="1" fontAlgn="auto" hangingPunct="1">
              <a:spcAft>
                <a:spcPts val="0"/>
              </a:spcAft>
              <a:buFont typeface="Arial" pitchFamily="34" charset="0"/>
              <a:buNone/>
              <a:defRPr/>
            </a:pPr>
            <a:r>
              <a:rPr lang="en-US" sz="2400" b="1" dirty="0">
                <a:solidFill>
                  <a:schemeClr val="accent1"/>
                </a:solidFill>
              </a:rPr>
              <a:t>	+ 	</a:t>
            </a:r>
            <a:r>
              <a:rPr lang="en-US" sz="2400" b="1" u="sng" dirty="0">
                <a:solidFill>
                  <a:schemeClr val="accent1"/>
                </a:solidFill>
              </a:rPr>
              <a:t>Local Income Effort </a:t>
            </a:r>
          </a:p>
          <a:p>
            <a:pPr eaLnBrk="1" fontAlgn="auto" hangingPunct="1">
              <a:spcAft>
                <a:spcPts val="0"/>
              </a:spcAft>
              <a:buFont typeface="Arial" pitchFamily="34" charset="0"/>
              <a:buNone/>
              <a:defRPr/>
            </a:pPr>
            <a:r>
              <a:rPr lang="en-US" sz="2400" b="1" dirty="0">
                <a:solidFill>
                  <a:schemeClr val="accent1"/>
                </a:solidFill>
              </a:rPr>
              <a:t>	=	Combined Effort Yield (CEY)</a:t>
            </a:r>
          </a:p>
          <a:p>
            <a:pPr eaLnBrk="1" fontAlgn="auto" hangingPunct="1">
              <a:spcAft>
                <a:spcPts val="0"/>
              </a:spcAft>
              <a:buFont typeface="Arial" pitchFamily="34" charset="0"/>
              <a:buNone/>
              <a:defRPr/>
            </a:pPr>
            <a:endParaRPr lang="en-US" sz="2400" dirty="0"/>
          </a:p>
          <a:p>
            <a:pPr eaLnBrk="1" fontAlgn="auto" hangingPunct="1">
              <a:spcAft>
                <a:spcPts val="0"/>
              </a:spcAft>
              <a:buFont typeface="Arial" pitchFamily="34" charset="0"/>
              <a:buChar char="•"/>
              <a:defRPr/>
            </a:pPr>
            <a:r>
              <a:rPr lang="en-US" sz="2400" dirty="0"/>
              <a:t>Target Local Share = CEY/Foundation budget</a:t>
            </a:r>
          </a:p>
          <a:p>
            <a:pPr lvl="1">
              <a:defRPr/>
            </a:pPr>
            <a:r>
              <a:rPr lang="en-US" sz="1800" dirty="0"/>
              <a:t>Capped at 82.5% of foundation</a:t>
            </a:r>
          </a:p>
          <a:p>
            <a:pPr lvl="1">
              <a:defRPr/>
            </a:pPr>
            <a:r>
              <a:rPr lang="en-US" sz="1800" dirty="0"/>
              <a:t>In FY20, 145 of 351 communities are capped.</a:t>
            </a:r>
            <a:endParaRPr lang="en-US" sz="1800" i="1" dirty="0"/>
          </a:p>
          <a:p>
            <a:pPr eaLnBrk="1" fontAlgn="auto" hangingPunct="1">
              <a:spcAft>
                <a:spcPts val="0"/>
              </a:spcAft>
              <a:buFont typeface="Arial" pitchFamily="34" charset="0"/>
              <a:buChar char="•"/>
              <a:defRPr/>
            </a:pP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z="2400" dirty="0"/>
              <a:t>Getting Closer To the Target Contribution</a:t>
            </a:r>
            <a:br>
              <a:rPr lang="en-US" sz="2400" dirty="0"/>
            </a:br>
            <a:r>
              <a:rPr lang="en-US" sz="2400" dirty="0"/>
              <a:t>Determining the Upcoming Year’s Local Contribution</a:t>
            </a:r>
            <a:endParaRPr lang="en-US" sz="1800" dirty="0"/>
          </a:p>
        </p:txBody>
      </p:sp>
      <p:sp>
        <p:nvSpPr>
          <p:cNvPr id="31747" name="Content Placeholder 6"/>
          <p:cNvSpPr>
            <a:spLocks noGrp="1"/>
          </p:cNvSpPr>
          <p:nvPr>
            <p:ph idx="1"/>
          </p:nvPr>
        </p:nvSpPr>
        <p:spPr/>
        <p:txBody>
          <a:bodyPr/>
          <a:lstStyle/>
          <a:p>
            <a:pPr eaLnBrk="1" hangingPunct="1">
              <a:buFont typeface="Arial" charset="0"/>
              <a:buNone/>
            </a:pPr>
            <a:r>
              <a:rPr lang="en-US" sz="2400" b="1" dirty="0"/>
              <a:t>Preliminary Contribution</a:t>
            </a:r>
          </a:p>
          <a:p>
            <a:pPr eaLnBrk="1" hangingPunct="1"/>
            <a:r>
              <a:rPr lang="en-US" sz="2000" dirty="0"/>
              <a:t>Increase last year’s required local contribution by the municipality’s </a:t>
            </a:r>
            <a:r>
              <a:rPr lang="en-US" sz="2000" u="sng" dirty="0"/>
              <a:t>Municipal Revenue Growth Factor (MRGF)</a:t>
            </a:r>
          </a:p>
          <a:p>
            <a:pPr lvl="1" eaLnBrk="1" hangingPunct="1">
              <a:buFont typeface="Arial" charset="0"/>
              <a:buChar char="–"/>
            </a:pPr>
            <a:r>
              <a:rPr lang="en-US" sz="1800" dirty="0">
                <a:sym typeface="Wingdings" pitchFamily="2" charset="2"/>
              </a:rPr>
              <a:t>Calculated annually by the Department of Revenue</a:t>
            </a:r>
          </a:p>
          <a:p>
            <a:pPr lvl="1" eaLnBrk="1" hangingPunct="1">
              <a:buFont typeface="Arial" charset="0"/>
              <a:buChar char="–"/>
            </a:pPr>
            <a:r>
              <a:rPr lang="en-US" sz="1800" dirty="0">
                <a:sym typeface="Wingdings" pitchFamily="2" charset="2"/>
              </a:rPr>
              <a:t>Q</a:t>
            </a:r>
            <a:r>
              <a:rPr lang="en-US" sz="1800" dirty="0"/>
              <a:t>uantifies the most recent annual percentage change in each community's local revenues, such as the annual increase in the Proposition 2½ levy limit, that should be available for schools</a:t>
            </a:r>
          </a:p>
          <a:p>
            <a:pPr lvl="1" eaLnBrk="1" hangingPunct="1">
              <a:buFont typeface="Arial" charset="0"/>
              <a:buNone/>
            </a:pPr>
            <a:endParaRPr lang="en-US" sz="1800" dirty="0"/>
          </a:p>
          <a:p>
            <a:pPr eaLnBrk="1" hangingPunct="1">
              <a:buFont typeface="Arial" charset="0"/>
              <a:buNone/>
            </a:pPr>
            <a:r>
              <a:rPr lang="en-US" sz="2400" b="1" dirty="0"/>
              <a:t>Required Contribution</a:t>
            </a:r>
          </a:p>
          <a:p>
            <a:pPr eaLnBrk="1" hangingPunct="1"/>
            <a:r>
              <a:rPr lang="en-US" sz="2000" dirty="0"/>
              <a:t>If the preliminary contribution is </a:t>
            </a:r>
            <a:r>
              <a:rPr lang="en-US" sz="2000" b="1" dirty="0"/>
              <a:t>above</a:t>
            </a:r>
            <a:r>
              <a:rPr lang="en-US" sz="2000" dirty="0"/>
              <a:t> the target, reduce by the effort reduction percent (</a:t>
            </a:r>
            <a:r>
              <a:rPr lang="en-US" sz="2000" b="1" dirty="0"/>
              <a:t>100% in FY20</a:t>
            </a:r>
            <a:r>
              <a:rPr lang="en-US" sz="2000" dirty="0"/>
              <a:t>).</a:t>
            </a:r>
          </a:p>
          <a:p>
            <a:pPr eaLnBrk="1" hangingPunct="1"/>
            <a:r>
              <a:rPr lang="en-US" sz="2000" dirty="0"/>
              <a:t>If the preliminary contribution is </a:t>
            </a:r>
            <a:r>
              <a:rPr lang="en-US" sz="2000" b="1" dirty="0"/>
              <a:t>below by less than 2.5%, </a:t>
            </a:r>
            <a:r>
              <a:rPr lang="en-US" sz="2000" dirty="0"/>
              <a:t>the preliminary contribution becomes the new requirement.</a:t>
            </a:r>
          </a:p>
          <a:p>
            <a:pPr eaLnBrk="1" hangingPunct="1"/>
            <a:r>
              <a:rPr lang="en-US" sz="2000" dirty="0"/>
              <a:t>If the preliminary contribution is </a:t>
            </a:r>
            <a:r>
              <a:rPr lang="en-US" sz="2000" b="1" dirty="0"/>
              <a:t>below by more than 7.5%, </a:t>
            </a:r>
            <a:r>
              <a:rPr lang="en-US" sz="2000" dirty="0"/>
              <a:t>an additional 2% is added to the preliminary contribution.  For those </a:t>
            </a:r>
            <a:r>
              <a:rPr lang="en-US" sz="2000" b="1" dirty="0"/>
              <a:t>below by between 2.5 and 7.5%</a:t>
            </a:r>
            <a:r>
              <a:rPr lang="en-US" sz="2000" dirty="0"/>
              <a:t>, 1% is added.  </a:t>
            </a:r>
          </a:p>
          <a:p>
            <a:pPr eaLnBrk="1" hangingPunct="1"/>
            <a:endParaRPr lang="en-US" sz="2000" dirty="0"/>
          </a:p>
          <a:p>
            <a:pPr eaLnBrk="1" hangingPunct="1"/>
            <a:endParaRPr lang="en-US" sz="2400" dirty="0">
              <a:sym typeface="Wingdings" pitchFamily="2" charset="2"/>
            </a:endParaRPr>
          </a:p>
          <a:p>
            <a:pPr eaLnBrk="1" hangingPunct="1"/>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Each community transitions to its target local share at a different pace.</a:t>
            </a:r>
          </a:p>
        </p:txBody>
      </p:sp>
      <p:sp>
        <p:nvSpPr>
          <p:cNvPr id="7" name="TextBox 6"/>
          <p:cNvSpPr txBox="1"/>
          <p:nvPr/>
        </p:nvSpPr>
        <p:spPr>
          <a:xfrm>
            <a:off x="609600" y="1676400"/>
            <a:ext cx="4572000" cy="369332"/>
          </a:xfrm>
          <a:prstGeom prst="rect">
            <a:avLst/>
          </a:prstGeom>
          <a:noFill/>
        </p:spPr>
        <p:txBody>
          <a:bodyPr wrap="square" rtlCol="0">
            <a:spAutoFit/>
          </a:bodyPr>
          <a:lstStyle/>
          <a:p>
            <a:pPr algn="ctr"/>
            <a:r>
              <a:rPr lang="en-US" b="1" dirty="0">
                <a:solidFill>
                  <a:srgbClr val="0D1969"/>
                </a:solidFill>
              </a:rPr>
              <a:t>Framingham</a:t>
            </a:r>
          </a:p>
        </p:txBody>
      </p:sp>
      <p:sp>
        <p:nvSpPr>
          <p:cNvPr id="10" name="TextBox 9"/>
          <p:cNvSpPr txBox="1"/>
          <p:nvPr/>
        </p:nvSpPr>
        <p:spPr>
          <a:xfrm>
            <a:off x="6451600" y="1676400"/>
            <a:ext cx="4572000" cy="369332"/>
          </a:xfrm>
          <a:prstGeom prst="rect">
            <a:avLst/>
          </a:prstGeom>
          <a:noFill/>
        </p:spPr>
        <p:txBody>
          <a:bodyPr wrap="square" rtlCol="0">
            <a:spAutoFit/>
          </a:bodyPr>
          <a:lstStyle/>
          <a:p>
            <a:pPr algn="ctr"/>
            <a:r>
              <a:rPr lang="en-US" b="1" dirty="0">
                <a:solidFill>
                  <a:srgbClr val="0D1969"/>
                </a:solidFill>
              </a:rPr>
              <a:t>Hampden</a:t>
            </a:r>
          </a:p>
        </p:txBody>
      </p:sp>
      <p:pic>
        <p:nvPicPr>
          <p:cNvPr id="3" name="Picture 2" descr="Target and Required Local Contribution Percentages, Fiscal Years 2007 to 2020"/>
          <p:cNvPicPr>
            <a:picLocks noChangeAspect="1"/>
          </p:cNvPicPr>
          <p:nvPr/>
        </p:nvPicPr>
        <p:blipFill>
          <a:blip r:embed="rId3"/>
          <a:stretch>
            <a:fillRect/>
          </a:stretch>
        </p:blipFill>
        <p:spPr>
          <a:xfrm>
            <a:off x="139969" y="2045732"/>
            <a:ext cx="5511262" cy="4334632"/>
          </a:xfrm>
          <a:prstGeom prst="rect">
            <a:avLst/>
          </a:prstGeom>
        </p:spPr>
      </p:pic>
      <p:pic>
        <p:nvPicPr>
          <p:cNvPr id="6" name="Picture 5" descr="Target and Required Local Contribution Percentages, Fiscal Years 2007 to 2020"/>
          <p:cNvPicPr>
            <a:picLocks noChangeAspect="1"/>
          </p:cNvPicPr>
          <p:nvPr/>
        </p:nvPicPr>
        <p:blipFill>
          <a:blip r:embed="rId4"/>
          <a:stretch>
            <a:fillRect/>
          </a:stretch>
        </p:blipFill>
        <p:spPr>
          <a:xfrm>
            <a:off x="5981969" y="2045732"/>
            <a:ext cx="5511262" cy="433463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Reaching the Targets Over Time</a:t>
            </a:r>
            <a:br>
              <a:rPr lang="en-US" dirty="0"/>
            </a:br>
            <a:r>
              <a:rPr lang="en-US" sz="2700" dirty="0"/>
              <a:t>All Municipalities</a:t>
            </a:r>
            <a:endParaRPr lang="en-US" dirty="0"/>
          </a:p>
        </p:txBody>
      </p:sp>
      <p:pic>
        <p:nvPicPr>
          <p:cNvPr id="9" name="Picture Placeholder 8" descr="Target versus Required Local Contribution, Fiscal Year 2007"/>
          <p:cNvPicPr>
            <a:picLocks noGrp="1" noChangeAspect="1"/>
          </p:cNvPicPr>
          <p:nvPr>
            <p:ph type="pic" idx="14"/>
          </p:nvPr>
        </p:nvPicPr>
        <p:blipFill rotWithShape="1">
          <a:blip r:embed="rId3" cstate="print"/>
          <a:srcRect r="1344" b="8206"/>
          <a:stretch/>
        </p:blipFill>
        <p:spPr>
          <a:xfrm>
            <a:off x="1558698" y="1152422"/>
            <a:ext cx="4118771" cy="5098253"/>
          </a:xfrm>
          <a:prstGeom prst="rect">
            <a:avLst/>
          </a:prstGeom>
          <a:noFill/>
          <a:ln>
            <a:noFill/>
          </a:ln>
        </p:spPr>
      </p:pic>
      <p:pic>
        <p:nvPicPr>
          <p:cNvPr id="4" name="Picture 3" descr="Target versus Required Local Contribution, Fiscal Year 2020"/>
          <p:cNvPicPr>
            <a:picLocks noChangeAspect="1"/>
          </p:cNvPicPr>
          <p:nvPr/>
        </p:nvPicPr>
        <p:blipFill>
          <a:blip r:embed="rId4"/>
          <a:stretch>
            <a:fillRect/>
          </a:stretch>
        </p:blipFill>
        <p:spPr>
          <a:xfrm>
            <a:off x="5705528" y="1152422"/>
            <a:ext cx="4721361" cy="5391390"/>
          </a:xfrm>
          <a:prstGeom prst="rect">
            <a:avLst/>
          </a:prstGeom>
        </p:spPr>
      </p:pic>
      <p:pic>
        <p:nvPicPr>
          <p:cNvPr id="7" name="Picture 6" descr="Legend: Required Contribution %, Target Contribution %"/>
          <p:cNvPicPr>
            <a:picLocks noChangeAspect="1"/>
          </p:cNvPicPr>
          <p:nvPr/>
        </p:nvPicPr>
        <p:blipFill>
          <a:blip r:embed="rId5"/>
          <a:stretch>
            <a:fillRect/>
          </a:stretch>
        </p:blipFill>
        <p:spPr>
          <a:xfrm>
            <a:off x="2293609" y="6206353"/>
            <a:ext cx="3411920" cy="30024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towards Target Local Share</a:t>
            </a:r>
          </a:p>
        </p:txBody>
      </p:sp>
      <p:graphicFrame>
        <p:nvGraphicFramePr>
          <p:cNvPr id="7" name="Chart 6" descr="A bar graph that shows how effort reductions for above effort communities and additional increments for below efforrt communities have brought cities and towns down to and up to their contribution targets over time. This graph displays data from FY07 to FY20."/>
          <p:cNvGraphicFramePr>
            <a:graphicFrameLocks/>
          </p:cNvGraphicFramePr>
          <p:nvPr>
            <p:extLst>
              <p:ext uri="{D42A27DB-BD31-4B8C-83A1-F6EECF244321}">
                <p14:modId xmlns:p14="http://schemas.microsoft.com/office/powerpoint/2010/main" val="2451332601"/>
              </p:ext>
            </p:extLst>
          </p:nvPr>
        </p:nvGraphicFramePr>
        <p:xfrm>
          <a:off x="567744" y="1317109"/>
          <a:ext cx="11090856" cy="519254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Highlights</a:t>
            </a:r>
          </a:p>
        </p:txBody>
      </p:sp>
      <p:sp>
        <p:nvSpPr>
          <p:cNvPr id="3" name="Content Placeholder 2"/>
          <p:cNvSpPr>
            <a:spLocks noGrp="1"/>
          </p:cNvSpPr>
          <p:nvPr>
            <p:ph idx="1"/>
          </p:nvPr>
        </p:nvSpPr>
        <p:spPr>
          <a:xfrm>
            <a:off x="812800" y="1371600"/>
            <a:ext cx="10566400" cy="4876800"/>
          </a:xfrm>
        </p:spPr>
        <p:txBody>
          <a:bodyPr>
            <a:noAutofit/>
          </a:bodyPr>
          <a:lstStyle/>
          <a:p>
            <a:r>
              <a:rPr lang="en-US" sz="2000" dirty="0"/>
              <a:t>FY20 Chapter 70 is $5,176,002,652</a:t>
            </a:r>
          </a:p>
          <a:p>
            <a:pPr lvl="1"/>
            <a:r>
              <a:rPr lang="en-US" sz="2000" dirty="0"/>
              <a:t>$269 million (5.5%) increase from FY19</a:t>
            </a:r>
            <a:endParaRPr lang="en-US" sz="1800" dirty="0"/>
          </a:p>
          <a:p>
            <a:pPr lvl="0"/>
            <a:r>
              <a:rPr lang="en-US" sz="2000" dirty="0"/>
              <a:t>The foundation budget inflation rate is 3.75 percent. Some rates are increased by additional amounts in areas identified by the Foundation Budget Review Commission (FBRC), see next slide.</a:t>
            </a:r>
          </a:p>
          <a:p>
            <a:r>
              <a:rPr lang="en-US" sz="2000" dirty="0"/>
              <a:t>The local contribution requirements for cities and towns with combined effort yields greater than 175 percent of foundation are set at 82.5 percent of foundation. This impacts 23 communities.</a:t>
            </a:r>
          </a:p>
          <a:p>
            <a:r>
              <a:rPr lang="en-US" sz="2000" dirty="0"/>
              <a:t>The equity component of the formula ensures that municipalities with preliminary contributions above target are brought down to target, closing 100% of the gap. This applies to 119 of the 351 cities and towns (34 percent).</a:t>
            </a:r>
          </a:p>
          <a:p>
            <a:r>
              <a:rPr lang="en-US" sz="2000" dirty="0"/>
              <a:t>All districts receive at least $30 per pupil in additional aid over the prior year.</a:t>
            </a:r>
          </a:p>
          <a:p>
            <a:pPr lvl="0"/>
            <a:endParaRPr lang="en-US" sz="2000" dirty="0"/>
          </a:p>
          <a:p>
            <a:endParaRPr 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2400" dirty="0"/>
              <a:t>How is the district’s required local contribution calculated? </a:t>
            </a:r>
            <a:br>
              <a:rPr lang="en-US" sz="2000" dirty="0"/>
            </a:br>
            <a:r>
              <a:rPr lang="en-US" sz="2000" dirty="0"/>
              <a:t>Once the city or town’s required local contribution is calculated, it is allocated among the districts to which it belongs.</a:t>
            </a:r>
          </a:p>
        </p:txBody>
      </p:sp>
      <p:sp>
        <p:nvSpPr>
          <p:cNvPr id="10" name="TextBox 9"/>
          <p:cNvSpPr txBox="1"/>
          <p:nvPr/>
        </p:nvSpPr>
        <p:spPr>
          <a:xfrm>
            <a:off x="3002029" y="1265413"/>
            <a:ext cx="6502400" cy="523220"/>
          </a:xfrm>
          <a:prstGeom prst="rect">
            <a:avLst/>
          </a:prstGeom>
          <a:noFill/>
        </p:spPr>
        <p:txBody>
          <a:bodyPr wrap="square" rtlCol="0">
            <a:spAutoFit/>
          </a:bodyPr>
          <a:lstStyle/>
          <a:p>
            <a:pPr algn="ctr"/>
            <a:r>
              <a:rPr lang="en-US" sz="2800" b="1" dirty="0">
                <a:solidFill>
                  <a:srgbClr val="0D1969"/>
                </a:solidFill>
              </a:rPr>
              <a:t>Town of Dartmouth</a:t>
            </a:r>
          </a:p>
        </p:txBody>
      </p:sp>
      <p:graphicFrame>
        <p:nvGraphicFramePr>
          <p:cNvPr id="9" name="Chart 8" descr="This is a pie chart showing a town's total foundation budget apportioned to the districts to which it belongs."/>
          <p:cNvGraphicFramePr>
            <a:graphicFrameLocks/>
          </p:cNvGraphicFramePr>
          <p:nvPr>
            <p:extLst>
              <p:ext uri="{D42A27DB-BD31-4B8C-83A1-F6EECF244321}">
                <p14:modId xmlns:p14="http://schemas.microsoft.com/office/powerpoint/2010/main" val="3962269922"/>
              </p:ext>
            </p:extLst>
          </p:nvPr>
        </p:nvGraphicFramePr>
        <p:xfrm>
          <a:off x="314458" y="1788633"/>
          <a:ext cx="6186715" cy="44704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descr="This is a pie chart showing a town's total local contribution apportioned to the districts to which it belongs."/>
          <p:cNvGraphicFramePr>
            <a:graphicFrameLocks/>
          </p:cNvGraphicFramePr>
          <p:nvPr>
            <p:extLst>
              <p:ext uri="{D42A27DB-BD31-4B8C-83A1-F6EECF244321}">
                <p14:modId xmlns:p14="http://schemas.microsoft.com/office/powerpoint/2010/main" val="2170832658"/>
              </p:ext>
            </p:extLst>
          </p:nvPr>
        </p:nvGraphicFramePr>
        <p:xfrm>
          <a:off x="5752000" y="1788633"/>
          <a:ext cx="6186715" cy="4470401"/>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This image shows Chapter 70 in 3 steps. After calculating a district's foundation budget, overlay this year's required local contribution, prior year's aid and then see whether any additional aid needs to be added in to ensure the district has resources equal to its foundation budget."/>
          <p:cNvPicPr>
            <a:picLocks noGrp="1" noChangeAspect="1"/>
          </p:cNvPicPr>
          <p:nvPr>
            <p:ph type="pic" idx="1"/>
          </p:nvPr>
        </p:nvPicPr>
        <p:blipFill>
          <a:blip r:embed="rId3" cstate="print"/>
          <a:stretch>
            <a:fillRect/>
          </a:stretch>
        </p:blipFill>
        <p:spPr>
          <a:xfrm>
            <a:off x="6380615" y="2568261"/>
            <a:ext cx="4274049" cy="3840480"/>
          </a:xfrm>
          <a:prstGeom prst="rect">
            <a:avLst/>
          </a:prstGeom>
          <a:noFill/>
          <a:ln>
            <a:noFill/>
          </a:ln>
        </p:spPr>
      </p:pic>
      <p:sp>
        <p:nvSpPr>
          <p:cNvPr id="3" name="Content Placeholder 2"/>
          <p:cNvSpPr>
            <a:spLocks noGrp="1"/>
          </p:cNvSpPr>
          <p:nvPr>
            <p:ph type="body" sz="half" idx="2"/>
          </p:nvPr>
        </p:nvSpPr>
        <p:spPr>
          <a:xfrm>
            <a:off x="839788" y="2737304"/>
            <a:ext cx="5223555" cy="3565525"/>
          </a:xfrm>
        </p:spPr>
        <p:txBody>
          <a:bodyPr/>
          <a:lstStyle/>
          <a:p>
            <a:pPr marL="342900" indent="-342900" eaLnBrk="0" fontAlgn="base" hangingPunct="0">
              <a:spcBef>
                <a:spcPct val="20000"/>
              </a:spcBef>
              <a:spcAft>
                <a:spcPct val="0"/>
              </a:spcAft>
              <a:buClr>
                <a:srgbClr val="E86B01"/>
              </a:buClr>
              <a:buFont typeface="Arial" charset="0"/>
              <a:buChar char="•"/>
              <a:defRPr/>
            </a:pPr>
            <a:r>
              <a:rPr lang="en-US" sz="1800" dirty="0">
                <a:solidFill>
                  <a:srgbClr val="0D1969"/>
                </a:solidFill>
                <a:ea typeface="Tahoma" pitchFamily="34" charset="0"/>
                <a:cs typeface="Tahoma" pitchFamily="34" charset="0"/>
              </a:rPr>
              <a:t>Start with prior year’s aid</a:t>
            </a:r>
          </a:p>
          <a:p>
            <a:pPr marL="749300" lvl="2" indent="-342900" eaLnBrk="0" fontAlgn="base" hangingPunct="0">
              <a:spcBef>
                <a:spcPct val="20000"/>
              </a:spcBef>
              <a:spcAft>
                <a:spcPct val="0"/>
              </a:spcAft>
              <a:buClr>
                <a:srgbClr val="E86B01"/>
              </a:buClr>
              <a:buFont typeface="Arial" charset="0"/>
              <a:buChar char="•"/>
              <a:defRPr/>
            </a:pPr>
            <a:r>
              <a:rPr lang="en-US" sz="1400" dirty="0">
                <a:solidFill>
                  <a:srgbClr val="0D1969"/>
                </a:solidFill>
                <a:ea typeface="Tahoma" pitchFamily="34" charset="0"/>
                <a:cs typeface="Tahoma" pitchFamily="34" charset="0"/>
              </a:rPr>
              <a:t>FY19 c70 (statewide: $4.907B)</a:t>
            </a:r>
          </a:p>
          <a:p>
            <a:pPr marL="342900" indent="-342900" eaLnBrk="0" fontAlgn="base" hangingPunct="0">
              <a:spcBef>
                <a:spcPct val="20000"/>
              </a:spcBef>
              <a:spcAft>
                <a:spcPct val="0"/>
              </a:spcAft>
              <a:buClr>
                <a:srgbClr val="E86B01"/>
              </a:buClr>
              <a:buFont typeface="Arial" charset="0"/>
              <a:buChar char="•"/>
              <a:defRPr/>
            </a:pPr>
            <a:endParaRPr lang="en-US" sz="1800" dirty="0">
              <a:solidFill>
                <a:srgbClr val="0D1969"/>
              </a:solidFill>
              <a:ea typeface="Tahoma" pitchFamily="34" charset="0"/>
              <a:cs typeface="Tahoma" pitchFamily="34" charset="0"/>
            </a:endParaRPr>
          </a:p>
          <a:p>
            <a:pPr marL="342900" indent="-342900" eaLnBrk="0" fontAlgn="base" hangingPunct="0">
              <a:spcBef>
                <a:spcPct val="20000"/>
              </a:spcBef>
              <a:spcAft>
                <a:spcPct val="0"/>
              </a:spcAft>
              <a:buClr>
                <a:srgbClr val="E86B01"/>
              </a:buClr>
              <a:buFont typeface="Arial" charset="0"/>
              <a:buChar char="•"/>
              <a:defRPr/>
            </a:pPr>
            <a:r>
              <a:rPr lang="en-US" sz="1800" dirty="0">
                <a:solidFill>
                  <a:srgbClr val="0D1969"/>
                </a:solidFill>
                <a:ea typeface="Tahoma" pitchFamily="34" charset="0"/>
                <a:cs typeface="Tahoma" pitchFamily="34" charset="0"/>
              </a:rPr>
              <a:t>Add together the prior year’s aid and the required local contribution. </a:t>
            </a:r>
          </a:p>
          <a:p>
            <a:pPr marL="342900" indent="-342900" eaLnBrk="0" fontAlgn="base" hangingPunct="0">
              <a:spcBef>
                <a:spcPct val="20000"/>
              </a:spcBef>
              <a:spcAft>
                <a:spcPct val="0"/>
              </a:spcAft>
              <a:buClr>
                <a:srgbClr val="E86B01"/>
              </a:buClr>
              <a:buFont typeface="Arial" charset="0"/>
              <a:buChar char="•"/>
              <a:defRPr/>
            </a:pPr>
            <a:endParaRPr lang="en-US" sz="1800" dirty="0">
              <a:solidFill>
                <a:srgbClr val="0D1969"/>
              </a:solidFill>
              <a:ea typeface="Tahoma" pitchFamily="34" charset="0"/>
              <a:cs typeface="Tahoma" pitchFamily="34" charset="0"/>
            </a:endParaRPr>
          </a:p>
          <a:p>
            <a:pPr marL="342900" indent="-342900" eaLnBrk="0" fontAlgn="base" hangingPunct="0">
              <a:spcBef>
                <a:spcPct val="20000"/>
              </a:spcBef>
              <a:spcAft>
                <a:spcPct val="0"/>
              </a:spcAft>
              <a:buClr>
                <a:srgbClr val="E86B01"/>
              </a:buClr>
              <a:buFont typeface="Arial" charset="0"/>
              <a:buChar char="•"/>
              <a:defRPr/>
            </a:pPr>
            <a:r>
              <a:rPr lang="en-US" sz="1800" dirty="0">
                <a:solidFill>
                  <a:srgbClr val="0D1969"/>
                </a:solidFill>
              </a:rPr>
              <a:t>If this year’s foundation aid exceeds last year’s total Chapter 70 aid, the district receives the amount needed to ensure it meets its foundation budget. </a:t>
            </a:r>
          </a:p>
          <a:p>
            <a:pPr marL="342900" indent="-342900" eaLnBrk="0" fontAlgn="base" hangingPunct="0">
              <a:spcBef>
                <a:spcPct val="20000"/>
              </a:spcBef>
              <a:spcAft>
                <a:spcPct val="0"/>
              </a:spcAft>
              <a:buClr>
                <a:srgbClr val="E86B01"/>
              </a:buClr>
              <a:buFont typeface="Arial" charset="0"/>
              <a:buChar char="•"/>
              <a:defRPr/>
            </a:pPr>
            <a:endParaRPr lang="en-US" sz="1800" dirty="0">
              <a:solidFill>
                <a:srgbClr val="0D1969"/>
              </a:solidFill>
            </a:endParaRPr>
          </a:p>
          <a:p>
            <a:pPr marL="285750" lvl="1" indent="-285750" eaLnBrk="0" fontAlgn="base" hangingPunct="0">
              <a:spcBef>
                <a:spcPct val="20000"/>
              </a:spcBef>
              <a:spcAft>
                <a:spcPct val="0"/>
              </a:spcAft>
              <a:buClr>
                <a:srgbClr val="E86B01"/>
              </a:buClr>
              <a:buFont typeface="Arial" charset="0"/>
              <a:buChar char="•"/>
              <a:defRPr/>
            </a:pPr>
            <a:r>
              <a:rPr lang="en-US" sz="1800" dirty="0">
                <a:solidFill>
                  <a:srgbClr val="0D1969"/>
                </a:solidFill>
              </a:rPr>
              <a:t>144 districts</a:t>
            </a:r>
          </a:p>
        </p:txBody>
      </p:sp>
      <p:sp>
        <p:nvSpPr>
          <p:cNvPr id="2" name="Title 1"/>
          <p:cNvSpPr>
            <a:spLocks noGrp="1"/>
          </p:cNvSpPr>
          <p:nvPr>
            <p:ph type="title"/>
          </p:nvPr>
        </p:nvSpPr>
        <p:spPr/>
        <p:txBody>
          <a:bodyPr/>
          <a:lstStyle/>
          <a:p>
            <a:r>
              <a:rPr lang="en-US" dirty="0"/>
              <a:t>Calculating Chapter 70 Aid</a:t>
            </a:r>
          </a:p>
        </p:txBody>
      </p:sp>
      <p:sp>
        <p:nvSpPr>
          <p:cNvPr id="4" name="Rectangle 3" descr="Foundation aid is the core of Chapter 70. It provides additional funding for districts to spend at their foundation budgets. &#10;&#10;Foundation Budget – Required Local Contribution = Foundation Aid&#10;"/>
          <p:cNvSpPr/>
          <p:nvPr/>
        </p:nvSpPr>
        <p:spPr>
          <a:xfrm>
            <a:off x="812800" y="1145741"/>
            <a:ext cx="10758714" cy="13234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000" dirty="0">
                <a:solidFill>
                  <a:prstClr val="white"/>
                </a:solidFill>
              </a:rPr>
              <a:t>Foundation aid is the core of Chapter 70. It provides additional funding for districts to spend at their foundation budgets. </a:t>
            </a:r>
          </a:p>
          <a:p>
            <a:pPr algn="ctr"/>
            <a:endParaRPr lang="en-US" sz="2000" dirty="0">
              <a:solidFill>
                <a:prstClr val="white"/>
              </a:solidFill>
            </a:endParaRPr>
          </a:p>
          <a:p>
            <a:pPr algn="ctr"/>
            <a:r>
              <a:rPr lang="en-US" sz="2000" dirty="0">
                <a:solidFill>
                  <a:prstClr val="white"/>
                </a:solidFill>
              </a:rPr>
              <a:t>Foundation Budget – Required Local Contribution = Foundation Aid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half" idx="2"/>
          </p:nvPr>
        </p:nvSpPr>
        <p:spPr>
          <a:xfrm>
            <a:off x="468086" y="1235076"/>
            <a:ext cx="4593771" cy="3131683"/>
          </a:xfrm>
        </p:spPr>
        <p:txBody>
          <a:bodyPr/>
          <a:lstStyle/>
          <a:p>
            <a:pPr marL="342900" indent="-342900" eaLnBrk="0" fontAlgn="base" hangingPunct="0">
              <a:spcBef>
                <a:spcPct val="20000"/>
              </a:spcBef>
              <a:spcAft>
                <a:spcPct val="0"/>
              </a:spcAft>
              <a:buClr>
                <a:srgbClr val="E86B01"/>
              </a:buClr>
              <a:buFont typeface="Arial" charset="0"/>
              <a:buChar char="•"/>
              <a:defRPr/>
            </a:pPr>
            <a:r>
              <a:rPr lang="en-US" sz="2800" dirty="0">
                <a:solidFill>
                  <a:srgbClr val="0D1969"/>
                </a:solidFill>
                <a:ea typeface="Tahoma" pitchFamily="34" charset="0"/>
                <a:cs typeface="Tahoma" pitchFamily="34" charset="0"/>
              </a:rPr>
              <a:t>Districts are held harmless to the previous year’s level of aid.</a:t>
            </a:r>
          </a:p>
          <a:p>
            <a:pPr marL="342900" indent="-342900" eaLnBrk="0" fontAlgn="base" hangingPunct="0">
              <a:spcBef>
                <a:spcPct val="20000"/>
              </a:spcBef>
              <a:spcAft>
                <a:spcPct val="0"/>
              </a:spcAft>
              <a:buClr>
                <a:srgbClr val="E86B01"/>
              </a:buClr>
              <a:buFont typeface="Arial" charset="0"/>
              <a:buChar char="•"/>
              <a:defRPr/>
            </a:pPr>
            <a:endParaRPr lang="en-US" sz="2800" dirty="0">
              <a:solidFill>
                <a:srgbClr val="0D1969"/>
              </a:solidFill>
              <a:ea typeface="Tahoma" pitchFamily="34" charset="0"/>
              <a:cs typeface="Tahoma" pitchFamily="34" charset="0"/>
            </a:endParaRPr>
          </a:p>
          <a:p>
            <a:pPr marL="342900" indent="-342900" eaLnBrk="0" fontAlgn="base" hangingPunct="0">
              <a:spcBef>
                <a:spcPct val="20000"/>
              </a:spcBef>
              <a:spcAft>
                <a:spcPct val="0"/>
              </a:spcAft>
              <a:buClr>
                <a:srgbClr val="E86B01"/>
              </a:buClr>
              <a:buFont typeface="Arial" charset="0"/>
              <a:buChar char="•"/>
              <a:defRPr/>
            </a:pPr>
            <a:r>
              <a:rPr lang="en-US" sz="2800" dirty="0">
                <a:solidFill>
                  <a:srgbClr val="0D1969"/>
                </a:solidFill>
                <a:ea typeface="Tahoma" pitchFamily="34" charset="0"/>
                <a:cs typeface="Tahoma" pitchFamily="34" charset="0"/>
              </a:rPr>
              <a:t>In FY20, “minimum aid” is also available.</a:t>
            </a:r>
          </a:p>
          <a:p>
            <a:pPr marL="342900" indent="-342900" eaLnBrk="0" fontAlgn="base" hangingPunct="0">
              <a:spcBef>
                <a:spcPct val="20000"/>
              </a:spcBef>
              <a:spcAft>
                <a:spcPct val="0"/>
              </a:spcAft>
              <a:buClr>
                <a:srgbClr val="E86B01"/>
              </a:buClr>
              <a:buFont typeface="Arial" charset="0"/>
              <a:buChar char="•"/>
              <a:defRPr/>
            </a:pPr>
            <a:endParaRPr lang="en-US" sz="2800" dirty="0">
              <a:solidFill>
                <a:srgbClr val="0D1969"/>
              </a:solidFill>
              <a:ea typeface="Tahoma" pitchFamily="34" charset="0"/>
              <a:cs typeface="Tahoma" pitchFamily="34" charset="0"/>
            </a:endParaRPr>
          </a:p>
          <a:p>
            <a:pPr marL="342900" indent="-342900" eaLnBrk="0" fontAlgn="base" hangingPunct="0">
              <a:spcBef>
                <a:spcPct val="20000"/>
              </a:spcBef>
              <a:spcAft>
                <a:spcPct val="0"/>
              </a:spcAft>
              <a:buClr>
                <a:srgbClr val="E86B01"/>
              </a:buClr>
              <a:buFont typeface="Arial" charset="0"/>
              <a:buChar char="•"/>
              <a:defRPr/>
            </a:pPr>
            <a:r>
              <a:rPr lang="en-US" sz="2800" dirty="0">
                <a:solidFill>
                  <a:srgbClr val="0D1969"/>
                </a:solidFill>
                <a:ea typeface="Tahoma" pitchFamily="34" charset="0"/>
                <a:cs typeface="Tahoma" pitchFamily="34" charset="0"/>
              </a:rPr>
              <a:t>District receives at least $30 per pupil in additional aid over FY19 (182 operating districts).</a:t>
            </a:r>
          </a:p>
          <a:p>
            <a:endParaRPr lang="en-US" sz="2800" dirty="0"/>
          </a:p>
        </p:txBody>
      </p:sp>
      <p:sp>
        <p:nvSpPr>
          <p:cNvPr id="2" name="Title 1"/>
          <p:cNvSpPr>
            <a:spLocks noGrp="1"/>
          </p:cNvSpPr>
          <p:nvPr>
            <p:ph type="title"/>
          </p:nvPr>
        </p:nvSpPr>
        <p:spPr/>
        <p:txBody>
          <a:bodyPr/>
          <a:lstStyle/>
          <a:p>
            <a:r>
              <a:rPr lang="en-US" dirty="0"/>
              <a:t>Calculating Chapter 70 Aid</a:t>
            </a:r>
          </a:p>
        </p:txBody>
      </p:sp>
      <p:pic>
        <p:nvPicPr>
          <p:cNvPr id="4" name="Picture 3" descr="FY20 Chapter 70 Aid Calculation Example"/>
          <p:cNvPicPr>
            <a:picLocks noChangeAspect="1"/>
          </p:cNvPicPr>
          <p:nvPr/>
        </p:nvPicPr>
        <p:blipFill>
          <a:blip r:embed="rId3"/>
          <a:stretch>
            <a:fillRect/>
          </a:stretch>
        </p:blipFill>
        <p:spPr>
          <a:xfrm>
            <a:off x="6344981" y="1112245"/>
            <a:ext cx="5593734" cy="551177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towards Target Aid Share</a:t>
            </a:r>
          </a:p>
        </p:txBody>
      </p:sp>
      <p:graphicFrame>
        <p:nvGraphicFramePr>
          <p:cNvPr id="5" name="Chart 4" descr="This is a bar graph that shows total aid above target and below target from Fiscal Years 2007 to 2020."/>
          <p:cNvGraphicFramePr>
            <a:graphicFrameLocks/>
          </p:cNvGraphicFramePr>
          <p:nvPr>
            <p:extLst>
              <p:ext uri="{D42A27DB-BD31-4B8C-83A1-F6EECF244321}">
                <p14:modId xmlns:p14="http://schemas.microsoft.com/office/powerpoint/2010/main" val="1964829486"/>
              </p:ext>
            </p:extLst>
          </p:nvPr>
        </p:nvGraphicFramePr>
        <p:xfrm>
          <a:off x="283029" y="1415143"/>
          <a:ext cx="11419114" cy="499654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Progress towards Target Aid Shares</a:t>
            </a:r>
            <a:br>
              <a:rPr lang="en-US" sz="3200" dirty="0"/>
            </a:br>
            <a:r>
              <a:rPr lang="en-US" sz="2800" dirty="0"/>
              <a:t>All Districts</a:t>
            </a:r>
            <a:endParaRPr lang="en-US" dirty="0"/>
          </a:p>
        </p:txBody>
      </p:sp>
      <p:pic>
        <p:nvPicPr>
          <p:cNvPr id="9" name="Picture Placeholder 8" descr="Target Aid versus Chapter 70 Aid, Fiscal Year 2007"/>
          <p:cNvPicPr>
            <a:picLocks noGrp="1" noChangeAspect="1"/>
          </p:cNvPicPr>
          <p:nvPr>
            <p:ph type="pic" idx="14"/>
          </p:nvPr>
        </p:nvPicPr>
        <p:blipFill rotWithShape="1">
          <a:blip r:embed="rId3" cstate="print"/>
          <a:srcRect b="6265"/>
          <a:stretch/>
        </p:blipFill>
        <p:spPr>
          <a:xfrm>
            <a:off x="1492931" y="1166643"/>
            <a:ext cx="4189882" cy="5234157"/>
          </a:xfrm>
          <a:prstGeom prst="rect">
            <a:avLst/>
          </a:prstGeom>
          <a:noFill/>
          <a:ln>
            <a:noFill/>
          </a:ln>
        </p:spPr>
      </p:pic>
      <p:pic>
        <p:nvPicPr>
          <p:cNvPr id="11" name="Picture 10" descr="Legend: Target Aid %, Chapter 70 Aid %"/>
          <p:cNvPicPr>
            <a:picLocks noChangeAspect="1"/>
          </p:cNvPicPr>
          <p:nvPr/>
        </p:nvPicPr>
        <p:blipFill>
          <a:blip r:embed="rId4"/>
          <a:stretch>
            <a:fillRect/>
          </a:stretch>
        </p:blipFill>
        <p:spPr>
          <a:xfrm>
            <a:off x="2554711" y="6391564"/>
            <a:ext cx="2066322" cy="202580"/>
          </a:xfrm>
          <a:prstGeom prst="rect">
            <a:avLst/>
          </a:prstGeom>
        </p:spPr>
      </p:pic>
      <p:pic>
        <p:nvPicPr>
          <p:cNvPr id="12" name="Picture 11" descr="Legend: Target Aid %, Chapter 70 Aid %"/>
          <p:cNvPicPr>
            <a:picLocks noChangeAspect="1"/>
          </p:cNvPicPr>
          <p:nvPr/>
        </p:nvPicPr>
        <p:blipFill>
          <a:blip r:embed="rId4"/>
          <a:stretch>
            <a:fillRect/>
          </a:stretch>
        </p:blipFill>
        <p:spPr>
          <a:xfrm>
            <a:off x="6924623" y="6400800"/>
            <a:ext cx="2066322" cy="202580"/>
          </a:xfrm>
          <a:prstGeom prst="rect">
            <a:avLst/>
          </a:prstGeom>
        </p:spPr>
      </p:pic>
      <p:pic>
        <p:nvPicPr>
          <p:cNvPr id="13" name="Picture 12" descr="Target Aid versus Chapter 70 Aid, Fiscal Year 2020"/>
          <p:cNvPicPr>
            <a:picLocks noChangeAspect="1"/>
          </p:cNvPicPr>
          <p:nvPr/>
        </p:nvPicPr>
        <p:blipFill rotWithShape="1">
          <a:blip r:embed="rId5"/>
          <a:srcRect b="4707"/>
          <a:stretch/>
        </p:blipFill>
        <p:spPr>
          <a:xfrm>
            <a:off x="5682813" y="1327430"/>
            <a:ext cx="4591061" cy="506413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School Spending</a:t>
            </a:r>
          </a:p>
        </p:txBody>
      </p:sp>
      <p:sp>
        <p:nvSpPr>
          <p:cNvPr id="7" name="Content Placeholder 6"/>
          <p:cNvSpPr>
            <a:spLocks noGrp="1"/>
          </p:cNvSpPr>
          <p:nvPr>
            <p:ph idx="1"/>
          </p:nvPr>
        </p:nvSpPr>
        <p:spPr/>
        <p:txBody>
          <a:bodyPr>
            <a:normAutofit/>
          </a:bodyPr>
          <a:lstStyle/>
          <a:p>
            <a:r>
              <a:rPr lang="en-US" sz="2400" dirty="0">
                <a:solidFill>
                  <a:srgbClr val="0D1969"/>
                </a:solidFill>
                <a:ea typeface="Tahoma" pitchFamily="34" charset="0"/>
                <a:cs typeface="Tahoma" pitchFamily="34" charset="0"/>
              </a:rPr>
              <a:t>Net School Spending requirements continue to be enforced.</a:t>
            </a:r>
          </a:p>
          <a:p>
            <a:endParaRPr lang="en-US" sz="2400" dirty="0">
              <a:solidFill>
                <a:srgbClr val="0D1969"/>
              </a:solidFill>
              <a:ea typeface="Tahoma" pitchFamily="34" charset="0"/>
              <a:cs typeface="Tahoma" pitchFamily="34" charset="0"/>
            </a:endParaRPr>
          </a:p>
          <a:p>
            <a:r>
              <a:rPr lang="en-US" sz="2400" dirty="0">
                <a:solidFill>
                  <a:srgbClr val="0D1969"/>
                </a:solidFill>
                <a:ea typeface="Tahoma" pitchFamily="34" charset="0"/>
                <a:cs typeface="Tahoma" pitchFamily="34" charset="0"/>
              </a:rPr>
              <a:t>FY 2020 Section 3 preamble, “The department of elementary and secondary education shall not consider health care costs for retired teachers to be part of net school spending for any district in which such costs were not considered part of net school spending in fiscal year 1994, and for any district that has not accepted the provisions of </a:t>
            </a:r>
            <a:r>
              <a:rPr lang="en-US" sz="2400" dirty="0">
                <a:solidFill>
                  <a:srgbClr val="0D1969"/>
                </a:solidFill>
                <a:ea typeface="Tahoma" pitchFamily="34" charset="0"/>
                <a:cs typeface="Tahoma" pitchFamily="34" charset="0"/>
                <a:hlinkClick r:id="rId3"/>
              </a:rPr>
              <a:t>section 260 of chapter 165 of the acts of 2014</a:t>
            </a:r>
            <a:r>
              <a:rPr lang="en-US" sz="2400" dirty="0">
                <a:solidFill>
                  <a:srgbClr val="0D1969"/>
                </a:solidFill>
                <a:ea typeface="Tahoma" pitchFamily="34" charset="0"/>
                <a:cs typeface="Tahoma" pitchFamily="34" charset="0"/>
              </a:rPr>
              <a:t>, provided that any district for whom such costs are not so considered shall have included as part of net school spending an amount equal to the increase in the foundation budget for the district associated with health care costs of retired teachers.”</a:t>
            </a:r>
          </a:p>
          <a:p>
            <a:pPr lvl="1"/>
            <a:endParaRPr lang="en-US" sz="1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This is a screenshot of the Chapter 70 program page of the ESE website. "/>
          <p:cNvPicPr>
            <a:picLocks noGrp="1" noChangeAspect="1"/>
          </p:cNvPicPr>
          <p:nvPr>
            <p:ph type="pic" idx="1"/>
          </p:nvPr>
        </p:nvPicPr>
        <p:blipFill>
          <a:blip r:embed="rId3" cstate="print"/>
          <a:stretch>
            <a:fillRect/>
          </a:stretch>
        </p:blipFill>
        <p:spPr>
          <a:xfrm>
            <a:off x="1214344" y="1096511"/>
            <a:ext cx="8839775" cy="5564916"/>
          </a:xfrm>
          <a:prstGeom prst="rect">
            <a:avLst/>
          </a:prstGeom>
          <a:noFill/>
          <a:ln>
            <a:noFill/>
          </a:ln>
        </p:spPr>
      </p:pic>
      <p:sp>
        <p:nvSpPr>
          <p:cNvPr id="2" name="Title 1"/>
          <p:cNvSpPr>
            <a:spLocks noGrp="1"/>
          </p:cNvSpPr>
          <p:nvPr>
            <p:ph type="title"/>
          </p:nvPr>
        </p:nvSpPr>
        <p:spPr/>
        <p:txBody>
          <a:bodyPr/>
          <a:lstStyle/>
          <a:p>
            <a:r>
              <a:rPr lang="en-US" sz="2800" dirty="0"/>
              <a:t>Chapter 70 Website</a:t>
            </a:r>
            <a:br>
              <a:rPr lang="en-US" sz="2800" dirty="0"/>
            </a:br>
            <a:r>
              <a:rPr lang="en-US" sz="2800" dirty="0">
                <a:hlinkClick r:id="rId4"/>
              </a:rPr>
              <a:t>http://www.doe.mass.edu/finance/chapter70/</a:t>
            </a:r>
            <a:endParaRPr lang="en-US"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dirty="0"/>
              <a:t>Chapter 70 Contact Info</a:t>
            </a:r>
          </a:p>
        </p:txBody>
      </p:sp>
      <p:sp>
        <p:nvSpPr>
          <p:cNvPr id="45059" name="Content Placeholder 5"/>
          <p:cNvSpPr>
            <a:spLocks noGrp="1"/>
          </p:cNvSpPr>
          <p:nvPr>
            <p:ph idx="1"/>
          </p:nvPr>
        </p:nvSpPr>
        <p:spPr>
          <a:xfrm>
            <a:off x="567743" y="1828799"/>
            <a:ext cx="11370972" cy="4451349"/>
          </a:xfrm>
        </p:spPr>
        <p:txBody>
          <a:bodyPr/>
          <a:lstStyle/>
          <a:p>
            <a:pPr eaLnBrk="1" hangingPunct="1">
              <a:buNone/>
            </a:pPr>
            <a:r>
              <a:rPr lang="sv-SE" dirty="0"/>
              <a:t>Rob O’Donnell </a:t>
            </a:r>
          </a:p>
          <a:p>
            <a:pPr eaLnBrk="1" hangingPunct="1">
              <a:buNone/>
            </a:pPr>
            <a:r>
              <a:rPr lang="sv-SE" dirty="0">
                <a:hlinkClick r:id="rId3"/>
              </a:rPr>
              <a:t>rodonnell@doe.mass.edu</a:t>
            </a:r>
            <a:r>
              <a:rPr lang="sv-SE" dirty="0"/>
              <a:t> </a:t>
            </a:r>
          </a:p>
          <a:p>
            <a:pPr>
              <a:buNone/>
            </a:pPr>
            <a:r>
              <a:rPr lang="sv-SE" dirty="0"/>
              <a:t>781-338-</a:t>
            </a:r>
            <a:r>
              <a:rPr lang="en-US" dirty="0"/>
              <a:t>6512</a:t>
            </a:r>
            <a:endParaRPr lang="sv-SE" dirty="0"/>
          </a:p>
          <a:p>
            <a:pPr eaLnBrk="1" hangingPunct="1"/>
            <a:endParaRPr lang="en-US" dirty="0"/>
          </a:p>
          <a:p>
            <a:pPr>
              <a:buNone/>
            </a:pPr>
            <a:r>
              <a:rPr lang="sv-SE" dirty="0"/>
              <a:t>Rob Hanna </a:t>
            </a:r>
          </a:p>
          <a:p>
            <a:pPr>
              <a:buNone/>
            </a:pPr>
            <a:r>
              <a:rPr lang="sv-SE" dirty="0">
                <a:hlinkClick r:id="rId4"/>
              </a:rPr>
              <a:t>robert.hanna@doe.mass.edu</a:t>
            </a:r>
            <a:r>
              <a:rPr lang="sv-SE" dirty="0"/>
              <a:t> </a:t>
            </a:r>
          </a:p>
          <a:p>
            <a:pPr>
              <a:buNone/>
            </a:pPr>
            <a:r>
              <a:rPr lang="sv-SE" dirty="0"/>
              <a:t>781-338-</a:t>
            </a:r>
            <a:r>
              <a:rPr lang="en-US" dirty="0"/>
              <a:t>6525</a:t>
            </a:r>
            <a:endParaRPr lang="sv-SE" dirty="0"/>
          </a:p>
          <a:p>
            <a:pPr eaLnBrk="1" hangingPunct="1"/>
            <a:endParaRPr lang="sv-S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Implementing FBRC recommendations</a:t>
            </a:r>
            <a:endParaRPr lang="en-US" dirty="0"/>
          </a:p>
        </p:txBody>
      </p:sp>
      <p:sp>
        <p:nvSpPr>
          <p:cNvPr id="3" name="Content Placeholder 2"/>
          <p:cNvSpPr>
            <a:spLocks noGrp="1"/>
          </p:cNvSpPr>
          <p:nvPr>
            <p:ph idx="1"/>
          </p:nvPr>
        </p:nvSpPr>
        <p:spPr>
          <a:xfrm>
            <a:off x="567743" y="1230403"/>
            <a:ext cx="11510526" cy="5049746"/>
          </a:xfrm>
        </p:spPr>
        <p:txBody>
          <a:bodyPr/>
          <a:lstStyle/>
          <a:p>
            <a:pPr>
              <a:buNone/>
            </a:pPr>
            <a:r>
              <a:rPr lang="en-US" sz="1800" b="1" dirty="0"/>
              <a:t>GAA continues implementation of Foundation Budget Review Commission (FBRC) recommendations</a:t>
            </a:r>
          </a:p>
          <a:p>
            <a:r>
              <a:rPr lang="en-US" sz="1800" dirty="0"/>
              <a:t>Increases the </a:t>
            </a:r>
            <a:r>
              <a:rPr lang="en-US" sz="1800" i="1" dirty="0"/>
              <a:t>benefits and fixed charges</a:t>
            </a:r>
            <a:r>
              <a:rPr lang="en-US" sz="1800" dirty="0"/>
              <a:t> rates to align with current Group Insurance Commission (GIC) premium rates for both active and retired municipal employees. Closes one-seventh of the gap between the FY19 rates and the new goal rates.</a:t>
            </a:r>
          </a:p>
          <a:p>
            <a:r>
              <a:rPr lang="en-US" sz="1800" dirty="0"/>
              <a:t>Increases the rate for </a:t>
            </a:r>
            <a:r>
              <a:rPr lang="en-US" sz="1800" i="1" dirty="0"/>
              <a:t>out-of-district special education tuition </a:t>
            </a:r>
            <a:r>
              <a:rPr lang="en-US" sz="1800" dirty="0"/>
              <a:t>to narrow the gap between the foundation budget and the circuit breaker eligibility threshold, which is four times the statewide average foundation budget per pupil. The goal rate is three times the FY19 statewide average foundation budget per pupil ($34,345), and the FY20 rate closes one-seventh of the gap toward this goal plus inflation.</a:t>
            </a:r>
          </a:p>
          <a:p>
            <a:r>
              <a:rPr lang="en-US" sz="1800" dirty="0"/>
              <a:t>Increases the increments for </a:t>
            </a:r>
            <a:r>
              <a:rPr lang="en-US" sz="1800" i="1" dirty="0"/>
              <a:t>English learners</a:t>
            </a:r>
            <a:r>
              <a:rPr lang="en-US" sz="1800" dirty="0"/>
              <a:t> (</a:t>
            </a:r>
            <a:r>
              <a:rPr lang="en-US" sz="1800" i="1" dirty="0"/>
              <a:t>ELs</a:t>
            </a:r>
            <a:r>
              <a:rPr lang="en-US" sz="1800" dirty="0"/>
              <a:t>), including vocational students, toward a new, uniform goal rate of $2,537 per pupil (FY20 dollars). Closes one-seventh of the gap toward the goal over FY19 rates plus inflation.</a:t>
            </a:r>
          </a:p>
          <a:p>
            <a:r>
              <a:rPr lang="en-US" sz="1800" dirty="0"/>
              <a:t>Implements a more progressive decile rate structure for economically disadvantaged </a:t>
            </a:r>
            <a:r>
              <a:rPr lang="en-US" sz="1800" i="1" dirty="0"/>
              <a:t>students </a:t>
            </a:r>
            <a:r>
              <a:rPr lang="en-US" sz="1800" dirty="0"/>
              <a:t>that expands the foundation budget for deciles 6 to 10. Closes one-seventh of the gap toward the goal over FY19 rates plus inflation. In decile 10, the goal rate is 100 percent of the average FY20 base rate.</a:t>
            </a:r>
          </a:p>
          <a:p>
            <a:r>
              <a:rPr lang="en-US" sz="1800" dirty="0">
                <a:solidFill>
                  <a:schemeClr val="bg2">
                    <a:lumMod val="10000"/>
                  </a:schemeClr>
                </a:solidFill>
              </a:rPr>
              <a:t>In addition, GAA increases the </a:t>
            </a:r>
            <a:r>
              <a:rPr lang="en-US" sz="1800" i="1" dirty="0">
                <a:solidFill>
                  <a:schemeClr val="bg2">
                    <a:lumMod val="10000"/>
                  </a:schemeClr>
                </a:solidFill>
              </a:rPr>
              <a:t>assumed rate of in-district special education enrollment </a:t>
            </a:r>
            <a:r>
              <a:rPr lang="en-US" sz="1800" dirty="0">
                <a:solidFill>
                  <a:schemeClr val="bg2">
                    <a:lumMod val="10000"/>
                  </a:schemeClr>
                </a:solidFill>
              </a:rPr>
              <a:t>toward the goal of 4 percent for non-vocational students and 5 percent for vocational students. The FY20 rates are 3.79 and 4.79 for non-vocational and vocational students, respectively, which close one-seventh of the gap toward the goals.</a:t>
            </a:r>
          </a:p>
          <a:p>
            <a:endParaRPr lang="en-US" sz="1800" dirty="0"/>
          </a:p>
        </p:txBody>
      </p:sp>
    </p:spTree>
    <p:extLst>
      <p:ext uri="{BB962C8B-B14F-4D97-AF65-F5344CB8AC3E}">
        <p14:creationId xmlns:p14="http://schemas.microsoft.com/office/powerpoint/2010/main" val="1473522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Other highlights</a:t>
            </a:r>
            <a:endParaRPr lang="en-US" sz="3200" dirty="0"/>
          </a:p>
        </p:txBody>
      </p:sp>
      <p:sp>
        <p:nvSpPr>
          <p:cNvPr id="3" name="Content Placeholder 2"/>
          <p:cNvSpPr>
            <a:spLocks noGrp="1"/>
          </p:cNvSpPr>
          <p:nvPr>
            <p:ph idx="1"/>
          </p:nvPr>
        </p:nvSpPr>
        <p:spPr/>
        <p:txBody>
          <a:bodyPr/>
          <a:lstStyle/>
          <a:p>
            <a:pPr>
              <a:buNone/>
            </a:pPr>
            <a:r>
              <a:rPr lang="en-US" sz="1800" b="1" dirty="0">
                <a:solidFill>
                  <a:schemeClr val="bg2">
                    <a:lumMod val="10000"/>
                  </a:schemeClr>
                </a:solidFill>
              </a:rPr>
              <a:t>Economically Disadvantaged Students (continued)</a:t>
            </a:r>
          </a:p>
          <a:p>
            <a:r>
              <a:rPr lang="en-US" sz="1800" dirty="0">
                <a:solidFill>
                  <a:schemeClr val="bg2">
                    <a:lumMod val="10000"/>
                  </a:schemeClr>
                </a:solidFill>
              </a:rPr>
              <a:t>Economically disadvantaged (“EcoDis”) enrollment continues to replace free and reduced price lunch data, which is no longer available for all districts as a result of districts’ participation in the USDA’s Community Eligibility Program.  </a:t>
            </a:r>
          </a:p>
          <a:p>
            <a:pPr lvl="1"/>
            <a:r>
              <a:rPr lang="en-US" sz="1600" dirty="0"/>
              <a:t>This measure includes those students qualifying as a match in the following programs included in the Commonwealth's direct certification system, which is maintained in the Executive Office of Health and Human Services Virtual Gateway system: Supplemental Nutrition Assistance Program (SNAP), Temporary Assistance for Needy Families (TANF), Medicaid (MassHealth), and foster care.</a:t>
            </a:r>
          </a:p>
          <a:p>
            <a:pPr lvl="0"/>
            <a:r>
              <a:rPr lang="en-US" sz="1800" dirty="0">
                <a:solidFill>
                  <a:schemeClr val="bg2">
                    <a:lumMod val="10000"/>
                  </a:schemeClr>
                </a:solidFill>
              </a:rPr>
              <a:t>Districts are assigned to deciles in the same manner as in FY19. </a:t>
            </a:r>
            <a:r>
              <a:rPr lang="en-US" sz="1800" dirty="0"/>
              <a:t>The foundation budget rate applied to a district’s economically disadvantaged students is based on a district’s concentration of those students.</a:t>
            </a:r>
          </a:p>
          <a:p>
            <a:pPr lvl="1"/>
            <a:r>
              <a:rPr lang="en-US" sz="1600" dirty="0"/>
              <a:t>Number of economically disadvantaged students / Foundation enrollment = % economically disadvantaged</a:t>
            </a:r>
          </a:p>
          <a:p>
            <a:pPr lvl="1"/>
            <a:r>
              <a:rPr lang="en-US" sz="1600" dirty="0"/>
              <a:t>Districts are then sorted into deciles based on this calculation.  Each decile group corresponds to a foundation budget rate. </a:t>
            </a:r>
            <a:r>
              <a:rPr lang="en-US" sz="1600" dirty="0">
                <a:solidFill>
                  <a:schemeClr val="bg2">
                    <a:lumMod val="10000"/>
                  </a:schemeClr>
                </a:solidFill>
              </a:rPr>
              <a:t>Decile 10 includes those districts with the highest concentration of EcoDis students.</a:t>
            </a:r>
          </a:p>
          <a:p>
            <a:endParaRPr lang="en-US" sz="1800" dirty="0">
              <a:solidFill>
                <a:schemeClr val="bg2">
                  <a:lumMod val="1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 of the Chapter 70 formula </a:t>
            </a:r>
          </a:p>
        </p:txBody>
      </p:sp>
      <p:sp>
        <p:nvSpPr>
          <p:cNvPr id="7" name="Content Placeholder 6"/>
          <p:cNvSpPr>
            <a:spLocks noGrp="1"/>
          </p:cNvSpPr>
          <p:nvPr>
            <p:ph idx="1"/>
          </p:nvPr>
        </p:nvSpPr>
        <p:spPr/>
        <p:txBody>
          <a:bodyPr/>
          <a:lstStyle/>
          <a:p>
            <a:r>
              <a:rPr lang="en-US" dirty="0"/>
              <a:t>To ensure that every district has sufficient resources to meet its foundation budget spending level, through an equitable combination of local property taxes and state aid.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Chapter 70 aid is determined in three basic steps</a:t>
            </a:r>
          </a:p>
        </p:txBody>
      </p:sp>
      <p:sp>
        <p:nvSpPr>
          <p:cNvPr id="11" name="Content Placeholder 10"/>
          <p:cNvSpPr>
            <a:spLocks noGrp="1"/>
          </p:cNvSpPr>
          <p:nvPr>
            <p:ph idx="1"/>
          </p:nvPr>
        </p:nvSpPr>
        <p:spPr>
          <a:xfrm>
            <a:off x="609600" y="1295401"/>
            <a:ext cx="10769600" cy="3962401"/>
          </a:xfrm>
        </p:spPr>
        <p:txBody>
          <a:bodyPr>
            <a:noAutofit/>
          </a:bodyPr>
          <a:lstStyle/>
          <a:p>
            <a:pPr>
              <a:buNone/>
            </a:pPr>
            <a:r>
              <a:rPr lang="en-US" sz="2000" dirty="0"/>
              <a:t>A district’s Chapter 70 aid is determined in three basic steps:</a:t>
            </a:r>
          </a:p>
          <a:p>
            <a:pPr marL="914400" lvl="1" indent="-457200">
              <a:buFont typeface="Georgia" pitchFamily="18" charset="0"/>
              <a:buAutoNum type="arabicPeriod"/>
            </a:pPr>
            <a:r>
              <a:rPr lang="en-US" sz="2000" dirty="0"/>
              <a:t>It defines and calculates a </a:t>
            </a:r>
            <a:r>
              <a:rPr lang="en-US" sz="2000" b="1" dirty="0"/>
              <a:t>foundation budget</a:t>
            </a:r>
            <a:r>
              <a:rPr lang="en-US" sz="2000" dirty="0"/>
              <a:t>, an adequate funding level for each district, given the specific grades, programs, and demographic characteristics of its students. </a:t>
            </a:r>
          </a:p>
          <a:p>
            <a:pPr marL="914400" lvl="1" indent="-457200">
              <a:buNone/>
            </a:pPr>
            <a:r>
              <a:rPr lang="en-US" sz="2000" dirty="0"/>
              <a:t>  </a:t>
            </a:r>
          </a:p>
          <a:p>
            <a:pPr marL="914400" lvl="1" indent="-457200">
              <a:buFont typeface="+mj-lt"/>
              <a:buAutoNum type="arabicPeriod" startAt="2"/>
            </a:pPr>
            <a:r>
              <a:rPr lang="en-US" sz="2000" dirty="0"/>
              <a:t>It then determines an equitable </a:t>
            </a:r>
            <a:r>
              <a:rPr lang="en-US" sz="2000" b="1" dirty="0"/>
              <a:t>local contribution</a:t>
            </a:r>
            <a:r>
              <a:rPr lang="en-US" sz="2000" dirty="0"/>
              <a:t>, how much of that “foundation budget” should be paid for by each city and town’s property tax, based upon the relative wealth of the community.  </a:t>
            </a:r>
          </a:p>
          <a:p>
            <a:pPr marL="914400" lvl="1" indent="-457200">
              <a:buNone/>
            </a:pPr>
            <a:endParaRPr lang="en-US" sz="2000" dirty="0"/>
          </a:p>
          <a:p>
            <a:pPr marL="914400" lvl="1" indent="-457200">
              <a:buFont typeface="+mj-lt"/>
              <a:buAutoNum type="arabicPeriod" startAt="3"/>
            </a:pPr>
            <a:r>
              <a:rPr lang="en-US" sz="2000" dirty="0"/>
              <a:t>The remainder is funded by Chapter 70 </a:t>
            </a:r>
            <a:r>
              <a:rPr lang="en-US" sz="2000" b="1" dirty="0"/>
              <a:t>state aid</a:t>
            </a:r>
            <a:r>
              <a:rPr lang="en-US" sz="2000" dirty="0"/>
              <a:t>.</a:t>
            </a:r>
          </a:p>
          <a:p>
            <a:pPr marL="914400" lvl="1" indent="-457200">
              <a:buNone/>
            </a:pPr>
            <a:endParaRPr lang="en-US" sz="2000" dirty="0"/>
          </a:p>
          <a:p>
            <a:endParaRPr lang="en-US" sz="2000" dirty="0"/>
          </a:p>
        </p:txBody>
      </p:sp>
      <p:sp>
        <p:nvSpPr>
          <p:cNvPr id="7" name="Rectangle 6"/>
          <p:cNvSpPr/>
          <p:nvPr/>
        </p:nvSpPr>
        <p:spPr>
          <a:xfrm>
            <a:off x="1219200" y="5411689"/>
            <a:ext cx="9688286" cy="7078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defRPr/>
            </a:pPr>
            <a:r>
              <a:rPr lang="en-US" sz="2000" dirty="0">
                <a:solidFill>
                  <a:prstClr val="white"/>
                </a:solidFill>
              </a:rPr>
              <a:t>Local Contribution + State Aid = a district’s </a:t>
            </a:r>
            <a:r>
              <a:rPr lang="en-US" sz="2000" u="sng" dirty="0">
                <a:solidFill>
                  <a:prstClr val="white"/>
                </a:solidFill>
              </a:rPr>
              <a:t>Net School Spending (NSS) requirement</a:t>
            </a:r>
            <a:r>
              <a:rPr lang="en-US" sz="2000" dirty="0">
                <a:solidFill>
                  <a:prstClr val="white"/>
                </a:solidFill>
              </a:rPr>
              <a:t>.  This is the minimum amount that a district must spend to comply with state law.</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rtlCol="0">
            <a:normAutofit fontScale="90000"/>
          </a:bodyPr>
          <a:lstStyle/>
          <a:p>
            <a:pPr eaLnBrk="1" fontAlgn="auto" hangingPunct="1">
              <a:spcAft>
                <a:spcPts val="0"/>
              </a:spcAft>
              <a:defRPr/>
            </a:pPr>
            <a:r>
              <a:rPr lang="en-US" sz="2800" dirty="0"/>
              <a:t>Districts receive different levels of Chapter 70 aid, because their community’s ability to pay differs</a:t>
            </a:r>
          </a:p>
        </p:txBody>
      </p:sp>
      <p:graphicFrame>
        <p:nvGraphicFramePr>
          <p:cNvPr id="6" name="Chart 5" descr="This is a bar chart comparing local contribution and state aid as a proportion of required net school spending."/>
          <p:cNvGraphicFramePr/>
          <p:nvPr>
            <p:extLst>
              <p:ext uri="{D42A27DB-BD31-4B8C-83A1-F6EECF244321}">
                <p14:modId xmlns:p14="http://schemas.microsoft.com/office/powerpoint/2010/main" val="4165997118"/>
              </p:ext>
            </p:extLst>
          </p:nvPr>
        </p:nvGraphicFramePr>
        <p:xfrm>
          <a:off x="533400" y="1397000"/>
          <a:ext cx="11201400" cy="5156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Autofit/>
          </a:bodyPr>
          <a:lstStyle/>
          <a:p>
            <a:pPr eaLnBrk="1" hangingPunct="1"/>
            <a:r>
              <a:rPr lang="en-US" sz="3200" dirty="0"/>
              <a:t>Key Factors in School Funding Formula</a:t>
            </a:r>
          </a:p>
        </p:txBody>
      </p:sp>
      <p:sp>
        <p:nvSpPr>
          <p:cNvPr id="25604" name="Content Placeholder 5"/>
          <p:cNvSpPr txBox="1">
            <a:spLocks/>
          </p:cNvSpPr>
          <p:nvPr/>
        </p:nvSpPr>
        <p:spPr bwMode="auto">
          <a:xfrm>
            <a:off x="812800" y="1524000"/>
            <a:ext cx="5080000" cy="4525963"/>
          </a:xfrm>
          <a:prstGeom prst="rect">
            <a:avLst/>
          </a:prstGeom>
          <a:noFill/>
          <a:ln w="9525">
            <a:noFill/>
            <a:miter lim="800000"/>
            <a:headEnd/>
            <a:tailEnd/>
          </a:ln>
        </p:spPr>
        <p:txBody>
          <a:bodyPr/>
          <a:lstStyle/>
          <a:p>
            <a:pPr marL="342900" indent="-342900" fontAlgn="base">
              <a:spcBef>
                <a:spcPct val="20000"/>
              </a:spcBef>
              <a:spcAft>
                <a:spcPct val="0"/>
              </a:spcAft>
              <a:buFont typeface="Arial" charset="0"/>
              <a:buNone/>
            </a:pPr>
            <a:r>
              <a:rPr lang="en-US" sz="2400" u="sng" dirty="0">
                <a:solidFill>
                  <a:srgbClr val="0D1969"/>
                </a:solidFill>
                <a:cs typeface="Arial" charset="0"/>
              </a:rPr>
              <a:t>Foundation Budget</a:t>
            </a:r>
          </a:p>
          <a:p>
            <a:pPr marL="342900" indent="-342900" fontAlgn="base">
              <a:spcBef>
                <a:spcPct val="20000"/>
              </a:spcBef>
              <a:spcAft>
                <a:spcPct val="0"/>
              </a:spcAft>
              <a:buFont typeface="Arial" charset="0"/>
              <a:buChar char="•"/>
            </a:pPr>
            <a:r>
              <a:rPr lang="en-US" sz="2400" dirty="0">
                <a:solidFill>
                  <a:srgbClr val="0D1969"/>
                </a:solidFill>
                <a:cs typeface="Arial" charset="0"/>
              </a:rPr>
              <a:t>Enrollment</a:t>
            </a:r>
          </a:p>
          <a:p>
            <a:pPr marL="342900" indent="-342900" fontAlgn="base">
              <a:spcBef>
                <a:spcPct val="20000"/>
              </a:spcBef>
              <a:spcAft>
                <a:spcPct val="0"/>
              </a:spcAft>
              <a:buFont typeface="Arial" charset="0"/>
              <a:buChar char="•"/>
            </a:pPr>
            <a:r>
              <a:rPr lang="en-US" sz="2400" dirty="0">
                <a:solidFill>
                  <a:srgbClr val="0D1969"/>
                </a:solidFill>
                <a:cs typeface="Arial" charset="0"/>
              </a:rPr>
              <a:t>Wage Adjustment Factor</a:t>
            </a:r>
          </a:p>
          <a:p>
            <a:pPr marL="342900" indent="-342900" fontAlgn="base">
              <a:spcBef>
                <a:spcPct val="20000"/>
              </a:spcBef>
              <a:spcAft>
                <a:spcPct val="0"/>
              </a:spcAft>
              <a:buFont typeface="Arial" charset="0"/>
              <a:buChar char="•"/>
            </a:pPr>
            <a:r>
              <a:rPr lang="en-US" sz="2400" dirty="0">
                <a:solidFill>
                  <a:srgbClr val="0D1969"/>
                </a:solidFill>
                <a:cs typeface="Arial" charset="0"/>
              </a:rPr>
              <a:t>Inflation</a:t>
            </a:r>
          </a:p>
        </p:txBody>
      </p:sp>
      <p:sp>
        <p:nvSpPr>
          <p:cNvPr id="25605" name="Content Placeholder 6"/>
          <p:cNvSpPr txBox="1">
            <a:spLocks/>
          </p:cNvSpPr>
          <p:nvPr/>
        </p:nvSpPr>
        <p:spPr bwMode="auto">
          <a:xfrm>
            <a:off x="6299200" y="1524000"/>
            <a:ext cx="5080000" cy="4525963"/>
          </a:xfrm>
          <a:prstGeom prst="rect">
            <a:avLst/>
          </a:prstGeom>
          <a:noFill/>
          <a:ln w="9525">
            <a:noFill/>
            <a:miter lim="800000"/>
            <a:headEnd/>
            <a:tailEnd/>
          </a:ln>
        </p:spPr>
        <p:txBody>
          <a:bodyPr/>
          <a:lstStyle/>
          <a:p>
            <a:pPr marL="342900" indent="-342900" fontAlgn="base">
              <a:spcBef>
                <a:spcPct val="20000"/>
              </a:spcBef>
              <a:spcAft>
                <a:spcPct val="0"/>
              </a:spcAft>
              <a:buFont typeface="Arial" charset="0"/>
              <a:buNone/>
            </a:pPr>
            <a:r>
              <a:rPr lang="en-US" sz="2400" u="sng" dirty="0">
                <a:solidFill>
                  <a:srgbClr val="0D1969"/>
                </a:solidFill>
                <a:cs typeface="Arial" charset="0"/>
              </a:rPr>
              <a:t>Local Contribution</a:t>
            </a:r>
          </a:p>
          <a:p>
            <a:pPr marL="342900" indent="-342900" fontAlgn="base">
              <a:spcBef>
                <a:spcPct val="20000"/>
              </a:spcBef>
              <a:spcAft>
                <a:spcPct val="0"/>
              </a:spcAft>
              <a:buFont typeface="Arial" charset="0"/>
              <a:buChar char="•"/>
            </a:pPr>
            <a:r>
              <a:rPr lang="en-US" sz="2400" dirty="0">
                <a:solidFill>
                  <a:srgbClr val="0D1969"/>
                </a:solidFill>
                <a:cs typeface="Arial" charset="0"/>
              </a:rPr>
              <a:t>Property value</a:t>
            </a:r>
          </a:p>
          <a:p>
            <a:pPr marL="342900" indent="-342900" fontAlgn="base">
              <a:spcBef>
                <a:spcPct val="20000"/>
              </a:spcBef>
              <a:spcAft>
                <a:spcPct val="0"/>
              </a:spcAft>
              <a:buFont typeface="Arial" charset="0"/>
              <a:buChar char="•"/>
            </a:pPr>
            <a:r>
              <a:rPr lang="en-US" sz="2400" dirty="0">
                <a:solidFill>
                  <a:srgbClr val="0D1969"/>
                </a:solidFill>
                <a:cs typeface="Arial" charset="0"/>
              </a:rPr>
              <a:t>Income</a:t>
            </a:r>
          </a:p>
          <a:p>
            <a:pPr marL="342900" indent="-342900" fontAlgn="base">
              <a:spcBef>
                <a:spcPct val="20000"/>
              </a:spcBef>
              <a:spcAft>
                <a:spcPct val="0"/>
              </a:spcAft>
              <a:buFont typeface="Arial" charset="0"/>
              <a:buChar char="•"/>
            </a:pPr>
            <a:r>
              <a:rPr lang="en-US" sz="2400" dirty="0">
                <a:solidFill>
                  <a:srgbClr val="0D1969"/>
                </a:solidFill>
                <a:cs typeface="Arial" charset="0"/>
              </a:rPr>
              <a:t>Municipal Revenue Growth Factor</a:t>
            </a:r>
          </a:p>
        </p:txBody>
      </p:sp>
      <p:sp>
        <p:nvSpPr>
          <p:cNvPr id="10" name="Rectangle 9"/>
          <p:cNvSpPr/>
          <p:nvPr/>
        </p:nvSpPr>
        <p:spPr>
          <a:xfrm>
            <a:off x="1320800" y="5387946"/>
            <a:ext cx="9550400" cy="4001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a:defRPr/>
            </a:pPr>
            <a:r>
              <a:rPr lang="en-US" sz="2000" dirty="0">
                <a:solidFill>
                  <a:prstClr val="white"/>
                </a:solidFill>
              </a:rPr>
              <a:t>These six factors work together to determine a district’s Chapter 70 aid.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Foundation budgets are an indication of student need</a:t>
            </a:r>
            <a:endParaRPr lang="en-US" dirty="0"/>
          </a:p>
        </p:txBody>
      </p:sp>
      <p:graphicFrame>
        <p:nvGraphicFramePr>
          <p:cNvPr id="5" name="Chart 4" descr="foundation budget per pupil for each economically disadvantaged decile"/>
          <p:cNvGraphicFramePr/>
          <p:nvPr>
            <p:extLst>
              <p:ext uri="{D42A27DB-BD31-4B8C-83A1-F6EECF244321}">
                <p14:modId xmlns:p14="http://schemas.microsoft.com/office/powerpoint/2010/main" val="2720235211"/>
              </p:ext>
            </p:extLst>
          </p:nvPr>
        </p:nvGraphicFramePr>
        <p:xfrm>
          <a:off x="707571" y="1197429"/>
          <a:ext cx="9971315" cy="511628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theme/theme1.xml><?xml version="1.0" encoding="utf-8"?>
<a:theme xmlns:a="http://schemas.openxmlformats.org/drawingml/2006/main" name="ESE PowerPoint Template 2017">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3a5a55f13e9bb649c79d8b6e4cc9fe8c">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9f746412060615af2bac066d19f8186c"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DESE-231-54399</_dlc_DocId>
    <_dlc_DocIdUrl xmlns="733efe1c-5bbe-4968-87dc-d400e65c879f">
      <Url>https://sharepoint.doemass.org/ese/webteam/cps/_layouts/DocIdRedir.aspx?ID=DESE-231-54399</Url>
      <Description>DESE-231-54399</Description>
    </_dlc_DocIdUrl>
  </documentManagement>
</p:properties>
</file>

<file path=customXml/item3.xml><?xml version="1.0" encoding="utf-8"?>
<?mso-contentType ?>
<FormTemplates xmlns="http://schemas.microsoft.com/sharepoint/v3/contenttype/forms">
  <Display>DocumentLibraryForm</Display>
  <Edit>DropOffZoneRoutingForm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BFA3F28-A184-400B-A20A-FCF7088B69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8983D36-6E6A-4CAA-93BA-8B2649CC5A2A}">
  <ds:schemaRefs>
    <ds:schemaRef ds:uri="http://purl.org/dc/elements/1.1/"/>
    <ds:schemaRef ds:uri="http://schemas.microsoft.com/office/2006/documentManagement/types"/>
    <ds:schemaRef ds:uri="0a4e05da-b9bc-4326-ad73-01ef31b95567"/>
    <ds:schemaRef ds:uri="733efe1c-5bbe-4968-87dc-d400e65c879f"/>
    <ds:schemaRef ds:uri="http://purl.org/dc/terms/"/>
    <ds:schemaRef ds:uri="http://schemas.microsoft.com/office/infopath/2007/PartnerControls"/>
    <ds:schemaRef ds:uri="http://purl.org/dc/dcmitype/"/>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DC023B88-7DB0-4AD6-BE4C-EC49DEDB594C}">
  <ds:schemaRefs>
    <ds:schemaRef ds:uri="http://schemas.microsoft.com/sharepoint/v3/contenttype/forms"/>
  </ds:schemaRefs>
</ds:datastoreItem>
</file>

<file path=customXml/itemProps4.xml><?xml version="1.0" encoding="utf-8"?>
<ds:datastoreItem xmlns:ds="http://schemas.openxmlformats.org/officeDocument/2006/customXml" ds:itemID="{211DB52E-2615-406B-9819-E664C707D9E5}">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ESE PowerPoint Template 2017</Template>
  <TotalTime>2714</TotalTime>
  <Words>1872</Words>
  <Application>Microsoft Office PowerPoint</Application>
  <PresentationFormat>Widescreen</PresentationFormat>
  <Paragraphs>203</Paragraphs>
  <Slides>27</Slides>
  <Notes>27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等线</vt:lpstr>
      <vt:lpstr>Arial</vt:lpstr>
      <vt:lpstr>Calibri</vt:lpstr>
      <vt:lpstr>Courier New</vt:lpstr>
      <vt:lpstr>Georgia</vt:lpstr>
      <vt:lpstr>Segoe</vt:lpstr>
      <vt:lpstr>Segoe SemiBold</vt:lpstr>
      <vt:lpstr>Segoe UI</vt:lpstr>
      <vt:lpstr>Segoe UI Semibold</vt:lpstr>
      <vt:lpstr>Wingdings</vt:lpstr>
      <vt:lpstr>ESE PowerPoint Template 2017</vt:lpstr>
      <vt:lpstr>FY20 Chapter 70</vt:lpstr>
      <vt:lpstr>Highlights</vt:lpstr>
      <vt:lpstr>Implementing FBRC recommendations</vt:lpstr>
      <vt:lpstr>Other highlights</vt:lpstr>
      <vt:lpstr>Goal of the Chapter 70 formula </vt:lpstr>
      <vt:lpstr>Chapter 70 aid is determined in three basic steps</vt:lpstr>
      <vt:lpstr>Districts receive different levels of Chapter 70 aid, because their community’s ability to pay differs</vt:lpstr>
      <vt:lpstr>Key Factors in School Funding Formula</vt:lpstr>
      <vt:lpstr>Foundation budgets are an indication of student need</vt:lpstr>
      <vt:lpstr>A district's foundation budget is derived by multiplying the number of pupils in 13 enrollment categories by cost rates in 11 functional areas.</vt:lpstr>
      <vt:lpstr>Foundation budget rates reflect differences in the cost of educating different types of students.</vt:lpstr>
      <vt:lpstr>Instructional categories (in blue) comprise 69% of the statewide foundation budget.</vt:lpstr>
      <vt:lpstr>Local Contribution Establishing local ability to pay</vt:lpstr>
      <vt:lpstr>How is the required local contribution calculated?  Determining each community’s target local share starts with the local share of statewide foundation.</vt:lpstr>
      <vt:lpstr>Individual communities’ target local shares are based on local property values and income, and their foundation budgets. </vt:lpstr>
      <vt:lpstr>Getting Closer To the Target Contribution Determining the Upcoming Year’s Local Contribution</vt:lpstr>
      <vt:lpstr>Each community transitions to its target local share at a different pace.</vt:lpstr>
      <vt:lpstr>Reaching the Targets Over Time All Municipalities</vt:lpstr>
      <vt:lpstr>Progress towards Target Local Share</vt:lpstr>
      <vt:lpstr>How is the district’s required local contribution calculated?  Once the city or town’s required local contribution is calculated, it is allocated among the districts to which it belongs.</vt:lpstr>
      <vt:lpstr>Calculating Chapter 70 Aid</vt:lpstr>
      <vt:lpstr>Calculating Chapter 70 Aid</vt:lpstr>
      <vt:lpstr>Progress towards Target Aid Share</vt:lpstr>
      <vt:lpstr>Progress towards Target Aid Shares All Districts</vt:lpstr>
      <vt:lpstr>Net School Spending</vt:lpstr>
      <vt:lpstr>Chapter 70 Website http://www.doe.mass.edu/finance/chapter70/</vt:lpstr>
      <vt:lpstr>Chapter 70 Contact Info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FY20 Chapter 70 Powerpoint Presentation</dc:title>
  <dc:creator>DESE</dc:creator>
  <cp:lastModifiedBy>Zou, Dong (EOE)</cp:lastModifiedBy>
  <cp:revision>161</cp:revision>
  <cp:lastPrinted>2017-08-07T14:46:10Z</cp:lastPrinted>
  <dcterms:created xsi:type="dcterms:W3CDTF">2018-01-08T17:30:59Z</dcterms:created>
  <dcterms:modified xsi:type="dcterms:W3CDTF">2019-09-10T14:47:34Z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Sep 10 2019</vt:lpwstr>
  </property>
</Properties>
</file>