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277" r:id="rId6"/>
    <p:sldId id="351" r:id="rId7"/>
    <p:sldId id="352" r:id="rId8"/>
    <p:sldId id="354" r:id="rId9"/>
    <p:sldId id="385" r:id="rId10"/>
    <p:sldId id="383" r:id="rId11"/>
    <p:sldId id="393" r:id="rId12"/>
    <p:sldId id="319" r:id="rId13"/>
    <p:sldId id="394" r:id="rId14"/>
    <p:sldId id="395" r:id="rId15"/>
    <p:sldId id="396" r:id="rId16"/>
    <p:sldId id="378" r:id="rId17"/>
    <p:sldId id="356" r:id="rId18"/>
    <p:sldId id="353" r:id="rId19"/>
    <p:sldId id="377" r:id="rId20"/>
    <p:sldId id="401" r:id="rId21"/>
    <p:sldId id="361" r:id="rId22"/>
    <p:sldId id="360" r:id="rId23"/>
    <p:sldId id="365" r:id="rId24"/>
    <p:sldId id="398" r:id="rId25"/>
    <p:sldId id="399" r:id="rId26"/>
    <p:sldId id="371" r:id="rId27"/>
    <p:sldId id="405" r:id="rId28"/>
    <p:sldId id="373" r:id="rId29"/>
    <p:sldId id="358" r:id="rId30"/>
    <p:sldId id="402" r:id="rId31"/>
    <p:sldId id="403" r:id="rId32"/>
    <p:sldId id="381" r:id="rId3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51"/>
            <p14:sldId id="352"/>
            <p14:sldId id="354"/>
            <p14:sldId id="385"/>
            <p14:sldId id="383"/>
            <p14:sldId id="393"/>
            <p14:sldId id="319"/>
            <p14:sldId id="394"/>
            <p14:sldId id="395"/>
            <p14:sldId id="396"/>
            <p14:sldId id="378"/>
            <p14:sldId id="356"/>
            <p14:sldId id="353"/>
            <p14:sldId id="377"/>
            <p14:sldId id="401"/>
            <p14:sldId id="361"/>
            <p14:sldId id="360"/>
            <p14:sldId id="365"/>
            <p14:sldId id="398"/>
            <p14:sldId id="399"/>
            <p14:sldId id="371"/>
            <p14:sldId id="405"/>
            <p14:sldId id="373"/>
            <p14:sldId id="358"/>
            <p14:sldId id="402"/>
            <p14:sldId id="403"/>
            <p14:sldId id="381"/>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iselle, Cheryl A.  (DESE)" initials="LCA(" lastIdx="17" clrIdx="0">
    <p:extLst>
      <p:ext uri="{19B8F6BF-5375-455C-9EA6-DF929625EA0E}">
        <p15:presenceInfo xmlns:p15="http://schemas.microsoft.com/office/powerpoint/2012/main" userId="S::cheryl.a.loiselle@mass.gov::a4005bda-b368-4abb-9ca9-8bb1d2d5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C9E"/>
    <a:srgbClr val="1B335D"/>
    <a:srgbClr val="000000"/>
    <a:srgbClr val="E38526"/>
    <a:srgbClr val="4575C7"/>
    <a:srgbClr val="C6D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3252" autoAdjust="0"/>
  </p:normalViewPr>
  <p:slideViewPr>
    <p:cSldViewPr snapToGrid="0">
      <p:cViewPr varScale="1">
        <p:scale>
          <a:sx n="46" d="100"/>
          <a:sy n="46" d="100"/>
        </p:scale>
        <p:origin x="78" y="1206"/>
      </p:cViewPr>
      <p:guideLst>
        <p:guide orient="horz" pos="2160"/>
        <p:guide pos="3840"/>
      </p:guideLst>
    </p:cSldViewPr>
  </p:slideViewPr>
  <p:outlineViewPr>
    <p:cViewPr>
      <p:scale>
        <a:sx n="33" d="100"/>
        <a:sy n="33" d="100"/>
      </p:scale>
      <p:origin x="0" y="-7760"/>
    </p:cViewPr>
  </p:outlineViewPr>
  <p:notesTextViewPr>
    <p:cViewPr>
      <p:scale>
        <a:sx n="1" d="1"/>
        <a:sy n="1" d="1"/>
      </p:scale>
      <p:origin x="0" y="0"/>
    </p:cViewPr>
  </p:notesTextViewPr>
  <p:sorterViewPr>
    <p:cViewPr>
      <p:scale>
        <a:sx n="75" d="100"/>
        <a:sy n="75" d="100"/>
      </p:scale>
      <p:origin x="0" y="-3384"/>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2400" b="1" kern="1200" baseline="0" dirty="0">
                <a:solidFill>
                  <a:schemeClr val="accent1">
                    <a:lumMod val="50000"/>
                  </a:schemeClr>
                </a:solidFill>
                <a:latin typeface="Segoe UI" panose="020B0502040204020203" pitchFamily="34" charset="0"/>
                <a:ea typeface="+mn-ea"/>
                <a:cs typeface="Segoe UI" panose="020B0502040204020203" pitchFamily="34" charset="0"/>
              </a:rPr>
              <a:t>Foundation</a:t>
            </a:r>
            <a:r>
              <a:rPr lang="en-US" sz="2000" dirty="0">
                <a:solidFill>
                  <a:srgbClr val="000000"/>
                </a:solidFill>
              </a:rPr>
              <a:t> </a:t>
            </a:r>
            <a:r>
              <a:rPr lang="en-US" sz="2400" b="1" i="0" u="none" strike="noStrike" kern="1200" cap="none" spc="0" normalizeH="0" baseline="0" dirty="0">
                <a:solidFill>
                  <a:schemeClr val="accent1">
                    <a:lumMod val="50000"/>
                  </a:schemeClr>
                </a:solidFill>
                <a:latin typeface="Segoe UI" panose="020B0502040204020203" pitchFamily="34" charset="0"/>
                <a:ea typeface="+mn-ea"/>
                <a:cs typeface="Segoe UI" panose="020B0502040204020203" pitchFamily="34" charset="0"/>
              </a:rPr>
              <a:t>budget per pupil, by low-income % range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tx>
            <c:strRef>
              <c:f>Sheet1!$B$1</c:f>
              <c:strCache>
                <c:ptCount val="1"/>
                <c:pt idx="0">
                  <c:v>Foundation budget per pupil</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21F5-49D9-8C0D-BD036F138F3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State average</c:v>
                </c:pt>
                <c:pt idx="1">
                  <c:v> 80.00%+</c:v>
                </c:pt>
                <c:pt idx="2">
                  <c:v> 70.00 - 79.99%</c:v>
                </c:pt>
                <c:pt idx="3">
                  <c:v> 54.00 - 69.99%</c:v>
                </c:pt>
                <c:pt idx="4">
                  <c:v> 48.00 - 53.99%</c:v>
                </c:pt>
                <c:pt idx="5">
                  <c:v> 42.00 - 47.99%</c:v>
                </c:pt>
                <c:pt idx="6">
                  <c:v> 36.00 - 41.99%</c:v>
                </c:pt>
                <c:pt idx="7">
                  <c:v> 30.00 - 35.99%</c:v>
                </c:pt>
                <c:pt idx="8">
                  <c:v> 24.00 - 29.99%</c:v>
                </c:pt>
                <c:pt idx="9">
                  <c:v> 18.00 - 23.99%</c:v>
                </c:pt>
                <c:pt idx="10">
                  <c:v> 12.00 - 17.99%</c:v>
                </c:pt>
                <c:pt idx="11">
                  <c:v> 6.00 - 11.99%</c:v>
                </c:pt>
                <c:pt idx="12">
                  <c:v> 0.00 - 5.99%</c:v>
                </c:pt>
              </c:strCache>
            </c:strRef>
          </c:cat>
          <c:val>
            <c:numRef>
              <c:f>Sheet1!$B$2:$B$14</c:f>
              <c:numCache>
                <c:formatCode>"$"#,##0</c:formatCode>
                <c:ptCount val="13"/>
                <c:pt idx="0">
                  <c:v>12955</c:v>
                </c:pt>
                <c:pt idx="1">
                  <c:v>15500</c:v>
                </c:pt>
                <c:pt idx="2">
                  <c:v>15433</c:v>
                </c:pt>
                <c:pt idx="3">
                  <c:v>13755</c:v>
                </c:pt>
                <c:pt idx="4">
                  <c:v>13457</c:v>
                </c:pt>
                <c:pt idx="5">
                  <c:v>13334</c:v>
                </c:pt>
                <c:pt idx="6">
                  <c:v>12603</c:v>
                </c:pt>
                <c:pt idx="7">
                  <c:v>12047</c:v>
                </c:pt>
                <c:pt idx="8">
                  <c:v>11553</c:v>
                </c:pt>
                <c:pt idx="9">
                  <c:v>11295</c:v>
                </c:pt>
                <c:pt idx="10">
                  <c:v>11184</c:v>
                </c:pt>
                <c:pt idx="11">
                  <c:v>11088</c:v>
                </c:pt>
                <c:pt idx="12">
                  <c:v>10812</c:v>
                </c:pt>
              </c:numCache>
            </c:numRef>
          </c:val>
          <c:extLst>
            <c:ext xmlns:c16="http://schemas.microsoft.com/office/drawing/2014/chart" uri="{C3380CC4-5D6E-409C-BE32-E72D297353CC}">
              <c16:uniqueId val="{00000002-21F5-49D9-8C0D-BD036F138F3A}"/>
            </c:ext>
          </c:extLst>
        </c:ser>
        <c:dLbls>
          <c:showLegendKey val="0"/>
          <c:showVal val="1"/>
          <c:showCatName val="0"/>
          <c:showSerName val="0"/>
          <c:showPercent val="0"/>
          <c:showBubbleSize val="0"/>
        </c:dLbls>
        <c:gapWidth val="75"/>
        <c:axId val="1246855728"/>
        <c:axId val="1246861968"/>
      </c:barChart>
      <c:catAx>
        <c:axId val="124685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rgbClr val="000000"/>
                </a:solidFill>
                <a:latin typeface="+mn-lt"/>
                <a:ea typeface="+mn-ea"/>
                <a:cs typeface="+mn-cs"/>
              </a:defRPr>
            </a:pPr>
            <a:endParaRPr lang="en-US"/>
          </a:p>
        </c:txPr>
        <c:crossAx val="1246861968"/>
        <c:crosses val="autoZero"/>
        <c:auto val="1"/>
        <c:lblAlgn val="ctr"/>
        <c:lblOffset val="100"/>
        <c:noMultiLvlLbl val="0"/>
      </c:catAx>
      <c:valAx>
        <c:axId val="1246861968"/>
        <c:scaling>
          <c:orientation val="minMax"/>
        </c:scaling>
        <c:delete val="1"/>
        <c:axPos val="b"/>
        <c:numFmt formatCode="&quot;$&quot;#,##0" sourceLinked="1"/>
        <c:majorTickMark val="none"/>
        <c:minorTickMark val="none"/>
        <c:tickLblPos val="nextTo"/>
        <c:crossAx val="1246855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Foundation budget = $45.0M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$45.0M</c:v>
                </c:pt>
              </c:strCache>
            </c:strRef>
          </c:tx>
          <c:dPt>
            <c:idx val="0"/>
            <c:bubble3D val="0"/>
            <c:spPr>
              <a:solidFill>
                <a:schemeClr val="accent4">
                  <a:shade val="65000"/>
                </a:schemeClr>
              </a:solidFill>
              <a:ln>
                <a:noFill/>
              </a:ln>
              <a:effectLst/>
            </c:spPr>
            <c:extLst>
              <c:ext xmlns:c16="http://schemas.microsoft.com/office/drawing/2014/chart" uri="{C3380CC4-5D6E-409C-BE32-E72D297353CC}">
                <c16:uniqueId val="{00000000-5445-44AB-96B7-68E975B2EA58}"/>
              </c:ext>
            </c:extLst>
          </c:dPt>
          <c:dPt>
            <c:idx val="1"/>
            <c:bubble3D val="0"/>
            <c:spPr>
              <a:solidFill>
                <a:schemeClr val="accent4"/>
              </a:solidFill>
              <a:ln>
                <a:noFill/>
              </a:ln>
              <a:effectLst/>
            </c:spPr>
            <c:extLst>
              <c:ext xmlns:c16="http://schemas.microsoft.com/office/drawing/2014/chart" uri="{C3380CC4-5D6E-409C-BE32-E72D297353CC}">
                <c16:uniqueId val="{00000001-5445-44AB-96B7-68E975B2EA58}"/>
              </c:ext>
            </c:extLst>
          </c:dPt>
          <c:dPt>
            <c:idx val="2"/>
            <c:bubble3D val="0"/>
            <c:spPr>
              <a:solidFill>
                <a:schemeClr val="accent4">
                  <a:tint val="65000"/>
                </a:schemeClr>
              </a:solidFill>
              <a:ln>
                <a:noFill/>
              </a:ln>
              <a:effectLst/>
            </c:spPr>
            <c:extLst>
              <c:ext xmlns:c16="http://schemas.microsoft.com/office/drawing/2014/chart" uri="{C3380CC4-5D6E-409C-BE32-E72D297353CC}">
                <c16:uniqueId val="{00000000-86E4-4BC1-B1FB-F3D82AFBFFE8}"/>
              </c:ext>
            </c:extLst>
          </c:dPt>
          <c:dLbls>
            <c:dLbl>
              <c:idx val="0"/>
              <c:layout>
                <c:manualLayout>
                  <c:x val="8.3367263563943056E-2"/>
                  <c:y val="5.6398967340961136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9FB9D4A2-8506-4A75-90A4-E95507465B68}" type="CATEGORYNAME">
                      <a:rPr lang="en-US" sz="1400"/>
                      <a:pPr>
                        <a:defRPr sz="1400"/>
                      </a:pPr>
                      <a:t>[CATEGORY NAME]</a:t>
                    </a:fld>
                    <a:r>
                      <a:rPr lang="en-US" sz="1400" baseline="0" dirty="0"/>
                      <a:t>
</a:t>
                    </a:r>
                    <a:fld id="{D4B79339-90EC-4902-8E32-CA6AB16B7F5D}"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359323970798714"/>
                      <c:h val="0.25805403139449906"/>
                    </c:manualLayout>
                  </c15:layout>
                  <c15:dlblFieldTable/>
                  <c15:showDataLabelsRange val="0"/>
                </c:ext>
                <c:ext xmlns:c16="http://schemas.microsoft.com/office/drawing/2014/chart" uri="{C3380CC4-5D6E-409C-BE32-E72D297353CC}">
                  <c16:uniqueId val="{00000000-5445-44AB-96B7-68E975B2EA58}"/>
                </c:ext>
              </c:extLst>
            </c:dLbl>
            <c:dLbl>
              <c:idx val="1"/>
              <c:layout>
                <c:manualLayout>
                  <c:x val="3.3327541352721111E-2"/>
                  <c:y val="0.11541503771138199"/>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213FEBB1-3DCE-4FAD-81EC-7302D36767CB}" type="CATEGORYNAME">
                      <a:rPr lang="en-US" sz="1400"/>
                      <a:pPr>
                        <a:defRPr sz="1400"/>
                      </a:pPr>
                      <a:t>[CATEGORY NAME]</a:t>
                    </a:fld>
                    <a:r>
                      <a:rPr lang="en-US" sz="1400" baseline="0" dirty="0"/>
                      <a:t>
</a:t>
                    </a:r>
                    <a:fld id="{1169B844-67EF-45EA-A73B-C3DA38F899DE}"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453281749684609"/>
                      <c:h val="0.12453133398994852"/>
                    </c:manualLayout>
                  </c15:layout>
                  <c15:dlblFieldTable/>
                  <c15:showDataLabelsRange val="0"/>
                </c:ext>
                <c:ext xmlns:c16="http://schemas.microsoft.com/office/drawing/2014/chart" uri="{C3380CC4-5D6E-409C-BE32-E72D297353CC}">
                  <c16:uniqueId val="{00000001-5445-44AB-96B7-68E975B2EA58}"/>
                </c:ext>
              </c:extLst>
            </c:dLbl>
            <c:dLbl>
              <c:idx val="2"/>
              <c:layout>
                <c:manualLayout>
                  <c:x val="-0.10132178385459811"/>
                  <c:y val="-0.3465908315607481"/>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fld id="{8A7EFE3B-4DBD-44DF-9876-945AEAB7CED0}" type="CATEGORYNAME">
                      <a:rPr lang="en-US" sz="1400"/>
                      <a:pPr>
                        <a:defRPr sz="1400"/>
                      </a:pPr>
                      <a:t>[CATEGORY NAME]</a:t>
                    </a:fld>
                    <a:r>
                      <a:rPr lang="en-US" sz="1400" baseline="0" dirty="0"/>
                      <a:t>
</a:t>
                    </a:r>
                    <a:fld id="{A3E501F8-98FA-450D-9519-3299E3B4F1AF}"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559821326826919"/>
                      <c:h val="0.15578132699952421"/>
                    </c:manualLayout>
                  </c15:layout>
                  <c15:dlblFieldTable/>
                  <c15:showDataLabelsRange val="0"/>
                </c:ext>
                <c:ext xmlns:c16="http://schemas.microsoft.com/office/drawing/2014/chart" uri="{C3380CC4-5D6E-409C-BE32-E72D297353CC}">
                  <c16:uniqueId val="{00000000-86E4-4BC1-B1FB-F3D82AFBFF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Greater New Bedford</c:v>
                </c:pt>
                <c:pt idx="1">
                  <c:v>Bristol County</c:v>
                </c:pt>
                <c:pt idx="2">
                  <c:v>Dartmouth</c:v>
                </c:pt>
              </c:strCache>
            </c:strRef>
          </c:cat>
          <c:val>
            <c:numRef>
              <c:f>Sheet1!$B$2:$B$4</c:f>
              <c:numCache>
                <c:formatCode>_(* #,##0_);_(* \(#,##0\);_(* "-"??_);_(@_)</c:formatCode>
                <c:ptCount val="3"/>
                <c:pt idx="0">
                  <c:v>6257702</c:v>
                </c:pt>
                <c:pt idx="1">
                  <c:v>318958</c:v>
                </c:pt>
                <c:pt idx="2">
                  <c:v>38413026</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Required local contribution= $37.1M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37.1M</c:v>
                </c:pt>
              </c:strCache>
            </c:strRef>
          </c:tx>
          <c:dPt>
            <c:idx val="0"/>
            <c:bubble3D val="0"/>
            <c:spPr>
              <a:solidFill>
                <a:schemeClr val="accent3">
                  <a:shade val="65000"/>
                </a:schemeClr>
              </a:solidFill>
              <a:ln>
                <a:noFill/>
              </a:ln>
              <a:effectLst/>
            </c:spPr>
            <c:extLst>
              <c:ext xmlns:c16="http://schemas.microsoft.com/office/drawing/2014/chart" uri="{C3380CC4-5D6E-409C-BE32-E72D297353CC}">
                <c16:uniqueId val="{00000001-4682-4DA3-AB39-E05631A17E8A}"/>
              </c:ext>
            </c:extLst>
          </c:dPt>
          <c:dPt>
            <c:idx val="1"/>
            <c:bubble3D val="0"/>
            <c:spPr>
              <a:solidFill>
                <a:schemeClr val="accent3"/>
              </a:solidFill>
              <a:ln>
                <a:noFill/>
              </a:ln>
              <a:effectLst/>
            </c:spPr>
            <c:extLst>
              <c:ext xmlns:c16="http://schemas.microsoft.com/office/drawing/2014/chart" uri="{C3380CC4-5D6E-409C-BE32-E72D297353CC}">
                <c16:uniqueId val="{00000003-4682-4DA3-AB39-E05631A17E8A}"/>
              </c:ext>
            </c:extLst>
          </c:dPt>
          <c:dPt>
            <c:idx val="2"/>
            <c:bubble3D val="0"/>
            <c:spPr>
              <a:solidFill>
                <a:schemeClr val="accent3">
                  <a:tint val="65000"/>
                </a:schemeClr>
              </a:solidFill>
              <a:ln>
                <a:noFill/>
              </a:ln>
              <a:effectLst/>
            </c:spPr>
            <c:extLst>
              <c:ext xmlns:c16="http://schemas.microsoft.com/office/drawing/2014/chart" uri="{C3380CC4-5D6E-409C-BE32-E72D297353CC}">
                <c16:uniqueId val="{00000005-4682-4DA3-AB39-E05631A17E8A}"/>
              </c:ext>
            </c:extLst>
          </c:dPt>
          <c:dLbls>
            <c:dLbl>
              <c:idx val="0"/>
              <c:layout>
                <c:manualLayout>
                  <c:x val="0.10915938426127597"/>
                  <c:y val="6.2833513145688705E-2"/>
                </c:manualLayout>
              </c:layout>
              <c:showLegendKey val="0"/>
              <c:showVal val="0"/>
              <c:showCatName val="1"/>
              <c:showSerName val="0"/>
              <c:showPercent val="1"/>
              <c:showBubbleSize val="0"/>
              <c:extLst>
                <c:ext xmlns:c15="http://schemas.microsoft.com/office/drawing/2012/chart" uri="{CE6537A1-D6FC-4f65-9D91-7224C49458BB}">
                  <c15:layout>
                    <c:manualLayout>
                      <c:w val="0.28857818729325663"/>
                      <c:h val="0.27301130256547457"/>
                    </c:manualLayout>
                  </c15:layout>
                </c:ext>
                <c:ext xmlns:c16="http://schemas.microsoft.com/office/drawing/2014/chart" uri="{C3380CC4-5D6E-409C-BE32-E72D297353CC}">
                  <c16:uniqueId val="{00000001-4682-4DA3-AB39-E05631A17E8A}"/>
                </c:ext>
              </c:extLst>
            </c:dLbl>
            <c:dLbl>
              <c:idx val="1"/>
              <c:layout>
                <c:manualLayout>
                  <c:x val="6.0945590672917695E-2"/>
                  <c:y val="0.1025140697668955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82-4DA3-AB39-E05631A17E8A}"/>
                </c:ext>
              </c:extLst>
            </c:dLbl>
            <c:dLbl>
              <c:idx val="2"/>
              <c:layout>
                <c:manualLayout>
                  <c:x val="-0.12595505045892691"/>
                  <c:y val="-0.38636343808978219"/>
                </c:manualLayout>
              </c:layout>
              <c:showLegendKey val="0"/>
              <c:showVal val="0"/>
              <c:showCatName val="1"/>
              <c:showSerName val="0"/>
              <c:showPercent val="1"/>
              <c:showBubbleSize val="0"/>
              <c:extLst>
                <c:ext xmlns:c15="http://schemas.microsoft.com/office/drawing/2012/chart" uri="{CE6537A1-D6FC-4f65-9D91-7224C49458BB}">
                  <c15:layout>
                    <c:manualLayout>
                      <c:w val="0.17205415151659645"/>
                      <c:h val="0.11431815624593854"/>
                    </c:manualLayout>
                  </c15:layout>
                </c:ext>
                <c:ext xmlns:c16="http://schemas.microsoft.com/office/drawing/2014/chart" uri="{C3380CC4-5D6E-409C-BE32-E72D297353CC}">
                  <c16:uniqueId val="{00000005-4682-4DA3-AB39-E05631A17E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Greater New Bedford</c:v>
                </c:pt>
                <c:pt idx="1">
                  <c:v>Bristol County</c:v>
                </c:pt>
                <c:pt idx="2">
                  <c:v>Dartmouth</c:v>
                </c:pt>
              </c:strCache>
            </c:strRef>
          </c:cat>
          <c:val>
            <c:numRef>
              <c:f>Sheet1!$B$2:$B$4</c:f>
              <c:numCache>
                <c:formatCode>#,##0</c:formatCode>
                <c:ptCount val="3"/>
                <c:pt idx="0">
                  <c:v>5162604</c:v>
                </c:pt>
                <c:pt idx="1">
                  <c:v>263141</c:v>
                </c:pt>
                <c:pt idx="2">
                  <c:v>31690747</c:v>
                </c:pt>
              </c:numCache>
            </c:numRef>
          </c:val>
          <c:extLst>
            <c:ext xmlns:c16="http://schemas.microsoft.com/office/drawing/2014/chart" uri="{C3380CC4-5D6E-409C-BE32-E72D297353CC}">
              <c16:uniqueId val="{00000006-4682-4DA3-AB39-E05631A17E8A}"/>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515605192208117"/>
          <c:y val="4.1804235677436873E-2"/>
          <c:w val="0.56957460674558524"/>
          <c:h val="0.69716438462433572"/>
        </c:manualLayout>
      </c:layout>
      <c:barChart>
        <c:barDir val="col"/>
        <c:grouping val="percentStacked"/>
        <c:varyColors val="0"/>
        <c:ser>
          <c:idx val="0"/>
          <c:order val="0"/>
          <c:tx>
            <c:strRef>
              <c:f>Sheet1!$B$1</c:f>
              <c:strCache>
                <c:ptCount val="1"/>
                <c:pt idx="0">
                  <c:v>Local Contribution</c:v>
                </c:pt>
              </c:strCache>
            </c:strRef>
          </c:tx>
          <c:spPr>
            <a:solidFill>
              <a:srgbClr val="1B335D"/>
            </a:solidFill>
            <a:ln>
              <a:noFill/>
            </a:ln>
            <a:effectLst/>
          </c:spPr>
          <c:invertIfNegative val="0"/>
          <c:cat>
            <c:strRef>
              <c:f>Sheet1!$A$2:$A$10</c:f>
              <c:strCache>
                <c:ptCount val="9"/>
                <c:pt idx="0">
                  <c:v>Lawrence</c:v>
                </c:pt>
                <c:pt idx="1">
                  <c:v>Springfield</c:v>
                </c:pt>
                <c:pt idx="2">
                  <c:v>Fitchburg</c:v>
                </c:pt>
                <c:pt idx="3">
                  <c:v>Leicester</c:v>
                </c:pt>
                <c:pt idx="4">
                  <c:v>Rockland</c:v>
                </c:pt>
                <c:pt idx="5">
                  <c:v>Hudson</c:v>
                </c:pt>
                <c:pt idx="6">
                  <c:v>Georgetown</c:v>
                </c:pt>
                <c:pt idx="7">
                  <c:v>Sandwich</c:v>
                </c:pt>
                <c:pt idx="8">
                  <c:v>Westwood</c:v>
                </c:pt>
              </c:strCache>
            </c:strRef>
          </c:cat>
          <c:val>
            <c:numRef>
              <c:f>Sheet1!$B$2:$B$10</c:f>
              <c:numCache>
                <c:formatCode>0%</c:formatCode>
                <c:ptCount val="9"/>
                <c:pt idx="0">
                  <c:v>5.1360377143899051E-2</c:v>
                </c:pt>
                <c:pt idx="1">
                  <c:v>9.6692672910217117E-2</c:v>
                </c:pt>
                <c:pt idx="2">
                  <c:v>0.24334781230876756</c:v>
                </c:pt>
                <c:pt idx="3">
                  <c:v>0.47406047058650086</c:v>
                </c:pt>
                <c:pt idx="4">
                  <c:v>0.50061949920305271</c:v>
                </c:pt>
                <c:pt idx="5">
                  <c:v>0.61015545848319486</c:v>
                </c:pt>
                <c:pt idx="6">
                  <c:v>0.65744581366420474</c:v>
                </c:pt>
                <c:pt idx="7">
                  <c:v>0.7593539477647141</c:v>
                </c:pt>
                <c:pt idx="8">
                  <c:v>0.82397087085356269</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spPr>
            <a:solidFill>
              <a:srgbClr val="878C9E"/>
            </a:solidFill>
            <a:ln>
              <a:noFill/>
            </a:ln>
            <a:effectLst/>
          </c:spPr>
          <c:invertIfNegative val="0"/>
          <c:cat>
            <c:strRef>
              <c:f>Sheet1!$A$2:$A$10</c:f>
              <c:strCache>
                <c:ptCount val="9"/>
                <c:pt idx="0">
                  <c:v>Lawrence</c:v>
                </c:pt>
                <c:pt idx="1">
                  <c:v>Springfield</c:v>
                </c:pt>
                <c:pt idx="2">
                  <c:v>Fitchburg</c:v>
                </c:pt>
                <c:pt idx="3">
                  <c:v>Leicester</c:v>
                </c:pt>
                <c:pt idx="4">
                  <c:v>Rockland</c:v>
                </c:pt>
                <c:pt idx="5">
                  <c:v>Hudson</c:v>
                </c:pt>
                <c:pt idx="6">
                  <c:v>Georgetown</c:v>
                </c:pt>
                <c:pt idx="7">
                  <c:v>Sandwich</c:v>
                </c:pt>
                <c:pt idx="8">
                  <c:v>Westwood</c:v>
                </c:pt>
              </c:strCache>
            </c:strRef>
          </c:cat>
          <c:val>
            <c:numRef>
              <c:f>Sheet1!$C$2:$C$10</c:f>
              <c:numCache>
                <c:formatCode>0%</c:formatCode>
                <c:ptCount val="9"/>
                <c:pt idx="0">
                  <c:v>0.94863962285610093</c:v>
                </c:pt>
                <c:pt idx="1">
                  <c:v>0.9033073270897829</c:v>
                </c:pt>
                <c:pt idx="2">
                  <c:v>0.75665218769123244</c:v>
                </c:pt>
                <c:pt idx="3">
                  <c:v>0.52593952941349909</c:v>
                </c:pt>
                <c:pt idx="4">
                  <c:v>0.49938050079694724</c:v>
                </c:pt>
                <c:pt idx="5">
                  <c:v>0.38984454151680514</c:v>
                </c:pt>
                <c:pt idx="6">
                  <c:v>0.34255418633579526</c:v>
                </c:pt>
                <c:pt idx="7">
                  <c:v>0.2406460522352859</c:v>
                </c:pt>
                <c:pt idx="8">
                  <c:v>0.17602912914643731</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8144"/>
        <c:crosses val="autoZero"/>
        <c:auto val="1"/>
        <c:lblAlgn val="ctr"/>
        <c:lblOffset val="100"/>
        <c:noMultiLvlLbl val="0"/>
      </c:catAx>
      <c:valAx>
        <c:axId val="89238144"/>
        <c:scaling>
          <c:orientation val="minMax"/>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en-US" sz="1600" dirty="0"/>
                  <a:t>% Net School Spending</a:t>
                </a:r>
              </a:p>
            </c:rich>
          </c:tx>
          <c:overlay val="0"/>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6608"/>
        <c:crosses val="autoZero"/>
        <c:crossBetween val="between"/>
      </c:valAx>
      <c:spPr>
        <a:noFill/>
        <a:ln>
          <a:noFill/>
        </a:ln>
        <a:effectLst/>
      </c:spPr>
    </c:plotArea>
    <c:legend>
      <c:legendPos val="r"/>
      <c:layout>
        <c:manualLayout>
          <c:xMode val="edge"/>
          <c:yMode val="edge"/>
          <c:x val="0.79151266805934972"/>
          <c:y val="0.32092238470191226"/>
          <c:w val="0.2016846108522149"/>
          <c:h val="0.14633257049765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63ED-65FD-4E08-945A-7C38EABB1E80}" type="doc">
      <dgm:prSet loTypeId="urn:microsoft.com/office/officeart/2005/8/layout/process1" loCatId="process" qsTypeId="urn:microsoft.com/office/officeart/2005/8/quickstyle/simple1" qsCatId="simple" csTypeId="urn:microsoft.com/office/officeart/2005/8/colors/accent1_1" csCatId="accent1" phldr="1"/>
      <dgm:spPr/>
    </dgm:pt>
    <dgm:pt modelId="{58B6731C-2086-4904-9A3F-A552C815E7DD}">
      <dgm:prSet phldrT="[Text]"/>
      <dgm:spPr/>
      <dgm:t>
        <a:bodyPr/>
        <a:lstStyle/>
        <a:p>
          <a:r>
            <a:rPr lang="en-US" b="1" dirty="0"/>
            <a:t>Determine an equitable local contribution requirement</a:t>
          </a:r>
          <a:r>
            <a:rPr lang="en-US" dirty="0"/>
            <a:t>, how much of the foundation budget that should be paid for by each city and town’s property tax, based upon the relative wealth of the municipality</a:t>
          </a:r>
        </a:p>
      </dgm:t>
    </dgm:pt>
    <dgm:pt modelId="{95A1F4E4-12BB-490C-B3E8-F45922CC358A}" type="parTrans" cxnId="{44B07225-A1B1-437C-B077-768127FD50EA}">
      <dgm:prSet/>
      <dgm:spPr/>
      <dgm:t>
        <a:bodyPr/>
        <a:lstStyle/>
        <a:p>
          <a:endParaRPr lang="en-US"/>
        </a:p>
      </dgm:t>
    </dgm:pt>
    <dgm:pt modelId="{3A865C0E-54CC-47AF-B4B0-47589B45CE0F}" type="sibTrans" cxnId="{44B07225-A1B1-437C-B077-768127FD50EA}">
      <dgm:prSet/>
      <dgm:spPr/>
      <dgm:t>
        <a:bodyPr/>
        <a:lstStyle/>
        <a:p>
          <a:endParaRPr lang="en-US"/>
        </a:p>
      </dgm:t>
    </dgm:pt>
    <dgm:pt modelId="{AF4C6AF5-3406-4313-B4CB-A35AD13E933B}">
      <dgm:prSet/>
      <dgm:spPr/>
      <dgm:t>
        <a:bodyPr/>
        <a:lstStyle/>
        <a:p>
          <a:r>
            <a:rPr lang="en-US" b="1" dirty="0"/>
            <a:t>Define and calculate a foundation budget for each district</a:t>
          </a:r>
          <a:r>
            <a:rPr lang="en-US" dirty="0"/>
            <a:t>, given the specific grades, programs, and demographic characteristics of its students</a:t>
          </a:r>
        </a:p>
      </dgm:t>
    </dgm:pt>
    <dgm:pt modelId="{6F2ADBBB-C2D9-4C26-95CF-2ACFA5241613}" type="parTrans" cxnId="{178E69EF-56AD-4104-844C-2D21C8CAB237}">
      <dgm:prSet/>
      <dgm:spPr/>
      <dgm:t>
        <a:bodyPr/>
        <a:lstStyle/>
        <a:p>
          <a:endParaRPr lang="en-US"/>
        </a:p>
      </dgm:t>
    </dgm:pt>
    <dgm:pt modelId="{4182EC18-BED9-46A8-8615-9E0CE481EA87}" type="sibTrans" cxnId="{178E69EF-56AD-4104-844C-2D21C8CAB237}">
      <dgm:prSet/>
      <dgm:spPr/>
      <dgm:t>
        <a:bodyPr/>
        <a:lstStyle/>
        <a:p>
          <a:endParaRPr lang="en-US"/>
        </a:p>
      </dgm:t>
    </dgm:pt>
    <dgm:pt modelId="{0D85A120-A348-46B2-8B9D-4847AA967ECE}">
      <dgm:prSet/>
      <dgm:spPr/>
      <dgm:t>
        <a:bodyPr/>
        <a:lstStyle/>
        <a:p>
          <a:r>
            <a:rPr lang="en-US" b="1" dirty="0"/>
            <a:t>Calculate state aid</a:t>
          </a:r>
          <a:r>
            <a:rPr lang="en-US" dirty="0"/>
            <a:t>, providing necessary funds to reach foundation or mandated minimum aid increases</a:t>
          </a:r>
        </a:p>
      </dgm:t>
    </dgm:pt>
    <dgm:pt modelId="{1758D526-C970-4EA6-B980-69FAB03A74BA}" type="parTrans" cxnId="{853DBB87-7621-421C-94C8-31258077AA12}">
      <dgm:prSet/>
      <dgm:spPr/>
      <dgm:t>
        <a:bodyPr/>
        <a:lstStyle/>
        <a:p>
          <a:endParaRPr lang="en-US"/>
        </a:p>
      </dgm:t>
    </dgm:pt>
    <dgm:pt modelId="{8BA104B6-67E5-44A2-92DE-B53BB3A81E15}" type="sibTrans" cxnId="{853DBB87-7621-421C-94C8-31258077AA12}">
      <dgm:prSet/>
      <dgm:spPr/>
      <dgm:t>
        <a:bodyPr/>
        <a:lstStyle/>
        <a:p>
          <a:endParaRPr lang="en-US"/>
        </a:p>
      </dgm:t>
    </dgm:pt>
    <dgm:pt modelId="{614D8B44-35F8-4FCF-A575-D2C9D152EDB6}" type="pres">
      <dgm:prSet presAssocID="{01AE63ED-65FD-4E08-945A-7C38EABB1E80}" presName="Name0" presStyleCnt="0">
        <dgm:presLayoutVars>
          <dgm:dir/>
          <dgm:resizeHandles val="exact"/>
        </dgm:presLayoutVars>
      </dgm:prSet>
      <dgm:spPr/>
    </dgm:pt>
    <dgm:pt modelId="{8D50D712-A947-41AF-91D3-571BD31CF7F3}" type="pres">
      <dgm:prSet presAssocID="{AF4C6AF5-3406-4313-B4CB-A35AD13E933B}" presName="node" presStyleLbl="node1" presStyleIdx="0" presStyleCnt="3">
        <dgm:presLayoutVars>
          <dgm:bulletEnabled val="1"/>
        </dgm:presLayoutVars>
      </dgm:prSet>
      <dgm:spPr/>
    </dgm:pt>
    <dgm:pt modelId="{4F2A453D-DFFC-4AE5-8FBF-C9E7ED730C7E}" type="pres">
      <dgm:prSet presAssocID="{4182EC18-BED9-46A8-8615-9E0CE481EA87}" presName="sibTrans" presStyleLbl="sibTrans2D1" presStyleIdx="0" presStyleCnt="2"/>
      <dgm:spPr/>
    </dgm:pt>
    <dgm:pt modelId="{33BEEC15-8928-4BF1-9279-DAB0B90E58DA}" type="pres">
      <dgm:prSet presAssocID="{4182EC18-BED9-46A8-8615-9E0CE481EA87}" presName="connectorText" presStyleLbl="sibTrans2D1" presStyleIdx="0" presStyleCnt="2"/>
      <dgm:spPr/>
    </dgm:pt>
    <dgm:pt modelId="{AEA63AFF-9003-4769-A4B1-84E6AD2B766A}" type="pres">
      <dgm:prSet presAssocID="{58B6731C-2086-4904-9A3F-A552C815E7DD}" presName="node" presStyleLbl="node1" presStyleIdx="1" presStyleCnt="3">
        <dgm:presLayoutVars>
          <dgm:bulletEnabled val="1"/>
        </dgm:presLayoutVars>
      </dgm:prSet>
      <dgm:spPr/>
    </dgm:pt>
    <dgm:pt modelId="{5327CE3A-EABB-4371-B12A-1F2059FB4C3A}" type="pres">
      <dgm:prSet presAssocID="{3A865C0E-54CC-47AF-B4B0-47589B45CE0F}" presName="sibTrans" presStyleLbl="sibTrans2D1" presStyleIdx="1" presStyleCnt="2"/>
      <dgm:spPr/>
    </dgm:pt>
    <dgm:pt modelId="{32999DED-1156-4960-BD96-F550EAAA20DE}" type="pres">
      <dgm:prSet presAssocID="{3A865C0E-54CC-47AF-B4B0-47589B45CE0F}" presName="connectorText" presStyleLbl="sibTrans2D1" presStyleIdx="1" presStyleCnt="2"/>
      <dgm:spPr/>
    </dgm:pt>
    <dgm:pt modelId="{1DF52D8A-E4C9-4892-BAD3-3894A54008DE}" type="pres">
      <dgm:prSet presAssocID="{0D85A120-A348-46B2-8B9D-4847AA967ECE}" presName="node" presStyleLbl="node1" presStyleIdx="2" presStyleCnt="3">
        <dgm:presLayoutVars>
          <dgm:bulletEnabled val="1"/>
        </dgm:presLayoutVars>
      </dgm:prSet>
      <dgm:spPr/>
    </dgm:pt>
  </dgm:ptLst>
  <dgm:cxnLst>
    <dgm:cxn modelId="{4FEA701E-101F-440B-AB51-6B9E6C4B30CD}" type="presOf" srcId="{AF4C6AF5-3406-4313-B4CB-A35AD13E933B}" destId="{8D50D712-A947-41AF-91D3-571BD31CF7F3}" srcOrd="0" destOrd="0" presId="urn:microsoft.com/office/officeart/2005/8/layout/process1"/>
    <dgm:cxn modelId="{44B07225-A1B1-437C-B077-768127FD50EA}" srcId="{01AE63ED-65FD-4E08-945A-7C38EABB1E80}" destId="{58B6731C-2086-4904-9A3F-A552C815E7DD}" srcOrd="1" destOrd="0" parTransId="{95A1F4E4-12BB-490C-B3E8-F45922CC358A}" sibTransId="{3A865C0E-54CC-47AF-B4B0-47589B45CE0F}"/>
    <dgm:cxn modelId="{10A36C40-1DC6-4E24-A209-9BBD8C5B362E}" type="presOf" srcId="{4182EC18-BED9-46A8-8615-9E0CE481EA87}" destId="{4F2A453D-DFFC-4AE5-8FBF-C9E7ED730C7E}" srcOrd="0" destOrd="0" presId="urn:microsoft.com/office/officeart/2005/8/layout/process1"/>
    <dgm:cxn modelId="{A65C946A-8A26-404A-B06B-6CD39967D510}" type="presOf" srcId="{58B6731C-2086-4904-9A3F-A552C815E7DD}" destId="{AEA63AFF-9003-4769-A4B1-84E6AD2B766A}" srcOrd="0" destOrd="0" presId="urn:microsoft.com/office/officeart/2005/8/layout/process1"/>
    <dgm:cxn modelId="{9E1FA86F-F40F-4579-9897-DB63CBBF02F6}" type="presOf" srcId="{01AE63ED-65FD-4E08-945A-7C38EABB1E80}" destId="{614D8B44-35F8-4FCF-A575-D2C9D152EDB6}" srcOrd="0" destOrd="0" presId="urn:microsoft.com/office/officeart/2005/8/layout/process1"/>
    <dgm:cxn modelId="{DA677E55-D7D8-48AD-867B-2BDD8F6C1B84}" type="presOf" srcId="{3A865C0E-54CC-47AF-B4B0-47589B45CE0F}" destId="{32999DED-1156-4960-BD96-F550EAAA20DE}" srcOrd="1" destOrd="0" presId="urn:microsoft.com/office/officeart/2005/8/layout/process1"/>
    <dgm:cxn modelId="{853DBB87-7621-421C-94C8-31258077AA12}" srcId="{01AE63ED-65FD-4E08-945A-7C38EABB1E80}" destId="{0D85A120-A348-46B2-8B9D-4847AA967ECE}" srcOrd="2" destOrd="0" parTransId="{1758D526-C970-4EA6-B980-69FAB03A74BA}" sibTransId="{8BA104B6-67E5-44A2-92DE-B53BB3A81E15}"/>
    <dgm:cxn modelId="{6069CB9A-D420-4C3D-8604-818A90EFE34D}" type="presOf" srcId="{3A865C0E-54CC-47AF-B4B0-47589B45CE0F}" destId="{5327CE3A-EABB-4371-B12A-1F2059FB4C3A}" srcOrd="0" destOrd="0" presId="urn:microsoft.com/office/officeart/2005/8/layout/process1"/>
    <dgm:cxn modelId="{E37794A3-B6AE-4987-8C90-5AF3463EB683}" type="presOf" srcId="{0D85A120-A348-46B2-8B9D-4847AA967ECE}" destId="{1DF52D8A-E4C9-4892-BAD3-3894A54008DE}" srcOrd="0" destOrd="0" presId="urn:microsoft.com/office/officeart/2005/8/layout/process1"/>
    <dgm:cxn modelId="{19F103EA-93B6-4CDD-818F-9A9215653ED2}" type="presOf" srcId="{4182EC18-BED9-46A8-8615-9E0CE481EA87}" destId="{33BEEC15-8928-4BF1-9279-DAB0B90E58DA}" srcOrd="1" destOrd="0" presId="urn:microsoft.com/office/officeart/2005/8/layout/process1"/>
    <dgm:cxn modelId="{178E69EF-56AD-4104-844C-2D21C8CAB237}" srcId="{01AE63ED-65FD-4E08-945A-7C38EABB1E80}" destId="{AF4C6AF5-3406-4313-B4CB-A35AD13E933B}" srcOrd="0" destOrd="0" parTransId="{6F2ADBBB-C2D9-4C26-95CF-2ACFA5241613}" sibTransId="{4182EC18-BED9-46A8-8615-9E0CE481EA87}"/>
    <dgm:cxn modelId="{440D0FEA-6C85-4B11-999D-72A2196A6104}" type="presParOf" srcId="{614D8B44-35F8-4FCF-A575-D2C9D152EDB6}" destId="{8D50D712-A947-41AF-91D3-571BD31CF7F3}" srcOrd="0" destOrd="0" presId="urn:microsoft.com/office/officeart/2005/8/layout/process1"/>
    <dgm:cxn modelId="{F6EE6234-BCDC-48EE-8E8E-643564613DE9}" type="presParOf" srcId="{614D8B44-35F8-4FCF-A575-D2C9D152EDB6}" destId="{4F2A453D-DFFC-4AE5-8FBF-C9E7ED730C7E}" srcOrd="1" destOrd="0" presId="urn:microsoft.com/office/officeart/2005/8/layout/process1"/>
    <dgm:cxn modelId="{A4757FF8-7578-4C11-9F4D-D2DFD20703CA}" type="presParOf" srcId="{4F2A453D-DFFC-4AE5-8FBF-C9E7ED730C7E}" destId="{33BEEC15-8928-4BF1-9279-DAB0B90E58DA}" srcOrd="0" destOrd="0" presId="urn:microsoft.com/office/officeart/2005/8/layout/process1"/>
    <dgm:cxn modelId="{B8EFDC8B-8FFD-4026-98F0-F16C81D9095F}" type="presParOf" srcId="{614D8B44-35F8-4FCF-A575-D2C9D152EDB6}" destId="{AEA63AFF-9003-4769-A4B1-84E6AD2B766A}" srcOrd="2" destOrd="0" presId="urn:microsoft.com/office/officeart/2005/8/layout/process1"/>
    <dgm:cxn modelId="{B584BFFF-718F-4B97-A47E-1781960E06E0}" type="presParOf" srcId="{614D8B44-35F8-4FCF-A575-D2C9D152EDB6}" destId="{5327CE3A-EABB-4371-B12A-1F2059FB4C3A}" srcOrd="3" destOrd="0" presId="urn:microsoft.com/office/officeart/2005/8/layout/process1"/>
    <dgm:cxn modelId="{1679D83A-A086-4E97-8D9A-46CB2942F0D4}" type="presParOf" srcId="{5327CE3A-EABB-4371-B12A-1F2059FB4C3A}" destId="{32999DED-1156-4960-BD96-F550EAAA20DE}" srcOrd="0" destOrd="0" presId="urn:microsoft.com/office/officeart/2005/8/layout/process1"/>
    <dgm:cxn modelId="{5574F373-F65E-410A-B9B4-CD03353B1099}" type="presParOf" srcId="{614D8B44-35F8-4FCF-A575-D2C9D152EDB6}" destId="{1DF52D8A-E4C9-4892-BAD3-3894A54008D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AA2D4-22EA-4C61-A635-1DFAFCD91E34}" type="doc">
      <dgm:prSet loTypeId="urn:microsoft.com/office/officeart/2005/8/layout/equation1" loCatId="process" qsTypeId="urn:microsoft.com/office/officeart/2005/8/quickstyle/simple1" qsCatId="simple" csTypeId="urn:microsoft.com/office/officeart/2005/8/colors/accent1_2" csCatId="accent1" phldr="1"/>
      <dgm:spPr/>
    </dgm:pt>
    <dgm:pt modelId="{E800EEAB-84BC-4050-803A-823B87340449}">
      <dgm:prSet phldrT="[Text]"/>
      <dgm:spPr>
        <a:solidFill>
          <a:schemeClr val="accent1">
            <a:lumMod val="40000"/>
            <a:lumOff val="60000"/>
          </a:schemeClr>
        </a:solidFill>
      </dgm:spPr>
      <dgm:t>
        <a:bodyPr/>
        <a:lstStyle/>
        <a:p>
          <a:r>
            <a:rPr lang="en-US" dirty="0">
              <a:solidFill>
                <a:srgbClr val="000000"/>
              </a:solidFill>
            </a:rPr>
            <a:t>2018 aggregate income X Statewide Income % </a:t>
          </a:r>
          <a:r>
            <a:rPr lang="en-US" dirty="0">
              <a:solidFill>
                <a:srgbClr val="0D1969"/>
              </a:solidFill>
            </a:rPr>
            <a:t>1.4199</a:t>
          </a:r>
          <a:r>
            <a:rPr lang="en-US" dirty="0">
              <a:solidFill>
                <a:srgbClr val="000000"/>
              </a:solidFill>
            </a:rPr>
            <a:t>%</a:t>
          </a:r>
        </a:p>
      </dgm:t>
    </dgm:pt>
    <dgm:pt modelId="{2052944F-0C8B-499C-BD9F-CA215B9EC272}" type="parTrans" cxnId="{7529070F-05FE-4D10-913D-73DE83530C15}">
      <dgm:prSet/>
      <dgm:spPr/>
      <dgm:t>
        <a:bodyPr/>
        <a:lstStyle/>
        <a:p>
          <a:endParaRPr lang="en-US"/>
        </a:p>
      </dgm:t>
    </dgm:pt>
    <dgm:pt modelId="{A88A150B-6095-49F4-B9FC-B10DBEDA77BA}" type="sibTrans" cxnId="{7529070F-05FE-4D10-913D-73DE83530C15}">
      <dgm:prSet/>
      <dgm:spPr/>
      <dgm:t>
        <a:bodyPr/>
        <a:lstStyle/>
        <a:p>
          <a:endParaRPr lang="en-US" dirty="0"/>
        </a:p>
      </dgm:t>
    </dgm:pt>
    <dgm:pt modelId="{C72DCCB4-36E7-44F8-A2E0-52760946C6DD}">
      <dgm:prSet phldrT="[Text]"/>
      <dgm:spPr>
        <a:solidFill>
          <a:schemeClr val="accent1">
            <a:lumMod val="20000"/>
            <a:lumOff val="80000"/>
          </a:schemeClr>
        </a:solidFill>
      </dgm:spPr>
      <dgm:t>
        <a:bodyPr/>
        <a:lstStyle/>
        <a:p>
          <a:r>
            <a:rPr lang="en-US" dirty="0">
              <a:solidFill>
                <a:srgbClr val="000000"/>
              </a:solidFill>
            </a:rPr>
            <a:t>2020 EQV X Statewide Property % </a:t>
          </a:r>
          <a:r>
            <a:rPr lang="en-US" dirty="0">
              <a:solidFill>
                <a:srgbClr val="0D1969"/>
              </a:solidFill>
            </a:rPr>
            <a:t>0.3326</a:t>
          </a:r>
          <a:r>
            <a:rPr lang="en-US" dirty="0">
              <a:solidFill>
                <a:srgbClr val="000000"/>
              </a:solidFill>
            </a:rPr>
            <a:t>%</a:t>
          </a:r>
        </a:p>
      </dgm:t>
    </dgm:pt>
    <dgm:pt modelId="{8AA18F97-8910-483C-B3B6-477948F6BD7B}" type="parTrans" cxnId="{538034B8-B50E-4BEC-8EF7-82140BD469FF}">
      <dgm:prSet/>
      <dgm:spPr/>
      <dgm:t>
        <a:bodyPr/>
        <a:lstStyle/>
        <a:p>
          <a:endParaRPr lang="en-US"/>
        </a:p>
      </dgm:t>
    </dgm:pt>
    <dgm:pt modelId="{B4BB45A8-4447-473D-8546-DA8C74051750}" type="sibTrans" cxnId="{538034B8-B50E-4BEC-8EF7-82140BD469FF}">
      <dgm:prSet/>
      <dgm:spPr/>
      <dgm:t>
        <a:bodyPr/>
        <a:lstStyle/>
        <a:p>
          <a:endParaRPr lang="en-US" dirty="0"/>
        </a:p>
      </dgm:t>
    </dgm:pt>
    <dgm:pt modelId="{FC1405B8-0255-40C5-A617-3D6D3C2A896E}">
      <dgm:prSet phldrT="[Text]" custT="1"/>
      <dgm:spPr>
        <a:solidFill>
          <a:schemeClr val="accent3"/>
        </a:solidFill>
      </dgm:spPr>
      <dgm:t>
        <a:bodyPr/>
        <a:lstStyle/>
        <a:p>
          <a:r>
            <a:rPr lang="en-US" sz="4000" dirty="0">
              <a:solidFill>
                <a:srgbClr val="000000"/>
              </a:solidFill>
            </a:rPr>
            <a:t>CEY</a:t>
          </a:r>
        </a:p>
      </dgm:t>
    </dgm:pt>
    <dgm:pt modelId="{552A4388-6DC9-45E7-83B3-AE3036688CC1}" type="parTrans" cxnId="{94F9714B-689C-4169-98D0-113D8AA86A49}">
      <dgm:prSet/>
      <dgm:spPr/>
      <dgm:t>
        <a:bodyPr/>
        <a:lstStyle/>
        <a:p>
          <a:endParaRPr lang="en-US"/>
        </a:p>
      </dgm:t>
    </dgm:pt>
    <dgm:pt modelId="{56783F36-B368-46A8-8F45-B4B535E4A319}" type="sibTrans" cxnId="{94F9714B-689C-4169-98D0-113D8AA86A49}">
      <dgm:prSet/>
      <dgm:spPr/>
      <dgm:t>
        <a:bodyPr/>
        <a:lstStyle/>
        <a:p>
          <a:endParaRPr lang="en-US"/>
        </a:p>
      </dgm:t>
    </dgm:pt>
    <dgm:pt modelId="{D58324E1-0893-452E-B6C5-66D5FB99CE0C}" type="pres">
      <dgm:prSet presAssocID="{736AA2D4-22EA-4C61-A635-1DFAFCD91E34}" presName="linearFlow" presStyleCnt="0">
        <dgm:presLayoutVars>
          <dgm:dir/>
          <dgm:resizeHandles val="exact"/>
        </dgm:presLayoutVars>
      </dgm:prSet>
      <dgm:spPr/>
    </dgm:pt>
    <dgm:pt modelId="{4207FDC5-4DAC-4C1C-9513-65ED8BB05C8E}" type="pres">
      <dgm:prSet presAssocID="{E800EEAB-84BC-4050-803A-823B87340449}" presName="node" presStyleLbl="node1" presStyleIdx="0" presStyleCnt="3">
        <dgm:presLayoutVars>
          <dgm:bulletEnabled val="1"/>
        </dgm:presLayoutVars>
      </dgm:prSet>
      <dgm:spPr/>
    </dgm:pt>
    <dgm:pt modelId="{E518CE39-2344-4015-BF30-592C8B51A059}" type="pres">
      <dgm:prSet presAssocID="{A88A150B-6095-49F4-B9FC-B10DBEDA77BA}" presName="spacerL" presStyleCnt="0"/>
      <dgm:spPr/>
    </dgm:pt>
    <dgm:pt modelId="{FDFEC808-FBDA-42D6-85A2-82C5DCFC0E83}" type="pres">
      <dgm:prSet presAssocID="{A88A150B-6095-49F4-B9FC-B10DBEDA77BA}" presName="sibTrans" presStyleLbl="sibTrans2D1" presStyleIdx="0" presStyleCnt="2"/>
      <dgm:spPr/>
    </dgm:pt>
    <dgm:pt modelId="{9B96F4E6-937D-4160-9192-8F075B258ACF}" type="pres">
      <dgm:prSet presAssocID="{A88A150B-6095-49F4-B9FC-B10DBEDA77BA}" presName="spacerR" presStyleCnt="0"/>
      <dgm:spPr/>
    </dgm:pt>
    <dgm:pt modelId="{6E648C0D-DCEC-4994-B282-1676B4A0C533}" type="pres">
      <dgm:prSet presAssocID="{C72DCCB4-36E7-44F8-A2E0-52760946C6DD}" presName="node" presStyleLbl="node1" presStyleIdx="1" presStyleCnt="3">
        <dgm:presLayoutVars>
          <dgm:bulletEnabled val="1"/>
        </dgm:presLayoutVars>
      </dgm:prSet>
      <dgm:spPr/>
    </dgm:pt>
    <dgm:pt modelId="{3029D1FA-F3B5-4549-8FFF-827177E49AEC}" type="pres">
      <dgm:prSet presAssocID="{B4BB45A8-4447-473D-8546-DA8C74051750}" presName="spacerL" presStyleCnt="0"/>
      <dgm:spPr/>
    </dgm:pt>
    <dgm:pt modelId="{45322DC9-C190-4E90-9E93-D50A42EC5258}" type="pres">
      <dgm:prSet presAssocID="{B4BB45A8-4447-473D-8546-DA8C74051750}" presName="sibTrans" presStyleLbl="sibTrans2D1" presStyleIdx="1" presStyleCnt="2"/>
      <dgm:spPr/>
    </dgm:pt>
    <dgm:pt modelId="{3BDE127E-A8E8-4910-9AC0-C34735560487}" type="pres">
      <dgm:prSet presAssocID="{B4BB45A8-4447-473D-8546-DA8C74051750}" presName="spacerR" presStyleCnt="0"/>
      <dgm:spPr/>
    </dgm:pt>
    <dgm:pt modelId="{4B2003F7-A90A-41D3-97D1-EBC42A6CB66D}" type="pres">
      <dgm:prSet presAssocID="{FC1405B8-0255-40C5-A617-3D6D3C2A896E}" presName="node" presStyleLbl="node1" presStyleIdx="2" presStyleCnt="3">
        <dgm:presLayoutVars>
          <dgm:bulletEnabled val="1"/>
        </dgm:presLayoutVars>
      </dgm:prSet>
      <dgm:spPr/>
    </dgm:pt>
  </dgm:ptLst>
  <dgm:cxnLst>
    <dgm:cxn modelId="{4B5ED900-5D74-4287-972E-22D29405758A}" type="presOf" srcId="{736AA2D4-22EA-4C61-A635-1DFAFCD91E34}" destId="{D58324E1-0893-452E-B6C5-66D5FB99CE0C}" srcOrd="0" destOrd="0" presId="urn:microsoft.com/office/officeart/2005/8/layout/equation1"/>
    <dgm:cxn modelId="{7529070F-05FE-4D10-913D-73DE83530C15}" srcId="{736AA2D4-22EA-4C61-A635-1DFAFCD91E34}" destId="{E800EEAB-84BC-4050-803A-823B87340449}" srcOrd="0" destOrd="0" parTransId="{2052944F-0C8B-499C-BD9F-CA215B9EC272}" sibTransId="{A88A150B-6095-49F4-B9FC-B10DBEDA77BA}"/>
    <dgm:cxn modelId="{FC283833-5A13-4EBF-8995-AA1D7EF99230}" type="presOf" srcId="{C72DCCB4-36E7-44F8-A2E0-52760946C6DD}" destId="{6E648C0D-DCEC-4994-B282-1676B4A0C533}" srcOrd="0" destOrd="0" presId="urn:microsoft.com/office/officeart/2005/8/layout/equation1"/>
    <dgm:cxn modelId="{C6659A33-669A-448E-8710-AD50298DCDD9}" type="presOf" srcId="{E800EEAB-84BC-4050-803A-823B87340449}" destId="{4207FDC5-4DAC-4C1C-9513-65ED8BB05C8E}" srcOrd="0" destOrd="0" presId="urn:microsoft.com/office/officeart/2005/8/layout/equation1"/>
    <dgm:cxn modelId="{A9A2735B-55AE-4E80-A583-52BF1379E695}" type="presOf" srcId="{FC1405B8-0255-40C5-A617-3D6D3C2A896E}" destId="{4B2003F7-A90A-41D3-97D1-EBC42A6CB66D}" srcOrd="0" destOrd="0" presId="urn:microsoft.com/office/officeart/2005/8/layout/equation1"/>
    <dgm:cxn modelId="{968ADD44-D5AD-42D8-B964-A2E740E40D83}" type="presOf" srcId="{A88A150B-6095-49F4-B9FC-B10DBEDA77BA}" destId="{FDFEC808-FBDA-42D6-85A2-82C5DCFC0E83}" srcOrd="0" destOrd="0" presId="urn:microsoft.com/office/officeart/2005/8/layout/equation1"/>
    <dgm:cxn modelId="{94F9714B-689C-4169-98D0-113D8AA86A49}" srcId="{736AA2D4-22EA-4C61-A635-1DFAFCD91E34}" destId="{FC1405B8-0255-40C5-A617-3D6D3C2A896E}" srcOrd="2" destOrd="0" parTransId="{552A4388-6DC9-45E7-83B3-AE3036688CC1}" sibTransId="{56783F36-B368-46A8-8F45-B4B535E4A319}"/>
    <dgm:cxn modelId="{17219C76-6BFD-4C5C-8F2B-42F1AD30068F}" type="presOf" srcId="{B4BB45A8-4447-473D-8546-DA8C74051750}" destId="{45322DC9-C190-4E90-9E93-D50A42EC5258}" srcOrd="0" destOrd="0" presId="urn:microsoft.com/office/officeart/2005/8/layout/equation1"/>
    <dgm:cxn modelId="{538034B8-B50E-4BEC-8EF7-82140BD469FF}" srcId="{736AA2D4-22EA-4C61-A635-1DFAFCD91E34}" destId="{C72DCCB4-36E7-44F8-A2E0-52760946C6DD}" srcOrd="1" destOrd="0" parTransId="{8AA18F97-8910-483C-B3B6-477948F6BD7B}" sibTransId="{B4BB45A8-4447-473D-8546-DA8C74051750}"/>
    <dgm:cxn modelId="{A906D928-1B69-4F43-9386-088006A8DB9C}" type="presParOf" srcId="{D58324E1-0893-452E-B6C5-66D5FB99CE0C}" destId="{4207FDC5-4DAC-4C1C-9513-65ED8BB05C8E}" srcOrd="0" destOrd="0" presId="urn:microsoft.com/office/officeart/2005/8/layout/equation1"/>
    <dgm:cxn modelId="{D313F946-9521-4BC5-93DE-E1DD98713607}" type="presParOf" srcId="{D58324E1-0893-452E-B6C5-66D5FB99CE0C}" destId="{E518CE39-2344-4015-BF30-592C8B51A059}" srcOrd="1" destOrd="0" presId="urn:microsoft.com/office/officeart/2005/8/layout/equation1"/>
    <dgm:cxn modelId="{C1F59AF2-A11E-4AF2-8A13-302D9AE2CB26}" type="presParOf" srcId="{D58324E1-0893-452E-B6C5-66D5FB99CE0C}" destId="{FDFEC808-FBDA-42D6-85A2-82C5DCFC0E83}" srcOrd="2" destOrd="0" presId="urn:microsoft.com/office/officeart/2005/8/layout/equation1"/>
    <dgm:cxn modelId="{A121EB2F-863D-404C-8540-87492425AB25}" type="presParOf" srcId="{D58324E1-0893-452E-B6C5-66D5FB99CE0C}" destId="{9B96F4E6-937D-4160-9192-8F075B258ACF}" srcOrd="3" destOrd="0" presId="urn:microsoft.com/office/officeart/2005/8/layout/equation1"/>
    <dgm:cxn modelId="{FC3C6948-57CE-431E-A6C6-A45A723B0A88}" type="presParOf" srcId="{D58324E1-0893-452E-B6C5-66D5FB99CE0C}" destId="{6E648C0D-DCEC-4994-B282-1676B4A0C533}" srcOrd="4" destOrd="0" presId="urn:microsoft.com/office/officeart/2005/8/layout/equation1"/>
    <dgm:cxn modelId="{7888038E-74A6-4546-AC51-BACD6823B649}" type="presParOf" srcId="{D58324E1-0893-452E-B6C5-66D5FB99CE0C}" destId="{3029D1FA-F3B5-4549-8FFF-827177E49AEC}" srcOrd="5" destOrd="0" presId="urn:microsoft.com/office/officeart/2005/8/layout/equation1"/>
    <dgm:cxn modelId="{01FBD4B8-00BD-4EE1-BEED-9DF284BF6B7C}" type="presParOf" srcId="{D58324E1-0893-452E-B6C5-66D5FB99CE0C}" destId="{45322DC9-C190-4E90-9E93-D50A42EC5258}" srcOrd="6" destOrd="0" presId="urn:microsoft.com/office/officeart/2005/8/layout/equation1"/>
    <dgm:cxn modelId="{2516F1EB-EFAB-4065-9011-ACD8914F11E5}" type="presParOf" srcId="{D58324E1-0893-452E-B6C5-66D5FB99CE0C}" destId="{3BDE127E-A8E8-4910-9AC0-C34735560487}" srcOrd="7" destOrd="0" presId="urn:microsoft.com/office/officeart/2005/8/layout/equation1"/>
    <dgm:cxn modelId="{AA84D299-3857-4ADD-9149-69421826023B}" type="presParOf" srcId="{D58324E1-0893-452E-B6C5-66D5FB99CE0C}" destId="{4B2003F7-A90A-41D3-97D1-EBC42A6CB6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8E789-DAE8-49DC-967B-084E09F95B2F}"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416A7F46-F909-48C8-85D3-4074A829B9E2}">
      <dgm:prSet phldrT="[Text]"/>
      <dgm:spPr/>
      <dgm:t>
        <a:bodyPr/>
        <a:lstStyle/>
        <a:p>
          <a:r>
            <a:rPr lang="en-US" b="1" dirty="0"/>
            <a:t>Increase last year’s required local contribution by the MRGF</a:t>
          </a:r>
        </a:p>
      </dgm:t>
    </dgm:pt>
    <dgm:pt modelId="{CF97F794-A884-4047-A926-C1B55E44E26E}" type="parTrans" cxnId="{81F9D95F-B7BC-4A7D-9369-9393919D605B}">
      <dgm:prSet/>
      <dgm:spPr/>
      <dgm:t>
        <a:bodyPr/>
        <a:lstStyle/>
        <a:p>
          <a:endParaRPr lang="en-US"/>
        </a:p>
      </dgm:t>
    </dgm:pt>
    <dgm:pt modelId="{D264DEE3-B2AA-41AC-B598-372342FC7A6A}" type="sibTrans" cxnId="{81F9D95F-B7BC-4A7D-9369-9393919D605B}">
      <dgm:prSet/>
      <dgm:spPr/>
      <dgm:t>
        <a:bodyPr/>
        <a:lstStyle/>
        <a:p>
          <a:endParaRPr lang="en-US"/>
        </a:p>
      </dgm:t>
    </dgm:pt>
    <dgm:pt modelId="{41C1D1F0-81CA-44EA-8E94-909CF6D19C13}">
      <dgm:prSet phldrT="[Text]"/>
      <dgm:spPr/>
      <dgm:t>
        <a:bodyPr/>
        <a:lstStyle/>
        <a:p>
          <a:r>
            <a:rPr lang="en-US" b="1" dirty="0"/>
            <a:t>If the PLC as a % of foundation&lt; target</a:t>
          </a:r>
        </a:p>
      </dgm:t>
    </dgm:pt>
    <dgm:pt modelId="{546D5508-0932-464D-8199-BB9A14AA8C9C}" type="parTrans" cxnId="{50C3624B-5BC1-42C6-A085-C9B83EE68570}">
      <dgm:prSet/>
      <dgm:spPr/>
      <dgm:t>
        <a:bodyPr/>
        <a:lstStyle/>
        <a:p>
          <a:endParaRPr lang="en-US" dirty="0"/>
        </a:p>
      </dgm:t>
    </dgm:pt>
    <dgm:pt modelId="{EA01EEF6-F40B-4465-99D7-E0B5491D4F7A}" type="sibTrans" cxnId="{50C3624B-5BC1-42C6-A085-C9B83EE68570}">
      <dgm:prSet/>
      <dgm:spPr/>
      <dgm:t>
        <a:bodyPr/>
        <a:lstStyle/>
        <a:p>
          <a:endParaRPr lang="en-US"/>
        </a:p>
      </dgm:t>
    </dgm:pt>
    <dgm:pt modelId="{03E3D143-97A7-4F8A-B9C1-33A9342060B0}">
      <dgm:prSet phldrT="[Text]"/>
      <dgm:spPr/>
      <dgm:t>
        <a:bodyPr/>
        <a:lstStyle/>
        <a:p>
          <a:r>
            <a:rPr lang="en-US" b="1" dirty="0"/>
            <a:t>If the difference is &lt; than 2.5%, the PLC is the new requirement </a:t>
          </a:r>
        </a:p>
      </dgm:t>
    </dgm:pt>
    <dgm:pt modelId="{9D664BC0-85D7-42C2-9D7E-AC518D015E4A}" type="parTrans" cxnId="{962F10D6-B922-4EE5-B42B-8016B23E3242}">
      <dgm:prSet/>
      <dgm:spPr/>
      <dgm:t>
        <a:bodyPr/>
        <a:lstStyle/>
        <a:p>
          <a:endParaRPr lang="en-US" dirty="0"/>
        </a:p>
      </dgm:t>
    </dgm:pt>
    <dgm:pt modelId="{E109FFE8-9D63-41D1-8009-1B4BFD8225BF}" type="sibTrans" cxnId="{962F10D6-B922-4EE5-B42B-8016B23E3242}">
      <dgm:prSet/>
      <dgm:spPr/>
      <dgm:t>
        <a:bodyPr/>
        <a:lstStyle/>
        <a:p>
          <a:endParaRPr lang="en-US"/>
        </a:p>
      </dgm:t>
    </dgm:pt>
    <dgm:pt modelId="{9607414A-142F-4BED-B84A-5D9B5CBC226C}">
      <dgm:prSet phldrT="[Text]"/>
      <dgm:spPr/>
      <dgm:t>
        <a:bodyPr/>
        <a:lstStyle/>
        <a:p>
          <a:r>
            <a:rPr lang="en-US" b="1" dirty="0"/>
            <a:t>If the difference is &gt; 7.5%, add 2% to PLC</a:t>
          </a:r>
        </a:p>
      </dgm:t>
    </dgm:pt>
    <dgm:pt modelId="{84684FD0-4701-4881-9E7C-200515850A90}" type="parTrans" cxnId="{4A447665-0D1A-44D3-A69A-DB1ACD0A202C}">
      <dgm:prSet/>
      <dgm:spPr/>
      <dgm:t>
        <a:bodyPr/>
        <a:lstStyle/>
        <a:p>
          <a:endParaRPr lang="en-US" dirty="0"/>
        </a:p>
      </dgm:t>
    </dgm:pt>
    <dgm:pt modelId="{19D40EDF-212F-4F84-B6DC-B17BA5CB206A}" type="sibTrans" cxnId="{4A447665-0D1A-44D3-A69A-DB1ACD0A202C}">
      <dgm:prSet/>
      <dgm:spPr/>
      <dgm:t>
        <a:bodyPr/>
        <a:lstStyle/>
        <a:p>
          <a:endParaRPr lang="en-US"/>
        </a:p>
      </dgm:t>
    </dgm:pt>
    <dgm:pt modelId="{3E925519-AB70-487F-A3CF-779C9D4986B2}">
      <dgm:prSet phldrT="[Text]"/>
      <dgm:spPr/>
      <dgm:t>
        <a:bodyPr/>
        <a:lstStyle/>
        <a:p>
          <a:r>
            <a:rPr lang="en-US" b="1" dirty="0"/>
            <a:t> If the PLC as a % of foundation &gt; target</a:t>
          </a:r>
        </a:p>
      </dgm:t>
    </dgm:pt>
    <dgm:pt modelId="{13D32746-C5C9-46CA-8BEF-EB4ECF892FC9}" type="parTrans" cxnId="{56D7B375-0210-4FEC-AAD1-CF7FE523FBE0}">
      <dgm:prSet/>
      <dgm:spPr/>
      <dgm:t>
        <a:bodyPr/>
        <a:lstStyle/>
        <a:p>
          <a:endParaRPr lang="en-US" dirty="0"/>
        </a:p>
      </dgm:t>
    </dgm:pt>
    <dgm:pt modelId="{F1300936-93BA-462C-875D-1068BD455BF3}" type="sibTrans" cxnId="{56D7B375-0210-4FEC-AAD1-CF7FE523FBE0}">
      <dgm:prSet/>
      <dgm:spPr/>
      <dgm:t>
        <a:bodyPr/>
        <a:lstStyle/>
        <a:p>
          <a:endParaRPr lang="en-US"/>
        </a:p>
      </dgm:t>
    </dgm:pt>
    <dgm:pt modelId="{DE40F3D7-6795-4175-804D-4960BEE93730}">
      <dgm:prSet/>
      <dgm:spPr/>
      <dgm:t>
        <a:bodyPr/>
        <a:lstStyle/>
        <a:p>
          <a:r>
            <a:rPr lang="en-US" b="1" dirty="0"/>
            <a:t>Reduce PLC by 100% of the gap</a:t>
          </a:r>
        </a:p>
      </dgm:t>
    </dgm:pt>
    <dgm:pt modelId="{CE54A0F9-30D0-49D8-971B-D826D00A82D9}" type="parTrans" cxnId="{0DB5730D-1F43-4326-BA6D-FB0516290BAF}">
      <dgm:prSet/>
      <dgm:spPr/>
      <dgm:t>
        <a:bodyPr/>
        <a:lstStyle/>
        <a:p>
          <a:endParaRPr lang="en-US" dirty="0"/>
        </a:p>
      </dgm:t>
    </dgm:pt>
    <dgm:pt modelId="{D73E3A5E-4838-4C13-A439-03DC98DB6A08}" type="sibTrans" cxnId="{0DB5730D-1F43-4326-BA6D-FB0516290BAF}">
      <dgm:prSet/>
      <dgm:spPr/>
      <dgm:t>
        <a:bodyPr/>
        <a:lstStyle/>
        <a:p>
          <a:endParaRPr lang="en-US"/>
        </a:p>
      </dgm:t>
    </dgm:pt>
    <dgm:pt modelId="{B06FB02C-2212-4766-8B56-337E8E5A9362}">
      <dgm:prSet/>
      <dgm:spPr/>
      <dgm:t>
        <a:bodyPr/>
        <a:lstStyle/>
        <a:p>
          <a:r>
            <a:rPr lang="en-US" b="1" dirty="0"/>
            <a:t>If the difference is between 2.5% and 7.5%, add 1% to PLC</a:t>
          </a:r>
        </a:p>
      </dgm:t>
    </dgm:pt>
    <dgm:pt modelId="{E3679DB5-1AE3-49E7-8AFB-32731F76C58F}" type="parTrans" cxnId="{7FD5709D-455C-42CE-B728-071D7A40FBA9}">
      <dgm:prSet/>
      <dgm:spPr/>
      <dgm:t>
        <a:bodyPr/>
        <a:lstStyle/>
        <a:p>
          <a:endParaRPr lang="en-US" dirty="0"/>
        </a:p>
      </dgm:t>
    </dgm:pt>
    <dgm:pt modelId="{C2F07E62-3801-409E-9C46-34DD1BDDEBAA}" type="sibTrans" cxnId="{7FD5709D-455C-42CE-B728-071D7A40FBA9}">
      <dgm:prSet/>
      <dgm:spPr/>
      <dgm:t>
        <a:bodyPr/>
        <a:lstStyle/>
        <a:p>
          <a:endParaRPr lang="en-US"/>
        </a:p>
      </dgm:t>
    </dgm:pt>
    <dgm:pt modelId="{EA953510-FE78-46C1-A7FA-81B98A339B5C}" type="pres">
      <dgm:prSet presAssocID="{7828E789-DAE8-49DC-967B-084E09F95B2F}" presName="diagram" presStyleCnt="0">
        <dgm:presLayoutVars>
          <dgm:chPref val="1"/>
          <dgm:dir/>
          <dgm:animOne val="branch"/>
          <dgm:animLvl val="lvl"/>
          <dgm:resizeHandles val="exact"/>
        </dgm:presLayoutVars>
      </dgm:prSet>
      <dgm:spPr/>
    </dgm:pt>
    <dgm:pt modelId="{25B75281-E2F7-4B3B-A90D-045BA8C61F46}" type="pres">
      <dgm:prSet presAssocID="{416A7F46-F909-48C8-85D3-4074A829B9E2}" presName="root1" presStyleCnt="0"/>
      <dgm:spPr/>
    </dgm:pt>
    <dgm:pt modelId="{BF19BE8B-BD87-42A2-9764-1EB090F7B15B}" type="pres">
      <dgm:prSet presAssocID="{416A7F46-F909-48C8-85D3-4074A829B9E2}" presName="LevelOneTextNode" presStyleLbl="node0" presStyleIdx="0" presStyleCnt="1">
        <dgm:presLayoutVars>
          <dgm:chPref val="3"/>
        </dgm:presLayoutVars>
      </dgm:prSet>
      <dgm:spPr/>
    </dgm:pt>
    <dgm:pt modelId="{8E227A6F-0A78-4AFD-AAE7-6E68CBF6C2BF}" type="pres">
      <dgm:prSet presAssocID="{416A7F46-F909-48C8-85D3-4074A829B9E2}" presName="level2hierChild" presStyleCnt="0"/>
      <dgm:spPr/>
    </dgm:pt>
    <dgm:pt modelId="{82B584B0-124C-45FD-BE2B-109FC2367A9C}" type="pres">
      <dgm:prSet presAssocID="{13D32746-C5C9-46CA-8BEF-EB4ECF892FC9}" presName="conn2-1" presStyleLbl="parChTrans1D2" presStyleIdx="0" presStyleCnt="2"/>
      <dgm:spPr/>
    </dgm:pt>
    <dgm:pt modelId="{14F664F6-088A-47BA-BAEC-B8DCB037C1BD}" type="pres">
      <dgm:prSet presAssocID="{13D32746-C5C9-46CA-8BEF-EB4ECF892FC9}" presName="connTx" presStyleLbl="parChTrans1D2" presStyleIdx="0" presStyleCnt="2"/>
      <dgm:spPr/>
    </dgm:pt>
    <dgm:pt modelId="{4E28656B-7147-45C1-9423-266A5BE52374}" type="pres">
      <dgm:prSet presAssocID="{3E925519-AB70-487F-A3CF-779C9D4986B2}" presName="root2" presStyleCnt="0"/>
      <dgm:spPr/>
    </dgm:pt>
    <dgm:pt modelId="{B3E8E1DF-4E1D-4AD2-B2E4-4593C4EB17D2}" type="pres">
      <dgm:prSet presAssocID="{3E925519-AB70-487F-A3CF-779C9D4986B2}" presName="LevelTwoTextNode" presStyleLbl="node2" presStyleIdx="0" presStyleCnt="2">
        <dgm:presLayoutVars>
          <dgm:chPref val="3"/>
        </dgm:presLayoutVars>
      </dgm:prSet>
      <dgm:spPr/>
    </dgm:pt>
    <dgm:pt modelId="{FE3588CB-5C7F-4FFD-8915-252669BFB854}" type="pres">
      <dgm:prSet presAssocID="{3E925519-AB70-487F-A3CF-779C9D4986B2}" presName="level3hierChild" presStyleCnt="0"/>
      <dgm:spPr/>
    </dgm:pt>
    <dgm:pt modelId="{BF3BCB26-BF55-40DF-B618-CC5C172CA459}" type="pres">
      <dgm:prSet presAssocID="{CE54A0F9-30D0-49D8-971B-D826D00A82D9}" presName="conn2-1" presStyleLbl="parChTrans1D3" presStyleIdx="0" presStyleCnt="4"/>
      <dgm:spPr/>
    </dgm:pt>
    <dgm:pt modelId="{099189A1-B173-4C25-8601-90FE72FAB885}" type="pres">
      <dgm:prSet presAssocID="{CE54A0F9-30D0-49D8-971B-D826D00A82D9}" presName="connTx" presStyleLbl="parChTrans1D3" presStyleIdx="0" presStyleCnt="4"/>
      <dgm:spPr/>
    </dgm:pt>
    <dgm:pt modelId="{FAD1C297-6C98-472B-8EC4-5C11C268AE02}" type="pres">
      <dgm:prSet presAssocID="{DE40F3D7-6795-4175-804D-4960BEE93730}" presName="root2" presStyleCnt="0"/>
      <dgm:spPr/>
    </dgm:pt>
    <dgm:pt modelId="{3AC7DFFC-322D-499F-BBD4-F622DC22D511}" type="pres">
      <dgm:prSet presAssocID="{DE40F3D7-6795-4175-804D-4960BEE93730}" presName="LevelTwoTextNode" presStyleLbl="node3" presStyleIdx="0" presStyleCnt="4">
        <dgm:presLayoutVars>
          <dgm:chPref val="3"/>
        </dgm:presLayoutVars>
      </dgm:prSet>
      <dgm:spPr/>
    </dgm:pt>
    <dgm:pt modelId="{F35DCDF9-1065-446F-9F5F-6F0EA41B6FF1}" type="pres">
      <dgm:prSet presAssocID="{DE40F3D7-6795-4175-804D-4960BEE93730}" presName="level3hierChild" presStyleCnt="0"/>
      <dgm:spPr/>
    </dgm:pt>
    <dgm:pt modelId="{0F05C161-9291-4B88-95EB-C2952CEAE6E2}" type="pres">
      <dgm:prSet presAssocID="{546D5508-0932-464D-8199-BB9A14AA8C9C}" presName="conn2-1" presStyleLbl="parChTrans1D2" presStyleIdx="1" presStyleCnt="2"/>
      <dgm:spPr/>
    </dgm:pt>
    <dgm:pt modelId="{B7A20078-B9E5-4430-8D6E-2DD2F71362F3}" type="pres">
      <dgm:prSet presAssocID="{546D5508-0932-464D-8199-BB9A14AA8C9C}" presName="connTx" presStyleLbl="parChTrans1D2" presStyleIdx="1" presStyleCnt="2"/>
      <dgm:spPr/>
    </dgm:pt>
    <dgm:pt modelId="{3649D70E-5B38-4B67-826E-A2E95C448CB7}" type="pres">
      <dgm:prSet presAssocID="{41C1D1F0-81CA-44EA-8E94-909CF6D19C13}" presName="root2" presStyleCnt="0"/>
      <dgm:spPr/>
    </dgm:pt>
    <dgm:pt modelId="{1432B6AB-057E-4A0D-9657-D3783F2ECED5}" type="pres">
      <dgm:prSet presAssocID="{41C1D1F0-81CA-44EA-8E94-909CF6D19C13}" presName="LevelTwoTextNode" presStyleLbl="node2" presStyleIdx="1" presStyleCnt="2" custLinFactNeighborX="2" custLinFactNeighborY="-5727">
        <dgm:presLayoutVars>
          <dgm:chPref val="3"/>
        </dgm:presLayoutVars>
      </dgm:prSet>
      <dgm:spPr/>
    </dgm:pt>
    <dgm:pt modelId="{532B47F2-07DF-49EE-8194-D9D576C2C7A1}" type="pres">
      <dgm:prSet presAssocID="{41C1D1F0-81CA-44EA-8E94-909CF6D19C13}" presName="level3hierChild" presStyleCnt="0"/>
      <dgm:spPr/>
    </dgm:pt>
    <dgm:pt modelId="{D7BE62FF-0CAE-464A-A74F-4D9B02DD80A7}" type="pres">
      <dgm:prSet presAssocID="{9D664BC0-85D7-42C2-9D7E-AC518D015E4A}" presName="conn2-1" presStyleLbl="parChTrans1D3" presStyleIdx="1" presStyleCnt="4"/>
      <dgm:spPr/>
    </dgm:pt>
    <dgm:pt modelId="{519635F6-2CA8-4557-884E-595C48DB90CB}" type="pres">
      <dgm:prSet presAssocID="{9D664BC0-85D7-42C2-9D7E-AC518D015E4A}" presName="connTx" presStyleLbl="parChTrans1D3" presStyleIdx="1" presStyleCnt="4"/>
      <dgm:spPr/>
    </dgm:pt>
    <dgm:pt modelId="{0A320ED2-6AB7-4B8C-B8DC-E146260EB290}" type="pres">
      <dgm:prSet presAssocID="{03E3D143-97A7-4F8A-B9C1-33A9342060B0}" presName="root2" presStyleCnt="0"/>
      <dgm:spPr/>
    </dgm:pt>
    <dgm:pt modelId="{6D865775-3ACD-4970-8DBE-5A7212F4BE41}" type="pres">
      <dgm:prSet presAssocID="{03E3D143-97A7-4F8A-B9C1-33A9342060B0}" presName="LevelTwoTextNode" presStyleLbl="node3" presStyleIdx="1" presStyleCnt="4">
        <dgm:presLayoutVars>
          <dgm:chPref val="3"/>
        </dgm:presLayoutVars>
      </dgm:prSet>
      <dgm:spPr/>
    </dgm:pt>
    <dgm:pt modelId="{4E9A1260-1366-4778-87C1-392EFCCB98D8}" type="pres">
      <dgm:prSet presAssocID="{03E3D143-97A7-4F8A-B9C1-33A9342060B0}" presName="level3hierChild" presStyleCnt="0"/>
      <dgm:spPr/>
    </dgm:pt>
    <dgm:pt modelId="{7E0A7B99-ADC5-46E5-9FC3-A5A6A52B8BFB}" type="pres">
      <dgm:prSet presAssocID="{E3679DB5-1AE3-49E7-8AFB-32731F76C58F}" presName="conn2-1" presStyleLbl="parChTrans1D3" presStyleIdx="2" presStyleCnt="4"/>
      <dgm:spPr/>
    </dgm:pt>
    <dgm:pt modelId="{C41EDA22-E204-461E-B334-6A60DF07B3CC}" type="pres">
      <dgm:prSet presAssocID="{E3679DB5-1AE3-49E7-8AFB-32731F76C58F}" presName="connTx" presStyleLbl="parChTrans1D3" presStyleIdx="2" presStyleCnt="4"/>
      <dgm:spPr/>
    </dgm:pt>
    <dgm:pt modelId="{CD6DC967-6E6F-4FA6-AB72-2B2E796A81A5}" type="pres">
      <dgm:prSet presAssocID="{B06FB02C-2212-4766-8B56-337E8E5A9362}" presName="root2" presStyleCnt="0"/>
      <dgm:spPr/>
    </dgm:pt>
    <dgm:pt modelId="{CE00BF54-49A3-403A-952B-34BCF99D061C}" type="pres">
      <dgm:prSet presAssocID="{B06FB02C-2212-4766-8B56-337E8E5A9362}" presName="LevelTwoTextNode" presStyleLbl="node3" presStyleIdx="2" presStyleCnt="4">
        <dgm:presLayoutVars>
          <dgm:chPref val="3"/>
        </dgm:presLayoutVars>
      </dgm:prSet>
      <dgm:spPr/>
    </dgm:pt>
    <dgm:pt modelId="{8337233C-208D-448F-9826-D34A57AF4A22}" type="pres">
      <dgm:prSet presAssocID="{B06FB02C-2212-4766-8B56-337E8E5A9362}" presName="level3hierChild" presStyleCnt="0"/>
      <dgm:spPr/>
    </dgm:pt>
    <dgm:pt modelId="{FA5D3E23-F91F-4083-9503-C29FC8C5583D}" type="pres">
      <dgm:prSet presAssocID="{84684FD0-4701-4881-9E7C-200515850A90}" presName="conn2-1" presStyleLbl="parChTrans1D3" presStyleIdx="3" presStyleCnt="4"/>
      <dgm:spPr/>
    </dgm:pt>
    <dgm:pt modelId="{4CB5C043-5139-46CD-8C04-BE5ABDFCE5A6}" type="pres">
      <dgm:prSet presAssocID="{84684FD0-4701-4881-9E7C-200515850A90}" presName="connTx" presStyleLbl="parChTrans1D3" presStyleIdx="3" presStyleCnt="4"/>
      <dgm:spPr/>
    </dgm:pt>
    <dgm:pt modelId="{6DE5D3B6-FD42-46A6-9F89-6D1B54D242B5}" type="pres">
      <dgm:prSet presAssocID="{9607414A-142F-4BED-B84A-5D9B5CBC226C}" presName="root2" presStyleCnt="0"/>
      <dgm:spPr/>
    </dgm:pt>
    <dgm:pt modelId="{F36B49DE-9975-46A4-A784-C649D401976D}" type="pres">
      <dgm:prSet presAssocID="{9607414A-142F-4BED-B84A-5D9B5CBC226C}" presName="LevelTwoTextNode" presStyleLbl="node3" presStyleIdx="3" presStyleCnt="4">
        <dgm:presLayoutVars>
          <dgm:chPref val="3"/>
        </dgm:presLayoutVars>
      </dgm:prSet>
      <dgm:spPr/>
    </dgm:pt>
    <dgm:pt modelId="{4924C215-507D-40DE-B878-E0DE7094CAA9}" type="pres">
      <dgm:prSet presAssocID="{9607414A-142F-4BED-B84A-5D9B5CBC226C}" presName="level3hierChild" presStyleCnt="0"/>
      <dgm:spPr/>
    </dgm:pt>
  </dgm:ptLst>
  <dgm:cxnLst>
    <dgm:cxn modelId="{0DB5730D-1F43-4326-BA6D-FB0516290BAF}" srcId="{3E925519-AB70-487F-A3CF-779C9D4986B2}" destId="{DE40F3D7-6795-4175-804D-4960BEE93730}" srcOrd="0" destOrd="0" parTransId="{CE54A0F9-30D0-49D8-971B-D826D00A82D9}" sibTransId="{D73E3A5E-4838-4C13-A439-03DC98DB6A08}"/>
    <dgm:cxn modelId="{975B3A10-2B3F-4502-835A-40FF040509B3}" type="presOf" srcId="{CE54A0F9-30D0-49D8-971B-D826D00A82D9}" destId="{BF3BCB26-BF55-40DF-B618-CC5C172CA459}" srcOrd="0" destOrd="0" presId="urn:microsoft.com/office/officeart/2005/8/layout/hierarchy2"/>
    <dgm:cxn modelId="{F771A929-737E-48F8-82C9-20D72764966B}" type="presOf" srcId="{9D664BC0-85D7-42C2-9D7E-AC518D015E4A}" destId="{519635F6-2CA8-4557-884E-595C48DB90CB}" srcOrd="1" destOrd="0" presId="urn:microsoft.com/office/officeart/2005/8/layout/hierarchy2"/>
    <dgm:cxn modelId="{83B4832A-7C7E-4C2F-BE47-EC74ED6A38DE}" type="presOf" srcId="{84684FD0-4701-4881-9E7C-200515850A90}" destId="{4CB5C043-5139-46CD-8C04-BE5ABDFCE5A6}" srcOrd="1" destOrd="0" presId="urn:microsoft.com/office/officeart/2005/8/layout/hierarchy2"/>
    <dgm:cxn modelId="{75A07D3E-08F5-43FD-944A-0622F10F0D63}" type="presOf" srcId="{03E3D143-97A7-4F8A-B9C1-33A9342060B0}" destId="{6D865775-3ACD-4970-8DBE-5A7212F4BE41}" srcOrd="0" destOrd="0" presId="urn:microsoft.com/office/officeart/2005/8/layout/hierarchy2"/>
    <dgm:cxn modelId="{8655483F-899B-4B82-914A-6E851D68A506}" type="presOf" srcId="{84684FD0-4701-4881-9E7C-200515850A90}" destId="{FA5D3E23-F91F-4083-9503-C29FC8C5583D}" srcOrd="0" destOrd="0" presId="urn:microsoft.com/office/officeart/2005/8/layout/hierarchy2"/>
    <dgm:cxn modelId="{5B2C8340-4670-4948-BBA9-72ABB5A67AF1}" type="presOf" srcId="{7828E789-DAE8-49DC-967B-084E09F95B2F}" destId="{EA953510-FE78-46C1-A7FA-81B98A339B5C}" srcOrd="0" destOrd="0" presId="urn:microsoft.com/office/officeart/2005/8/layout/hierarchy2"/>
    <dgm:cxn modelId="{63885C5E-6BAE-4CAF-A885-71D72D591A3C}" type="presOf" srcId="{13D32746-C5C9-46CA-8BEF-EB4ECF892FC9}" destId="{14F664F6-088A-47BA-BAEC-B8DCB037C1BD}" srcOrd="1" destOrd="0" presId="urn:microsoft.com/office/officeart/2005/8/layout/hierarchy2"/>
    <dgm:cxn modelId="{81F9D95F-B7BC-4A7D-9369-9393919D605B}" srcId="{7828E789-DAE8-49DC-967B-084E09F95B2F}" destId="{416A7F46-F909-48C8-85D3-4074A829B9E2}" srcOrd="0" destOrd="0" parTransId="{CF97F794-A884-4047-A926-C1B55E44E26E}" sibTransId="{D264DEE3-B2AA-41AC-B598-372342FC7A6A}"/>
    <dgm:cxn modelId="{4A447665-0D1A-44D3-A69A-DB1ACD0A202C}" srcId="{41C1D1F0-81CA-44EA-8E94-909CF6D19C13}" destId="{9607414A-142F-4BED-B84A-5D9B5CBC226C}" srcOrd="2" destOrd="0" parTransId="{84684FD0-4701-4881-9E7C-200515850A90}" sibTransId="{19D40EDF-212F-4F84-B6DC-B17BA5CB206A}"/>
    <dgm:cxn modelId="{90EF5748-F17D-414E-8CCC-907DD170D5B5}" type="presOf" srcId="{E3679DB5-1AE3-49E7-8AFB-32731F76C58F}" destId="{7E0A7B99-ADC5-46E5-9FC3-A5A6A52B8BFB}" srcOrd="0" destOrd="0" presId="urn:microsoft.com/office/officeart/2005/8/layout/hierarchy2"/>
    <dgm:cxn modelId="{50C3624B-5BC1-42C6-A085-C9B83EE68570}" srcId="{416A7F46-F909-48C8-85D3-4074A829B9E2}" destId="{41C1D1F0-81CA-44EA-8E94-909CF6D19C13}" srcOrd="1" destOrd="0" parTransId="{546D5508-0932-464D-8199-BB9A14AA8C9C}" sibTransId="{EA01EEF6-F40B-4465-99D7-E0B5491D4F7A}"/>
    <dgm:cxn modelId="{5A294D4B-7C86-4B94-858A-8B1DD8B5A63F}" type="presOf" srcId="{9D664BC0-85D7-42C2-9D7E-AC518D015E4A}" destId="{D7BE62FF-0CAE-464A-A74F-4D9B02DD80A7}" srcOrd="0" destOrd="0" presId="urn:microsoft.com/office/officeart/2005/8/layout/hierarchy2"/>
    <dgm:cxn modelId="{A5F70555-E13B-49EE-81B0-632DB647495D}" type="presOf" srcId="{546D5508-0932-464D-8199-BB9A14AA8C9C}" destId="{0F05C161-9291-4B88-95EB-C2952CEAE6E2}" srcOrd="0" destOrd="0" presId="urn:microsoft.com/office/officeart/2005/8/layout/hierarchy2"/>
    <dgm:cxn modelId="{56D7B375-0210-4FEC-AAD1-CF7FE523FBE0}" srcId="{416A7F46-F909-48C8-85D3-4074A829B9E2}" destId="{3E925519-AB70-487F-A3CF-779C9D4986B2}" srcOrd="0" destOrd="0" parTransId="{13D32746-C5C9-46CA-8BEF-EB4ECF892FC9}" sibTransId="{F1300936-93BA-462C-875D-1068BD455BF3}"/>
    <dgm:cxn modelId="{DC8E3679-9316-4CC6-86CA-DB253FC268DE}" type="presOf" srcId="{E3679DB5-1AE3-49E7-8AFB-32731F76C58F}" destId="{C41EDA22-E204-461E-B334-6A60DF07B3CC}" srcOrd="1" destOrd="0" presId="urn:microsoft.com/office/officeart/2005/8/layout/hierarchy2"/>
    <dgm:cxn modelId="{72118D99-97C3-4246-BEE3-9DADE3125DF2}" type="presOf" srcId="{DE40F3D7-6795-4175-804D-4960BEE93730}" destId="{3AC7DFFC-322D-499F-BBD4-F622DC22D511}" srcOrd="0" destOrd="0" presId="urn:microsoft.com/office/officeart/2005/8/layout/hierarchy2"/>
    <dgm:cxn modelId="{7FD5709D-455C-42CE-B728-071D7A40FBA9}" srcId="{41C1D1F0-81CA-44EA-8E94-909CF6D19C13}" destId="{B06FB02C-2212-4766-8B56-337E8E5A9362}" srcOrd="1" destOrd="0" parTransId="{E3679DB5-1AE3-49E7-8AFB-32731F76C58F}" sibTransId="{C2F07E62-3801-409E-9C46-34DD1BDDEBAA}"/>
    <dgm:cxn modelId="{FD8D9EAD-F10E-4C20-93A3-87B039F07E5E}" type="presOf" srcId="{9607414A-142F-4BED-B84A-5D9B5CBC226C}" destId="{F36B49DE-9975-46A4-A784-C649D401976D}" srcOrd="0" destOrd="0" presId="urn:microsoft.com/office/officeart/2005/8/layout/hierarchy2"/>
    <dgm:cxn modelId="{68A633BA-A1C0-40B3-8F00-C348F77ABEF7}" type="presOf" srcId="{546D5508-0932-464D-8199-BB9A14AA8C9C}" destId="{B7A20078-B9E5-4430-8D6E-2DD2F71362F3}" srcOrd="1" destOrd="0" presId="urn:microsoft.com/office/officeart/2005/8/layout/hierarchy2"/>
    <dgm:cxn modelId="{962F10D6-B922-4EE5-B42B-8016B23E3242}" srcId="{41C1D1F0-81CA-44EA-8E94-909CF6D19C13}" destId="{03E3D143-97A7-4F8A-B9C1-33A9342060B0}" srcOrd="0" destOrd="0" parTransId="{9D664BC0-85D7-42C2-9D7E-AC518D015E4A}" sibTransId="{E109FFE8-9D63-41D1-8009-1B4BFD8225BF}"/>
    <dgm:cxn modelId="{4CB004D7-1CEA-48C3-A0C8-FB4C056BE761}" type="presOf" srcId="{3E925519-AB70-487F-A3CF-779C9D4986B2}" destId="{B3E8E1DF-4E1D-4AD2-B2E4-4593C4EB17D2}" srcOrd="0" destOrd="0" presId="urn:microsoft.com/office/officeart/2005/8/layout/hierarchy2"/>
    <dgm:cxn modelId="{FAB28DD8-656E-42D6-96BA-2E824CB38522}" type="presOf" srcId="{416A7F46-F909-48C8-85D3-4074A829B9E2}" destId="{BF19BE8B-BD87-42A2-9764-1EB090F7B15B}" srcOrd="0" destOrd="0" presId="urn:microsoft.com/office/officeart/2005/8/layout/hierarchy2"/>
    <dgm:cxn modelId="{EA8385DD-6559-4806-86A7-64389BD555A5}" type="presOf" srcId="{B06FB02C-2212-4766-8B56-337E8E5A9362}" destId="{CE00BF54-49A3-403A-952B-34BCF99D061C}" srcOrd="0" destOrd="0" presId="urn:microsoft.com/office/officeart/2005/8/layout/hierarchy2"/>
    <dgm:cxn modelId="{65041DEF-99F0-46EE-9C12-C2CBFA0D2981}" type="presOf" srcId="{13D32746-C5C9-46CA-8BEF-EB4ECF892FC9}" destId="{82B584B0-124C-45FD-BE2B-109FC2367A9C}" srcOrd="0" destOrd="0" presId="urn:microsoft.com/office/officeart/2005/8/layout/hierarchy2"/>
    <dgm:cxn modelId="{59508CF3-B3DC-44F8-A01C-20472B5E645C}" type="presOf" srcId="{CE54A0F9-30D0-49D8-971B-D826D00A82D9}" destId="{099189A1-B173-4C25-8601-90FE72FAB885}" srcOrd="1" destOrd="0" presId="urn:microsoft.com/office/officeart/2005/8/layout/hierarchy2"/>
    <dgm:cxn modelId="{078AE0F6-2BEF-4535-8289-F0B1EB85999C}" type="presOf" srcId="{41C1D1F0-81CA-44EA-8E94-909CF6D19C13}" destId="{1432B6AB-057E-4A0D-9657-D3783F2ECED5}" srcOrd="0" destOrd="0" presId="urn:microsoft.com/office/officeart/2005/8/layout/hierarchy2"/>
    <dgm:cxn modelId="{1BF6EE17-E6E2-49D6-9272-69BB57897033}" type="presParOf" srcId="{EA953510-FE78-46C1-A7FA-81B98A339B5C}" destId="{25B75281-E2F7-4B3B-A90D-045BA8C61F46}" srcOrd="0" destOrd="0" presId="urn:microsoft.com/office/officeart/2005/8/layout/hierarchy2"/>
    <dgm:cxn modelId="{F8D03AE5-BF5D-42EE-8449-1D52B941A011}" type="presParOf" srcId="{25B75281-E2F7-4B3B-A90D-045BA8C61F46}" destId="{BF19BE8B-BD87-42A2-9764-1EB090F7B15B}" srcOrd="0" destOrd="0" presId="urn:microsoft.com/office/officeart/2005/8/layout/hierarchy2"/>
    <dgm:cxn modelId="{997F8B9B-20D7-410B-A505-5EC6C6B62D5F}" type="presParOf" srcId="{25B75281-E2F7-4B3B-A90D-045BA8C61F46}" destId="{8E227A6F-0A78-4AFD-AAE7-6E68CBF6C2BF}" srcOrd="1" destOrd="0" presId="urn:microsoft.com/office/officeart/2005/8/layout/hierarchy2"/>
    <dgm:cxn modelId="{AC35DB33-CE81-4644-9502-9734853E4333}" type="presParOf" srcId="{8E227A6F-0A78-4AFD-AAE7-6E68CBF6C2BF}" destId="{82B584B0-124C-45FD-BE2B-109FC2367A9C}" srcOrd="0" destOrd="0" presId="urn:microsoft.com/office/officeart/2005/8/layout/hierarchy2"/>
    <dgm:cxn modelId="{8065C922-54DE-41E7-BC13-F53F842849F7}" type="presParOf" srcId="{82B584B0-124C-45FD-BE2B-109FC2367A9C}" destId="{14F664F6-088A-47BA-BAEC-B8DCB037C1BD}" srcOrd="0" destOrd="0" presId="urn:microsoft.com/office/officeart/2005/8/layout/hierarchy2"/>
    <dgm:cxn modelId="{E91F9BFC-047E-431B-90DE-4A5C20AB6DE9}" type="presParOf" srcId="{8E227A6F-0A78-4AFD-AAE7-6E68CBF6C2BF}" destId="{4E28656B-7147-45C1-9423-266A5BE52374}" srcOrd="1" destOrd="0" presId="urn:microsoft.com/office/officeart/2005/8/layout/hierarchy2"/>
    <dgm:cxn modelId="{5D3C264A-2AF6-4FE8-A7D8-CAF041E9B5DF}" type="presParOf" srcId="{4E28656B-7147-45C1-9423-266A5BE52374}" destId="{B3E8E1DF-4E1D-4AD2-B2E4-4593C4EB17D2}" srcOrd="0" destOrd="0" presId="urn:microsoft.com/office/officeart/2005/8/layout/hierarchy2"/>
    <dgm:cxn modelId="{C0DB384D-39AA-4EDC-90C6-49AD827A1005}" type="presParOf" srcId="{4E28656B-7147-45C1-9423-266A5BE52374}" destId="{FE3588CB-5C7F-4FFD-8915-252669BFB854}" srcOrd="1" destOrd="0" presId="urn:microsoft.com/office/officeart/2005/8/layout/hierarchy2"/>
    <dgm:cxn modelId="{BB7E196A-D256-40B6-BC80-CB821A449925}" type="presParOf" srcId="{FE3588CB-5C7F-4FFD-8915-252669BFB854}" destId="{BF3BCB26-BF55-40DF-B618-CC5C172CA459}" srcOrd="0" destOrd="0" presId="urn:microsoft.com/office/officeart/2005/8/layout/hierarchy2"/>
    <dgm:cxn modelId="{E2E07356-0C98-4753-A7C6-A379E115A18C}" type="presParOf" srcId="{BF3BCB26-BF55-40DF-B618-CC5C172CA459}" destId="{099189A1-B173-4C25-8601-90FE72FAB885}" srcOrd="0" destOrd="0" presId="urn:microsoft.com/office/officeart/2005/8/layout/hierarchy2"/>
    <dgm:cxn modelId="{5CB1222D-9BD5-4C5B-A9E7-E60CF0400FBD}" type="presParOf" srcId="{FE3588CB-5C7F-4FFD-8915-252669BFB854}" destId="{FAD1C297-6C98-472B-8EC4-5C11C268AE02}" srcOrd="1" destOrd="0" presId="urn:microsoft.com/office/officeart/2005/8/layout/hierarchy2"/>
    <dgm:cxn modelId="{B6B98F67-1021-4BA9-A221-BCA3B3A4C4F0}" type="presParOf" srcId="{FAD1C297-6C98-472B-8EC4-5C11C268AE02}" destId="{3AC7DFFC-322D-499F-BBD4-F622DC22D511}" srcOrd="0" destOrd="0" presId="urn:microsoft.com/office/officeart/2005/8/layout/hierarchy2"/>
    <dgm:cxn modelId="{54188F3C-FA3C-452B-A532-102192C566FB}" type="presParOf" srcId="{FAD1C297-6C98-472B-8EC4-5C11C268AE02}" destId="{F35DCDF9-1065-446F-9F5F-6F0EA41B6FF1}" srcOrd="1" destOrd="0" presId="urn:microsoft.com/office/officeart/2005/8/layout/hierarchy2"/>
    <dgm:cxn modelId="{1AF50B95-3E2C-4B08-AF62-6F0880B083E7}" type="presParOf" srcId="{8E227A6F-0A78-4AFD-AAE7-6E68CBF6C2BF}" destId="{0F05C161-9291-4B88-95EB-C2952CEAE6E2}" srcOrd="2" destOrd="0" presId="urn:microsoft.com/office/officeart/2005/8/layout/hierarchy2"/>
    <dgm:cxn modelId="{3B346B0C-E488-4D2D-9BD9-54EC57119263}" type="presParOf" srcId="{0F05C161-9291-4B88-95EB-C2952CEAE6E2}" destId="{B7A20078-B9E5-4430-8D6E-2DD2F71362F3}" srcOrd="0" destOrd="0" presId="urn:microsoft.com/office/officeart/2005/8/layout/hierarchy2"/>
    <dgm:cxn modelId="{766B821D-25A1-4F10-8C0D-72CE49C02532}" type="presParOf" srcId="{8E227A6F-0A78-4AFD-AAE7-6E68CBF6C2BF}" destId="{3649D70E-5B38-4B67-826E-A2E95C448CB7}" srcOrd="3" destOrd="0" presId="urn:microsoft.com/office/officeart/2005/8/layout/hierarchy2"/>
    <dgm:cxn modelId="{8733B8D9-DB7C-4F1C-B99F-BAAA9D3211A3}" type="presParOf" srcId="{3649D70E-5B38-4B67-826E-A2E95C448CB7}" destId="{1432B6AB-057E-4A0D-9657-D3783F2ECED5}" srcOrd="0" destOrd="0" presId="urn:microsoft.com/office/officeart/2005/8/layout/hierarchy2"/>
    <dgm:cxn modelId="{1307BBBE-54F9-44B9-8B67-5AC261C2FCA8}" type="presParOf" srcId="{3649D70E-5B38-4B67-826E-A2E95C448CB7}" destId="{532B47F2-07DF-49EE-8194-D9D576C2C7A1}" srcOrd="1" destOrd="0" presId="urn:microsoft.com/office/officeart/2005/8/layout/hierarchy2"/>
    <dgm:cxn modelId="{256480C1-14B7-47A9-8736-1A08F7720A47}" type="presParOf" srcId="{532B47F2-07DF-49EE-8194-D9D576C2C7A1}" destId="{D7BE62FF-0CAE-464A-A74F-4D9B02DD80A7}" srcOrd="0" destOrd="0" presId="urn:microsoft.com/office/officeart/2005/8/layout/hierarchy2"/>
    <dgm:cxn modelId="{B519B187-603F-4906-B7B2-F017EECC7E15}" type="presParOf" srcId="{D7BE62FF-0CAE-464A-A74F-4D9B02DD80A7}" destId="{519635F6-2CA8-4557-884E-595C48DB90CB}" srcOrd="0" destOrd="0" presId="urn:microsoft.com/office/officeart/2005/8/layout/hierarchy2"/>
    <dgm:cxn modelId="{ED3D5CC2-28BE-49AB-AA47-5046A93110F8}" type="presParOf" srcId="{532B47F2-07DF-49EE-8194-D9D576C2C7A1}" destId="{0A320ED2-6AB7-4B8C-B8DC-E146260EB290}" srcOrd="1" destOrd="0" presId="urn:microsoft.com/office/officeart/2005/8/layout/hierarchy2"/>
    <dgm:cxn modelId="{A898C866-E193-49DD-A0EE-695735B1CB18}" type="presParOf" srcId="{0A320ED2-6AB7-4B8C-B8DC-E146260EB290}" destId="{6D865775-3ACD-4970-8DBE-5A7212F4BE41}" srcOrd="0" destOrd="0" presId="urn:microsoft.com/office/officeart/2005/8/layout/hierarchy2"/>
    <dgm:cxn modelId="{D2267F71-3249-4680-A680-2F4E9CF2D983}" type="presParOf" srcId="{0A320ED2-6AB7-4B8C-B8DC-E146260EB290}" destId="{4E9A1260-1366-4778-87C1-392EFCCB98D8}" srcOrd="1" destOrd="0" presId="urn:microsoft.com/office/officeart/2005/8/layout/hierarchy2"/>
    <dgm:cxn modelId="{A835927F-5AC7-44B3-AFAF-A515CB9A93D7}" type="presParOf" srcId="{532B47F2-07DF-49EE-8194-D9D576C2C7A1}" destId="{7E0A7B99-ADC5-46E5-9FC3-A5A6A52B8BFB}" srcOrd="2" destOrd="0" presId="urn:microsoft.com/office/officeart/2005/8/layout/hierarchy2"/>
    <dgm:cxn modelId="{357B423D-DF67-4961-9DF9-71AB85E1B3CB}" type="presParOf" srcId="{7E0A7B99-ADC5-46E5-9FC3-A5A6A52B8BFB}" destId="{C41EDA22-E204-461E-B334-6A60DF07B3CC}" srcOrd="0" destOrd="0" presId="urn:microsoft.com/office/officeart/2005/8/layout/hierarchy2"/>
    <dgm:cxn modelId="{54DB241D-26A0-4EA6-90B3-FED4BBEDA30B}" type="presParOf" srcId="{532B47F2-07DF-49EE-8194-D9D576C2C7A1}" destId="{CD6DC967-6E6F-4FA6-AB72-2B2E796A81A5}" srcOrd="3" destOrd="0" presId="urn:microsoft.com/office/officeart/2005/8/layout/hierarchy2"/>
    <dgm:cxn modelId="{52889EDA-5817-4DA7-BC67-65ED0EBCEE53}" type="presParOf" srcId="{CD6DC967-6E6F-4FA6-AB72-2B2E796A81A5}" destId="{CE00BF54-49A3-403A-952B-34BCF99D061C}" srcOrd="0" destOrd="0" presId="urn:microsoft.com/office/officeart/2005/8/layout/hierarchy2"/>
    <dgm:cxn modelId="{9A102F60-2B3B-4175-9755-2899C7888FB5}" type="presParOf" srcId="{CD6DC967-6E6F-4FA6-AB72-2B2E796A81A5}" destId="{8337233C-208D-448F-9826-D34A57AF4A22}" srcOrd="1" destOrd="0" presId="urn:microsoft.com/office/officeart/2005/8/layout/hierarchy2"/>
    <dgm:cxn modelId="{48F0C625-2B71-4B5C-AE2C-A4422D9AE0CE}" type="presParOf" srcId="{532B47F2-07DF-49EE-8194-D9D576C2C7A1}" destId="{FA5D3E23-F91F-4083-9503-C29FC8C5583D}" srcOrd="4" destOrd="0" presId="urn:microsoft.com/office/officeart/2005/8/layout/hierarchy2"/>
    <dgm:cxn modelId="{5AC183D0-4270-4D10-862B-A9DAE4E5E85E}" type="presParOf" srcId="{FA5D3E23-F91F-4083-9503-C29FC8C5583D}" destId="{4CB5C043-5139-46CD-8C04-BE5ABDFCE5A6}" srcOrd="0" destOrd="0" presId="urn:microsoft.com/office/officeart/2005/8/layout/hierarchy2"/>
    <dgm:cxn modelId="{8FCDA6F2-CC1D-4401-ABBC-EE13CCF9C7E4}" type="presParOf" srcId="{532B47F2-07DF-49EE-8194-D9D576C2C7A1}" destId="{6DE5D3B6-FD42-46A6-9F89-6D1B54D242B5}" srcOrd="5" destOrd="0" presId="urn:microsoft.com/office/officeart/2005/8/layout/hierarchy2"/>
    <dgm:cxn modelId="{B54C6920-45EA-499B-9869-69C1437C21C0}" type="presParOf" srcId="{6DE5D3B6-FD42-46A6-9F89-6D1B54D242B5}" destId="{F36B49DE-9975-46A4-A784-C649D401976D}" srcOrd="0" destOrd="0" presId="urn:microsoft.com/office/officeart/2005/8/layout/hierarchy2"/>
    <dgm:cxn modelId="{121AC5BB-943D-4EF9-B3DD-3CCC2193F15C}" type="presParOf" srcId="{6DE5D3B6-FD42-46A6-9F89-6D1B54D242B5}" destId="{4924C215-507D-40DE-B878-E0DE7094CA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430F2-3A60-4A45-B7AC-6CA57582CB66}" type="doc">
      <dgm:prSet loTypeId="urn:microsoft.com/office/officeart/2005/8/layout/architecture" loCatId="hierarchy" qsTypeId="urn:microsoft.com/office/officeart/2005/8/quickstyle/simple1" qsCatId="simple" csTypeId="urn:microsoft.com/office/officeart/2005/8/colors/accent1_1" csCatId="accent1" phldr="1"/>
      <dgm:spPr/>
      <dgm:t>
        <a:bodyPr/>
        <a:lstStyle/>
        <a:p>
          <a:endParaRPr lang="en-US"/>
        </a:p>
      </dgm:t>
    </dgm:pt>
    <dgm:pt modelId="{8DDEAC36-96C3-4FC8-9D73-B25D4DB1CC48}">
      <dgm:prSet phldrT="[Text]" custT="1"/>
      <dgm:spPr/>
      <dgm:t>
        <a:bodyPr/>
        <a:lstStyle/>
        <a:p>
          <a:r>
            <a:rPr lang="en-US" sz="2000" b="1" dirty="0"/>
            <a:t>(2) This year’s required local contribution</a:t>
          </a:r>
        </a:p>
      </dgm:t>
    </dgm:pt>
    <dgm:pt modelId="{6A85C201-AD86-4A84-9AEA-EC906F83FE28}" type="parTrans" cxnId="{C08267A1-654F-4A2D-B3EB-65ECC1A7862F}">
      <dgm:prSet/>
      <dgm:spPr/>
      <dgm:t>
        <a:bodyPr/>
        <a:lstStyle/>
        <a:p>
          <a:endParaRPr lang="en-US"/>
        </a:p>
      </dgm:t>
    </dgm:pt>
    <dgm:pt modelId="{FB1768D0-B167-43B9-B265-73F3F3058930}" type="sibTrans" cxnId="{C08267A1-654F-4A2D-B3EB-65ECC1A7862F}">
      <dgm:prSet/>
      <dgm:spPr/>
      <dgm:t>
        <a:bodyPr/>
        <a:lstStyle/>
        <a:p>
          <a:endParaRPr lang="en-US"/>
        </a:p>
      </dgm:t>
    </dgm:pt>
    <dgm:pt modelId="{BBC73F94-70E1-4859-9052-8DC90C8D6715}">
      <dgm:prSet phldrT="[Text]" custT="1"/>
      <dgm:spPr/>
      <dgm:t>
        <a:bodyPr/>
        <a:lstStyle/>
        <a:p>
          <a:r>
            <a:rPr lang="en-US" sz="2000" b="1" dirty="0"/>
            <a:t>Prior year’s aid</a:t>
          </a:r>
        </a:p>
      </dgm:t>
    </dgm:pt>
    <dgm:pt modelId="{5D9A6B33-064A-410B-8019-B63E215F6A89}" type="parTrans" cxnId="{D69C1447-2B29-46FD-911F-20753208A3EF}">
      <dgm:prSet/>
      <dgm:spPr/>
      <dgm:t>
        <a:bodyPr/>
        <a:lstStyle/>
        <a:p>
          <a:endParaRPr lang="en-US"/>
        </a:p>
      </dgm:t>
    </dgm:pt>
    <dgm:pt modelId="{2280133E-A9A5-49E9-8D75-95CC0459B262}" type="sibTrans" cxnId="{D69C1447-2B29-46FD-911F-20753208A3EF}">
      <dgm:prSet/>
      <dgm:spPr/>
      <dgm:t>
        <a:bodyPr/>
        <a:lstStyle/>
        <a:p>
          <a:endParaRPr lang="en-US"/>
        </a:p>
      </dgm:t>
    </dgm:pt>
    <dgm:pt modelId="{754B875B-0691-410A-97C9-3E74465D91BF}">
      <dgm:prSet phldrT="[Text]" custT="1"/>
      <dgm:spPr/>
      <dgm:t>
        <a:bodyPr/>
        <a:lstStyle/>
        <a:p>
          <a:r>
            <a:rPr lang="en-US" sz="2000" b="1" dirty="0"/>
            <a:t>(3) Foundation aid increase</a:t>
          </a:r>
        </a:p>
      </dgm:t>
    </dgm:pt>
    <dgm:pt modelId="{30756C17-1701-411C-BFAF-2C40CF20EBB6}" type="parTrans" cxnId="{1B942267-A816-45CB-8A1C-4239412696DB}">
      <dgm:prSet/>
      <dgm:spPr/>
      <dgm:t>
        <a:bodyPr/>
        <a:lstStyle/>
        <a:p>
          <a:endParaRPr lang="en-US"/>
        </a:p>
      </dgm:t>
    </dgm:pt>
    <dgm:pt modelId="{88F64EB7-D232-469F-BA75-D0080C1AD9BA}" type="sibTrans" cxnId="{1B942267-A816-45CB-8A1C-4239412696DB}">
      <dgm:prSet/>
      <dgm:spPr/>
      <dgm:t>
        <a:bodyPr/>
        <a:lstStyle/>
        <a:p>
          <a:endParaRPr lang="en-US"/>
        </a:p>
      </dgm:t>
    </dgm:pt>
    <dgm:pt modelId="{2EEC7D1F-8B8E-4BA2-8EE2-80432613E925}" type="pres">
      <dgm:prSet presAssocID="{C00430F2-3A60-4A45-B7AC-6CA57582CB66}" presName="Name0" presStyleCnt="0">
        <dgm:presLayoutVars>
          <dgm:chPref val="1"/>
          <dgm:dir/>
          <dgm:animOne val="branch"/>
          <dgm:animLvl val="lvl"/>
          <dgm:resizeHandles/>
        </dgm:presLayoutVars>
      </dgm:prSet>
      <dgm:spPr/>
    </dgm:pt>
    <dgm:pt modelId="{27215CC8-A891-4065-B278-59D6C3631C42}" type="pres">
      <dgm:prSet presAssocID="{8DDEAC36-96C3-4FC8-9D73-B25D4DB1CC48}" presName="vertOne" presStyleCnt="0"/>
      <dgm:spPr/>
    </dgm:pt>
    <dgm:pt modelId="{D3D97E42-BBDD-44BC-BD7D-306A5935E6BE}" type="pres">
      <dgm:prSet presAssocID="{8DDEAC36-96C3-4FC8-9D73-B25D4DB1CC48}" presName="txOne" presStyleLbl="node0" presStyleIdx="0" presStyleCnt="1" custScaleX="45337" custScaleY="192616" custLinFactNeighborX="9861">
        <dgm:presLayoutVars>
          <dgm:chPref val="3"/>
        </dgm:presLayoutVars>
      </dgm:prSet>
      <dgm:spPr/>
    </dgm:pt>
    <dgm:pt modelId="{AF3AAB1B-9D50-4C92-8B61-EA6F2C614CFA}" type="pres">
      <dgm:prSet presAssocID="{8DDEAC36-96C3-4FC8-9D73-B25D4DB1CC48}" presName="parTransOne" presStyleCnt="0"/>
      <dgm:spPr/>
    </dgm:pt>
    <dgm:pt modelId="{EC55F53F-5646-4948-BB79-39D8807E0A6E}" type="pres">
      <dgm:prSet presAssocID="{8DDEAC36-96C3-4FC8-9D73-B25D4DB1CC48}" presName="horzOne" presStyleCnt="0"/>
      <dgm:spPr/>
    </dgm:pt>
    <dgm:pt modelId="{796F7230-6563-4B29-9B31-1E6168EAE1A7}" type="pres">
      <dgm:prSet presAssocID="{BBC73F94-70E1-4859-9052-8DC90C8D6715}" presName="vertTwo" presStyleCnt="0"/>
      <dgm:spPr/>
    </dgm:pt>
    <dgm:pt modelId="{442432E0-A4E3-46FB-97E7-0E3EA82A162E}" type="pres">
      <dgm:prSet presAssocID="{BBC73F94-70E1-4859-9052-8DC90C8D6715}" presName="txTwo" presStyleLbl="node2" presStyleIdx="0" presStyleCnt="1" custScaleX="44721" custScaleY="143542" custLinFactNeighborX="9883">
        <dgm:presLayoutVars>
          <dgm:chPref val="3"/>
        </dgm:presLayoutVars>
      </dgm:prSet>
      <dgm:spPr/>
    </dgm:pt>
    <dgm:pt modelId="{48124641-4323-42B2-B58E-B49F11E870B5}" type="pres">
      <dgm:prSet presAssocID="{BBC73F94-70E1-4859-9052-8DC90C8D6715}" presName="parTransTwo" presStyleCnt="0"/>
      <dgm:spPr/>
    </dgm:pt>
    <dgm:pt modelId="{8729715E-41E4-401A-A812-8748A1B78655}" type="pres">
      <dgm:prSet presAssocID="{BBC73F94-70E1-4859-9052-8DC90C8D6715}" presName="horzTwo" presStyleCnt="0"/>
      <dgm:spPr/>
    </dgm:pt>
    <dgm:pt modelId="{BD74BFE4-71FF-4B50-B9A0-3A5FEFC66286}" type="pres">
      <dgm:prSet presAssocID="{754B875B-0691-410A-97C9-3E74465D91BF}" presName="vertThree" presStyleCnt="0"/>
      <dgm:spPr/>
    </dgm:pt>
    <dgm:pt modelId="{AEF5EB2D-885D-4A33-9CDE-3B3641688EF0}" type="pres">
      <dgm:prSet presAssocID="{754B875B-0691-410A-97C9-3E74465D91BF}" presName="txThree" presStyleLbl="node3" presStyleIdx="0" presStyleCnt="1" custScaleX="45074" custLinFactNeighborX="9883">
        <dgm:presLayoutVars>
          <dgm:chPref val="3"/>
        </dgm:presLayoutVars>
      </dgm:prSet>
      <dgm:spPr/>
    </dgm:pt>
    <dgm:pt modelId="{8E912812-0CE0-452D-9518-F16F6FBAF792}" type="pres">
      <dgm:prSet presAssocID="{754B875B-0691-410A-97C9-3E74465D91BF}" presName="horzThree" presStyleCnt="0"/>
      <dgm:spPr/>
    </dgm:pt>
  </dgm:ptLst>
  <dgm:cxnLst>
    <dgm:cxn modelId="{13E5571F-4E76-43C5-9805-7F4624ACB1C2}" type="presOf" srcId="{BBC73F94-70E1-4859-9052-8DC90C8D6715}" destId="{442432E0-A4E3-46FB-97E7-0E3EA82A162E}" srcOrd="0" destOrd="0" presId="urn:microsoft.com/office/officeart/2005/8/layout/architecture"/>
    <dgm:cxn modelId="{D69C1447-2B29-46FD-911F-20753208A3EF}" srcId="{8DDEAC36-96C3-4FC8-9D73-B25D4DB1CC48}" destId="{BBC73F94-70E1-4859-9052-8DC90C8D6715}" srcOrd="0" destOrd="0" parTransId="{5D9A6B33-064A-410B-8019-B63E215F6A89}" sibTransId="{2280133E-A9A5-49E9-8D75-95CC0459B262}"/>
    <dgm:cxn modelId="{1B942267-A816-45CB-8A1C-4239412696DB}" srcId="{BBC73F94-70E1-4859-9052-8DC90C8D6715}" destId="{754B875B-0691-410A-97C9-3E74465D91BF}" srcOrd="0" destOrd="0" parTransId="{30756C17-1701-411C-BFAF-2C40CF20EBB6}" sibTransId="{88F64EB7-D232-469F-BA75-D0080C1AD9BA}"/>
    <dgm:cxn modelId="{F9723E48-590B-4E2D-A195-F6A44AD5F815}" type="presOf" srcId="{8DDEAC36-96C3-4FC8-9D73-B25D4DB1CC48}" destId="{D3D97E42-BBDD-44BC-BD7D-306A5935E6BE}" srcOrd="0" destOrd="0" presId="urn:microsoft.com/office/officeart/2005/8/layout/architecture"/>
    <dgm:cxn modelId="{645EC350-B8D4-45D8-B435-2E97792DE2B4}" type="presOf" srcId="{754B875B-0691-410A-97C9-3E74465D91BF}" destId="{AEF5EB2D-885D-4A33-9CDE-3B3641688EF0}" srcOrd="0" destOrd="0" presId="urn:microsoft.com/office/officeart/2005/8/layout/architecture"/>
    <dgm:cxn modelId="{C08267A1-654F-4A2D-B3EB-65ECC1A7862F}" srcId="{C00430F2-3A60-4A45-B7AC-6CA57582CB66}" destId="{8DDEAC36-96C3-4FC8-9D73-B25D4DB1CC48}" srcOrd="0" destOrd="0" parTransId="{6A85C201-AD86-4A84-9AEA-EC906F83FE28}" sibTransId="{FB1768D0-B167-43B9-B265-73F3F3058930}"/>
    <dgm:cxn modelId="{5116E4B6-7A85-4644-A3B0-877B22337957}" type="presOf" srcId="{C00430F2-3A60-4A45-B7AC-6CA57582CB66}" destId="{2EEC7D1F-8B8E-4BA2-8EE2-80432613E925}" srcOrd="0" destOrd="0" presId="urn:microsoft.com/office/officeart/2005/8/layout/architecture"/>
    <dgm:cxn modelId="{E5885CBC-238B-49AE-B9BA-7079C6899F9F}" type="presParOf" srcId="{2EEC7D1F-8B8E-4BA2-8EE2-80432613E925}" destId="{27215CC8-A891-4065-B278-59D6C3631C42}" srcOrd="0" destOrd="0" presId="urn:microsoft.com/office/officeart/2005/8/layout/architecture"/>
    <dgm:cxn modelId="{D10351CE-2FD3-44FA-AD92-45006960C55D}" type="presParOf" srcId="{27215CC8-A891-4065-B278-59D6C3631C42}" destId="{D3D97E42-BBDD-44BC-BD7D-306A5935E6BE}" srcOrd="0" destOrd="0" presId="urn:microsoft.com/office/officeart/2005/8/layout/architecture"/>
    <dgm:cxn modelId="{1C9EB53B-8018-4F1E-AF96-38C86AA1947A}" type="presParOf" srcId="{27215CC8-A891-4065-B278-59D6C3631C42}" destId="{AF3AAB1B-9D50-4C92-8B61-EA6F2C614CFA}" srcOrd="1" destOrd="0" presId="urn:microsoft.com/office/officeart/2005/8/layout/architecture"/>
    <dgm:cxn modelId="{DF653F08-C764-4F03-A81F-3A7D2F998476}" type="presParOf" srcId="{27215CC8-A891-4065-B278-59D6C3631C42}" destId="{EC55F53F-5646-4948-BB79-39D8807E0A6E}" srcOrd="2" destOrd="0" presId="urn:microsoft.com/office/officeart/2005/8/layout/architecture"/>
    <dgm:cxn modelId="{E3C1C0DA-7C7B-477A-A8AC-59D694C5549E}" type="presParOf" srcId="{EC55F53F-5646-4948-BB79-39D8807E0A6E}" destId="{796F7230-6563-4B29-9B31-1E6168EAE1A7}" srcOrd="0" destOrd="0" presId="urn:microsoft.com/office/officeart/2005/8/layout/architecture"/>
    <dgm:cxn modelId="{937FDEDE-45E4-4366-A1E0-5762FD16573D}" type="presParOf" srcId="{796F7230-6563-4B29-9B31-1E6168EAE1A7}" destId="{442432E0-A4E3-46FB-97E7-0E3EA82A162E}" srcOrd="0" destOrd="0" presId="urn:microsoft.com/office/officeart/2005/8/layout/architecture"/>
    <dgm:cxn modelId="{C5A3061C-7F2B-44AD-8C78-3C6014902B47}" type="presParOf" srcId="{796F7230-6563-4B29-9B31-1E6168EAE1A7}" destId="{48124641-4323-42B2-B58E-B49F11E870B5}" srcOrd="1" destOrd="0" presId="urn:microsoft.com/office/officeart/2005/8/layout/architecture"/>
    <dgm:cxn modelId="{C3ED3C26-75B4-4350-9FBC-0E41FF0C399E}" type="presParOf" srcId="{796F7230-6563-4B29-9B31-1E6168EAE1A7}" destId="{8729715E-41E4-401A-A812-8748A1B78655}" srcOrd="2" destOrd="0" presId="urn:microsoft.com/office/officeart/2005/8/layout/architecture"/>
    <dgm:cxn modelId="{C8EFF641-EC6B-4035-9240-40EA3627EAF8}" type="presParOf" srcId="{8729715E-41E4-401A-A812-8748A1B78655}" destId="{BD74BFE4-71FF-4B50-B9A0-3A5FEFC66286}" srcOrd="0" destOrd="0" presId="urn:microsoft.com/office/officeart/2005/8/layout/architecture"/>
    <dgm:cxn modelId="{01B6155A-A39F-44A6-8E51-D19A15C320A9}" type="presParOf" srcId="{BD74BFE4-71FF-4B50-B9A0-3A5FEFC66286}" destId="{AEF5EB2D-885D-4A33-9CDE-3B3641688EF0}" srcOrd="0" destOrd="0" presId="urn:microsoft.com/office/officeart/2005/8/layout/architecture"/>
    <dgm:cxn modelId="{CFBE2782-792E-488D-9123-5AFD9FD792F4}" type="presParOf" srcId="{BD74BFE4-71FF-4B50-B9A0-3A5FEFC66286}" destId="{8E912812-0CE0-452D-9518-F16F6FBAF79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D712-A947-41AF-91D3-571BD31CF7F3}">
      <dsp:nvSpPr>
        <dsp:cNvPr id="0" name=""/>
        <dsp:cNvSpPr/>
      </dsp:nvSpPr>
      <dsp:spPr>
        <a:xfrm>
          <a:off x="9992" y="615950"/>
          <a:ext cx="2986760" cy="27790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and calculate a foundation budget for each district</a:t>
          </a:r>
          <a:r>
            <a:rPr lang="en-US" sz="1800" kern="1200" dirty="0"/>
            <a:t>, given the specific grades, programs, and demographic characteristics of its students</a:t>
          </a:r>
        </a:p>
      </dsp:txBody>
      <dsp:txXfrm>
        <a:off x="91389" y="697347"/>
        <a:ext cx="2823966" cy="2616293"/>
      </dsp:txXfrm>
    </dsp:sp>
    <dsp:sp modelId="{4F2A453D-DFFC-4AE5-8FBF-C9E7ED730C7E}">
      <dsp:nvSpPr>
        <dsp:cNvPr id="0" name=""/>
        <dsp:cNvSpPr/>
      </dsp:nvSpPr>
      <dsp:spPr>
        <a:xfrm>
          <a:off x="3295429" y="1635136"/>
          <a:ext cx="633193" cy="740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95429" y="1783279"/>
        <a:ext cx="443235" cy="444430"/>
      </dsp:txXfrm>
    </dsp:sp>
    <dsp:sp modelId="{AEA63AFF-9003-4769-A4B1-84E6AD2B766A}">
      <dsp:nvSpPr>
        <dsp:cNvPr id="0" name=""/>
        <dsp:cNvSpPr/>
      </dsp:nvSpPr>
      <dsp:spPr>
        <a:xfrm>
          <a:off x="4191457" y="615950"/>
          <a:ext cx="2986760" cy="27790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an equitable local contribution requirement</a:t>
          </a:r>
          <a:r>
            <a:rPr lang="en-US" sz="1800" kern="1200" dirty="0"/>
            <a:t>, how much of the foundation budget that should be paid for by each city and town’s property tax, based upon the relative wealth of the municipality</a:t>
          </a:r>
        </a:p>
      </dsp:txBody>
      <dsp:txXfrm>
        <a:off x="4272854" y="697347"/>
        <a:ext cx="2823966" cy="2616293"/>
      </dsp:txXfrm>
    </dsp:sp>
    <dsp:sp modelId="{5327CE3A-EABB-4371-B12A-1F2059FB4C3A}">
      <dsp:nvSpPr>
        <dsp:cNvPr id="0" name=""/>
        <dsp:cNvSpPr/>
      </dsp:nvSpPr>
      <dsp:spPr>
        <a:xfrm>
          <a:off x="7476893" y="1635136"/>
          <a:ext cx="633193" cy="740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476893" y="1783279"/>
        <a:ext cx="443235" cy="444430"/>
      </dsp:txXfrm>
    </dsp:sp>
    <dsp:sp modelId="{1DF52D8A-E4C9-4892-BAD3-3894A54008DE}">
      <dsp:nvSpPr>
        <dsp:cNvPr id="0" name=""/>
        <dsp:cNvSpPr/>
      </dsp:nvSpPr>
      <dsp:spPr>
        <a:xfrm>
          <a:off x="8372921" y="615950"/>
          <a:ext cx="2986760" cy="277908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Calculate state aid</a:t>
          </a:r>
          <a:r>
            <a:rPr lang="en-US" sz="1800" kern="1200" dirty="0"/>
            <a:t>, providing necessary funds to reach foundation or mandated minimum aid increases</a:t>
          </a:r>
        </a:p>
      </dsp:txBody>
      <dsp:txXfrm>
        <a:off x="8454318" y="697347"/>
        <a:ext cx="2823966" cy="2616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FDC5-4DAC-4C1C-9513-65ED8BB05C8E}">
      <dsp:nvSpPr>
        <dsp:cNvPr id="0" name=""/>
        <dsp:cNvSpPr/>
      </dsp:nvSpPr>
      <dsp:spPr>
        <a:xfrm>
          <a:off x="1111" y="965102"/>
          <a:ext cx="1472871" cy="147287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0000"/>
              </a:solidFill>
            </a:rPr>
            <a:t>2018 aggregate income X Statewide Income % </a:t>
          </a:r>
          <a:r>
            <a:rPr lang="en-US" sz="1100" kern="1200" dirty="0">
              <a:solidFill>
                <a:srgbClr val="0D1969"/>
              </a:solidFill>
            </a:rPr>
            <a:t>1.4199</a:t>
          </a:r>
          <a:r>
            <a:rPr lang="en-US" sz="1100" kern="1200" dirty="0">
              <a:solidFill>
                <a:srgbClr val="000000"/>
              </a:solidFill>
            </a:rPr>
            <a:t>%</a:t>
          </a:r>
        </a:p>
      </dsp:txBody>
      <dsp:txXfrm>
        <a:off x="216808" y="1180799"/>
        <a:ext cx="1041477" cy="1041477"/>
      </dsp:txXfrm>
    </dsp:sp>
    <dsp:sp modelId="{FDFEC808-FBDA-42D6-85A2-82C5DCFC0E83}">
      <dsp:nvSpPr>
        <dsp:cNvPr id="0" name=""/>
        <dsp:cNvSpPr/>
      </dsp:nvSpPr>
      <dsp:spPr>
        <a:xfrm>
          <a:off x="1593579" y="1274405"/>
          <a:ext cx="854265" cy="8542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06812" y="1601076"/>
        <a:ext cx="627799" cy="200923"/>
      </dsp:txXfrm>
    </dsp:sp>
    <dsp:sp modelId="{6E648C0D-DCEC-4994-B282-1676B4A0C533}">
      <dsp:nvSpPr>
        <dsp:cNvPr id="0" name=""/>
        <dsp:cNvSpPr/>
      </dsp:nvSpPr>
      <dsp:spPr>
        <a:xfrm>
          <a:off x="2567442" y="965102"/>
          <a:ext cx="1472871" cy="1472871"/>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0000"/>
              </a:solidFill>
            </a:rPr>
            <a:t>2020 EQV X Statewide Property % </a:t>
          </a:r>
          <a:r>
            <a:rPr lang="en-US" sz="1100" kern="1200" dirty="0">
              <a:solidFill>
                <a:srgbClr val="0D1969"/>
              </a:solidFill>
            </a:rPr>
            <a:t>0.3326</a:t>
          </a:r>
          <a:r>
            <a:rPr lang="en-US" sz="1100" kern="1200" dirty="0">
              <a:solidFill>
                <a:srgbClr val="000000"/>
              </a:solidFill>
            </a:rPr>
            <a:t>%</a:t>
          </a:r>
        </a:p>
      </dsp:txBody>
      <dsp:txXfrm>
        <a:off x="2783139" y="1180799"/>
        <a:ext cx="1041477" cy="1041477"/>
      </dsp:txXfrm>
    </dsp:sp>
    <dsp:sp modelId="{45322DC9-C190-4E90-9E93-D50A42EC5258}">
      <dsp:nvSpPr>
        <dsp:cNvPr id="0" name=""/>
        <dsp:cNvSpPr/>
      </dsp:nvSpPr>
      <dsp:spPr>
        <a:xfrm>
          <a:off x="4159910" y="1274405"/>
          <a:ext cx="854265" cy="8542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273143" y="1450384"/>
        <a:ext cx="627799" cy="502307"/>
      </dsp:txXfrm>
    </dsp:sp>
    <dsp:sp modelId="{4B2003F7-A90A-41D3-97D1-EBC42A6CB66D}">
      <dsp:nvSpPr>
        <dsp:cNvPr id="0" name=""/>
        <dsp:cNvSpPr/>
      </dsp:nvSpPr>
      <dsp:spPr>
        <a:xfrm>
          <a:off x="5133773" y="965102"/>
          <a:ext cx="1472871" cy="1472871"/>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CEY</a:t>
          </a:r>
        </a:p>
      </dsp:txBody>
      <dsp:txXfrm>
        <a:off x="5349470" y="1180799"/>
        <a:ext cx="1041477" cy="104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BE8B-BD87-42A2-9764-1EB090F7B15B}">
      <dsp:nvSpPr>
        <dsp:cNvPr id="0" name=""/>
        <dsp:cNvSpPr/>
      </dsp:nvSpPr>
      <dsp:spPr>
        <a:xfrm>
          <a:off x="1611570" y="1155748"/>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Increase last year’s required local contribution by the MRGF</a:t>
          </a:r>
        </a:p>
      </dsp:txBody>
      <dsp:txXfrm>
        <a:off x="1640978" y="1185156"/>
        <a:ext cx="1949283" cy="945233"/>
      </dsp:txXfrm>
    </dsp:sp>
    <dsp:sp modelId="{82B584B0-124C-45FD-BE2B-109FC2367A9C}">
      <dsp:nvSpPr>
        <dsp:cNvPr id="0" name=""/>
        <dsp:cNvSpPr/>
      </dsp:nvSpPr>
      <dsp:spPr>
        <a:xfrm rot="18289469">
          <a:off x="3318006" y="1060229"/>
          <a:ext cx="1406565" cy="40429"/>
        </a:xfrm>
        <a:custGeom>
          <a:avLst/>
          <a:gdLst/>
          <a:ahLst/>
          <a:cxnLst/>
          <a:rect l="0" t="0" r="0" b="0"/>
          <a:pathLst>
            <a:path>
              <a:moveTo>
                <a:pt x="0" y="20214"/>
              </a:moveTo>
              <a:lnTo>
                <a:pt x="1406565"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86125" y="1045280"/>
        <a:ext cx="70328" cy="70328"/>
      </dsp:txXfrm>
    </dsp:sp>
    <dsp:sp modelId="{B3E8E1DF-4E1D-4AD2-B2E4-4593C4EB17D2}">
      <dsp:nvSpPr>
        <dsp:cNvPr id="0" name=""/>
        <dsp:cNvSpPr/>
      </dsp:nvSpPr>
      <dsp:spPr>
        <a:xfrm>
          <a:off x="4422909" y="1091"/>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 If the PLC as a % of foundation &gt; target</a:t>
          </a:r>
        </a:p>
      </dsp:txBody>
      <dsp:txXfrm>
        <a:off x="4452317" y="30499"/>
        <a:ext cx="1949283" cy="945233"/>
      </dsp:txXfrm>
    </dsp:sp>
    <dsp:sp modelId="{BF3BCB26-BF55-40DF-B618-CC5C172CA459}">
      <dsp:nvSpPr>
        <dsp:cNvPr id="0" name=""/>
        <dsp:cNvSpPr/>
      </dsp:nvSpPr>
      <dsp:spPr>
        <a:xfrm>
          <a:off x="6431008" y="482901"/>
          <a:ext cx="803239" cy="40429"/>
        </a:xfrm>
        <a:custGeom>
          <a:avLst/>
          <a:gdLst/>
          <a:ahLst/>
          <a:cxnLst/>
          <a:rect l="0" t="0" r="0" b="0"/>
          <a:pathLst>
            <a:path>
              <a:moveTo>
                <a:pt x="0" y="20214"/>
              </a:moveTo>
              <a:lnTo>
                <a:pt x="803239"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812547" y="483035"/>
        <a:ext cx="40161" cy="40161"/>
      </dsp:txXfrm>
    </dsp:sp>
    <dsp:sp modelId="{3AC7DFFC-322D-499F-BBD4-F622DC22D511}">
      <dsp:nvSpPr>
        <dsp:cNvPr id="0" name=""/>
        <dsp:cNvSpPr/>
      </dsp:nvSpPr>
      <dsp:spPr>
        <a:xfrm>
          <a:off x="7234248" y="1091"/>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Reduce PLC by 100% of the gap</a:t>
          </a:r>
        </a:p>
      </dsp:txBody>
      <dsp:txXfrm>
        <a:off x="7263656" y="30499"/>
        <a:ext cx="1949283" cy="945233"/>
      </dsp:txXfrm>
    </dsp:sp>
    <dsp:sp modelId="{0F05C161-9291-4B88-95EB-C2952CEAE6E2}">
      <dsp:nvSpPr>
        <dsp:cNvPr id="0" name=""/>
        <dsp:cNvSpPr/>
      </dsp:nvSpPr>
      <dsp:spPr>
        <a:xfrm rot="3227421">
          <a:off x="3341418" y="2186136"/>
          <a:ext cx="1359782" cy="40429"/>
        </a:xfrm>
        <a:custGeom>
          <a:avLst/>
          <a:gdLst/>
          <a:ahLst/>
          <a:cxnLst/>
          <a:rect l="0" t="0" r="0" b="0"/>
          <a:pathLst>
            <a:path>
              <a:moveTo>
                <a:pt x="0" y="20214"/>
              </a:moveTo>
              <a:lnTo>
                <a:pt x="1359782"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87314" y="2172356"/>
        <a:ext cx="67989" cy="67989"/>
      </dsp:txXfrm>
    </dsp:sp>
    <dsp:sp modelId="{1432B6AB-057E-4A0D-9657-D3783F2ECED5}">
      <dsp:nvSpPr>
        <dsp:cNvPr id="0" name=""/>
        <dsp:cNvSpPr/>
      </dsp:nvSpPr>
      <dsp:spPr>
        <a:xfrm>
          <a:off x="4422949" y="2252903"/>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PLC as a % of foundation&lt; target</a:t>
          </a:r>
        </a:p>
      </dsp:txBody>
      <dsp:txXfrm>
        <a:off x="4452357" y="2282311"/>
        <a:ext cx="1949283" cy="945233"/>
      </dsp:txXfrm>
    </dsp:sp>
    <dsp:sp modelId="{D7BE62FF-0CAE-464A-A74F-4D9B02DD80A7}">
      <dsp:nvSpPr>
        <dsp:cNvPr id="0" name=""/>
        <dsp:cNvSpPr/>
      </dsp:nvSpPr>
      <dsp:spPr>
        <a:xfrm rot="18372415">
          <a:off x="6152781" y="2186136"/>
          <a:ext cx="1359735" cy="40429"/>
        </a:xfrm>
        <a:custGeom>
          <a:avLst/>
          <a:gdLst/>
          <a:ahLst/>
          <a:cxnLst/>
          <a:rect l="0" t="0" r="0" b="0"/>
          <a:pathLst>
            <a:path>
              <a:moveTo>
                <a:pt x="0" y="20214"/>
              </a:moveTo>
              <a:lnTo>
                <a:pt x="1359735"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98655" y="2172357"/>
        <a:ext cx="67986" cy="67986"/>
      </dsp:txXfrm>
    </dsp:sp>
    <dsp:sp modelId="{6D865775-3ACD-4970-8DBE-5A7212F4BE41}">
      <dsp:nvSpPr>
        <dsp:cNvPr id="0" name=""/>
        <dsp:cNvSpPr/>
      </dsp:nvSpPr>
      <dsp:spPr>
        <a:xfrm>
          <a:off x="7234248" y="1155748"/>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&lt; than 2.5%, the PLC is the new requirement </a:t>
          </a:r>
        </a:p>
      </dsp:txBody>
      <dsp:txXfrm>
        <a:off x="7263656" y="1185156"/>
        <a:ext cx="1949283" cy="945233"/>
      </dsp:txXfrm>
    </dsp:sp>
    <dsp:sp modelId="{7E0A7B99-ADC5-46E5-9FC3-A5A6A52B8BFB}">
      <dsp:nvSpPr>
        <dsp:cNvPr id="0" name=""/>
        <dsp:cNvSpPr/>
      </dsp:nvSpPr>
      <dsp:spPr>
        <a:xfrm rot="245693">
          <a:off x="6430021" y="2763464"/>
          <a:ext cx="805255" cy="40429"/>
        </a:xfrm>
        <a:custGeom>
          <a:avLst/>
          <a:gdLst/>
          <a:ahLst/>
          <a:cxnLst/>
          <a:rect l="0" t="0" r="0" b="0"/>
          <a:pathLst>
            <a:path>
              <a:moveTo>
                <a:pt x="0" y="20214"/>
              </a:moveTo>
              <a:lnTo>
                <a:pt x="805255"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812517" y="2763548"/>
        <a:ext cx="40262" cy="40262"/>
      </dsp:txXfrm>
    </dsp:sp>
    <dsp:sp modelId="{CE00BF54-49A3-403A-952B-34BCF99D061C}">
      <dsp:nvSpPr>
        <dsp:cNvPr id="0" name=""/>
        <dsp:cNvSpPr/>
      </dsp:nvSpPr>
      <dsp:spPr>
        <a:xfrm>
          <a:off x="7234248" y="2310405"/>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between 2.5% and 7.5%, add 1% to PLC</a:t>
          </a:r>
        </a:p>
      </dsp:txBody>
      <dsp:txXfrm>
        <a:off x="7263656" y="2339813"/>
        <a:ext cx="1949283" cy="945233"/>
      </dsp:txXfrm>
    </dsp:sp>
    <dsp:sp modelId="{FA5D3E23-F91F-4083-9503-C29FC8C5583D}">
      <dsp:nvSpPr>
        <dsp:cNvPr id="0" name=""/>
        <dsp:cNvSpPr/>
      </dsp:nvSpPr>
      <dsp:spPr>
        <a:xfrm rot="3388247">
          <a:off x="6105589" y="3340793"/>
          <a:ext cx="1454118" cy="40429"/>
        </a:xfrm>
        <a:custGeom>
          <a:avLst/>
          <a:gdLst/>
          <a:ahLst/>
          <a:cxnLst/>
          <a:rect l="0" t="0" r="0" b="0"/>
          <a:pathLst>
            <a:path>
              <a:moveTo>
                <a:pt x="0" y="20214"/>
              </a:moveTo>
              <a:lnTo>
                <a:pt x="1454118"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96295" y="3324655"/>
        <a:ext cx="72705" cy="72705"/>
      </dsp:txXfrm>
    </dsp:sp>
    <dsp:sp modelId="{F36B49DE-9975-46A4-A784-C649D401976D}">
      <dsp:nvSpPr>
        <dsp:cNvPr id="0" name=""/>
        <dsp:cNvSpPr/>
      </dsp:nvSpPr>
      <dsp:spPr>
        <a:xfrm>
          <a:off x="7234248" y="3465062"/>
          <a:ext cx="2008099" cy="100404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&gt; 7.5%, add 2% to PLC</a:t>
          </a:r>
        </a:p>
      </dsp:txBody>
      <dsp:txXfrm>
        <a:off x="7263656" y="3494470"/>
        <a:ext cx="1949283" cy="945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7E42-BBDD-44BC-BD7D-306A5935E6BE}">
      <dsp:nvSpPr>
        <dsp:cNvPr id="0" name=""/>
        <dsp:cNvSpPr/>
      </dsp:nvSpPr>
      <dsp:spPr>
        <a:xfrm>
          <a:off x="2028812" y="2375191"/>
          <a:ext cx="2469840" cy="17706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 This year’s required local contribution</a:t>
          </a:r>
        </a:p>
      </dsp:txBody>
      <dsp:txXfrm>
        <a:off x="2080673" y="2427052"/>
        <a:ext cx="2366118" cy="1666941"/>
      </dsp:txXfrm>
    </dsp:sp>
    <dsp:sp modelId="{442432E0-A4E3-46FB-97E7-0E3EA82A162E}">
      <dsp:nvSpPr>
        <dsp:cNvPr id="0" name=""/>
        <dsp:cNvSpPr/>
      </dsp:nvSpPr>
      <dsp:spPr>
        <a:xfrm>
          <a:off x="2048116" y="987956"/>
          <a:ext cx="2431526" cy="131954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Prior year’s aid</a:t>
          </a:r>
        </a:p>
      </dsp:txBody>
      <dsp:txXfrm>
        <a:off x="2086764" y="1026604"/>
        <a:ext cx="2354230" cy="1242244"/>
      </dsp:txXfrm>
    </dsp:sp>
    <dsp:sp modelId="{AEF5EB2D-885D-4A33-9CDE-3B3641688EF0}">
      <dsp:nvSpPr>
        <dsp:cNvPr id="0" name=""/>
        <dsp:cNvSpPr/>
      </dsp:nvSpPr>
      <dsp:spPr>
        <a:xfrm>
          <a:off x="2038520" y="990"/>
          <a:ext cx="2450719" cy="91927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 Foundation aid increase</a:t>
          </a:r>
        </a:p>
      </dsp:txBody>
      <dsp:txXfrm>
        <a:off x="2065445" y="27915"/>
        <a:ext cx="2396869" cy="8654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2021/8/11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2021/8/11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595296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77208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extLst>
      <p:ext uri="{BB962C8B-B14F-4D97-AF65-F5344CB8AC3E}">
        <p14:creationId xmlns:p14="http://schemas.microsoft.com/office/powerpoint/2010/main" val="198447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1/21/2021</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3422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3611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6/7/21</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23575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6/7/21</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789719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Updated 6/7/21</a:t>
            </a:r>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52796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6/7/21</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375464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875262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a:t>Updated 6/7/21</a:t>
            </a:r>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9427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等线"/>
              </a:rPr>
              <a:t>Updated 6/14/21</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07330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40928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6/7/21</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98320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6/14/21</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711050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6/14/21</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64237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6/14/21</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626075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dirty="0"/>
          </a:p>
        </p:txBody>
      </p:sp>
    </p:spTree>
    <p:extLst>
      <p:ext uri="{BB962C8B-B14F-4D97-AF65-F5344CB8AC3E}">
        <p14:creationId xmlns:p14="http://schemas.microsoft.com/office/powerpoint/2010/main" val="379972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6/14/21</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6973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6/14/21</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4576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6/14/21</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418412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222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7133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485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6/15/21</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23201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0561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dirty="0"/>
              <a:t>1/25/2017</a:t>
            </a:r>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sldNum="0"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sz="3200" dirty="0">
                <a:latin typeface="Segoe SemiBold" panose="020B0703040204020203" pitchFamily="34" charset="0"/>
                <a:cs typeface="Segoe SemiBold" panose="020B0703040204020203" pitchFamily="34" charset="0"/>
              </a:rPr>
              <a:t>FY22 Chapter 70 aid </a:t>
            </a:r>
            <a:br>
              <a:rPr lang="en-US" altLang="zh-CN" sz="3200" dirty="0">
                <a:latin typeface="Segoe SemiBold" panose="020B0703040204020203" pitchFamily="34" charset="0"/>
                <a:cs typeface="Segoe SemiBold" panose="020B0703040204020203" pitchFamily="34" charset="0"/>
              </a:rPr>
            </a:br>
            <a:r>
              <a:rPr lang="en-US" altLang="zh-CN" sz="3200" dirty="0">
                <a:latin typeface="Segoe SemiBold" panose="020B0703040204020203" pitchFamily="34" charset="0"/>
                <a:cs typeface="Segoe SemiBold" panose="020B0703040204020203" pitchFamily="34" charset="0"/>
              </a:rPr>
              <a:t>and Charter reimbursements</a:t>
            </a:r>
            <a:endParaRPr lang="en-US" sz="3200" dirty="0"/>
          </a:p>
        </p:txBody>
      </p:sp>
      <p:sp>
        <p:nvSpPr>
          <p:cNvPr id="3" name="Subtitle 2"/>
          <p:cNvSpPr>
            <a:spLocks noGrp="1"/>
          </p:cNvSpPr>
          <p:nvPr>
            <p:ph type="subTitle" idx="1"/>
          </p:nvPr>
        </p:nvSpPr>
        <p:spPr/>
        <p:txBody>
          <a:bodyPr/>
          <a:lstStyle/>
          <a:p>
            <a:pPr>
              <a:lnSpc>
                <a:spcPct val="100000"/>
              </a:lnSpc>
            </a:pPr>
            <a:r>
              <a:rPr lang="en-US" dirty="0"/>
              <a:t>July 16,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Tuition rates for Commonwealth charter schools are based on the same foundation budget rates used in Chapter 70</a:t>
            </a:r>
          </a:p>
        </p:txBody>
      </p:sp>
      <p:sp>
        <p:nvSpPr>
          <p:cNvPr id="3" name="Content Placeholder 2"/>
          <p:cNvSpPr>
            <a:spLocks noGrp="1"/>
          </p:cNvSpPr>
          <p:nvPr>
            <p:ph idx="1"/>
          </p:nvPr>
        </p:nvSpPr>
        <p:spPr/>
        <p:txBody>
          <a:bodyPr/>
          <a:lstStyle/>
          <a:p>
            <a:r>
              <a:rPr lang="en-US" dirty="0"/>
              <a:t>Foundation budget rate increases being implemented in FY22 have been incorporated into our projected FY22 tuition rates</a:t>
            </a:r>
          </a:p>
          <a:p>
            <a:r>
              <a:rPr lang="en-US" dirty="0"/>
              <a:t>In addition, charter school low-income enrollment for FY22 has been estimated in a manner consistent with the methodology used for districts (see slide 4)</a:t>
            </a:r>
          </a:p>
        </p:txBody>
      </p:sp>
    </p:spTree>
    <p:extLst>
      <p:ext uri="{BB962C8B-B14F-4D97-AF65-F5344CB8AC3E}">
        <p14:creationId xmlns:p14="http://schemas.microsoft.com/office/powerpoint/2010/main" val="249199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FY22 budget implements the 3-year (100%/60%/40%) schedule for transition aid tied to year over year tuition growth</a:t>
            </a:r>
          </a:p>
        </p:txBody>
      </p:sp>
      <p:sp>
        <p:nvSpPr>
          <p:cNvPr id="3" name="Content Placeholder 2"/>
          <p:cNvSpPr>
            <a:spLocks noGrp="1"/>
          </p:cNvSpPr>
          <p:nvPr>
            <p:ph idx="1"/>
          </p:nvPr>
        </p:nvSpPr>
        <p:spPr/>
        <p:txBody>
          <a:bodyPr vert="horz" lIns="91440" tIns="45720" rIns="91440" bIns="45720" rtlCol="0" anchor="t">
            <a:noAutofit/>
          </a:bodyPr>
          <a:lstStyle/>
          <a:p>
            <a:r>
              <a:rPr lang="en-US" sz="2400" dirty="0"/>
              <a:t>Funding for first year reimbursements is prioritized over funding for second year reimbursements</a:t>
            </a:r>
          </a:p>
          <a:p>
            <a:r>
              <a:rPr lang="en-US" sz="2400" dirty="0"/>
              <a:t>The Act requires the 75% of the total state obligation to be funded in FY22, 90% in FY23, and 100% in FY24 and subsequent years</a:t>
            </a:r>
          </a:p>
          <a:p>
            <a:r>
              <a:rPr lang="en-US" sz="2400" dirty="0"/>
              <a:t>FY22 budget allocates $154.6 million appropriation for these reimbursements</a:t>
            </a:r>
          </a:p>
          <a:p>
            <a:pPr lvl="1"/>
            <a:r>
              <a:rPr lang="en-US" sz="2000" dirty="0"/>
              <a:t>This appropriation level is expected to meet the 75% requirement when tuition assessments are updated to reflect actual enrollments and district spending levels</a:t>
            </a:r>
          </a:p>
          <a:p>
            <a:pPr lvl="1"/>
            <a:r>
              <a:rPr lang="en-US" sz="2000" dirty="0"/>
              <a:t>The line item includes a $2.9 million earmark to provide additional reimbursement to 5 districts that are at their tuition caps</a:t>
            </a:r>
          </a:p>
          <a:p>
            <a:r>
              <a:rPr lang="en-US" sz="2400" dirty="0">
                <a:latin typeface="Segoe UI"/>
                <a:cs typeface="Segoe UI"/>
              </a:rPr>
              <a:t>The facilities component of the tuition rate is held constant at FY21 levels at $938 per pupil, with this cost fully reimbursed by the state as in prior years</a:t>
            </a:r>
          </a:p>
        </p:txBody>
      </p:sp>
    </p:spTree>
    <p:extLst>
      <p:ext uri="{BB962C8B-B14F-4D97-AF65-F5344CB8AC3E}">
        <p14:creationId xmlns:p14="http://schemas.microsoft.com/office/powerpoint/2010/main" val="32516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Calculating Chapter 70 local contribution requirements and state aid</a:t>
            </a:r>
            <a:endParaRPr lang="zh-CN" altLang="en-US" sz="4000" dirty="0">
              <a:solidFill>
                <a:schemeClr val="accent1">
                  <a:lumMod val="50000"/>
                </a:schemeClr>
              </a:solidFill>
            </a:endParaRPr>
          </a:p>
        </p:txBody>
      </p:sp>
      <p:sp>
        <p:nvSpPr>
          <p:cNvPr id="4" name="Title 3" hidden="1"/>
          <p:cNvSpPr>
            <a:spLocks noGrp="1"/>
          </p:cNvSpPr>
          <p:nvPr>
            <p:ph type="title"/>
          </p:nvPr>
        </p:nvSpPr>
        <p:spPr/>
        <p:txBody>
          <a:bodyPr/>
          <a:lstStyle/>
          <a:p>
            <a:pPr rtl="0" eaLnBrk="1" latinLnBrk="0" hangingPunct="1"/>
            <a:r>
              <a:rPr lang="en-US" sz="3000" kern="1200" baseline="0" dirty="0">
                <a:solidFill>
                  <a:schemeClr val="tx1"/>
                </a:solidFill>
                <a:effectLst/>
                <a:latin typeface="Segoe UI Semibold" panose="020B0702040204020203" pitchFamily="34" charset="0"/>
                <a:ea typeface="+mj-ea"/>
                <a:cs typeface="Segoe UI Semibold" panose="020B0702040204020203" pitchFamily="34" charset="0"/>
              </a:rPr>
              <a:t>Calculating Chapter 70 local contribution requirements and state aid</a:t>
            </a:r>
            <a:endParaRPr lang="en-US" dirty="0">
              <a:effectLst/>
            </a:endParaRPr>
          </a:p>
        </p:txBody>
      </p:sp>
    </p:spTree>
    <p:extLst>
      <p:ext uri="{BB962C8B-B14F-4D97-AF65-F5344CB8AC3E}">
        <p14:creationId xmlns:p14="http://schemas.microsoft.com/office/powerpoint/2010/main" val="171670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the Chapter 70 formula </a:t>
            </a:r>
          </a:p>
        </p:txBody>
      </p:sp>
      <p:sp>
        <p:nvSpPr>
          <p:cNvPr id="7" name="Content Placeholder 6"/>
          <p:cNvSpPr>
            <a:spLocks noGrp="1"/>
          </p:cNvSpPr>
          <p:nvPr>
            <p:ph idx="1"/>
          </p:nvPr>
        </p:nvSpPr>
        <p:spPr/>
        <p:txBody>
          <a:bodyPr/>
          <a:lstStyle/>
          <a:p>
            <a:r>
              <a:rPr lang="en-US" dirty="0"/>
              <a:t>To ensure that every district has sufficient resources to meet its foundation budget spending level, through an equitable combination of local property taxes and state aid.</a:t>
            </a:r>
          </a:p>
        </p:txBody>
      </p:sp>
    </p:spTree>
    <p:extLst>
      <p:ext uri="{BB962C8B-B14F-4D97-AF65-F5344CB8AC3E}">
        <p14:creationId xmlns:p14="http://schemas.microsoft.com/office/powerpoint/2010/main" val="879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updated formula includes three parameters to be specified in each year’s general appropriations act</a:t>
            </a:r>
          </a:p>
        </p:txBody>
      </p:sp>
      <p:sp>
        <p:nvSpPr>
          <p:cNvPr id="3" name="Content Placeholder 2"/>
          <p:cNvSpPr>
            <a:spLocks noGrp="1"/>
          </p:cNvSpPr>
          <p:nvPr>
            <p:ph idx="1"/>
          </p:nvPr>
        </p:nvSpPr>
        <p:spPr/>
        <p:txBody>
          <a:bodyPr/>
          <a:lstStyle/>
          <a:p>
            <a:r>
              <a:rPr lang="en-US" dirty="0"/>
              <a:t>In the FY22 budget, these are specified as:</a:t>
            </a:r>
          </a:p>
          <a:p>
            <a:pPr lvl="1"/>
            <a:r>
              <a:rPr lang="en-US" dirty="0"/>
              <a:t>Total state target local contribution = 59%</a:t>
            </a:r>
          </a:p>
          <a:p>
            <a:pPr lvl="1"/>
            <a:r>
              <a:rPr lang="en-US" dirty="0"/>
              <a:t>Effort reduction = 100%</a:t>
            </a:r>
          </a:p>
          <a:p>
            <a:pPr lvl="1"/>
            <a:r>
              <a:rPr lang="en-US" dirty="0"/>
              <a:t>Minimum aid = $30 per pupil</a:t>
            </a:r>
          </a:p>
          <a:p>
            <a:endParaRPr lang="en-US" dirty="0"/>
          </a:p>
        </p:txBody>
      </p:sp>
    </p:spTree>
    <p:extLst>
      <p:ext uri="{BB962C8B-B14F-4D97-AF65-F5344CB8AC3E}">
        <p14:creationId xmlns:p14="http://schemas.microsoft.com/office/powerpoint/2010/main" val="186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a:t>There are 6 factors that work together to determine a district’s Chapter 70 aid</a:t>
            </a:r>
          </a:p>
        </p:txBody>
      </p:sp>
      <p:sp>
        <p:nvSpPr>
          <p:cNvPr id="25604" name="Content Placeholder 5"/>
          <p:cNvSpPr txBox="1">
            <a:spLocks/>
          </p:cNvSpPr>
          <p:nvPr/>
        </p:nvSpPr>
        <p:spPr bwMode="auto">
          <a:xfrm>
            <a:off x="8128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3200" dirty="0">
                <a:solidFill>
                  <a:srgbClr val="0D1969"/>
                </a:solidFill>
                <a:cs typeface="Arial" charset="0"/>
              </a:rPr>
              <a:t>Enrollment</a:t>
            </a:r>
          </a:p>
          <a:p>
            <a:pPr marL="342900" indent="-342900" fontAlgn="base">
              <a:spcBef>
                <a:spcPct val="20000"/>
              </a:spcBef>
              <a:spcAft>
                <a:spcPct val="0"/>
              </a:spcAft>
              <a:buFont typeface="Arial" charset="0"/>
              <a:buChar char="•"/>
            </a:pPr>
            <a:r>
              <a:rPr lang="en-US" sz="32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3200" dirty="0">
                <a:solidFill>
                  <a:srgbClr val="0D1969"/>
                </a:solidFill>
                <a:cs typeface="Arial" charset="0"/>
              </a:rPr>
              <a:t>Inflation</a:t>
            </a:r>
          </a:p>
        </p:txBody>
      </p:sp>
      <p:sp>
        <p:nvSpPr>
          <p:cNvPr id="25605" name="Content Placeholder 6"/>
          <p:cNvSpPr txBox="1">
            <a:spLocks/>
          </p:cNvSpPr>
          <p:nvPr/>
        </p:nvSpPr>
        <p:spPr bwMode="auto">
          <a:xfrm>
            <a:off x="62992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Local Contribution</a:t>
            </a:r>
          </a:p>
          <a:p>
            <a:pPr marL="342900" indent="-342900" fontAlgn="base">
              <a:spcBef>
                <a:spcPct val="20000"/>
              </a:spcBef>
              <a:spcAft>
                <a:spcPct val="0"/>
              </a:spcAft>
              <a:buFont typeface="Arial" charset="0"/>
              <a:buChar char="•"/>
            </a:pPr>
            <a:r>
              <a:rPr lang="en-US" sz="3200" dirty="0">
                <a:solidFill>
                  <a:srgbClr val="0D1969"/>
                </a:solidFill>
                <a:cs typeface="Arial" charset="0"/>
              </a:rPr>
              <a:t>Property value</a:t>
            </a:r>
          </a:p>
          <a:p>
            <a:pPr marL="342900" indent="-342900" fontAlgn="base">
              <a:spcBef>
                <a:spcPct val="20000"/>
              </a:spcBef>
              <a:spcAft>
                <a:spcPct val="0"/>
              </a:spcAft>
              <a:buFont typeface="Arial" charset="0"/>
              <a:buChar char="•"/>
            </a:pPr>
            <a:r>
              <a:rPr lang="en-US" sz="3200" dirty="0">
                <a:solidFill>
                  <a:srgbClr val="0D1969"/>
                </a:solidFill>
                <a:cs typeface="Arial" charset="0"/>
              </a:rPr>
              <a:t>Income</a:t>
            </a:r>
          </a:p>
          <a:p>
            <a:pPr marL="342900" indent="-342900" fontAlgn="base">
              <a:spcBef>
                <a:spcPct val="20000"/>
              </a:spcBef>
              <a:spcAft>
                <a:spcPct val="0"/>
              </a:spcAft>
              <a:buFont typeface="Arial" charset="0"/>
              <a:buChar char="•"/>
            </a:pPr>
            <a:r>
              <a:rPr lang="en-US" sz="3200" dirty="0">
                <a:solidFill>
                  <a:srgbClr val="0D1969"/>
                </a:solidFill>
                <a:cs typeface="Arial" charset="0"/>
              </a:rPr>
              <a:t>Municipal Revenue Growth Factor</a:t>
            </a:r>
          </a:p>
        </p:txBody>
      </p:sp>
    </p:spTree>
    <p:extLst>
      <p:ext uri="{BB962C8B-B14F-4D97-AF65-F5344CB8AC3E}">
        <p14:creationId xmlns:p14="http://schemas.microsoft.com/office/powerpoint/2010/main" val="27334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three primary steps in determining each district’s Chapter 70 aid</a:t>
            </a:r>
          </a:p>
        </p:txBody>
      </p:sp>
      <p:graphicFrame>
        <p:nvGraphicFramePr>
          <p:cNvPr id="4" name="Content Placeholder 3" descr="This is a flow chart showing the 3 steps for determining each district's Chapter 70 aid."/>
          <p:cNvGraphicFramePr>
            <a:graphicFrameLocks noGrp="1"/>
          </p:cNvGraphicFramePr>
          <p:nvPr>
            <p:ph idx="1"/>
            <p:extLst>
              <p:ext uri="{D42A27DB-BD31-4B8C-83A1-F6EECF244321}">
                <p14:modId xmlns:p14="http://schemas.microsoft.com/office/powerpoint/2010/main" val="2313242266"/>
              </p:ext>
            </p:extLst>
          </p:nvPr>
        </p:nvGraphicFramePr>
        <p:xfrm>
          <a:off x="568325" y="1230314"/>
          <a:ext cx="11369675" cy="4010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9268" y="5446466"/>
            <a:ext cx="10909300" cy="774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Local Contribution + State Aid = a district’s net school spending (NSS) requirement</a:t>
            </a:r>
          </a:p>
          <a:p>
            <a:pPr algn="ctr"/>
            <a:r>
              <a:rPr lang="en-US" sz="2200" dirty="0">
                <a:solidFill>
                  <a:schemeClr val="tx1"/>
                </a:solidFill>
              </a:rPr>
              <a:t>This is the minimum amount that a district must spend to comply with state law</a:t>
            </a:r>
          </a:p>
        </p:txBody>
      </p:sp>
    </p:spTree>
    <p:extLst>
      <p:ext uri="{BB962C8B-B14F-4D97-AF65-F5344CB8AC3E}">
        <p14:creationId xmlns:p14="http://schemas.microsoft.com/office/powerpoint/2010/main" val="41497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Each district's foundation budget is calculated by multiplying the number of pupils in 13 enrollment categories by cost rates in 11 functional areas</a:t>
            </a:r>
            <a:endParaRPr lang="en-US" sz="2000" dirty="0"/>
          </a:p>
        </p:txBody>
      </p:sp>
      <p:sp>
        <p:nvSpPr>
          <p:cNvPr id="4" name="Rectangle 3" descr="All of your students are counted in categories 1-10.  Special education and economically disadvantaged costs are treated as “costs above the base” and are captured in 11-13.&#10;"/>
          <p:cNvSpPr/>
          <p:nvPr/>
        </p:nvSpPr>
        <p:spPr>
          <a:xfrm>
            <a:off x="1222748" y="5820889"/>
            <a:ext cx="9833935" cy="707886"/>
          </a:xfrm>
          <a:prstGeom prst="rect">
            <a:avLst/>
          </a:prstGeom>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en-US" sz="2000" dirty="0"/>
              <a:t>All of your students are counted in categories 1−7; special education, English learner, and low-income costs are treated as costs above the base and are captured in 10−13</a:t>
            </a:r>
            <a:endParaRPr lang="en-US" sz="2000" dirty="0">
              <a:solidFill>
                <a:prstClr val="white"/>
              </a:solidFill>
            </a:endParaRPr>
          </a:p>
        </p:txBody>
      </p:sp>
      <p:pic>
        <p:nvPicPr>
          <p:cNvPr id="3" name="Picture 2" descr="Foundation budget example: LEA 331 Westport. 13 enrollment categories across 11 functional areas.">
            <a:extLst>
              <a:ext uri="{FF2B5EF4-FFF2-40B4-BE49-F238E27FC236}">
                <a16:creationId xmlns:a16="http://schemas.microsoft.com/office/drawing/2014/main" id="{F38281F5-73F3-4290-BBA1-76A1BCADE040}"/>
              </a:ext>
            </a:extLst>
          </p:cNvPr>
          <p:cNvPicPr>
            <a:picLocks noChangeAspect="1"/>
          </p:cNvPicPr>
          <p:nvPr/>
        </p:nvPicPr>
        <p:blipFill>
          <a:blip r:embed="rId3"/>
          <a:stretch>
            <a:fillRect/>
          </a:stretch>
        </p:blipFill>
        <p:spPr>
          <a:xfrm>
            <a:off x="25400" y="1337394"/>
            <a:ext cx="12192000" cy="4183211"/>
          </a:xfrm>
          <a:prstGeom prst="rect">
            <a:avLst/>
          </a:prstGeom>
        </p:spPr>
      </p:pic>
    </p:spTree>
    <p:extLst>
      <p:ext uri="{BB962C8B-B14F-4D97-AF65-F5344CB8AC3E}">
        <p14:creationId xmlns:p14="http://schemas.microsoft.com/office/powerpoint/2010/main" val="103390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Foundation budgets vary based on student needs</a:t>
            </a:r>
            <a:endParaRPr lang="en-US" dirty="0"/>
          </a:p>
        </p:txBody>
      </p:sp>
      <p:graphicFrame>
        <p:nvGraphicFramePr>
          <p:cNvPr id="4" name="Chart 3" descr="This is a bar graph showing the preliminary foundation budget per pupil amounts by low income group, showing that foundation budgets per pupil increase as low income concentrations increase.">
            <a:extLst>
              <a:ext uri="{FF2B5EF4-FFF2-40B4-BE49-F238E27FC236}">
                <a16:creationId xmlns:a16="http://schemas.microsoft.com/office/drawing/2014/main" id="{1ED915A0-8DE6-48E4-867C-780C80D8AFC7}"/>
              </a:ext>
            </a:extLst>
          </p:cNvPr>
          <p:cNvGraphicFramePr/>
          <p:nvPr>
            <p:extLst>
              <p:ext uri="{D42A27DB-BD31-4B8C-83A1-F6EECF244321}">
                <p14:modId xmlns:p14="http://schemas.microsoft.com/office/powerpoint/2010/main" val="2488062275"/>
              </p:ext>
            </p:extLst>
          </p:nvPr>
        </p:nvGraphicFramePr>
        <p:xfrm>
          <a:off x="1168400" y="1187027"/>
          <a:ext cx="10688320" cy="5158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118869F-43B4-47B3-98EE-1AA7C929758F}"/>
              </a:ext>
            </a:extLst>
          </p:cNvPr>
          <p:cNvSpPr txBox="1"/>
          <p:nvPr/>
        </p:nvSpPr>
        <p:spPr>
          <a:xfrm>
            <a:off x="1168400" y="6378914"/>
            <a:ext cx="5947590" cy="369332"/>
          </a:xfrm>
          <a:prstGeom prst="rect">
            <a:avLst/>
          </a:prstGeom>
          <a:noFill/>
        </p:spPr>
        <p:txBody>
          <a:bodyPr wrap="none" rtlCol="0">
            <a:spAutoFit/>
          </a:bodyPr>
          <a:lstStyle/>
          <a:p>
            <a:r>
              <a:rPr lang="en-US" dirty="0"/>
              <a:t>Note: Chart excludes vocational and agricultural districts.</a:t>
            </a:r>
          </a:p>
        </p:txBody>
      </p:sp>
    </p:spTree>
    <p:extLst>
      <p:ext uri="{BB962C8B-B14F-4D97-AF65-F5344CB8AC3E}">
        <p14:creationId xmlns:p14="http://schemas.microsoft.com/office/powerpoint/2010/main" val="23418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Determining each municipality’s target local share starts with the local share of statewide foundation</a:t>
            </a:r>
          </a:p>
        </p:txBody>
      </p:sp>
      <p:sp>
        <p:nvSpPr>
          <p:cNvPr id="13" name="Rounded Rectangle 12" descr="Determine local share of statewide foundation.&#10;"/>
          <p:cNvSpPr/>
          <p:nvPr/>
        </p:nvSpPr>
        <p:spPr>
          <a:xfrm>
            <a:off x="42672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D1969"/>
                </a:solidFill>
              </a:rPr>
              <a:t>Determine target local share </a:t>
            </a:r>
            <a:br>
              <a:rPr lang="en-US" sz="1400" dirty="0">
                <a:solidFill>
                  <a:srgbClr val="0D1969"/>
                </a:solidFill>
              </a:rPr>
            </a:br>
            <a:r>
              <a:rPr lang="en-US" sz="1400" dirty="0">
                <a:solidFill>
                  <a:srgbClr val="0D1969"/>
                </a:solidFill>
              </a:rPr>
              <a:t>of </a:t>
            </a:r>
            <a:r>
              <a:rPr lang="en-US" sz="1400" b="1" u="sng" dirty="0">
                <a:solidFill>
                  <a:srgbClr val="0D1969"/>
                </a:solidFill>
              </a:rPr>
              <a:t>statewide</a:t>
            </a:r>
            <a:r>
              <a:rPr lang="en-US" sz="1400" dirty="0">
                <a:solidFill>
                  <a:srgbClr val="0D1969"/>
                </a:solidFill>
              </a:rPr>
              <a:t> foundation</a:t>
            </a:r>
          </a:p>
        </p:txBody>
      </p:sp>
      <p:sp>
        <p:nvSpPr>
          <p:cNvPr id="19" name="Rounded Rectangle 18" descr="Statewide, determine percentages that yield ½ from property and ½ from income"/>
          <p:cNvSpPr/>
          <p:nvPr/>
        </p:nvSpPr>
        <p:spPr>
          <a:xfrm>
            <a:off x="8128000" y="1524000"/>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a:solidFill>
                  <a:srgbClr val="0D1969"/>
                </a:solidFill>
              </a:rPr>
              <a:t>Statewide</a:t>
            </a:r>
            <a:r>
              <a:rPr lang="en-US" sz="1400" dirty="0">
                <a:solidFill>
                  <a:srgbClr val="0D1969"/>
                </a:solidFill>
              </a:rPr>
              <a:t>, determine percentages that yield ½ from property and ½ from income</a:t>
            </a:r>
          </a:p>
        </p:txBody>
      </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a:solidFill>
                  <a:prstClr val="white"/>
                </a:solidFill>
              </a:rPr>
              <a:t>Property and income percentages are applied uniformly across </a:t>
            </a:r>
            <a:r>
              <a:rPr lang="en-US" b="1" u="sng" dirty="0">
                <a:solidFill>
                  <a:prstClr val="white"/>
                </a:solidFill>
              </a:rPr>
              <a:t>all cities and towns</a:t>
            </a:r>
            <a:r>
              <a:rPr lang="en-US" b="1" dirty="0">
                <a:solidFill>
                  <a:prstClr val="white"/>
                </a:solidFill>
              </a:rPr>
              <a:t> </a:t>
            </a:r>
            <a:r>
              <a:rPr lang="en-US" dirty="0">
                <a:solidFill>
                  <a:prstClr val="white"/>
                </a:solidFill>
              </a:rPr>
              <a:t>to determine the </a:t>
            </a:r>
            <a:r>
              <a:rPr lang="en-US" b="1" dirty="0">
                <a:solidFill>
                  <a:prstClr val="white"/>
                </a:solidFill>
              </a:rPr>
              <a:t>combined effort yield </a:t>
            </a:r>
            <a:r>
              <a:rPr lang="en-US" dirty="0">
                <a:solidFill>
                  <a:prstClr val="white"/>
                </a:solidFill>
              </a:rPr>
              <a:t>from property and income. </a:t>
            </a:r>
          </a:p>
        </p:txBody>
      </p:sp>
      <p:sp>
        <p:nvSpPr>
          <p:cNvPr id="17" name="Rounded Rectangle 16" descr="Calculate statewide foundation budget.&#10;"/>
          <p:cNvSpPr/>
          <p:nvPr/>
        </p:nvSpPr>
        <p:spPr>
          <a:xfrm>
            <a:off x="4064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0D1969"/>
                </a:solidFill>
              </a:rPr>
              <a:t>Calculate </a:t>
            </a:r>
            <a:r>
              <a:rPr lang="en-US" sz="1400" b="1" u="sng" dirty="0">
                <a:solidFill>
                  <a:srgbClr val="0D1969"/>
                </a:solidFill>
              </a:rPr>
              <a:t>statewide</a:t>
            </a:r>
            <a:r>
              <a:rPr lang="en-US" sz="1400" dirty="0">
                <a:solidFill>
                  <a:srgbClr val="0D1969"/>
                </a:solidFill>
              </a:rPr>
              <a:t> foundation budget</a:t>
            </a:r>
          </a:p>
        </p:txBody>
      </p:sp>
      <p:grpSp>
        <p:nvGrpSpPr>
          <p:cNvPr id="3" name="Group 22" descr="This shows the process for calculating the required local contribution, starting with calculating the statewide foundation budget."/>
          <p:cNvGrpSpPr/>
          <p:nvPr/>
        </p:nvGrpSpPr>
        <p:grpSpPr>
          <a:xfrm>
            <a:off x="508000" y="2133600"/>
            <a:ext cx="10363200" cy="2667000"/>
            <a:chOff x="381000" y="2133600"/>
            <a:chExt cx="7772400" cy="2667000"/>
          </a:xfrm>
        </p:grpSpPr>
        <p:sp>
          <p:nvSpPr>
            <p:cNvPr id="21" name="Rounded Rectangle 20" descr="59% Local Contribution&#10;$6.221B &#10;"/>
            <p:cNvSpPr/>
            <p:nvPr/>
          </p:nvSpPr>
          <p:spPr>
            <a:xfrm>
              <a:off x="3276601" y="3352800"/>
              <a:ext cx="1840230" cy="14478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59% Local contribution</a:t>
              </a:r>
            </a:p>
            <a:p>
              <a:pPr algn="ctr"/>
              <a:r>
                <a:rPr lang="en-US" sz="1400" dirty="0">
                  <a:solidFill>
                    <a:schemeClr val="tx1"/>
                  </a:solidFill>
                </a:rPr>
                <a:t>$7.036B </a:t>
              </a:r>
            </a:p>
          </p:txBody>
        </p:sp>
        <p:sp>
          <p:nvSpPr>
            <p:cNvPr id="22" name="Rounded Rectangle 21" descr="41% State Aid&#10;$4.463B &#10;"/>
            <p:cNvSpPr/>
            <p:nvPr/>
          </p:nvSpPr>
          <p:spPr>
            <a:xfrm>
              <a:off x="3276600" y="2209800"/>
              <a:ext cx="1840230" cy="1143000"/>
            </a:xfrm>
            <a:prstGeom prst="round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rgbClr val="0D1969"/>
                  </a:solidFill>
                </a:rPr>
                <a:t>41% State aid</a:t>
              </a:r>
            </a:p>
            <a:p>
              <a:pPr algn="ctr"/>
              <a:r>
                <a:rPr lang="en-US" sz="1400" dirty="0">
                  <a:solidFill>
                    <a:schemeClr val="tx1"/>
                  </a:solidFill>
                </a:rPr>
                <a:t>$4.890B </a:t>
              </a: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Property effort</a:t>
              </a:r>
            </a:p>
            <a:p>
              <a:pPr algn="ctr"/>
              <a:r>
                <a:rPr lang="en-US" sz="1050" dirty="0">
                  <a:solidFill>
                    <a:srgbClr val="0D1969"/>
                  </a:solidFill>
                </a:rPr>
                <a:t>0.3326%</a:t>
              </a:r>
            </a:p>
            <a:p>
              <a:pPr algn="ctr"/>
              <a:r>
                <a:rPr lang="en-US" sz="1050" dirty="0">
                  <a:solidFill>
                    <a:srgbClr val="0D1969"/>
                  </a:solidFill>
                </a:rPr>
                <a:t>$3.518B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Income effort</a:t>
              </a:r>
            </a:p>
            <a:p>
              <a:pPr algn="ctr"/>
              <a:r>
                <a:rPr lang="en-US" sz="1050" dirty="0">
                  <a:solidFill>
                    <a:srgbClr val="0D1969"/>
                  </a:solidFill>
                </a:rPr>
                <a:t>1.4199%</a:t>
              </a:r>
            </a:p>
            <a:p>
              <a:pPr algn="ctr"/>
              <a:r>
                <a:rPr lang="en-US" sz="1050" dirty="0">
                  <a:solidFill>
                    <a:srgbClr val="0D1969"/>
                  </a:solidFill>
                </a:rPr>
                <a:t>$3.518B</a:t>
              </a: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D1969"/>
                  </a:solidFill>
                </a:rPr>
                <a:t>Statewide foundation budget </a:t>
              </a:r>
            </a:p>
            <a:p>
              <a:pPr algn="ctr"/>
              <a:r>
                <a:rPr lang="en-US" sz="1400" dirty="0">
                  <a:solidFill>
                    <a:srgbClr val="0D1969"/>
                  </a:solidFill>
                </a:rPr>
                <a:t>$11.926B</a:t>
              </a: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701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b="1" dirty="0">
                <a:solidFill>
                  <a:schemeClr val="accent1">
                    <a:lumMod val="50000"/>
                  </a:schemeClr>
                </a:solidFill>
              </a:rPr>
              <a:t>FY22 Chapter 70 funding</a:t>
            </a:r>
            <a:endParaRPr lang="zh-CN" altLang="en-US" sz="4000" dirty="0">
              <a:solidFill>
                <a:schemeClr val="accent1">
                  <a:lumMod val="50000"/>
                </a:schemeClr>
              </a:solidFill>
            </a:endParaRPr>
          </a:p>
        </p:txBody>
      </p:sp>
      <p:sp>
        <p:nvSpPr>
          <p:cNvPr id="4" name="Title 3" hidden="1"/>
          <p:cNvSpPr>
            <a:spLocks noGrp="1"/>
          </p:cNvSpPr>
          <p:nvPr>
            <p:ph type="title"/>
          </p:nvPr>
        </p:nvSpPr>
        <p:spPr/>
        <p:txBody>
          <a:bodyPr/>
          <a:lstStyle/>
          <a:p>
            <a:r>
              <a:rPr lang="en-US" dirty="0"/>
              <a:t>1 Using state data to support resource analysis</a:t>
            </a:r>
          </a:p>
        </p:txBody>
      </p:sp>
    </p:spTree>
    <p:extLst>
      <p:ext uri="{BB962C8B-B14F-4D97-AF65-F5344CB8AC3E}">
        <p14:creationId xmlns:p14="http://schemas.microsoft.com/office/powerpoint/2010/main" val="293299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An individual municipality’s target local share is based on its local property value, income, and foundation budget</a:t>
            </a:r>
          </a:p>
        </p:txBody>
      </p:sp>
      <p:sp>
        <p:nvSpPr>
          <p:cNvPr id="3" name="Content Placeholder 2"/>
          <p:cNvSpPr>
            <a:spLocks noGrp="1"/>
          </p:cNvSpPr>
          <p:nvPr>
            <p:ph idx="1"/>
          </p:nvPr>
        </p:nvSpPr>
        <p:spPr/>
        <p:txBody>
          <a:bodyPr/>
          <a:lstStyle/>
          <a:p>
            <a:r>
              <a:rPr lang="en-US" sz="2800" dirty="0"/>
              <a:t>The sum of a municipality’s local property and income effort equals its Combined Effort Yield (CEY)</a:t>
            </a:r>
          </a:p>
          <a:p>
            <a:endParaRPr lang="en-US" sz="2800" dirty="0"/>
          </a:p>
          <a:p>
            <a:endParaRPr lang="en-US" sz="2800" dirty="0"/>
          </a:p>
          <a:p>
            <a:endParaRPr lang="en-US" sz="2800" dirty="0"/>
          </a:p>
          <a:p>
            <a:endParaRPr lang="en-US" sz="2800" dirty="0"/>
          </a:p>
          <a:p>
            <a:r>
              <a:rPr lang="en-US" sz="2800" dirty="0"/>
              <a:t>Target Local Share = CEY/Foundation budget (calculated at the city/town level)</a:t>
            </a:r>
          </a:p>
          <a:p>
            <a:pPr lvl="1"/>
            <a:r>
              <a:rPr lang="en-US" sz="2400" dirty="0"/>
              <a:t>Capped at 82.5% of foundation (162 municipalities or 46% are capped)</a:t>
            </a:r>
          </a:p>
        </p:txBody>
      </p:sp>
      <p:graphicFrame>
        <p:nvGraphicFramePr>
          <p:cNvPr id="4" name="Diagram 3" descr="This is a smart art graphic that shows that local income effort plus local property effort equals each communities Combined Effort Yield (CEY)."/>
          <p:cNvGraphicFramePr/>
          <p:nvPr>
            <p:extLst>
              <p:ext uri="{D42A27DB-BD31-4B8C-83A1-F6EECF244321}">
                <p14:modId xmlns:p14="http://schemas.microsoft.com/office/powerpoint/2010/main" val="2271030008"/>
              </p:ext>
            </p:extLst>
          </p:nvPr>
        </p:nvGraphicFramePr>
        <p:xfrm>
          <a:off x="2809190" y="1533729"/>
          <a:ext cx="6607756" cy="340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57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Next the formula calculates each municipality’s preliminary local contribution (PLC) and makes adjustments relative to target to determine the required local contribution (RLC)</a:t>
            </a:r>
          </a:p>
        </p:txBody>
      </p:sp>
      <p:graphicFrame>
        <p:nvGraphicFramePr>
          <p:cNvPr id="4" name="Content Placeholder 3" descr="This is a smart art graphic that shows how preliminary contributions are increased or decreased based on whether they are above or below target."/>
          <p:cNvGraphicFramePr>
            <a:graphicFrameLocks noGrp="1"/>
          </p:cNvGraphicFramePr>
          <p:nvPr>
            <p:ph idx="1"/>
            <p:extLst>
              <p:ext uri="{D42A27DB-BD31-4B8C-83A1-F6EECF244321}">
                <p14:modId xmlns:p14="http://schemas.microsoft.com/office/powerpoint/2010/main" val="352776266"/>
              </p:ext>
            </p:extLst>
          </p:nvPr>
        </p:nvGraphicFramePr>
        <p:xfrm>
          <a:off x="669302" y="1791092"/>
          <a:ext cx="10853918" cy="4470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84082" y="4232635"/>
            <a:ext cx="3271102" cy="1815882"/>
          </a:xfrm>
          <a:prstGeom prst="rect">
            <a:avLst/>
          </a:prstGeom>
          <a:noFill/>
        </p:spPr>
        <p:txBody>
          <a:bodyPr wrap="square" rtlCol="0">
            <a:spAutoFit/>
          </a:bodyPr>
          <a:lstStyle/>
          <a:p>
            <a:r>
              <a:rPr lang="en-US" sz="1400" b="1" dirty="0"/>
              <a:t>Municipal Revenue Growth Factors (MRGF)</a:t>
            </a:r>
            <a:r>
              <a:rPr lang="en-US" sz="1400" dirty="0"/>
              <a:t> are calculated annually by the Department of Revenue. MRGFs quantify the most recent annual % change in each municipality’s local revenues, such as the annual increase in the Proposition 2½ levy limit, that should be available for schools</a:t>
            </a:r>
          </a:p>
        </p:txBody>
      </p:sp>
      <p:sp>
        <p:nvSpPr>
          <p:cNvPr id="6" name="TextBox 5"/>
          <p:cNvSpPr txBox="1"/>
          <p:nvPr/>
        </p:nvSpPr>
        <p:spPr>
          <a:xfrm>
            <a:off x="2384982" y="1131215"/>
            <a:ext cx="7720552" cy="369332"/>
          </a:xfrm>
          <a:prstGeom prst="rect">
            <a:avLst/>
          </a:prstGeom>
          <a:noFill/>
        </p:spPr>
        <p:txBody>
          <a:bodyPr wrap="square" rtlCol="0">
            <a:spAutoFit/>
          </a:bodyPr>
          <a:lstStyle/>
          <a:p>
            <a:r>
              <a:rPr lang="en-US" dirty="0"/>
              <a:t>Preliminary contribution 			           Required contribution</a:t>
            </a:r>
          </a:p>
        </p:txBody>
      </p:sp>
      <p:sp>
        <p:nvSpPr>
          <p:cNvPr id="7" name="Right Arrow 6" descr="This is a right facing arrow"/>
          <p:cNvSpPr/>
          <p:nvPr/>
        </p:nvSpPr>
        <p:spPr>
          <a:xfrm>
            <a:off x="5794403" y="1178239"/>
            <a:ext cx="983472" cy="3223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1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400" dirty="0"/>
              <a:t>Once a city or town’s required local contribution is calculated, it is allocated among the districts to which it belongs</a:t>
            </a:r>
          </a:p>
        </p:txBody>
      </p:sp>
      <p:sp>
        <p:nvSpPr>
          <p:cNvPr id="10" name="TextBox 9"/>
          <p:cNvSpPr txBox="1"/>
          <p:nvPr/>
        </p:nvSpPr>
        <p:spPr>
          <a:xfrm>
            <a:off x="3002029" y="1265413"/>
            <a:ext cx="6502400" cy="523220"/>
          </a:xfrm>
          <a:prstGeom prst="rect">
            <a:avLst/>
          </a:prstGeom>
          <a:noFill/>
        </p:spPr>
        <p:txBody>
          <a:bodyPr wrap="square" rtlCol="0">
            <a:spAutoFit/>
          </a:bodyPr>
          <a:lstStyle/>
          <a:p>
            <a:pPr algn="ctr"/>
            <a:r>
              <a:rPr lang="en-US" sz="2800" b="1" dirty="0">
                <a:solidFill>
                  <a:srgbClr val="0D1969"/>
                </a:solidFill>
              </a:rPr>
              <a:t>Town of Dartmouth</a:t>
            </a:r>
          </a:p>
        </p:txBody>
      </p:sp>
      <p:graphicFrame>
        <p:nvGraphicFramePr>
          <p:cNvPr id="9" name="Chart 8" descr="This is a pie chart showing a town's total foundation budget apportioned to the districts to which it belongs."/>
          <p:cNvGraphicFramePr>
            <a:graphicFrameLocks/>
          </p:cNvGraphicFramePr>
          <p:nvPr>
            <p:extLst>
              <p:ext uri="{D42A27DB-BD31-4B8C-83A1-F6EECF244321}">
                <p14:modId xmlns:p14="http://schemas.microsoft.com/office/powerpoint/2010/main" val="2702584531"/>
              </p:ext>
            </p:extLst>
          </p:nvPr>
        </p:nvGraphicFramePr>
        <p:xfrm>
          <a:off x="314458" y="1788633"/>
          <a:ext cx="6186715"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This is a pie chart showing a town's total local contribution apportioned to the districts to which it belongs."/>
          <p:cNvGraphicFramePr>
            <a:graphicFrameLocks/>
          </p:cNvGraphicFramePr>
          <p:nvPr>
            <p:extLst>
              <p:ext uri="{D42A27DB-BD31-4B8C-83A1-F6EECF244321}">
                <p14:modId xmlns:p14="http://schemas.microsoft.com/office/powerpoint/2010/main" val="3669662339"/>
              </p:ext>
            </p:extLst>
          </p:nvPr>
        </p:nvGraphicFramePr>
        <p:xfrm>
          <a:off x="5752000" y="1788633"/>
          <a:ext cx="6186715" cy="4470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54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35429" y="1885362"/>
            <a:ext cx="5452057" cy="4103314"/>
          </a:xfrm>
        </p:spPr>
        <p:txBody>
          <a:bodyPr/>
          <a:lstStyle/>
          <a:p>
            <a:r>
              <a:rPr lang="en-US" sz="2400" dirty="0"/>
              <a:t>Start with prior year’s aid</a:t>
            </a:r>
          </a:p>
          <a:p>
            <a:r>
              <a:rPr lang="en-US" sz="2400" dirty="0"/>
              <a:t>Add together the prior year’s aid and the required local contribution </a:t>
            </a:r>
          </a:p>
          <a:p>
            <a:r>
              <a:rPr lang="en-US" sz="2400" dirty="0"/>
              <a:t>If this year’s foundation aid exceeds last year’s total Chapter 70 aid, the district receives the amount needed to ensure it meets its foundation budget</a:t>
            </a:r>
          </a:p>
        </p:txBody>
      </p:sp>
      <p:sp>
        <p:nvSpPr>
          <p:cNvPr id="5" name="Title 4"/>
          <p:cNvSpPr>
            <a:spLocks noGrp="1"/>
          </p:cNvSpPr>
          <p:nvPr>
            <p:ph type="title"/>
          </p:nvPr>
        </p:nvSpPr>
        <p:spPr/>
        <p:txBody>
          <a:bodyPr/>
          <a:lstStyle/>
          <a:p>
            <a:r>
              <a:rPr lang="en-US" dirty="0"/>
              <a:t>Foundation aid provides additional funding for districts to spend at their foundation budgets</a:t>
            </a:r>
          </a:p>
        </p:txBody>
      </p:sp>
      <p:graphicFrame>
        <p:nvGraphicFramePr>
          <p:cNvPr id="7" name="Content Placeholder 6" descr="This is a smart art graphic showing how each district's required contribution plus prior year's aid determine whether the district needs a foundation aid increase to meet its foundation budget."/>
          <p:cNvGraphicFramePr>
            <a:graphicFrameLocks noGrp="1"/>
          </p:cNvGraphicFramePr>
          <p:nvPr>
            <p:ph idx="16"/>
            <p:extLst>
              <p:ext uri="{D42A27DB-BD31-4B8C-83A1-F6EECF244321}">
                <p14:modId xmlns:p14="http://schemas.microsoft.com/office/powerpoint/2010/main" val="981606097"/>
              </p:ext>
            </p:extLst>
          </p:nvPr>
        </p:nvGraphicFramePr>
        <p:xfrm>
          <a:off x="6313488" y="1857080"/>
          <a:ext cx="5453062" cy="4146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Foundation aid is the core of Chapter 70. It provides additional funding for districts to spend at their foundation budgets. &#10;&#10;Foundation Budget – Required Local Contribution = Foundation Aid&#10;"/>
          <p:cNvSpPr/>
          <p:nvPr/>
        </p:nvSpPr>
        <p:spPr>
          <a:xfrm>
            <a:off x="709105" y="1287288"/>
            <a:ext cx="1075871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olidFill>
                  <a:prstClr val="white"/>
                </a:solidFill>
              </a:rPr>
              <a:t>Foundation budget – Required local contribution = Foundation aid</a:t>
            </a:r>
          </a:p>
        </p:txBody>
      </p:sp>
      <p:sp>
        <p:nvSpPr>
          <p:cNvPr id="10" name="Left Brace 9" descr="This is a left facing bracket."/>
          <p:cNvSpPr/>
          <p:nvPr/>
        </p:nvSpPr>
        <p:spPr>
          <a:xfrm>
            <a:off x="7871382" y="1885361"/>
            <a:ext cx="216816" cy="41033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769430" y="3591612"/>
            <a:ext cx="1988834" cy="707886"/>
          </a:xfrm>
          <a:prstGeom prst="rect">
            <a:avLst/>
          </a:prstGeom>
          <a:noFill/>
        </p:spPr>
        <p:txBody>
          <a:bodyPr wrap="square" rtlCol="0">
            <a:spAutoFit/>
          </a:bodyPr>
          <a:lstStyle/>
          <a:p>
            <a:pPr algn="ctr"/>
            <a:r>
              <a:rPr lang="en-US" sz="2000" b="1" dirty="0"/>
              <a:t>(1) Foundation budget</a:t>
            </a:r>
          </a:p>
        </p:txBody>
      </p:sp>
    </p:spTree>
    <p:extLst>
      <p:ext uri="{BB962C8B-B14F-4D97-AF65-F5344CB8AC3E}">
        <p14:creationId xmlns:p14="http://schemas.microsoft.com/office/powerpoint/2010/main" val="10095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435429" y="1135117"/>
            <a:ext cx="5452057" cy="4853559"/>
          </a:xfrm>
        </p:spPr>
        <p:txBody>
          <a:bodyPr/>
          <a:lstStyle/>
          <a:p>
            <a:r>
              <a:rPr lang="en-US" dirty="0"/>
              <a:t>Districts are held harmless to the previous year’s level of aid</a:t>
            </a:r>
          </a:p>
          <a:p>
            <a:r>
              <a:rPr lang="en-US" dirty="0"/>
              <a:t>249 districts receive minimum aid increases of $30 per pupil over FY21</a:t>
            </a:r>
          </a:p>
        </p:txBody>
      </p:sp>
      <p:sp>
        <p:nvSpPr>
          <p:cNvPr id="2" name="Title 1"/>
          <p:cNvSpPr>
            <a:spLocks noGrp="1"/>
          </p:cNvSpPr>
          <p:nvPr>
            <p:ph type="title"/>
          </p:nvPr>
        </p:nvSpPr>
        <p:spPr/>
        <p:txBody>
          <a:bodyPr/>
          <a:lstStyle/>
          <a:p>
            <a:r>
              <a:rPr lang="en-US" sz="2800" dirty="0"/>
              <a:t>Calculating Chapter 70 aid: Districts are held harmless to previous aid levels and guaranteed at least a $30 per pupil increase</a:t>
            </a:r>
          </a:p>
        </p:txBody>
      </p:sp>
      <p:pic>
        <p:nvPicPr>
          <p:cNvPr id="5" name="Picture 4" descr="FY22 Chapter 70 aid calculation for LEA 625 Bridgewater Raynham">
            <a:extLst>
              <a:ext uri="{FF2B5EF4-FFF2-40B4-BE49-F238E27FC236}">
                <a16:creationId xmlns:a16="http://schemas.microsoft.com/office/drawing/2014/main" id="{1B8F58DE-4104-41E7-B406-BA406CDB6040}"/>
              </a:ext>
            </a:extLst>
          </p:cNvPr>
          <p:cNvPicPr>
            <a:picLocks noChangeAspect="1"/>
          </p:cNvPicPr>
          <p:nvPr/>
        </p:nvPicPr>
        <p:blipFill>
          <a:blip r:embed="rId3"/>
          <a:stretch>
            <a:fillRect/>
          </a:stretch>
        </p:blipFill>
        <p:spPr>
          <a:xfrm>
            <a:off x="7637664" y="1135117"/>
            <a:ext cx="4118907" cy="5670495"/>
          </a:xfrm>
          <a:prstGeom prst="rect">
            <a:avLst/>
          </a:prstGeom>
        </p:spPr>
      </p:pic>
    </p:spTree>
    <p:extLst>
      <p:ext uri="{BB962C8B-B14F-4D97-AF65-F5344CB8AC3E}">
        <p14:creationId xmlns:p14="http://schemas.microsoft.com/office/powerpoint/2010/main" val="20084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67743" y="304165"/>
            <a:ext cx="11370972" cy="679905"/>
          </a:xfrm>
        </p:spPr>
        <p:txBody>
          <a:bodyPr rtlCol="0">
            <a:noAutofit/>
          </a:bodyPr>
          <a:lstStyle/>
          <a:p>
            <a:pPr eaLnBrk="1" fontAlgn="auto" hangingPunct="1">
              <a:spcAft>
                <a:spcPts val="0"/>
              </a:spcAft>
              <a:defRPr/>
            </a:pPr>
            <a:r>
              <a:rPr lang="en-US" dirty="0"/>
              <a:t>Districts receive different levels of Chapter 70 aid because their municipality’s ability to pay differs</a:t>
            </a:r>
          </a:p>
        </p:txBody>
      </p:sp>
      <p:graphicFrame>
        <p:nvGraphicFramePr>
          <p:cNvPr id="6" name="Chart 5" descr="This is a bar chart comparing local contribution and state aid as a proportion of required net school spending."/>
          <p:cNvGraphicFramePr/>
          <p:nvPr>
            <p:extLst>
              <p:ext uri="{D42A27DB-BD31-4B8C-83A1-F6EECF244321}">
                <p14:modId xmlns:p14="http://schemas.microsoft.com/office/powerpoint/2010/main" val="2843236119"/>
              </p:ext>
            </p:extLst>
          </p:nvPr>
        </p:nvGraphicFramePr>
        <p:xfrm>
          <a:off x="567743" y="1397000"/>
          <a:ext cx="11201400" cy="515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688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local contribution calculations started in FY07 have eliminated required excess effort and reduced effort shortfalls </a:t>
            </a:r>
          </a:p>
        </p:txBody>
      </p:sp>
      <p:pic>
        <p:nvPicPr>
          <p:cNvPr id="3" name="Picture 2" descr="Chart: dollars above or below target share in millions of dollars from fiscal year 2007 through fiscal year 2022. Shows net excess after effort reduction and net shortfall below target after increment.">
            <a:extLst>
              <a:ext uri="{FF2B5EF4-FFF2-40B4-BE49-F238E27FC236}">
                <a16:creationId xmlns:a16="http://schemas.microsoft.com/office/drawing/2014/main" id="{867C2EB5-3CE7-49F2-AB8D-9F19BBDD59B4}"/>
              </a:ext>
            </a:extLst>
          </p:cNvPr>
          <p:cNvPicPr>
            <a:picLocks noChangeAspect="1"/>
          </p:cNvPicPr>
          <p:nvPr/>
        </p:nvPicPr>
        <p:blipFill>
          <a:blip r:embed="rId3"/>
          <a:stretch>
            <a:fillRect/>
          </a:stretch>
        </p:blipFill>
        <p:spPr>
          <a:xfrm>
            <a:off x="567743" y="1302327"/>
            <a:ext cx="10335126" cy="5345462"/>
          </a:xfrm>
          <a:prstGeom prst="rect">
            <a:avLst/>
          </a:prstGeom>
        </p:spPr>
      </p:pic>
    </p:spTree>
    <p:extLst>
      <p:ext uri="{BB962C8B-B14F-4D97-AF65-F5344CB8AC3E}">
        <p14:creationId xmlns:p14="http://schemas.microsoft.com/office/powerpoint/2010/main" val="189120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no longer any districts funded below target, while above target aid has increased</a:t>
            </a:r>
          </a:p>
        </p:txBody>
      </p:sp>
      <p:pic>
        <p:nvPicPr>
          <p:cNvPr id="4" name="Picture 3" descr="Chart: dollars above and below target aid share in millions of dollars from fiscal year 2007 through fiscal year 2022">
            <a:extLst>
              <a:ext uri="{FF2B5EF4-FFF2-40B4-BE49-F238E27FC236}">
                <a16:creationId xmlns:a16="http://schemas.microsoft.com/office/drawing/2014/main" id="{440B2943-9676-4BD4-99C9-8B5BF3B12808}"/>
              </a:ext>
            </a:extLst>
          </p:cNvPr>
          <p:cNvPicPr>
            <a:picLocks noChangeAspect="1"/>
          </p:cNvPicPr>
          <p:nvPr/>
        </p:nvPicPr>
        <p:blipFill>
          <a:blip r:embed="rId3"/>
          <a:stretch>
            <a:fillRect/>
          </a:stretch>
        </p:blipFill>
        <p:spPr>
          <a:xfrm>
            <a:off x="0" y="1674112"/>
            <a:ext cx="11938716" cy="4619806"/>
          </a:xfrm>
          <a:prstGeom prst="rect">
            <a:avLst/>
          </a:prstGeom>
        </p:spPr>
      </p:pic>
    </p:spTree>
    <p:extLst>
      <p:ext uri="{BB962C8B-B14F-4D97-AF65-F5344CB8AC3E}">
        <p14:creationId xmlns:p14="http://schemas.microsoft.com/office/powerpoint/2010/main" val="36052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Thank you">
            <a:extLst>
              <a:ext uri="{FF2B5EF4-FFF2-40B4-BE49-F238E27FC236}">
                <a16:creationId xmlns:a16="http://schemas.microsoft.com/office/drawing/2014/main" id="{CAFC36B0-4AD1-44AB-96C1-76527DDE7F8C}"/>
              </a:ext>
            </a:extLst>
          </p:cNvPr>
          <p:cNvSpPr txBox="1"/>
          <p:nvPr/>
        </p:nvSpPr>
        <p:spPr>
          <a:xfrm>
            <a:off x="1524002" y="1579874"/>
            <a:ext cx="9143999" cy="1419619"/>
          </a:xfrm>
          <a:prstGeom prst="rect">
            <a:avLst/>
          </a:prstGeom>
          <a:noFill/>
        </p:spPr>
        <p:txBody>
          <a:bodyPr wrap="square" rtlCol="0">
            <a:spAutoFit/>
          </a:bodyPr>
          <a:lstStyle/>
          <a:p>
            <a:pPr algn="ctr"/>
            <a:r>
              <a:rPr lang="en-US" altLang="zh-CN" sz="8625" dirty="0">
                <a:solidFill>
                  <a:schemeClr val="bg1"/>
                </a:solidFill>
                <a:latin typeface="Segoe SemiBold" panose="020B0703040204020203" pitchFamily="34" charset="0"/>
                <a:cs typeface="Segoe SemiBold" panose="020B0703040204020203" pitchFamily="34" charset="0"/>
              </a:rPr>
              <a:t>QUESTIONS?</a:t>
            </a:r>
            <a:endParaRPr lang="zh-CN" altLang="en-US" sz="8625" dirty="0">
              <a:solidFill>
                <a:schemeClr val="bg1"/>
              </a:solidFill>
              <a:latin typeface="Segoe SemiBold" panose="020B0703040204020203" pitchFamily="34" charset="0"/>
              <a:cs typeface="Segoe SemiBold" panose="020B0703040204020203" pitchFamily="34" charset="0"/>
            </a:endParaRPr>
          </a:p>
        </p:txBody>
      </p:sp>
      <p:sp>
        <p:nvSpPr>
          <p:cNvPr id="8" name="文本框 7">
            <a:extLst>
              <a:ext uri="{FF2B5EF4-FFF2-40B4-BE49-F238E27FC236}">
                <a16:creationId xmlns:a16="http://schemas.microsoft.com/office/drawing/2014/main" id="{992D2954-C2DD-4172-8B10-E4A8A6E0EFEE}"/>
              </a:ext>
            </a:extLst>
          </p:cNvPr>
          <p:cNvSpPr txBox="1"/>
          <p:nvPr/>
        </p:nvSpPr>
        <p:spPr>
          <a:xfrm>
            <a:off x="3949769" y="3823602"/>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Robert.F.O’Donnell@mass.gov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3660758" y="3801580"/>
            <a:ext cx="317798" cy="281016"/>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7152595" y="3823602"/>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781.338.6512</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14" name="文本框 13">
            <a:extLst>
              <a:ext uri="{FF2B5EF4-FFF2-40B4-BE49-F238E27FC236}">
                <a16:creationId xmlns:a16="http://schemas.microsoft.com/office/drawing/2014/main" id="{A2246D95-2355-47E1-9E27-1351EA05075A}"/>
              </a:ext>
            </a:extLst>
          </p:cNvPr>
          <p:cNvSpPr txBox="1"/>
          <p:nvPr/>
        </p:nvSpPr>
        <p:spPr>
          <a:xfrm>
            <a:off x="3962265" y="4168789"/>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Robert.Hanna@mass.gov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17" name="文本框 16">
            <a:extLst>
              <a:ext uri="{FF2B5EF4-FFF2-40B4-BE49-F238E27FC236}">
                <a16:creationId xmlns:a16="http://schemas.microsoft.com/office/drawing/2014/main" id="{5D838ABB-2920-4CCA-BBF1-F1299182F9FE}"/>
              </a:ext>
            </a:extLst>
          </p:cNvPr>
          <p:cNvSpPr txBox="1"/>
          <p:nvPr/>
        </p:nvSpPr>
        <p:spPr>
          <a:xfrm>
            <a:off x="7149944" y="4168789"/>
            <a:ext cx="3809823"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781.338.6525</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524001" y="3063665"/>
            <a:ext cx="9143999" cy="553998"/>
          </a:xfrm>
          <a:prstGeom prst="rect">
            <a:avLst/>
          </a:prstGeom>
          <a:noFill/>
        </p:spPr>
        <p:txBody>
          <a:bodyPr wrap="square" rtlCol="0">
            <a:spAutoFit/>
          </a:bodyPr>
          <a:lstStyle/>
          <a:p>
            <a:pPr algn="ctr"/>
            <a:r>
              <a:rPr lang="en-US" altLang="zh-CN" sz="1500" b="1" dirty="0">
                <a:solidFill>
                  <a:schemeClr val="bg1"/>
                </a:solidFill>
                <a:latin typeface="Segoe SemiBold" panose="020B0703040204020203" pitchFamily="34" charset="0"/>
                <a:cs typeface="Segoe SemiBold" panose="020B0703040204020203" pitchFamily="34" charset="0"/>
              </a:rPr>
              <a:t>Rob O’Donnell, Director of School Finance</a:t>
            </a:r>
          </a:p>
          <a:p>
            <a:pPr algn="ctr"/>
            <a:r>
              <a:rPr lang="en-US" altLang="zh-CN" sz="1500" b="1" dirty="0">
                <a:solidFill>
                  <a:schemeClr val="bg1"/>
                </a:solidFill>
                <a:latin typeface="Segoe SemiBold" panose="020B0703040204020203" pitchFamily="34" charset="0"/>
                <a:cs typeface="Segoe SemiBold" panose="020B0703040204020203" pitchFamily="34" charset="0"/>
              </a:rPr>
              <a:t>Rob Hanna, State Aid Programs Manager</a:t>
            </a:r>
            <a:endParaRPr lang="zh-CN" altLang="en-US" sz="1500" b="1" dirty="0">
              <a:solidFill>
                <a:schemeClr val="bg1"/>
              </a:solidFill>
              <a:latin typeface="Segoe SemiBold" panose="020B0703040204020203" pitchFamily="34" charset="0"/>
              <a:cs typeface="Segoe SemiBold" panose="020B0703040204020203" pitchFamily="34" charset="0"/>
            </a:endParaRPr>
          </a:p>
        </p:txBody>
      </p:sp>
      <p:pic>
        <p:nvPicPr>
          <p:cNvPr id="15"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3660644" y="4192820"/>
            <a:ext cx="317798" cy="281016"/>
          </a:xfrm>
          <a:prstGeom prst="rect">
            <a:avLst/>
          </a:prstGeom>
        </p:spPr>
      </p:pic>
      <p:pic>
        <p:nvPicPr>
          <p:cNvPr id="18"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4891" t="25979" r="24249" b="25362"/>
          <a:stretch/>
        </p:blipFill>
        <p:spPr>
          <a:xfrm>
            <a:off x="6864630" y="4209792"/>
            <a:ext cx="252056" cy="241157"/>
          </a:xfrm>
          <a:prstGeom prst="rect">
            <a:avLst/>
          </a:prstGeom>
        </p:spPr>
      </p:pic>
      <p:pic>
        <p:nvPicPr>
          <p:cNvPr id="2" name="Picture 1" descr="This is a telephone icon"/>
          <p:cNvPicPr>
            <a:picLocks noChangeAspect="1"/>
          </p:cNvPicPr>
          <p:nvPr/>
        </p:nvPicPr>
        <p:blipFill>
          <a:blip r:embed="rId5"/>
          <a:stretch>
            <a:fillRect/>
          </a:stretch>
        </p:blipFill>
        <p:spPr>
          <a:xfrm>
            <a:off x="6864630" y="3838735"/>
            <a:ext cx="249958" cy="243861"/>
          </a:xfrm>
          <a:prstGeom prst="rect">
            <a:avLst/>
          </a:prstGeom>
        </p:spPr>
      </p:pic>
      <p:sp>
        <p:nvSpPr>
          <p:cNvPr id="4" name="Title 3">
            <a:extLst>
              <a:ext uri="{FF2B5EF4-FFF2-40B4-BE49-F238E27FC236}">
                <a16:creationId xmlns:a16="http://schemas.microsoft.com/office/drawing/2014/main" id="{79AE507C-65A0-4683-A0C4-A3E93E38786C}"/>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solidFill>
                  <a:schemeClr val="bg2"/>
                </a:solidFill>
              </a:rPr>
              <a:t>Questions?</a:t>
            </a:r>
          </a:p>
        </p:txBody>
      </p:sp>
    </p:spTree>
    <p:extLst>
      <p:ext uri="{BB962C8B-B14F-4D97-AF65-F5344CB8AC3E}">
        <p14:creationId xmlns:p14="http://schemas.microsoft.com/office/powerpoint/2010/main" val="413353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FY22 budget implements the first year of the Student Opportunity Act (the Act)</a:t>
            </a:r>
          </a:p>
        </p:txBody>
      </p:sp>
      <p:sp>
        <p:nvSpPr>
          <p:cNvPr id="3" name="Content Placeholder 2"/>
          <p:cNvSpPr>
            <a:spLocks noGrp="1"/>
          </p:cNvSpPr>
          <p:nvPr>
            <p:ph idx="1"/>
          </p:nvPr>
        </p:nvSpPr>
        <p:spPr/>
        <p:txBody>
          <a:bodyPr/>
          <a:lstStyle/>
          <a:p>
            <a:r>
              <a:rPr lang="en-US" sz="2800" dirty="0"/>
              <a:t>FY22 Chapter 70 aid is $5,503,268,225, a $219.6 million increase (4.2%) over FY21</a:t>
            </a:r>
          </a:p>
          <a:p>
            <a:r>
              <a:rPr lang="en-US" sz="2800" dirty="0"/>
              <a:t>The Act establishes new, higher foundation budget rates in 5 areas:</a:t>
            </a:r>
          </a:p>
          <a:p>
            <a:pPr lvl="1"/>
            <a:r>
              <a:rPr lang="en-US" sz="2000" dirty="0">
                <a:solidFill>
                  <a:srgbClr val="203B6A">
                    <a:lumMod val="50000"/>
                  </a:srgbClr>
                </a:solidFill>
              </a:rPr>
              <a:t>B</a:t>
            </a:r>
            <a:r>
              <a:rPr kumimoji="0" lang="en-US" sz="2000" b="0" u="none" strike="noStrike" kern="1200" cap="none" spc="0" normalizeH="0" baseline="0" noProof="0" dirty="0" err="1">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enefits</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and fixed charges</a:t>
            </a:r>
            <a:endParaRPr lang="en-US" sz="2000" dirty="0">
              <a:solidFill>
                <a:srgbClr val="203B6A">
                  <a:lumMod val="50000"/>
                </a:srgbClr>
              </a:solidFill>
            </a:endParaRPr>
          </a:p>
          <a:p>
            <a:pPr lvl="1"/>
            <a:r>
              <a:rPr lang="en-US" sz="2000" dirty="0">
                <a:solidFill>
                  <a:srgbClr val="203B6A">
                    <a:lumMod val="50000"/>
                  </a:srgbClr>
                </a:solidFill>
              </a:rPr>
              <a:t>G</a:t>
            </a:r>
            <a:r>
              <a:rPr kumimoji="0" lang="en-US" sz="2000" b="0" u="none" strike="noStrike" kern="1200" cap="none" spc="0" normalizeH="0" baseline="0" noProof="0" dirty="0" err="1">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uidance</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and psychological services</a:t>
            </a:r>
            <a:endParaRPr lang="en-US" sz="2000" dirty="0">
              <a:solidFill>
                <a:srgbClr val="203B6A">
                  <a:lumMod val="50000"/>
                </a:srgbClr>
              </a:solidFill>
            </a:endParaRPr>
          </a:p>
          <a:p>
            <a:pPr lvl="1"/>
            <a:r>
              <a:rPr lang="en-US" sz="2000" dirty="0">
                <a:solidFill>
                  <a:srgbClr val="203B6A">
                    <a:lumMod val="50000"/>
                  </a:srgbClr>
                </a:solidFill>
              </a:rPr>
              <a:t>S</a:t>
            </a:r>
            <a:r>
              <a:rPr kumimoji="0" lang="en-US" sz="2000" b="0" u="none" strike="noStrike" kern="1200" cap="none" spc="0" normalizeH="0" baseline="0" noProof="0" dirty="0" err="1">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pecial</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 education out-of-district tuition</a:t>
            </a:r>
            <a:endParaRPr lang="en-US" sz="2000" dirty="0">
              <a:solidFill>
                <a:srgbClr val="203B6A">
                  <a:lumMod val="50000"/>
                </a:srgbClr>
              </a:solidFill>
            </a:endParaRPr>
          </a:p>
          <a:p>
            <a:pPr lvl="1"/>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English learners</a:t>
            </a:r>
            <a:endParaRPr lang="en-US" sz="2000" dirty="0">
              <a:solidFill>
                <a:srgbClr val="203B6A">
                  <a:lumMod val="50000"/>
                </a:srgbClr>
              </a:solidFill>
            </a:endParaRPr>
          </a:p>
          <a:p>
            <a:pPr lvl="1"/>
            <a:r>
              <a:rPr lang="en-US" sz="2000" dirty="0">
                <a:solidFill>
                  <a:srgbClr val="203B6A">
                    <a:lumMod val="50000"/>
                  </a:srgbClr>
                </a:solidFill>
              </a:rPr>
              <a:t>Low-income students</a:t>
            </a:r>
          </a:p>
          <a:p>
            <a:r>
              <a:rPr lang="en-US" sz="2800" dirty="0"/>
              <a:t>FY22 Chapter 70 includes rate changes above inflation toward the goal rates in these 5 areas and closes 1/6</a:t>
            </a:r>
            <a:r>
              <a:rPr lang="en-US" sz="2800" baseline="30000" dirty="0"/>
              <a:t>th</a:t>
            </a:r>
            <a:r>
              <a:rPr lang="en-US" sz="2800" dirty="0"/>
              <a:t> of the gap</a:t>
            </a:r>
          </a:p>
          <a:p>
            <a:endParaRPr lang="en-US" dirty="0"/>
          </a:p>
          <a:p>
            <a:endParaRPr lang="en-US" dirty="0"/>
          </a:p>
        </p:txBody>
      </p:sp>
    </p:spTree>
    <p:extLst>
      <p:ext uri="{BB962C8B-B14F-4D97-AF65-F5344CB8AC3E}">
        <p14:creationId xmlns:p14="http://schemas.microsoft.com/office/powerpoint/2010/main" val="11225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FY22 budget expands the count of low-income students in accordance with the Act</a:t>
            </a:r>
          </a:p>
        </p:txBody>
      </p:sp>
      <p:sp>
        <p:nvSpPr>
          <p:cNvPr id="3" name="Content Placeholder 2"/>
          <p:cNvSpPr>
            <a:spLocks noGrp="1"/>
          </p:cNvSpPr>
          <p:nvPr>
            <p:ph idx="1"/>
          </p:nvPr>
        </p:nvSpPr>
        <p:spPr/>
        <p:txBody>
          <a:bodyPr/>
          <a:lstStyle/>
          <a:p>
            <a:r>
              <a:rPr lang="en-US" sz="2400" dirty="0"/>
              <a:t>The Act restores the definition of low-income enrollment used prior to FY17, based on 185% of the federal poverty level, up from the 133% threshold used for the economically disadvantaged match from FY17 to FY21</a:t>
            </a:r>
          </a:p>
          <a:p>
            <a:pPr lvl="1"/>
            <a:r>
              <a:rPr lang="en-US" sz="2000" dirty="0"/>
              <a:t>Statewide low-income enrollment for FY22 is 382,088, compared to 351,970 identified as economically disadvantaged in FY21</a:t>
            </a:r>
          </a:p>
          <a:p>
            <a:r>
              <a:rPr lang="en-US" sz="2400" dirty="0"/>
              <a:t>For FY22, a district’s low-income enrollment is the higher of:</a:t>
            </a:r>
          </a:p>
          <a:p>
            <a:pPr lvl="1"/>
            <a:r>
              <a:rPr lang="en-US" sz="2000" dirty="0"/>
              <a:t>The number of students matched through the Department’s current direct certification process OR</a:t>
            </a:r>
          </a:p>
          <a:p>
            <a:pPr lvl="1"/>
            <a:r>
              <a:rPr lang="en-US" sz="2000" dirty="0"/>
              <a:t>The district’s FY16 low-income percentage multiplied by its current foundation enrollment </a:t>
            </a:r>
          </a:p>
          <a:p>
            <a:pPr marL="0" indent="0">
              <a:buNone/>
            </a:pPr>
            <a:endParaRPr lang="en-US" dirty="0"/>
          </a:p>
        </p:txBody>
      </p:sp>
    </p:spTree>
    <p:extLst>
      <p:ext uri="{BB962C8B-B14F-4D97-AF65-F5344CB8AC3E}">
        <p14:creationId xmlns:p14="http://schemas.microsoft.com/office/powerpoint/2010/main" val="245124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 also increases the assumed in-district special education enrollment percentages</a:t>
            </a:r>
          </a:p>
        </p:txBody>
      </p:sp>
      <p:sp>
        <p:nvSpPr>
          <p:cNvPr id="3" name="Content Placeholder 2"/>
          <p:cNvSpPr>
            <a:spLocks noGrp="1"/>
          </p:cNvSpPr>
          <p:nvPr>
            <p:ph idx="1"/>
          </p:nvPr>
        </p:nvSpPr>
        <p:spPr/>
        <p:txBody>
          <a:bodyPr/>
          <a:lstStyle/>
          <a:p>
            <a:r>
              <a:rPr lang="en-US" dirty="0"/>
              <a:t>Increases the rate for vocational students from 4.75% to 5% and from 3.75% to 4% for non-vocational students</a:t>
            </a:r>
          </a:p>
          <a:p>
            <a:r>
              <a:rPr lang="en-US" sz="3200" dirty="0"/>
              <a:t>FY22 rate increases close 1/6</a:t>
            </a:r>
            <a:r>
              <a:rPr lang="en-US" sz="3200" baseline="30000" dirty="0"/>
              <a:t>th</a:t>
            </a:r>
            <a:r>
              <a:rPr lang="en-US" sz="3200" dirty="0"/>
              <a:t> of the gaps, </a:t>
            </a:r>
            <a:r>
              <a:rPr lang="en-US" dirty="0"/>
              <a:t>so the factors used for FY22 are 4.83% and 3.83%, respectively</a:t>
            </a:r>
          </a:p>
          <a:p>
            <a:endParaRPr lang="en-US" dirty="0"/>
          </a:p>
        </p:txBody>
      </p:sp>
    </p:spTree>
    <p:extLst>
      <p:ext uri="{BB962C8B-B14F-4D97-AF65-F5344CB8AC3E}">
        <p14:creationId xmlns:p14="http://schemas.microsoft.com/office/powerpoint/2010/main" val="302729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top of the targeted rate increases, all foundation budget categories have been adjusted upward to account for inflation</a:t>
            </a:r>
          </a:p>
        </p:txBody>
      </p:sp>
      <p:sp>
        <p:nvSpPr>
          <p:cNvPr id="3" name="Content Placeholder 2"/>
          <p:cNvSpPr>
            <a:spLocks noGrp="1"/>
          </p:cNvSpPr>
          <p:nvPr>
            <p:ph idx="1"/>
          </p:nvPr>
        </p:nvSpPr>
        <p:spPr/>
        <p:txBody>
          <a:bodyPr/>
          <a:lstStyle/>
          <a:p>
            <a:r>
              <a:rPr lang="en-US" dirty="0"/>
              <a:t>A new employee benefits inflation rate is applied to the employee benefits and fixed charges category</a:t>
            </a:r>
          </a:p>
          <a:p>
            <a:pPr lvl="1"/>
            <a:r>
              <a:rPr lang="en-US" dirty="0"/>
              <a:t>Based on the enrollment-weighted, three-year average premium increase for all GIC plans</a:t>
            </a:r>
          </a:p>
          <a:p>
            <a:pPr lvl="1"/>
            <a:r>
              <a:rPr lang="en-US" dirty="0"/>
              <a:t>For FY22 the increase is 2.78%.</a:t>
            </a:r>
          </a:p>
          <a:p>
            <a:r>
              <a:rPr lang="en-US" dirty="0"/>
              <a:t>An inflation increase of 1.41% has been applied to all other foundation budget rates, based on the U.S. Department of Commerce’s state and local government price deflator</a:t>
            </a:r>
          </a:p>
          <a:p>
            <a:endParaRPr lang="en-US" dirty="0"/>
          </a:p>
          <a:p>
            <a:endParaRPr lang="en-US" dirty="0"/>
          </a:p>
        </p:txBody>
      </p:sp>
    </p:spTree>
    <p:extLst>
      <p:ext uri="{BB962C8B-B14F-4D97-AF65-F5344CB8AC3E}">
        <p14:creationId xmlns:p14="http://schemas.microsoft.com/office/powerpoint/2010/main" val="96993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 also adds a new minimum aid adjustment to the formula</a:t>
            </a:r>
          </a:p>
        </p:txBody>
      </p:sp>
      <p:sp>
        <p:nvSpPr>
          <p:cNvPr id="7" name="Content Placeholder 6"/>
          <p:cNvSpPr>
            <a:spLocks noGrp="1"/>
          </p:cNvSpPr>
          <p:nvPr>
            <p:ph idx="1"/>
          </p:nvPr>
        </p:nvSpPr>
        <p:spPr/>
        <p:txBody>
          <a:bodyPr vert="horz" lIns="91440" tIns="45720" rIns="91440" bIns="45720" rtlCol="0" anchor="t">
            <a:noAutofit/>
          </a:bodyPr>
          <a:lstStyle/>
          <a:p>
            <a:r>
              <a:rPr lang="en-US" dirty="0">
                <a:latin typeface="Segoe UI"/>
                <a:cs typeface="Segoe UI"/>
              </a:rPr>
              <a:t>This provision provides hold harmless aid to 16 operating districts that otherwise would have lost aid due to the new foundation budget factors</a:t>
            </a:r>
          </a:p>
          <a:p>
            <a:pPr lvl="1"/>
            <a:r>
              <a:rPr lang="en-US" dirty="0"/>
              <a:t>Determines the aid that these districts would have received if foundation budget rates were only increased by inflation</a:t>
            </a:r>
          </a:p>
          <a:p>
            <a:pPr lvl="1"/>
            <a:r>
              <a:rPr lang="en-US" dirty="0"/>
              <a:t>If this amount is higher than the revised formula amount, districts get the higher amount</a:t>
            </a:r>
          </a:p>
          <a:p>
            <a:pPr lvl="1"/>
            <a:r>
              <a:rPr lang="en-US" dirty="0">
                <a:latin typeface="Segoe UI"/>
                <a:cs typeface="Segoe UI"/>
              </a:rPr>
              <a:t>For FY22, this amounts to $3,531,289 in aid for these 16 districts</a:t>
            </a:r>
          </a:p>
          <a:p>
            <a:pPr lvl="1"/>
            <a:endParaRPr lang="en-US" dirty="0"/>
          </a:p>
          <a:p>
            <a:endParaRPr lang="en-US" dirty="0"/>
          </a:p>
        </p:txBody>
      </p:sp>
    </p:spTree>
    <p:extLst>
      <p:ext uri="{BB962C8B-B14F-4D97-AF65-F5344CB8AC3E}">
        <p14:creationId xmlns:p14="http://schemas.microsoft.com/office/powerpoint/2010/main" val="128006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7099"/>
            <a:ext cx="11370972" cy="679905"/>
          </a:xfrm>
        </p:spPr>
        <p:txBody>
          <a:bodyPr/>
          <a:lstStyle/>
          <a:p>
            <a:r>
              <a:rPr lang="en-US" dirty="0"/>
              <a:t>The Act codified the aggregate wealth model for determining local contribution requirements</a:t>
            </a:r>
          </a:p>
        </p:txBody>
      </p:sp>
      <p:sp>
        <p:nvSpPr>
          <p:cNvPr id="3" name="Content Placeholder 2"/>
          <p:cNvSpPr>
            <a:spLocks noGrp="1"/>
          </p:cNvSpPr>
          <p:nvPr>
            <p:ph idx="1"/>
          </p:nvPr>
        </p:nvSpPr>
        <p:spPr>
          <a:xfrm>
            <a:off x="567743" y="1359568"/>
            <a:ext cx="11370972" cy="4920581"/>
          </a:xfrm>
        </p:spPr>
        <p:txBody>
          <a:bodyPr/>
          <a:lstStyle/>
          <a:p>
            <a:r>
              <a:rPr lang="en-US" dirty="0"/>
              <a:t>For municipalities with required contributions above targets, the requirement is reduced by 100% of the gap</a:t>
            </a:r>
          </a:p>
          <a:p>
            <a:r>
              <a:rPr lang="en-US" dirty="0"/>
              <a:t>Cities and towns with combined effort yields greater than 175% of foundation have required local contributions set at not less than 82.5% of foundation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b="1" dirty="0">
                <a:solidFill>
                  <a:schemeClr val="accent1">
                    <a:lumMod val="50000"/>
                  </a:schemeClr>
                </a:solidFill>
              </a:rPr>
              <a:t>Charter school tuition and reimbursements</a:t>
            </a:r>
            <a:endParaRPr lang="zh-CN" altLang="en-US" sz="4000" dirty="0">
              <a:solidFill>
                <a:schemeClr val="accent1">
                  <a:lumMod val="50000"/>
                </a:schemeClr>
              </a:solidFill>
            </a:endParaRPr>
          </a:p>
        </p:txBody>
      </p:sp>
      <p:sp>
        <p:nvSpPr>
          <p:cNvPr id="4" name="Title 3" hidden="1"/>
          <p:cNvSpPr>
            <a:spLocks noGrp="1"/>
          </p:cNvSpPr>
          <p:nvPr>
            <p:ph type="title"/>
          </p:nvPr>
        </p:nvSpPr>
        <p:spPr/>
        <p:txBody>
          <a:bodyPr/>
          <a:lstStyle/>
          <a:p>
            <a:pPr rtl="0" eaLnBrk="1" latinLnBrk="0" hangingPunct="1"/>
            <a:r>
              <a:rPr lang="en-US" sz="3000" b="1" kern="1200" baseline="0" dirty="0">
                <a:solidFill>
                  <a:schemeClr val="tx1"/>
                </a:solidFill>
                <a:effectLst/>
                <a:latin typeface="Segoe UI Semibold" panose="020B0702040204020203" pitchFamily="34" charset="0"/>
                <a:ea typeface="+mj-ea"/>
                <a:cs typeface="Segoe UI Semibold" panose="020B0702040204020203" pitchFamily="34" charset="0"/>
              </a:rPr>
              <a:t>Charter school tuition and reimbursements</a:t>
            </a:r>
            <a:endParaRPr lang="en-US" dirty="0">
              <a:effectLst/>
            </a:endParaRPr>
          </a:p>
        </p:txBody>
      </p:sp>
    </p:spTree>
    <p:extLst>
      <p:ext uri="{BB962C8B-B14F-4D97-AF65-F5344CB8AC3E}">
        <p14:creationId xmlns:p14="http://schemas.microsoft.com/office/powerpoint/2010/main" val="2034511555"/>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DESE-231-72947</_dlc_DocId>
    <_dlc_DocIdUrl xmlns="733efe1c-5bbe-4968-87dc-d400e65c879f">
      <Url>https://sharepoint.doemass.org/ese/webteam/cps/_layouts/DocIdRedir.aspx?ID=DESE-231-72947</Url>
      <Description>DESE-231-72947</Description>
    </_dlc_DocIdUrl>
  </documentManagement>
</p:propertie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66897630-E647-4B10-A837-E257C093DF74}">
  <ds:schemaRefs>
    <ds:schemaRef ds:uri="http://schemas.microsoft.com/sharepoint/events"/>
  </ds:schemaRefs>
</ds:datastoreItem>
</file>

<file path=customXml/itemProps2.xml><?xml version="1.0" encoding="utf-8"?>
<ds:datastoreItem xmlns:ds="http://schemas.openxmlformats.org/officeDocument/2006/customXml" ds:itemID="{A78E126A-3A89-40FE-9EC1-5200D372C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DEDD18-AD45-40E9-AF53-F0ED2A8CDDD1}">
  <ds:schemaRefs>
    <ds:schemaRef ds:uri="733efe1c-5bbe-4968-87dc-d400e65c879f"/>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0a4e05da-b9bc-4326-ad73-01ef31b95567"/>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C43BA1C3-449C-4706-96A8-C48B2F3A7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6026</TotalTime>
  <Words>1794</Words>
  <Application>Microsoft Office PowerPoint</Application>
  <PresentationFormat>Widescreen</PresentationFormat>
  <Paragraphs>202</Paragraphs>
  <Slides>28</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等线</vt:lpstr>
      <vt:lpstr>Arial</vt:lpstr>
      <vt:lpstr>Courier New</vt:lpstr>
      <vt:lpstr>Segoe</vt:lpstr>
      <vt:lpstr>Segoe SemiBold</vt:lpstr>
      <vt:lpstr>Segoe UI</vt:lpstr>
      <vt:lpstr>Segoe UI Semibold</vt:lpstr>
      <vt:lpstr>Wingdings</vt:lpstr>
      <vt:lpstr>ESE PowerPoint Template 2017</vt:lpstr>
      <vt:lpstr>FY22 Chapter 70 aid  and Charter reimbursements</vt:lpstr>
      <vt:lpstr>1 Using state data to support resource analysis</vt:lpstr>
      <vt:lpstr>FY22 budget implements the first year of the Student Opportunity Act (the Act)</vt:lpstr>
      <vt:lpstr>FY22 budget expands the count of low-income students in accordance with the Act</vt:lpstr>
      <vt:lpstr>The Act also increases the assumed in-district special education enrollment percentages</vt:lpstr>
      <vt:lpstr>On top of the targeted rate increases, all foundation budget categories have been adjusted upward to account for inflation</vt:lpstr>
      <vt:lpstr>The Act also adds a new minimum aid adjustment to the formula</vt:lpstr>
      <vt:lpstr>The Act codified the aggregate wealth model for determining local contribution requirements</vt:lpstr>
      <vt:lpstr>Charter school tuition and reimbursements</vt:lpstr>
      <vt:lpstr>Tuition rates for Commonwealth charter schools are based on the same foundation budget rates used in Chapter 70</vt:lpstr>
      <vt:lpstr>FY22 budget implements the 3-year (100%/60%/40%) schedule for transition aid tied to year over year tuition growth</vt:lpstr>
      <vt:lpstr>Calculating Chapter 70 local contribution requirements and state aid</vt:lpstr>
      <vt:lpstr>Goal of the Chapter 70 formula </vt:lpstr>
      <vt:lpstr>The updated formula includes three parameters to be specified in each year’s general appropriations act</vt:lpstr>
      <vt:lpstr>There are 6 factors that work together to determine a district’s Chapter 70 aid</vt:lpstr>
      <vt:lpstr>There are three primary steps in determining each district’s Chapter 70 aid</vt:lpstr>
      <vt:lpstr>Each district's foundation budget is calculated by multiplying the number of pupils in 13 enrollment categories by cost rates in 11 functional areas</vt:lpstr>
      <vt:lpstr>Foundation budgets vary based on student needs</vt:lpstr>
      <vt:lpstr>Determining each municipality’s target local share starts with the local share of statewide foundation</vt:lpstr>
      <vt:lpstr>An individual municipality’s target local share is based on its local property value, income, and foundation budget</vt:lpstr>
      <vt:lpstr>Next the formula calculates each municipality’s preliminary local contribution (PLC) and makes adjustments relative to target to determine the required local contribution (RLC)</vt:lpstr>
      <vt:lpstr>Once a city or town’s required local contribution is calculated, it is allocated among the districts to which it belongs</vt:lpstr>
      <vt:lpstr>Foundation aid provides additional funding for districts to spend at their foundation budgets</vt:lpstr>
      <vt:lpstr>Calculating Chapter 70 aid: Districts are held harmless to previous aid levels and guaranteed at least a $30 per pupil increase</vt:lpstr>
      <vt:lpstr>Districts receive different levels of Chapter 70 aid because their municipality’s ability to pay differs</vt:lpstr>
      <vt:lpstr>Changes to local contribution calculations started in FY07 have eliminated required excess effort and reduced effort shortfalls </vt:lpstr>
      <vt:lpstr>There are no longer any districts funded below target, while above target aid has increased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FY2022 Chapter 70 aid and Charter reimbursements</dc:title>
  <dc:creator>DESE</dc:creator>
  <cp:lastModifiedBy>Zou, Dong (EOE)</cp:lastModifiedBy>
  <cp:revision>472</cp:revision>
  <cp:lastPrinted>2017-08-07T14:46:10Z</cp:lastPrinted>
  <dcterms:created xsi:type="dcterms:W3CDTF">2018-01-08T17:30:59Z</dcterms:created>
  <dcterms:modified xsi:type="dcterms:W3CDTF">2021-08-11T22:10:18Z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11 2021</vt:lpwstr>
  </property>
</Properties>
</file>