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4"/>
  </p:notesMasterIdLst>
  <p:handoutMasterIdLst>
    <p:handoutMasterId r:id="rId35"/>
  </p:handoutMasterIdLst>
  <p:sldIdLst>
    <p:sldId id="277" r:id="rId6"/>
    <p:sldId id="351" r:id="rId7"/>
    <p:sldId id="352" r:id="rId8"/>
    <p:sldId id="354" r:id="rId9"/>
    <p:sldId id="385" r:id="rId10"/>
    <p:sldId id="383" r:id="rId11"/>
    <p:sldId id="393" r:id="rId12"/>
    <p:sldId id="319" r:id="rId13"/>
    <p:sldId id="394" r:id="rId14"/>
    <p:sldId id="395" r:id="rId15"/>
    <p:sldId id="396" r:id="rId16"/>
    <p:sldId id="378" r:id="rId17"/>
    <p:sldId id="356" r:id="rId18"/>
    <p:sldId id="353" r:id="rId19"/>
    <p:sldId id="377" r:id="rId20"/>
    <p:sldId id="401" r:id="rId21"/>
    <p:sldId id="361" r:id="rId22"/>
    <p:sldId id="360" r:id="rId23"/>
    <p:sldId id="365" r:id="rId24"/>
    <p:sldId id="398" r:id="rId25"/>
    <p:sldId id="399" r:id="rId26"/>
    <p:sldId id="371" r:id="rId27"/>
    <p:sldId id="405" r:id="rId28"/>
    <p:sldId id="373" r:id="rId29"/>
    <p:sldId id="358" r:id="rId30"/>
    <p:sldId id="402" r:id="rId31"/>
    <p:sldId id="403" r:id="rId32"/>
    <p:sldId id="381" r:id="rId3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51"/>
            <p14:sldId id="352"/>
            <p14:sldId id="354"/>
            <p14:sldId id="385"/>
            <p14:sldId id="383"/>
            <p14:sldId id="393"/>
            <p14:sldId id="319"/>
            <p14:sldId id="394"/>
            <p14:sldId id="395"/>
            <p14:sldId id="396"/>
            <p14:sldId id="378"/>
            <p14:sldId id="356"/>
            <p14:sldId id="353"/>
            <p14:sldId id="377"/>
            <p14:sldId id="401"/>
            <p14:sldId id="361"/>
            <p14:sldId id="360"/>
            <p14:sldId id="365"/>
            <p14:sldId id="398"/>
            <p14:sldId id="399"/>
            <p14:sldId id="371"/>
            <p14:sldId id="405"/>
            <p14:sldId id="373"/>
            <p14:sldId id="358"/>
            <p14:sldId id="402"/>
            <p14:sldId id="403"/>
            <p14:sldId id="381"/>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0BA6E4-CACE-D38F-7EFC-4FFE4B5F69A1}" name="Hanna, Robert (DESE)" initials="HR(" userId="S::Robert.Hanna@mass.gov::1921bf63-b601-4a91-898c-005a86f3b4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selle, Cheryl A.  (DESE)" initials="LCA(" lastIdx="17" clrIdx="0">
    <p:extLst>
      <p:ext uri="{19B8F6BF-5375-455C-9EA6-DF929625EA0E}">
        <p15:presenceInfo xmlns:p15="http://schemas.microsoft.com/office/powerpoint/2012/main" userId="S::cheryl.a.loiselle@mass.gov::a4005bda-b368-4abb-9ca9-8bb1d2d5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C9E"/>
    <a:srgbClr val="1B335D"/>
    <a:srgbClr val="000000"/>
    <a:srgbClr val="E38526"/>
    <a:srgbClr val="4575C7"/>
    <a:srgbClr val="C6D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13" autoAdjust="0"/>
    <p:restoredTop sz="82374" autoAdjust="0"/>
  </p:normalViewPr>
  <p:slideViewPr>
    <p:cSldViewPr snapToGrid="0">
      <p:cViewPr varScale="1">
        <p:scale>
          <a:sx n="90" d="100"/>
          <a:sy n="90" d="100"/>
        </p:scale>
        <p:origin x="86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128"/>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2400" b="1" kern="1200" baseline="0" dirty="0">
                <a:solidFill>
                  <a:schemeClr val="accent1">
                    <a:lumMod val="50000"/>
                  </a:schemeClr>
                </a:solidFill>
                <a:latin typeface="Segoe UI" panose="020B0502040204020203" pitchFamily="34" charset="0"/>
                <a:ea typeface="+mn-ea"/>
                <a:cs typeface="Segoe UI" panose="020B0502040204020203" pitchFamily="34" charset="0"/>
              </a:rPr>
              <a:t>Foundation</a:t>
            </a:r>
            <a:r>
              <a:rPr lang="en-US" sz="2000" dirty="0">
                <a:solidFill>
                  <a:srgbClr val="000000"/>
                </a:solidFill>
              </a:rPr>
              <a:t> </a:t>
            </a:r>
            <a:r>
              <a:rPr lang="en-US" sz="2400" b="1" i="0" u="none" strike="noStrike" kern="1200" cap="none" spc="0" normalizeH="0" baseline="0" dirty="0">
                <a:solidFill>
                  <a:schemeClr val="accent1">
                    <a:lumMod val="50000"/>
                  </a:schemeClr>
                </a:solidFill>
                <a:latin typeface="Segoe UI" panose="020B0502040204020203" pitchFamily="34" charset="0"/>
                <a:ea typeface="+mn-ea"/>
                <a:cs typeface="Segoe UI" panose="020B0502040204020203" pitchFamily="34" charset="0"/>
              </a:rPr>
              <a:t>budget per pupil, by low-income % range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tx>
            <c:strRef>
              <c:f>Sheet1!$B$1</c:f>
              <c:strCache>
                <c:ptCount val="1"/>
                <c:pt idx="0">
                  <c:v>Foundation budget per pupil</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21F5-49D9-8C0D-BD036F138F3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State average</c:v>
                </c:pt>
                <c:pt idx="1">
                  <c:v> 80.00%+</c:v>
                </c:pt>
                <c:pt idx="2">
                  <c:v> 70.00 - 79.99%</c:v>
                </c:pt>
                <c:pt idx="3">
                  <c:v> 54.00 - 69.99%</c:v>
                </c:pt>
                <c:pt idx="4">
                  <c:v> 48.00 - 53.99%</c:v>
                </c:pt>
                <c:pt idx="5">
                  <c:v> 42.00 - 47.99%</c:v>
                </c:pt>
                <c:pt idx="6">
                  <c:v> 36.00 - 41.99%</c:v>
                </c:pt>
                <c:pt idx="7">
                  <c:v> 30.00 - 35.99%</c:v>
                </c:pt>
                <c:pt idx="8">
                  <c:v> 24.00 - 29.99%</c:v>
                </c:pt>
                <c:pt idx="9">
                  <c:v> 18.00 - 23.99%</c:v>
                </c:pt>
                <c:pt idx="10">
                  <c:v> 12.00 - 17.99%</c:v>
                </c:pt>
                <c:pt idx="11">
                  <c:v> 6.00 - 11.99%</c:v>
                </c:pt>
                <c:pt idx="12">
                  <c:v> 0.00 - 5.99%</c:v>
                </c:pt>
              </c:strCache>
            </c:strRef>
          </c:cat>
          <c:val>
            <c:numRef>
              <c:f>Sheet1!$B$2:$B$14</c:f>
              <c:numCache>
                <c:formatCode>"$"#,##0</c:formatCode>
                <c:ptCount val="13"/>
                <c:pt idx="0">
                  <c:v>14072</c:v>
                </c:pt>
                <c:pt idx="1">
                  <c:v>16988</c:v>
                </c:pt>
                <c:pt idx="2">
                  <c:v>16702</c:v>
                </c:pt>
                <c:pt idx="3">
                  <c:v>14867</c:v>
                </c:pt>
                <c:pt idx="4">
                  <c:v>14542</c:v>
                </c:pt>
                <c:pt idx="5">
                  <c:v>13988</c:v>
                </c:pt>
                <c:pt idx="6">
                  <c:v>13007</c:v>
                </c:pt>
                <c:pt idx="7">
                  <c:v>12720</c:v>
                </c:pt>
                <c:pt idx="8">
                  <c:v>12190</c:v>
                </c:pt>
                <c:pt idx="9">
                  <c:v>12023</c:v>
                </c:pt>
                <c:pt idx="10">
                  <c:v>11912</c:v>
                </c:pt>
                <c:pt idx="11">
                  <c:v>11755</c:v>
                </c:pt>
                <c:pt idx="12">
                  <c:v>11077</c:v>
                </c:pt>
              </c:numCache>
            </c:numRef>
          </c:val>
          <c:extLst>
            <c:ext xmlns:c16="http://schemas.microsoft.com/office/drawing/2014/chart" uri="{C3380CC4-5D6E-409C-BE32-E72D297353CC}">
              <c16:uniqueId val="{00000002-21F5-49D9-8C0D-BD036F138F3A}"/>
            </c:ext>
          </c:extLst>
        </c:ser>
        <c:dLbls>
          <c:showLegendKey val="0"/>
          <c:showVal val="1"/>
          <c:showCatName val="0"/>
          <c:showSerName val="0"/>
          <c:showPercent val="0"/>
          <c:showBubbleSize val="0"/>
        </c:dLbls>
        <c:gapWidth val="75"/>
        <c:axId val="1246855728"/>
        <c:axId val="1246861968"/>
      </c:barChart>
      <c:catAx>
        <c:axId val="124685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rgbClr val="000000"/>
                </a:solidFill>
                <a:latin typeface="+mn-lt"/>
                <a:ea typeface="+mn-ea"/>
                <a:cs typeface="+mn-cs"/>
              </a:defRPr>
            </a:pPr>
            <a:endParaRPr lang="en-US"/>
          </a:p>
        </c:txPr>
        <c:crossAx val="1246861968"/>
        <c:crosses val="autoZero"/>
        <c:auto val="1"/>
        <c:lblAlgn val="ctr"/>
        <c:lblOffset val="100"/>
        <c:noMultiLvlLbl val="0"/>
      </c:catAx>
      <c:valAx>
        <c:axId val="1246861968"/>
        <c:scaling>
          <c:orientation val="minMax"/>
        </c:scaling>
        <c:delete val="1"/>
        <c:axPos val="b"/>
        <c:numFmt formatCode="&quot;$&quot;#,##0" sourceLinked="1"/>
        <c:majorTickMark val="none"/>
        <c:minorTickMark val="none"/>
        <c:tickLblPos val="nextTo"/>
        <c:crossAx val="124685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Foundation budget = $49.8M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$49.8M</c:v>
                </c:pt>
              </c:strCache>
            </c:strRef>
          </c:tx>
          <c:dPt>
            <c:idx val="0"/>
            <c:bubble3D val="0"/>
            <c:spPr>
              <a:solidFill>
                <a:schemeClr val="accent4">
                  <a:shade val="65000"/>
                </a:schemeClr>
              </a:solidFill>
              <a:ln>
                <a:noFill/>
              </a:ln>
              <a:effectLst/>
            </c:spPr>
            <c:extLst>
              <c:ext xmlns:c16="http://schemas.microsoft.com/office/drawing/2014/chart" uri="{C3380CC4-5D6E-409C-BE32-E72D297353CC}">
                <c16:uniqueId val="{00000000-5445-44AB-96B7-68E975B2EA58}"/>
              </c:ext>
            </c:extLst>
          </c:dPt>
          <c:dPt>
            <c:idx val="1"/>
            <c:bubble3D val="0"/>
            <c:spPr>
              <a:solidFill>
                <a:schemeClr val="accent4"/>
              </a:solidFill>
              <a:ln>
                <a:noFill/>
              </a:ln>
              <a:effectLst/>
            </c:spPr>
            <c:extLst>
              <c:ext xmlns:c16="http://schemas.microsoft.com/office/drawing/2014/chart" uri="{C3380CC4-5D6E-409C-BE32-E72D297353CC}">
                <c16:uniqueId val="{00000001-5445-44AB-96B7-68E975B2EA58}"/>
              </c:ext>
            </c:extLst>
          </c:dPt>
          <c:dPt>
            <c:idx val="2"/>
            <c:bubble3D val="0"/>
            <c:spPr>
              <a:solidFill>
                <a:schemeClr val="accent4">
                  <a:tint val="65000"/>
                </a:schemeClr>
              </a:solidFill>
              <a:ln>
                <a:noFill/>
              </a:ln>
              <a:effectLst/>
            </c:spPr>
            <c:extLst>
              <c:ext xmlns:c16="http://schemas.microsoft.com/office/drawing/2014/chart" uri="{C3380CC4-5D6E-409C-BE32-E72D297353CC}">
                <c16:uniqueId val="{00000000-86E4-4BC1-B1FB-F3D82AFBFFE8}"/>
              </c:ext>
            </c:extLst>
          </c:dPt>
          <c:dLbls>
            <c:dLbl>
              <c:idx val="0"/>
              <c:layout>
                <c:manualLayout>
                  <c:x val="8.3367263563943056E-2"/>
                  <c:y val="5.6398967340961136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9FB9D4A2-8506-4A75-90A4-E95507465B68}" type="CATEGORYNAME">
                      <a:rPr lang="en-US" sz="1400"/>
                      <a:pPr>
                        <a:defRPr sz="1400"/>
                      </a:pPr>
                      <a:t>[CATEGORY NAME]</a:t>
                    </a:fld>
                    <a:r>
                      <a:rPr lang="en-US" sz="1400" baseline="0" dirty="0"/>
                      <a:t>
</a:t>
                    </a:r>
                    <a:fld id="{D4B79339-90EC-4902-8E32-CA6AB16B7F5D}"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359323970798714"/>
                      <c:h val="0.25805403139449906"/>
                    </c:manualLayout>
                  </c15:layout>
                  <c15:dlblFieldTable/>
                  <c15:showDataLabelsRange val="0"/>
                </c:ext>
                <c:ext xmlns:c16="http://schemas.microsoft.com/office/drawing/2014/chart" uri="{C3380CC4-5D6E-409C-BE32-E72D297353CC}">
                  <c16:uniqueId val="{00000000-5445-44AB-96B7-68E975B2EA58}"/>
                </c:ext>
              </c:extLst>
            </c:dLbl>
            <c:dLbl>
              <c:idx val="1"/>
              <c:layout>
                <c:manualLayout>
                  <c:x val="3.3327541352721111E-2"/>
                  <c:y val="0.11541503771138199"/>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213FEBB1-3DCE-4FAD-81EC-7302D36767CB}" type="CATEGORYNAME">
                      <a:rPr lang="en-US" sz="1400"/>
                      <a:pPr>
                        <a:defRPr sz="1400"/>
                      </a:pPr>
                      <a:t>[CATEGORY NAME]</a:t>
                    </a:fld>
                    <a:r>
                      <a:rPr lang="en-US" sz="1400" baseline="0" dirty="0"/>
                      <a:t>
</a:t>
                    </a:r>
                    <a:fld id="{1169B844-67EF-45EA-A73B-C3DA38F899DE}"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53281749684609"/>
                      <c:h val="0.12453133398994852"/>
                    </c:manualLayout>
                  </c15:layout>
                  <c15:dlblFieldTable/>
                  <c15:showDataLabelsRange val="0"/>
                </c:ext>
                <c:ext xmlns:c16="http://schemas.microsoft.com/office/drawing/2014/chart" uri="{C3380CC4-5D6E-409C-BE32-E72D297353CC}">
                  <c16:uniqueId val="{00000001-5445-44AB-96B7-68E975B2EA58}"/>
                </c:ext>
              </c:extLst>
            </c:dLbl>
            <c:dLbl>
              <c:idx val="2"/>
              <c:layout>
                <c:manualLayout>
                  <c:x val="-0.10132178385459811"/>
                  <c:y val="-0.3465908315607481"/>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8A7EFE3B-4DBD-44DF-9876-945AEAB7CED0}" type="CATEGORYNAME">
                      <a:rPr lang="en-US" sz="1400"/>
                      <a:pPr>
                        <a:defRPr sz="1400"/>
                      </a:pPr>
                      <a:t>[CATEGORY NAME]</a:t>
                    </a:fld>
                    <a:r>
                      <a:rPr lang="en-US" sz="1400" baseline="0" dirty="0"/>
                      <a:t>
</a:t>
                    </a:r>
                    <a:fld id="{A3E501F8-98FA-450D-9519-3299E3B4F1AF}"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559821326826919"/>
                      <c:h val="0.15578132699952421"/>
                    </c:manualLayout>
                  </c15:layout>
                  <c15:dlblFieldTable/>
                  <c15:showDataLabelsRange val="0"/>
                </c:ext>
                <c:ext xmlns:c16="http://schemas.microsoft.com/office/drawing/2014/chart" uri="{C3380CC4-5D6E-409C-BE32-E72D297353CC}">
                  <c16:uniqueId val="{00000000-86E4-4BC1-B1FB-F3D82AFBFF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Greater New Bedford</c:v>
                </c:pt>
                <c:pt idx="1">
                  <c:v>Bristol County</c:v>
                </c:pt>
                <c:pt idx="2">
                  <c:v>Dartmouth</c:v>
                </c:pt>
              </c:strCache>
            </c:strRef>
          </c:cat>
          <c:val>
            <c:numRef>
              <c:f>Sheet1!$B$2:$B$4</c:f>
              <c:numCache>
                <c:formatCode>_(* #,##0_);_(* \(#,##0\);_(* "-"??_);_(@_)</c:formatCode>
                <c:ptCount val="3"/>
                <c:pt idx="0">
                  <c:v>7118746</c:v>
                </c:pt>
                <c:pt idx="1">
                  <c:v>494842</c:v>
                </c:pt>
                <c:pt idx="2">
                  <c:v>42137531</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Required local contribution= $39.0M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39.0M</c:v>
                </c:pt>
              </c:strCache>
            </c:strRef>
          </c:tx>
          <c:dPt>
            <c:idx val="0"/>
            <c:bubble3D val="0"/>
            <c:spPr>
              <a:solidFill>
                <a:schemeClr val="accent3">
                  <a:shade val="65000"/>
                </a:schemeClr>
              </a:solidFill>
              <a:ln>
                <a:noFill/>
              </a:ln>
              <a:effectLst/>
            </c:spPr>
            <c:extLst>
              <c:ext xmlns:c16="http://schemas.microsoft.com/office/drawing/2014/chart" uri="{C3380CC4-5D6E-409C-BE32-E72D297353CC}">
                <c16:uniqueId val="{00000001-4682-4DA3-AB39-E05631A17E8A}"/>
              </c:ext>
            </c:extLst>
          </c:dPt>
          <c:dPt>
            <c:idx val="1"/>
            <c:bubble3D val="0"/>
            <c:spPr>
              <a:solidFill>
                <a:schemeClr val="accent3"/>
              </a:solidFill>
              <a:ln>
                <a:noFill/>
              </a:ln>
              <a:effectLst/>
            </c:spPr>
            <c:extLst>
              <c:ext xmlns:c16="http://schemas.microsoft.com/office/drawing/2014/chart" uri="{C3380CC4-5D6E-409C-BE32-E72D297353CC}">
                <c16:uniqueId val="{00000003-4682-4DA3-AB39-E05631A17E8A}"/>
              </c:ext>
            </c:extLst>
          </c:dPt>
          <c:dPt>
            <c:idx val="2"/>
            <c:bubble3D val="0"/>
            <c:spPr>
              <a:solidFill>
                <a:schemeClr val="accent3">
                  <a:tint val="65000"/>
                </a:schemeClr>
              </a:solidFill>
              <a:ln>
                <a:noFill/>
              </a:ln>
              <a:effectLst/>
            </c:spPr>
            <c:extLst>
              <c:ext xmlns:c16="http://schemas.microsoft.com/office/drawing/2014/chart" uri="{C3380CC4-5D6E-409C-BE32-E72D297353CC}">
                <c16:uniqueId val="{00000005-4682-4DA3-AB39-E05631A17E8A}"/>
              </c:ext>
            </c:extLst>
          </c:dPt>
          <c:dLbls>
            <c:dLbl>
              <c:idx val="0"/>
              <c:layout>
                <c:manualLayout>
                  <c:x val="0.10915938426127597"/>
                  <c:y val="6.2833513145688705E-2"/>
                </c:manualLayout>
              </c:layout>
              <c:showLegendKey val="0"/>
              <c:showVal val="0"/>
              <c:showCatName val="1"/>
              <c:showSerName val="0"/>
              <c:showPercent val="1"/>
              <c:showBubbleSize val="0"/>
              <c:extLst>
                <c:ext xmlns:c15="http://schemas.microsoft.com/office/drawing/2012/chart" uri="{CE6537A1-D6FC-4f65-9D91-7224C49458BB}">
                  <c15:layout>
                    <c:manualLayout>
                      <c:w val="0.28857818729325663"/>
                      <c:h val="0.27301130256547457"/>
                    </c:manualLayout>
                  </c15:layout>
                </c:ext>
                <c:ext xmlns:c16="http://schemas.microsoft.com/office/drawing/2014/chart" uri="{C3380CC4-5D6E-409C-BE32-E72D297353CC}">
                  <c16:uniqueId val="{00000001-4682-4DA3-AB39-E05631A17E8A}"/>
                </c:ext>
              </c:extLst>
            </c:dLbl>
            <c:dLbl>
              <c:idx val="1"/>
              <c:layout>
                <c:manualLayout>
                  <c:x val="6.0945590672917695E-2"/>
                  <c:y val="0.102514069766895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82-4DA3-AB39-E05631A17E8A}"/>
                </c:ext>
              </c:extLst>
            </c:dLbl>
            <c:dLbl>
              <c:idx val="2"/>
              <c:layout>
                <c:manualLayout>
                  <c:x val="-0.12595505045892691"/>
                  <c:y val="-0.38636343808978219"/>
                </c:manualLayout>
              </c:layout>
              <c:showLegendKey val="0"/>
              <c:showVal val="0"/>
              <c:showCatName val="1"/>
              <c:showSerName val="0"/>
              <c:showPercent val="1"/>
              <c:showBubbleSize val="0"/>
              <c:extLst>
                <c:ext xmlns:c15="http://schemas.microsoft.com/office/drawing/2012/chart" uri="{CE6537A1-D6FC-4f65-9D91-7224C49458BB}">
                  <c15:layout>
                    <c:manualLayout>
                      <c:w val="0.17205415151659645"/>
                      <c:h val="0.11431815624593854"/>
                    </c:manualLayout>
                  </c15:layout>
                </c:ext>
                <c:ext xmlns:c16="http://schemas.microsoft.com/office/drawing/2014/chart" uri="{C3380CC4-5D6E-409C-BE32-E72D297353CC}">
                  <c16:uniqueId val="{00000005-4682-4DA3-AB39-E05631A17E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Greater New Bedford</c:v>
                </c:pt>
                <c:pt idx="1">
                  <c:v>Bristol County</c:v>
                </c:pt>
                <c:pt idx="2">
                  <c:v>Dartmouth</c:v>
                </c:pt>
              </c:strCache>
            </c:strRef>
          </c:cat>
          <c:val>
            <c:numRef>
              <c:f>Sheet1!$B$2:$B$4</c:f>
              <c:numCache>
                <c:formatCode>#,##0</c:formatCode>
                <c:ptCount val="3"/>
                <c:pt idx="0">
                  <c:v>5581749</c:v>
                </c:pt>
                <c:pt idx="1">
                  <c:v>388001</c:v>
                </c:pt>
                <c:pt idx="2">
                  <c:v>33039682</c:v>
                </c:pt>
              </c:numCache>
            </c:numRef>
          </c:val>
          <c:extLst>
            <c:ext xmlns:c16="http://schemas.microsoft.com/office/drawing/2014/chart" uri="{C3380CC4-5D6E-409C-BE32-E72D297353CC}">
              <c16:uniqueId val="{00000006-4682-4DA3-AB39-E05631A17E8A}"/>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515605192208117"/>
          <c:y val="4.1804235677436873E-2"/>
          <c:w val="0.56957460674558524"/>
          <c:h val="0.69716438462433572"/>
        </c:manualLayout>
      </c:layout>
      <c:barChart>
        <c:barDir val="col"/>
        <c:grouping val="percentStacked"/>
        <c:varyColors val="0"/>
        <c:ser>
          <c:idx val="0"/>
          <c:order val="0"/>
          <c:tx>
            <c:strRef>
              <c:f>Sheet1!$B$1</c:f>
              <c:strCache>
                <c:ptCount val="1"/>
                <c:pt idx="0">
                  <c:v>Local Contribution</c:v>
                </c:pt>
              </c:strCache>
            </c:strRef>
          </c:tx>
          <c:spPr>
            <a:solidFill>
              <a:srgbClr val="1B335D"/>
            </a:solidFill>
            <a:ln>
              <a:noFill/>
            </a:ln>
            <a:effectLst/>
          </c:spPr>
          <c:invertIfNegative val="0"/>
          <c:cat>
            <c:strRef>
              <c:f>Sheet1!$A$2:$A$10</c:f>
              <c:strCache>
                <c:ptCount val="9"/>
                <c:pt idx="0">
                  <c:v>Lawrence</c:v>
                </c:pt>
                <c:pt idx="1">
                  <c:v>Fitchburg</c:v>
                </c:pt>
                <c:pt idx="2">
                  <c:v>Leicester</c:v>
                </c:pt>
                <c:pt idx="3">
                  <c:v>Rockland</c:v>
                </c:pt>
                <c:pt idx="4">
                  <c:v>Hudson</c:v>
                </c:pt>
                <c:pt idx="5">
                  <c:v>Georgetown</c:v>
                </c:pt>
                <c:pt idx="6">
                  <c:v>Sandwich</c:v>
                </c:pt>
                <c:pt idx="7">
                  <c:v>Stoneham</c:v>
                </c:pt>
                <c:pt idx="8">
                  <c:v>Westwood</c:v>
                </c:pt>
              </c:strCache>
            </c:strRef>
          </c:cat>
          <c:val>
            <c:numRef>
              <c:f>Sheet1!$B$2:$B$10</c:f>
              <c:numCache>
                <c:formatCode>0%</c:formatCode>
                <c:ptCount val="9"/>
                <c:pt idx="0">
                  <c:v>0.05</c:v>
                </c:pt>
                <c:pt idx="1">
                  <c:v>0.24</c:v>
                </c:pt>
                <c:pt idx="2">
                  <c:v>0.47</c:v>
                </c:pt>
                <c:pt idx="3">
                  <c:v>0.5</c:v>
                </c:pt>
                <c:pt idx="4">
                  <c:v>0.61</c:v>
                </c:pt>
                <c:pt idx="5">
                  <c:v>0.66</c:v>
                </c:pt>
                <c:pt idx="6">
                  <c:v>0.76</c:v>
                </c:pt>
                <c:pt idx="7">
                  <c:v>0.81</c:v>
                </c:pt>
                <c:pt idx="8">
                  <c:v>0.82</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spPr>
            <a:solidFill>
              <a:srgbClr val="878C9E"/>
            </a:solidFill>
            <a:ln>
              <a:noFill/>
            </a:ln>
            <a:effectLst/>
          </c:spPr>
          <c:invertIfNegative val="0"/>
          <c:cat>
            <c:strRef>
              <c:f>Sheet1!$A$2:$A$10</c:f>
              <c:strCache>
                <c:ptCount val="9"/>
                <c:pt idx="0">
                  <c:v>Lawrence</c:v>
                </c:pt>
                <c:pt idx="1">
                  <c:v>Fitchburg</c:v>
                </c:pt>
                <c:pt idx="2">
                  <c:v>Leicester</c:v>
                </c:pt>
                <c:pt idx="3">
                  <c:v>Rockland</c:v>
                </c:pt>
                <c:pt idx="4">
                  <c:v>Hudson</c:v>
                </c:pt>
                <c:pt idx="5">
                  <c:v>Georgetown</c:v>
                </c:pt>
                <c:pt idx="6">
                  <c:v>Sandwich</c:v>
                </c:pt>
                <c:pt idx="7">
                  <c:v>Stoneham</c:v>
                </c:pt>
                <c:pt idx="8">
                  <c:v>Westwood</c:v>
                </c:pt>
              </c:strCache>
            </c:strRef>
          </c:cat>
          <c:val>
            <c:numRef>
              <c:f>Sheet1!$C$2:$C$10</c:f>
              <c:numCache>
                <c:formatCode>0%</c:formatCode>
                <c:ptCount val="9"/>
                <c:pt idx="0">
                  <c:v>0.95</c:v>
                </c:pt>
                <c:pt idx="1">
                  <c:v>0.76</c:v>
                </c:pt>
                <c:pt idx="2">
                  <c:v>0.53</c:v>
                </c:pt>
                <c:pt idx="3">
                  <c:v>0.5</c:v>
                </c:pt>
                <c:pt idx="4">
                  <c:v>0.39</c:v>
                </c:pt>
                <c:pt idx="5">
                  <c:v>0.34</c:v>
                </c:pt>
                <c:pt idx="6">
                  <c:v>0.24</c:v>
                </c:pt>
                <c:pt idx="7">
                  <c:v>0.19</c:v>
                </c:pt>
                <c:pt idx="8">
                  <c:v>0.18</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8144"/>
        <c:crosses val="autoZero"/>
        <c:auto val="1"/>
        <c:lblAlgn val="ctr"/>
        <c:lblOffset val="100"/>
        <c:noMultiLvlLbl val="0"/>
      </c:catAx>
      <c:valAx>
        <c:axId val="89238144"/>
        <c:scaling>
          <c:orientation val="minMax"/>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en-US" sz="1600" dirty="0"/>
                  <a:t>% Net School Spending</a:t>
                </a:r>
              </a:p>
            </c:rich>
          </c:tx>
          <c:overlay val="0"/>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6608"/>
        <c:crosses val="autoZero"/>
        <c:crossBetween val="between"/>
      </c:valAx>
      <c:spPr>
        <a:noFill/>
        <a:ln>
          <a:noFill/>
        </a:ln>
        <a:effectLst/>
      </c:spPr>
    </c:plotArea>
    <c:legend>
      <c:legendPos val="r"/>
      <c:layout>
        <c:manualLayout>
          <c:xMode val="edge"/>
          <c:yMode val="edge"/>
          <c:x val="0.79151266805934972"/>
          <c:y val="0.32092238470191226"/>
          <c:w val="0.2016846108522149"/>
          <c:h val="0.14633257049765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63ED-65FD-4E08-945A-7C38EABB1E80}" type="doc">
      <dgm:prSet loTypeId="urn:microsoft.com/office/officeart/2005/8/layout/process1" loCatId="process" qsTypeId="urn:microsoft.com/office/officeart/2005/8/quickstyle/simple1" qsCatId="simple" csTypeId="urn:microsoft.com/office/officeart/2005/8/colors/accent1_1" csCatId="accent1" phldr="1"/>
      <dgm:spPr/>
    </dgm:pt>
    <dgm:pt modelId="{58B6731C-2086-4904-9A3F-A552C815E7DD}">
      <dgm:prSet phldrT="[Text]"/>
      <dgm:spPr/>
      <dgm:t>
        <a:bodyPr/>
        <a:lstStyle/>
        <a:p>
          <a:r>
            <a:rPr lang="en-US" b="1" dirty="0"/>
            <a:t>Determine an equitable local contribution requirement</a:t>
          </a:r>
          <a:r>
            <a:rPr lang="en-US" dirty="0"/>
            <a:t>, how much of the foundation budget that should be paid for by each city and town’s property tax, based upon the relative wealth of the municipality</a:t>
          </a:r>
        </a:p>
      </dgm:t>
    </dgm:pt>
    <dgm:pt modelId="{95A1F4E4-12BB-490C-B3E8-F45922CC358A}" type="parTrans" cxnId="{44B07225-A1B1-437C-B077-768127FD50EA}">
      <dgm:prSet/>
      <dgm:spPr/>
      <dgm:t>
        <a:bodyPr/>
        <a:lstStyle/>
        <a:p>
          <a:endParaRPr lang="en-US"/>
        </a:p>
      </dgm:t>
    </dgm:pt>
    <dgm:pt modelId="{3A865C0E-54CC-47AF-B4B0-47589B45CE0F}" type="sibTrans" cxnId="{44B07225-A1B1-437C-B077-768127FD50EA}">
      <dgm:prSet/>
      <dgm:spPr/>
      <dgm:t>
        <a:bodyPr/>
        <a:lstStyle/>
        <a:p>
          <a:endParaRPr lang="en-US"/>
        </a:p>
      </dgm:t>
    </dgm:pt>
    <dgm:pt modelId="{AF4C6AF5-3406-4313-B4CB-A35AD13E933B}">
      <dgm:prSet/>
      <dgm:spPr/>
      <dgm:t>
        <a:bodyPr/>
        <a:lstStyle/>
        <a:p>
          <a:r>
            <a:rPr lang="en-US" b="1" dirty="0"/>
            <a:t>Define and calculate a foundation budget for each district</a:t>
          </a:r>
          <a:r>
            <a:rPr lang="en-US" dirty="0"/>
            <a:t>, given the specific grades, programs, and demographic characteristics of its students</a:t>
          </a:r>
        </a:p>
      </dgm:t>
    </dgm:pt>
    <dgm:pt modelId="{6F2ADBBB-C2D9-4C26-95CF-2ACFA5241613}" type="parTrans" cxnId="{178E69EF-56AD-4104-844C-2D21C8CAB237}">
      <dgm:prSet/>
      <dgm:spPr/>
      <dgm:t>
        <a:bodyPr/>
        <a:lstStyle/>
        <a:p>
          <a:endParaRPr lang="en-US"/>
        </a:p>
      </dgm:t>
    </dgm:pt>
    <dgm:pt modelId="{4182EC18-BED9-46A8-8615-9E0CE481EA87}" type="sibTrans" cxnId="{178E69EF-56AD-4104-844C-2D21C8CAB237}">
      <dgm:prSet/>
      <dgm:spPr/>
      <dgm:t>
        <a:bodyPr/>
        <a:lstStyle/>
        <a:p>
          <a:endParaRPr lang="en-US"/>
        </a:p>
      </dgm:t>
    </dgm:pt>
    <dgm:pt modelId="{0D85A120-A348-46B2-8B9D-4847AA967ECE}">
      <dgm:prSet/>
      <dgm:spPr/>
      <dgm:t>
        <a:bodyPr/>
        <a:lstStyle/>
        <a:p>
          <a:r>
            <a:rPr lang="en-US" b="1" dirty="0"/>
            <a:t>Calculate state aid</a:t>
          </a:r>
          <a:r>
            <a:rPr lang="en-US" dirty="0"/>
            <a:t>, providing necessary funds to reach foundation or mandated minimum aid increases</a:t>
          </a:r>
        </a:p>
      </dgm:t>
    </dgm:pt>
    <dgm:pt modelId="{1758D526-C970-4EA6-B980-69FAB03A74BA}" type="parTrans" cxnId="{853DBB87-7621-421C-94C8-31258077AA12}">
      <dgm:prSet/>
      <dgm:spPr/>
      <dgm:t>
        <a:bodyPr/>
        <a:lstStyle/>
        <a:p>
          <a:endParaRPr lang="en-US"/>
        </a:p>
      </dgm:t>
    </dgm:pt>
    <dgm:pt modelId="{8BA104B6-67E5-44A2-92DE-B53BB3A81E15}" type="sibTrans" cxnId="{853DBB87-7621-421C-94C8-31258077AA12}">
      <dgm:prSet/>
      <dgm:spPr/>
      <dgm:t>
        <a:bodyPr/>
        <a:lstStyle/>
        <a:p>
          <a:endParaRPr lang="en-US"/>
        </a:p>
      </dgm:t>
    </dgm:pt>
    <dgm:pt modelId="{614D8B44-35F8-4FCF-A575-D2C9D152EDB6}" type="pres">
      <dgm:prSet presAssocID="{01AE63ED-65FD-4E08-945A-7C38EABB1E80}" presName="Name0" presStyleCnt="0">
        <dgm:presLayoutVars>
          <dgm:dir/>
          <dgm:resizeHandles val="exact"/>
        </dgm:presLayoutVars>
      </dgm:prSet>
      <dgm:spPr/>
    </dgm:pt>
    <dgm:pt modelId="{8D50D712-A947-41AF-91D3-571BD31CF7F3}" type="pres">
      <dgm:prSet presAssocID="{AF4C6AF5-3406-4313-B4CB-A35AD13E933B}" presName="node" presStyleLbl="node1" presStyleIdx="0" presStyleCnt="3">
        <dgm:presLayoutVars>
          <dgm:bulletEnabled val="1"/>
        </dgm:presLayoutVars>
      </dgm:prSet>
      <dgm:spPr/>
    </dgm:pt>
    <dgm:pt modelId="{4F2A453D-DFFC-4AE5-8FBF-C9E7ED730C7E}" type="pres">
      <dgm:prSet presAssocID="{4182EC18-BED9-46A8-8615-9E0CE481EA87}" presName="sibTrans" presStyleLbl="sibTrans2D1" presStyleIdx="0" presStyleCnt="2"/>
      <dgm:spPr/>
    </dgm:pt>
    <dgm:pt modelId="{33BEEC15-8928-4BF1-9279-DAB0B90E58DA}" type="pres">
      <dgm:prSet presAssocID="{4182EC18-BED9-46A8-8615-9E0CE481EA87}" presName="connectorText" presStyleLbl="sibTrans2D1" presStyleIdx="0" presStyleCnt="2"/>
      <dgm:spPr/>
    </dgm:pt>
    <dgm:pt modelId="{AEA63AFF-9003-4769-A4B1-84E6AD2B766A}" type="pres">
      <dgm:prSet presAssocID="{58B6731C-2086-4904-9A3F-A552C815E7DD}" presName="node" presStyleLbl="node1" presStyleIdx="1" presStyleCnt="3">
        <dgm:presLayoutVars>
          <dgm:bulletEnabled val="1"/>
        </dgm:presLayoutVars>
      </dgm:prSet>
      <dgm:spPr/>
    </dgm:pt>
    <dgm:pt modelId="{5327CE3A-EABB-4371-B12A-1F2059FB4C3A}" type="pres">
      <dgm:prSet presAssocID="{3A865C0E-54CC-47AF-B4B0-47589B45CE0F}" presName="sibTrans" presStyleLbl="sibTrans2D1" presStyleIdx="1" presStyleCnt="2"/>
      <dgm:spPr/>
    </dgm:pt>
    <dgm:pt modelId="{32999DED-1156-4960-BD96-F550EAAA20DE}" type="pres">
      <dgm:prSet presAssocID="{3A865C0E-54CC-47AF-B4B0-47589B45CE0F}" presName="connectorText" presStyleLbl="sibTrans2D1" presStyleIdx="1" presStyleCnt="2"/>
      <dgm:spPr/>
    </dgm:pt>
    <dgm:pt modelId="{1DF52D8A-E4C9-4892-BAD3-3894A54008DE}" type="pres">
      <dgm:prSet presAssocID="{0D85A120-A348-46B2-8B9D-4847AA967ECE}" presName="node" presStyleLbl="node1" presStyleIdx="2" presStyleCnt="3">
        <dgm:presLayoutVars>
          <dgm:bulletEnabled val="1"/>
        </dgm:presLayoutVars>
      </dgm:prSet>
      <dgm:spPr/>
    </dgm:pt>
  </dgm:ptLst>
  <dgm:cxnLst>
    <dgm:cxn modelId="{4FEA701E-101F-440B-AB51-6B9E6C4B30CD}" type="presOf" srcId="{AF4C6AF5-3406-4313-B4CB-A35AD13E933B}" destId="{8D50D712-A947-41AF-91D3-571BD31CF7F3}" srcOrd="0" destOrd="0" presId="urn:microsoft.com/office/officeart/2005/8/layout/process1"/>
    <dgm:cxn modelId="{44B07225-A1B1-437C-B077-768127FD50EA}" srcId="{01AE63ED-65FD-4E08-945A-7C38EABB1E80}" destId="{58B6731C-2086-4904-9A3F-A552C815E7DD}" srcOrd="1" destOrd="0" parTransId="{95A1F4E4-12BB-490C-B3E8-F45922CC358A}" sibTransId="{3A865C0E-54CC-47AF-B4B0-47589B45CE0F}"/>
    <dgm:cxn modelId="{10A36C40-1DC6-4E24-A209-9BBD8C5B362E}" type="presOf" srcId="{4182EC18-BED9-46A8-8615-9E0CE481EA87}" destId="{4F2A453D-DFFC-4AE5-8FBF-C9E7ED730C7E}" srcOrd="0" destOrd="0" presId="urn:microsoft.com/office/officeart/2005/8/layout/process1"/>
    <dgm:cxn modelId="{A65C946A-8A26-404A-B06B-6CD39967D510}" type="presOf" srcId="{58B6731C-2086-4904-9A3F-A552C815E7DD}" destId="{AEA63AFF-9003-4769-A4B1-84E6AD2B766A}" srcOrd="0" destOrd="0" presId="urn:microsoft.com/office/officeart/2005/8/layout/process1"/>
    <dgm:cxn modelId="{9E1FA86F-F40F-4579-9897-DB63CBBF02F6}" type="presOf" srcId="{01AE63ED-65FD-4E08-945A-7C38EABB1E80}" destId="{614D8B44-35F8-4FCF-A575-D2C9D152EDB6}" srcOrd="0" destOrd="0" presId="urn:microsoft.com/office/officeart/2005/8/layout/process1"/>
    <dgm:cxn modelId="{DA677E55-D7D8-48AD-867B-2BDD8F6C1B84}" type="presOf" srcId="{3A865C0E-54CC-47AF-B4B0-47589B45CE0F}" destId="{32999DED-1156-4960-BD96-F550EAAA20DE}" srcOrd="1" destOrd="0" presId="urn:microsoft.com/office/officeart/2005/8/layout/process1"/>
    <dgm:cxn modelId="{853DBB87-7621-421C-94C8-31258077AA12}" srcId="{01AE63ED-65FD-4E08-945A-7C38EABB1E80}" destId="{0D85A120-A348-46B2-8B9D-4847AA967ECE}" srcOrd="2" destOrd="0" parTransId="{1758D526-C970-4EA6-B980-69FAB03A74BA}" sibTransId="{8BA104B6-67E5-44A2-92DE-B53BB3A81E15}"/>
    <dgm:cxn modelId="{6069CB9A-D420-4C3D-8604-818A90EFE34D}" type="presOf" srcId="{3A865C0E-54CC-47AF-B4B0-47589B45CE0F}" destId="{5327CE3A-EABB-4371-B12A-1F2059FB4C3A}" srcOrd="0" destOrd="0" presId="urn:microsoft.com/office/officeart/2005/8/layout/process1"/>
    <dgm:cxn modelId="{E37794A3-B6AE-4987-8C90-5AF3463EB683}" type="presOf" srcId="{0D85A120-A348-46B2-8B9D-4847AA967ECE}" destId="{1DF52D8A-E4C9-4892-BAD3-3894A54008DE}" srcOrd="0" destOrd="0" presId="urn:microsoft.com/office/officeart/2005/8/layout/process1"/>
    <dgm:cxn modelId="{19F103EA-93B6-4CDD-818F-9A9215653ED2}" type="presOf" srcId="{4182EC18-BED9-46A8-8615-9E0CE481EA87}" destId="{33BEEC15-8928-4BF1-9279-DAB0B90E58DA}" srcOrd="1" destOrd="0" presId="urn:microsoft.com/office/officeart/2005/8/layout/process1"/>
    <dgm:cxn modelId="{178E69EF-56AD-4104-844C-2D21C8CAB237}" srcId="{01AE63ED-65FD-4E08-945A-7C38EABB1E80}" destId="{AF4C6AF5-3406-4313-B4CB-A35AD13E933B}" srcOrd="0" destOrd="0" parTransId="{6F2ADBBB-C2D9-4C26-95CF-2ACFA5241613}" sibTransId="{4182EC18-BED9-46A8-8615-9E0CE481EA87}"/>
    <dgm:cxn modelId="{440D0FEA-6C85-4B11-999D-72A2196A6104}" type="presParOf" srcId="{614D8B44-35F8-4FCF-A575-D2C9D152EDB6}" destId="{8D50D712-A947-41AF-91D3-571BD31CF7F3}" srcOrd="0" destOrd="0" presId="urn:microsoft.com/office/officeart/2005/8/layout/process1"/>
    <dgm:cxn modelId="{F6EE6234-BCDC-48EE-8E8E-643564613DE9}" type="presParOf" srcId="{614D8B44-35F8-4FCF-A575-D2C9D152EDB6}" destId="{4F2A453D-DFFC-4AE5-8FBF-C9E7ED730C7E}" srcOrd="1" destOrd="0" presId="urn:microsoft.com/office/officeart/2005/8/layout/process1"/>
    <dgm:cxn modelId="{A4757FF8-7578-4C11-9F4D-D2DFD20703CA}" type="presParOf" srcId="{4F2A453D-DFFC-4AE5-8FBF-C9E7ED730C7E}" destId="{33BEEC15-8928-4BF1-9279-DAB0B90E58DA}" srcOrd="0" destOrd="0" presId="urn:microsoft.com/office/officeart/2005/8/layout/process1"/>
    <dgm:cxn modelId="{B8EFDC8B-8FFD-4026-98F0-F16C81D9095F}" type="presParOf" srcId="{614D8B44-35F8-4FCF-A575-D2C9D152EDB6}" destId="{AEA63AFF-9003-4769-A4B1-84E6AD2B766A}" srcOrd="2" destOrd="0" presId="urn:microsoft.com/office/officeart/2005/8/layout/process1"/>
    <dgm:cxn modelId="{B584BFFF-718F-4B97-A47E-1781960E06E0}" type="presParOf" srcId="{614D8B44-35F8-4FCF-A575-D2C9D152EDB6}" destId="{5327CE3A-EABB-4371-B12A-1F2059FB4C3A}" srcOrd="3" destOrd="0" presId="urn:microsoft.com/office/officeart/2005/8/layout/process1"/>
    <dgm:cxn modelId="{1679D83A-A086-4E97-8D9A-46CB2942F0D4}" type="presParOf" srcId="{5327CE3A-EABB-4371-B12A-1F2059FB4C3A}" destId="{32999DED-1156-4960-BD96-F550EAAA20DE}" srcOrd="0" destOrd="0" presId="urn:microsoft.com/office/officeart/2005/8/layout/process1"/>
    <dgm:cxn modelId="{5574F373-F65E-410A-B9B4-CD03353B1099}" type="presParOf" srcId="{614D8B44-35F8-4FCF-A575-D2C9D152EDB6}" destId="{1DF52D8A-E4C9-4892-BAD3-3894A54008D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AA2D4-22EA-4C61-A635-1DFAFCD91E34}" type="doc">
      <dgm:prSet loTypeId="urn:microsoft.com/office/officeart/2005/8/layout/equation1" loCatId="process" qsTypeId="urn:microsoft.com/office/officeart/2005/8/quickstyle/simple1" qsCatId="simple" csTypeId="urn:microsoft.com/office/officeart/2005/8/colors/accent1_2" csCatId="accent1" phldr="1"/>
      <dgm:spPr/>
    </dgm:pt>
    <dgm:pt modelId="{E800EEAB-84BC-4050-803A-823B87340449}">
      <dgm:prSet phldrT="[Text]"/>
      <dgm:spPr>
        <a:solidFill>
          <a:schemeClr val="accent1">
            <a:lumMod val="40000"/>
            <a:lumOff val="60000"/>
          </a:schemeClr>
        </a:solidFill>
      </dgm:spPr>
      <dgm:t>
        <a:bodyPr/>
        <a:lstStyle/>
        <a:p>
          <a:r>
            <a:rPr lang="en-US" dirty="0">
              <a:solidFill>
                <a:srgbClr val="000000"/>
              </a:solidFill>
            </a:rPr>
            <a:t>2019 aggregate income X Statewide Income % </a:t>
          </a:r>
          <a:r>
            <a:rPr lang="en-US" dirty="0">
              <a:solidFill>
                <a:srgbClr val="0D1969"/>
              </a:solidFill>
            </a:rPr>
            <a:t>1.5242</a:t>
          </a:r>
          <a:r>
            <a:rPr lang="en-US" dirty="0">
              <a:solidFill>
                <a:srgbClr val="000000"/>
              </a:solidFill>
            </a:rPr>
            <a:t>%</a:t>
          </a:r>
        </a:p>
      </dgm:t>
    </dgm:pt>
    <dgm:pt modelId="{2052944F-0C8B-499C-BD9F-CA215B9EC272}" type="parTrans" cxnId="{7529070F-05FE-4D10-913D-73DE83530C15}">
      <dgm:prSet/>
      <dgm:spPr/>
      <dgm:t>
        <a:bodyPr/>
        <a:lstStyle/>
        <a:p>
          <a:endParaRPr lang="en-US"/>
        </a:p>
      </dgm:t>
    </dgm:pt>
    <dgm:pt modelId="{A88A150B-6095-49F4-B9FC-B10DBEDA77BA}" type="sibTrans" cxnId="{7529070F-05FE-4D10-913D-73DE83530C15}">
      <dgm:prSet/>
      <dgm:spPr/>
      <dgm:t>
        <a:bodyPr/>
        <a:lstStyle/>
        <a:p>
          <a:endParaRPr lang="en-US" dirty="0"/>
        </a:p>
      </dgm:t>
    </dgm:pt>
    <dgm:pt modelId="{C72DCCB4-36E7-44F8-A2E0-52760946C6DD}">
      <dgm:prSet phldrT="[Text]"/>
      <dgm:spPr>
        <a:solidFill>
          <a:schemeClr val="accent1">
            <a:lumMod val="20000"/>
            <a:lumOff val="80000"/>
          </a:schemeClr>
        </a:solidFill>
      </dgm:spPr>
      <dgm:t>
        <a:bodyPr/>
        <a:lstStyle/>
        <a:p>
          <a:r>
            <a:rPr lang="en-US" dirty="0">
              <a:solidFill>
                <a:srgbClr val="000000"/>
              </a:solidFill>
            </a:rPr>
            <a:t>2020 EQV X Statewide Property % </a:t>
          </a:r>
          <a:r>
            <a:rPr lang="en-US" dirty="0">
              <a:solidFill>
                <a:srgbClr val="0D1969"/>
              </a:solidFill>
            </a:rPr>
            <a:t>0.3624</a:t>
          </a:r>
          <a:r>
            <a:rPr lang="en-US" dirty="0">
              <a:solidFill>
                <a:srgbClr val="000000"/>
              </a:solidFill>
            </a:rPr>
            <a:t>%</a:t>
          </a:r>
        </a:p>
      </dgm:t>
    </dgm:pt>
    <dgm:pt modelId="{8AA18F97-8910-483C-B3B6-477948F6BD7B}" type="parTrans" cxnId="{538034B8-B50E-4BEC-8EF7-82140BD469FF}">
      <dgm:prSet/>
      <dgm:spPr/>
      <dgm:t>
        <a:bodyPr/>
        <a:lstStyle/>
        <a:p>
          <a:endParaRPr lang="en-US"/>
        </a:p>
      </dgm:t>
    </dgm:pt>
    <dgm:pt modelId="{B4BB45A8-4447-473D-8546-DA8C74051750}" type="sibTrans" cxnId="{538034B8-B50E-4BEC-8EF7-82140BD469FF}">
      <dgm:prSet/>
      <dgm:spPr/>
      <dgm:t>
        <a:bodyPr/>
        <a:lstStyle/>
        <a:p>
          <a:endParaRPr lang="en-US" dirty="0"/>
        </a:p>
      </dgm:t>
    </dgm:pt>
    <dgm:pt modelId="{FC1405B8-0255-40C5-A617-3D6D3C2A896E}">
      <dgm:prSet phldrT="[Text]" custT="1"/>
      <dgm:spPr>
        <a:solidFill>
          <a:schemeClr val="accent3"/>
        </a:solidFill>
      </dgm:spPr>
      <dgm:t>
        <a:bodyPr/>
        <a:lstStyle/>
        <a:p>
          <a:r>
            <a:rPr lang="en-US" sz="4000" dirty="0">
              <a:solidFill>
                <a:srgbClr val="000000"/>
              </a:solidFill>
            </a:rPr>
            <a:t>CEY</a:t>
          </a:r>
        </a:p>
      </dgm:t>
    </dgm:pt>
    <dgm:pt modelId="{552A4388-6DC9-45E7-83B3-AE3036688CC1}" type="parTrans" cxnId="{94F9714B-689C-4169-98D0-113D8AA86A49}">
      <dgm:prSet/>
      <dgm:spPr/>
      <dgm:t>
        <a:bodyPr/>
        <a:lstStyle/>
        <a:p>
          <a:endParaRPr lang="en-US"/>
        </a:p>
      </dgm:t>
    </dgm:pt>
    <dgm:pt modelId="{56783F36-B368-46A8-8F45-B4B535E4A319}" type="sibTrans" cxnId="{94F9714B-689C-4169-98D0-113D8AA86A49}">
      <dgm:prSet/>
      <dgm:spPr/>
      <dgm:t>
        <a:bodyPr/>
        <a:lstStyle/>
        <a:p>
          <a:endParaRPr lang="en-US"/>
        </a:p>
      </dgm:t>
    </dgm:pt>
    <dgm:pt modelId="{D58324E1-0893-452E-B6C5-66D5FB99CE0C}" type="pres">
      <dgm:prSet presAssocID="{736AA2D4-22EA-4C61-A635-1DFAFCD91E34}" presName="linearFlow" presStyleCnt="0">
        <dgm:presLayoutVars>
          <dgm:dir/>
          <dgm:resizeHandles val="exact"/>
        </dgm:presLayoutVars>
      </dgm:prSet>
      <dgm:spPr/>
    </dgm:pt>
    <dgm:pt modelId="{4207FDC5-4DAC-4C1C-9513-65ED8BB05C8E}" type="pres">
      <dgm:prSet presAssocID="{E800EEAB-84BC-4050-803A-823B87340449}" presName="node" presStyleLbl="node1" presStyleIdx="0" presStyleCnt="3">
        <dgm:presLayoutVars>
          <dgm:bulletEnabled val="1"/>
        </dgm:presLayoutVars>
      </dgm:prSet>
      <dgm:spPr/>
    </dgm:pt>
    <dgm:pt modelId="{E518CE39-2344-4015-BF30-592C8B51A059}" type="pres">
      <dgm:prSet presAssocID="{A88A150B-6095-49F4-B9FC-B10DBEDA77BA}" presName="spacerL" presStyleCnt="0"/>
      <dgm:spPr/>
    </dgm:pt>
    <dgm:pt modelId="{FDFEC808-FBDA-42D6-85A2-82C5DCFC0E83}" type="pres">
      <dgm:prSet presAssocID="{A88A150B-6095-49F4-B9FC-B10DBEDA77BA}" presName="sibTrans" presStyleLbl="sibTrans2D1" presStyleIdx="0" presStyleCnt="2"/>
      <dgm:spPr/>
    </dgm:pt>
    <dgm:pt modelId="{9B96F4E6-937D-4160-9192-8F075B258ACF}" type="pres">
      <dgm:prSet presAssocID="{A88A150B-6095-49F4-B9FC-B10DBEDA77BA}" presName="spacerR" presStyleCnt="0"/>
      <dgm:spPr/>
    </dgm:pt>
    <dgm:pt modelId="{6E648C0D-DCEC-4994-B282-1676B4A0C533}" type="pres">
      <dgm:prSet presAssocID="{C72DCCB4-36E7-44F8-A2E0-52760946C6DD}" presName="node" presStyleLbl="node1" presStyleIdx="1" presStyleCnt="3">
        <dgm:presLayoutVars>
          <dgm:bulletEnabled val="1"/>
        </dgm:presLayoutVars>
      </dgm:prSet>
      <dgm:spPr/>
    </dgm:pt>
    <dgm:pt modelId="{3029D1FA-F3B5-4549-8FFF-827177E49AEC}" type="pres">
      <dgm:prSet presAssocID="{B4BB45A8-4447-473D-8546-DA8C74051750}" presName="spacerL" presStyleCnt="0"/>
      <dgm:spPr/>
    </dgm:pt>
    <dgm:pt modelId="{45322DC9-C190-4E90-9E93-D50A42EC5258}" type="pres">
      <dgm:prSet presAssocID="{B4BB45A8-4447-473D-8546-DA8C74051750}" presName="sibTrans" presStyleLbl="sibTrans2D1" presStyleIdx="1" presStyleCnt="2"/>
      <dgm:spPr/>
    </dgm:pt>
    <dgm:pt modelId="{3BDE127E-A8E8-4910-9AC0-C34735560487}" type="pres">
      <dgm:prSet presAssocID="{B4BB45A8-4447-473D-8546-DA8C74051750}" presName="spacerR" presStyleCnt="0"/>
      <dgm:spPr/>
    </dgm:pt>
    <dgm:pt modelId="{4B2003F7-A90A-41D3-97D1-EBC42A6CB66D}" type="pres">
      <dgm:prSet presAssocID="{FC1405B8-0255-40C5-A617-3D6D3C2A896E}" presName="node" presStyleLbl="node1" presStyleIdx="2" presStyleCnt="3">
        <dgm:presLayoutVars>
          <dgm:bulletEnabled val="1"/>
        </dgm:presLayoutVars>
      </dgm:prSet>
      <dgm:spPr/>
    </dgm:pt>
  </dgm:ptLst>
  <dgm:cxnLst>
    <dgm:cxn modelId="{4B5ED900-5D74-4287-972E-22D29405758A}" type="presOf" srcId="{736AA2D4-22EA-4C61-A635-1DFAFCD91E34}" destId="{D58324E1-0893-452E-B6C5-66D5FB99CE0C}" srcOrd="0" destOrd="0" presId="urn:microsoft.com/office/officeart/2005/8/layout/equation1"/>
    <dgm:cxn modelId="{7529070F-05FE-4D10-913D-73DE83530C15}" srcId="{736AA2D4-22EA-4C61-A635-1DFAFCD91E34}" destId="{E800EEAB-84BC-4050-803A-823B87340449}" srcOrd="0" destOrd="0" parTransId="{2052944F-0C8B-499C-BD9F-CA215B9EC272}" sibTransId="{A88A150B-6095-49F4-B9FC-B10DBEDA77BA}"/>
    <dgm:cxn modelId="{FC283833-5A13-4EBF-8995-AA1D7EF99230}" type="presOf" srcId="{C72DCCB4-36E7-44F8-A2E0-52760946C6DD}" destId="{6E648C0D-DCEC-4994-B282-1676B4A0C533}" srcOrd="0" destOrd="0" presId="urn:microsoft.com/office/officeart/2005/8/layout/equation1"/>
    <dgm:cxn modelId="{C6659A33-669A-448E-8710-AD50298DCDD9}" type="presOf" srcId="{E800EEAB-84BC-4050-803A-823B87340449}" destId="{4207FDC5-4DAC-4C1C-9513-65ED8BB05C8E}" srcOrd="0" destOrd="0" presId="urn:microsoft.com/office/officeart/2005/8/layout/equation1"/>
    <dgm:cxn modelId="{A9A2735B-55AE-4E80-A583-52BF1379E695}" type="presOf" srcId="{FC1405B8-0255-40C5-A617-3D6D3C2A896E}" destId="{4B2003F7-A90A-41D3-97D1-EBC42A6CB66D}" srcOrd="0" destOrd="0" presId="urn:microsoft.com/office/officeart/2005/8/layout/equation1"/>
    <dgm:cxn modelId="{968ADD44-D5AD-42D8-B964-A2E740E40D83}" type="presOf" srcId="{A88A150B-6095-49F4-B9FC-B10DBEDA77BA}" destId="{FDFEC808-FBDA-42D6-85A2-82C5DCFC0E83}" srcOrd="0" destOrd="0" presId="urn:microsoft.com/office/officeart/2005/8/layout/equation1"/>
    <dgm:cxn modelId="{94F9714B-689C-4169-98D0-113D8AA86A49}" srcId="{736AA2D4-22EA-4C61-A635-1DFAFCD91E34}" destId="{FC1405B8-0255-40C5-A617-3D6D3C2A896E}" srcOrd="2" destOrd="0" parTransId="{552A4388-6DC9-45E7-83B3-AE3036688CC1}" sibTransId="{56783F36-B368-46A8-8F45-B4B535E4A319}"/>
    <dgm:cxn modelId="{17219C76-6BFD-4C5C-8F2B-42F1AD30068F}" type="presOf" srcId="{B4BB45A8-4447-473D-8546-DA8C74051750}" destId="{45322DC9-C190-4E90-9E93-D50A42EC5258}" srcOrd="0" destOrd="0" presId="urn:microsoft.com/office/officeart/2005/8/layout/equation1"/>
    <dgm:cxn modelId="{538034B8-B50E-4BEC-8EF7-82140BD469FF}" srcId="{736AA2D4-22EA-4C61-A635-1DFAFCD91E34}" destId="{C72DCCB4-36E7-44F8-A2E0-52760946C6DD}" srcOrd="1" destOrd="0" parTransId="{8AA18F97-8910-483C-B3B6-477948F6BD7B}" sibTransId="{B4BB45A8-4447-473D-8546-DA8C74051750}"/>
    <dgm:cxn modelId="{A906D928-1B69-4F43-9386-088006A8DB9C}" type="presParOf" srcId="{D58324E1-0893-452E-B6C5-66D5FB99CE0C}" destId="{4207FDC5-4DAC-4C1C-9513-65ED8BB05C8E}" srcOrd="0" destOrd="0" presId="urn:microsoft.com/office/officeart/2005/8/layout/equation1"/>
    <dgm:cxn modelId="{D313F946-9521-4BC5-93DE-E1DD98713607}" type="presParOf" srcId="{D58324E1-0893-452E-B6C5-66D5FB99CE0C}" destId="{E518CE39-2344-4015-BF30-592C8B51A059}" srcOrd="1" destOrd="0" presId="urn:microsoft.com/office/officeart/2005/8/layout/equation1"/>
    <dgm:cxn modelId="{C1F59AF2-A11E-4AF2-8A13-302D9AE2CB26}" type="presParOf" srcId="{D58324E1-0893-452E-B6C5-66D5FB99CE0C}" destId="{FDFEC808-FBDA-42D6-85A2-82C5DCFC0E83}" srcOrd="2" destOrd="0" presId="urn:microsoft.com/office/officeart/2005/8/layout/equation1"/>
    <dgm:cxn modelId="{A121EB2F-863D-404C-8540-87492425AB25}" type="presParOf" srcId="{D58324E1-0893-452E-B6C5-66D5FB99CE0C}" destId="{9B96F4E6-937D-4160-9192-8F075B258ACF}" srcOrd="3" destOrd="0" presId="urn:microsoft.com/office/officeart/2005/8/layout/equation1"/>
    <dgm:cxn modelId="{FC3C6948-57CE-431E-A6C6-A45A723B0A88}" type="presParOf" srcId="{D58324E1-0893-452E-B6C5-66D5FB99CE0C}" destId="{6E648C0D-DCEC-4994-B282-1676B4A0C533}" srcOrd="4" destOrd="0" presId="urn:microsoft.com/office/officeart/2005/8/layout/equation1"/>
    <dgm:cxn modelId="{7888038E-74A6-4546-AC51-BACD6823B649}" type="presParOf" srcId="{D58324E1-0893-452E-B6C5-66D5FB99CE0C}" destId="{3029D1FA-F3B5-4549-8FFF-827177E49AEC}" srcOrd="5" destOrd="0" presId="urn:microsoft.com/office/officeart/2005/8/layout/equation1"/>
    <dgm:cxn modelId="{01FBD4B8-00BD-4EE1-BEED-9DF284BF6B7C}" type="presParOf" srcId="{D58324E1-0893-452E-B6C5-66D5FB99CE0C}" destId="{45322DC9-C190-4E90-9E93-D50A42EC5258}" srcOrd="6" destOrd="0" presId="urn:microsoft.com/office/officeart/2005/8/layout/equation1"/>
    <dgm:cxn modelId="{2516F1EB-EFAB-4065-9011-ACD8914F11E5}" type="presParOf" srcId="{D58324E1-0893-452E-B6C5-66D5FB99CE0C}" destId="{3BDE127E-A8E8-4910-9AC0-C34735560487}" srcOrd="7" destOrd="0" presId="urn:microsoft.com/office/officeart/2005/8/layout/equation1"/>
    <dgm:cxn modelId="{AA84D299-3857-4ADD-9149-69421826023B}" type="presParOf" srcId="{D58324E1-0893-452E-B6C5-66D5FB99CE0C}" destId="{4B2003F7-A90A-41D3-97D1-EBC42A6CB6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8E789-DAE8-49DC-967B-084E09F95B2F}"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416A7F46-F909-48C8-85D3-4074A829B9E2}">
      <dgm:prSet phldrT="[Text]"/>
      <dgm:spPr/>
      <dgm:t>
        <a:bodyPr/>
        <a:lstStyle/>
        <a:p>
          <a:r>
            <a:rPr lang="en-US" b="1" dirty="0"/>
            <a:t>Increase last year’s required local contribution by the MRGF</a:t>
          </a:r>
        </a:p>
      </dgm:t>
    </dgm:pt>
    <dgm:pt modelId="{CF97F794-A884-4047-A926-C1B55E44E26E}" type="parTrans" cxnId="{81F9D95F-B7BC-4A7D-9369-9393919D605B}">
      <dgm:prSet/>
      <dgm:spPr/>
      <dgm:t>
        <a:bodyPr/>
        <a:lstStyle/>
        <a:p>
          <a:endParaRPr lang="en-US"/>
        </a:p>
      </dgm:t>
    </dgm:pt>
    <dgm:pt modelId="{D264DEE3-B2AA-41AC-B598-372342FC7A6A}" type="sibTrans" cxnId="{81F9D95F-B7BC-4A7D-9369-9393919D605B}">
      <dgm:prSet/>
      <dgm:spPr/>
      <dgm:t>
        <a:bodyPr/>
        <a:lstStyle/>
        <a:p>
          <a:endParaRPr lang="en-US"/>
        </a:p>
      </dgm:t>
    </dgm:pt>
    <dgm:pt modelId="{41C1D1F0-81CA-44EA-8E94-909CF6D19C13}">
      <dgm:prSet phldrT="[Text]"/>
      <dgm:spPr/>
      <dgm:t>
        <a:bodyPr/>
        <a:lstStyle/>
        <a:p>
          <a:r>
            <a:rPr lang="en-US" b="1" dirty="0"/>
            <a:t>If the PLC as a % of foundation&lt; target</a:t>
          </a:r>
        </a:p>
      </dgm:t>
    </dgm:pt>
    <dgm:pt modelId="{546D5508-0932-464D-8199-BB9A14AA8C9C}" type="parTrans" cxnId="{50C3624B-5BC1-42C6-A085-C9B83EE68570}">
      <dgm:prSet/>
      <dgm:spPr/>
      <dgm:t>
        <a:bodyPr/>
        <a:lstStyle/>
        <a:p>
          <a:endParaRPr lang="en-US" dirty="0"/>
        </a:p>
      </dgm:t>
    </dgm:pt>
    <dgm:pt modelId="{EA01EEF6-F40B-4465-99D7-E0B5491D4F7A}" type="sibTrans" cxnId="{50C3624B-5BC1-42C6-A085-C9B83EE68570}">
      <dgm:prSet/>
      <dgm:spPr/>
      <dgm:t>
        <a:bodyPr/>
        <a:lstStyle/>
        <a:p>
          <a:endParaRPr lang="en-US"/>
        </a:p>
      </dgm:t>
    </dgm:pt>
    <dgm:pt modelId="{03E3D143-97A7-4F8A-B9C1-33A9342060B0}">
      <dgm:prSet phldrT="[Text]"/>
      <dgm:spPr/>
      <dgm:t>
        <a:bodyPr/>
        <a:lstStyle/>
        <a:p>
          <a:r>
            <a:rPr lang="en-US" b="1" dirty="0"/>
            <a:t>If the difference is &lt; than 2.5%, the PLC is the new requirement </a:t>
          </a:r>
        </a:p>
      </dgm:t>
    </dgm:pt>
    <dgm:pt modelId="{9D664BC0-85D7-42C2-9D7E-AC518D015E4A}" type="parTrans" cxnId="{962F10D6-B922-4EE5-B42B-8016B23E3242}">
      <dgm:prSet/>
      <dgm:spPr/>
      <dgm:t>
        <a:bodyPr/>
        <a:lstStyle/>
        <a:p>
          <a:endParaRPr lang="en-US" dirty="0"/>
        </a:p>
      </dgm:t>
    </dgm:pt>
    <dgm:pt modelId="{E109FFE8-9D63-41D1-8009-1B4BFD8225BF}" type="sibTrans" cxnId="{962F10D6-B922-4EE5-B42B-8016B23E3242}">
      <dgm:prSet/>
      <dgm:spPr/>
      <dgm:t>
        <a:bodyPr/>
        <a:lstStyle/>
        <a:p>
          <a:endParaRPr lang="en-US"/>
        </a:p>
      </dgm:t>
    </dgm:pt>
    <dgm:pt modelId="{9607414A-142F-4BED-B84A-5D9B5CBC226C}">
      <dgm:prSet phldrT="[Text]"/>
      <dgm:spPr/>
      <dgm:t>
        <a:bodyPr/>
        <a:lstStyle/>
        <a:p>
          <a:r>
            <a:rPr lang="en-US" b="1" dirty="0"/>
            <a:t>If the difference is &gt; 7.5%, add 2% to PLC</a:t>
          </a:r>
        </a:p>
      </dgm:t>
    </dgm:pt>
    <dgm:pt modelId="{84684FD0-4701-4881-9E7C-200515850A90}" type="parTrans" cxnId="{4A447665-0D1A-44D3-A69A-DB1ACD0A202C}">
      <dgm:prSet/>
      <dgm:spPr/>
      <dgm:t>
        <a:bodyPr/>
        <a:lstStyle/>
        <a:p>
          <a:endParaRPr lang="en-US" dirty="0"/>
        </a:p>
      </dgm:t>
    </dgm:pt>
    <dgm:pt modelId="{19D40EDF-212F-4F84-B6DC-B17BA5CB206A}" type="sibTrans" cxnId="{4A447665-0D1A-44D3-A69A-DB1ACD0A202C}">
      <dgm:prSet/>
      <dgm:spPr/>
      <dgm:t>
        <a:bodyPr/>
        <a:lstStyle/>
        <a:p>
          <a:endParaRPr lang="en-US"/>
        </a:p>
      </dgm:t>
    </dgm:pt>
    <dgm:pt modelId="{3E925519-AB70-487F-A3CF-779C9D4986B2}">
      <dgm:prSet phldrT="[Text]"/>
      <dgm:spPr/>
      <dgm:t>
        <a:bodyPr/>
        <a:lstStyle/>
        <a:p>
          <a:r>
            <a:rPr lang="en-US" b="1" dirty="0"/>
            <a:t> If the PLC as a % of foundation &gt; target</a:t>
          </a:r>
        </a:p>
      </dgm:t>
    </dgm:pt>
    <dgm:pt modelId="{13D32746-C5C9-46CA-8BEF-EB4ECF892FC9}" type="parTrans" cxnId="{56D7B375-0210-4FEC-AAD1-CF7FE523FBE0}">
      <dgm:prSet/>
      <dgm:spPr/>
      <dgm:t>
        <a:bodyPr/>
        <a:lstStyle/>
        <a:p>
          <a:endParaRPr lang="en-US" dirty="0"/>
        </a:p>
      </dgm:t>
    </dgm:pt>
    <dgm:pt modelId="{F1300936-93BA-462C-875D-1068BD455BF3}" type="sibTrans" cxnId="{56D7B375-0210-4FEC-AAD1-CF7FE523FBE0}">
      <dgm:prSet/>
      <dgm:spPr/>
      <dgm:t>
        <a:bodyPr/>
        <a:lstStyle/>
        <a:p>
          <a:endParaRPr lang="en-US"/>
        </a:p>
      </dgm:t>
    </dgm:pt>
    <dgm:pt modelId="{DE40F3D7-6795-4175-804D-4960BEE93730}">
      <dgm:prSet/>
      <dgm:spPr/>
      <dgm:t>
        <a:bodyPr/>
        <a:lstStyle/>
        <a:p>
          <a:r>
            <a:rPr lang="en-US" b="1" dirty="0"/>
            <a:t>Reduce PLC by 100% of the gap</a:t>
          </a:r>
        </a:p>
      </dgm:t>
    </dgm:pt>
    <dgm:pt modelId="{CE54A0F9-30D0-49D8-971B-D826D00A82D9}" type="parTrans" cxnId="{0DB5730D-1F43-4326-BA6D-FB0516290BAF}">
      <dgm:prSet/>
      <dgm:spPr/>
      <dgm:t>
        <a:bodyPr/>
        <a:lstStyle/>
        <a:p>
          <a:endParaRPr lang="en-US" dirty="0"/>
        </a:p>
      </dgm:t>
    </dgm:pt>
    <dgm:pt modelId="{D73E3A5E-4838-4C13-A439-03DC98DB6A08}" type="sibTrans" cxnId="{0DB5730D-1F43-4326-BA6D-FB0516290BAF}">
      <dgm:prSet/>
      <dgm:spPr/>
      <dgm:t>
        <a:bodyPr/>
        <a:lstStyle/>
        <a:p>
          <a:endParaRPr lang="en-US"/>
        </a:p>
      </dgm:t>
    </dgm:pt>
    <dgm:pt modelId="{B06FB02C-2212-4766-8B56-337E8E5A9362}">
      <dgm:prSet/>
      <dgm:spPr/>
      <dgm:t>
        <a:bodyPr/>
        <a:lstStyle/>
        <a:p>
          <a:r>
            <a:rPr lang="en-US" b="1" dirty="0"/>
            <a:t>If the difference is between 2.5% and 7.5%, add 1% to PLC</a:t>
          </a:r>
        </a:p>
      </dgm:t>
    </dgm:pt>
    <dgm:pt modelId="{E3679DB5-1AE3-49E7-8AFB-32731F76C58F}" type="parTrans" cxnId="{7FD5709D-455C-42CE-B728-071D7A40FBA9}">
      <dgm:prSet/>
      <dgm:spPr/>
      <dgm:t>
        <a:bodyPr/>
        <a:lstStyle/>
        <a:p>
          <a:endParaRPr lang="en-US" dirty="0"/>
        </a:p>
      </dgm:t>
    </dgm:pt>
    <dgm:pt modelId="{C2F07E62-3801-409E-9C46-34DD1BDDEBAA}" type="sibTrans" cxnId="{7FD5709D-455C-42CE-B728-071D7A40FBA9}">
      <dgm:prSet/>
      <dgm:spPr/>
      <dgm:t>
        <a:bodyPr/>
        <a:lstStyle/>
        <a:p>
          <a:endParaRPr lang="en-US"/>
        </a:p>
      </dgm:t>
    </dgm:pt>
    <dgm:pt modelId="{EA953510-FE78-46C1-A7FA-81B98A339B5C}" type="pres">
      <dgm:prSet presAssocID="{7828E789-DAE8-49DC-967B-084E09F95B2F}" presName="diagram" presStyleCnt="0">
        <dgm:presLayoutVars>
          <dgm:chPref val="1"/>
          <dgm:dir/>
          <dgm:animOne val="branch"/>
          <dgm:animLvl val="lvl"/>
          <dgm:resizeHandles val="exact"/>
        </dgm:presLayoutVars>
      </dgm:prSet>
      <dgm:spPr/>
    </dgm:pt>
    <dgm:pt modelId="{25B75281-E2F7-4B3B-A90D-045BA8C61F46}" type="pres">
      <dgm:prSet presAssocID="{416A7F46-F909-48C8-85D3-4074A829B9E2}" presName="root1" presStyleCnt="0"/>
      <dgm:spPr/>
    </dgm:pt>
    <dgm:pt modelId="{BF19BE8B-BD87-42A2-9764-1EB090F7B15B}" type="pres">
      <dgm:prSet presAssocID="{416A7F46-F909-48C8-85D3-4074A829B9E2}" presName="LevelOneTextNode" presStyleLbl="node0" presStyleIdx="0" presStyleCnt="1">
        <dgm:presLayoutVars>
          <dgm:chPref val="3"/>
        </dgm:presLayoutVars>
      </dgm:prSet>
      <dgm:spPr/>
    </dgm:pt>
    <dgm:pt modelId="{8E227A6F-0A78-4AFD-AAE7-6E68CBF6C2BF}" type="pres">
      <dgm:prSet presAssocID="{416A7F46-F909-48C8-85D3-4074A829B9E2}" presName="level2hierChild" presStyleCnt="0"/>
      <dgm:spPr/>
    </dgm:pt>
    <dgm:pt modelId="{82B584B0-124C-45FD-BE2B-109FC2367A9C}" type="pres">
      <dgm:prSet presAssocID="{13D32746-C5C9-46CA-8BEF-EB4ECF892FC9}" presName="conn2-1" presStyleLbl="parChTrans1D2" presStyleIdx="0" presStyleCnt="2"/>
      <dgm:spPr/>
    </dgm:pt>
    <dgm:pt modelId="{14F664F6-088A-47BA-BAEC-B8DCB037C1BD}" type="pres">
      <dgm:prSet presAssocID="{13D32746-C5C9-46CA-8BEF-EB4ECF892FC9}" presName="connTx" presStyleLbl="parChTrans1D2" presStyleIdx="0" presStyleCnt="2"/>
      <dgm:spPr/>
    </dgm:pt>
    <dgm:pt modelId="{4E28656B-7147-45C1-9423-266A5BE52374}" type="pres">
      <dgm:prSet presAssocID="{3E925519-AB70-487F-A3CF-779C9D4986B2}" presName="root2" presStyleCnt="0"/>
      <dgm:spPr/>
    </dgm:pt>
    <dgm:pt modelId="{B3E8E1DF-4E1D-4AD2-B2E4-4593C4EB17D2}" type="pres">
      <dgm:prSet presAssocID="{3E925519-AB70-487F-A3CF-779C9D4986B2}" presName="LevelTwoTextNode" presStyleLbl="node2" presStyleIdx="0" presStyleCnt="2">
        <dgm:presLayoutVars>
          <dgm:chPref val="3"/>
        </dgm:presLayoutVars>
      </dgm:prSet>
      <dgm:spPr/>
    </dgm:pt>
    <dgm:pt modelId="{FE3588CB-5C7F-4FFD-8915-252669BFB854}" type="pres">
      <dgm:prSet presAssocID="{3E925519-AB70-487F-A3CF-779C9D4986B2}" presName="level3hierChild" presStyleCnt="0"/>
      <dgm:spPr/>
    </dgm:pt>
    <dgm:pt modelId="{BF3BCB26-BF55-40DF-B618-CC5C172CA459}" type="pres">
      <dgm:prSet presAssocID="{CE54A0F9-30D0-49D8-971B-D826D00A82D9}" presName="conn2-1" presStyleLbl="parChTrans1D3" presStyleIdx="0" presStyleCnt="4"/>
      <dgm:spPr/>
    </dgm:pt>
    <dgm:pt modelId="{099189A1-B173-4C25-8601-90FE72FAB885}" type="pres">
      <dgm:prSet presAssocID="{CE54A0F9-30D0-49D8-971B-D826D00A82D9}" presName="connTx" presStyleLbl="parChTrans1D3" presStyleIdx="0" presStyleCnt="4"/>
      <dgm:spPr/>
    </dgm:pt>
    <dgm:pt modelId="{FAD1C297-6C98-472B-8EC4-5C11C268AE02}" type="pres">
      <dgm:prSet presAssocID="{DE40F3D7-6795-4175-804D-4960BEE93730}" presName="root2" presStyleCnt="0"/>
      <dgm:spPr/>
    </dgm:pt>
    <dgm:pt modelId="{3AC7DFFC-322D-499F-BBD4-F622DC22D511}" type="pres">
      <dgm:prSet presAssocID="{DE40F3D7-6795-4175-804D-4960BEE93730}" presName="LevelTwoTextNode" presStyleLbl="node3" presStyleIdx="0" presStyleCnt="4">
        <dgm:presLayoutVars>
          <dgm:chPref val="3"/>
        </dgm:presLayoutVars>
      </dgm:prSet>
      <dgm:spPr/>
    </dgm:pt>
    <dgm:pt modelId="{F35DCDF9-1065-446F-9F5F-6F0EA41B6FF1}" type="pres">
      <dgm:prSet presAssocID="{DE40F3D7-6795-4175-804D-4960BEE93730}" presName="level3hierChild" presStyleCnt="0"/>
      <dgm:spPr/>
    </dgm:pt>
    <dgm:pt modelId="{0F05C161-9291-4B88-95EB-C2952CEAE6E2}" type="pres">
      <dgm:prSet presAssocID="{546D5508-0932-464D-8199-BB9A14AA8C9C}" presName="conn2-1" presStyleLbl="parChTrans1D2" presStyleIdx="1" presStyleCnt="2"/>
      <dgm:spPr/>
    </dgm:pt>
    <dgm:pt modelId="{B7A20078-B9E5-4430-8D6E-2DD2F71362F3}" type="pres">
      <dgm:prSet presAssocID="{546D5508-0932-464D-8199-BB9A14AA8C9C}" presName="connTx" presStyleLbl="parChTrans1D2" presStyleIdx="1" presStyleCnt="2"/>
      <dgm:spPr/>
    </dgm:pt>
    <dgm:pt modelId="{3649D70E-5B38-4B67-826E-A2E95C448CB7}" type="pres">
      <dgm:prSet presAssocID="{41C1D1F0-81CA-44EA-8E94-909CF6D19C13}" presName="root2" presStyleCnt="0"/>
      <dgm:spPr/>
    </dgm:pt>
    <dgm:pt modelId="{1432B6AB-057E-4A0D-9657-D3783F2ECED5}" type="pres">
      <dgm:prSet presAssocID="{41C1D1F0-81CA-44EA-8E94-909CF6D19C13}" presName="LevelTwoTextNode" presStyleLbl="node2" presStyleIdx="1" presStyleCnt="2" custLinFactNeighborX="2" custLinFactNeighborY="-5727">
        <dgm:presLayoutVars>
          <dgm:chPref val="3"/>
        </dgm:presLayoutVars>
      </dgm:prSet>
      <dgm:spPr/>
    </dgm:pt>
    <dgm:pt modelId="{532B47F2-07DF-49EE-8194-D9D576C2C7A1}" type="pres">
      <dgm:prSet presAssocID="{41C1D1F0-81CA-44EA-8E94-909CF6D19C13}" presName="level3hierChild" presStyleCnt="0"/>
      <dgm:spPr/>
    </dgm:pt>
    <dgm:pt modelId="{D7BE62FF-0CAE-464A-A74F-4D9B02DD80A7}" type="pres">
      <dgm:prSet presAssocID="{9D664BC0-85D7-42C2-9D7E-AC518D015E4A}" presName="conn2-1" presStyleLbl="parChTrans1D3" presStyleIdx="1" presStyleCnt="4"/>
      <dgm:spPr/>
    </dgm:pt>
    <dgm:pt modelId="{519635F6-2CA8-4557-884E-595C48DB90CB}" type="pres">
      <dgm:prSet presAssocID="{9D664BC0-85D7-42C2-9D7E-AC518D015E4A}" presName="connTx" presStyleLbl="parChTrans1D3" presStyleIdx="1" presStyleCnt="4"/>
      <dgm:spPr/>
    </dgm:pt>
    <dgm:pt modelId="{0A320ED2-6AB7-4B8C-B8DC-E146260EB290}" type="pres">
      <dgm:prSet presAssocID="{03E3D143-97A7-4F8A-B9C1-33A9342060B0}" presName="root2" presStyleCnt="0"/>
      <dgm:spPr/>
    </dgm:pt>
    <dgm:pt modelId="{6D865775-3ACD-4970-8DBE-5A7212F4BE41}" type="pres">
      <dgm:prSet presAssocID="{03E3D143-97A7-4F8A-B9C1-33A9342060B0}" presName="LevelTwoTextNode" presStyleLbl="node3" presStyleIdx="1" presStyleCnt="4">
        <dgm:presLayoutVars>
          <dgm:chPref val="3"/>
        </dgm:presLayoutVars>
      </dgm:prSet>
      <dgm:spPr/>
    </dgm:pt>
    <dgm:pt modelId="{4E9A1260-1366-4778-87C1-392EFCCB98D8}" type="pres">
      <dgm:prSet presAssocID="{03E3D143-97A7-4F8A-B9C1-33A9342060B0}" presName="level3hierChild" presStyleCnt="0"/>
      <dgm:spPr/>
    </dgm:pt>
    <dgm:pt modelId="{7E0A7B99-ADC5-46E5-9FC3-A5A6A52B8BFB}" type="pres">
      <dgm:prSet presAssocID="{E3679DB5-1AE3-49E7-8AFB-32731F76C58F}" presName="conn2-1" presStyleLbl="parChTrans1D3" presStyleIdx="2" presStyleCnt="4"/>
      <dgm:spPr/>
    </dgm:pt>
    <dgm:pt modelId="{C41EDA22-E204-461E-B334-6A60DF07B3CC}" type="pres">
      <dgm:prSet presAssocID="{E3679DB5-1AE3-49E7-8AFB-32731F76C58F}" presName="connTx" presStyleLbl="parChTrans1D3" presStyleIdx="2" presStyleCnt="4"/>
      <dgm:spPr/>
    </dgm:pt>
    <dgm:pt modelId="{CD6DC967-6E6F-4FA6-AB72-2B2E796A81A5}" type="pres">
      <dgm:prSet presAssocID="{B06FB02C-2212-4766-8B56-337E8E5A9362}" presName="root2" presStyleCnt="0"/>
      <dgm:spPr/>
    </dgm:pt>
    <dgm:pt modelId="{CE00BF54-49A3-403A-952B-34BCF99D061C}" type="pres">
      <dgm:prSet presAssocID="{B06FB02C-2212-4766-8B56-337E8E5A9362}" presName="LevelTwoTextNode" presStyleLbl="node3" presStyleIdx="2" presStyleCnt="4">
        <dgm:presLayoutVars>
          <dgm:chPref val="3"/>
        </dgm:presLayoutVars>
      </dgm:prSet>
      <dgm:spPr/>
    </dgm:pt>
    <dgm:pt modelId="{8337233C-208D-448F-9826-D34A57AF4A22}" type="pres">
      <dgm:prSet presAssocID="{B06FB02C-2212-4766-8B56-337E8E5A9362}" presName="level3hierChild" presStyleCnt="0"/>
      <dgm:spPr/>
    </dgm:pt>
    <dgm:pt modelId="{FA5D3E23-F91F-4083-9503-C29FC8C5583D}" type="pres">
      <dgm:prSet presAssocID="{84684FD0-4701-4881-9E7C-200515850A90}" presName="conn2-1" presStyleLbl="parChTrans1D3" presStyleIdx="3" presStyleCnt="4"/>
      <dgm:spPr/>
    </dgm:pt>
    <dgm:pt modelId="{4CB5C043-5139-46CD-8C04-BE5ABDFCE5A6}" type="pres">
      <dgm:prSet presAssocID="{84684FD0-4701-4881-9E7C-200515850A90}" presName="connTx" presStyleLbl="parChTrans1D3" presStyleIdx="3" presStyleCnt="4"/>
      <dgm:spPr/>
    </dgm:pt>
    <dgm:pt modelId="{6DE5D3B6-FD42-46A6-9F89-6D1B54D242B5}" type="pres">
      <dgm:prSet presAssocID="{9607414A-142F-4BED-B84A-5D9B5CBC226C}" presName="root2" presStyleCnt="0"/>
      <dgm:spPr/>
    </dgm:pt>
    <dgm:pt modelId="{F36B49DE-9975-46A4-A784-C649D401976D}" type="pres">
      <dgm:prSet presAssocID="{9607414A-142F-4BED-B84A-5D9B5CBC226C}" presName="LevelTwoTextNode" presStyleLbl="node3" presStyleIdx="3" presStyleCnt="4">
        <dgm:presLayoutVars>
          <dgm:chPref val="3"/>
        </dgm:presLayoutVars>
      </dgm:prSet>
      <dgm:spPr/>
    </dgm:pt>
    <dgm:pt modelId="{4924C215-507D-40DE-B878-E0DE7094CAA9}" type="pres">
      <dgm:prSet presAssocID="{9607414A-142F-4BED-B84A-5D9B5CBC226C}" presName="level3hierChild" presStyleCnt="0"/>
      <dgm:spPr/>
    </dgm:pt>
  </dgm:ptLst>
  <dgm:cxnLst>
    <dgm:cxn modelId="{0DB5730D-1F43-4326-BA6D-FB0516290BAF}" srcId="{3E925519-AB70-487F-A3CF-779C9D4986B2}" destId="{DE40F3D7-6795-4175-804D-4960BEE93730}" srcOrd="0" destOrd="0" parTransId="{CE54A0F9-30D0-49D8-971B-D826D00A82D9}" sibTransId="{D73E3A5E-4838-4C13-A439-03DC98DB6A08}"/>
    <dgm:cxn modelId="{975B3A10-2B3F-4502-835A-40FF040509B3}" type="presOf" srcId="{CE54A0F9-30D0-49D8-971B-D826D00A82D9}" destId="{BF3BCB26-BF55-40DF-B618-CC5C172CA459}" srcOrd="0" destOrd="0" presId="urn:microsoft.com/office/officeart/2005/8/layout/hierarchy2"/>
    <dgm:cxn modelId="{F771A929-737E-48F8-82C9-20D72764966B}" type="presOf" srcId="{9D664BC0-85D7-42C2-9D7E-AC518D015E4A}" destId="{519635F6-2CA8-4557-884E-595C48DB90CB}" srcOrd="1" destOrd="0" presId="urn:microsoft.com/office/officeart/2005/8/layout/hierarchy2"/>
    <dgm:cxn modelId="{83B4832A-7C7E-4C2F-BE47-EC74ED6A38DE}" type="presOf" srcId="{84684FD0-4701-4881-9E7C-200515850A90}" destId="{4CB5C043-5139-46CD-8C04-BE5ABDFCE5A6}" srcOrd="1" destOrd="0" presId="urn:microsoft.com/office/officeart/2005/8/layout/hierarchy2"/>
    <dgm:cxn modelId="{75A07D3E-08F5-43FD-944A-0622F10F0D63}" type="presOf" srcId="{03E3D143-97A7-4F8A-B9C1-33A9342060B0}" destId="{6D865775-3ACD-4970-8DBE-5A7212F4BE41}" srcOrd="0" destOrd="0" presId="urn:microsoft.com/office/officeart/2005/8/layout/hierarchy2"/>
    <dgm:cxn modelId="{8655483F-899B-4B82-914A-6E851D68A506}" type="presOf" srcId="{84684FD0-4701-4881-9E7C-200515850A90}" destId="{FA5D3E23-F91F-4083-9503-C29FC8C5583D}" srcOrd="0" destOrd="0" presId="urn:microsoft.com/office/officeart/2005/8/layout/hierarchy2"/>
    <dgm:cxn modelId="{5B2C8340-4670-4948-BBA9-72ABB5A67AF1}" type="presOf" srcId="{7828E789-DAE8-49DC-967B-084E09F95B2F}" destId="{EA953510-FE78-46C1-A7FA-81B98A339B5C}" srcOrd="0" destOrd="0" presId="urn:microsoft.com/office/officeart/2005/8/layout/hierarchy2"/>
    <dgm:cxn modelId="{63885C5E-6BAE-4CAF-A885-71D72D591A3C}" type="presOf" srcId="{13D32746-C5C9-46CA-8BEF-EB4ECF892FC9}" destId="{14F664F6-088A-47BA-BAEC-B8DCB037C1BD}" srcOrd="1" destOrd="0" presId="urn:microsoft.com/office/officeart/2005/8/layout/hierarchy2"/>
    <dgm:cxn modelId="{81F9D95F-B7BC-4A7D-9369-9393919D605B}" srcId="{7828E789-DAE8-49DC-967B-084E09F95B2F}" destId="{416A7F46-F909-48C8-85D3-4074A829B9E2}" srcOrd="0" destOrd="0" parTransId="{CF97F794-A884-4047-A926-C1B55E44E26E}" sibTransId="{D264DEE3-B2AA-41AC-B598-372342FC7A6A}"/>
    <dgm:cxn modelId="{4A447665-0D1A-44D3-A69A-DB1ACD0A202C}" srcId="{41C1D1F0-81CA-44EA-8E94-909CF6D19C13}" destId="{9607414A-142F-4BED-B84A-5D9B5CBC226C}" srcOrd="2" destOrd="0" parTransId="{84684FD0-4701-4881-9E7C-200515850A90}" sibTransId="{19D40EDF-212F-4F84-B6DC-B17BA5CB206A}"/>
    <dgm:cxn modelId="{90EF5748-F17D-414E-8CCC-907DD170D5B5}" type="presOf" srcId="{E3679DB5-1AE3-49E7-8AFB-32731F76C58F}" destId="{7E0A7B99-ADC5-46E5-9FC3-A5A6A52B8BFB}" srcOrd="0" destOrd="0" presId="urn:microsoft.com/office/officeart/2005/8/layout/hierarchy2"/>
    <dgm:cxn modelId="{50C3624B-5BC1-42C6-A085-C9B83EE68570}" srcId="{416A7F46-F909-48C8-85D3-4074A829B9E2}" destId="{41C1D1F0-81CA-44EA-8E94-909CF6D19C13}" srcOrd="1" destOrd="0" parTransId="{546D5508-0932-464D-8199-BB9A14AA8C9C}" sibTransId="{EA01EEF6-F40B-4465-99D7-E0B5491D4F7A}"/>
    <dgm:cxn modelId="{5A294D4B-7C86-4B94-858A-8B1DD8B5A63F}" type="presOf" srcId="{9D664BC0-85D7-42C2-9D7E-AC518D015E4A}" destId="{D7BE62FF-0CAE-464A-A74F-4D9B02DD80A7}" srcOrd="0" destOrd="0" presId="urn:microsoft.com/office/officeart/2005/8/layout/hierarchy2"/>
    <dgm:cxn modelId="{A5F70555-E13B-49EE-81B0-632DB647495D}" type="presOf" srcId="{546D5508-0932-464D-8199-BB9A14AA8C9C}" destId="{0F05C161-9291-4B88-95EB-C2952CEAE6E2}" srcOrd="0" destOrd="0" presId="urn:microsoft.com/office/officeart/2005/8/layout/hierarchy2"/>
    <dgm:cxn modelId="{56D7B375-0210-4FEC-AAD1-CF7FE523FBE0}" srcId="{416A7F46-F909-48C8-85D3-4074A829B9E2}" destId="{3E925519-AB70-487F-A3CF-779C9D4986B2}" srcOrd="0" destOrd="0" parTransId="{13D32746-C5C9-46CA-8BEF-EB4ECF892FC9}" sibTransId="{F1300936-93BA-462C-875D-1068BD455BF3}"/>
    <dgm:cxn modelId="{DC8E3679-9316-4CC6-86CA-DB253FC268DE}" type="presOf" srcId="{E3679DB5-1AE3-49E7-8AFB-32731F76C58F}" destId="{C41EDA22-E204-461E-B334-6A60DF07B3CC}" srcOrd="1" destOrd="0" presId="urn:microsoft.com/office/officeart/2005/8/layout/hierarchy2"/>
    <dgm:cxn modelId="{72118D99-97C3-4246-BEE3-9DADE3125DF2}" type="presOf" srcId="{DE40F3D7-6795-4175-804D-4960BEE93730}" destId="{3AC7DFFC-322D-499F-BBD4-F622DC22D511}" srcOrd="0" destOrd="0" presId="urn:microsoft.com/office/officeart/2005/8/layout/hierarchy2"/>
    <dgm:cxn modelId="{7FD5709D-455C-42CE-B728-071D7A40FBA9}" srcId="{41C1D1F0-81CA-44EA-8E94-909CF6D19C13}" destId="{B06FB02C-2212-4766-8B56-337E8E5A9362}" srcOrd="1" destOrd="0" parTransId="{E3679DB5-1AE3-49E7-8AFB-32731F76C58F}" sibTransId="{C2F07E62-3801-409E-9C46-34DD1BDDEBAA}"/>
    <dgm:cxn modelId="{FD8D9EAD-F10E-4C20-93A3-87B039F07E5E}" type="presOf" srcId="{9607414A-142F-4BED-B84A-5D9B5CBC226C}" destId="{F36B49DE-9975-46A4-A784-C649D401976D}" srcOrd="0" destOrd="0" presId="urn:microsoft.com/office/officeart/2005/8/layout/hierarchy2"/>
    <dgm:cxn modelId="{68A633BA-A1C0-40B3-8F00-C348F77ABEF7}" type="presOf" srcId="{546D5508-0932-464D-8199-BB9A14AA8C9C}" destId="{B7A20078-B9E5-4430-8D6E-2DD2F71362F3}" srcOrd="1" destOrd="0" presId="urn:microsoft.com/office/officeart/2005/8/layout/hierarchy2"/>
    <dgm:cxn modelId="{962F10D6-B922-4EE5-B42B-8016B23E3242}" srcId="{41C1D1F0-81CA-44EA-8E94-909CF6D19C13}" destId="{03E3D143-97A7-4F8A-B9C1-33A9342060B0}" srcOrd="0" destOrd="0" parTransId="{9D664BC0-85D7-42C2-9D7E-AC518D015E4A}" sibTransId="{E109FFE8-9D63-41D1-8009-1B4BFD8225BF}"/>
    <dgm:cxn modelId="{4CB004D7-1CEA-48C3-A0C8-FB4C056BE761}" type="presOf" srcId="{3E925519-AB70-487F-A3CF-779C9D4986B2}" destId="{B3E8E1DF-4E1D-4AD2-B2E4-4593C4EB17D2}" srcOrd="0" destOrd="0" presId="urn:microsoft.com/office/officeart/2005/8/layout/hierarchy2"/>
    <dgm:cxn modelId="{FAB28DD8-656E-42D6-96BA-2E824CB38522}" type="presOf" srcId="{416A7F46-F909-48C8-85D3-4074A829B9E2}" destId="{BF19BE8B-BD87-42A2-9764-1EB090F7B15B}" srcOrd="0" destOrd="0" presId="urn:microsoft.com/office/officeart/2005/8/layout/hierarchy2"/>
    <dgm:cxn modelId="{EA8385DD-6559-4806-86A7-64389BD555A5}" type="presOf" srcId="{B06FB02C-2212-4766-8B56-337E8E5A9362}" destId="{CE00BF54-49A3-403A-952B-34BCF99D061C}" srcOrd="0" destOrd="0" presId="urn:microsoft.com/office/officeart/2005/8/layout/hierarchy2"/>
    <dgm:cxn modelId="{65041DEF-99F0-46EE-9C12-C2CBFA0D2981}" type="presOf" srcId="{13D32746-C5C9-46CA-8BEF-EB4ECF892FC9}" destId="{82B584B0-124C-45FD-BE2B-109FC2367A9C}" srcOrd="0" destOrd="0" presId="urn:microsoft.com/office/officeart/2005/8/layout/hierarchy2"/>
    <dgm:cxn modelId="{59508CF3-B3DC-44F8-A01C-20472B5E645C}" type="presOf" srcId="{CE54A0F9-30D0-49D8-971B-D826D00A82D9}" destId="{099189A1-B173-4C25-8601-90FE72FAB885}" srcOrd="1" destOrd="0" presId="urn:microsoft.com/office/officeart/2005/8/layout/hierarchy2"/>
    <dgm:cxn modelId="{078AE0F6-2BEF-4535-8289-F0B1EB85999C}" type="presOf" srcId="{41C1D1F0-81CA-44EA-8E94-909CF6D19C13}" destId="{1432B6AB-057E-4A0D-9657-D3783F2ECED5}" srcOrd="0" destOrd="0" presId="urn:microsoft.com/office/officeart/2005/8/layout/hierarchy2"/>
    <dgm:cxn modelId="{1BF6EE17-E6E2-49D6-9272-69BB57897033}" type="presParOf" srcId="{EA953510-FE78-46C1-A7FA-81B98A339B5C}" destId="{25B75281-E2F7-4B3B-A90D-045BA8C61F46}" srcOrd="0" destOrd="0" presId="urn:microsoft.com/office/officeart/2005/8/layout/hierarchy2"/>
    <dgm:cxn modelId="{F8D03AE5-BF5D-42EE-8449-1D52B941A011}" type="presParOf" srcId="{25B75281-E2F7-4B3B-A90D-045BA8C61F46}" destId="{BF19BE8B-BD87-42A2-9764-1EB090F7B15B}" srcOrd="0" destOrd="0" presId="urn:microsoft.com/office/officeart/2005/8/layout/hierarchy2"/>
    <dgm:cxn modelId="{997F8B9B-20D7-410B-A505-5EC6C6B62D5F}" type="presParOf" srcId="{25B75281-E2F7-4B3B-A90D-045BA8C61F46}" destId="{8E227A6F-0A78-4AFD-AAE7-6E68CBF6C2BF}" srcOrd="1" destOrd="0" presId="urn:microsoft.com/office/officeart/2005/8/layout/hierarchy2"/>
    <dgm:cxn modelId="{AC35DB33-CE81-4644-9502-9734853E4333}" type="presParOf" srcId="{8E227A6F-0A78-4AFD-AAE7-6E68CBF6C2BF}" destId="{82B584B0-124C-45FD-BE2B-109FC2367A9C}" srcOrd="0" destOrd="0" presId="urn:microsoft.com/office/officeart/2005/8/layout/hierarchy2"/>
    <dgm:cxn modelId="{8065C922-54DE-41E7-BC13-F53F842849F7}" type="presParOf" srcId="{82B584B0-124C-45FD-BE2B-109FC2367A9C}" destId="{14F664F6-088A-47BA-BAEC-B8DCB037C1BD}" srcOrd="0" destOrd="0" presId="urn:microsoft.com/office/officeart/2005/8/layout/hierarchy2"/>
    <dgm:cxn modelId="{E91F9BFC-047E-431B-90DE-4A5C20AB6DE9}" type="presParOf" srcId="{8E227A6F-0A78-4AFD-AAE7-6E68CBF6C2BF}" destId="{4E28656B-7147-45C1-9423-266A5BE52374}" srcOrd="1" destOrd="0" presId="urn:microsoft.com/office/officeart/2005/8/layout/hierarchy2"/>
    <dgm:cxn modelId="{5D3C264A-2AF6-4FE8-A7D8-CAF041E9B5DF}" type="presParOf" srcId="{4E28656B-7147-45C1-9423-266A5BE52374}" destId="{B3E8E1DF-4E1D-4AD2-B2E4-4593C4EB17D2}" srcOrd="0" destOrd="0" presId="urn:microsoft.com/office/officeart/2005/8/layout/hierarchy2"/>
    <dgm:cxn modelId="{C0DB384D-39AA-4EDC-90C6-49AD827A1005}" type="presParOf" srcId="{4E28656B-7147-45C1-9423-266A5BE52374}" destId="{FE3588CB-5C7F-4FFD-8915-252669BFB854}" srcOrd="1" destOrd="0" presId="urn:microsoft.com/office/officeart/2005/8/layout/hierarchy2"/>
    <dgm:cxn modelId="{BB7E196A-D256-40B6-BC80-CB821A449925}" type="presParOf" srcId="{FE3588CB-5C7F-4FFD-8915-252669BFB854}" destId="{BF3BCB26-BF55-40DF-B618-CC5C172CA459}" srcOrd="0" destOrd="0" presId="urn:microsoft.com/office/officeart/2005/8/layout/hierarchy2"/>
    <dgm:cxn modelId="{E2E07356-0C98-4753-A7C6-A379E115A18C}" type="presParOf" srcId="{BF3BCB26-BF55-40DF-B618-CC5C172CA459}" destId="{099189A1-B173-4C25-8601-90FE72FAB885}" srcOrd="0" destOrd="0" presId="urn:microsoft.com/office/officeart/2005/8/layout/hierarchy2"/>
    <dgm:cxn modelId="{5CB1222D-9BD5-4C5B-A9E7-E60CF0400FBD}" type="presParOf" srcId="{FE3588CB-5C7F-4FFD-8915-252669BFB854}" destId="{FAD1C297-6C98-472B-8EC4-5C11C268AE02}" srcOrd="1" destOrd="0" presId="urn:microsoft.com/office/officeart/2005/8/layout/hierarchy2"/>
    <dgm:cxn modelId="{B6B98F67-1021-4BA9-A221-BCA3B3A4C4F0}" type="presParOf" srcId="{FAD1C297-6C98-472B-8EC4-5C11C268AE02}" destId="{3AC7DFFC-322D-499F-BBD4-F622DC22D511}" srcOrd="0" destOrd="0" presId="urn:microsoft.com/office/officeart/2005/8/layout/hierarchy2"/>
    <dgm:cxn modelId="{54188F3C-FA3C-452B-A532-102192C566FB}" type="presParOf" srcId="{FAD1C297-6C98-472B-8EC4-5C11C268AE02}" destId="{F35DCDF9-1065-446F-9F5F-6F0EA41B6FF1}" srcOrd="1" destOrd="0" presId="urn:microsoft.com/office/officeart/2005/8/layout/hierarchy2"/>
    <dgm:cxn modelId="{1AF50B95-3E2C-4B08-AF62-6F0880B083E7}" type="presParOf" srcId="{8E227A6F-0A78-4AFD-AAE7-6E68CBF6C2BF}" destId="{0F05C161-9291-4B88-95EB-C2952CEAE6E2}" srcOrd="2" destOrd="0" presId="urn:microsoft.com/office/officeart/2005/8/layout/hierarchy2"/>
    <dgm:cxn modelId="{3B346B0C-E488-4D2D-9BD9-54EC57119263}" type="presParOf" srcId="{0F05C161-9291-4B88-95EB-C2952CEAE6E2}" destId="{B7A20078-B9E5-4430-8D6E-2DD2F71362F3}" srcOrd="0" destOrd="0" presId="urn:microsoft.com/office/officeart/2005/8/layout/hierarchy2"/>
    <dgm:cxn modelId="{766B821D-25A1-4F10-8C0D-72CE49C02532}" type="presParOf" srcId="{8E227A6F-0A78-4AFD-AAE7-6E68CBF6C2BF}" destId="{3649D70E-5B38-4B67-826E-A2E95C448CB7}" srcOrd="3" destOrd="0" presId="urn:microsoft.com/office/officeart/2005/8/layout/hierarchy2"/>
    <dgm:cxn modelId="{8733B8D9-DB7C-4F1C-B99F-BAAA9D3211A3}" type="presParOf" srcId="{3649D70E-5B38-4B67-826E-A2E95C448CB7}" destId="{1432B6AB-057E-4A0D-9657-D3783F2ECED5}" srcOrd="0" destOrd="0" presId="urn:microsoft.com/office/officeart/2005/8/layout/hierarchy2"/>
    <dgm:cxn modelId="{1307BBBE-54F9-44B9-8B67-5AC261C2FCA8}" type="presParOf" srcId="{3649D70E-5B38-4B67-826E-A2E95C448CB7}" destId="{532B47F2-07DF-49EE-8194-D9D576C2C7A1}" srcOrd="1" destOrd="0" presId="urn:microsoft.com/office/officeart/2005/8/layout/hierarchy2"/>
    <dgm:cxn modelId="{256480C1-14B7-47A9-8736-1A08F7720A47}" type="presParOf" srcId="{532B47F2-07DF-49EE-8194-D9D576C2C7A1}" destId="{D7BE62FF-0CAE-464A-A74F-4D9B02DD80A7}" srcOrd="0" destOrd="0" presId="urn:microsoft.com/office/officeart/2005/8/layout/hierarchy2"/>
    <dgm:cxn modelId="{B519B187-603F-4906-B7B2-F017EECC7E15}" type="presParOf" srcId="{D7BE62FF-0CAE-464A-A74F-4D9B02DD80A7}" destId="{519635F6-2CA8-4557-884E-595C48DB90CB}" srcOrd="0" destOrd="0" presId="urn:microsoft.com/office/officeart/2005/8/layout/hierarchy2"/>
    <dgm:cxn modelId="{ED3D5CC2-28BE-49AB-AA47-5046A93110F8}" type="presParOf" srcId="{532B47F2-07DF-49EE-8194-D9D576C2C7A1}" destId="{0A320ED2-6AB7-4B8C-B8DC-E146260EB290}" srcOrd="1" destOrd="0" presId="urn:microsoft.com/office/officeart/2005/8/layout/hierarchy2"/>
    <dgm:cxn modelId="{A898C866-E193-49DD-A0EE-695735B1CB18}" type="presParOf" srcId="{0A320ED2-6AB7-4B8C-B8DC-E146260EB290}" destId="{6D865775-3ACD-4970-8DBE-5A7212F4BE41}" srcOrd="0" destOrd="0" presId="urn:microsoft.com/office/officeart/2005/8/layout/hierarchy2"/>
    <dgm:cxn modelId="{D2267F71-3249-4680-A680-2F4E9CF2D983}" type="presParOf" srcId="{0A320ED2-6AB7-4B8C-B8DC-E146260EB290}" destId="{4E9A1260-1366-4778-87C1-392EFCCB98D8}" srcOrd="1" destOrd="0" presId="urn:microsoft.com/office/officeart/2005/8/layout/hierarchy2"/>
    <dgm:cxn modelId="{A835927F-5AC7-44B3-AFAF-A515CB9A93D7}" type="presParOf" srcId="{532B47F2-07DF-49EE-8194-D9D576C2C7A1}" destId="{7E0A7B99-ADC5-46E5-9FC3-A5A6A52B8BFB}" srcOrd="2" destOrd="0" presId="urn:microsoft.com/office/officeart/2005/8/layout/hierarchy2"/>
    <dgm:cxn modelId="{357B423D-DF67-4961-9DF9-71AB85E1B3CB}" type="presParOf" srcId="{7E0A7B99-ADC5-46E5-9FC3-A5A6A52B8BFB}" destId="{C41EDA22-E204-461E-B334-6A60DF07B3CC}" srcOrd="0" destOrd="0" presId="urn:microsoft.com/office/officeart/2005/8/layout/hierarchy2"/>
    <dgm:cxn modelId="{54DB241D-26A0-4EA6-90B3-FED4BBEDA30B}" type="presParOf" srcId="{532B47F2-07DF-49EE-8194-D9D576C2C7A1}" destId="{CD6DC967-6E6F-4FA6-AB72-2B2E796A81A5}" srcOrd="3" destOrd="0" presId="urn:microsoft.com/office/officeart/2005/8/layout/hierarchy2"/>
    <dgm:cxn modelId="{52889EDA-5817-4DA7-BC67-65ED0EBCEE53}" type="presParOf" srcId="{CD6DC967-6E6F-4FA6-AB72-2B2E796A81A5}" destId="{CE00BF54-49A3-403A-952B-34BCF99D061C}" srcOrd="0" destOrd="0" presId="urn:microsoft.com/office/officeart/2005/8/layout/hierarchy2"/>
    <dgm:cxn modelId="{9A102F60-2B3B-4175-9755-2899C7888FB5}" type="presParOf" srcId="{CD6DC967-6E6F-4FA6-AB72-2B2E796A81A5}" destId="{8337233C-208D-448F-9826-D34A57AF4A22}" srcOrd="1" destOrd="0" presId="urn:microsoft.com/office/officeart/2005/8/layout/hierarchy2"/>
    <dgm:cxn modelId="{48F0C625-2B71-4B5C-AE2C-A4422D9AE0CE}" type="presParOf" srcId="{532B47F2-07DF-49EE-8194-D9D576C2C7A1}" destId="{FA5D3E23-F91F-4083-9503-C29FC8C5583D}" srcOrd="4" destOrd="0" presId="urn:microsoft.com/office/officeart/2005/8/layout/hierarchy2"/>
    <dgm:cxn modelId="{5AC183D0-4270-4D10-862B-A9DAE4E5E85E}" type="presParOf" srcId="{FA5D3E23-F91F-4083-9503-C29FC8C5583D}" destId="{4CB5C043-5139-46CD-8C04-BE5ABDFCE5A6}" srcOrd="0" destOrd="0" presId="urn:microsoft.com/office/officeart/2005/8/layout/hierarchy2"/>
    <dgm:cxn modelId="{8FCDA6F2-CC1D-4401-ABBC-EE13CCF9C7E4}" type="presParOf" srcId="{532B47F2-07DF-49EE-8194-D9D576C2C7A1}" destId="{6DE5D3B6-FD42-46A6-9F89-6D1B54D242B5}" srcOrd="5" destOrd="0" presId="urn:microsoft.com/office/officeart/2005/8/layout/hierarchy2"/>
    <dgm:cxn modelId="{B54C6920-45EA-499B-9869-69C1437C21C0}" type="presParOf" srcId="{6DE5D3B6-FD42-46A6-9F89-6D1B54D242B5}" destId="{F36B49DE-9975-46A4-A784-C649D401976D}" srcOrd="0" destOrd="0" presId="urn:microsoft.com/office/officeart/2005/8/layout/hierarchy2"/>
    <dgm:cxn modelId="{121AC5BB-943D-4EF9-B3DD-3CCC2193F15C}" type="presParOf" srcId="{6DE5D3B6-FD42-46A6-9F89-6D1B54D242B5}" destId="{4924C215-507D-40DE-B878-E0DE7094CA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430F2-3A60-4A45-B7AC-6CA57582CB66}" type="doc">
      <dgm:prSet loTypeId="urn:microsoft.com/office/officeart/2005/8/layout/architecture" loCatId="hierarchy" qsTypeId="urn:microsoft.com/office/officeart/2005/8/quickstyle/simple1" qsCatId="simple" csTypeId="urn:microsoft.com/office/officeart/2005/8/colors/accent1_1" csCatId="accent1" phldr="1"/>
      <dgm:spPr/>
      <dgm:t>
        <a:bodyPr/>
        <a:lstStyle/>
        <a:p>
          <a:endParaRPr lang="en-US"/>
        </a:p>
      </dgm:t>
    </dgm:pt>
    <dgm:pt modelId="{8DDEAC36-96C3-4FC8-9D73-B25D4DB1CC48}">
      <dgm:prSet phldrT="[Text]" custT="1"/>
      <dgm:spPr/>
      <dgm:t>
        <a:bodyPr/>
        <a:lstStyle/>
        <a:p>
          <a:r>
            <a:rPr lang="en-US" sz="2000" b="1" dirty="0"/>
            <a:t>(2) This year’s required local contribution</a:t>
          </a:r>
        </a:p>
      </dgm:t>
    </dgm:pt>
    <dgm:pt modelId="{6A85C201-AD86-4A84-9AEA-EC906F83FE28}" type="parTrans" cxnId="{C08267A1-654F-4A2D-B3EB-65ECC1A7862F}">
      <dgm:prSet/>
      <dgm:spPr/>
      <dgm:t>
        <a:bodyPr/>
        <a:lstStyle/>
        <a:p>
          <a:endParaRPr lang="en-US"/>
        </a:p>
      </dgm:t>
    </dgm:pt>
    <dgm:pt modelId="{FB1768D0-B167-43B9-B265-73F3F3058930}" type="sibTrans" cxnId="{C08267A1-654F-4A2D-B3EB-65ECC1A7862F}">
      <dgm:prSet/>
      <dgm:spPr/>
      <dgm:t>
        <a:bodyPr/>
        <a:lstStyle/>
        <a:p>
          <a:endParaRPr lang="en-US"/>
        </a:p>
      </dgm:t>
    </dgm:pt>
    <dgm:pt modelId="{BBC73F94-70E1-4859-9052-8DC90C8D6715}">
      <dgm:prSet phldrT="[Text]" custT="1"/>
      <dgm:spPr/>
      <dgm:t>
        <a:bodyPr/>
        <a:lstStyle/>
        <a:p>
          <a:r>
            <a:rPr lang="en-US" sz="2000" b="1" dirty="0"/>
            <a:t>Prior year’s aid</a:t>
          </a:r>
        </a:p>
      </dgm:t>
    </dgm:pt>
    <dgm:pt modelId="{5D9A6B33-064A-410B-8019-B63E215F6A89}" type="parTrans" cxnId="{D69C1447-2B29-46FD-911F-20753208A3EF}">
      <dgm:prSet/>
      <dgm:spPr/>
      <dgm:t>
        <a:bodyPr/>
        <a:lstStyle/>
        <a:p>
          <a:endParaRPr lang="en-US"/>
        </a:p>
      </dgm:t>
    </dgm:pt>
    <dgm:pt modelId="{2280133E-A9A5-49E9-8D75-95CC0459B262}" type="sibTrans" cxnId="{D69C1447-2B29-46FD-911F-20753208A3EF}">
      <dgm:prSet/>
      <dgm:spPr/>
      <dgm:t>
        <a:bodyPr/>
        <a:lstStyle/>
        <a:p>
          <a:endParaRPr lang="en-US"/>
        </a:p>
      </dgm:t>
    </dgm:pt>
    <dgm:pt modelId="{754B875B-0691-410A-97C9-3E74465D91BF}">
      <dgm:prSet phldrT="[Text]" custT="1"/>
      <dgm:spPr/>
      <dgm:t>
        <a:bodyPr/>
        <a:lstStyle/>
        <a:p>
          <a:r>
            <a:rPr lang="en-US" sz="2000" b="1" dirty="0"/>
            <a:t>(3) Foundation aid increase</a:t>
          </a:r>
        </a:p>
      </dgm:t>
    </dgm:pt>
    <dgm:pt modelId="{30756C17-1701-411C-BFAF-2C40CF20EBB6}" type="parTrans" cxnId="{1B942267-A816-45CB-8A1C-4239412696DB}">
      <dgm:prSet/>
      <dgm:spPr/>
      <dgm:t>
        <a:bodyPr/>
        <a:lstStyle/>
        <a:p>
          <a:endParaRPr lang="en-US"/>
        </a:p>
      </dgm:t>
    </dgm:pt>
    <dgm:pt modelId="{88F64EB7-D232-469F-BA75-D0080C1AD9BA}" type="sibTrans" cxnId="{1B942267-A816-45CB-8A1C-4239412696DB}">
      <dgm:prSet/>
      <dgm:spPr/>
      <dgm:t>
        <a:bodyPr/>
        <a:lstStyle/>
        <a:p>
          <a:endParaRPr lang="en-US"/>
        </a:p>
      </dgm:t>
    </dgm:pt>
    <dgm:pt modelId="{2EEC7D1F-8B8E-4BA2-8EE2-80432613E925}" type="pres">
      <dgm:prSet presAssocID="{C00430F2-3A60-4A45-B7AC-6CA57582CB66}" presName="Name0" presStyleCnt="0">
        <dgm:presLayoutVars>
          <dgm:chPref val="1"/>
          <dgm:dir/>
          <dgm:animOne val="branch"/>
          <dgm:animLvl val="lvl"/>
          <dgm:resizeHandles/>
        </dgm:presLayoutVars>
      </dgm:prSet>
      <dgm:spPr/>
    </dgm:pt>
    <dgm:pt modelId="{27215CC8-A891-4065-B278-59D6C3631C42}" type="pres">
      <dgm:prSet presAssocID="{8DDEAC36-96C3-4FC8-9D73-B25D4DB1CC48}" presName="vertOne" presStyleCnt="0"/>
      <dgm:spPr/>
    </dgm:pt>
    <dgm:pt modelId="{D3D97E42-BBDD-44BC-BD7D-306A5935E6BE}" type="pres">
      <dgm:prSet presAssocID="{8DDEAC36-96C3-4FC8-9D73-B25D4DB1CC48}" presName="txOne" presStyleLbl="node0" presStyleIdx="0" presStyleCnt="1" custScaleX="45337" custScaleY="192616" custLinFactNeighborX="9861">
        <dgm:presLayoutVars>
          <dgm:chPref val="3"/>
        </dgm:presLayoutVars>
      </dgm:prSet>
      <dgm:spPr/>
    </dgm:pt>
    <dgm:pt modelId="{AF3AAB1B-9D50-4C92-8B61-EA6F2C614CFA}" type="pres">
      <dgm:prSet presAssocID="{8DDEAC36-96C3-4FC8-9D73-B25D4DB1CC48}" presName="parTransOne" presStyleCnt="0"/>
      <dgm:spPr/>
    </dgm:pt>
    <dgm:pt modelId="{EC55F53F-5646-4948-BB79-39D8807E0A6E}" type="pres">
      <dgm:prSet presAssocID="{8DDEAC36-96C3-4FC8-9D73-B25D4DB1CC48}" presName="horzOne" presStyleCnt="0"/>
      <dgm:spPr/>
    </dgm:pt>
    <dgm:pt modelId="{796F7230-6563-4B29-9B31-1E6168EAE1A7}" type="pres">
      <dgm:prSet presAssocID="{BBC73F94-70E1-4859-9052-8DC90C8D6715}" presName="vertTwo" presStyleCnt="0"/>
      <dgm:spPr/>
    </dgm:pt>
    <dgm:pt modelId="{442432E0-A4E3-46FB-97E7-0E3EA82A162E}" type="pres">
      <dgm:prSet presAssocID="{BBC73F94-70E1-4859-9052-8DC90C8D6715}" presName="txTwo" presStyleLbl="node2" presStyleIdx="0" presStyleCnt="1" custScaleX="44721" custScaleY="143542" custLinFactNeighborX="9883">
        <dgm:presLayoutVars>
          <dgm:chPref val="3"/>
        </dgm:presLayoutVars>
      </dgm:prSet>
      <dgm:spPr/>
    </dgm:pt>
    <dgm:pt modelId="{48124641-4323-42B2-B58E-B49F11E870B5}" type="pres">
      <dgm:prSet presAssocID="{BBC73F94-70E1-4859-9052-8DC90C8D6715}" presName="parTransTwo" presStyleCnt="0"/>
      <dgm:spPr/>
    </dgm:pt>
    <dgm:pt modelId="{8729715E-41E4-401A-A812-8748A1B78655}" type="pres">
      <dgm:prSet presAssocID="{BBC73F94-70E1-4859-9052-8DC90C8D6715}" presName="horzTwo" presStyleCnt="0"/>
      <dgm:spPr/>
    </dgm:pt>
    <dgm:pt modelId="{BD74BFE4-71FF-4B50-B9A0-3A5FEFC66286}" type="pres">
      <dgm:prSet presAssocID="{754B875B-0691-410A-97C9-3E74465D91BF}" presName="vertThree" presStyleCnt="0"/>
      <dgm:spPr/>
    </dgm:pt>
    <dgm:pt modelId="{AEF5EB2D-885D-4A33-9CDE-3B3641688EF0}" type="pres">
      <dgm:prSet presAssocID="{754B875B-0691-410A-97C9-3E74465D91BF}" presName="txThree" presStyleLbl="node3" presStyleIdx="0" presStyleCnt="1" custScaleX="45074" custLinFactNeighborX="9883">
        <dgm:presLayoutVars>
          <dgm:chPref val="3"/>
        </dgm:presLayoutVars>
      </dgm:prSet>
      <dgm:spPr/>
    </dgm:pt>
    <dgm:pt modelId="{8E912812-0CE0-452D-9518-F16F6FBAF792}" type="pres">
      <dgm:prSet presAssocID="{754B875B-0691-410A-97C9-3E74465D91BF}" presName="horzThree" presStyleCnt="0"/>
      <dgm:spPr/>
    </dgm:pt>
  </dgm:ptLst>
  <dgm:cxnLst>
    <dgm:cxn modelId="{13E5571F-4E76-43C5-9805-7F4624ACB1C2}" type="presOf" srcId="{BBC73F94-70E1-4859-9052-8DC90C8D6715}" destId="{442432E0-A4E3-46FB-97E7-0E3EA82A162E}" srcOrd="0" destOrd="0" presId="urn:microsoft.com/office/officeart/2005/8/layout/architecture"/>
    <dgm:cxn modelId="{D69C1447-2B29-46FD-911F-20753208A3EF}" srcId="{8DDEAC36-96C3-4FC8-9D73-B25D4DB1CC48}" destId="{BBC73F94-70E1-4859-9052-8DC90C8D6715}" srcOrd="0" destOrd="0" parTransId="{5D9A6B33-064A-410B-8019-B63E215F6A89}" sibTransId="{2280133E-A9A5-49E9-8D75-95CC0459B262}"/>
    <dgm:cxn modelId="{1B942267-A816-45CB-8A1C-4239412696DB}" srcId="{BBC73F94-70E1-4859-9052-8DC90C8D6715}" destId="{754B875B-0691-410A-97C9-3E74465D91BF}" srcOrd="0" destOrd="0" parTransId="{30756C17-1701-411C-BFAF-2C40CF20EBB6}" sibTransId="{88F64EB7-D232-469F-BA75-D0080C1AD9BA}"/>
    <dgm:cxn modelId="{F9723E48-590B-4E2D-A195-F6A44AD5F815}" type="presOf" srcId="{8DDEAC36-96C3-4FC8-9D73-B25D4DB1CC48}" destId="{D3D97E42-BBDD-44BC-BD7D-306A5935E6BE}" srcOrd="0" destOrd="0" presId="urn:microsoft.com/office/officeart/2005/8/layout/architecture"/>
    <dgm:cxn modelId="{645EC350-B8D4-45D8-B435-2E97792DE2B4}" type="presOf" srcId="{754B875B-0691-410A-97C9-3E74465D91BF}" destId="{AEF5EB2D-885D-4A33-9CDE-3B3641688EF0}" srcOrd="0" destOrd="0" presId="urn:microsoft.com/office/officeart/2005/8/layout/architecture"/>
    <dgm:cxn modelId="{C08267A1-654F-4A2D-B3EB-65ECC1A7862F}" srcId="{C00430F2-3A60-4A45-B7AC-6CA57582CB66}" destId="{8DDEAC36-96C3-4FC8-9D73-B25D4DB1CC48}" srcOrd="0" destOrd="0" parTransId="{6A85C201-AD86-4A84-9AEA-EC906F83FE28}" sibTransId="{FB1768D0-B167-43B9-B265-73F3F3058930}"/>
    <dgm:cxn modelId="{5116E4B6-7A85-4644-A3B0-877B22337957}" type="presOf" srcId="{C00430F2-3A60-4A45-B7AC-6CA57582CB66}" destId="{2EEC7D1F-8B8E-4BA2-8EE2-80432613E925}" srcOrd="0" destOrd="0" presId="urn:microsoft.com/office/officeart/2005/8/layout/architecture"/>
    <dgm:cxn modelId="{E5885CBC-238B-49AE-B9BA-7079C6899F9F}" type="presParOf" srcId="{2EEC7D1F-8B8E-4BA2-8EE2-80432613E925}" destId="{27215CC8-A891-4065-B278-59D6C3631C42}" srcOrd="0" destOrd="0" presId="urn:microsoft.com/office/officeart/2005/8/layout/architecture"/>
    <dgm:cxn modelId="{D10351CE-2FD3-44FA-AD92-45006960C55D}" type="presParOf" srcId="{27215CC8-A891-4065-B278-59D6C3631C42}" destId="{D3D97E42-BBDD-44BC-BD7D-306A5935E6BE}" srcOrd="0" destOrd="0" presId="urn:microsoft.com/office/officeart/2005/8/layout/architecture"/>
    <dgm:cxn modelId="{1C9EB53B-8018-4F1E-AF96-38C86AA1947A}" type="presParOf" srcId="{27215CC8-A891-4065-B278-59D6C3631C42}" destId="{AF3AAB1B-9D50-4C92-8B61-EA6F2C614CFA}" srcOrd="1" destOrd="0" presId="urn:microsoft.com/office/officeart/2005/8/layout/architecture"/>
    <dgm:cxn modelId="{DF653F08-C764-4F03-A81F-3A7D2F998476}" type="presParOf" srcId="{27215CC8-A891-4065-B278-59D6C3631C42}" destId="{EC55F53F-5646-4948-BB79-39D8807E0A6E}" srcOrd="2" destOrd="0" presId="urn:microsoft.com/office/officeart/2005/8/layout/architecture"/>
    <dgm:cxn modelId="{E3C1C0DA-7C7B-477A-A8AC-59D694C5549E}" type="presParOf" srcId="{EC55F53F-5646-4948-BB79-39D8807E0A6E}" destId="{796F7230-6563-4B29-9B31-1E6168EAE1A7}" srcOrd="0" destOrd="0" presId="urn:microsoft.com/office/officeart/2005/8/layout/architecture"/>
    <dgm:cxn modelId="{937FDEDE-45E4-4366-A1E0-5762FD16573D}" type="presParOf" srcId="{796F7230-6563-4B29-9B31-1E6168EAE1A7}" destId="{442432E0-A4E3-46FB-97E7-0E3EA82A162E}" srcOrd="0" destOrd="0" presId="urn:microsoft.com/office/officeart/2005/8/layout/architecture"/>
    <dgm:cxn modelId="{C5A3061C-7F2B-44AD-8C78-3C6014902B47}" type="presParOf" srcId="{796F7230-6563-4B29-9B31-1E6168EAE1A7}" destId="{48124641-4323-42B2-B58E-B49F11E870B5}" srcOrd="1" destOrd="0" presId="urn:microsoft.com/office/officeart/2005/8/layout/architecture"/>
    <dgm:cxn modelId="{C3ED3C26-75B4-4350-9FBC-0E41FF0C399E}" type="presParOf" srcId="{796F7230-6563-4B29-9B31-1E6168EAE1A7}" destId="{8729715E-41E4-401A-A812-8748A1B78655}" srcOrd="2" destOrd="0" presId="urn:microsoft.com/office/officeart/2005/8/layout/architecture"/>
    <dgm:cxn modelId="{C8EFF641-EC6B-4035-9240-40EA3627EAF8}" type="presParOf" srcId="{8729715E-41E4-401A-A812-8748A1B78655}" destId="{BD74BFE4-71FF-4B50-B9A0-3A5FEFC66286}" srcOrd="0" destOrd="0" presId="urn:microsoft.com/office/officeart/2005/8/layout/architecture"/>
    <dgm:cxn modelId="{01B6155A-A39F-44A6-8E51-D19A15C320A9}" type="presParOf" srcId="{BD74BFE4-71FF-4B50-B9A0-3A5FEFC66286}" destId="{AEF5EB2D-885D-4A33-9CDE-3B3641688EF0}" srcOrd="0" destOrd="0" presId="urn:microsoft.com/office/officeart/2005/8/layout/architecture"/>
    <dgm:cxn modelId="{CFBE2782-792E-488D-9123-5AFD9FD792F4}" type="presParOf" srcId="{BD74BFE4-71FF-4B50-B9A0-3A5FEFC66286}" destId="{8E912812-0CE0-452D-9518-F16F6FBAF79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D712-A947-41AF-91D3-571BD31CF7F3}">
      <dsp:nvSpPr>
        <dsp:cNvPr id="0" name=""/>
        <dsp:cNvSpPr/>
      </dsp:nvSpPr>
      <dsp:spPr>
        <a:xfrm>
          <a:off x="9992" y="615950"/>
          <a:ext cx="2986760" cy="27790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and calculate a foundation budget for each district</a:t>
          </a:r>
          <a:r>
            <a:rPr lang="en-US" sz="1800" kern="1200" dirty="0"/>
            <a:t>, given the specific grades, programs, and demographic characteristics of its students</a:t>
          </a:r>
        </a:p>
      </dsp:txBody>
      <dsp:txXfrm>
        <a:off x="91389" y="697347"/>
        <a:ext cx="2823966" cy="2616293"/>
      </dsp:txXfrm>
    </dsp:sp>
    <dsp:sp modelId="{4F2A453D-DFFC-4AE5-8FBF-C9E7ED730C7E}">
      <dsp:nvSpPr>
        <dsp:cNvPr id="0" name=""/>
        <dsp:cNvSpPr/>
      </dsp:nvSpPr>
      <dsp:spPr>
        <a:xfrm>
          <a:off x="3295429" y="1635136"/>
          <a:ext cx="633193" cy="740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95429" y="1783279"/>
        <a:ext cx="443235" cy="444430"/>
      </dsp:txXfrm>
    </dsp:sp>
    <dsp:sp modelId="{AEA63AFF-9003-4769-A4B1-84E6AD2B766A}">
      <dsp:nvSpPr>
        <dsp:cNvPr id="0" name=""/>
        <dsp:cNvSpPr/>
      </dsp:nvSpPr>
      <dsp:spPr>
        <a:xfrm>
          <a:off x="4191457" y="615950"/>
          <a:ext cx="2986760" cy="27790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an equitable local contribution requirement</a:t>
          </a:r>
          <a:r>
            <a:rPr lang="en-US" sz="1800" kern="1200" dirty="0"/>
            <a:t>, how much of the foundation budget that should be paid for by each city and town’s property tax, based upon the relative wealth of the municipality</a:t>
          </a:r>
        </a:p>
      </dsp:txBody>
      <dsp:txXfrm>
        <a:off x="4272854" y="697347"/>
        <a:ext cx="2823966" cy="2616293"/>
      </dsp:txXfrm>
    </dsp:sp>
    <dsp:sp modelId="{5327CE3A-EABB-4371-B12A-1F2059FB4C3A}">
      <dsp:nvSpPr>
        <dsp:cNvPr id="0" name=""/>
        <dsp:cNvSpPr/>
      </dsp:nvSpPr>
      <dsp:spPr>
        <a:xfrm>
          <a:off x="7476893" y="1635136"/>
          <a:ext cx="633193" cy="740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6893" y="1783279"/>
        <a:ext cx="443235" cy="444430"/>
      </dsp:txXfrm>
    </dsp:sp>
    <dsp:sp modelId="{1DF52D8A-E4C9-4892-BAD3-3894A54008DE}">
      <dsp:nvSpPr>
        <dsp:cNvPr id="0" name=""/>
        <dsp:cNvSpPr/>
      </dsp:nvSpPr>
      <dsp:spPr>
        <a:xfrm>
          <a:off x="8372921" y="615950"/>
          <a:ext cx="2986760" cy="27790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Calculate state aid</a:t>
          </a:r>
          <a:r>
            <a:rPr lang="en-US" sz="1800" kern="1200" dirty="0"/>
            <a:t>, providing necessary funds to reach foundation or mandated minimum aid increases</a:t>
          </a:r>
        </a:p>
      </dsp:txBody>
      <dsp:txXfrm>
        <a:off x="8454318" y="697347"/>
        <a:ext cx="2823966" cy="2616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FDC5-4DAC-4C1C-9513-65ED8BB05C8E}">
      <dsp:nvSpPr>
        <dsp:cNvPr id="0" name=""/>
        <dsp:cNvSpPr/>
      </dsp:nvSpPr>
      <dsp:spPr>
        <a:xfrm>
          <a:off x="1111" y="965102"/>
          <a:ext cx="1472871" cy="147287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0000"/>
              </a:solidFill>
            </a:rPr>
            <a:t>2019 aggregate income X Statewide Income % </a:t>
          </a:r>
          <a:r>
            <a:rPr lang="en-US" sz="1100" kern="1200" dirty="0">
              <a:solidFill>
                <a:srgbClr val="0D1969"/>
              </a:solidFill>
            </a:rPr>
            <a:t>1.5242</a:t>
          </a:r>
          <a:r>
            <a:rPr lang="en-US" sz="1100" kern="1200" dirty="0">
              <a:solidFill>
                <a:srgbClr val="000000"/>
              </a:solidFill>
            </a:rPr>
            <a:t>%</a:t>
          </a:r>
        </a:p>
      </dsp:txBody>
      <dsp:txXfrm>
        <a:off x="216808" y="1180799"/>
        <a:ext cx="1041477" cy="1041477"/>
      </dsp:txXfrm>
    </dsp:sp>
    <dsp:sp modelId="{FDFEC808-FBDA-42D6-85A2-82C5DCFC0E83}">
      <dsp:nvSpPr>
        <dsp:cNvPr id="0" name=""/>
        <dsp:cNvSpPr/>
      </dsp:nvSpPr>
      <dsp:spPr>
        <a:xfrm>
          <a:off x="1593579" y="1274405"/>
          <a:ext cx="854265" cy="8542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06812" y="1601076"/>
        <a:ext cx="627799" cy="200923"/>
      </dsp:txXfrm>
    </dsp:sp>
    <dsp:sp modelId="{6E648C0D-DCEC-4994-B282-1676B4A0C533}">
      <dsp:nvSpPr>
        <dsp:cNvPr id="0" name=""/>
        <dsp:cNvSpPr/>
      </dsp:nvSpPr>
      <dsp:spPr>
        <a:xfrm>
          <a:off x="2567442" y="965102"/>
          <a:ext cx="1472871" cy="1472871"/>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0000"/>
              </a:solidFill>
            </a:rPr>
            <a:t>2020 EQV X Statewide Property % </a:t>
          </a:r>
          <a:r>
            <a:rPr lang="en-US" sz="1100" kern="1200" dirty="0">
              <a:solidFill>
                <a:srgbClr val="0D1969"/>
              </a:solidFill>
            </a:rPr>
            <a:t>0.3624</a:t>
          </a:r>
          <a:r>
            <a:rPr lang="en-US" sz="1100" kern="1200" dirty="0">
              <a:solidFill>
                <a:srgbClr val="000000"/>
              </a:solidFill>
            </a:rPr>
            <a:t>%</a:t>
          </a:r>
        </a:p>
      </dsp:txBody>
      <dsp:txXfrm>
        <a:off x="2783139" y="1180799"/>
        <a:ext cx="1041477" cy="1041477"/>
      </dsp:txXfrm>
    </dsp:sp>
    <dsp:sp modelId="{45322DC9-C190-4E90-9E93-D50A42EC5258}">
      <dsp:nvSpPr>
        <dsp:cNvPr id="0" name=""/>
        <dsp:cNvSpPr/>
      </dsp:nvSpPr>
      <dsp:spPr>
        <a:xfrm>
          <a:off x="4159910" y="1274405"/>
          <a:ext cx="854265" cy="8542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273143" y="1450384"/>
        <a:ext cx="627799" cy="502307"/>
      </dsp:txXfrm>
    </dsp:sp>
    <dsp:sp modelId="{4B2003F7-A90A-41D3-97D1-EBC42A6CB66D}">
      <dsp:nvSpPr>
        <dsp:cNvPr id="0" name=""/>
        <dsp:cNvSpPr/>
      </dsp:nvSpPr>
      <dsp:spPr>
        <a:xfrm>
          <a:off x="5133773" y="965102"/>
          <a:ext cx="1472871" cy="1472871"/>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CEY</a:t>
          </a:r>
        </a:p>
      </dsp:txBody>
      <dsp:txXfrm>
        <a:off x="5349470" y="1180799"/>
        <a:ext cx="1041477" cy="104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BE8B-BD87-42A2-9764-1EB090F7B15B}">
      <dsp:nvSpPr>
        <dsp:cNvPr id="0" name=""/>
        <dsp:cNvSpPr/>
      </dsp:nvSpPr>
      <dsp:spPr>
        <a:xfrm>
          <a:off x="1611570" y="1155748"/>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Increase last year’s required local contribution by the MRGF</a:t>
          </a:r>
        </a:p>
      </dsp:txBody>
      <dsp:txXfrm>
        <a:off x="1640978" y="1185156"/>
        <a:ext cx="1949283" cy="945233"/>
      </dsp:txXfrm>
    </dsp:sp>
    <dsp:sp modelId="{82B584B0-124C-45FD-BE2B-109FC2367A9C}">
      <dsp:nvSpPr>
        <dsp:cNvPr id="0" name=""/>
        <dsp:cNvSpPr/>
      </dsp:nvSpPr>
      <dsp:spPr>
        <a:xfrm rot="18289469">
          <a:off x="3318006" y="1060229"/>
          <a:ext cx="1406565" cy="40429"/>
        </a:xfrm>
        <a:custGeom>
          <a:avLst/>
          <a:gdLst/>
          <a:ahLst/>
          <a:cxnLst/>
          <a:rect l="0" t="0" r="0" b="0"/>
          <a:pathLst>
            <a:path>
              <a:moveTo>
                <a:pt x="0" y="20214"/>
              </a:moveTo>
              <a:lnTo>
                <a:pt x="1406565"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86125" y="1045280"/>
        <a:ext cx="70328" cy="70328"/>
      </dsp:txXfrm>
    </dsp:sp>
    <dsp:sp modelId="{B3E8E1DF-4E1D-4AD2-B2E4-4593C4EB17D2}">
      <dsp:nvSpPr>
        <dsp:cNvPr id="0" name=""/>
        <dsp:cNvSpPr/>
      </dsp:nvSpPr>
      <dsp:spPr>
        <a:xfrm>
          <a:off x="4422909" y="1091"/>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 If the PLC as a % of foundation &gt; target</a:t>
          </a:r>
        </a:p>
      </dsp:txBody>
      <dsp:txXfrm>
        <a:off x="4452317" y="30499"/>
        <a:ext cx="1949283" cy="945233"/>
      </dsp:txXfrm>
    </dsp:sp>
    <dsp:sp modelId="{BF3BCB26-BF55-40DF-B618-CC5C172CA459}">
      <dsp:nvSpPr>
        <dsp:cNvPr id="0" name=""/>
        <dsp:cNvSpPr/>
      </dsp:nvSpPr>
      <dsp:spPr>
        <a:xfrm>
          <a:off x="6431008" y="482901"/>
          <a:ext cx="803239" cy="40429"/>
        </a:xfrm>
        <a:custGeom>
          <a:avLst/>
          <a:gdLst/>
          <a:ahLst/>
          <a:cxnLst/>
          <a:rect l="0" t="0" r="0" b="0"/>
          <a:pathLst>
            <a:path>
              <a:moveTo>
                <a:pt x="0" y="20214"/>
              </a:moveTo>
              <a:lnTo>
                <a:pt x="803239"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812547" y="483035"/>
        <a:ext cx="40161" cy="40161"/>
      </dsp:txXfrm>
    </dsp:sp>
    <dsp:sp modelId="{3AC7DFFC-322D-499F-BBD4-F622DC22D511}">
      <dsp:nvSpPr>
        <dsp:cNvPr id="0" name=""/>
        <dsp:cNvSpPr/>
      </dsp:nvSpPr>
      <dsp:spPr>
        <a:xfrm>
          <a:off x="7234248" y="1091"/>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Reduce PLC by 100% of the gap</a:t>
          </a:r>
        </a:p>
      </dsp:txBody>
      <dsp:txXfrm>
        <a:off x="7263656" y="30499"/>
        <a:ext cx="1949283" cy="945233"/>
      </dsp:txXfrm>
    </dsp:sp>
    <dsp:sp modelId="{0F05C161-9291-4B88-95EB-C2952CEAE6E2}">
      <dsp:nvSpPr>
        <dsp:cNvPr id="0" name=""/>
        <dsp:cNvSpPr/>
      </dsp:nvSpPr>
      <dsp:spPr>
        <a:xfrm rot="3227421">
          <a:off x="3341418" y="2186136"/>
          <a:ext cx="1359782" cy="40429"/>
        </a:xfrm>
        <a:custGeom>
          <a:avLst/>
          <a:gdLst/>
          <a:ahLst/>
          <a:cxnLst/>
          <a:rect l="0" t="0" r="0" b="0"/>
          <a:pathLst>
            <a:path>
              <a:moveTo>
                <a:pt x="0" y="20214"/>
              </a:moveTo>
              <a:lnTo>
                <a:pt x="1359782"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87314" y="2172356"/>
        <a:ext cx="67989" cy="67989"/>
      </dsp:txXfrm>
    </dsp:sp>
    <dsp:sp modelId="{1432B6AB-057E-4A0D-9657-D3783F2ECED5}">
      <dsp:nvSpPr>
        <dsp:cNvPr id="0" name=""/>
        <dsp:cNvSpPr/>
      </dsp:nvSpPr>
      <dsp:spPr>
        <a:xfrm>
          <a:off x="4422949" y="2252903"/>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PLC as a % of foundation&lt; target</a:t>
          </a:r>
        </a:p>
      </dsp:txBody>
      <dsp:txXfrm>
        <a:off x="4452357" y="2282311"/>
        <a:ext cx="1949283" cy="945233"/>
      </dsp:txXfrm>
    </dsp:sp>
    <dsp:sp modelId="{D7BE62FF-0CAE-464A-A74F-4D9B02DD80A7}">
      <dsp:nvSpPr>
        <dsp:cNvPr id="0" name=""/>
        <dsp:cNvSpPr/>
      </dsp:nvSpPr>
      <dsp:spPr>
        <a:xfrm rot="18372415">
          <a:off x="6152781" y="2186136"/>
          <a:ext cx="1359735" cy="40429"/>
        </a:xfrm>
        <a:custGeom>
          <a:avLst/>
          <a:gdLst/>
          <a:ahLst/>
          <a:cxnLst/>
          <a:rect l="0" t="0" r="0" b="0"/>
          <a:pathLst>
            <a:path>
              <a:moveTo>
                <a:pt x="0" y="20214"/>
              </a:moveTo>
              <a:lnTo>
                <a:pt x="1359735"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98655" y="2172357"/>
        <a:ext cx="67986" cy="67986"/>
      </dsp:txXfrm>
    </dsp:sp>
    <dsp:sp modelId="{6D865775-3ACD-4970-8DBE-5A7212F4BE41}">
      <dsp:nvSpPr>
        <dsp:cNvPr id="0" name=""/>
        <dsp:cNvSpPr/>
      </dsp:nvSpPr>
      <dsp:spPr>
        <a:xfrm>
          <a:off x="7234248" y="1155748"/>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&lt; than 2.5%, the PLC is the new requirement </a:t>
          </a:r>
        </a:p>
      </dsp:txBody>
      <dsp:txXfrm>
        <a:off x="7263656" y="1185156"/>
        <a:ext cx="1949283" cy="945233"/>
      </dsp:txXfrm>
    </dsp:sp>
    <dsp:sp modelId="{7E0A7B99-ADC5-46E5-9FC3-A5A6A52B8BFB}">
      <dsp:nvSpPr>
        <dsp:cNvPr id="0" name=""/>
        <dsp:cNvSpPr/>
      </dsp:nvSpPr>
      <dsp:spPr>
        <a:xfrm rot="245693">
          <a:off x="6430021" y="2763464"/>
          <a:ext cx="805255" cy="40429"/>
        </a:xfrm>
        <a:custGeom>
          <a:avLst/>
          <a:gdLst/>
          <a:ahLst/>
          <a:cxnLst/>
          <a:rect l="0" t="0" r="0" b="0"/>
          <a:pathLst>
            <a:path>
              <a:moveTo>
                <a:pt x="0" y="20214"/>
              </a:moveTo>
              <a:lnTo>
                <a:pt x="805255"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812517" y="2763548"/>
        <a:ext cx="40262" cy="40262"/>
      </dsp:txXfrm>
    </dsp:sp>
    <dsp:sp modelId="{CE00BF54-49A3-403A-952B-34BCF99D061C}">
      <dsp:nvSpPr>
        <dsp:cNvPr id="0" name=""/>
        <dsp:cNvSpPr/>
      </dsp:nvSpPr>
      <dsp:spPr>
        <a:xfrm>
          <a:off x="7234248" y="2310405"/>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between 2.5% and 7.5%, add 1% to PLC</a:t>
          </a:r>
        </a:p>
      </dsp:txBody>
      <dsp:txXfrm>
        <a:off x="7263656" y="2339813"/>
        <a:ext cx="1949283" cy="945233"/>
      </dsp:txXfrm>
    </dsp:sp>
    <dsp:sp modelId="{FA5D3E23-F91F-4083-9503-C29FC8C5583D}">
      <dsp:nvSpPr>
        <dsp:cNvPr id="0" name=""/>
        <dsp:cNvSpPr/>
      </dsp:nvSpPr>
      <dsp:spPr>
        <a:xfrm rot="3388247">
          <a:off x="6105589" y="3340793"/>
          <a:ext cx="1454118" cy="40429"/>
        </a:xfrm>
        <a:custGeom>
          <a:avLst/>
          <a:gdLst/>
          <a:ahLst/>
          <a:cxnLst/>
          <a:rect l="0" t="0" r="0" b="0"/>
          <a:pathLst>
            <a:path>
              <a:moveTo>
                <a:pt x="0" y="20214"/>
              </a:moveTo>
              <a:lnTo>
                <a:pt x="1454118"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96295" y="3324655"/>
        <a:ext cx="72705" cy="72705"/>
      </dsp:txXfrm>
    </dsp:sp>
    <dsp:sp modelId="{F36B49DE-9975-46A4-A784-C649D401976D}">
      <dsp:nvSpPr>
        <dsp:cNvPr id="0" name=""/>
        <dsp:cNvSpPr/>
      </dsp:nvSpPr>
      <dsp:spPr>
        <a:xfrm>
          <a:off x="7234248" y="3465062"/>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&gt; 7.5%, add 2% to PLC</a:t>
          </a:r>
        </a:p>
      </dsp:txBody>
      <dsp:txXfrm>
        <a:off x="7263656" y="3494470"/>
        <a:ext cx="1949283" cy="945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7E42-BBDD-44BC-BD7D-306A5935E6BE}">
      <dsp:nvSpPr>
        <dsp:cNvPr id="0" name=""/>
        <dsp:cNvSpPr/>
      </dsp:nvSpPr>
      <dsp:spPr>
        <a:xfrm>
          <a:off x="2028812" y="2375191"/>
          <a:ext cx="2469840" cy="17706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 This year’s required local contribution</a:t>
          </a:r>
        </a:p>
      </dsp:txBody>
      <dsp:txXfrm>
        <a:off x="2080673" y="2427052"/>
        <a:ext cx="2366118" cy="1666941"/>
      </dsp:txXfrm>
    </dsp:sp>
    <dsp:sp modelId="{442432E0-A4E3-46FB-97E7-0E3EA82A162E}">
      <dsp:nvSpPr>
        <dsp:cNvPr id="0" name=""/>
        <dsp:cNvSpPr/>
      </dsp:nvSpPr>
      <dsp:spPr>
        <a:xfrm>
          <a:off x="2048116" y="987956"/>
          <a:ext cx="2431526" cy="13195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Prior year’s aid</a:t>
          </a:r>
        </a:p>
      </dsp:txBody>
      <dsp:txXfrm>
        <a:off x="2086764" y="1026604"/>
        <a:ext cx="2354230" cy="1242244"/>
      </dsp:txXfrm>
    </dsp:sp>
    <dsp:sp modelId="{AEF5EB2D-885D-4A33-9CDE-3B3641688EF0}">
      <dsp:nvSpPr>
        <dsp:cNvPr id="0" name=""/>
        <dsp:cNvSpPr/>
      </dsp:nvSpPr>
      <dsp:spPr>
        <a:xfrm>
          <a:off x="2038520" y="990"/>
          <a:ext cx="2450719" cy="919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 Foundation aid increase</a:t>
          </a:r>
        </a:p>
      </dsp:txBody>
      <dsp:txXfrm>
        <a:off x="2065445" y="27915"/>
        <a:ext cx="2396869" cy="8654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2022/1/26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2022/1/26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595296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1/21/2021</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3422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3611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1/26/22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23575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1/26/22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78971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Updated 1/11/22</a:t>
            </a:r>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5279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1/11/22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375464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set 1/11/22</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875262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a:t>Updated 1/11/22</a:t>
            </a:r>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9427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40928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1/24/22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9832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0733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1/18/22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711050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1/26/22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6423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1/18/22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626075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dirty="0"/>
          </a:p>
        </p:txBody>
      </p:sp>
    </p:spTree>
    <p:extLst>
      <p:ext uri="{BB962C8B-B14F-4D97-AF65-F5344CB8AC3E}">
        <p14:creationId xmlns:p14="http://schemas.microsoft.com/office/powerpoint/2010/main" val="379972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6973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222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7133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1/20/22</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485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1/20/22</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232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7720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extLst>
      <p:ext uri="{BB962C8B-B14F-4D97-AF65-F5344CB8AC3E}">
        <p14:creationId xmlns:p14="http://schemas.microsoft.com/office/powerpoint/2010/main" val="1984471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0561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4" name="Date Placeholder 3">
            <a:extLst>
              <a:ext uri="{FF2B5EF4-FFF2-40B4-BE49-F238E27FC236}">
                <a16:creationId xmlns:a16="http://schemas.microsoft.com/office/drawing/2014/main" id="{63B3073C-938D-45CA-BFD3-C0B93CDE81CA}"/>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C64EB173-CAD9-4186-BBCB-17294E7C821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64D8E91-2497-4A8E-A338-7DC6379584B7}"/>
              </a:ext>
            </a:extLst>
          </p:cNvPr>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4" name="Date Placeholder 3">
            <a:extLst>
              <a:ext uri="{FF2B5EF4-FFF2-40B4-BE49-F238E27FC236}">
                <a16:creationId xmlns:a16="http://schemas.microsoft.com/office/drawing/2014/main" id="{CF907D66-2056-4D21-ABC8-536960A51693}"/>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6AF90E4C-2805-49AB-B449-BB806CDE93E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CE863F4-07BA-4909-91F1-DD5000F3A5F4}"/>
              </a:ext>
            </a:extLst>
          </p:cNvPr>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2" name="Date Placeholder 1">
            <a:extLst>
              <a:ext uri="{FF2B5EF4-FFF2-40B4-BE49-F238E27FC236}">
                <a16:creationId xmlns:a16="http://schemas.microsoft.com/office/drawing/2014/main" id="{8A41587B-7D6B-47B6-81C3-C138D13126DC}"/>
              </a:ext>
            </a:extLst>
          </p:cNvPr>
          <p:cNvSpPr>
            <a:spLocks noGrp="1"/>
          </p:cNvSpPr>
          <p:nvPr>
            <p:ph type="dt" sz="half" idx="17"/>
          </p:nvPr>
        </p:nvSpPr>
        <p:spPr/>
        <p:txBody>
          <a:bodyPr/>
          <a:lstStyle/>
          <a:p>
            <a:endParaRPr lang="zh-CN" altLang="en-US"/>
          </a:p>
        </p:txBody>
      </p:sp>
      <p:sp>
        <p:nvSpPr>
          <p:cNvPr id="3" name="Footer Placeholder 2">
            <a:extLst>
              <a:ext uri="{FF2B5EF4-FFF2-40B4-BE49-F238E27FC236}">
                <a16:creationId xmlns:a16="http://schemas.microsoft.com/office/drawing/2014/main" id="{E0E741C3-3ADD-40F3-921F-18FD13732EB1}"/>
              </a:ext>
            </a:extLst>
          </p:cNvPr>
          <p:cNvSpPr>
            <a:spLocks noGrp="1"/>
          </p:cNvSpPr>
          <p:nvPr>
            <p:ph type="ftr" sz="quarter" idx="18"/>
          </p:nvPr>
        </p:nvSpPr>
        <p:spPr/>
        <p:txBody>
          <a:bodyPr/>
          <a:lstStyle/>
          <a:p>
            <a:endParaRPr lang="zh-CN" altLang="en-US"/>
          </a:p>
        </p:txBody>
      </p:sp>
      <p:sp>
        <p:nvSpPr>
          <p:cNvPr id="4" name="Slide Number Placeholder 3">
            <a:extLst>
              <a:ext uri="{FF2B5EF4-FFF2-40B4-BE49-F238E27FC236}">
                <a16:creationId xmlns:a16="http://schemas.microsoft.com/office/drawing/2014/main" id="{7ADB696D-81B3-4C92-A585-BB4DCA2C7E69}"/>
              </a:ext>
            </a:extLst>
          </p:cNvPr>
          <p:cNvSpPr>
            <a:spLocks noGrp="1"/>
          </p:cNvSpPr>
          <p:nvPr>
            <p:ph type="sldNum" sz="quarter" idx="19"/>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2" name="Date Placeholder 1">
            <a:extLst>
              <a:ext uri="{FF2B5EF4-FFF2-40B4-BE49-F238E27FC236}">
                <a16:creationId xmlns:a16="http://schemas.microsoft.com/office/drawing/2014/main" id="{429F110D-D6BF-41A5-9E1B-9A97E2B109C7}"/>
              </a:ext>
            </a:extLst>
          </p:cNvPr>
          <p:cNvSpPr>
            <a:spLocks noGrp="1"/>
          </p:cNvSpPr>
          <p:nvPr>
            <p:ph type="dt" sz="half" idx="15"/>
          </p:nvPr>
        </p:nvSpPr>
        <p:spPr/>
        <p:txBody>
          <a:bodyPr/>
          <a:lstStyle/>
          <a:p>
            <a:endParaRPr lang="zh-CN" altLang="en-US"/>
          </a:p>
        </p:txBody>
      </p:sp>
      <p:sp>
        <p:nvSpPr>
          <p:cNvPr id="5" name="Footer Placeholder 4">
            <a:extLst>
              <a:ext uri="{FF2B5EF4-FFF2-40B4-BE49-F238E27FC236}">
                <a16:creationId xmlns:a16="http://schemas.microsoft.com/office/drawing/2014/main" id="{3632050A-A893-4363-B647-EC1242CCA169}"/>
              </a:ext>
            </a:extLst>
          </p:cNvPr>
          <p:cNvSpPr>
            <a:spLocks noGrp="1"/>
          </p:cNvSpPr>
          <p:nvPr>
            <p:ph type="ftr" sz="quarter" idx="16"/>
          </p:nvPr>
        </p:nvSpPr>
        <p:spPr/>
        <p:txBody>
          <a:bodyPr/>
          <a:lstStyle/>
          <a:p>
            <a:endParaRPr lang="zh-CN" altLang="en-US"/>
          </a:p>
        </p:txBody>
      </p:sp>
      <p:sp>
        <p:nvSpPr>
          <p:cNvPr id="6" name="Slide Number Placeholder 5">
            <a:extLst>
              <a:ext uri="{FF2B5EF4-FFF2-40B4-BE49-F238E27FC236}">
                <a16:creationId xmlns:a16="http://schemas.microsoft.com/office/drawing/2014/main" id="{E87501A0-52A9-4B1E-9772-2CA2BA72CA3A}"/>
              </a:ext>
            </a:extLst>
          </p:cNvPr>
          <p:cNvSpPr>
            <a:spLocks noGrp="1"/>
          </p:cNvSpPr>
          <p:nvPr>
            <p:ph type="sldNum" sz="quarter" idx="17"/>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sz="3200" dirty="0">
                <a:latin typeface="Segoe SemiBold" panose="020B0703040204020203" pitchFamily="34" charset="0"/>
                <a:cs typeface="Segoe SemiBold" panose="020B0703040204020203" pitchFamily="34" charset="0"/>
              </a:rPr>
              <a:t>Preliminary FY23 Chapter 70 aid and Charter reimbursements (House 2)</a:t>
            </a:r>
            <a:endParaRPr lang="en-US" sz="3200" dirty="0"/>
          </a:p>
        </p:txBody>
      </p:sp>
      <p:sp>
        <p:nvSpPr>
          <p:cNvPr id="3" name="Subtitle 2"/>
          <p:cNvSpPr>
            <a:spLocks noGrp="1"/>
          </p:cNvSpPr>
          <p:nvPr>
            <p:ph type="subTitle" idx="1"/>
          </p:nvPr>
        </p:nvSpPr>
        <p:spPr/>
        <p:txBody>
          <a:bodyPr/>
          <a:lstStyle/>
          <a:p>
            <a:pPr>
              <a:lnSpc>
                <a:spcPct val="100000"/>
              </a:lnSpc>
            </a:pPr>
            <a:r>
              <a:rPr lang="en-US">
                <a:latin typeface="Segoe"/>
              </a:rPr>
              <a:t>January 26,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Tuition rates for Commonwealth charter schools are based on the same foundation budget rates used in Chapter 70</a:t>
            </a:r>
          </a:p>
        </p:txBody>
      </p:sp>
      <p:sp>
        <p:nvSpPr>
          <p:cNvPr id="3" name="Content Placeholder 2"/>
          <p:cNvSpPr>
            <a:spLocks noGrp="1"/>
          </p:cNvSpPr>
          <p:nvPr>
            <p:ph idx="1"/>
          </p:nvPr>
        </p:nvSpPr>
        <p:spPr/>
        <p:txBody>
          <a:bodyPr/>
          <a:lstStyle/>
          <a:p>
            <a:r>
              <a:rPr lang="en-US" dirty="0"/>
              <a:t>Foundation budget rate increases being implemented in FY23 have been incorporated into our projected FY23 tuition rates</a:t>
            </a:r>
          </a:p>
          <a:p>
            <a:r>
              <a:rPr lang="en-US" dirty="0"/>
              <a:t>In addition, charter school low-income enrollment for FY23 has been identified using the same eligibility criteria used for districts (see slide 4)</a:t>
            </a:r>
          </a:p>
        </p:txBody>
      </p:sp>
      <p:sp>
        <p:nvSpPr>
          <p:cNvPr id="4" name="Slide Number Placeholder 3">
            <a:extLst>
              <a:ext uri="{FF2B5EF4-FFF2-40B4-BE49-F238E27FC236}">
                <a16:creationId xmlns:a16="http://schemas.microsoft.com/office/drawing/2014/main" id="{21CC097A-4EE9-4B1D-8BDA-4308FF3D34EF}"/>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249199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2 implements the 3-year (100%/60%/40%) schedule for transition aid tied to year over year tuition growth</a:t>
            </a:r>
          </a:p>
        </p:txBody>
      </p:sp>
      <p:sp>
        <p:nvSpPr>
          <p:cNvPr id="3" name="Content Placeholder 2"/>
          <p:cNvSpPr>
            <a:spLocks noGrp="1"/>
          </p:cNvSpPr>
          <p:nvPr>
            <p:ph idx="1"/>
          </p:nvPr>
        </p:nvSpPr>
        <p:spPr/>
        <p:txBody>
          <a:bodyPr vert="horz" lIns="91440" tIns="45720" rIns="91440" bIns="45720" rtlCol="0" anchor="t">
            <a:noAutofit/>
          </a:bodyPr>
          <a:lstStyle/>
          <a:p>
            <a:r>
              <a:rPr lang="en-US" sz="2400" dirty="0"/>
              <a:t>Funding for first year reimbursements is prioritized over funding for second year reimbursements</a:t>
            </a:r>
          </a:p>
          <a:p>
            <a:r>
              <a:rPr lang="en-US" sz="2400" dirty="0"/>
              <a:t>The reimbursement formula for transitional aid to districts reflects the change enacted by Section 38 of the FY20 budget, with an entitlement of 100% of any tuition increase in the first year, 60% in the second year, and 40% in the third year</a:t>
            </a:r>
          </a:p>
          <a:p>
            <a:r>
              <a:rPr lang="en-US" sz="2400" dirty="0"/>
              <a:t>The Act requires that 90% of the total state obligation to be funded in FY23 and 100% in FY24 and subsequent years</a:t>
            </a:r>
          </a:p>
          <a:p>
            <a:r>
              <a:rPr lang="en-US" sz="2400" dirty="0"/>
              <a:t>House 2 allocates $219.4 million for these reimbursements</a:t>
            </a:r>
          </a:p>
          <a:p>
            <a:pPr lvl="1"/>
            <a:r>
              <a:rPr lang="en-US" sz="2000" dirty="0"/>
              <a:t>This appropriation level is expected to meet or exceed the 90% requirement when tuition assessments are updated to reflect actual enrollments and district spending levels</a:t>
            </a:r>
          </a:p>
          <a:p>
            <a:r>
              <a:rPr lang="en-US" sz="2400" dirty="0">
                <a:latin typeface="Segoe UI"/>
                <a:cs typeface="Segoe UI"/>
              </a:rPr>
              <a:t>The facilities component of the tuition rate is $1,088 per pupil, with this cost fully reimbursed by the state as in prior years</a:t>
            </a:r>
          </a:p>
        </p:txBody>
      </p:sp>
      <p:sp>
        <p:nvSpPr>
          <p:cNvPr id="4" name="Slide Number Placeholder 3">
            <a:extLst>
              <a:ext uri="{FF2B5EF4-FFF2-40B4-BE49-F238E27FC236}">
                <a16:creationId xmlns:a16="http://schemas.microsoft.com/office/drawing/2014/main" id="{5018D1A6-067E-4C87-9649-0F35AFA7DDB1}"/>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32516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Calculating Chapter 70 local contribution requirements and state aid</a:t>
            </a:r>
            <a:endParaRPr kumimoji="0" lang="zh-CN" altLang="en-US" sz="40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71670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the Chapter 70 formula </a:t>
            </a:r>
          </a:p>
        </p:txBody>
      </p:sp>
      <p:sp>
        <p:nvSpPr>
          <p:cNvPr id="7" name="Content Placeholder 6"/>
          <p:cNvSpPr>
            <a:spLocks noGrp="1"/>
          </p:cNvSpPr>
          <p:nvPr>
            <p:ph idx="1"/>
          </p:nvPr>
        </p:nvSpPr>
        <p:spPr/>
        <p:txBody>
          <a:bodyPr/>
          <a:lstStyle/>
          <a:p>
            <a:r>
              <a:rPr lang="en-US" dirty="0"/>
              <a:t>To ensure that every district has sufficient resources to meet its foundation budget spending level, through an equitable combination of local property taxes and state aid.</a:t>
            </a:r>
          </a:p>
        </p:txBody>
      </p:sp>
      <p:sp>
        <p:nvSpPr>
          <p:cNvPr id="3" name="Slide Number Placeholder 2">
            <a:extLst>
              <a:ext uri="{FF2B5EF4-FFF2-40B4-BE49-F238E27FC236}">
                <a16:creationId xmlns:a16="http://schemas.microsoft.com/office/drawing/2014/main" id="{C61DD629-69DF-4CD9-A833-C0C38650BB4F}"/>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879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updated formula includes three parameters to be specified in each year’s general appropriations act</a:t>
            </a:r>
          </a:p>
        </p:txBody>
      </p:sp>
      <p:sp>
        <p:nvSpPr>
          <p:cNvPr id="3" name="Content Placeholder 2"/>
          <p:cNvSpPr>
            <a:spLocks noGrp="1"/>
          </p:cNvSpPr>
          <p:nvPr>
            <p:ph idx="1"/>
          </p:nvPr>
        </p:nvSpPr>
        <p:spPr/>
        <p:txBody>
          <a:bodyPr/>
          <a:lstStyle/>
          <a:p>
            <a:r>
              <a:rPr lang="en-US" dirty="0"/>
              <a:t>In House 2, these are specified as:</a:t>
            </a:r>
          </a:p>
          <a:p>
            <a:pPr lvl="1"/>
            <a:r>
              <a:rPr lang="en-US" dirty="0"/>
              <a:t>Total state target local contribution = 59%</a:t>
            </a:r>
          </a:p>
          <a:p>
            <a:pPr lvl="1"/>
            <a:r>
              <a:rPr lang="en-US" dirty="0"/>
              <a:t>Effort reduction = 100%</a:t>
            </a:r>
          </a:p>
          <a:p>
            <a:pPr lvl="1"/>
            <a:r>
              <a:rPr lang="en-US" dirty="0"/>
              <a:t>Minimum aid = $30 per pupil</a:t>
            </a:r>
          </a:p>
          <a:p>
            <a:endParaRPr lang="en-US" dirty="0"/>
          </a:p>
        </p:txBody>
      </p:sp>
      <p:sp>
        <p:nvSpPr>
          <p:cNvPr id="4" name="Slide Number Placeholder 3">
            <a:extLst>
              <a:ext uri="{FF2B5EF4-FFF2-40B4-BE49-F238E27FC236}">
                <a16:creationId xmlns:a16="http://schemas.microsoft.com/office/drawing/2014/main" id="{879449F3-A7E7-4431-8507-5EB6C7D83273}"/>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186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a:t>There are 6 factors that work together to determine a district’s Chapter 70 aid</a:t>
            </a:r>
          </a:p>
        </p:txBody>
      </p:sp>
      <p:sp>
        <p:nvSpPr>
          <p:cNvPr id="25604" name="Content Placeholder 5"/>
          <p:cNvSpPr txBox="1">
            <a:spLocks/>
          </p:cNvSpPr>
          <p:nvPr/>
        </p:nvSpPr>
        <p:spPr bwMode="auto">
          <a:xfrm>
            <a:off x="8128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3200" dirty="0">
                <a:solidFill>
                  <a:srgbClr val="0D1969"/>
                </a:solidFill>
                <a:cs typeface="Arial" charset="0"/>
              </a:rPr>
              <a:t>Enrollment</a:t>
            </a:r>
          </a:p>
          <a:p>
            <a:pPr marL="342900" indent="-342900" fontAlgn="base">
              <a:spcBef>
                <a:spcPct val="20000"/>
              </a:spcBef>
              <a:spcAft>
                <a:spcPct val="0"/>
              </a:spcAft>
              <a:buFont typeface="Arial" charset="0"/>
              <a:buChar char="•"/>
            </a:pPr>
            <a:r>
              <a:rPr lang="en-US" sz="32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3200" dirty="0">
                <a:solidFill>
                  <a:srgbClr val="0D1969"/>
                </a:solidFill>
                <a:cs typeface="Arial" charset="0"/>
              </a:rPr>
              <a:t>Inflation</a:t>
            </a:r>
          </a:p>
        </p:txBody>
      </p:sp>
      <p:sp>
        <p:nvSpPr>
          <p:cNvPr id="25605" name="Content Placeholder 6"/>
          <p:cNvSpPr txBox="1">
            <a:spLocks/>
          </p:cNvSpPr>
          <p:nvPr/>
        </p:nvSpPr>
        <p:spPr bwMode="auto">
          <a:xfrm>
            <a:off x="62992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Local Contribution</a:t>
            </a:r>
          </a:p>
          <a:p>
            <a:pPr marL="342900" indent="-342900" fontAlgn="base">
              <a:spcBef>
                <a:spcPct val="20000"/>
              </a:spcBef>
              <a:spcAft>
                <a:spcPct val="0"/>
              </a:spcAft>
              <a:buFont typeface="Arial" charset="0"/>
              <a:buChar char="•"/>
            </a:pPr>
            <a:r>
              <a:rPr lang="en-US" sz="3200" dirty="0">
                <a:solidFill>
                  <a:srgbClr val="0D1969"/>
                </a:solidFill>
                <a:cs typeface="Arial" charset="0"/>
              </a:rPr>
              <a:t>Property value</a:t>
            </a:r>
          </a:p>
          <a:p>
            <a:pPr marL="342900" indent="-342900" fontAlgn="base">
              <a:spcBef>
                <a:spcPct val="20000"/>
              </a:spcBef>
              <a:spcAft>
                <a:spcPct val="0"/>
              </a:spcAft>
              <a:buFont typeface="Arial" charset="0"/>
              <a:buChar char="•"/>
            </a:pPr>
            <a:r>
              <a:rPr lang="en-US" sz="3200" dirty="0">
                <a:solidFill>
                  <a:srgbClr val="0D1969"/>
                </a:solidFill>
                <a:cs typeface="Arial" charset="0"/>
              </a:rPr>
              <a:t>Income</a:t>
            </a:r>
          </a:p>
          <a:p>
            <a:pPr marL="342900" indent="-342900" fontAlgn="base">
              <a:spcBef>
                <a:spcPct val="20000"/>
              </a:spcBef>
              <a:spcAft>
                <a:spcPct val="0"/>
              </a:spcAft>
              <a:buFont typeface="Arial" charset="0"/>
              <a:buChar char="•"/>
            </a:pPr>
            <a:r>
              <a:rPr lang="en-US" sz="3200" dirty="0">
                <a:solidFill>
                  <a:srgbClr val="0D1969"/>
                </a:solidFill>
                <a:cs typeface="Arial" charset="0"/>
              </a:rPr>
              <a:t>Municipal Revenue Growth Factor</a:t>
            </a:r>
          </a:p>
        </p:txBody>
      </p:sp>
      <p:sp>
        <p:nvSpPr>
          <p:cNvPr id="2" name="Slide Number Placeholder 1">
            <a:extLst>
              <a:ext uri="{FF2B5EF4-FFF2-40B4-BE49-F238E27FC236}">
                <a16:creationId xmlns:a16="http://schemas.microsoft.com/office/drawing/2014/main" id="{890D2FCF-FEFD-49AB-8F43-4D6F1E96E477}"/>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27334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three primary steps in determining each district’s Chapter 70 aid</a:t>
            </a:r>
          </a:p>
        </p:txBody>
      </p:sp>
      <p:graphicFrame>
        <p:nvGraphicFramePr>
          <p:cNvPr id="4" name="Content Placeholder 3" descr="This is a flow chart showing the 3 steps for determining each district's Chapter 70 aid."/>
          <p:cNvGraphicFramePr>
            <a:graphicFrameLocks noGrp="1"/>
          </p:cNvGraphicFramePr>
          <p:nvPr>
            <p:ph idx="1"/>
            <p:extLst>
              <p:ext uri="{D42A27DB-BD31-4B8C-83A1-F6EECF244321}">
                <p14:modId xmlns:p14="http://schemas.microsoft.com/office/powerpoint/2010/main" val="2313242266"/>
              </p:ext>
            </p:extLst>
          </p:nvPr>
        </p:nvGraphicFramePr>
        <p:xfrm>
          <a:off x="568325" y="1230314"/>
          <a:ext cx="11369675" cy="4010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9268" y="5446466"/>
            <a:ext cx="10909300" cy="774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Local Contribution + State Aid = a district’s net school spending (NSS) requirement</a:t>
            </a:r>
          </a:p>
          <a:p>
            <a:pPr algn="ctr"/>
            <a:r>
              <a:rPr lang="en-US" sz="2200" dirty="0">
                <a:solidFill>
                  <a:schemeClr val="tx1"/>
                </a:solidFill>
              </a:rPr>
              <a:t>This is the minimum amount that a district must spend to comply with state law</a:t>
            </a:r>
          </a:p>
        </p:txBody>
      </p:sp>
      <p:sp>
        <p:nvSpPr>
          <p:cNvPr id="3" name="Slide Number Placeholder 2">
            <a:extLst>
              <a:ext uri="{FF2B5EF4-FFF2-40B4-BE49-F238E27FC236}">
                <a16:creationId xmlns:a16="http://schemas.microsoft.com/office/drawing/2014/main" id="{86ED02BB-98D8-46A4-8C1F-36D4080CB118}"/>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41497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Each district's foundation budget is calculated by multiplying the number of pupils in 13 enrollment categories by cost rates in 11 functional areas</a:t>
            </a:r>
            <a:endParaRPr lang="en-US" sz="2000" dirty="0"/>
          </a:p>
        </p:txBody>
      </p:sp>
      <p:sp>
        <p:nvSpPr>
          <p:cNvPr id="4" name="Rectangle 3" descr="All of your students are counted in categories 1-10.  Special education and economically disadvantaged costs are treated as “costs above the base” and are captured in 11-13.&#10;"/>
          <p:cNvSpPr/>
          <p:nvPr/>
        </p:nvSpPr>
        <p:spPr>
          <a:xfrm>
            <a:off x="1179032" y="5792295"/>
            <a:ext cx="9833935" cy="707886"/>
          </a:xfrm>
          <a:prstGeom prst="rect">
            <a:avLst/>
          </a:prstGeom>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en-US" sz="2000" dirty="0"/>
              <a:t>All of your students are counted in categories 1−7; special education, English learner, and low-income costs are treated as costs above the base and are captured in 8−13</a:t>
            </a:r>
            <a:endParaRPr lang="en-US" sz="2000" dirty="0">
              <a:solidFill>
                <a:prstClr val="white"/>
              </a:solidFill>
            </a:endParaRPr>
          </a:p>
        </p:txBody>
      </p:sp>
      <p:sp>
        <p:nvSpPr>
          <p:cNvPr id="3" name="Slide Number Placeholder 2">
            <a:extLst>
              <a:ext uri="{FF2B5EF4-FFF2-40B4-BE49-F238E27FC236}">
                <a16:creationId xmlns:a16="http://schemas.microsoft.com/office/drawing/2014/main" id="{10BC760A-F473-4B13-A4FE-87A6F4269905}"/>
              </a:ext>
            </a:extLst>
          </p:cNvPr>
          <p:cNvSpPr>
            <a:spLocks noGrp="1"/>
          </p:cNvSpPr>
          <p:nvPr>
            <p:ph type="sldNum" sz="quarter" idx="17"/>
          </p:nvPr>
        </p:nvSpPr>
        <p:spPr/>
        <p:txBody>
          <a:bodyPr/>
          <a:lstStyle/>
          <a:p>
            <a:fld id="{FF27229C-EC7B-4063-A33B-28A5E87E32ED}" type="slidenum">
              <a:rPr lang="zh-CN" altLang="en-US" smtClean="0"/>
              <a:pPr/>
              <a:t>17</a:t>
            </a:fld>
            <a:endParaRPr lang="zh-CN" altLang="en-US"/>
          </a:p>
        </p:txBody>
      </p:sp>
      <p:graphicFrame>
        <p:nvGraphicFramePr>
          <p:cNvPr id="5" name="Table 4">
            <a:extLst>
              <a:ext uri="{FF2B5EF4-FFF2-40B4-BE49-F238E27FC236}">
                <a16:creationId xmlns:a16="http://schemas.microsoft.com/office/drawing/2014/main" id="{8F153C82-E932-4881-8037-A62A5F2B38C0}"/>
              </a:ext>
            </a:extLst>
          </p:cNvPr>
          <p:cNvGraphicFramePr>
            <a:graphicFrameLocks noGrp="1"/>
          </p:cNvGraphicFramePr>
          <p:nvPr>
            <p:extLst>
              <p:ext uri="{D42A27DB-BD31-4B8C-83A1-F6EECF244321}">
                <p14:modId xmlns:p14="http://schemas.microsoft.com/office/powerpoint/2010/main" val="815854577"/>
              </p:ext>
            </p:extLst>
          </p:nvPr>
        </p:nvGraphicFramePr>
        <p:xfrm>
          <a:off x="342900" y="1258498"/>
          <a:ext cx="11439526" cy="4306561"/>
        </p:xfrm>
        <a:graphic>
          <a:graphicData uri="http://schemas.openxmlformats.org/drawingml/2006/table">
            <a:tbl>
              <a:tblPr firstRow="1"/>
              <a:tblGrid>
                <a:gridCol w="250948">
                  <a:extLst>
                    <a:ext uri="{9D8B030D-6E8A-4147-A177-3AD203B41FA5}">
                      <a16:colId xmlns:a16="http://schemas.microsoft.com/office/drawing/2014/main" val="2120755684"/>
                    </a:ext>
                  </a:extLst>
                </a:gridCol>
                <a:gridCol w="1667412">
                  <a:extLst>
                    <a:ext uri="{9D8B030D-6E8A-4147-A177-3AD203B41FA5}">
                      <a16:colId xmlns:a16="http://schemas.microsoft.com/office/drawing/2014/main" val="122610199"/>
                    </a:ext>
                  </a:extLst>
                </a:gridCol>
                <a:gridCol w="568816">
                  <a:extLst>
                    <a:ext uri="{9D8B030D-6E8A-4147-A177-3AD203B41FA5}">
                      <a16:colId xmlns:a16="http://schemas.microsoft.com/office/drawing/2014/main" val="3460918455"/>
                    </a:ext>
                  </a:extLst>
                </a:gridCol>
                <a:gridCol w="501897">
                  <a:extLst>
                    <a:ext uri="{9D8B030D-6E8A-4147-A177-3AD203B41FA5}">
                      <a16:colId xmlns:a16="http://schemas.microsoft.com/office/drawing/2014/main" val="493874169"/>
                    </a:ext>
                  </a:extLst>
                </a:gridCol>
                <a:gridCol w="630160">
                  <a:extLst>
                    <a:ext uri="{9D8B030D-6E8A-4147-A177-3AD203B41FA5}">
                      <a16:colId xmlns:a16="http://schemas.microsoft.com/office/drawing/2014/main" val="3805738867"/>
                    </a:ext>
                  </a:extLst>
                </a:gridCol>
                <a:gridCol w="632018">
                  <a:extLst>
                    <a:ext uri="{9D8B030D-6E8A-4147-A177-3AD203B41FA5}">
                      <a16:colId xmlns:a16="http://schemas.microsoft.com/office/drawing/2014/main" val="3465377099"/>
                    </a:ext>
                  </a:extLst>
                </a:gridCol>
                <a:gridCol w="632018">
                  <a:extLst>
                    <a:ext uri="{9D8B030D-6E8A-4147-A177-3AD203B41FA5}">
                      <a16:colId xmlns:a16="http://schemas.microsoft.com/office/drawing/2014/main" val="2419840055"/>
                    </a:ext>
                  </a:extLst>
                </a:gridCol>
                <a:gridCol w="632018">
                  <a:extLst>
                    <a:ext uri="{9D8B030D-6E8A-4147-A177-3AD203B41FA5}">
                      <a16:colId xmlns:a16="http://schemas.microsoft.com/office/drawing/2014/main" val="993470700"/>
                    </a:ext>
                  </a:extLst>
                </a:gridCol>
                <a:gridCol w="632018">
                  <a:extLst>
                    <a:ext uri="{9D8B030D-6E8A-4147-A177-3AD203B41FA5}">
                      <a16:colId xmlns:a16="http://schemas.microsoft.com/office/drawing/2014/main" val="214096759"/>
                    </a:ext>
                  </a:extLst>
                </a:gridCol>
                <a:gridCol w="39037">
                  <a:extLst>
                    <a:ext uri="{9D8B030D-6E8A-4147-A177-3AD203B41FA5}">
                      <a16:colId xmlns:a16="http://schemas.microsoft.com/office/drawing/2014/main" val="3614117694"/>
                    </a:ext>
                  </a:extLst>
                </a:gridCol>
                <a:gridCol w="698937">
                  <a:extLst>
                    <a:ext uri="{9D8B030D-6E8A-4147-A177-3AD203B41FA5}">
                      <a16:colId xmlns:a16="http://schemas.microsoft.com/office/drawing/2014/main" val="634928093"/>
                    </a:ext>
                  </a:extLst>
                </a:gridCol>
                <a:gridCol w="698937">
                  <a:extLst>
                    <a:ext uri="{9D8B030D-6E8A-4147-A177-3AD203B41FA5}">
                      <a16:colId xmlns:a16="http://schemas.microsoft.com/office/drawing/2014/main" val="4030229790"/>
                    </a:ext>
                  </a:extLst>
                </a:gridCol>
                <a:gridCol w="855084">
                  <a:extLst>
                    <a:ext uri="{9D8B030D-6E8A-4147-A177-3AD203B41FA5}">
                      <a16:colId xmlns:a16="http://schemas.microsoft.com/office/drawing/2014/main" val="3423791534"/>
                    </a:ext>
                  </a:extLst>
                </a:gridCol>
                <a:gridCol w="862518">
                  <a:extLst>
                    <a:ext uri="{9D8B030D-6E8A-4147-A177-3AD203B41FA5}">
                      <a16:colId xmlns:a16="http://schemas.microsoft.com/office/drawing/2014/main" val="2167988073"/>
                    </a:ext>
                  </a:extLst>
                </a:gridCol>
                <a:gridCol w="899696">
                  <a:extLst>
                    <a:ext uri="{9D8B030D-6E8A-4147-A177-3AD203B41FA5}">
                      <a16:colId xmlns:a16="http://schemas.microsoft.com/office/drawing/2014/main" val="1562417177"/>
                    </a:ext>
                  </a:extLst>
                </a:gridCol>
                <a:gridCol w="619006">
                  <a:extLst>
                    <a:ext uri="{9D8B030D-6E8A-4147-A177-3AD203B41FA5}">
                      <a16:colId xmlns:a16="http://schemas.microsoft.com/office/drawing/2014/main" val="2514046963"/>
                    </a:ext>
                  </a:extLst>
                </a:gridCol>
                <a:gridCol w="619006">
                  <a:extLst>
                    <a:ext uri="{9D8B030D-6E8A-4147-A177-3AD203B41FA5}">
                      <a16:colId xmlns:a16="http://schemas.microsoft.com/office/drawing/2014/main" val="2463333047"/>
                    </a:ext>
                  </a:extLst>
                </a:gridCol>
              </a:tblGrid>
              <a:tr h="246674">
                <a:tc gridSpan="5">
                  <a:txBody>
                    <a:bodyPr/>
                    <a:lstStyle/>
                    <a:p>
                      <a:pPr algn="l" fontAlgn="ctr"/>
                      <a:r>
                        <a:rPr lang="en-US" sz="1200" b="1" i="0" u="none" strike="noStrike" dirty="0">
                          <a:effectLst/>
                          <a:latin typeface="Calibri" panose="020F0502020204030204" pitchFamily="34" charset="0"/>
                        </a:rPr>
                        <a:t>FY23 Chapter 70 Foundation Budget</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974699732"/>
                  </a:ext>
                </a:extLst>
              </a:tr>
              <a:tr h="197761">
                <a:tc>
                  <a:txBody>
                    <a:bodyPr/>
                    <a:lstStyle/>
                    <a:p>
                      <a:pPr algn="ctr" fontAlgn="b"/>
                      <a:r>
                        <a:rPr lang="en-US" sz="1100" b="1" i="0" u="none" strike="noStrike">
                          <a:effectLst/>
                          <a:latin typeface="Calibri" panose="020F0502020204030204" pitchFamily="34" charset="0"/>
                        </a:rPr>
                        <a:t>239</a:t>
                      </a:r>
                    </a:p>
                  </a:txBody>
                  <a:tcPr marL="0" marR="0" marT="0" marB="0" anchor="b">
                    <a:lnL>
                      <a:noFill/>
                    </a:lnL>
                    <a:lnR>
                      <a:noFill/>
                    </a:lnR>
                    <a:lnT>
                      <a:noFill/>
                    </a:lnT>
                    <a:lnB>
                      <a:noFill/>
                    </a:lnB>
                  </a:tcPr>
                </a:tc>
                <a:tc gridSpan="6">
                  <a:txBody>
                    <a:bodyPr/>
                    <a:lstStyle/>
                    <a:p>
                      <a:pPr algn="l" fontAlgn="b"/>
                      <a:r>
                        <a:rPr lang="en-US" sz="1100" b="1" i="0" u="none" strike="noStrike" dirty="0">
                          <a:effectLst/>
                          <a:latin typeface="Calibri" panose="020F0502020204030204" pitchFamily="34" charset="0"/>
                        </a:rPr>
                        <a:t> Plymouth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FFFFFF"/>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13</a:t>
                      </a:r>
                    </a:p>
                  </a:txBody>
                  <a:tcPr marL="0" marR="0" marT="0" marB="0" anchor="b">
                    <a:lnL>
                      <a:noFill/>
                    </a:lnL>
                    <a:lnR>
                      <a:noFill/>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l" fontAlgn="b"/>
                      <a:endParaRPr lang="en-US" sz="900" b="0" i="0" u="none" strike="noStrike" dirty="0">
                        <a:solidFill>
                          <a:srgbClr val="FFFFFF"/>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55240475"/>
                  </a:ext>
                </a:extLst>
              </a:tr>
              <a:tr h="139149">
                <a:tc>
                  <a:txBody>
                    <a:bodyPr/>
                    <a:lstStyle/>
                    <a:p>
                      <a:pPr algn="l" fontAlgn="b"/>
                      <a:endParaRPr lang="en-US" sz="7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1" i="0" u="none" strike="noStrike">
                        <a:effectLst/>
                        <a:latin typeface="Calibri" panose="020F0502020204030204" pitchFamily="34" charset="0"/>
                      </a:endParaRPr>
                    </a:p>
                  </a:txBody>
                  <a:tcPr marL="0" marR="0" marT="0" marB="0" anchor="b">
                    <a:lnL>
                      <a:noFill/>
                    </a:lnL>
                    <a:lnR>
                      <a:noFill/>
                    </a:lnR>
                    <a:lnT>
                      <a:noFill/>
                    </a:lnT>
                    <a:lnB>
                      <a:noFill/>
                    </a:lnB>
                  </a:tcPr>
                </a:tc>
                <a:tc gridSpan="7">
                  <a:txBody>
                    <a:bodyPr/>
                    <a:lstStyle/>
                    <a:p>
                      <a:pPr algn="ctr" fontAlgn="b"/>
                      <a:r>
                        <a:rPr lang="en-US" sz="900" b="1" i="0" u="sng" strike="noStrike">
                          <a:effectLst/>
                          <a:latin typeface="Calibri" panose="020F0502020204030204" pitchFamily="34" charset="0"/>
                        </a:rPr>
                        <a:t>Base Foundation Components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sng" strike="noStrike">
                        <a:effectLst/>
                        <a:latin typeface="Calibri" panose="020F0502020204030204" pitchFamily="34" charset="0"/>
                      </a:endParaRPr>
                    </a:p>
                  </a:txBody>
                  <a:tcPr marL="0" marR="0" marT="0" marB="0" anchor="b">
                    <a:lnL>
                      <a:noFill/>
                    </a:lnL>
                    <a:lnR>
                      <a:noFill/>
                    </a:lnR>
                    <a:lnT>
                      <a:noFill/>
                    </a:lnT>
                    <a:lnB>
                      <a:noFill/>
                    </a:lnB>
                  </a:tcPr>
                </a:tc>
                <a:tc gridSpan="6">
                  <a:txBody>
                    <a:bodyPr/>
                    <a:lstStyle/>
                    <a:p>
                      <a:pPr algn="ctr" fontAlgn="b"/>
                      <a:r>
                        <a:rPr lang="en-US" sz="900" b="1" i="0" u="sng" strike="noStrike">
                          <a:effectLst/>
                          <a:latin typeface="Calibri" panose="020F0502020204030204" pitchFamily="34" charset="0"/>
                        </a:rPr>
                        <a:t>Incremental Costs Above the Base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sng" strike="noStrike">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28870132"/>
                  </a:ext>
                </a:extLst>
              </a:tr>
              <a:tr h="156859">
                <a:tc>
                  <a:txBody>
                    <a:bodyPr/>
                    <a:lstStyle/>
                    <a:p>
                      <a:pPr algn="ctr" fontAlgn="ctr"/>
                      <a:endParaRPr lang="en-US" sz="7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7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2</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3</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4</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5</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6</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7</a:t>
                      </a:r>
                    </a:p>
                  </a:txBody>
                  <a:tcPr marL="0" marR="0" marT="0" marB="0" anchor="ctr">
                    <a:lnL>
                      <a:noFill/>
                    </a:lnL>
                    <a:lnR>
                      <a:noFill/>
                    </a:lnR>
                    <a:lnT>
                      <a:noFill/>
                    </a:lnT>
                    <a:lnB>
                      <a:noFill/>
                    </a:lnB>
                  </a:tcPr>
                </a:tc>
                <a:tc>
                  <a:txBody>
                    <a:bodyPr/>
                    <a:lstStyle/>
                    <a:p>
                      <a:pPr algn="ctr" fontAlgn="ctr"/>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8</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9</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10</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11</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12</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13</a:t>
                      </a:r>
                    </a:p>
                  </a:txBody>
                  <a:tcPr marL="0" marR="0" marT="0" marB="0" anchor="ctr">
                    <a:lnL>
                      <a:noFill/>
                    </a:lnL>
                    <a:lnR>
                      <a:noFill/>
                    </a:lnR>
                    <a:lnT>
                      <a:noFill/>
                    </a:lnT>
                    <a:lnB>
                      <a:noFill/>
                    </a:lnB>
                  </a:tcPr>
                </a:tc>
                <a:tc>
                  <a:txBody>
                    <a:bodyPr/>
                    <a:lstStyle/>
                    <a:p>
                      <a:pPr algn="ctr" fontAlgn="ctr"/>
                      <a:r>
                        <a:rPr lang="en-US" sz="900" b="0" i="0" u="none" strike="noStrike">
                          <a:effectLst/>
                          <a:latin typeface="Calibri" panose="020F0502020204030204" pitchFamily="34" charset="0"/>
                        </a:rPr>
                        <a:t>14</a:t>
                      </a:r>
                    </a:p>
                  </a:txBody>
                  <a:tcPr marL="0" marR="0" marT="0" marB="0" anchor="ctr">
                    <a:lnL>
                      <a:noFill/>
                    </a:lnL>
                    <a:lnR>
                      <a:noFill/>
                    </a:lnR>
                    <a:lnT>
                      <a:noFill/>
                    </a:lnT>
                    <a:lnB>
                      <a:noFill/>
                    </a:lnB>
                  </a:tcPr>
                </a:tc>
                <a:extLst>
                  <a:ext uri="{0D108BD9-81ED-4DB2-BD59-A6C34878D82A}">
                    <a16:rowId xmlns:a16="http://schemas.microsoft.com/office/drawing/2014/main" val="1720045535"/>
                  </a:ext>
                </a:extLst>
              </a:tr>
              <a:tr h="132825">
                <a:tc>
                  <a:txBody>
                    <a:bodyPr/>
                    <a:lstStyle/>
                    <a:p>
                      <a:pPr algn="l" fontAlgn="b"/>
                      <a:endParaRPr lang="en-US" sz="7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en-US" sz="900" b="1" i="0" u="none" strike="noStrike">
                          <a:effectLst/>
                          <a:latin typeface="Calibri" panose="020F0502020204030204" pitchFamily="34" charset="0"/>
                        </a:rPr>
                        <a:t> ------ Kindergarten ------</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 Junior/</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High</a:t>
                      </a:r>
                    </a:p>
                  </a:txBody>
                  <a:tcPr marL="0" marR="0" marT="0" marB="0" anchor="b">
                    <a:lnL>
                      <a:noFill/>
                    </a:lnL>
                    <a:lnR>
                      <a:noFill/>
                    </a:lnR>
                    <a:lnT>
                      <a:noFill/>
                    </a:lnT>
                    <a:lnB>
                      <a:noFill/>
                    </a:lnB>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Special Ed</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Special Ed</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r>
                        <a:rPr lang="en-US" sz="900" b="1" i="0" u="none" strike="noStrike">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00160419"/>
                  </a:ext>
                </a:extLst>
              </a:tr>
              <a:tr h="132825">
                <a:tc>
                  <a:txBody>
                    <a:bodyPr/>
                    <a:lstStyle/>
                    <a:p>
                      <a:pPr algn="l" fontAlgn="b"/>
                      <a:r>
                        <a:rPr lang="en-US" sz="700" b="1"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Pre-school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Half-Day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Full-Day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Elementary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Middle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School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Vocational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In-District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Tuitioned-Out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PK-5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High School/Voc</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Low income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711995"/>
                  </a:ext>
                </a:extLst>
              </a:tr>
              <a:tr h="196074">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effectLst/>
                          <a:latin typeface="Calibri" panose="020F0502020204030204" pitchFamily="34" charset="0"/>
                        </a:rPr>
                        <a:t>Foundation Enrollment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191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548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2,639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1,744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2,061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680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r>
                        <a:rPr lang="en-US" sz="900" b="1" i="0" u="none" strike="noStrike">
                          <a:effectLst/>
                          <a:latin typeface="Calibri" panose="020F0502020204030204" pitchFamily="34" charset="0"/>
                        </a:rPr>
                        <a:t>303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70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164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55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45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effectLst/>
                          <a:latin typeface="Calibri" panose="020F0502020204030204" pitchFamily="34" charset="0"/>
                        </a:rPr>
                        <a:t>2,693</a:t>
                      </a:r>
                    </a:p>
                  </a:txBody>
                  <a:tcPr marL="0" marR="0" marT="0"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effectLst/>
                          <a:latin typeface="Calibri" panose="020F0502020204030204" pitchFamily="34" charset="0"/>
                        </a:rPr>
                        <a:t>7,768</a:t>
                      </a:r>
                    </a:p>
                  </a:txBody>
                  <a:tcPr marL="0" marR="0" marT="0"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95922907"/>
                  </a:ext>
                </a:extLst>
              </a:tr>
              <a:tr h="112859">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0" i="0" u="none" strike="noStrike" dirty="0">
                        <a:effectLst/>
                        <a:latin typeface="Calibri" panose="020F0502020204030204" pitchFamily="34" charset="0"/>
                      </a:endParaRP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805389143"/>
                  </a:ext>
                </a:extLst>
              </a:tr>
              <a:tr h="151799">
                <a:tc>
                  <a:txBody>
                    <a:bodyPr/>
                    <a:lstStyle/>
                    <a:p>
                      <a:pPr algn="ctr" fontAlgn="b"/>
                      <a:r>
                        <a:rPr lang="en-US" sz="900" b="0" i="0" u="none" strike="noStrike" dirty="0">
                          <a:effectLst/>
                          <a:latin typeface="Calibri" panose="020F0502020204030204" pitchFamily="34" charset="0"/>
                        </a:rPr>
                        <a:t>1</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Administration</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41,953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240,727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1,159,269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766,111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905,363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298,713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918,630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236,845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17,204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6,090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4,649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181,773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4,777,328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499793248"/>
                  </a:ext>
                </a:extLst>
              </a:tr>
              <a:tr h="151799">
                <a:tc>
                  <a:txBody>
                    <a:bodyPr/>
                    <a:lstStyle/>
                    <a:p>
                      <a:pPr algn="ctr" fontAlgn="b"/>
                      <a:r>
                        <a:rPr lang="en-US" sz="900" b="0" i="0" u="none" strike="noStrike" dirty="0">
                          <a:effectLst/>
                          <a:latin typeface="Calibri" panose="020F0502020204030204" pitchFamily="34" charset="0"/>
                        </a:rPr>
                        <a:t>2</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Instructional Leadership</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75,767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434,777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2,093,751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1,383,669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1,635,173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539,504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30,105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10,656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8,136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861,167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7,072,703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660026635"/>
                  </a:ext>
                </a:extLst>
              </a:tr>
              <a:tr h="151799">
                <a:tc>
                  <a:txBody>
                    <a:bodyPr/>
                    <a:lstStyle/>
                    <a:p>
                      <a:pPr algn="ctr" fontAlgn="b"/>
                      <a:r>
                        <a:rPr lang="en-US" sz="900" b="0" i="0" u="none" strike="noStrike" dirty="0">
                          <a:effectLst/>
                          <a:latin typeface="Calibri" panose="020F0502020204030204" pitchFamily="34" charset="0"/>
                        </a:rPr>
                        <a:t>3</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Classroom &amp; Specialist Teachers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347,419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1,993,569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9,600,280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5,583,107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9,702,762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5,442,249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3,031,244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210,730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74,592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56,948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8,406,687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44,449,587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927773153"/>
                  </a:ext>
                </a:extLst>
              </a:tr>
              <a:tr h="151799">
                <a:tc>
                  <a:txBody>
                    <a:bodyPr/>
                    <a:lstStyle/>
                    <a:p>
                      <a:pPr algn="ctr" fontAlgn="b"/>
                      <a:r>
                        <a:rPr lang="en-US" sz="900" b="0" i="0" u="none" strike="noStrike" dirty="0">
                          <a:effectLst/>
                          <a:latin typeface="Calibri" panose="020F0502020204030204" pitchFamily="34" charset="0"/>
                        </a:rPr>
                        <a:t>4</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Other Teaching Services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89,102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511,312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2,462,322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1,171,366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1,152,409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380,222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2,830,230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3,618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30,105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10,656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8,136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0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8,649,478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107056079"/>
                  </a:ext>
                </a:extLst>
              </a:tr>
              <a:tr h="151799">
                <a:tc>
                  <a:txBody>
                    <a:bodyPr/>
                    <a:lstStyle/>
                    <a:p>
                      <a:pPr algn="ctr" fontAlgn="b"/>
                      <a:r>
                        <a:rPr lang="en-US" sz="900" b="0" i="0" u="none" strike="noStrike" dirty="0">
                          <a:effectLst/>
                          <a:latin typeface="Calibri" panose="020F0502020204030204" pitchFamily="34" charset="0"/>
                        </a:rPr>
                        <a:t>5</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Professional Development</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13,740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78,882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379,928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272,165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311,869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170,120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146,224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8,600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3,045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2,324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407,837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1,794,735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972366886"/>
                  </a:ext>
                </a:extLst>
              </a:tr>
              <a:tr h="225719">
                <a:tc>
                  <a:txBody>
                    <a:bodyPr/>
                    <a:lstStyle/>
                    <a:p>
                      <a:pPr algn="ctr" fontAlgn="b"/>
                      <a:r>
                        <a:rPr lang="en-US" sz="900" b="0" i="0" u="none" strike="noStrike" dirty="0">
                          <a:effectLst/>
                          <a:latin typeface="Calibri" panose="020F0502020204030204" pitchFamily="34" charset="0"/>
                        </a:rPr>
                        <a:t>6</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Instructional Materials, Equipment &amp; Technology*</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48,489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278,252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1,339,979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885,533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1,674,356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966,749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123,076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20,735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7,340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5,603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60,296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5,410,409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914745600"/>
                  </a:ext>
                </a:extLst>
              </a:tr>
              <a:tr h="151799">
                <a:tc>
                  <a:txBody>
                    <a:bodyPr/>
                    <a:lstStyle/>
                    <a:p>
                      <a:pPr algn="ctr" fontAlgn="b"/>
                      <a:r>
                        <a:rPr lang="en-US" sz="900" b="0" i="0" u="none" strike="noStrike" dirty="0">
                          <a:effectLst/>
                          <a:latin typeface="Calibri" panose="020F0502020204030204" pitchFamily="34" charset="0"/>
                        </a:rPr>
                        <a:t>7</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Guidance &amp; Psychological Services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30,336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174,091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838,371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655,935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910,343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300,356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12,901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4,567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3,486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340,395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a:effectLst/>
                          <a:latin typeface="Calibri" panose="020F0502020204030204" pitchFamily="34" charset="0"/>
                        </a:rPr>
                        <a:t>3,270,782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670050545"/>
                  </a:ext>
                </a:extLst>
              </a:tr>
              <a:tr h="151799">
                <a:tc>
                  <a:txBody>
                    <a:bodyPr/>
                    <a:lstStyle/>
                    <a:p>
                      <a:pPr algn="ctr" fontAlgn="b"/>
                      <a:r>
                        <a:rPr lang="en-US" sz="900" b="0" i="0" u="none" strike="noStrike">
                          <a:effectLst/>
                          <a:latin typeface="Calibri" panose="020F0502020204030204" pitchFamily="34" charset="0"/>
                        </a:rPr>
                        <a:t>8</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Pupil Services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10,054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57,714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416,845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449,980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1,226,251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404,586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4,303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1,522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1,162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1,768,859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4,341,276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304644369"/>
                  </a:ext>
                </a:extLst>
              </a:tr>
              <a:tr h="151799">
                <a:tc>
                  <a:txBody>
                    <a:bodyPr/>
                    <a:lstStyle/>
                    <a:p>
                      <a:pPr algn="ctr" fontAlgn="b"/>
                      <a:r>
                        <a:rPr lang="en-US" sz="900" b="0" i="0" u="none" strike="noStrike" dirty="0">
                          <a:effectLst/>
                          <a:latin typeface="Calibri" panose="020F0502020204030204" pitchFamily="34" charset="0"/>
                        </a:rPr>
                        <a:t>9</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Operations &amp; Maintenance</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96,474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553,586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2,665,901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1,909,986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2,188,551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1,351,418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1,026,150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51,607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18,267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13,946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0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9,875,888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294510242"/>
                  </a:ext>
                </a:extLst>
              </a:tr>
              <a:tr h="151799">
                <a:tc>
                  <a:txBody>
                    <a:bodyPr/>
                    <a:lstStyle/>
                    <a:p>
                      <a:pPr algn="ctr" fontAlgn="b"/>
                      <a:r>
                        <a:rPr lang="en-US" sz="900" b="0" i="0" u="none" strike="noStrike" dirty="0">
                          <a:effectLst/>
                          <a:latin typeface="Calibri" panose="020F0502020204030204" pitchFamily="34" charset="0"/>
                        </a:rPr>
                        <a:t>10</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Employee Benefits/Fixed Charges*</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124,454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714,132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3,439,118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2,388,425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2,527,116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1,137,620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1,122,251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45,620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16,147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12,328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1,311,329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12,838,541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501744878"/>
                  </a:ext>
                </a:extLst>
              </a:tr>
              <a:tr h="151799">
                <a:tc>
                  <a:txBody>
                    <a:bodyPr/>
                    <a:lstStyle/>
                    <a:p>
                      <a:pPr algn="ctr" fontAlgn="b"/>
                      <a:r>
                        <a:rPr lang="en-US" sz="900" b="0" i="0" u="none" strike="noStrike" dirty="0">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Special Education Tuition*</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2,168,486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0" i="0" u="none" strike="noStrike" dirty="0">
                          <a:effectLst/>
                          <a:latin typeface="Calibri" panose="020F0502020204030204" pitchFamily="34" charset="0"/>
                        </a:rPr>
                        <a:t>0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effectLst/>
                          <a:latin typeface="Calibri" panose="020F0502020204030204" pitchFamily="34" charset="0"/>
                        </a:rPr>
                        <a:t>2,168,486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829238972"/>
                  </a:ext>
                </a:extLst>
              </a:tr>
              <a:tr h="113849">
                <a:tc>
                  <a:txBody>
                    <a:bodyPr/>
                    <a:lstStyle/>
                    <a:p>
                      <a:pPr algn="ctr" fontAlgn="b"/>
                      <a:endParaRPr lang="en-US" sz="8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800" b="0" i="0" u="none" strike="noStrike" dirty="0">
                        <a:effectLst/>
                        <a:latin typeface="Calibri" panose="020F0502020204030204" pitchFamily="34" charset="0"/>
                      </a:endParaRP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8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4100722646"/>
                  </a:ext>
                </a:extLst>
              </a:tr>
              <a:tr h="221374">
                <a:tc>
                  <a:txBody>
                    <a:bodyPr/>
                    <a:lstStyle/>
                    <a:p>
                      <a:pPr algn="ctr" fontAlgn="b"/>
                      <a:r>
                        <a:rPr lang="en-US" sz="900" b="1" i="0" u="none" strike="noStrike" dirty="0">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r>
                        <a:rPr lang="en-US" sz="900" b="1" i="0" u="none" strike="noStrike">
                          <a:effectLst/>
                          <a:latin typeface="Calibri" panose="020F0502020204030204" pitchFamily="34" charset="0"/>
                        </a:rPr>
                        <a:t>Total</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877,788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5,037,043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24,395,765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15,466,277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22,234,193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10,991,536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 </a:t>
                      </a:r>
                    </a:p>
                  </a:txBody>
                  <a:tcPr marL="0" marR="0" marT="0" marB="0" anchor="b">
                    <a:lnL>
                      <a:noFill/>
                    </a:lnL>
                    <a:lnR>
                      <a:noFill/>
                    </a:lnR>
                    <a:lnT>
                      <a:noFill/>
                    </a:lnT>
                    <a:lnB>
                      <a:noFill/>
                    </a:lnB>
                    <a:solidFill>
                      <a:srgbClr val="000000"/>
                    </a:solidFill>
                  </a:tcPr>
                </a:tc>
                <a:tc>
                  <a:txBody>
                    <a:bodyPr/>
                    <a:lstStyle/>
                    <a:p>
                      <a:pPr algn="r" fontAlgn="b"/>
                      <a:r>
                        <a:rPr lang="en-US" sz="900" b="1" i="0" u="none" strike="noStrike">
                          <a:effectLst/>
                          <a:latin typeface="Calibri" panose="020F0502020204030204" pitchFamily="34" charset="0"/>
                        </a:rPr>
                        <a:t>9,197,806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2,408,949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431,910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152,881 </a:t>
                      </a:r>
                    </a:p>
                  </a:txBody>
                  <a:tcPr marL="0" marR="0" marT="0"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116,719 </a:t>
                      </a:r>
                    </a:p>
                  </a:txBody>
                  <a:tcPr marL="0" marR="0" marT="0" marB="0" anchor="b">
                    <a:lnL>
                      <a:noFill/>
                    </a:lnL>
                    <a:lnR>
                      <a:noFill/>
                    </a:lnR>
                    <a:lnT>
                      <a:noFill/>
                    </a:lnT>
                    <a:lnB>
                      <a:noFill/>
                    </a:lnB>
                  </a:tcPr>
                </a:tc>
                <a:tc>
                  <a:txBody>
                    <a:bodyPr/>
                    <a:lstStyle/>
                    <a:p>
                      <a:pPr algn="r" fontAlgn="b"/>
                      <a:r>
                        <a:rPr lang="en-US" sz="900" b="1" i="0" u="none" strike="noStrike" dirty="0">
                          <a:effectLst/>
                          <a:latin typeface="Calibri" panose="020F0502020204030204" pitchFamily="34" charset="0"/>
                        </a:rPr>
                        <a:t>13,338,344 </a:t>
                      </a:r>
                    </a:p>
                  </a:txBody>
                  <a:tcPr marL="0" marR="0" marT="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1" i="0" u="none" strike="noStrike" dirty="0">
                          <a:effectLst/>
                          <a:latin typeface="Calibri" panose="020F0502020204030204" pitchFamily="34" charset="0"/>
                        </a:rPr>
                        <a:t>104,649,212</a:t>
                      </a:r>
                    </a:p>
                  </a:txBody>
                  <a:tcPr marL="0" marR="0" marT="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350589066"/>
                  </a:ext>
                </a:extLst>
              </a:tr>
              <a:tr h="112859">
                <a:tc>
                  <a:txBody>
                    <a:bodyPr/>
                    <a:lstStyle/>
                    <a:p>
                      <a:pPr algn="ctr"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58828"/>
                  </a:ext>
                </a:extLst>
              </a:tr>
              <a:tr h="136198">
                <a:tc>
                  <a:txBody>
                    <a:bodyPr/>
                    <a:lstStyle/>
                    <a:p>
                      <a:pPr algn="ctr" fontAlgn="b"/>
                      <a:r>
                        <a:rPr lang="en-US" sz="900" b="0" i="0" u="none" strike="noStrike" dirty="0">
                          <a:effectLst/>
                          <a:latin typeface="Calibri" panose="020F0502020204030204" pitchFamily="34" charset="0"/>
                        </a:rPr>
                        <a:t>13</a:t>
                      </a:r>
                    </a:p>
                  </a:txBody>
                  <a:tcPr marL="0" marR="0" marT="0"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Wage Adjustment Factor</a:t>
                      </a:r>
                    </a:p>
                  </a:txBody>
                  <a:tcPr marL="0" marR="0" marT="0"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103.7%</a:t>
                      </a: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a:effectLst/>
                          <a:latin typeface="Calibri" panose="020F0502020204030204" pitchFamily="34" charset="0"/>
                        </a:rPr>
                        <a:t>Foundation Budget per Pupil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900" b="1"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Calibri" panose="020F0502020204030204" pitchFamily="34" charset="0"/>
                        </a:rPr>
                        <a:t>13,472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771790"/>
                  </a:ext>
                </a:extLst>
              </a:tr>
              <a:tr h="136198">
                <a:tc>
                  <a:txBody>
                    <a:bodyPr/>
                    <a:lstStyle/>
                    <a:p>
                      <a:pPr algn="ctr"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gridSpan="12">
                  <a:txBody>
                    <a:bodyPr/>
                    <a:lstStyle/>
                    <a:p>
                      <a:pPr algn="l" fontAlgn="b"/>
                      <a:r>
                        <a:rPr lang="en-US" sz="900" b="0" i="0" u="none" strike="noStrike" dirty="0">
                          <a:effectLst/>
                          <a:latin typeface="Calibri" panose="020F0502020204030204" pitchFamily="34" charset="0"/>
                        </a:rPr>
                        <a:t>*The wage adjustment factor is applied to underlying rates in all functions except instructional equipment, benefits and special education tuition.</a:t>
                      </a:r>
                    </a:p>
                    <a:p>
                      <a:pPr algn="l"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215969"/>
                  </a:ext>
                </a:extLst>
              </a:tr>
              <a:tr h="112859">
                <a:tc>
                  <a:txBody>
                    <a:bodyPr/>
                    <a:lstStyle/>
                    <a:p>
                      <a:pPr algn="ctr" fontAlgn="b"/>
                      <a:r>
                        <a:rPr lang="en-US" sz="900" b="0" i="0" u="none" strike="noStrike" dirty="0">
                          <a:effectLst/>
                          <a:latin typeface="Calibri" panose="020F0502020204030204" pitchFamily="34" charset="0"/>
                        </a:rPr>
                        <a:t>14</a:t>
                      </a:r>
                    </a:p>
                  </a:txBody>
                  <a:tcPr marL="0" marR="0" marT="0" marB="0" anchor="ctr">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Low-income percentage</a:t>
                      </a:r>
                    </a:p>
                  </a:txBody>
                  <a:tcPr marL="0" marR="0" marT="0" marB="0" anchor="ctr">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35.54%</a:t>
                      </a:r>
                    </a:p>
                  </a:txBody>
                  <a:tcPr marL="0" marR="0" marT="0" marB="0" anchor="ctr">
                    <a:lnL>
                      <a:noFill/>
                    </a:lnL>
                    <a:lnR>
                      <a:noFill/>
                    </a:lnR>
                    <a:lnT>
                      <a:noFill/>
                    </a:lnT>
                    <a:lnB>
                      <a:noFill/>
                    </a:lnB>
                    <a:noFill/>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900" b="0" i="0" u="none" strike="noStrike" dirty="0">
                          <a:effectLst/>
                          <a:latin typeface="Calibri" panose="020F0502020204030204" pitchFamily="34" charset="0"/>
                        </a:rPr>
                        <a:t>English learner foundation budget as % total foundation budget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Calibri" panose="020F0502020204030204" pitchFamily="34" charset="0"/>
                        </a:rPr>
                        <a:t>0.7%</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9638509"/>
                  </a:ext>
                </a:extLst>
              </a:tr>
              <a:tr h="112859">
                <a:tc>
                  <a:txBody>
                    <a:bodyPr/>
                    <a:lstStyle/>
                    <a:p>
                      <a:pPr algn="ctr" fontAlgn="b"/>
                      <a:r>
                        <a:rPr lang="en-US" sz="900" b="0" i="0" u="none" strike="noStrike" dirty="0">
                          <a:effectLst/>
                          <a:latin typeface="Calibri" panose="020F0502020204030204" pitchFamily="34" charset="0"/>
                        </a:rPr>
                        <a:t>15</a:t>
                      </a:r>
                    </a:p>
                  </a:txBody>
                  <a:tcPr marL="0" marR="0" marT="0" marB="0" anchor="ctr">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Low-income group</a:t>
                      </a:r>
                    </a:p>
                  </a:txBody>
                  <a:tcPr marL="0" marR="0" marT="0" marB="0" anchor="ctr">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6</a:t>
                      </a:r>
                    </a:p>
                  </a:txBody>
                  <a:tcPr marL="0" marR="0" marT="0" marB="0" anchor="ctr">
                    <a:lnL>
                      <a:noFill/>
                    </a:lnL>
                    <a:lnR>
                      <a:noFill/>
                    </a:lnR>
                    <a:lnT>
                      <a:noFill/>
                    </a:lnT>
                    <a:lnB>
                      <a:noFill/>
                    </a:lnB>
                    <a:noFill/>
                  </a:tcPr>
                </a:tc>
                <a:tc>
                  <a:txBody>
                    <a:bodyPr/>
                    <a:lstStyle/>
                    <a:p>
                      <a:pPr algn="l" fontAlgn="b"/>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900" b="0" i="0" u="none" strike="noStrike" dirty="0">
                          <a:effectLst/>
                          <a:latin typeface="Calibri" panose="020F0502020204030204" pitchFamily="34" charset="0"/>
                        </a:rPr>
                        <a:t>Low-income foundation budget as % total foundation budget</a:t>
                      </a:r>
                      <a:r>
                        <a:rPr lang="en-US" sz="700" b="0" i="0" u="none" strike="noStrike" dirty="0">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12.7%</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72646"/>
                  </a:ext>
                </a:extLst>
              </a:tr>
            </a:tbl>
          </a:graphicData>
        </a:graphic>
      </p:graphicFrame>
    </p:spTree>
    <p:extLst>
      <p:ext uri="{BB962C8B-B14F-4D97-AF65-F5344CB8AC3E}">
        <p14:creationId xmlns:p14="http://schemas.microsoft.com/office/powerpoint/2010/main" val="103390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Foundation budgets vary based on student needs, </a:t>
            </a:r>
            <a:br>
              <a:rPr lang="en-US" sz="3200" dirty="0"/>
            </a:br>
            <a:r>
              <a:rPr lang="en-US" sz="3200" dirty="0"/>
              <a:t>including concentrations of low-income students</a:t>
            </a:r>
            <a:endParaRPr lang="en-US" dirty="0"/>
          </a:p>
        </p:txBody>
      </p:sp>
      <p:graphicFrame>
        <p:nvGraphicFramePr>
          <p:cNvPr id="4" name="Chart 3" descr="This is a bar graph showing the preliminary foundation budget per pupil amounts by low income group, showing that foundation budgets per pupil increase as low income concentrations increase.">
            <a:extLst>
              <a:ext uri="{FF2B5EF4-FFF2-40B4-BE49-F238E27FC236}">
                <a16:creationId xmlns:a16="http://schemas.microsoft.com/office/drawing/2014/main" id="{1ED915A0-8DE6-48E4-867C-780C80D8AFC7}"/>
              </a:ext>
            </a:extLst>
          </p:cNvPr>
          <p:cNvGraphicFramePr/>
          <p:nvPr>
            <p:extLst>
              <p:ext uri="{D42A27DB-BD31-4B8C-83A1-F6EECF244321}">
                <p14:modId xmlns:p14="http://schemas.microsoft.com/office/powerpoint/2010/main" val="372956520"/>
              </p:ext>
            </p:extLst>
          </p:nvPr>
        </p:nvGraphicFramePr>
        <p:xfrm>
          <a:off x="1168400" y="1187027"/>
          <a:ext cx="10688320" cy="5158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118869F-43B4-47B3-98EE-1AA7C929758F}"/>
              </a:ext>
            </a:extLst>
          </p:cNvPr>
          <p:cNvSpPr txBox="1"/>
          <p:nvPr/>
        </p:nvSpPr>
        <p:spPr>
          <a:xfrm>
            <a:off x="1168400" y="6378914"/>
            <a:ext cx="5947590" cy="369332"/>
          </a:xfrm>
          <a:prstGeom prst="rect">
            <a:avLst/>
          </a:prstGeom>
          <a:noFill/>
        </p:spPr>
        <p:txBody>
          <a:bodyPr wrap="none" rtlCol="0">
            <a:spAutoFit/>
          </a:bodyPr>
          <a:lstStyle/>
          <a:p>
            <a:r>
              <a:rPr lang="en-US" dirty="0"/>
              <a:t>Note: Chart excludes vocational and agricultural districts.</a:t>
            </a:r>
          </a:p>
        </p:txBody>
      </p:sp>
      <p:sp>
        <p:nvSpPr>
          <p:cNvPr id="5" name="Slide Number Placeholder 4">
            <a:extLst>
              <a:ext uri="{FF2B5EF4-FFF2-40B4-BE49-F238E27FC236}">
                <a16:creationId xmlns:a16="http://schemas.microsoft.com/office/drawing/2014/main" id="{AEC7EAEC-E04C-41F4-B1BF-69237472F450}"/>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23418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Determining each municipality’s target local share starts with the local share of statewide foundation</a:t>
            </a:r>
          </a:p>
        </p:txBody>
      </p:sp>
      <p:sp>
        <p:nvSpPr>
          <p:cNvPr id="17" name="Rounded Rectangle 16" descr="Calculate statewide foundation budget.&#10;"/>
          <p:cNvSpPr/>
          <p:nvPr/>
        </p:nvSpPr>
        <p:spPr>
          <a:xfrm>
            <a:off x="4064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D1969"/>
                </a:solidFill>
              </a:rPr>
              <a:t>Calculate </a:t>
            </a:r>
            <a:r>
              <a:rPr lang="en-US" sz="1400" b="1" u="sng" dirty="0">
                <a:solidFill>
                  <a:srgbClr val="0D1969"/>
                </a:solidFill>
              </a:rPr>
              <a:t>statewide</a:t>
            </a:r>
            <a:r>
              <a:rPr lang="en-US" sz="1400" dirty="0">
                <a:solidFill>
                  <a:srgbClr val="0D1969"/>
                </a:solidFill>
              </a:rPr>
              <a:t> foundation budget</a:t>
            </a:r>
          </a:p>
        </p:txBody>
      </p:sp>
      <p:sp>
        <p:nvSpPr>
          <p:cNvPr id="13" name="Rounded Rectangle 12" descr="Determine local share of statewide foundation.&#10;"/>
          <p:cNvSpPr/>
          <p:nvPr/>
        </p:nvSpPr>
        <p:spPr>
          <a:xfrm>
            <a:off x="42672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D1969"/>
                </a:solidFill>
              </a:rPr>
              <a:t>Determine target local share </a:t>
            </a:r>
            <a:br>
              <a:rPr lang="en-US" sz="1400" dirty="0">
                <a:solidFill>
                  <a:srgbClr val="0D1969"/>
                </a:solidFill>
              </a:rPr>
            </a:br>
            <a:r>
              <a:rPr lang="en-US" sz="1400" dirty="0">
                <a:solidFill>
                  <a:srgbClr val="0D1969"/>
                </a:solidFill>
              </a:rPr>
              <a:t>of </a:t>
            </a:r>
            <a:r>
              <a:rPr lang="en-US" sz="1400" b="1" u="sng" dirty="0">
                <a:solidFill>
                  <a:srgbClr val="0D1969"/>
                </a:solidFill>
              </a:rPr>
              <a:t>statewide</a:t>
            </a:r>
            <a:r>
              <a:rPr lang="en-US" sz="1400" dirty="0">
                <a:solidFill>
                  <a:srgbClr val="0D1969"/>
                </a:solidFill>
              </a:rPr>
              <a:t> foundation</a:t>
            </a:r>
          </a:p>
        </p:txBody>
      </p:sp>
      <p:sp>
        <p:nvSpPr>
          <p:cNvPr id="19" name="Rounded Rectangle 18" descr="Statewide, determine percentages that yield ½ from property and ½ from income"/>
          <p:cNvSpPr/>
          <p:nvPr/>
        </p:nvSpPr>
        <p:spPr>
          <a:xfrm>
            <a:off x="8128000" y="1524000"/>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0D1969"/>
                </a:solidFill>
              </a:rPr>
              <a:t>Statewide</a:t>
            </a:r>
            <a:r>
              <a:rPr lang="en-US" sz="1400" dirty="0">
                <a:solidFill>
                  <a:srgbClr val="0D1969"/>
                </a:solidFill>
              </a:rPr>
              <a:t>, determine percentages that yield ½ from property and ½ from income</a:t>
            </a:r>
          </a:p>
        </p:txBody>
      </p:sp>
      <p:grpSp>
        <p:nvGrpSpPr>
          <p:cNvPr id="3" name="Group 22" descr="This shows the process for calculating the required local contribution, starting with calculating the statewide foundation budget."/>
          <p:cNvGrpSpPr/>
          <p:nvPr/>
        </p:nvGrpSpPr>
        <p:grpSpPr>
          <a:xfrm>
            <a:off x="508000" y="2133600"/>
            <a:ext cx="10363200" cy="2667000"/>
            <a:chOff x="381000" y="2133600"/>
            <a:chExt cx="7772400" cy="2667000"/>
          </a:xfrm>
        </p:grpSpPr>
        <p:sp>
          <p:nvSpPr>
            <p:cNvPr id="21" name="Rounded Rectangle 20" descr="59% Local Contribution&#10;$6.221B &#10;"/>
            <p:cNvSpPr/>
            <p:nvPr/>
          </p:nvSpPr>
          <p:spPr>
            <a:xfrm>
              <a:off x="3276601" y="3352800"/>
              <a:ext cx="1840230" cy="14478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59% Local contribution</a:t>
              </a:r>
            </a:p>
            <a:p>
              <a:pPr algn="ctr"/>
              <a:r>
                <a:rPr lang="en-US" sz="1400" dirty="0">
                  <a:solidFill>
                    <a:schemeClr val="tx1"/>
                  </a:solidFill>
                </a:rPr>
                <a:t>$7.605B </a:t>
              </a:r>
            </a:p>
          </p:txBody>
        </p:sp>
        <p:sp>
          <p:nvSpPr>
            <p:cNvPr id="22" name="Rounded Rectangle 21" descr="41% State Aid&#10;$4.463B &#10;"/>
            <p:cNvSpPr/>
            <p:nvPr/>
          </p:nvSpPr>
          <p:spPr>
            <a:xfrm>
              <a:off x="3276600" y="2209800"/>
              <a:ext cx="1840230" cy="1143000"/>
            </a:xfrm>
            <a:prstGeom prst="round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rgbClr val="0D1969"/>
                  </a:solidFill>
                </a:rPr>
                <a:t>41% State aid</a:t>
              </a:r>
            </a:p>
            <a:p>
              <a:pPr algn="ctr"/>
              <a:r>
                <a:rPr lang="en-US" sz="1400" dirty="0">
                  <a:solidFill>
                    <a:schemeClr val="tx1"/>
                  </a:solidFill>
                </a:rPr>
                <a:t>$5.285B </a:t>
              </a: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Property effort</a:t>
              </a:r>
            </a:p>
            <a:p>
              <a:pPr algn="ctr"/>
              <a:r>
                <a:rPr lang="en-US" sz="1050" dirty="0">
                  <a:solidFill>
                    <a:srgbClr val="0D1969"/>
                  </a:solidFill>
                </a:rPr>
                <a:t>0.3624%</a:t>
              </a:r>
            </a:p>
            <a:p>
              <a:pPr algn="ctr"/>
              <a:r>
                <a:rPr lang="en-US" sz="1050" dirty="0">
                  <a:solidFill>
                    <a:srgbClr val="0D1969"/>
                  </a:solidFill>
                </a:rPr>
                <a:t>$3.803B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Income effort</a:t>
              </a:r>
            </a:p>
            <a:p>
              <a:pPr algn="ctr"/>
              <a:r>
                <a:rPr lang="en-US" sz="1050" dirty="0">
                  <a:solidFill>
                    <a:srgbClr val="0D1969"/>
                  </a:solidFill>
                </a:rPr>
                <a:t>1.5242%</a:t>
              </a:r>
            </a:p>
            <a:p>
              <a:pPr algn="ctr"/>
              <a:r>
                <a:rPr lang="en-US" sz="1050" dirty="0">
                  <a:solidFill>
                    <a:srgbClr val="0D1969"/>
                  </a:solidFill>
                </a:rPr>
                <a:t>$3.803B</a:t>
              </a: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D1969"/>
                  </a:solidFill>
                </a:rPr>
                <a:t>Statewide foundation budget </a:t>
              </a:r>
            </a:p>
            <a:p>
              <a:pPr algn="ctr"/>
              <a:r>
                <a:rPr lang="en-US" sz="1400" dirty="0">
                  <a:solidFill>
                    <a:srgbClr val="0D1969"/>
                  </a:solidFill>
                </a:rPr>
                <a:t>$12.890B</a:t>
              </a: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a:solidFill>
                  <a:prstClr val="white"/>
                </a:solidFill>
              </a:rPr>
              <a:t>Property and income percentages are applied uniformly across </a:t>
            </a:r>
            <a:r>
              <a:rPr lang="en-US" b="1" u="sng" dirty="0">
                <a:solidFill>
                  <a:prstClr val="white"/>
                </a:solidFill>
              </a:rPr>
              <a:t>all cities and towns</a:t>
            </a:r>
            <a:r>
              <a:rPr lang="en-US" b="1" dirty="0">
                <a:solidFill>
                  <a:prstClr val="white"/>
                </a:solidFill>
              </a:rPr>
              <a:t> </a:t>
            </a:r>
            <a:r>
              <a:rPr lang="en-US" dirty="0">
                <a:solidFill>
                  <a:prstClr val="white"/>
                </a:solidFill>
              </a:rPr>
              <a:t>to determine the </a:t>
            </a:r>
            <a:r>
              <a:rPr lang="en-US" b="1" dirty="0">
                <a:solidFill>
                  <a:prstClr val="white"/>
                </a:solidFill>
              </a:rPr>
              <a:t>combined effort yield </a:t>
            </a:r>
            <a:r>
              <a:rPr lang="en-US" dirty="0">
                <a:solidFill>
                  <a:prstClr val="white"/>
                </a:solidFill>
              </a:rPr>
              <a:t>from property and income. </a:t>
            </a:r>
          </a:p>
        </p:txBody>
      </p:sp>
      <p:sp>
        <p:nvSpPr>
          <p:cNvPr id="4" name="Slide Number Placeholder 3">
            <a:extLst>
              <a:ext uri="{FF2B5EF4-FFF2-40B4-BE49-F238E27FC236}">
                <a16:creationId xmlns:a16="http://schemas.microsoft.com/office/drawing/2014/main" id="{B26DCE62-8545-4A0F-AEB8-CD1124F37A95}"/>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701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FY23 House 2 proposed Chapter 70 funding</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93299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individual municipality’s target local share is based on its local property value, income, and foundation budget</a:t>
            </a:r>
          </a:p>
        </p:txBody>
      </p:sp>
      <p:sp>
        <p:nvSpPr>
          <p:cNvPr id="3" name="Content Placeholder 2"/>
          <p:cNvSpPr>
            <a:spLocks noGrp="1"/>
          </p:cNvSpPr>
          <p:nvPr>
            <p:ph idx="1"/>
          </p:nvPr>
        </p:nvSpPr>
        <p:spPr/>
        <p:txBody>
          <a:bodyPr/>
          <a:lstStyle/>
          <a:p>
            <a:r>
              <a:rPr lang="en-US" sz="2800" dirty="0"/>
              <a:t>The sum of a municipality’s local property and income effort equals its Combined Effort Yield (CEY)</a:t>
            </a:r>
          </a:p>
          <a:p>
            <a:endParaRPr lang="en-US" sz="2800" dirty="0"/>
          </a:p>
          <a:p>
            <a:endParaRPr lang="en-US" sz="2800" dirty="0"/>
          </a:p>
          <a:p>
            <a:endParaRPr lang="en-US" sz="2800" dirty="0"/>
          </a:p>
          <a:p>
            <a:endParaRPr lang="en-US" sz="2800" dirty="0"/>
          </a:p>
          <a:p>
            <a:r>
              <a:rPr lang="en-US" sz="2800" dirty="0"/>
              <a:t>Target Local Share = CEY/Foundation budget (calculated at the city/town level)</a:t>
            </a:r>
          </a:p>
          <a:p>
            <a:pPr lvl="1"/>
            <a:r>
              <a:rPr lang="en-US" sz="2400" dirty="0"/>
              <a:t>Capped at 82.5% of foundation (168 municipalities or 48% are capped)</a:t>
            </a:r>
          </a:p>
        </p:txBody>
      </p:sp>
      <p:graphicFrame>
        <p:nvGraphicFramePr>
          <p:cNvPr id="4" name="Diagram 3" descr="This is a smart art graphic that shows that local income effort plus local property effort equals each communities Combined Effort Yield (CEY)."/>
          <p:cNvGraphicFramePr/>
          <p:nvPr>
            <p:extLst>
              <p:ext uri="{D42A27DB-BD31-4B8C-83A1-F6EECF244321}">
                <p14:modId xmlns:p14="http://schemas.microsoft.com/office/powerpoint/2010/main" val="135897445"/>
              </p:ext>
            </p:extLst>
          </p:nvPr>
        </p:nvGraphicFramePr>
        <p:xfrm>
          <a:off x="2809190" y="1533729"/>
          <a:ext cx="6607756" cy="340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8EA760B-0115-46B3-9BA4-735C9B1990CC}"/>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11957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Next the formula calculates each municipality’s preliminary local contribution (PLC) and makes adjustments relative to target to determine the required local contribution (RLC)</a:t>
            </a:r>
          </a:p>
        </p:txBody>
      </p:sp>
      <p:graphicFrame>
        <p:nvGraphicFramePr>
          <p:cNvPr id="4" name="Content Placeholder 3" descr="This is a smart art graphic that shows how preliminary contributions are increased or decreased based on whether they are above or below target."/>
          <p:cNvGraphicFramePr>
            <a:graphicFrameLocks noGrp="1"/>
          </p:cNvGraphicFramePr>
          <p:nvPr>
            <p:ph idx="1"/>
            <p:extLst>
              <p:ext uri="{D42A27DB-BD31-4B8C-83A1-F6EECF244321}">
                <p14:modId xmlns:p14="http://schemas.microsoft.com/office/powerpoint/2010/main" val="352776266"/>
              </p:ext>
            </p:extLst>
          </p:nvPr>
        </p:nvGraphicFramePr>
        <p:xfrm>
          <a:off x="669302" y="1791092"/>
          <a:ext cx="10853918" cy="4470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84082" y="4232635"/>
            <a:ext cx="3271102" cy="1815882"/>
          </a:xfrm>
          <a:prstGeom prst="rect">
            <a:avLst/>
          </a:prstGeom>
          <a:noFill/>
        </p:spPr>
        <p:txBody>
          <a:bodyPr wrap="square" rtlCol="0">
            <a:spAutoFit/>
          </a:bodyPr>
          <a:lstStyle/>
          <a:p>
            <a:r>
              <a:rPr lang="en-US" sz="1400" b="1" dirty="0"/>
              <a:t>Municipal Revenue Growth Factors (MRGF)</a:t>
            </a:r>
            <a:r>
              <a:rPr lang="en-US" sz="1400" dirty="0"/>
              <a:t> are calculated annually by the Department of Revenue. MRGFs quantify the most recent annual % change in each municipality’s local revenues, such as the annual increase in the Proposition 2½ levy limit, that should be available for schools</a:t>
            </a:r>
          </a:p>
        </p:txBody>
      </p:sp>
      <p:sp>
        <p:nvSpPr>
          <p:cNvPr id="6" name="TextBox 5"/>
          <p:cNvSpPr txBox="1"/>
          <p:nvPr/>
        </p:nvSpPr>
        <p:spPr>
          <a:xfrm>
            <a:off x="2384982" y="1131215"/>
            <a:ext cx="7720552" cy="369332"/>
          </a:xfrm>
          <a:prstGeom prst="rect">
            <a:avLst/>
          </a:prstGeom>
          <a:noFill/>
        </p:spPr>
        <p:txBody>
          <a:bodyPr wrap="square" rtlCol="0">
            <a:spAutoFit/>
          </a:bodyPr>
          <a:lstStyle/>
          <a:p>
            <a:r>
              <a:rPr lang="en-US" dirty="0"/>
              <a:t>Preliminary contribution 			           Required contribution</a:t>
            </a:r>
          </a:p>
        </p:txBody>
      </p:sp>
      <p:sp>
        <p:nvSpPr>
          <p:cNvPr id="7" name="Right Arrow 6" descr="This is a right facing arrow"/>
          <p:cNvSpPr/>
          <p:nvPr/>
        </p:nvSpPr>
        <p:spPr>
          <a:xfrm>
            <a:off x="5794403" y="1178239"/>
            <a:ext cx="983472" cy="3223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A7615858-682E-45B5-B1CE-F17E59C75E06}"/>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39011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400" dirty="0"/>
              <a:t>Once a city or town’s required local contribution is calculated, it is allocated among the districts to which it belongs</a:t>
            </a:r>
          </a:p>
        </p:txBody>
      </p:sp>
      <p:sp>
        <p:nvSpPr>
          <p:cNvPr id="10" name="TextBox 9"/>
          <p:cNvSpPr txBox="1"/>
          <p:nvPr/>
        </p:nvSpPr>
        <p:spPr>
          <a:xfrm>
            <a:off x="3002029" y="1265413"/>
            <a:ext cx="6502400" cy="523220"/>
          </a:xfrm>
          <a:prstGeom prst="rect">
            <a:avLst/>
          </a:prstGeom>
          <a:noFill/>
        </p:spPr>
        <p:txBody>
          <a:bodyPr wrap="square" rtlCol="0">
            <a:spAutoFit/>
          </a:bodyPr>
          <a:lstStyle/>
          <a:p>
            <a:pPr algn="ctr"/>
            <a:r>
              <a:rPr lang="en-US" sz="2800" b="1" dirty="0">
                <a:solidFill>
                  <a:srgbClr val="0D1969"/>
                </a:solidFill>
              </a:rPr>
              <a:t>Town of Dartmouth</a:t>
            </a:r>
          </a:p>
        </p:txBody>
      </p:sp>
      <p:graphicFrame>
        <p:nvGraphicFramePr>
          <p:cNvPr id="9" name="Chart 8" descr="This is a pie chart showing a town's total foundation budget apportioned to the districts to which it belongs."/>
          <p:cNvGraphicFramePr>
            <a:graphicFrameLocks/>
          </p:cNvGraphicFramePr>
          <p:nvPr>
            <p:extLst>
              <p:ext uri="{D42A27DB-BD31-4B8C-83A1-F6EECF244321}">
                <p14:modId xmlns:p14="http://schemas.microsoft.com/office/powerpoint/2010/main" val="1752161889"/>
              </p:ext>
            </p:extLst>
          </p:nvPr>
        </p:nvGraphicFramePr>
        <p:xfrm>
          <a:off x="314458" y="1788633"/>
          <a:ext cx="6186715"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This is a pie chart showing a town's total local contribution apportioned to the districts to which it belongs."/>
          <p:cNvGraphicFramePr>
            <a:graphicFrameLocks/>
          </p:cNvGraphicFramePr>
          <p:nvPr>
            <p:extLst>
              <p:ext uri="{D42A27DB-BD31-4B8C-83A1-F6EECF244321}">
                <p14:modId xmlns:p14="http://schemas.microsoft.com/office/powerpoint/2010/main" val="1822517288"/>
              </p:ext>
            </p:extLst>
          </p:nvPr>
        </p:nvGraphicFramePr>
        <p:xfrm>
          <a:off x="5752000" y="1788633"/>
          <a:ext cx="6186715" cy="4470401"/>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8872012E-E59E-476C-9DB5-CCDC76DF9662}"/>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38754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35429" y="1885362"/>
            <a:ext cx="5452057" cy="4103314"/>
          </a:xfrm>
        </p:spPr>
        <p:txBody>
          <a:bodyPr/>
          <a:lstStyle/>
          <a:p>
            <a:r>
              <a:rPr lang="en-US" sz="2400" dirty="0"/>
              <a:t>Start with prior year’s aid</a:t>
            </a:r>
          </a:p>
          <a:p>
            <a:r>
              <a:rPr lang="en-US" sz="2400" dirty="0"/>
              <a:t>Add together the prior year’s aid and the required local contribution </a:t>
            </a:r>
          </a:p>
          <a:p>
            <a:r>
              <a:rPr lang="en-US" sz="2400" dirty="0"/>
              <a:t>If this year’s foundation aid exceeds last year’s total Chapter 70 aid, the district receives the amount needed to ensure it meets its foundation budget</a:t>
            </a:r>
          </a:p>
        </p:txBody>
      </p:sp>
      <p:sp>
        <p:nvSpPr>
          <p:cNvPr id="5" name="Title 4"/>
          <p:cNvSpPr>
            <a:spLocks noGrp="1"/>
          </p:cNvSpPr>
          <p:nvPr>
            <p:ph type="title"/>
          </p:nvPr>
        </p:nvSpPr>
        <p:spPr/>
        <p:txBody>
          <a:bodyPr/>
          <a:lstStyle/>
          <a:p>
            <a:r>
              <a:rPr lang="en-US" dirty="0"/>
              <a:t>Foundation aid provides additional funding for districts to spend at their foundation budgets</a:t>
            </a:r>
          </a:p>
        </p:txBody>
      </p:sp>
      <p:graphicFrame>
        <p:nvGraphicFramePr>
          <p:cNvPr id="7" name="Content Placeholder 6" descr="This is a smart art graphic showing how each district's required contribution plus prior year's aid determine whether the district needs a foundation aid increase to meet its foundation budget."/>
          <p:cNvGraphicFramePr>
            <a:graphicFrameLocks noGrp="1"/>
          </p:cNvGraphicFramePr>
          <p:nvPr>
            <p:ph idx="16"/>
            <p:extLst>
              <p:ext uri="{D42A27DB-BD31-4B8C-83A1-F6EECF244321}">
                <p14:modId xmlns:p14="http://schemas.microsoft.com/office/powerpoint/2010/main" val="981606097"/>
              </p:ext>
            </p:extLst>
          </p:nvPr>
        </p:nvGraphicFramePr>
        <p:xfrm>
          <a:off x="6313488" y="1857080"/>
          <a:ext cx="5453062" cy="4146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Foundation aid is the core of Chapter 70. It provides additional funding for districts to spend at their foundation budgets. &#10;&#10;Foundation Budget – Required Local Contribution = Foundation Aid&#10;"/>
          <p:cNvSpPr/>
          <p:nvPr/>
        </p:nvSpPr>
        <p:spPr>
          <a:xfrm>
            <a:off x="709105" y="1287288"/>
            <a:ext cx="1075871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olidFill>
                  <a:prstClr val="white"/>
                </a:solidFill>
              </a:rPr>
              <a:t>Foundation budget – Required local contribution = Foundation aid</a:t>
            </a:r>
          </a:p>
        </p:txBody>
      </p:sp>
      <p:sp>
        <p:nvSpPr>
          <p:cNvPr id="10" name="Left Brace 9" descr="This is a left facing bracket."/>
          <p:cNvSpPr/>
          <p:nvPr/>
        </p:nvSpPr>
        <p:spPr>
          <a:xfrm>
            <a:off x="7871382" y="1885361"/>
            <a:ext cx="216816" cy="41033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769430" y="3591612"/>
            <a:ext cx="1988834" cy="707886"/>
          </a:xfrm>
          <a:prstGeom prst="rect">
            <a:avLst/>
          </a:prstGeom>
          <a:noFill/>
        </p:spPr>
        <p:txBody>
          <a:bodyPr wrap="square" rtlCol="0">
            <a:spAutoFit/>
          </a:bodyPr>
          <a:lstStyle/>
          <a:p>
            <a:pPr algn="ctr"/>
            <a:r>
              <a:rPr lang="en-US" sz="2000" b="1" dirty="0"/>
              <a:t>(1) Foundation budget</a:t>
            </a:r>
          </a:p>
        </p:txBody>
      </p:sp>
      <p:sp>
        <p:nvSpPr>
          <p:cNvPr id="3" name="Slide Number Placeholder 2">
            <a:extLst>
              <a:ext uri="{FF2B5EF4-FFF2-40B4-BE49-F238E27FC236}">
                <a16:creationId xmlns:a16="http://schemas.microsoft.com/office/drawing/2014/main" id="{BB6FA62E-7CFA-423E-B896-45D238300776}"/>
              </a:ext>
            </a:extLst>
          </p:cNvPr>
          <p:cNvSpPr>
            <a:spLocks noGrp="1"/>
          </p:cNvSpPr>
          <p:nvPr>
            <p:ph type="sldNum" sz="quarter" idx="19"/>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10095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435429" y="1135117"/>
            <a:ext cx="5452057" cy="4853559"/>
          </a:xfrm>
        </p:spPr>
        <p:txBody>
          <a:bodyPr/>
          <a:lstStyle/>
          <a:p>
            <a:r>
              <a:rPr lang="en-US" dirty="0"/>
              <a:t>Districts are held harmless to the previous year’s level of aid</a:t>
            </a:r>
          </a:p>
          <a:p>
            <a:r>
              <a:rPr lang="en-US" dirty="0"/>
              <a:t>135 districts receive minimum aid increases of $30 per pupil over FY22</a:t>
            </a:r>
          </a:p>
        </p:txBody>
      </p:sp>
      <p:sp>
        <p:nvSpPr>
          <p:cNvPr id="2" name="Title 1"/>
          <p:cNvSpPr>
            <a:spLocks noGrp="1"/>
          </p:cNvSpPr>
          <p:nvPr>
            <p:ph type="title"/>
          </p:nvPr>
        </p:nvSpPr>
        <p:spPr/>
        <p:txBody>
          <a:bodyPr/>
          <a:lstStyle/>
          <a:p>
            <a:r>
              <a:rPr lang="en-US" sz="2800" dirty="0"/>
              <a:t>Calculating Chapter 70 aid: Districts are held harmless to previous aid levels and guaranteed at least a $30 per pupil increase</a:t>
            </a:r>
          </a:p>
        </p:txBody>
      </p:sp>
      <p:sp>
        <p:nvSpPr>
          <p:cNvPr id="3" name="Slide Number Placeholder 2">
            <a:extLst>
              <a:ext uri="{FF2B5EF4-FFF2-40B4-BE49-F238E27FC236}">
                <a16:creationId xmlns:a16="http://schemas.microsoft.com/office/drawing/2014/main" id="{A0C7C2EB-0868-4FCB-8F09-6C5FC870F37C}"/>
              </a:ext>
            </a:extLst>
          </p:cNvPr>
          <p:cNvSpPr>
            <a:spLocks noGrp="1"/>
          </p:cNvSpPr>
          <p:nvPr>
            <p:ph type="sldNum" sz="quarter" idx="19"/>
          </p:nvPr>
        </p:nvSpPr>
        <p:spPr/>
        <p:txBody>
          <a:bodyPr/>
          <a:lstStyle/>
          <a:p>
            <a:fld id="{FF27229C-EC7B-4063-A33B-28A5E87E32ED}" type="slidenum">
              <a:rPr lang="zh-CN" altLang="en-US" smtClean="0"/>
              <a:pPr/>
              <a:t>24</a:t>
            </a:fld>
            <a:endParaRPr lang="zh-CN" altLang="en-US"/>
          </a:p>
        </p:txBody>
      </p:sp>
      <p:graphicFrame>
        <p:nvGraphicFramePr>
          <p:cNvPr id="10" name="Table 9">
            <a:extLst>
              <a:ext uri="{FF2B5EF4-FFF2-40B4-BE49-F238E27FC236}">
                <a16:creationId xmlns:a16="http://schemas.microsoft.com/office/drawing/2014/main" id="{654FB9EF-09C6-4827-95FC-3CED7E68FF60}"/>
              </a:ext>
            </a:extLst>
          </p:cNvPr>
          <p:cNvGraphicFramePr>
            <a:graphicFrameLocks noGrp="1"/>
          </p:cNvGraphicFramePr>
          <p:nvPr>
            <p:extLst>
              <p:ext uri="{D42A27DB-BD31-4B8C-83A1-F6EECF244321}">
                <p14:modId xmlns:p14="http://schemas.microsoft.com/office/powerpoint/2010/main" val="337553687"/>
              </p:ext>
            </p:extLst>
          </p:nvPr>
        </p:nvGraphicFramePr>
        <p:xfrm>
          <a:off x="5887486" y="1135117"/>
          <a:ext cx="4441077" cy="5301878"/>
        </p:xfrm>
        <a:graphic>
          <a:graphicData uri="http://schemas.openxmlformats.org/drawingml/2006/table">
            <a:tbl>
              <a:tblPr firstRow="1"/>
              <a:tblGrid>
                <a:gridCol w="402348">
                  <a:extLst>
                    <a:ext uri="{9D8B030D-6E8A-4147-A177-3AD203B41FA5}">
                      <a16:colId xmlns:a16="http://schemas.microsoft.com/office/drawing/2014/main" val="2968379532"/>
                    </a:ext>
                  </a:extLst>
                </a:gridCol>
                <a:gridCol w="3026760">
                  <a:extLst>
                    <a:ext uri="{9D8B030D-6E8A-4147-A177-3AD203B41FA5}">
                      <a16:colId xmlns:a16="http://schemas.microsoft.com/office/drawing/2014/main" val="2597522021"/>
                    </a:ext>
                  </a:extLst>
                </a:gridCol>
                <a:gridCol w="1011969">
                  <a:extLst>
                    <a:ext uri="{9D8B030D-6E8A-4147-A177-3AD203B41FA5}">
                      <a16:colId xmlns:a16="http://schemas.microsoft.com/office/drawing/2014/main" val="1024645636"/>
                    </a:ext>
                  </a:extLst>
                </a:gridCol>
              </a:tblGrid>
              <a:tr h="219044">
                <a:tc gridSpan="2">
                  <a:txBody>
                    <a:bodyPr/>
                    <a:lstStyle/>
                    <a:p>
                      <a:pPr algn="l" fontAlgn="t"/>
                      <a:r>
                        <a:rPr lang="en-US" sz="1800" b="1" i="0" u="none" strike="noStrike" dirty="0">
                          <a:effectLst/>
                          <a:latin typeface="Calibri" panose="020F0502020204030204" pitchFamily="34" charset="0"/>
                        </a:rPr>
                        <a:t>FY23 Chapter 70 Summary</a:t>
                      </a:r>
                    </a:p>
                  </a:txBody>
                  <a:tcPr marL="0" marR="0" marT="0" marB="0">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200" b="1" i="0" u="none" strike="noStrike">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10376443"/>
                  </a:ext>
                </a:extLst>
              </a:tr>
              <a:tr h="146030">
                <a:tc>
                  <a:txBody>
                    <a:bodyPr/>
                    <a:lstStyle/>
                    <a:p>
                      <a:pPr algn="ctr" fontAlgn="ctr"/>
                      <a:r>
                        <a:rPr lang="en-US" sz="1200" b="1" i="0" u="none" strike="noStrike">
                          <a:effectLst/>
                          <a:latin typeface="Calibri" panose="020F0502020204030204" pitchFamily="34" charset="0"/>
                        </a:rPr>
                        <a:t>670</a:t>
                      </a:r>
                    </a:p>
                  </a:txBody>
                  <a:tcPr marL="0" marR="0" marT="0" marB="0" anchor="ctr">
                    <a:lnL w="3175" cap="flat" cmpd="sng" algn="ctr">
                      <a:solidFill>
                        <a:schemeClr val="bg1">
                          <a:lumMod val="95000"/>
                        </a:schemeClr>
                      </a:solidFill>
                      <a:prstDash val="solid"/>
                      <a:round/>
                      <a:headEnd type="none" w="med" len="med"/>
                      <a:tailEnd type="none" w="med" len="med"/>
                    </a:lnL>
                    <a:lnR>
                      <a:noFill/>
                    </a:lnR>
                    <a:lnT w="3175" cap="flat" cmpd="sng" algn="ctr">
                      <a:solidFill>
                        <a:schemeClr val="bg1">
                          <a:lumMod val="95000"/>
                        </a:schemeClr>
                      </a:solidFill>
                      <a:prstDash val="solid"/>
                      <a:round/>
                      <a:headEnd type="none" w="med" len="med"/>
                      <a:tailEnd type="none" w="med" len="med"/>
                    </a:lnT>
                    <a:lnB>
                      <a:noFill/>
                    </a:lnB>
                  </a:tcPr>
                </a:tc>
                <a:tc>
                  <a:txBody>
                    <a:bodyPr/>
                    <a:lstStyle/>
                    <a:p>
                      <a:pPr algn="l" fontAlgn="ctr"/>
                      <a:r>
                        <a:rPr lang="en-US" sz="1200" b="1" i="0" u="none" strike="noStrike">
                          <a:effectLst/>
                          <a:latin typeface="Calibri" panose="020F0502020204030204" pitchFamily="34" charset="0"/>
                        </a:rPr>
                        <a:t>Frontier                     </a:t>
                      </a:r>
                    </a:p>
                  </a:txBody>
                  <a:tcPr marL="0" marR="0" marT="0" marB="0" anchor="ctr">
                    <a:lnL>
                      <a:noFill/>
                    </a:lnL>
                    <a:lnR>
                      <a:noFill/>
                    </a:lnR>
                    <a:lnT w="3175" cap="flat" cmpd="sng" algn="ctr">
                      <a:solidFill>
                        <a:schemeClr val="bg1">
                          <a:lumMod val="95000"/>
                        </a:schemeClr>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73670338"/>
                  </a:ext>
                </a:extLst>
              </a:tr>
              <a:tr h="133860">
                <a:tc>
                  <a:txBody>
                    <a:bodyPr/>
                    <a:lstStyle/>
                    <a:p>
                      <a:pPr algn="l" fontAlgn="ctr"/>
                      <a:r>
                        <a:rPr lang="en-US" sz="1100" b="1" i="0" u="none" strike="noStrike">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100" b="1"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65270401"/>
                  </a:ext>
                </a:extLst>
              </a:tr>
              <a:tr h="146030">
                <a:tc gridSpan="2">
                  <a:txBody>
                    <a:bodyPr/>
                    <a:lstStyle/>
                    <a:p>
                      <a:pPr algn="l" fontAlgn="ctr"/>
                      <a:r>
                        <a:rPr lang="en-US" sz="1200" b="1" i="0" u="sng" strike="noStrike">
                          <a:effectLst/>
                          <a:latin typeface="Calibri" panose="020F0502020204030204" pitchFamily="34" charset="0"/>
                        </a:rPr>
                        <a:t>Aid Calculation FY23</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ctr"/>
                      <a:r>
                        <a:rPr lang="en-US" sz="120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27472171"/>
                  </a:ext>
                </a:extLst>
              </a:tr>
              <a:tr h="127776">
                <a:tc>
                  <a:txBody>
                    <a:bodyPr/>
                    <a:lstStyle/>
                    <a:p>
                      <a:pPr algn="l" fontAlgn="ctr"/>
                      <a:r>
                        <a:rPr lang="en-US" sz="1050" b="0" i="0" u="none" strike="noStrike">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50" b="0" i="0" u="none" strike="noStrike" dirty="0">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98873633"/>
                  </a:ext>
                </a:extLst>
              </a:tr>
              <a:tr h="127776">
                <a:tc gridSpan="2">
                  <a:txBody>
                    <a:bodyPr/>
                    <a:lstStyle/>
                    <a:p>
                      <a:pPr algn="l" fontAlgn="ctr"/>
                      <a:r>
                        <a:rPr lang="en-US" sz="1050" b="1" i="0" u="none" strike="noStrike">
                          <a:effectLst/>
                          <a:latin typeface="Calibri" panose="020F0502020204030204" pitchFamily="34" charset="0"/>
                        </a:rPr>
                        <a:t>Prior Year Aid</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r" fontAlgn="ctr"/>
                      <a:r>
                        <a:rPr lang="en-US" sz="1050" b="0" i="0" u="none" strike="noStrike" dirty="0">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92260574"/>
                  </a:ext>
                </a:extLst>
              </a:tr>
              <a:tr h="127776">
                <a:tc>
                  <a:txBody>
                    <a:bodyPr/>
                    <a:lstStyle/>
                    <a:p>
                      <a:pPr algn="ctr" fontAlgn="ctr"/>
                      <a:r>
                        <a:rPr lang="en-US" sz="1050" b="0" i="0" u="none" strike="noStrike" dirty="0">
                          <a:effectLst/>
                          <a:latin typeface="Calibri" panose="020F0502020204030204" pitchFamily="34" charset="0"/>
                        </a:rPr>
                        <a:t>  1    </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dirty="0">
                          <a:effectLst/>
                          <a:latin typeface="Calibri" panose="020F0502020204030204" pitchFamily="34" charset="0"/>
                        </a:rPr>
                        <a:t>Chapter 70 FY22</a:t>
                      </a:r>
                    </a:p>
                  </a:txBody>
                  <a:tcPr marL="0" marR="0" marT="0" marB="0" anchor="ctr">
                    <a:lnL>
                      <a:noFill/>
                    </a:lnL>
                    <a:lnR>
                      <a:noFill/>
                    </a:lnR>
                    <a:lnT>
                      <a:noFill/>
                    </a:lnT>
                    <a:lnB>
                      <a:noFill/>
                    </a:lnB>
                    <a:solidFill>
                      <a:srgbClr val="FFFFFF"/>
                    </a:solidFill>
                  </a:tcPr>
                </a:tc>
                <a:tc>
                  <a:txBody>
                    <a:bodyPr/>
                    <a:lstStyle/>
                    <a:p>
                      <a:pPr algn="r" fontAlgn="ctr"/>
                      <a:r>
                        <a:rPr lang="en-US" sz="1050" b="1" i="0" u="none" strike="noStrike">
                          <a:effectLst/>
                          <a:latin typeface="Calibri" panose="020F0502020204030204" pitchFamily="34" charset="0"/>
                        </a:rPr>
                        <a:t>2,872,335</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3285791667"/>
                  </a:ext>
                </a:extLst>
              </a:tr>
              <a:tr h="127776">
                <a:tc>
                  <a:txBody>
                    <a:bodyPr/>
                    <a:lstStyle/>
                    <a:p>
                      <a:pPr algn="l" fontAlgn="ctr"/>
                      <a:r>
                        <a:rPr lang="en-US" sz="1050" b="0" i="0" u="none" strike="noStrike" dirty="0">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82280492"/>
                  </a:ext>
                </a:extLst>
              </a:tr>
              <a:tr h="127776">
                <a:tc gridSpan="2">
                  <a:txBody>
                    <a:bodyPr/>
                    <a:lstStyle/>
                    <a:p>
                      <a:pPr algn="l" fontAlgn="ctr"/>
                      <a:r>
                        <a:rPr lang="en-US" sz="1050" b="1" i="0" u="none" strike="noStrike" dirty="0">
                          <a:effectLst/>
                          <a:latin typeface="Calibri" panose="020F0502020204030204" pitchFamily="34" charset="0"/>
                        </a:rPr>
                        <a:t>Foundation Aid</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ctr"/>
                      <a:r>
                        <a:rPr lang="en-US" sz="105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4995693"/>
                  </a:ext>
                </a:extLst>
              </a:tr>
              <a:tr h="127776">
                <a:tc>
                  <a:txBody>
                    <a:bodyPr/>
                    <a:lstStyle/>
                    <a:p>
                      <a:pPr algn="ctr" fontAlgn="ctr"/>
                      <a:r>
                        <a:rPr lang="en-US" sz="1050" b="0" i="0" u="none" strike="noStrike" dirty="0">
                          <a:effectLst/>
                          <a:latin typeface="Calibri" panose="020F0502020204030204" pitchFamily="34" charset="0"/>
                        </a:rPr>
                        <a:t>2</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Foundation budget FY23</a:t>
                      </a:r>
                    </a:p>
                  </a:txBody>
                  <a:tcPr marL="0" marR="0" marT="0" marB="0" anchor="ctr">
                    <a:lnL>
                      <a:noFill/>
                    </a:lnL>
                    <a:lnR>
                      <a:noFill/>
                    </a:lnR>
                    <a:lnT>
                      <a:noFill/>
                    </a:lnT>
                    <a:lnB>
                      <a:noFill/>
                    </a:lnB>
                    <a:solidFill>
                      <a:srgbClr val="FFFFFF"/>
                    </a:solidFill>
                  </a:tcPr>
                </a:tc>
                <a:tc>
                  <a:txBody>
                    <a:bodyPr/>
                    <a:lstStyle/>
                    <a:p>
                      <a:pPr algn="r" fontAlgn="ctr"/>
                      <a:r>
                        <a:rPr lang="en-US" sz="1050" b="0" i="0" u="none" strike="noStrike">
                          <a:effectLst/>
                          <a:latin typeface="Calibri" panose="020F0502020204030204" pitchFamily="34" charset="0"/>
                        </a:rPr>
                        <a:t>6,777,309</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64170126"/>
                  </a:ext>
                </a:extLst>
              </a:tr>
              <a:tr h="127776">
                <a:tc>
                  <a:txBody>
                    <a:bodyPr/>
                    <a:lstStyle/>
                    <a:p>
                      <a:pPr algn="ctr" fontAlgn="ctr"/>
                      <a:r>
                        <a:rPr lang="en-US" sz="1050" b="0" i="0" u="none" strike="noStrike" dirty="0">
                          <a:effectLst/>
                          <a:latin typeface="Calibri" panose="020F0502020204030204" pitchFamily="34" charset="0"/>
                        </a:rPr>
                        <a:t>3</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dirty="0">
                          <a:effectLst/>
                          <a:latin typeface="Calibri" panose="020F0502020204030204" pitchFamily="34" charset="0"/>
                        </a:rPr>
                        <a:t>Required district contribution FY23</a:t>
                      </a:r>
                    </a:p>
                  </a:txBody>
                  <a:tcPr marL="0" marR="0" marT="0" marB="0" anchor="ctr">
                    <a:lnL>
                      <a:noFill/>
                    </a:lnL>
                    <a:lnR>
                      <a:noFill/>
                    </a:lnR>
                    <a:lnT>
                      <a:noFill/>
                    </a:lnT>
                    <a:lnB>
                      <a:noFill/>
                    </a:lnB>
                    <a:solidFill>
                      <a:srgbClr val="FFFFFF"/>
                    </a:solidFill>
                  </a:tcPr>
                </a:tc>
                <a:tc>
                  <a:txBody>
                    <a:bodyPr/>
                    <a:lstStyle/>
                    <a:p>
                      <a:pPr algn="r" fontAlgn="ctr"/>
                      <a:r>
                        <a:rPr lang="en-US" sz="1050" b="0" i="0" u="none" strike="noStrike">
                          <a:effectLst/>
                          <a:latin typeface="Calibri" panose="020F0502020204030204" pitchFamily="34" charset="0"/>
                        </a:rPr>
                        <a:t>5,342,316</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07346752"/>
                  </a:ext>
                </a:extLst>
              </a:tr>
              <a:tr h="127776">
                <a:tc>
                  <a:txBody>
                    <a:bodyPr/>
                    <a:lstStyle/>
                    <a:p>
                      <a:pPr algn="ctr" fontAlgn="ctr"/>
                      <a:r>
                        <a:rPr lang="en-US" sz="1050" b="0" i="0" u="none" strike="noStrike" dirty="0">
                          <a:effectLst/>
                          <a:latin typeface="Calibri" panose="020F0502020204030204" pitchFamily="34" charset="0"/>
                        </a:rPr>
                        <a:t>4</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Foundation aid (2 -3)</a:t>
                      </a:r>
                    </a:p>
                  </a:txBody>
                  <a:tcPr marL="0" marR="0" marT="0" marB="0" anchor="ctr">
                    <a:lnL>
                      <a:noFill/>
                    </a:lnL>
                    <a:lnR>
                      <a:noFill/>
                    </a:lnR>
                    <a:lnT>
                      <a:noFill/>
                    </a:lnT>
                    <a:lnB>
                      <a:noFill/>
                    </a:lnB>
                    <a:solidFill>
                      <a:srgbClr val="FFFFFF"/>
                    </a:solidFill>
                  </a:tcPr>
                </a:tc>
                <a:tc>
                  <a:txBody>
                    <a:bodyPr/>
                    <a:lstStyle/>
                    <a:p>
                      <a:pPr algn="r" fontAlgn="ctr"/>
                      <a:r>
                        <a:rPr lang="en-US" sz="1050" b="0" i="0" u="none" strike="noStrike">
                          <a:effectLst/>
                          <a:latin typeface="Calibri" panose="020F0502020204030204" pitchFamily="34" charset="0"/>
                        </a:rPr>
                        <a:t>1,434,993</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47380404"/>
                  </a:ext>
                </a:extLst>
              </a:tr>
              <a:tr h="127776">
                <a:tc>
                  <a:txBody>
                    <a:bodyPr/>
                    <a:lstStyle/>
                    <a:p>
                      <a:pPr algn="ctr" fontAlgn="ctr"/>
                      <a:r>
                        <a:rPr lang="en-US" sz="1050" b="0" i="0" u="none" strike="noStrike" dirty="0">
                          <a:effectLst/>
                          <a:latin typeface="Calibri" panose="020F0502020204030204" pitchFamily="34" charset="0"/>
                        </a:rPr>
                        <a:t>5</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Increase over FY22 (4 - 1)</a:t>
                      </a:r>
                    </a:p>
                  </a:txBody>
                  <a:tcPr marL="0" marR="0" marT="0" marB="0" anchor="ctr">
                    <a:lnL>
                      <a:noFill/>
                    </a:lnL>
                    <a:lnR>
                      <a:noFill/>
                    </a:lnR>
                    <a:lnT>
                      <a:noFill/>
                    </a:lnT>
                    <a:lnB>
                      <a:noFill/>
                    </a:lnB>
                    <a:solidFill>
                      <a:srgbClr val="FFFFFF"/>
                    </a:solidFill>
                  </a:tcPr>
                </a:tc>
                <a:tc>
                  <a:txBody>
                    <a:bodyPr/>
                    <a:lstStyle/>
                    <a:p>
                      <a:pPr algn="r" fontAlgn="ctr"/>
                      <a:r>
                        <a:rPr lang="en-US" sz="1050" b="1" i="0" u="none" strike="noStrike">
                          <a:effectLst/>
                          <a:latin typeface="Calibri" panose="020F0502020204030204" pitchFamily="34" charset="0"/>
                        </a:rPr>
                        <a:t>0</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054057208"/>
                  </a:ext>
                </a:extLst>
              </a:tr>
              <a:tr h="127776">
                <a:tc>
                  <a:txBody>
                    <a:bodyPr/>
                    <a:lstStyle/>
                    <a:p>
                      <a:pPr algn="l" fontAlgn="ctr"/>
                      <a:endParaRPr lang="en-US" sz="1050" b="0" i="0" u="none" strike="noStrike">
                        <a:effectLst/>
                        <a:latin typeface="Calibri" panose="020F0502020204030204" pitchFamily="34" charset="0"/>
                      </a:endParaRP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tcPr>
                </a:tc>
                <a:tc>
                  <a:txBody>
                    <a:bodyPr/>
                    <a:lstStyle/>
                    <a:p>
                      <a:pPr algn="l" fontAlgn="ctr"/>
                      <a:endParaRPr lang="en-US" sz="1050" b="0"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050" b="1" i="0" u="none" strike="noStrike">
                        <a:effectLst/>
                        <a:latin typeface="Calibri" panose="020F0502020204030204" pitchFamily="34" charset="0"/>
                      </a:endParaRP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tcPr>
                </a:tc>
                <a:extLst>
                  <a:ext uri="{0D108BD9-81ED-4DB2-BD59-A6C34878D82A}">
                    <a16:rowId xmlns:a16="http://schemas.microsoft.com/office/drawing/2014/main" val="3509890827"/>
                  </a:ext>
                </a:extLst>
              </a:tr>
              <a:tr h="162188">
                <a:tc gridSpan="2">
                  <a:txBody>
                    <a:bodyPr/>
                    <a:lstStyle/>
                    <a:p>
                      <a:pPr algn="l" fontAlgn="ctr"/>
                      <a:r>
                        <a:rPr lang="en-US" sz="1050" b="1" i="0" u="none" strike="noStrike" dirty="0">
                          <a:effectLst/>
                          <a:latin typeface="Calibri" panose="020F0502020204030204" pitchFamily="34" charset="0"/>
                        </a:rPr>
                        <a:t>Minimum Aid</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hMerge="1">
                  <a:txBody>
                    <a:bodyPr/>
                    <a:lstStyle/>
                    <a:p>
                      <a:pPr algn="l" fontAlgn="ctr"/>
                      <a:endParaRPr lang="en-US" sz="105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050" b="1" i="0" u="none" strike="noStrike">
                        <a:effectLst/>
                        <a:latin typeface="Calibri" panose="020F0502020204030204" pitchFamily="34" charset="0"/>
                      </a:endParaRP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tcPr>
                </a:tc>
                <a:extLst>
                  <a:ext uri="{0D108BD9-81ED-4DB2-BD59-A6C34878D82A}">
                    <a16:rowId xmlns:a16="http://schemas.microsoft.com/office/drawing/2014/main" val="4170423455"/>
                  </a:ext>
                </a:extLst>
              </a:tr>
              <a:tr h="127776">
                <a:tc>
                  <a:txBody>
                    <a:bodyPr/>
                    <a:lstStyle/>
                    <a:p>
                      <a:pPr algn="ctr" fontAlgn="ctr"/>
                      <a:r>
                        <a:rPr lang="en-US" sz="1050" b="0" i="0" u="none" strike="noStrike" dirty="0">
                          <a:effectLst/>
                          <a:latin typeface="Calibri" panose="020F0502020204030204" pitchFamily="34" charset="0"/>
                        </a:rPr>
                        <a:t>6</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Minimum $30 per pupil increase</a:t>
                      </a:r>
                    </a:p>
                  </a:txBody>
                  <a:tcPr marL="0" marR="0" marT="0" marB="0" anchor="ctr">
                    <a:lnL>
                      <a:noFill/>
                    </a:lnL>
                    <a:lnR>
                      <a:noFill/>
                    </a:lnR>
                    <a:lnT>
                      <a:noFill/>
                    </a:lnT>
                    <a:lnB>
                      <a:noFill/>
                    </a:lnB>
                    <a:solidFill>
                      <a:srgbClr val="FFFFFF"/>
                    </a:solidFill>
                  </a:tcPr>
                </a:tc>
                <a:tc>
                  <a:txBody>
                    <a:bodyPr/>
                    <a:lstStyle/>
                    <a:p>
                      <a:pPr algn="r" fontAlgn="ctr"/>
                      <a:r>
                        <a:rPr lang="en-US" sz="1050" b="0" i="0" u="none" strike="noStrike">
                          <a:effectLst/>
                          <a:latin typeface="Calibri" panose="020F0502020204030204" pitchFamily="34" charset="0"/>
                        </a:rPr>
                        <a:t>15,450</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07053213"/>
                  </a:ext>
                </a:extLst>
              </a:tr>
              <a:tr h="127776">
                <a:tc>
                  <a:txBody>
                    <a:bodyPr/>
                    <a:lstStyle/>
                    <a:p>
                      <a:pPr algn="ctr" fontAlgn="ctr"/>
                      <a:r>
                        <a:rPr lang="en-US" sz="1050" b="0" i="0" u="none" strike="noStrike" dirty="0">
                          <a:effectLst/>
                          <a:latin typeface="Calibri" panose="020F0502020204030204" pitchFamily="34" charset="0"/>
                        </a:rPr>
                        <a:t>7</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Minimum aid amount</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31445020"/>
                  </a:ext>
                </a:extLst>
              </a:tr>
              <a:tr h="127776">
                <a:tc>
                  <a:txBody>
                    <a:bodyPr/>
                    <a:lstStyle/>
                    <a:p>
                      <a:pPr algn="l" fontAlgn="ctr"/>
                      <a:r>
                        <a:rPr lang="en-US" sz="1000" b="0" i="0" u="none" strike="noStrike">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(if line 6 - line 5 &gt; 0, then line 6 - line 5, otherwise 0)</a:t>
                      </a:r>
                    </a:p>
                  </a:txBody>
                  <a:tcPr marL="0" marR="0" marT="0" marB="0" anchor="ctr">
                    <a:lnL>
                      <a:noFill/>
                    </a:lnL>
                    <a:lnR>
                      <a:noFill/>
                    </a:lnR>
                    <a:lnT>
                      <a:noFill/>
                    </a:lnT>
                    <a:lnB>
                      <a:noFill/>
                    </a:lnB>
                    <a:solidFill>
                      <a:srgbClr val="FFFFFF"/>
                    </a:solidFill>
                  </a:tcPr>
                </a:tc>
                <a:tc>
                  <a:txBody>
                    <a:bodyPr/>
                    <a:lstStyle/>
                    <a:p>
                      <a:pPr algn="r" fontAlgn="ctr"/>
                      <a:r>
                        <a:rPr lang="en-US" sz="1050" b="1" i="0" u="none" strike="noStrike">
                          <a:effectLst/>
                          <a:latin typeface="Calibri" panose="020F0502020204030204" pitchFamily="34" charset="0"/>
                        </a:rPr>
                        <a:t>15,450</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4044752791"/>
                  </a:ext>
                </a:extLst>
              </a:tr>
              <a:tr h="121691">
                <a:tc>
                  <a:txBody>
                    <a:bodyPr/>
                    <a:lstStyle/>
                    <a:p>
                      <a:pPr algn="l" fontAlgn="ctr"/>
                      <a:r>
                        <a:rPr lang="en-US" sz="1000" b="0" i="0" u="none" strike="noStrike">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02157686"/>
                  </a:ext>
                </a:extLst>
              </a:tr>
              <a:tr h="186690">
                <a:tc gridSpan="2">
                  <a:txBody>
                    <a:bodyPr/>
                    <a:lstStyle/>
                    <a:p>
                      <a:pPr algn="l" fontAlgn="ctr"/>
                      <a:r>
                        <a:rPr lang="en-US" sz="1050" b="1" i="0" u="none" strike="noStrike" dirty="0">
                          <a:effectLst/>
                          <a:latin typeface="Calibri" panose="020F0502020204030204" pitchFamily="34" charset="0"/>
                        </a:rPr>
                        <a:t>Subtotal</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hMerge="1">
                  <a:txBody>
                    <a:bodyPr/>
                    <a:lstStyle/>
                    <a:p>
                      <a:pPr algn="l" fontAlgn="ctr"/>
                      <a:endParaRPr lang="en-US" sz="105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39124535"/>
                  </a:ext>
                </a:extLst>
              </a:tr>
              <a:tr h="127776">
                <a:tc>
                  <a:txBody>
                    <a:bodyPr/>
                    <a:lstStyle/>
                    <a:p>
                      <a:pPr algn="ctr" fontAlgn="ctr"/>
                      <a:r>
                        <a:rPr lang="en-US" sz="1050" b="0" i="0" u="none" strike="noStrike" dirty="0">
                          <a:effectLst/>
                          <a:latin typeface="Calibri" panose="020F0502020204030204" pitchFamily="34" charset="0"/>
                        </a:rPr>
                        <a:t>8</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Sum of 1,5,7</a:t>
                      </a:r>
                    </a:p>
                  </a:txBody>
                  <a:tcPr marL="0" marR="0" marT="0" marB="0" anchor="ctr">
                    <a:lnL>
                      <a:noFill/>
                    </a:lnL>
                    <a:lnR>
                      <a:noFill/>
                    </a:lnR>
                    <a:lnT>
                      <a:noFill/>
                    </a:lnT>
                    <a:lnB>
                      <a:noFill/>
                    </a:lnB>
                  </a:tcPr>
                </a:tc>
                <a:tc>
                  <a:txBody>
                    <a:bodyPr/>
                    <a:lstStyle/>
                    <a:p>
                      <a:pPr algn="r" fontAlgn="ctr"/>
                      <a:r>
                        <a:rPr lang="en-US" sz="1050" b="1" i="0" u="none" strike="noStrike">
                          <a:effectLst/>
                          <a:latin typeface="Calibri" panose="020F0502020204030204" pitchFamily="34" charset="0"/>
                        </a:rPr>
                        <a:t>2,887,785</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830152244"/>
                  </a:ext>
                </a:extLst>
              </a:tr>
              <a:tr h="121691">
                <a:tc>
                  <a:txBody>
                    <a:bodyPr/>
                    <a:lstStyle/>
                    <a:p>
                      <a:pPr algn="l" fontAlgn="ctr"/>
                      <a:r>
                        <a:rPr lang="en-US" sz="1000" b="0" i="0" u="none" strike="noStrike" dirty="0">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12652522"/>
                  </a:ext>
                </a:extLst>
              </a:tr>
              <a:tr h="127776">
                <a:tc gridSpan="2">
                  <a:txBody>
                    <a:bodyPr/>
                    <a:lstStyle/>
                    <a:p>
                      <a:pPr algn="l" fontAlgn="ctr"/>
                      <a:r>
                        <a:rPr lang="en-US" sz="1050" b="1" i="0" u="none" strike="noStrike">
                          <a:effectLst/>
                          <a:latin typeface="Calibri" panose="020F0502020204030204" pitchFamily="34" charset="0"/>
                        </a:rPr>
                        <a:t>Minimum Aid Adjustment</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ctr"/>
                      <a:endParaRPr lang="en-US" sz="1050" b="1" i="0" u="none" strike="noStrike">
                        <a:effectLst/>
                        <a:latin typeface="Calibri" panose="020F0502020204030204" pitchFamily="34" charset="0"/>
                      </a:endParaRP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tcPr>
                </a:tc>
                <a:extLst>
                  <a:ext uri="{0D108BD9-81ED-4DB2-BD59-A6C34878D82A}">
                    <a16:rowId xmlns:a16="http://schemas.microsoft.com/office/drawing/2014/main" val="1168860625"/>
                  </a:ext>
                </a:extLst>
              </a:tr>
              <a:tr h="127776">
                <a:tc>
                  <a:txBody>
                    <a:bodyPr/>
                    <a:lstStyle/>
                    <a:p>
                      <a:pPr algn="ctr" fontAlgn="ctr"/>
                      <a:r>
                        <a:rPr lang="en-US" sz="1050" b="0" i="0" u="none" strike="noStrike" dirty="0">
                          <a:effectLst/>
                          <a:latin typeface="Calibri" panose="020F0502020204030204" pitchFamily="34" charset="0"/>
                        </a:rPr>
                        <a:t>9</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tcPr>
                </a:tc>
                <a:tc>
                  <a:txBody>
                    <a:bodyPr/>
                    <a:lstStyle/>
                    <a:p>
                      <a:pPr algn="l" fontAlgn="ctr"/>
                      <a:r>
                        <a:rPr lang="en-US" sz="1050" b="0" i="0" u="none" strike="noStrike">
                          <a:effectLst/>
                          <a:latin typeface="Calibri" panose="020F0502020204030204" pitchFamily="34" charset="0"/>
                        </a:rPr>
                        <a:t>Minimum aid adjustment</a:t>
                      </a:r>
                    </a:p>
                  </a:txBody>
                  <a:tcPr marL="0" marR="0" marT="0" marB="0" anchor="ctr">
                    <a:lnL>
                      <a:noFill/>
                    </a:lnL>
                    <a:lnR>
                      <a:noFill/>
                    </a:lnR>
                    <a:lnT>
                      <a:noFill/>
                    </a:lnT>
                    <a:lnB>
                      <a:noFill/>
                    </a:lnB>
                  </a:tcPr>
                </a:tc>
                <a:tc>
                  <a:txBody>
                    <a:bodyPr/>
                    <a:lstStyle/>
                    <a:p>
                      <a:pPr algn="r" fontAlgn="ctr"/>
                      <a:r>
                        <a:rPr lang="en-US" sz="1050" b="0" i="0" u="none" strike="noStrike">
                          <a:effectLst/>
                          <a:latin typeface="Calibri" panose="020F0502020204030204" pitchFamily="34" charset="0"/>
                        </a:rPr>
                        <a:t>2,887,785</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10761146"/>
                  </a:ext>
                </a:extLst>
              </a:tr>
              <a:tr h="127776">
                <a:tc>
                  <a:txBody>
                    <a:bodyPr/>
                    <a:lstStyle/>
                    <a:p>
                      <a:pPr algn="ctr" fontAlgn="ctr"/>
                      <a:r>
                        <a:rPr lang="en-US" sz="1050" b="0" i="0" u="none" strike="noStrike" dirty="0">
                          <a:effectLst/>
                          <a:latin typeface="Calibri" panose="020F0502020204030204" pitchFamily="34" charset="0"/>
                        </a:rPr>
                        <a:t>10</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tcPr>
                </a:tc>
                <a:tc>
                  <a:txBody>
                    <a:bodyPr/>
                    <a:lstStyle/>
                    <a:p>
                      <a:pPr algn="l" fontAlgn="ctr"/>
                      <a:r>
                        <a:rPr lang="en-US" sz="1050" b="0" i="0" u="none" strike="noStrike">
                          <a:effectLst/>
                          <a:latin typeface="Calibri" panose="020F0502020204030204" pitchFamily="34" charset="0"/>
                        </a:rPr>
                        <a:t>Aid adjustment increment</a:t>
                      </a:r>
                    </a:p>
                  </a:txBody>
                  <a:tcPr marL="0" marR="0" marT="0" marB="0" anchor="ctr">
                    <a:lnL>
                      <a:noFill/>
                    </a:lnL>
                    <a:lnR>
                      <a:noFill/>
                    </a:lnR>
                    <a:lnT>
                      <a:noFill/>
                    </a:lnT>
                    <a:lnB>
                      <a:noFill/>
                    </a:lnB>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67206412"/>
                  </a:ext>
                </a:extLst>
              </a:tr>
              <a:tr h="127776">
                <a:tc>
                  <a:txBody>
                    <a:bodyPr/>
                    <a:lstStyle/>
                    <a:p>
                      <a:pPr algn="l" fontAlgn="ctr"/>
                      <a:endParaRPr lang="en-US" sz="1000" b="0" i="0" u="none" strike="noStrike">
                        <a:effectLst/>
                        <a:latin typeface="Calibri" panose="020F0502020204030204" pitchFamily="34" charset="0"/>
                      </a:endParaRP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tcPr>
                </a:tc>
                <a:tc>
                  <a:txBody>
                    <a:bodyPr/>
                    <a:lstStyle/>
                    <a:p>
                      <a:pPr algn="l" fontAlgn="ctr"/>
                      <a:r>
                        <a:rPr lang="en-US" sz="1050" b="0" i="0" u="none" strike="noStrike">
                          <a:effectLst/>
                          <a:latin typeface="Calibri" panose="020F0502020204030204" pitchFamily="34" charset="0"/>
                        </a:rPr>
                        <a:t>(if line 9 - line 8 &gt; 0, then line 9 - line 8, otherwise 0)</a:t>
                      </a:r>
                    </a:p>
                  </a:txBody>
                  <a:tcPr marL="0" marR="0" marT="0" marB="0" anchor="ctr">
                    <a:lnL>
                      <a:noFill/>
                    </a:lnL>
                    <a:lnR>
                      <a:noFill/>
                    </a:lnR>
                    <a:lnT>
                      <a:noFill/>
                    </a:lnT>
                    <a:lnB>
                      <a:noFill/>
                    </a:lnB>
                  </a:tcPr>
                </a:tc>
                <a:tc>
                  <a:txBody>
                    <a:bodyPr/>
                    <a:lstStyle/>
                    <a:p>
                      <a:pPr algn="r" fontAlgn="ctr"/>
                      <a:r>
                        <a:rPr lang="en-US" sz="1050" b="1" i="0" u="none" strike="noStrike">
                          <a:effectLst/>
                          <a:latin typeface="Calibri" panose="020F0502020204030204" pitchFamily="34" charset="0"/>
                        </a:rPr>
                        <a:t>0</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988549676"/>
                  </a:ext>
                </a:extLst>
              </a:tr>
              <a:tr h="127776">
                <a:tc>
                  <a:txBody>
                    <a:bodyPr/>
                    <a:lstStyle/>
                    <a:p>
                      <a:pPr algn="l" fontAlgn="ctr"/>
                      <a:r>
                        <a:rPr lang="en-US" sz="1050" b="0" i="0" u="none" strike="noStrike">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100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19210815"/>
                  </a:ext>
                </a:extLst>
              </a:tr>
              <a:tr h="127776">
                <a:tc gridSpan="2">
                  <a:txBody>
                    <a:bodyPr/>
                    <a:lstStyle/>
                    <a:p>
                      <a:pPr algn="l" fontAlgn="ctr"/>
                      <a:r>
                        <a:rPr lang="en-US" sz="1050" b="1" i="0" u="none" strike="noStrike">
                          <a:effectLst/>
                          <a:latin typeface="Calibri" panose="020F0502020204030204" pitchFamily="34" charset="0"/>
                        </a:rPr>
                        <a:t>Non-Operating District Reduction to Foundation</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ctr"/>
                      <a:r>
                        <a:rPr lang="en-US" sz="1050" b="0"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94750218"/>
                  </a:ext>
                </a:extLst>
              </a:tr>
              <a:tr h="127776">
                <a:tc>
                  <a:txBody>
                    <a:bodyPr/>
                    <a:lstStyle/>
                    <a:p>
                      <a:pPr algn="ctr" fontAlgn="ctr"/>
                      <a:r>
                        <a:rPr lang="en-US" sz="1050" b="0" i="0" u="none" strike="noStrike" dirty="0">
                          <a:effectLst/>
                          <a:latin typeface="Calibri" panose="020F0502020204030204" pitchFamily="34" charset="0"/>
                        </a:rPr>
                        <a:t>11</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Reduction to foundation</a:t>
                      </a:r>
                    </a:p>
                  </a:txBody>
                  <a:tcPr marL="0" marR="0" marT="0" marB="0" anchor="ctr">
                    <a:lnL>
                      <a:noFill/>
                    </a:lnL>
                    <a:lnR>
                      <a:noFill/>
                    </a:lnR>
                    <a:lnT>
                      <a:noFill/>
                    </a:lnT>
                    <a:lnB>
                      <a:noFill/>
                    </a:lnB>
                    <a:solidFill>
                      <a:srgbClr val="FFFFFF"/>
                    </a:solidFill>
                  </a:tcPr>
                </a:tc>
                <a:tc>
                  <a:txBody>
                    <a:bodyPr/>
                    <a:lstStyle/>
                    <a:p>
                      <a:pPr algn="r" fontAlgn="ctr"/>
                      <a:r>
                        <a:rPr lang="en-US" sz="1050" b="1" i="0" u="none" strike="noStrike">
                          <a:effectLst/>
                          <a:latin typeface="Calibri" panose="020F0502020204030204" pitchFamily="34" charset="0"/>
                        </a:rPr>
                        <a:t>0</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415696151"/>
                  </a:ext>
                </a:extLst>
              </a:tr>
              <a:tr h="127776">
                <a:tc>
                  <a:txBody>
                    <a:bodyPr/>
                    <a:lstStyle/>
                    <a:p>
                      <a:pPr algn="l" fontAlgn="ctr"/>
                      <a:r>
                        <a:rPr lang="en-US" sz="1050" b="0" i="0" u="none" strike="noStrike" dirty="0">
                          <a:effectLst/>
                          <a:latin typeface="Calibri" panose="020F0502020204030204" pitchFamily="34" charset="0"/>
                        </a:rPr>
                        <a:t> </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50" b="0" i="0" u="none" strike="noStrike">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endParaRPr lang="en-US" sz="1050" b="1" i="0" u="none" strike="noStrike">
                        <a:effectLst/>
                        <a:latin typeface="Calibri" panose="020F0502020204030204" pitchFamily="34" charset="0"/>
                      </a:endParaRP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tcPr>
                </a:tc>
                <a:extLst>
                  <a:ext uri="{0D108BD9-81ED-4DB2-BD59-A6C34878D82A}">
                    <a16:rowId xmlns:a16="http://schemas.microsoft.com/office/drawing/2014/main" val="3213023925"/>
                  </a:ext>
                </a:extLst>
              </a:tr>
              <a:tr h="127776">
                <a:tc gridSpan="2">
                  <a:txBody>
                    <a:bodyPr/>
                    <a:lstStyle/>
                    <a:p>
                      <a:pPr algn="l" fontAlgn="ctr"/>
                      <a:r>
                        <a:rPr lang="en-US" sz="1050" b="1" i="0" u="none" strike="noStrike" dirty="0">
                          <a:effectLst/>
                          <a:latin typeface="Calibri" panose="020F0502020204030204" pitchFamily="34" charset="0"/>
                        </a:rPr>
                        <a:t>FY23 Chapter 70 Aid</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ctr"/>
                      <a:r>
                        <a:rPr lang="en-US" sz="1050" b="1" i="0" u="none" strike="noStrike">
                          <a:effectLst/>
                          <a:latin typeface="Calibri" panose="020F0502020204030204" pitchFamily="34" charset="0"/>
                        </a:rPr>
                        <a:t> </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55679369"/>
                  </a:ext>
                </a:extLst>
              </a:tr>
              <a:tr h="127776">
                <a:tc>
                  <a:txBody>
                    <a:bodyPr/>
                    <a:lstStyle/>
                    <a:p>
                      <a:pPr algn="ctr" fontAlgn="ctr"/>
                      <a:r>
                        <a:rPr lang="en-US" sz="1050" b="0" i="0" u="none" strike="noStrike" dirty="0">
                          <a:effectLst/>
                          <a:latin typeface="Calibri" panose="020F0502020204030204" pitchFamily="34" charset="0"/>
                        </a:rPr>
                        <a:t>12</a:t>
                      </a:r>
                    </a:p>
                  </a:txBody>
                  <a:tcPr marL="0" marR="0" marT="0" marB="0" anchor="ctr">
                    <a:lnL w="3175" cap="flat" cmpd="sng" algn="ctr">
                      <a:solidFill>
                        <a:schemeClr val="bg1">
                          <a:lumMod val="95000"/>
                        </a:schemeClr>
                      </a:solidFill>
                      <a:prstDash val="solid"/>
                      <a:round/>
                      <a:headEnd type="none" w="med" len="med"/>
                      <a:tailEnd type="none" w="med" len="med"/>
                    </a:lnL>
                    <a:lnR>
                      <a:noFill/>
                    </a:lnR>
                    <a:lnT>
                      <a:noFill/>
                    </a:lnT>
                    <a:lnB w="3175"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en-US" sz="1050" b="0" i="0" u="none" strike="noStrike">
                          <a:effectLst/>
                          <a:latin typeface="Calibri" panose="020F0502020204030204" pitchFamily="34" charset="0"/>
                        </a:rPr>
                        <a:t>Sum of 1,5,7,10 minus 11</a:t>
                      </a:r>
                    </a:p>
                  </a:txBody>
                  <a:tcPr marL="0" marR="0" marT="0" marB="0" anchor="ctr">
                    <a:lnL>
                      <a:noFill/>
                    </a:lnL>
                    <a:lnR>
                      <a:noFill/>
                    </a:lnR>
                    <a:lnT>
                      <a:noFill/>
                    </a:lnT>
                    <a:lnB w="3175" cap="flat" cmpd="sng" algn="ctr">
                      <a:solidFill>
                        <a:schemeClr val="bg1">
                          <a:lumMod val="95000"/>
                        </a:schemeClr>
                      </a:solidFill>
                      <a:prstDash val="solid"/>
                      <a:round/>
                      <a:headEnd type="none" w="med" len="med"/>
                      <a:tailEnd type="none" w="med" len="med"/>
                    </a:lnB>
                  </a:tcPr>
                </a:tc>
                <a:tc>
                  <a:txBody>
                    <a:bodyPr/>
                    <a:lstStyle/>
                    <a:p>
                      <a:pPr algn="r" fontAlgn="ctr"/>
                      <a:r>
                        <a:rPr lang="en-US" sz="1050" b="1" i="0" u="none" strike="noStrike" dirty="0">
                          <a:effectLst/>
                          <a:latin typeface="Calibri" panose="020F0502020204030204" pitchFamily="34" charset="0"/>
                        </a:rPr>
                        <a:t>2,887,785</a:t>
                      </a:r>
                    </a:p>
                  </a:txBody>
                  <a:tcPr marL="0" marR="0" marT="0" marB="0" anchor="ctr">
                    <a:lnL>
                      <a:noFill/>
                    </a:lnL>
                    <a:lnR w="3175" cap="flat" cmpd="sng" algn="ctr">
                      <a:solidFill>
                        <a:schemeClr val="bg1">
                          <a:lumMod val="95000"/>
                        </a:schemeClr>
                      </a:solidFill>
                      <a:prstDash val="solid"/>
                      <a:round/>
                      <a:headEnd type="none" w="med" len="med"/>
                      <a:tailEnd type="none" w="med" len="med"/>
                    </a:lnR>
                    <a:lnT>
                      <a:noFill/>
                    </a:lnT>
                    <a:lnB w="3175" cap="flat" cmpd="sng" algn="ctr">
                      <a:solidFill>
                        <a:schemeClr val="bg1">
                          <a:lumMod val="95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136234315"/>
                  </a:ext>
                </a:extLst>
              </a:tr>
            </a:tbl>
          </a:graphicData>
        </a:graphic>
      </p:graphicFrame>
    </p:spTree>
    <p:extLst>
      <p:ext uri="{BB962C8B-B14F-4D97-AF65-F5344CB8AC3E}">
        <p14:creationId xmlns:p14="http://schemas.microsoft.com/office/powerpoint/2010/main" val="20084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67743" y="304165"/>
            <a:ext cx="11370972" cy="679905"/>
          </a:xfrm>
        </p:spPr>
        <p:txBody>
          <a:bodyPr rtlCol="0">
            <a:noAutofit/>
          </a:bodyPr>
          <a:lstStyle/>
          <a:p>
            <a:pPr eaLnBrk="1" fontAlgn="auto" hangingPunct="1">
              <a:spcAft>
                <a:spcPts val="0"/>
              </a:spcAft>
              <a:defRPr/>
            </a:pPr>
            <a:r>
              <a:rPr lang="en-US" dirty="0"/>
              <a:t>Districts receive different levels of Chapter 70 aid because their municipality’s ability to pay differs</a:t>
            </a:r>
          </a:p>
        </p:txBody>
      </p:sp>
      <p:graphicFrame>
        <p:nvGraphicFramePr>
          <p:cNvPr id="6" name="Chart 5" descr="This is a bar chart comparing local contribution and state aid as a proportion of required net school spending."/>
          <p:cNvGraphicFramePr/>
          <p:nvPr>
            <p:extLst>
              <p:ext uri="{D42A27DB-BD31-4B8C-83A1-F6EECF244321}">
                <p14:modId xmlns:p14="http://schemas.microsoft.com/office/powerpoint/2010/main" val="2609579133"/>
              </p:ext>
            </p:extLst>
          </p:nvPr>
        </p:nvGraphicFramePr>
        <p:xfrm>
          <a:off x="567743" y="1397000"/>
          <a:ext cx="11201400"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E3E43889-B875-4B18-97D9-E084382D24F1}"/>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151688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81E104-E9A1-482C-A4FA-7A0E51FE7134}"/>
              </a:ext>
            </a:extLst>
          </p:cNvPr>
          <p:cNvSpPr txBox="1"/>
          <p:nvPr/>
        </p:nvSpPr>
        <p:spPr>
          <a:xfrm>
            <a:off x="1377386" y="5903090"/>
            <a:ext cx="92301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communities that are below target, recent expansions in foundation budgets have resulted in required contributions not keeping pace with the foundation budget increases</a:t>
            </a:r>
          </a:p>
        </p:txBody>
      </p:sp>
      <p:sp>
        <p:nvSpPr>
          <p:cNvPr id="2" name="Title 1"/>
          <p:cNvSpPr>
            <a:spLocks noGrp="1"/>
          </p:cNvSpPr>
          <p:nvPr>
            <p:ph type="title"/>
          </p:nvPr>
        </p:nvSpPr>
        <p:spPr/>
        <p:txBody>
          <a:bodyPr/>
          <a:lstStyle/>
          <a:p>
            <a:r>
              <a:rPr lang="en-US" sz="2800" dirty="0"/>
              <a:t>The aggregate wealth model has eliminated required excess effort, but in recent years effort shortfalls have increased</a:t>
            </a:r>
          </a:p>
        </p:txBody>
      </p:sp>
      <p:pic>
        <p:nvPicPr>
          <p:cNvPr id="3" name="Picture 2" descr="Chart: dollars above or below target share in millions of dollars from fiscal year 2007 through fiscal year 2023. Shows net excess after effort reduction and net shortfall below target after increment.">
            <a:extLst>
              <a:ext uri="{FF2B5EF4-FFF2-40B4-BE49-F238E27FC236}">
                <a16:creationId xmlns:a16="http://schemas.microsoft.com/office/drawing/2014/main" id="{2725849A-40C0-4D7B-A6BD-5A42FD43E61E}"/>
              </a:ext>
            </a:extLst>
          </p:cNvPr>
          <p:cNvPicPr>
            <a:picLocks noChangeAspect="1"/>
          </p:cNvPicPr>
          <p:nvPr/>
        </p:nvPicPr>
        <p:blipFill>
          <a:blip r:embed="rId3"/>
          <a:stretch>
            <a:fillRect/>
          </a:stretch>
        </p:blipFill>
        <p:spPr>
          <a:xfrm>
            <a:off x="838200" y="1468928"/>
            <a:ext cx="9230134" cy="4434162"/>
          </a:xfrm>
          <a:prstGeom prst="rect">
            <a:avLst/>
          </a:prstGeom>
        </p:spPr>
      </p:pic>
      <p:sp>
        <p:nvSpPr>
          <p:cNvPr id="4" name="Slide Number Placeholder 3">
            <a:extLst>
              <a:ext uri="{FF2B5EF4-FFF2-40B4-BE49-F238E27FC236}">
                <a16:creationId xmlns:a16="http://schemas.microsoft.com/office/drawing/2014/main" id="{55B7EBEB-DB42-4FDE-B584-4B1E1C3111B5}"/>
              </a:ext>
            </a:extLst>
          </p:cNvPr>
          <p:cNvSpPr>
            <a:spLocks noGrp="1"/>
          </p:cNvSpPr>
          <p:nvPr>
            <p:ph type="sldNum" sz="quarter" idx="17"/>
          </p:nvPr>
        </p:nvSpPr>
        <p:spPr/>
        <p:txBody>
          <a:bodyPr/>
          <a:lstStyle/>
          <a:p>
            <a:fld id="{FF27229C-EC7B-4063-A33B-28A5E87E32ED}" type="slidenum">
              <a:rPr lang="zh-CN" altLang="en-US" smtClean="0"/>
              <a:pPr/>
              <a:t>26</a:t>
            </a:fld>
            <a:endParaRPr lang="zh-CN" altLang="en-US" dirty="0"/>
          </a:p>
        </p:txBody>
      </p:sp>
    </p:spTree>
    <p:extLst>
      <p:ext uri="{BB962C8B-B14F-4D97-AF65-F5344CB8AC3E}">
        <p14:creationId xmlns:p14="http://schemas.microsoft.com/office/powerpoint/2010/main" val="189120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no longer any districts funded below target, while above target aid has increased</a:t>
            </a:r>
          </a:p>
        </p:txBody>
      </p:sp>
      <p:pic>
        <p:nvPicPr>
          <p:cNvPr id="5" name="Picture 4" descr="Chart: dollars above and below target aid share in millions of dollars from fiscal year 2007 through fiscal year 2023">
            <a:extLst>
              <a:ext uri="{FF2B5EF4-FFF2-40B4-BE49-F238E27FC236}">
                <a16:creationId xmlns:a16="http://schemas.microsoft.com/office/drawing/2014/main" id="{8C7B3D31-8D39-4852-9C38-FCC54CBF6E93}"/>
              </a:ext>
            </a:extLst>
          </p:cNvPr>
          <p:cNvPicPr>
            <a:picLocks noChangeAspect="1"/>
          </p:cNvPicPr>
          <p:nvPr/>
        </p:nvPicPr>
        <p:blipFill>
          <a:blip r:embed="rId3"/>
          <a:stretch>
            <a:fillRect/>
          </a:stretch>
        </p:blipFill>
        <p:spPr>
          <a:xfrm>
            <a:off x="142880" y="1601094"/>
            <a:ext cx="11938715" cy="4107141"/>
          </a:xfrm>
          <a:prstGeom prst="rect">
            <a:avLst/>
          </a:prstGeom>
        </p:spPr>
      </p:pic>
      <p:sp>
        <p:nvSpPr>
          <p:cNvPr id="3" name="Slide Number Placeholder 2">
            <a:extLst>
              <a:ext uri="{FF2B5EF4-FFF2-40B4-BE49-F238E27FC236}">
                <a16:creationId xmlns:a16="http://schemas.microsoft.com/office/drawing/2014/main" id="{71FBB403-117D-48B2-AFD3-5A7B55918B06}"/>
              </a:ext>
            </a:extLst>
          </p:cNvPr>
          <p:cNvSpPr>
            <a:spLocks noGrp="1"/>
          </p:cNvSpPr>
          <p:nvPr>
            <p:ph type="sldNum" sz="quarter" idx="17"/>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36052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Thank you">
            <a:extLst>
              <a:ext uri="{FF2B5EF4-FFF2-40B4-BE49-F238E27FC236}">
                <a16:creationId xmlns:a16="http://schemas.microsoft.com/office/drawing/2014/main" id="{CAFC36B0-4AD1-44AB-96C1-76527DDE7F8C}"/>
              </a:ext>
            </a:extLst>
          </p:cNvPr>
          <p:cNvSpPr txBox="1"/>
          <p:nvPr/>
        </p:nvSpPr>
        <p:spPr>
          <a:xfrm>
            <a:off x="1524002" y="1579874"/>
            <a:ext cx="9143999" cy="1419619"/>
          </a:xfrm>
          <a:prstGeom prst="rect">
            <a:avLst/>
          </a:prstGeom>
          <a:noFill/>
        </p:spPr>
        <p:txBody>
          <a:bodyPr wrap="square" rtlCol="0">
            <a:spAutoFit/>
          </a:bodyPr>
          <a:lstStyle/>
          <a:p>
            <a:pPr algn="ctr"/>
            <a:r>
              <a:rPr lang="en-US" altLang="zh-CN" sz="8625" dirty="0">
                <a:solidFill>
                  <a:schemeClr val="bg1"/>
                </a:solidFill>
                <a:latin typeface="Segoe SemiBold" panose="020B0703040204020203" pitchFamily="34" charset="0"/>
                <a:cs typeface="Segoe SemiBold" panose="020B0703040204020203" pitchFamily="34" charset="0"/>
              </a:rPr>
              <a:t>QUESTIONS?</a:t>
            </a:r>
            <a:endParaRPr lang="zh-CN" altLang="en-US" sz="8625" dirty="0">
              <a:solidFill>
                <a:schemeClr val="bg1"/>
              </a:solidFill>
              <a:latin typeface="Segoe SemiBold" panose="020B0703040204020203" pitchFamily="34" charset="0"/>
              <a:cs typeface="Segoe SemiBold" panose="020B0703040204020203" pitchFamily="34" charset="0"/>
            </a:endParaRPr>
          </a:p>
        </p:txBody>
      </p:sp>
      <p:sp>
        <p:nvSpPr>
          <p:cNvPr id="8" name="文本框 7">
            <a:extLst>
              <a:ext uri="{FF2B5EF4-FFF2-40B4-BE49-F238E27FC236}">
                <a16:creationId xmlns:a16="http://schemas.microsoft.com/office/drawing/2014/main" id="{992D2954-C2DD-4172-8B10-E4A8A6E0EFEE}"/>
              </a:ext>
            </a:extLst>
          </p:cNvPr>
          <p:cNvSpPr txBox="1"/>
          <p:nvPr/>
        </p:nvSpPr>
        <p:spPr>
          <a:xfrm>
            <a:off x="3949769" y="3823602"/>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Robert.F.O’Donnell@mass.gov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3660758" y="3801580"/>
            <a:ext cx="317798" cy="281016"/>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7152595" y="3823602"/>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781.338.6512</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14" name="文本框 13">
            <a:extLst>
              <a:ext uri="{FF2B5EF4-FFF2-40B4-BE49-F238E27FC236}">
                <a16:creationId xmlns:a16="http://schemas.microsoft.com/office/drawing/2014/main" id="{A2246D95-2355-47E1-9E27-1351EA05075A}"/>
              </a:ext>
            </a:extLst>
          </p:cNvPr>
          <p:cNvSpPr txBox="1"/>
          <p:nvPr/>
        </p:nvSpPr>
        <p:spPr>
          <a:xfrm>
            <a:off x="3962265" y="4168789"/>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Robert.Hanna@mass.gov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17" name="文本框 16">
            <a:extLst>
              <a:ext uri="{FF2B5EF4-FFF2-40B4-BE49-F238E27FC236}">
                <a16:creationId xmlns:a16="http://schemas.microsoft.com/office/drawing/2014/main" id="{5D838ABB-2920-4CCA-BBF1-F1299182F9FE}"/>
              </a:ext>
            </a:extLst>
          </p:cNvPr>
          <p:cNvSpPr txBox="1"/>
          <p:nvPr/>
        </p:nvSpPr>
        <p:spPr>
          <a:xfrm>
            <a:off x="7149944" y="4168789"/>
            <a:ext cx="3809823"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781.338.6525</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524001" y="3063665"/>
            <a:ext cx="9143999" cy="553998"/>
          </a:xfrm>
          <a:prstGeom prst="rect">
            <a:avLst/>
          </a:prstGeom>
          <a:noFill/>
        </p:spPr>
        <p:txBody>
          <a:bodyPr wrap="square" rtlCol="0">
            <a:spAutoFit/>
          </a:bodyPr>
          <a:lstStyle/>
          <a:p>
            <a:pPr algn="ctr"/>
            <a:r>
              <a:rPr lang="en-US" altLang="zh-CN" sz="1500" b="1" dirty="0">
                <a:solidFill>
                  <a:schemeClr val="bg1"/>
                </a:solidFill>
                <a:latin typeface="Segoe SemiBold" panose="020B0703040204020203" pitchFamily="34" charset="0"/>
                <a:cs typeface="Segoe SemiBold" panose="020B0703040204020203" pitchFamily="34" charset="0"/>
              </a:rPr>
              <a:t>Rob O’Donnell, Director of School Finance</a:t>
            </a:r>
          </a:p>
          <a:p>
            <a:pPr algn="ctr"/>
            <a:r>
              <a:rPr lang="en-US" altLang="zh-CN" sz="1500" b="1" dirty="0">
                <a:solidFill>
                  <a:schemeClr val="bg1"/>
                </a:solidFill>
                <a:latin typeface="Segoe SemiBold" panose="020B0703040204020203" pitchFamily="34" charset="0"/>
                <a:cs typeface="Segoe SemiBold" panose="020B0703040204020203" pitchFamily="34" charset="0"/>
              </a:rPr>
              <a:t>Rob Hanna, State Aid Programs Manager</a:t>
            </a:r>
            <a:endParaRPr lang="zh-CN" altLang="en-US" sz="1500" b="1" dirty="0">
              <a:solidFill>
                <a:schemeClr val="bg1"/>
              </a:solidFill>
              <a:latin typeface="Segoe SemiBold" panose="020B0703040204020203" pitchFamily="34" charset="0"/>
              <a:cs typeface="Segoe SemiBold" panose="020B0703040204020203" pitchFamily="34" charset="0"/>
            </a:endParaRPr>
          </a:p>
        </p:txBody>
      </p:sp>
      <p:pic>
        <p:nvPicPr>
          <p:cNvPr id="15"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3660644" y="4192820"/>
            <a:ext cx="317798" cy="281016"/>
          </a:xfrm>
          <a:prstGeom prst="rect">
            <a:avLst/>
          </a:prstGeom>
        </p:spPr>
      </p:pic>
      <p:pic>
        <p:nvPicPr>
          <p:cNvPr id="18"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891" t="25979" r="24249" b="25362"/>
          <a:stretch/>
        </p:blipFill>
        <p:spPr>
          <a:xfrm>
            <a:off x="6864630" y="4209792"/>
            <a:ext cx="252056" cy="241157"/>
          </a:xfrm>
          <a:prstGeom prst="rect">
            <a:avLst/>
          </a:prstGeom>
        </p:spPr>
      </p:pic>
      <p:pic>
        <p:nvPicPr>
          <p:cNvPr id="2" name="Picture 1" descr="This is a telephone icon"/>
          <p:cNvPicPr>
            <a:picLocks noChangeAspect="1"/>
          </p:cNvPicPr>
          <p:nvPr/>
        </p:nvPicPr>
        <p:blipFill>
          <a:blip r:embed="rId5"/>
          <a:stretch>
            <a:fillRect/>
          </a:stretch>
        </p:blipFill>
        <p:spPr>
          <a:xfrm>
            <a:off x="6864630" y="3838735"/>
            <a:ext cx="249958" cy="243861"/>
          </a:xfrm>
          <a:prstGeom prst="rect">
            <a:avLst/>
          </a:prstGeom>
        </p:spPr>
      </p:pic>
      <p:sp>
        <p:nvSpPr>
          <p:cNvPr id="4" name="Title 3">
            <a:extLst>
              <a:ext uri="{FF2B5EF4-FFF2-40B4-BE49-F238E27FC236}">
                <a16:creationId xmlns:a16="http://schemas.microsoft.com/office/drawing/2014/main" id="{79AE507C-65A0-4683-A0C4-A3E93E38786C}"/>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solidFill>
                  <a:schemeClr val="bg2"/>
                </a:solidFill>
              </a:rPr>
              <a:t>Questions?</a:t>
            </a:r>
          </a:p>
        </p:txBody>
      </p:sp>
    </p:spTree>
    <p:extLst>
      <p:ext uri="{BB962C8B-B14F-4D97-AF65-F5344CB8AC3E}">
        <p14:creationId xmlns:p14="http://schemas.microsoft.com/office/powerpoint/2010/main" val="413353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FY23 House 2 Chapter 70 continues implementation of </a:t>
            </a:r>
            <a:br>
              <a:rPr lang="en-US" dirty="0"/>
            </a:br>
            <a:r>
              <a:rPr lang="en-US" dirty="0"/>
              <a:t>the Student Opportunity Act (the Act)</a:t>
            </a:r>
          </a:p>
        </p:txBody>
      </p:sp>
      <p:sp>
        <p:nvSpPr>
          <p:cNvPr id="3" name="Content Placeholder 2"/>
          <p:cNvSpPr>
            <a:spLocks noGrp="1"/>
          </p:cNvSpPr>
          <p:nvPr>
            <p:ph idx="1"/>
          </p:nvPr>
        </p:nvSpPr>
        <p:spPr/>
        <p:txBody>
          <a:bodyPr/>
          <a:lstStyle/>
          <a:p>
            <a:r>
              <a:rPr lang="en-US" sz="2800" dirty="0"/>
              <a:t>Preliminary FY23 Chapter 70 is $5,988,520,366, a $485.3 million increase (8.8%) over FY22</a:t>
            </a:r>
          </a:p>
          <a:p>
            <a:r>
              <a:rPr lang="en-US" sz="2800" dirty="0"/>
              <a:t>The Act establishes new, higher foundation budget rates in 5 areas:</a:t>
            </a:r>
          </a:p>
          <a:p>
            <a:pPr lvl="1"/>
            <a:r>
              <a:rPr lang="en-US" sz="2000" dirty="0">
                <a:solidFill>
                  <a:srgbClr val="203B6A">
                    <a:lumMod val="50000"/>
                  </a:srgbClr>
                </a:solidFill>
              </a:rPr>
              <a:t>B</a:t>
            </a:r>
            <a:r>
              <a:rPr kumimoji="0" lang="en-US" sz="2000" b="0" u="none" strike="noStrike" kern="1200" cap="none" spc="0" normalizeH="0" baseline="0" noProof="0" dirty="0" err="1">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enefits</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and fixed charges</a:t>
            </a:r>
            <a:endParaRPr lang="en-US" sz="2000" dirty="0">
              <a:solidFill>
                <a:srgbClr val="203B6A">
                  <a:lumMod val="50000"/>
                </a:srgbClr>
              </a:solidFill>
            </a:endParaRPr>
          </a:p>
          <a:p>
            <a:pPr lvl="1"/>
            <a:r>
              <a:rPr lang="en-US" sz="2000" dirty="0">
                <a:solidFill>
                  <a:srgbClr val="203B6A">
                    <a:lumMod val="50000"/>
                  </a:srgbClr>
                </a:solidFill>
              </a:rPr>
              <a:t>G</a:t>
            </a:r>
            <a:r>
              <a:rPr kumimoji="0" lang="en-US" sz="2000" b="0" u="none" strike="noStrike" kern="1200" cap="none" spc="0" normalizeH="0" baseline="0" noProof="0" dirty="0" err="1">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uidance</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and psychological services</a:t>
            </a:r>
            <a:endParaRPr lang="en-US" sz="2000" dirty="0">
              <a:solidFill>
                <a:srgbClr val="203B6A">
                  <a:lumMod val="50000"/>
                </a:srgbClr>
              </a:solidFill>
            </a:endParaRPr>
          </a:p>
          <a:p>
            <a:pPr lvl="1"/>
            <a:r>
              <a:rPr lang="en-US" sz="2000" dirty="0">
                <a:solidFill>
                  <a:srgbClr val="203B6A">
                    <a:lumMod val="50000"/>
                  </a:srgbClr>
                </a:solidFill>
              </a:rPr>
              <a:t>S</a:t>
            </a:r>
            <a:r>
              <a:rPr kumimoji="0" lang="en-US" sz="2000" b="0" u="none" strike="noStrike" kern="1200" cap="none" spc="0" normalizeH="0" baseline="0" noProof="0" dirty="0" err="1">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pecial</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education out-of-district tuition</a:t>
            </a:r>
            <a:endParaRPr lang="en-US" sz="2000" dirty="0">
              <a:solidFill>
                <a:srgbClr val="203B6A">
                  <a:lumMod val="50000"/>
                </a:srgbClr>
              </a:solidFill>
            </a:endParaRPr>
          </a:p>
          <a:p>
            <a:pPr lvl="1"/>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English learners</a:t>
            </a:r>
            <a:endParaRPr lang="en-US" sz="2000" dirty="0">
              <a:solidFill>
                <a:srgbClr val="203B6A">
                  <a:lumMod val="50000"/>
                </a:srgbClr>
              </a:solidFill>
            </a:endParaRPr>
          </a:p>
          <a:p>
            <a:pPr lvl="1"/>
            <a:r>
              <a:rPr lang="en-US" sz="2000" dirty="0">
                <a:solidFill>
                  <a:srgbClr val="203B6A">
                    <a:lumMod val="50000"/>
                  </a:srgbClr>
                </a:solidFill>
              </a:rPr>
              <a:t>Low-income students</a:t>
            </a:r>
          </a:p>
          <a:p>
            <a:r>
              <a:rPr lang="en-US" sz="2800" dirty="0"/>
              <a:t>House 2 includes rate changes above inflation toward the goal rates in these 5 areas and closes an additional 1/6</a:t>
            </a:r>
            <a:r>
              <a:rPr lang="en-US" sz="2800" baseline="30000" dirty="0"/>
              <a:t>th</a:t>
            </a:r>
            <a:r>
              <a:rPr lang="en-US" sz="2800" dirty="0"/>
              <a:t> of the gap</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44D6768-B50D-4081-B9F6-2CFFE5339F48}"/>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11225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Semibold"/>
                <a:cs typeface="Segoe UI Semibold"/>
              </a:rPr>
              <a:t>House 2 sets the low-income threshold at 185% of the federal poverty level in accordance with the Act</a:t>
            </a:r>
          </a:p>
        </p:txBody>
      </p:sp>
      <p:sp>
        <p:nvSpPr>
          <p:cNvPr id="3" name="Content Placeholder 2"/>
          <p:cNvSpPr>
            <a:spLocks noGrp="1"/>
          </p:cNvSpPr>
          <p:nvPr>
            <p:ph idx="1"/>
          </p:nvPr>
        </p:nvSpPr>
        <p:spPr/>
        <p:txBody>
          <a:bodyPr vert="horz" lIns="91440" tIns="45720" rIns="91440" bIns="45720" rtlCol="0" anchor="t">
            <a:noAutofit/>
          </a:bodyPr>
          <a:lstStyle/>
          <a:p>
            <a:r>
              <a:rPr lang="en-US" sz="2400" dirty="0">
                <a:latin typeface="Segoe UI"/>
                <a:cs typeface="Segoe UI"/>
              </a:rPr>
              <a:t>The Act restores the definition of low-income enrollment used prior to FY17, based on 185% of the federal poverty level, up from the 133% threshold used for the economically disadvantaged match from FY17 to FY22</a:t>
            </a:r>
          </a:p>
          <a:p>
            <a:pPr lvl="1"/>
            <a:r>
              <a:rPr lang="en-US" sz="2000" dirty="0">
                <a:latin typeface="Segoe UI"/>
                <a:cs typeface="Segoe UI"/>
              </a:rPr>
              <a:t>Statewide low-income enrollment for FY23 is 407,501, compared to 382,088 for FY22</a:t>
            </a:r>
            <a:br>
              <a:rPr lang="en-US" sz="2000" dirty="0"/>
            </a:br>
            <a:endParaRPr lang="en-US" sz="2000" dirty="0"/>
          </a:p>
          <a:p>
            <a:r>
              <a:rPr lang="en-US" sz="2400" dirty="0"/>
              <a:t>For FY23, the Department designates a student enrolled on October 1st as low income if the student is:</a:t>
            </a:r>
          </a:p>
          <a:p>
            <a:pPr lvl="1"/>
            <a:r>
              <a:rPr lang="en-US" sz="2000" dirty="0"/>
              <a:t>Identified as participating in state public assistance programs, including the Supplemental Nutrition Assistance Program, Transitional Aid to Families with Dependent Children, MassHealth, and foster care; or</a:t>
            </a:r>
          </a:p>
          <a:p>
            <a:pPr lvl="1"/>
            <a:r>
              <a:rPr lang="en-US" sz="2000" dirty="0">
                <a:latin typeface="Segoe UI"/>
                <a:cs typeface="Segoe UI"/>
              </a:rPr>
              <a:t>Certified as low income through the new supplemental data collection process; or</a:t>
            </a:r>
          </a:p>
          <a:p>
            <a:pPr lvl="1"/>
            <a:r>
              <a:rPr lang="en-US" sz="2000" dirty="0">
                <a:latin typeface="Segoe UI"/>
                <a:cs typeface="Segoe UI"/>
              </a:rPr>
              <a:t>Reported by a district as homeless through the McKinney-Vento Homeless Education Assistance program application</a:t>
            </a:r>
          </a:p>
        </p:txBody>
      </p:sp>
      <p:sp>
        <p:nvSpPr>
          <p:cNvPr id="4" name="Slide Number Placeholder 3">
            <a:extLst>
              <a:ext uri="{FF2B5EF4-FFF2-40B4-BE49-F238E27FC236}">
                <a16:creationId xmlns:a16="http://schemas.microsoft.com/office/drawing/2014/main" id="{6E90DE5D-59C3-4718-9955-71FE13A11C6D}"/>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245124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 also increases the assumed in-district special education enrollment percentages</a:t>
            </a:r>
          </a:p>
        </p:txBody>
      </p:sp>
      <p:sp>
        <p:nvSpPr>
          <p:cNvPr id="3" name="Content Placeholder 2"/>
          <p:cNvSpPr>
            <a:spLocks noGrp="1"/>
          </p:cNvSpPr>
          <p:nvPr>
            <p:ph idx="1"/>
          </p:nvPr>
        </p:nvSpPr>
        <p:spPr/>
        <p:txBody>
          <a:bodyPr/>
          <a:lstStyle/>
          <a:p>
            <a:r>
              <a:rPr lang="en-US" dirty="0"/>
              <a:t>The Act increases the rate for vocational students from 4.75% to 5% and from 3.75% to 4% for non-vocational students</a:t>
            </a:r>
          </a:p>
          <a:p>
            <a:r>
              <a:rPr lang="en-US" sz="3200" dirty="0"/>
              <a:t>Proposed rate increases for FY23 close an additional 1/6</a:t>
            </a:r>
            <a:r>
              <a:rPr lang="en-US" sz="3200" baseline="30000" dirty="0"/>
              <a:t>th</a:t>
            </a:r>
            <a:r>
              <a:rPr lang="en-US" sz="3200" dirty="0"/>
              <a:t> of the gaps, </a:t>
            </a:r>
            <a:r>
              <a:rPr lang="en-US" dirty="0"/>
              <a:t>so the factors used for FY23 are 4.86% and 3.86%, respectively</a:t>
            </a:r>
          </a:p>
          <a:p>
            <a:endParaRPr lang="en-US" dirty="0"/>
          </a:p>
        </p:txBody>
      </p:sp>
      <p:sp>
        <p:nvSpPr>
          <p:cNvPr id="4" name="Slide Number Placeholder 3">
            <a:extLst>
              <a:ext uri="{FF2B5EF4-FFF2-40B4-BE49-F238E27FC236}">
                <a16:creationId xmlns:a16="http://schemas.microsoft.com/office/drawing/2014/main" id="{552F625E-DF06-48FB-A496-2A38BD94A6D4}"/>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02729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top of the targeted rate increases, all foundation budget categories have been adjusted upward to account for inflation</a:t>
            </a:r>
          </a:p>
        </p:txBody>
      </p:sp>
      <p:sp>
        <p:nvSpPr>
          <p:cNvPr id="3" name="Content Placeholder 2"/>
          <p:cNvSpPr>
            <a:spLocks noGrp="1"/>
          </p:cNvSpPr>
          <p:nvPr>
            <p:ph idx="1"/>
          </p:nvPr>
        </p:nvSpPr>
        <p:spPr/>
        <p:txBody>
          <a:bodyPr/>
          <a:lstStyle/>
          <a:p>
            <a:r>
              <a:rPr lang="en-US" dirty="0"/>
              <a:t>An employee benefits inflation rate is applied to the employee benefits and fixed charges category</a:t>
            </a:r>
          </a:p>
          <a:p>
            <a:pPr lvl="1"/>
            <a:r>
              <a:rPr lang="en-US" dirty="0"/>
              <a:t>Based on the enrollment-weighted, three-year average premium increase for all GIC plans</a:t>
            </a:r>
          </a:p>
          <a:p>
            <a:pPr lvl="1"/>
            <a:r>
              <a:rPr lang="en-US" dirty="0"/>
              <a:t>For FY23 the increase is 4.51%</a:t>
            </a:r>
          </a:p>
          <a:p>
            <a:r>
              <a:rPr lang="en-US" dirty="0"/>
              <a:t>An inflation increase of 4.50% has been applied to all other foundation budget rates, based on the U.S. Department of Commerce’s state and local government price deflator and capped at the 4.50% maximum set in the Act</a:t>
            </a:r>
          </a:p>
          <a:p>
            <a:endParaRPr lang="en-US" dirty="0"/>
          </a:p>
          <a:p>
            <a:endParaRPr lang="en-US" dirty="0"/>
          </a:p>
        </p:txBody>
      </p:sp>
      <p:sp>
        <p:nvSpPr>
          <p:cNvPr id="4" name="Slide Number Placeholder 3">
            <a:extLst>
              <a:ext uri="{FF2B5EF4-FFF2-40B4-BE49-F238E27FC236}">
                <a16:creationId xmlns:a16="http://schemas.microsoft.com/office/drawing/2014/main" id="{50D81800-EE91-4DDC-8EA4-C6F1AF41D4E4}"/>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96993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 also adds a new minimum aid adjustment to the formula</a:t>
            </a:r>
          </a:p>
        </p:txBody>
      </p:sp>
      <p:sp>
        <p:nvSpPr>
          <p:cNvPr id="7" name="Content Placeholder 6"/>
          <p:cNvSpPr>
            <a:spLocks noGrp="1"/>
          </p:cNvSpPr>
          <p:nvPr>
            <p:ph idx="1"/>
          </p:nvPr>
        </p:nvSpPr>
        <p:spPr/>
        <p:txBody>
          <a:bodyPr vert="horz" lIns="91440" tIns="45720" rIns="91440" bIns="45720" rtlCol="0" anchor="t">
            <a:noAutofit/>
          </a:bodyPr>
          <a:lstStyle/>
          <a:p>
            <a:r>
              <a:rPr lang="en-US" dirty="0">
                <a:latin typeface="Segoe UI"/>
                <a:cs typeface="Segoe UI"/>
              </a:rPr>
              <a:t>This provision provides hold harmless aid to operating districts that otherwise would have lost aid due to the new foundation budget factors</a:t>
            </a:r>
          </a:p>
          <a:p>
            <a:pPr lvl="1"/>
            <a:r>
              <a:rPr lang="en-US" dirty="0"/>
              <a:t>Determines the aid that these districts would have received if foundation budget rates were only increased by inflation</a:t>
            </a:r>
          </a:p>
          <a:p>
            <a:pPr lvl="1"/>
            <a:r>
              <a:rPr lang="en-US" dirty="0"/>
              <a:t>If this amount is higher than the revised formula amount, districts get the higher amount</a:t>
            </a:r>
          </a:p>
          <a:p>
            <a:endParaRPr lang="en-US" dirty="0"/>
          </a:p>
        </p:txBody>
      </p:sp>
      <p:sp>
        <p:nvSpPr>
          <p:cNvPr id="3" name="Slide Number Placeholder 2">
            <a:extLst>
              <a:ext uri="{FF2B5EF4-FFF2-40B4-BE49-F238E27FC236}">
                <a16:creationId xmlns:a16="http://schemas.microsoft.com/office/drawing/2014/main" id="{9ECFE8BA-7DFD-43E9-8AE1-34538256C212}"/>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28006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7099"/>
            <a:ext cx="11370972" cy="679905"/>
          </a:xfrm>
        </p:spPr>
        <p:txBody>
          <a:bodyPr/>
          <a:lstStyle/>
          <a:p>
            <a:r>
              <a:rPr lang="en-US" dirty="0"/>
              <a:t>The Act codified the aggregate wealth model for determining local contribution requirements</a:t>
            </a:r>
          </a:p>
        </p:txBody>
      </p:sp>
      <p:sp>
        <p:nvSpPr>
          <p:cNvPr id="3" name="Content Placeholder 2"/>
          <p:cNvSpPr>
            <a:spLocks noGrp="1"/>
          </p:cNvSpPr>
          <p:nvPr>
            <p:ph idx="1"/>
          </p:nvPr>
        </p:nvSpPr>
        <p:spPr>
          <a:xfrm>
            <a:off x="567743" y="1359568"/>
            <a:ext cx="11370972" cy="4920581"/>
          </a:xfrm>
        </p:spPr>
        <p:txBody>
          <a:bodyPr/>
          <a:lstStyle/>
          <a:p>
            <a:r>
              <a:rPr lang="en-US" sz="2400" dirty="0"/>
              <a:t>For municipalities with required contributions above targets, the requirement is reduced by 100% of the gap</a:t>
            </a:r>
          </a:p>
          <a:p>
            <a:r>
              <a:rPr lang="en-US" sz="2400" dirty="0"/>
              <a:t>Cities and towns with combined effort yields greater than 175% of foundation have required local contributions set at not less than 82.5% of foundation</a:t>
            </a:r>
          </a:p>
          <a:p>
            <a:pPr marR="0" lvl="0"/>
            <a:r>
              <a:rPr lang="en-US" sz="2400" dirty="0"/>
              <a:t>Due to rapid increases to foundation, many communities are below target and fewer are eligible for excess effort reductions </a:t>
            </a:r>
          </a:p>
          <a:p>
            <a:pPr lvl="1"/>
            <a:r>
              <a:rPr lang="en-US" sz="2000" dirty="0"/>
              <a:t>247 communities are subject to below effort increments to bring their contributions closer to target compared to 52 in FY22</a:t>
            </a:r>
            <a:endParaRPr lang="en-US" sz="1600" dirty="0"/>
          </a:p>
          <a:p>
            <a:pPr lvl="1"/>
            <a:r>
              <a:rPr lang="en-US" sz="2000" dirty="0"/>
              <a:t>27 communities are eligible for excess effort reduction compared to 200 in FY22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FD917A1-3DBB-4D31-8C33-CE66E43E95B3}"/>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Charter school tuition and reimbursements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034511555"/>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DESE-231-76112</_dlc_DocId>
    <_dlc_DocIdUrl xmlns="733efe1c-5bbe-4968-87dc-d400e65c879f">
      <Url>https://sharepoint.doemass.org/ese/webteam/cps/_layouts/DocIdRedir.aspx?ID=DESE-231-76112</Url>
      <Description>DESE-231-76112</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1C08E9-F423-47AF-A187-DC7AB4D964E3}">
  <ds:schemaRefs>
    <ds:schemaRef ds:uri="http://schemas.microsoft.com/sharepoint/events"/>
  </ds:schemaRefs>
</ds:datastoreItem>
</file>

<file path=customXml/itemProps2.xml><?xml version="1.0" encoding="utf-8"?>
<ds:datastoreItem xmlns:ds="http://schemas.openxmlformats.org/officeDocument/2006/customXml" ds:itemID="{1ADEDD18-AD45-40E9-AF53-F0ED2A8CDDD1}">
  <ds:schemaRefs>
    <ds:schemaRef ds:uri="http://schemas.microsoft.com/office/2006/metadata/properties"/>
    <ds:schemaRef ds:uri="http://schemas.microsoft.com/office/2006/documentManagement/types"/>
    <ds:schemaRef ds:uri="http://purl.org/dc/terms/"/>
    <ds:schemaRef ds:uri="c7223b7f-d29a-40a7-89e9-7fcbaea795a5"/>
    <ds:schemaRef ds:uri="http://purl.org/dc/dcmitype/"/>
    <ds:schemaRef ds:uri="http://schemas.microsoft.com/office/infopath/2007/PartnerControls"/>
    <ds:schemaRef ds:uri="http://purl.org/dc/elements/1.1/"/>
    <ds:schemaRef ds:uri="http://schemas.openxmlformats.org/package/2006/metadata/core-properties"/>
    <ds:schemaRef ds:uri="6cc6ac48-9972-4fdd-8495-0ab5ba7fdac9"/>
    <ds:schemaRef ds:uri="http://www.w3.org/XML/1998/namespace"/>
    <ds:schemaRef ds:uri="0a4e05da-b9bc-4326-ad73-01ef31b95567"/>
    <ds:schemaRef ds:uri="733efe1c-5bbe-4968-87dc-d400e65c879f"/>
  </ds:schemaRefs>
</ds:datastoreItem>
</file>

<file path=customXml/itemProps3.xml><?xml version="1.0" encoding="utf-8"?>
<ds:datastoreItem xmlns:ds="http://schemas.openxmlformats.org/officeDocument/2006/customXml" ds:itemID="{B5167D58-A216-4F96-A02E-E178E8F4F5FC}">
  <ds:schemaRefs>
    <ds:schemaRef ds:uri="http://schemas.microsoft.com/sharepoint/v3/contenttype/forms"/>
  </ds:schemaRefs>
</ds:datastoreItem>
</file>

<file path=customXml/itemProps4.xml><?xml version="1.0" encoding="utf-8"?>
<ds:datastoreItem xmlns:ds="http://schemas.openxmlformats.org/officeDocument/2006/customXml" ds:itemID="{1EEE1488-E85E-4CE1-959F-7F10EECFE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6054</TotalTime>
  <Words>2506</Words>
  <Application>Microsoft Office PowerPoint</Application>
  <PresentationFormat>Widescreen</PresentationFormat>
  <Paragraphs>592</Paragraphs>
  <Slides>28</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Arial</vt:lpstr>
      <vt:lpstr>Calibri</vt:lpstr>
      <vt:lpstr>Courier New</vt:lpstr>
      <vt:lpstr>Segoe</vt:lpstr>
      <vt:lpstr>Segoe SemiBold</vt:lpstr>
      <vt:lpstr>Segoe UI</vt:lpstr>
      <vt:lpstr>Segoe UI Semibold</vt:lpstr>
      <vt:lpstr>Wingdings</vt:lpstr>
      <vt:lpstr>ESE PowerPoint Template 2017</vt:lpstr>
      <vt:lpstr>Preliminary FY23 Chapter 70 aid and Charter reimbursements (House 2)</vt:lpstr>
      <vt:lpstr>FY23 House 2 proposed Chapter 70 funding</vt:lpstr>
      <vt:lpstr>FY23 House 2 Chapter 70 continues implementation of  the Student Opportunity Act (the Act)</vt:lpstr>
      <vt:lpstr>House 2 sets the low-income threshold at 185% of the federal poverty level in accordance with the Act</vt:lpstr>
      <vt:lpstr>The Act also increases the assumed in-district special education enrollment percentages</vt:lpstr>
      <vt:lpstr>On top of the targeted rate increases, all foundation budget categories have been adjusted upward to account for inflation</vt:lpstr>
      <vt:lpstr>The Act also adds a new minimum aid adjustment to the formula</vt:lpstr>
      <vt:lpstr>The Act codified the aggregate wealth model for determining local contribution requirements</vt:lpstr>
      <vt:lpstr>Charter school tuition and reimbursements</vt:lpstr>
      <vt:lpstr>Tuition rates for Commonwealth charter schools are based on the same foundation budget rates used in Chapter 70</vt:lpstr>
      <vt:lpstr>House 2 implements the 3-year (100%/60%/40%) schedule for transition aid tied to year over year tuition growth</vt:lpstr>
      <vt:lpstr>Calculating Chapter 70 local contribution requirements and state aid</vt:lpstr>
      <vt:lpstr>Goal of the Chapter 70 formula </vt:lpstr>
      <vt:lpstr>The updated formula includes three parameters to be specified in each year’s general appropriations act</vt:lpstr>
      <vt:lpstr>There are 6 factors that work together to determine a district’s Chapter 70 aid</vt:lpstr>
      <vt:lpstr>There are three primary steps in determining each district’s Chapter 70 aid</vt:lpstr>
      <vt:lpstr>Each district's foundation budget is calculated by multiplying the number of pupils in 13 enrollment categories by cost rates in 11 functional areas</vt:lpstr>
      <vt:lpstr>Foundation budgets vary based on student needs,  including concentrations of low-income students</vt:lpstr>
      <vt:lpstr>Determining each municipality’s target local share starts with the local share of statewide foundation</vt:lpstr>
      <vt:lpstr>An individual municipality’s target local share is based on its local property value, income, and foundation budget</vt:lpstr>
      <vt:lpstr>Next the formula calculates each municipality’s preliminary local contribution (PLC) and makes adjustments relative to target to determine the required local contribution (RLC)</vt:lpstr>
      <vt:lpstr>Once a city or town’s required local contribution is calculated, it is allocated among the districts to which it belongs</vt:lpstr>
      <vt:lpstr>Foundation aid provides additional funding for districts to spend at their foundation budgets</vt:lpstr>
      <vt:lpstr>Calculating Chapter 70 aid: Districts are held harmless to previous aid levels and guaranteed at least a $30 per pupil increase</vt:lpstr>
      <vt:lpstr>Districts receive different levels of Chapter 70 aid because their municipality’s ability to pay differs</vt:lpstr>
      <vt:lpstr>The aggregate wealth model has eliminated required excess effort, but in recent years effort shortfalls have increased</vt:lpstr>
      <vt:lpstr>There are no longer any districts funded below target, while above target aid has increased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FY23 Preliminary Chapter 70</dc:title>
  <dc:creator>DESE</dc:creator>
  <cp:lastModifiedBy>Zou, Dong (EOE)</cp:lastModifiedBy>
  <cp:revision>487</cp:revision>
  <cp:lastPrinted>2017-08-07T14:46:10Z</cp:lastPrinted>
  <dcterms:created xsi:type="dcterms:W3CDTF">2018-01-08T17:30:59Z</dcterms:created>
  <dcterms:modified xsi:type="dcterms:W3CDTF">2022-01-26T22:23:36Z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26 2022</vt:lpwstr>
  </property>
</Properties>
</file>