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6.xml" ContentType="application/vnd.openxmlformats-officedocument.presentationml.tags+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77" r:id="rId5"/>
    <p:sldId id="351" r:id="rId6"/>
    <p:sldId id="352" r:id="rId7"/>
    <p:sldId id="354" r:id="rId8"/>
    <p:sldId id="385" r:id="rId9"/>
    <p:sldId id="383" r:id="rId10"/>
    <p:sldId id="393" r:id="rId11"/>
    <p:sldId id="319" r:id="rId12"/>
    <p:sldId id="394" r:id="rId13"/>
    <p:sldId id="395" r:id="rId14"/>
    <p:sldId id="396" r:id="rId15"/>
    <p:sldId id="378" r:id="rId16"/>
    <p:sldId id="356" r:id="rId17"/>
    <p:sldId id="353" r:id="rId18"/>
    <p:sldId id="377" r:id="rId19"/>
    <p:sldId id="401" r:id="rId20"/>
    <p:sldId id="361" r:id="rId21"/>
    <p:sldId id="360" r:id="rId22"/>
    <p:sldId id="365" r:id="rId23"/>
    <p:sldId id="398" r:id="rId24"/>
    <p:sldId id="399" r:id="rId25"/>
    <p:sldId id="371" r:id="rId26"/>
    <p:sldId id="405" r:id="rId27"/>
    <p:sldId id="373" r:id="rId28"/>
    <p:sldId id="358" r:id="rId29"/>
    <p:sldId id="402" r:id="rId30"/>
    <p:sldId id="403" r:id="rId31"/>
    <p:sldId id="381"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563" autoAdjust="0"/>
    <p:restoredTop sz="94660"/>
  </p:normalViewPr>
  <p:slideViewPr>
    <p:cSldViewPr snapToGrid="0">
      <p:cViewPr varScale="1">
        <p:scale>
          <a:sx n="85" d="100"/>
          <a:sy n="85" d="100"/>
        </p:scale>
        <p:origin x="120"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400" b="1" kern="1200" baseline="0" dirty="0">
                <a:solidFill>
                  <a:schemeClr val="tx1"/>
                </a:solidFill>
                <a:latin typeface="Segoe UI" panose="020B0502040204020203" pitchFamily="34" charset="0"/>
                <a:ea typeface="+mn-ea"/>
                <a:cs typeface="Segoe UI" panose="020B0502040204020203" pitchFamily="34" charset="0"/>
              </a:rPr>
              <a:t>Foundation</a:t>
            </a:r>
            <a:r>
              <a:rPr lang="en-US" sz="2000" dirty="0">
                <a:solidFill>
                  <a:schemeClr val="tx1"/>
                </a:solidFill>
              </a:rPr>
              <a:t> </a:t>
            </a:r>
            <a:r>
              <a:rPr lang="en-US" sz="2400" b="1" i="0" u="none" strike="noStrike" kern="1200" cap="none" spc="0" normalizeH="0" baseline="0" dirty="0">
                <a:solidFill>
                  <a:schemeClr val="tx1"/>
                </a:solidFill>
                <a:latin typeface="Segoe UI" panose="020B0502040204020203" pitchFamily="34" charset="0"/>
                <a:ea typeface="+mn-ea"/>
                <a:cs typeface="Segoe UI" panose="020B0502040204020203" pitchFamily="34" charset="0"/>
              </a:rPr>
              <a:t>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lumMod val="7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15229</c:v>
                </c:pt>
                <c:pt idx="1">
                  <c:v>18685</c:v>
                </c:pt>
                <c:pt idx="2">
                  <c:v>18188</c:v>
                </c:pt>
                <c:pt idx="3">
                  <c:v>16271</c:v>
                </c:pt>
                <c:pt idx="4">
                  <c:v>15154</c:v>
                </c:pt>
                <c:pt idx="5">
                  <c:v>14967</c:v>
                </c:pt>
                <c:pt idx="6">
                  <c:v>13901</c:v>
                </c:pt>
                <c:pt idx="7">
                  <c:v>13385</c:v>
                </c:pt>
                <c:pt idx="8">
                  <c:v>13006</c:v>
                </c:pt>
                <c:pt idx="9">
                  <c:v>12695</c:v>
                </c:pt>
                <c:pt idx="10">
                  <c:v>12666</c:v>
                </c:pt>
                <c:pt idx="11">
                  <c:v>12435</c:v>
                </c:pt>
                <c:pt idx="12">
                  <c:v>11754</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rgbClr val="000000"/>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$4.97M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4.97M</c:v>
                </c:pt>
              </c:strCache>
            </c:strRef>
          </c:tx>
          <c:spPr>
            <a:solidFill>
              <a:schemeClr val="accent3">
                <a:lumMod val="40000"/>
                <a:lumOff val="60000"/>
              </a:schemeClr>
            </a:solidFill>
          </c:spPr>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5432066936977062"/>
                  <c:y val="4.436760818548491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857818729325663"/>
                      <c:h val="0.23039767573423503"/>
                    </c:manualLayout>
                  </c15:layout>
                </c:ext>
                <c:ext xmlns:c16="http://schemas.microsoft.com/office/drawing/2014/chart" uri="{C3380CC4-5D6E-409C-BE32-E72D297353CC}">
                  <c16:uniqueId val="{00000001-4682-4DA3-AB39-E05631A17E8A}"/>
                </c:ext>
              </c:extLst>
            </c:dLbl>
            <c:dLbl>
              <c:idx val="1"/>
              <c:layout>
                <c:manualLayout>
                  <c:x val="-0.17923033467680352"/>
                  <c:y val="-0.305949063629862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2130707491778755"/>
                  <c:y val="0.14488644307300386"/>
                </c:manualLayout>
              </c:layout>
              <c:showLegendKey val="0"/>
              <c:showVal val="0"/>
              <c:showCatName val="1"/>
              <c:showSerName val="0"/>
              <c:showPercent val="1"/>
              <c:showBubbleSize val="0"/>
              <c:extLst>
                <c:ext xmlns:c15="http://schemas.microsoft.com/office/drawing/2012/chart" uri="{CE6537A1-D6FC-4f65-9D91-7224C49458BB}">
                  <c15:layout>
                    <c:manualLayout>
                      <c:w val="0.19258200838409398"/>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251470</c:v>
                </c:pt>
                <c:pt idx="1">
                  <c:v>2971737</c:v>
                </c:pt>
                <c:pt idx="2">
                  <c:v>1744090</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$6.02M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$5.9M</c:v>
                </c:pt>
              </c:strCache>
            </c:strRef>
          </c:tx>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0-86E4-4BC1-B1FB-F3D82AFBFFE8}"/>
              </c:ext>
            </c:extLst>
          </c:dPt>
          <c:dLbls>
            <c:dLbl>
              <c:idx val="0"/>
              <c:layout>
                <c:manualLayout>
                  <c:x val="0.18045360098210439"/>
                  <c:y val="4.6691113392288507E-2"/>
                </c:manualLayout>
              </c:layout>
              <c:showLegendKey val="0"/>
              <c:showVal val="0"/>
              <c:showCatName val="1"/>
              <c:showSerName val="0"/>
              <c:showPercent val="1"/>
              <c:showBubbleSize val="0"/>
              <c:extLst>
                <c:ext xmlns:c15="http://schemas.microsoft.com/office/drawing/2012/chart" uri="{CE6537A1-D6FC-4f65-9D91-7224C49458BB}">
                  <c15:layout>
                    <c:manualLayout>
                      <c:w val="0.26256163408206135"/>
                      <c:h val="0.2201135871256292"/>
                    </c:manualLayout>
                  </c15:layout>
                </c:ext>
                <c:ext xmlns:c16="http://schemas.microsoft.com/office/drawing/2014/chart" uri="{C3380CC4-5D6E-409C-BE32-E72D297353CC}">
                  <c16:uniqueId val="{00000000-5445-44AB-96B7-68E975B2EA58}"/>
                </c:ext>
              </c:extLst>
            </c:dLbl>
            <c:dLbl>
              <c:idx val="1"/>
              <c:layout>
                <c:manualLayout>
                  <c:x val="-0.17651015118685773"/>
                  <c:y val="-0.30423646558776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45-44AB-96B7-68E975B2EA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304812</c:v>
                </c:pt>
                <c:pt idx="1">
                  <c:v>3602106</c:v>
                </c:pt>
                <c:pt idx="2">
                  <c:v>2114048</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Required Local Contribution</c:v>
                </c:pt>
              </c:strCache>
            </c:strRef>
          </c:tx>
          <c:spPr>
            <a:solidFill>
              <a:srgbClr val="1B335D"/>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Sheet1!$B$2:$B$10</c:f>
              <c:numCache>
                <c:formatCode>0%</c:formatCode>
                <c:ptCount val="9"/>
                <c:pt idx="0">
                  <c:v>4.9052177632056562E-2</c:v>
                </c:pt>
                <c:pt idx="1">
                  <c:v>0.22704461584657509</c:v>
                </c:pt>
                <c:pt idx="2">
                  <c:v>0.40635032432240131</c:v>
                </c:pt>
                <c:pt idx="3">
                  <c:v>0.46806075083075621</c:v>
                </c:pt>
                <c:pt idx="4">
                  <c:v>0.62002593118728666</c:v>
                </c:pt>
                <c:pt idx="5">
                  <c:v>0.66714320435386687</c:v>
                </c:pt>
                <c:pt idx="6">
                  <c:v>0.74750945438818606</c:v>
                </c:pt>
                <c:pt idx="7">
                  <c:v>0.7743045676126048</c:v>
                </c:pt>
                <c:pt idx="8">
                  <c:v>0.80383922025222521</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Sheet1!$C$2:$C$10</c:f>
              <c:numCache>
                <c:formatCode>0%</c:formatCode>
                <c:ptCount val="9"/>
                <c:pt idx="0">
                  <c:v>0.9509478223679434</c:v>
                </c:pt>
                <c:pt idx="1">
                  <c:v>0.77295538415342491</c:v>
                </c:pt>
                <c:pt idx="2">
                  <c:v>0.59364967567759863</c:v>
                </c:pt>
                <c:pt idx="3">
                  <c:v>0.53193924916924373</c:v>
                </c:pt>
                <c:pt idx="4">
                  <c:v>0.37997406881271328</c:v>
                </c:pt>
                <c:pt idx="5">
                  <c:v>0.33285679564613307</c:v>
                </c:pt>
                <c:pt idx="6">
                  <c:v>0.25249054561181389</c:v>
                </c:pt>
                <c:pt idx="7">
                  <c:v>0.22569543238739523</c:v>
                </c:pt>
                <c:pt idx="8">
                  <c:v>0.19616077974777479</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600" dirty="0"/>
                  <a:t>% Net School Spending</a:t>
                </a:r>
                <a:br>
                  <a:rPr lang="en-US" sz="1600" dirty="0"/>
                </a:br>
                <a:r>
                  <a:rPr lang="en-US" sz="1600" dirty="0"/>
                  <a:t>Requirement</a:t>
                </a:r>
              </a:p>
            </c:rich>
          </c:tx>
          <c:layout>
            <c:manualLayout>
              <c:xMode val="edge"/>
              <c:yMode val="edge"/>
              <c:x val="0"/>
              <c:y val="0.33858830146231716"/>
            </c:manualLayout>
          </c:layout>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79151266805934972"/>
          <c:y val="0.32092238470191226"/>
          <c:w val="0.2016846108522149"/>
          <c:h val="0.202982816803072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dirty="0"/>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dirty="0"/>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2020 aggregate income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Income % </a:t>
          </a:r>
          <a:br>
            <a:rPr lang="en-US" dirty="0">
              <a:solidFill>
                <a:srgbClr val="000000"/>
              </a:solidFill>
            </a:rPr>
          </a:br>
          <a:r>
            <a:rPr lang="en-US" dirty="0">
              <a:solidFill>
                <a:srgbClr val="000000"/>
              </a:solidFill>
            </a:rPr>
            <a:t>1.5331%</a:t>
          </a: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2022 EQV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Property </a:t>
          </a:r>
          <a:br>
            <a:rPr lang="en-US" dirty="0">
              <a:solidFill>
                <a:srgbClr val="000000"/>
              </a:solidFill>
            </a:rPr>
          </a:br>
          <a:r>
            <a:rPr lang="en-US" dirty="0">
              <a:solidFill>
                <a:srgbClr val="000000"/>
              </a:solidFill>
            </a:rPr>
            <a:t>0.3534%</a:t>
          </a: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foundation&lt;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&gt;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242" y="560823"/>
          <a:ext cx="2762398" cy="29296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90150" y="641731"/>
        <a:ext cx="2600582" cy="2767837"/>
      </dsp:txXfrm>
    </dsp:sp>
    <dsp:sp modelId="{4F2A453D-DFFC-4AE5-8FBF-C9E7ED730C7E}">
      <dsp:nvSpPr>
        <dsp:cNvPr id="0" name=""/>
        <dsp:cNvSpPr/>
      </dsp:nvSpPr>
      <dsp:spPr>
        <a:xfrm>
          <a:off x="3047880"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820127"/>
        <a:ext cx="409940" cy="411044"/>
      </dsp:txXfrm>
    </dsp:sp>
    <dsp:sp modelId="{AEA63AFF-9003-4769-A4B1-84E6AD2B766A}">
      <dsp:nvSpPr>
        <dsp:cNvPr id="0" name=""/>
        <dsp:cNvSpPr/>
      </dsp:nvSpPr>
      <dsp:spPr>
        <a:xfrm>
          <a:off x="3876600" y="560823"/>
          <a:ext cx="2762398" cy="29296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3957508" y="641731"/>
        <a:ext cx="2600582" cy="2767837"/>
      </dsp:txXfrm>
    </dsp:sp>
    <dsp:sp modelId="{5327CE3A-EABB-4371-B12A-1F2059FB4C3A}">
      <dsp:nvSpPr>
        <dsp:cNvPr id="0" name=""/>
        <dsp:cNvSpPr/>
      </dsp:nvSpPr>
      <dsp:spPr>
        <a:xfrm>
          <a:off x="6915239"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820127"/>
        <a:ext cx="409940" cy="411044"/>
      </dsp:txXfrm>
    </dsp:sp>
    <dsp:sp modelId="{1DF52D8A-E4C9-4892-BAD3-3894A54008DE}">
      <dsp:nvSpPr>
        <dsp:cNvPr id="0" name=""/>
        <dsp:cNvSpPr/>
      </dsp:nvSpPr>
      <dsp:spPr>
        <a:xfrm>
          <a:off x="7743958" y="560823"/>
          <a:ext cx="2762398" cy="292965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7824866" y="641731"/>
        <a:ext cx="2600582" cy="2767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2020 aggregate income </a:t>
          </a:r>
          <a:br>
            <a:rPr lang="en-US" sz="1100" kern="1200" dirty="0">
              <a:solidFill>
                <a:srgbClr val="000000"/>
              </a:solidFill>
            </a:rPr>
          </a:br>
          <a:r>
            <a:rPr lang="en-US" sz="1100" kern="1200" dirty="0">
              <a:solidFill>
                <a:srgbClr val="000000"/>
              </a:solidFill>
            </a:rPr>
            <a:t>X </a:t>
          </a:r>
          <a:br>
            <a:rPr lang="en-US" sz="1100" kern="1200" dirty="0">
              <a:solidFill>
                <a:srgbClr val="000000"/>
              </a:solidFill>
            </a:rPr>
          </a:br>
          <a:r>
            <a:rPr lang="en-US" sz="1100" kern="1200" dirty="0">
              <a:solidFill>
                <a:srgbClr val="000000"/>
              </a:solidFill>
            </a:rPr>
            <a:t>Statewide Income % </a:t>
          </a:r>
          <a:br>
            <a:rPr lang="en-US" sz="1100" kern="1200" dirty="0">
              <a:solidFill>
                <a:srgbClr val="000000"/>
              </a:solidFill>
            </a:rPr>
          </a:br>
          <a:r>
            <a:rPr lang="en-US" sz="1100" kern="1200" dirty="0">
              <a:solidFill>
                <a:srgbClr val="000000"/>
              </a:solidFill>
            </a:rPr>
            <a:t>1.5331%</a:t>
          </a: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000000"/>
              </a:solidFill>
            </a:rPr>
            <a:t>2022 EQV </a:t>
          </a:r>
          <a:br>
            <a:rPr lang="en-US" sz="1100" kern="1200" dirty="0">
              <a:solidFill>
                <a:srgbClr val="000000"/>
              </a:solidFill>
            </a:rPr>
          </a:br>
          <a:r>
            <a:rPr lang="en-US" sz="1100" kern="1200" dirty="0">
              <a:solidFill>
                <a:srgbClr val="000000"/>
              </a:solidFill>
            </a:rPr>
            <a:t>X </a:t>
          </a:r>
          <a:br>
            <a:rPr lang="en-US" sz="1100" kern="1200" dirty="0">
              <a:solidFill>
                <a:srgbClr val="000000"/>
              </a:solidFill>
            </a:rPr>
          </a:br>
          <a:r>
            <a:rPr lang="en-US" sz="1100" kern="1200" dirty="0">
              <a:solidFill>
                <a:srgbClr val="000000"/>
              </a:solidFill>
            </a:rPr>
            <a:t>Statewide Property </a:t>
          </a:r>
          <a:br>
            <a:rPr lang="en-US" sz="1100" kern="1200" dirty="0">
              <a:solidFill>
                <a:srgbClr val="000000"/>
              </a:solidFill>
            </a:rPr>
          </a:br>
          <a:r>
            <a:rPr lang="en-US" sz="1100" kern="1200" dirty="0">
              <a:solidFill>
                <a:srgbClr val="000000"/>
              </a:solidFill>
            </a:rPr>
            <a:t>0.3534%</a:t>
          </a: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799952"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826604" y="1074095"/>
        <a:ext cx="1766615" cy="856655"/>
      </dsp:txXfrm>
    </dsp:sp>
    <dsp:sp modelId="{82B584B0-124C-45FD-BE2B-109FC2367A9C}">
      <dsp:nvSpPr>
        <dsp:cNvPr id="0" name=""/>
        <dsp:cNvSpPr/>
      </dsp:nvSpPr>
      <dsp: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1987" y="947327"/>
        <a:ext cx="63737" cy="63737"/>
      </dsp:txXfrm>
    </dsp:sp>
    <dsp:sp modelId="{B3E8E1DF-4E1D-4AD2-B2E4-4593C4EB17D2}">
      <dsp:nvSpPr>
        <dsp:cNvPr id="0" name=""/>
        <dsp:cNvSpPr/>
      </dsp:nvSpPr>
      <dsp:spPr>
        <a:xfrm>
          <a:off x="4347840"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&gt; target</a:t>
          </a:r>
        </a:p>
      </dsp:txBody>
      <dsp:txXfrm>
        <a:off x="4374492" y="27641"/>
        <a:ext cx="1766615" cy="856655"/>
      </dsp:txXfrm>
    </dsp:sp>
    <dsp:sp modelId="{BF3BCB26-BF55-40DF-B618-CC5C172CA459}">
      <dsp:nvSpPr>
        <dsp:cNvPr id="0" name=""/>
        <dsp:cNvSpPr/>
      </dsp:nvSpPr>
      <dsp:spPr>
        <a:xfrm>
          <a:off x="6167759" y="435754"/>
          <a:ext cx="727967" cy="40429"/>
        </a:xfrm>
        <a:custGeom>
          <a:avLst/>
          <a:gdLst/>
          <a:ahLst/>
          <a:cxnLst/>
          <a:rect l="0" t="0" r="0" b="0"/>
          <a:pathLst>
            <a:path>
              <a:moveTo>
                <a:pt x="0" y="20214"/>
              </a:moveTo>
              <a:lnTo>
                <a:pt x="727967"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44" y="437769"/>
        <a:ext cx="36398" cy="36398"/>
      </dsp:txXfrm>
    </dsp:sp>
    <dsp:sp modelId="{3AC7DFFC-322D-499F-BBD4-F622DC22D511}">
      <dsp:nvSpPr>
        <dsp:cNvPr id="0" name=""/>
        <dsp:cNvSpPr/>
      </dsp:nvSpPr>
      <dsp:spPr>
        <a:xfrm>
          <a:off x="6895727"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6922379" y="27641"/>
        <a:ext cx="1766615" cy="856655"/>
      </dsp:txXfrm>
    </dsp:sp>
    <dsp:sp modelId="{0F05C161-9291-4B88-95EB-C2952CEAE6E2}">
      <dsp:nvSpPr>
        <dsp:cNvPr id="0" name=""/>
        <dsp:cNvSpPr/>
      </dsp:nvSpPr>
      <dsp: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65" y="1968784"/>
        <a:ext cx="61617" cy="61617"/>
      </dsp:txXfrm>
    </dsp:sp>
    <dsp:sp modelId="{1432B6AB-057E-4A0D-9657-D3783F2ECED5}">
      <dsp:nvSpPr>
        <dsp:cNvPr id="0" name=""/>
        <dsp:cNvSpPr/>
      </dsp:nvSpPr>
      <dsp:spPr>
        <a:xfrm>
          <a:off x="4347876" y="204178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foundation&lt; target</a:t>
          </a:r>
        </a:p>
      </dsp:txBody>
      <dsp:txXfrm>
        <a:off x="4374528" y="2068435"/>
        <a:ext cx="1766615" cy="856655"/>
      </dsp:txXfrm>
    </dsp:sp>
    <dsp:sp modelId="{D7BE62FF-0CAE-464A-A74F-4D9B02DD80A7}">
      <dsp:nvSpPr>
        <dsp:cNvPr id="0" name=""/>
        <dsp:cNvSpPr/>
      </dsp:nvSpPr>
      <dsp: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00954" y="1968785"/>
        <a:ext cx="61615" cy="61615"/>
      </dsp:txXfrm>
    </dsp:sp>
    <dsp:sp modelId="{6D865775-3ACD-4970-8DBE-5A7212F4BE41}">
      <dsp:nvSpPr>
        <dsp:cNvPr id="0" name=""/>
        <dsp:cNvSpPr/>
      </dsp:nvSpPr>
      <dsp:spPr>
        <a:xfrm>
          <a:off x="6895727"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6922379" y="1074095"/>
        <a:ext cx="1766615" cy="856655"/>
      </dsp:txXfrm>
    </dsp:sp>
    <dsp:sp modelId="{7E0A7B99-ADC5-46E5-9FC3-A5A6A52B8BFB}">
      <dsp:nvSpPr>
        <dsp:cNvPr id="0" name=""/>
        <dsp:cNvSpPr/>
      </dsp:nvSpPr>
      <dsp: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17" y="2504575"/>
        <a:ext cx="36489" cy="36489"/>
      </dsp:txXfrm>
    </dsp:sp>
    <dsp:sp modelId="{CE00BF54-49A3-403A-952B-34BCF99D061C}">
      <dsp:nvSpPr>
        <dsp:cNvPr id="0" name=""/>
        <dsp:cNvSpPr/>
      </dsp:nvSpPr>
      <dsp:spPr>
        <a:xfrm>
          <a:off x="6895727" y="2093896"/>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6922379" y="2120548"/>
        <a:ext cx="1766615" cy="856655"/>
      </dsp:txXfrm>
    </dsp:sp>
    <dsp:sp modelId="{FA5D3E23-F91F-4083-9503-C29FC8C5583D}">
      <dsp:nvSpPr>
        <dsp:cNvPr id="0" name=""/>
        <dsp:cNvSpPr/>
      </dsp:nvSpPr>
      <dsp: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98815" y="3013100"/>
        <a:ext cx="65892" cy="65892"/>
      </dsp:txXfrm>
    </dsp:sp>
    <dsp:sp modelId="{F36B49DE-9975-46A4-A784-C649D401976D}">
      <dsp:nvSpPr>
        <dsp:cNvPr id="0" name=""/>
        <dsp:cNvSpPr/>
      </dsp:nvSpPr>
      <dsp:spPr>
        <a:xfrm>
          <a:off x="6895727" y="3140350"/>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6922379" y="3167002"/>
        <a:ext cx="1766615" cy="856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027"/>
          <a:ext cx="2469840" cy="17705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69" y="2426884"/>
        <a:ext cx="2366126" cy="1666823"/>
      </dsp:txXfrm>
    </dsp:sp>
    <dsp:sp modelId="{442432E0-A4E3-46FB-97E7-0E3EA82A162E}">
      <dsp:nvSpPr>
        <dsp:cNvPr id="0" name=""/>
        <dsp:cNvSpPr/>
      </dsp:nvSpPr>
      <dsp:spPr>
        <a:xfrm>
          <a:off x="2048116" y="987885"/>
          <a:ext cx="2431526" cy="13194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1" y="1026530"/>
        <a:ext cx="2354236" cy="1242156"/>
      </dsp:txXfrm>
    </dsp:sp>
    <dsp:sp modelId="{AEF5EB2D-885D-4A33-9CDE-3B3641688EF0}">
      <dsp:nvSpPr>
        <dsp:cNvPr id="0" name=""/>
        <dsp:cNvSpPr/>
      </dsp:nvSpPr>
      <dsp:spPr>
        <a:xfrm>
          <a:off x="2038520" y="985"/>
          <a:ext cx="2450719" cy="9192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3" y="27908"/>
        <a:ext cx="2396873" cy="865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8/9/2023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94090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2314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6/9/23</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Updated 6/9/23</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6/9/23</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a:t>Updated 6/9/23</a:t>
            </a:r>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6/9/23</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6/9/23</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6/9/23</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6/9/23</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28</a:t>
            </a:fld>
            <a:endParaRPr lang="en-US" dirty="0"/>
          </a:p>
        </p:txBody>
      </p:sp>
    </p:spTree>
    <p:extLst>
      <p:ext uri="{BB962C8B-B14F-4D97-AF65-F5344CB8AC3E}">
        <p14:creationId xmlns:p14="http://schemas.microsoft.com/office/powerpoint/2010/main" val="379972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11278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94545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31626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6/9/23</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9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3"/>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chemeClr val="accent1">
                    <a:lumMod val="50000"/>
                  </a:schemeClr>
                </a:solidFill>
              </a:rPr>
              <a:pPr algn="ctr"/>
              <a:t>‹#›</a:t>
            </a:fld>
            <a:endParaRPr lang="en-US" sz="2000" b="1" dirty="0">
              <a:solidFill>
                <a:schemeClr val="accent1">
                  <a:lumMod val="50000"/>
                </a:schemeClr>
              </a:solidFill>
            </a:endParaRPr>
          </a:p>
        </p:txBody>
      </p:sp>
    </p:spTree>
    <p:custDataLst>
      <p:tags r:id="rId1"/>
    </p:custDataLst>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3"/>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6.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8.sv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0.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malegislature.gov/Laws/SessionLaws/Acts/2019/Chapter13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sz="4000" dirty="0">
                <a:latin typeface="Segoe SemiBold" panose="020B0703040204020203" pitchFamily="34" charset="0"/>
                <a:cs typeface="Segoe SemiBold" panose="020B0703040204020203" pitchFamily="34" charset="0"/>
              </a:rPr>
              <a:t>FY24 Chapter 70 aid </a:t>
            </a:r>
            <a:br>
              <a:rPr lang="en-US" altLang="zh-CN" sz="4000" dirty="0">
                <a:latin typeface="Segoe SemiBold" panose="020B0703040204020203" pitchFamily="34" charset="0"/>
                <a:cs typeface="Segoe SemiBold" panose="020B0703040204020203" pitchFamily="34" charset="0"/>
              </a:rPr>
            </a:br>
            <a:r>
              <a:rPr lang="en-US" altLang="zh-CN" sz="4000" dirty="0">
                <a:latin typeface="Segoe SemiBold" panose="020B0703040204020203" pitchFamily="34" charset="0"/>
                <a:cs typeface="Segoe SemiBold" panose="020B0703040204020203" pitchFamily="34" charset="0"/>
              </a:rPr>
              <a:t>and Charter reimbursements</a:t>
            </a:r>
            <a:endParaRPr lang="en-US" sz="4000" dirty="0"/>
          </a:p>
        </p:txBody>
      </p:sp>
      <p:sp>
        <p:nvSpPr>
          <p:cNvPr id="3" name="Subtitle 2"/>
          <p:cNvSpPr>
            <a:spLocks noGrp="1"/>
          </p:cNvSpPr>
          <p:nvPr>
            <p:ph type="subTitle" idx="1"/>
          </p:nvPr>
        </p:nvSpPr>
        <p:spPr>
          <a:xfrm>
            <a:off x="505838" y="2618589"/>
            <a:ext cx="6770451" cy="1391055"/>
          </a:xfrm>
        </p:spPr>
        <p:txBody>
          <a:bodyPr/>
          <a:lstStyle/>
          <a:p>
            <a:pPr>
              <a:lnSpc>
                <a:spcPct val="100000"/>
              </a:lnSpc>
            </a:pPr>
            <a:r>
              <a:rPr lang="en-US" dirty="0">
                <a:solidFill>
                  <a:srgbClr val="203864"/>
                </a:solidFill>
                <a:latin typeface="Segoe"/>
              </a:rPr>
              <a:t>August 10, 2023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Tuition rates for Commonwealth charter schools are based on the same foundation budget rates used in Chapter 70</a:t>
            </a:r>
          </a:p>
        </p:txBody>
      </p:sp>
      <p:sp>
        <p:nvSpPr>
          <p:cNvPr id="3" name="Content Placeholder 2"/>
          <p:cNvSpPr>
            <a:spLocks noGrp="1"/>
          </p:cNvSpPr>
          <p:nvPr>
            <p:ph idx="1"/>
          </p:nvPr>
        </p:nvSpPr>
        <p:spPr/>
        <p:txBody>
          <a:bodyPr/>
          <a:lstStyle/>
          <a:p>
            <a:r>
              <a:rPr lang="en-US" dirty="0"/>
              <a:t>Foundation budget rate increases being implemented in FY24 have been incorporated into our projected FY24 tuition rates</a:t>
            </a:r>
          </a:p>
          <a:p>
            <a:r>
              <a:rPr lang="en-US" dirty="0"/>
              <a:t>In addition, charter school low-income enrollment for FY24 has been identified using the same eligibility criteria used for districts (see slide 4)</a:t>
            </a:r>
          </a:p>
        </p:txBody>
      </p:sp>
    </p:spTree>
    <p:custDataLst>
      <p:tags r:id="rId1"/>
    </p:custDataLst>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FY24 budget implements the 3-year (100%/60%/40%) schedule for transition aid tied to year over year tuition growth</a:t>
            </a:r>
          </a:p>
        </p:txBody>
      </p:sp>
      <p:sp>
        <p:nvSpPr>
          <p:cNvPr id="3" name="Content Placeholder 2"/>
          <p:cNvSpPr>
            <a:spLocks noGrp="1"/>
          </p:cNvSpPr>
          <p:nvPr>
            <p:ph idx="1"/>
          </p:nvPr>
        </p:nvSpPr>
        <p:spPr/>
        <p:txBody>
          <a:bodyPr vert="horz" lIns="91440" tIns="45720" rIns="91440" bIns="45720" rtlCol="0" anchor="t">
            <a:noAutofit/>
          </a:bodyPr>
          <a:lstStyle/>
          <a:p>
            <a:r>
              <a:rPr lang="en-US" sz="2000" dirty="0"/>
              <a:t>Funding for first year reimbursements is prioritized over funding for second year reimbursements</a:t>
            </a:r>
          </a:p>
          <a:p>
            <a:r>
              <a:rPr lang="en-US" sz="2000" dirty="0"/>
              <a:t>The reimbursement formula for transitional aid to districts reflects the change enacted by Section 38 of the FY20 budget, with an entitlement of 100% of any tuition increase in the first year, 60% in the second year, and 40% in the third year</a:t>
            </a:r>
          </a:p>
          <a:p>
            <a:r>
              <a:rPr lang="en-US" sz="2000" dirty="0"/>
              <a:t>The Act requires that 100% of the total state obligation to be funded in FY24 and subsequent years</a:t>
            </a:r>
          </a:p>
          <a:p>
            <a:r>
              <a:rPr lang="en-US" sz="2000" dirty="0"/>
              <a:t>FY24 budget allocates $232.6 million for these reimbursements</a:t>
            </a:r>
          </a:p>
          <a:p>
            <a:pPr lvl="1"/>
            <a:r>
              <a:rPr lang="en-US" sz="2000" dirty="0">
                <a:latin typeface="Segoe UI" panose="020B0502040204020203" pitchFamily="34" charset="0"/>
                <a:cs typeface="Segoe UI" panose="020B0502040204020203" pitchFamily="34" charset="0"/>
              </a:rPr>
              <a:t>This appropriation level is expected to meet the 100% requirement when tuition assessments are updated to reflect actual enrollments and district spending levels</a:t>
            </a:r>
          </a:p>
          <a:p>
            <a:r>
              <a:rPr lang="en-US" sz="2000" dirty="0">
                <a:latin typeface="Segoe UI"/>
                <a:cs typeface="Segoe UI"/>
              </a:rPr>
              <a:t>The facilities component of the tuition rate is $1,088 per pupil, with this cost fully reimbursed by the state as in prior years</a:t>
            </a:r>
          </a:p>
        </p:txBody>
      </p:sp>
    </p:spTree>
    <p:custDataLst>
      <p:tags r:id="rId1"/>
    </p:custDataLst>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3600" b="1"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custDataLst>
      <p:tags r:id="rId1"/>
    </p:custDataLst>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Goal of the Chapter 70 formula </a:t>
            </a:r>
          </a:p>
        </p:txBody>
      </p:sp>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Tree>
    <p:custDataLst>
      <p:tags r:id="rId1"/>
    </p:custDataLst>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The updated formula includes three parameters to be specified in each year’s general appropriations act</a:t>
            </a:r>
          </a:p>
        </p:txBody>
      </p:sp>
      <p:sp>
        <p:nvSpPr>
          <p:cNvPr id="3" name="Content Placeholder 2"/>
          <p:cNvSpPr>
            <a:spLocks noGrp="1"/>
          </p:cNvSpPr>
          <p:nvPr>
            <p:ph idx="1"/>
          </p:nvPr>
        </p:nvSpPr>
        <p:spPr/>
        <p:txBody>
          <a:bodyPr/>
          <a:lstStyle/>
          <a:p>
            <a:r>
              <a:rPr lang="en-US" dirty="0"/>
              <a:t>For FY24, these are specified as:</a:t>
            </a:r>
          </a:p>
          <a:p>
            <a:pPr lvl="1"/>
            <a:r>
              <a:rPr lang="en-US" dirty="0">
                <a:latin typeface="Segoe UI" panose="020B0502040204020203" pitchFamily="34" charset="0"/>
                <a:cs typeface="Segoe UI" panose="020B0502040204020203" pitchFamily="34" charset="0"/>
              </a:rPr>
              <a:t>Total state target local contribution = 59%</a:t>
            </a:r>
          </a:p>
          <a:p>
            <a:pPr lvl="1"/>
            <a:r>
              <a:rPr lang="en-US" dirty="0">
                <a:latin typeface="Segoe UI" panose="020B0502040204020203" pitchFamily="34" charset="0"/>
                <a:cs typeface="Segoe UI" panose="020B0502040204020203" pitchFamily="34" charset="0"/>
              </a:rPr>
              <a:t>Effort reduction = 100%</a:t>
            </a:r>
          </a:p>
          <a:p>
            <a:pPr lvl="1"/>
            <a:r>
              <a:rPr lang="en-US" dirty="0">
                <a:latin typeface="Segoe UI" panose="020B0502040204020203" pitchFamily="34" charset="0"/>
                <a:cs typeface="Segoe UI" panose="020B0502040204020203" pitchFamily="34" charset="0"/>
              </a:rPr>
              <a:t>Minimum aid = $60 per pupil</a:t>
            </a:r>
          </a:p>
          <a:p>
            <a:endParaRPr lang="en-US" dirty="0"/>
          </a:p>
        </p:txBody>
      </p:sp>
    </p:spTree>
    <p:custDataLst>
      <p:tags r:id="rId1"/>
    </p:custDataLst>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365126"/>
            <a:ext cx="10515600" cy="1042852"/>
          </a:xfrm>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382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3246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Tree>
    <p:custDataLst>
      <p:tags r:id="rId1"/>
    </p:custDataLst>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There are three primary steps in determining each district’s Chapter 70 aid</a:t>
            </a:r>
          </a:p>
        </p:txBody>
      </p:sp>
      <p:graphicFrame>
        <p:nvGraphicFramePr>
          <p:cNvPr id="4" name="Content Placeholder 3" descr="This is a flow chart showing the 3 steps for determining each district's Chapter 70 aid."/>
          <p:cNvGraphicFramePr>
            <a:graphicFrameLocks noGrp="1"/>
          </p:cNvGraphicFramePr>
          <p:nvPr>
            <p:ph idx="1"/>
          </p:nvPr>
        </p:nvGraphicFramePr>
        <p:xfrm>
          <a:off x="838200" y="1528344"/>
          <a:ext cx="10515600" cy="4051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19313" y="5192294"/>
            <a:ext cx="11625943"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Required 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custDataLst>
      <p:tags r:id="rId1"/>
    </p:custDataLst>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Autofit/>
          </a:bodyPr>
          <a:lstStyle/>
          <a:p>
            <a:r>
              <a:rPr lang="en-US" sz="2800" dirty="0"/>
              <a:t>Each district's foundation budget is calculated by multiplying the number of pupils in 13 enrollment categories by cost rates in 11 functional areas</a:t>
            </a:r>
          </a:p>
        </p:txBody>
      </p:sp>
      <p:graphicFrame>
        <p:nvGraphicFramePr>
          <p:cNvPr id="5" name="Table 4">
            <a:extLst>
              <a:ext uri="{FF2B5EF4-FFF2-40B4-BE49-F238E27FC236}">
                <a16:creationId xmlns:a16="http://schemas.microsoft.com/office/drawing/2014/main" id="{8F153C82-E932-4881-8037-A62A5F2B38C0}"/>
              </a:ext>
            </a:extLst>
          </p:cNvPr>
          <p:cNvGraphicFramePr>
            <a:graphicFrameLocks noGrp="1"/>
          </p:cNvGraphicFramePr>
          <p:nvPr/>
        </p:nvGraphicFramePr>
        <p:xfrm>
          <a:off x="187890" y="1881355"/>
          <a:ext cx="11887198" cy="4093610"/>
        </p:xfrm>
        <a:graphic>
          <a:graphicData uri="http://schemas.openxmlformats.org/drawingml/2006/table">
            <a:tbl>
              <a:tblPr firstRow="1"/>
              <a:tblGrid>
                <a:gridCol w="260768">
                  <a:extLst>
                    <a:ext uri="{9D8B030D-6E8A-4147-A177-3AD203B41FA5}">
                      <a16:colId xmlns:a16="http://schemas.microsoft.com/office/drawing/2014/main" val="2120755684"/>
                    </a:ext>
                  </a:extLst>
                </a:gridCol>
                <a:gridCol w="1732664">
                  <a:extLst>
                    <a:ext uri="{9D8B030D-6E8A-4147-A177-3AD203B41FA5}">
                      <a16:colId xmlns:a16="http://schemas.microsoft.com/office/drawing/2014/main" val="122610199"/>
                    </a:ext>
                  </a:extLst>
                </a:gridCol>
                <a:gridCol w="591076">
                  <a:extLst>
                    <a:ext uri="{9D8B030D-6E8A-4147-A177-3AD203B41FA5}">
                      <a16:colId xmlns:a16="http://schemas.microsoft.com/office/drawing/2014/main" val="3460918455"/>
                    </a:ext>
                  </a:extLst>
                </a:gridCol>
                <a:gridCol w="521538">
                  <a:extLst>
                    <a:ext uri="{9D8B030D-6E8A-4147-A177-3AD203B41FA5}">
                      <a16:colId xmlns:a16="http://schemas.microsoft.com/office/drawing/2014/main" val="493874169"/>
                    </a:ext>
                  </a:extLst>
                </a:gridCol>
                <a:gridCol w="654820">
                  <a:extLst>
                    <a:ext uri="{9D8B030D-6E8A-4147-A177-3AD203B41FA5}">
                      <a16:colId xmlns:a16="http://schemas.microsoft.com/office/drawing/2014/main" val="3805738867"/>
                    </a:ext>
                  </a:extLst>
                </a:gridCol>
                <a:gridCol w="656751">
                  <a:extLst>
                    <a:ext uri="{9D8B030D-6E8A-4147-A177-3AD203B41FA5}">
                      <a16:colId xmlns:a16="http://schemas.microsoft.com/office/drawing/2014/main" val="3465377099"/>
                    </a:ext>
                  </a:extLst>
                </a:gridCol>
                <a:gridCol w="656751">
                  <a:extLst>
                    <a:ext uri="{9D8B030D-6E8A-4147-A177-3AD203B41FA5}">
                      <a16:colId xmlns:a16="http://schemas.microsoft.com/office/drawing/2014/main" val="2419840055"/>
                    </a:ext>
                  </a:extLst>
                </a:gridCol>
                <a:gridCol w="656751">
                  <a:extLst>
                    <a:ext uri="{9D8B030D-6E8A-4147-A177-3AD203B41FA5}">
                      <a16:colId xmlns:a16="http://schemas.microsoft.com/office/drawing/2014/main" val="993470700"/>
                    </a:ext>
                  </a:extLst>
                </a:gridCol>
                <a:gridCol w="656751">
                  <a:extLst>
                    <a:ext uri="{9D8B030D-6E8A-4147-A177-3AD203B41FA5}">
                      <a16:colId xmlns:a16="http://schemas.microsoft.com/office/drawing/2014/main" val="214096759"/>
                    </a:ext>
                  </a:extLst>
                </a:gridCol>
                <a:gridCol w="40565">
                  <a:extLst>
                    <a:ext uri="{9D8B030D-6E8A-4147-A177-3AD203B41FA5}">
                      <a16:colId xmlns:a16="http://schemas.microsoft.com/office/drawing/2014/main" val="3614117694"/>
                    </a:ext>
                  </a:extLst>
                </a:gridCol>
                <a:gridCol w="726289">
                  <a:extLst>
                    <a:ext uri="{9D8B030D-6E8A-4147-A177-3AD203B41FA5}">
                      <a16:colId xmlns:a16="http://schemas.microsoft.com/office/drawing/2014/main" val="634928093"/>
                    </a:ext>
                  </a:extLst>
                </a:gridCol>
                <a:gridCol w="726289">
                  <a:extLst>
                    <a:ext uri="{9D8B030D-6E8A-4147-A177-3AD203B41FA5}">
                      <a16:colId xmlns:a16="http://schemas.microsoft.com/office/drawing/2014/main" val="4030229790"/>
                    </a:ext>
                  </a:extLst>
                </a:gridCol>
                <a:gridCol w="888546">
                  <a:extLst>
                    <a:ext uri="{9D8B030D-6E8A-4147-A177-3AD203B41FA5}">
                      <a16:colId xmlns:a16="http://schemas.microsoft.com/office/drawing/2014/main" val="3423791534"/>
                    </a:ext>
                  </a:extLst>
                </a:gridCol>
                <a:gridCol w="896272">
                  <a:extLst>
                    <a:ext uri="{9D8B030D-6E8A-4147-A177-3AD203B41FA5}">
                      <a16:colId xmlns:a16="http://schemas.microsoft.com/office/drawing/2014/main" val="2167988073"/>
                    </a:ext>
                  </a:extLst>
                </a:gridCol>
                <a:gridCol w="934905">
                  <a:extLst>
                    <a:ext uri="{9D8B030D-6E8A-4147-A177-3AD203B41FA5}">
                      <a16:colId xmlns:a16="http://schemas.microsoft.com/office/drawing/2014/main" val="1562417177"/>
                    </a:ext>
                  </a:extLst>
                </a:gridCol>
                <a:gridCol w="643231">
                  <a:extLst>
                    <a:ext uri="{9D8B030D-6E8A-4147-A177-3AD203B41FA5}">
                      <a16:colId xmlns:a16="http://schemas.microsoft.com/office/drawing/2014/main" val="2514046963"/>
                    </a:ext>
                  </a:extLst>
                </a:gridCol>
                <a:gridCol w="643231">
                  <a:extLst>
                    <a:ext uri="{9D8B030D-6E8A-4147-A177-3AD203B41FA5}">
                      <a16:colId xmlns:a16="http://schemas.microsoft.com/office/drawing/2014/main" val="2463333047"/>
                    </a:ext>
                  </a:extLst>
                </a:gridCol>
              </a:tblGrid>
              <a:tr h="246674">
                <a:tc gridSpan="5">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US" sz="1200" b="1" i="0" u="none" strike="noStrike" dirty="0">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974699732"/>
                  </a:ext>
                </a:extLst>
              </a:tr>
              <a:tr h="139149">
                <a:tc>
                  <a:txBody>
                    <a:bodyPr/>
                    <a:lstStyle/>
                    <a:p>
                      <a:pPr algn="l" fontAlgn="b"/>
                      <a:endParaRPr lang="en-US" sz="7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700" b="1" i="0" u="none" strike="noStrike" dirty="0">
                        <a:effectLst/>
                        <a:latin typeface="Calibri" panose="020F0502020204030204" pitchFamily="34" charset="0"/>
                      </a:endParaRPr>
                    </a:p>
                  </a:txBody>
                  <a:tcPr marL="0" marR="0" marT="0" marB="0" anchor="b">
                    <a:lnL>
                      <a:noFill/>
                    </a:lnL>
                    <a:lnR>
                      <a:noFill/>
                    </a:lnR>
                    <a:lnT>
                      <a:noFill/>
                    </a:lnT>
                    <a:lnB>
                      <a:noFill/>
                    </a:lnB>
                  </a:tcPr>
                </a:tc>
                <a:tc gridSpan="7">
                  <a:txBody>
                    <a:bodyPr/>
                    <a:lstStyle/>
                    <a:p>
                      <a:pPr algn="ctr" fontAlgn="b"/>
                      <a:r>
                        <a:rPr lang="en-US" sz="900" b="1" i="0" u="sng" strike="noStrike" dirty="0">
                          <a:effectLst/>
                          <a:latin typeface="Calibri" panose="020F0502020204030204" pitchFamily="34" charset="0"/>
                        </a:rPr>
                        <a:t>Base Foundation Components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1" i="0" u="sng" strike="noStrike" dirty="0">
                        <a:effectLst/>
                        <a:latin typeface="Calibri" panose="020F0502020204030204" pitchFamily="34" charset="0"/>
                      </a:endParaRPr>
                    </a:p>
                  </a:txBody>
                  <a:tcPr marL="0" marR="0" marT="0" marB="0" anchor="b">
                    <a:lnL>
                      <a:noFill/>
                    </a:lnL>
                    <a:lnR>
                      <a:noFill/>
                    </a:lnR>
                    <a:lnT>
                      <a:noFill/>
                    </a:lnT>
                    <a:lnB>
                      <a:noFill/>
                    </a:lnB>
                  </a:tcPr>
                </a:tc>
                <a:tc gridSpan="6">
                  <a:txBody>
                    <a:bodyPr/>
                    <a:lstStyle/>
                    <a:p>
                      <a:pPr algn="ctr" fontAlgn="b"/>
                      <a:r>
                        <a:rPr lang="en-US" sz="900" b="1" i="0" u="sng" strike="noStrike" dirty="0">
                          <a:effectLst/>
                          <a:latin typeface="Calibri" panose="020F0502020204030204" pitchFamily="34" charset="0"/>
                        </a:rPr>
                        <a:t>Incremental Costs Above the Base</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sng" strike="noStrike" dirty="0">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28870132"/>
                  </a:ext>
                </a:extLst>
              </a:tr>
              <a:tr h="156859">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1" i="0" u="none" strike="noStrike" dirty="0">
                          <a:effectLst/>
                          <a:latin typeface="Calibri" panose="020F0502020204030204" pitchFamily="34" charset="0"/>
                        </a:rPr>
                        <a:t>FY24 Chapter 70 Foundation Budget</a:t>
                      </a:r>
                      <a:endParaRPr lang="en-US" sz="1000" b="1" i="0" u="none" strike="noStrike" dirty="0">
                        <a:effectLst/>
                        <a:latin typeface="Calibri" panose="020F0502020204030204" pitchFamily="34" charset="0"/>
                      </a:endParaRPr>
                    </a:p>
                  </a:txBody>
                  <a:tcPr marL="0" marR="0" marT="0" marB="0">
                    <a:lnL>
                      <a:noFill/>
                    </a:lnL>
                    <a:lnR>
                      <a:noFill/>
                    </a:lnR>
                    <a:lnT>
                      <a:noFill/>
                    </a:lnT>
                    <a:lnB>
                      <a:noFill/>
                    </a:lnB>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a:effectLst/>
                          <a:latin typeface="Calibri" panose="020F0502020204030204" pitchFamily="34" charset="0"/>
                        </a:rPr>
                        <a:t>FY24 Chapter 70 Foundation Budget</a:t>
                      </a:r>
                    </a:p>
                    <a:p>
                      <a:pPr algn="ctr" fontAlgn="ctr"/>
                      <a:endParaRPr lang="en-US" sz="700" b="1" i="0" u="none" strike="noStrike">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2</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3</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4</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5</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6</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7</a:t>
                      </a:r>
                    </a:p>
                  </a:txBody>
                  <a:tcPr marL="0" marR="0" marT="0" marB="0" anchor="ctr">
                    <a:lnL>
                      <a:noFill/>
                    </a:lnL>
                    <a:lnR>
                      <a:noFill/>
                    </a:lnR>
                    <a:lnT>
                      <a:noFill/>
                    </a:lnT>
                    <a:lnB>
                      <a:noFill/>
                    </a:lnB>
                  </a:tcPr>
                </a:tc>
                <a:tc>
                  <a:txBody>
                    <a:bodyPr/>
                    <a:lstStyle/>
                    <a:p>
                      <a:pPr algn="ctr" fontAlgn="ctr"/>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8</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9</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10</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11</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12</a:t>
                      </a:r>
                    </a:p>
                  </a:txBody>
                  <a:tcPr marL="0" marR="0" marT="0" marB="0" anchor="ctr">
                    <a:lnL>
                      <a:noFill/>
                    </a:lnL>
                    <a:lnR>
                      <a:noFill/>
                    </a:lnR>
                    <a:lnT>
                      <a:noFill/>
                    </a:lnT>
                    <a:lnB>
                      <a:noFill/>
                    </a:lnB>
                  </a:tcPr>
                </a:tc>
                <a:tc>
                  <a:txBody>
                    <a:bodyPr/>
                    <a:lstStyle/>
                    <a:p>
                      <a:pPr algn="ctr" fontAlgn="ctr"/>
                      <a:r>
                        <a:rPr lang="en-US" sz="900" b="0" i="0" u="none" strike="noStrike" dirty="0">
                          <a:effectLst/>
                          <a:latin typeface="Calibri" panose="020F0502020204030204" pitchFamily="34" charset="0"/>
                        </a:rPr>
                        <a:t>13</a:t>
                      </a:r>
                    </a:p>
                  </a:txBody>
                  <a:tcPr marL="0" marR="0" marT="0" marB="0" anchor="ctr">
                    <a:lnL>
                      <a:noFill/>
                    </a:lnL>
                    <a:lnR>
                      <a:noFill/>
                    </a:lnR>
                    <a:lnT>
                      <a:noFill/>
                    </a:lnT>
                    <a:lnB>
                      <a:noFill/>
                    </a:lnB>
                  </a:tcPr>
                </a:tc>
                <a:tc>
                  <a:txBody>
                    <a:bodyPr/>
                    <a:lstStyle/>
                    <a:p>
                      <a:pPr algn="ctr" fontAlgn="ctr"/>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720045535"/>
                  </a:ext>
                </a:extLst>
              </a:tr>
              <a:tr h="132825">
                <a:tc>
                  <a:txBody>
                    <a:bodyPr/>
                    <a:lstStyle/>
                    <a:p>
                      <a:pPr algn="l" fontAlgn="b"/>
                      <a:r>
                        <a:rPr lang="en-US" sz="1000" b="1" i="0" u="none" strike="noStrike" dirty="0">
                          <a:effectLst/>
                          <a:latin typeface="Calibri" panose="020F0502020204030204" pitchFamily="34" charset="0"/>
                        </a:rPr>
                        <a:t>239</a:t>
                      </a:r>
                    </a:p>
                  </a:txBody>
                  <a:tcPr marL="0" marR="0" marT="0"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a:effectLst/>
                          <a:latin typeface="Calibri" panose="020F0502020204030204" pitchFamily="34" charset="0"/>
                        </a:rPr>
                        <a:t>Plymouth</a:t>
                      </a:r>
                    </a:p>
                  </a:txBody>
                  <a:tcPr marL="0" marR="0" marT="0" marB="0" anchor="b">
                    <a:lnL>
                      <a:noFill/>
                    </a:lnL>
                    <a:lnR>
                      <a:noFill/>
                    </a:lnR>
                    <a:lnT>
                      <a:noFill/>
                    </a:lnT>
                    <a:lnB>
                      <a:noFill/>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ctr" fontAlgn="b"/>
                      <a:r>
                        <a:rPr lang="en-US" sz="900" b="1" i="0" u="none" strike="noStrike" dirty="0">
                          <a:effectLst/>
                          <a:latin typeface="Calibri" panose="020F0502020204030204" pitchFamily="34" charset="0"/>
                        </a:rPr>
                        <a:t> ------ Kindergarten ------</a:t>
                      </a:r>
                    </a:p>
                  </a:txBody>
                  <a:tcPr marL="0" marR="0" marT="0" marB="0" anchor="b">
                    <a:lnL>
                      <a:noFill/>
                    </a:lnL>
                    <a:lnR>
                      <a:noFill/>
                    </a:lnR>
                    <a:lnT>
                      <a:noFill/>
                    </a:lnT>
                    <a:lnB>
                      <a:noFill/>
                    </a:lnB>
                  </a:tcPr>
                </a:tc>
                <a:tc hMerge="1">
                  <a:txBody>
                    <a:bodyPr/>
                    <a:lstStyle/>
                    <a:p>
                      <a:endParaRPr lang="en-US"/>
                    </a:p>
                  </a:txBody>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 Junior/</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High</a:t>
                      </a:r>
                    </a:p>
                  </a:txBody>
                  <a:tcPr marL="0" marR="0" marT="0" marB="0" anchor="b">
                    <a:lnL>
                      <a:noFill/>
                    </a:lnL>
                    <a:lnR>
                      <a:noFill/>
                    </a:lnR>
                    <a:lnT>
                      <a:noFill/>
                    </a:lnT>
                    <a:lnB>
                      <a:noFill/>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Special Ed</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r>
                        <a:rPr lang="en-US" sz="900" b="1" i="0" u="none" strike="noStrike" dirty="0">
                          <a:effectLst/>
                          <a:latin typeface="Calibri" panose="020F0502020204030204" pitchFamily="34" charset="0"/>
                        </a:rPr>
                        <a:t>English learners</a:t>
                      </a:r>
                    </a:p>
                  </a:txBody>
                  <a:tcPr marL="0" marR="0" marT="0" marB="0" anchor="b">
                    <a:lnL>
                      <a:noFill/>
                    </a:lnL>
                    <a:lnR>
                      <a:noFill/>
                    </a:lnR>
                    <a:lnT>
                      <a:noFill/>
                    </a:lnT>
                    <a:lnB>
                      <a:noFill/>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00160419"/>
                  </a:ext>
                </a:extLst>
              </a:tr>
              <a:tr h="132825">
                <a:tc>
                  <a:txBody>
                    <a:bodyPr/>
                    <a:lstStyle/>
                    <a:p>
                      <a:pPr algn="l" fontAlgn="b"/>
                      <a:r>
                        <a:rPr lang="en-US" sz="700" b="1"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Pre-school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Half-Day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Full-Day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Elementary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Middle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School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Vocational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In-District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Tuitioned-Out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PK-5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6-8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High School/Voc</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Low income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Calibri" panose="020F0502020204030204"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711995"/>
                  </a:ext>
                </a:extLst>
              </a:tr>
              <a:tr h="196074">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effectLst/>
                          <a:latin typeface="Calibri" panose="020F0502020204030204" pitchFamily="34" charset="0"/>
                        </a:rPr>
                        <a:t>Foundation Enrollment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194</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488</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2,701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1,687</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2,043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675</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n-US" sz="900" b="1" i="0" u="none" strike="noStrike" dirty="0">
                          <a:solidFill>
                            <a:schemeClr val="tx1"/>
                          </a:solidFill>
                          <a:effectLst/>
                          <a:latin typeface="Calibri" panose="020F0502020204030204" pitchFamily="34" charset="0"/>
                        </a:rPr>
                        <a:t>303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69</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216</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51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83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2,812</a:t>
                      </a:r>
                    </a:p>
                  </a:txBody>
                  <a:tcPr marL="6350" marR="6350" marT="6350" marB="0" anchor="b">
                    <a:lnL>
                      <a:noFill/>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chemeClr val="tx1"/>
                          </a:solidFill>
                          <a:effectLst/>
                          <a:latin typeface="Calibri" panose="020F0502020204030204" pitchFamily="34" charset="0"/>
                        </a:rPr>
                        <a:t>7,691</a:t>
                      </a:r>
                    </a:p>
                  </a:txBody>
                  <a:tcPr marL="6350" marR="6350" marT="6350" marB="0" anchor="b">
                    <a:lnL w="6350" cap="flat" cmpd="sng" algn="ctr">
                      <a:solidFill>
                        <a:srgbClr val="000000"/>
                      </a:solidFill>
                      <a:prstDash val="dash"/>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5922907"/>
                  </a:ext>
                </a:extLst>
              </a:tr>
              <a:tr h="112859">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05389143"/>
                  </a:ext>
                </a:extLst>
              </a:tr>
              <a:tr h="151799">
                <a:tc>
                  <a:txBody>
                    <a:bodyPr/>
                    <a:lstStyle/>
                    <a:p>
                      <a:pPr algn="ctr" fontAlgn="b"/>
                      <a:r>
                        <a:rPr lang="en-US" sz="900" b="0" i="0" u="none" strike="noStrike" dirty="0">
                          <a:effectLst/>
                          <a:latin typeface="Calibri" panose="020F0502020204030204" pitchFamily="34" charset="0"/>
                        </a:rPr>
                        <a:t>1</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Administration</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44,572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224,232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1,241,086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775,162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938,741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310,157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960,894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252,935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24,138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6,041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9,873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218,068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5,005,899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499793248"/>
                  </a:ext>
                </a:extLst>
              </a:tr>
              <a:tr h="151799">
                <a:tc>
                  <a:txBody>
                    <a:bodyPr/>
                    <a:lstStyle/>
                    <a:p>
                      <a:pPr algn="ctr" fontAlgn="b"/>
                      <a:r>
                        <a:rPr lang="en-US" sz="900" b="0" i="0" u="none" strike="noStrike" dirty="0">
                          <a:effectLst/>
                          <a:latin typeface="Calibri" panose="020F0502020204030204" pitchFamily="34" charset="0"/>
                        </a:rPr>
                        <a:t>2</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Instructional Leadership</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80,496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404,987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2,241,537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1,400,027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1,695,468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560,177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42,241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10,571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17,278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1,033,129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7,485,911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660026635"/>
                  </a:ext>
                </a:extLst>
              </a:tr>
              <a:tr h="151799">
                <a:tc>
                  <a:txBody>
                    <a:bodyPr/>
                    <a:lstStyle/>
                    <a:p>
                      <a:pPr algn="ctr" fontAlgn="b"/>
                      <a:r>
                        <a:rPr lang="en-US" sz="900" b="0" i="0" u="none" strike="noStrike" dirty="0">
                          <a:effectLst/>
                          <a:latin typeface="Calibri" panose="020F0502020204030204" pitchFamily="34" charset="0"/>
                        </a:rPr>
                        <a:t>3</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Classroom &amp; Specialist Teachers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369,111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1,856,970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10,277,885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5,649,103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10,060,521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5,650,777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3,170,704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295,672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73,997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120,945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10,085,582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47,611,266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927773153"/>
                  </a:ext>
                </a:extLst>
              </a:tr>
              <a:tr h="151799">
                <a:tc>
                  <a:txBody>
                    <a:bodyPr/>
                    <a:lstStyle/>
                    <a:p>
                      <a:pPr algn="ctr" fontAlgn="b"/>
                      <a:r>
                        <a:rPr lang="en-US" sz="900" b="0" i="0" u="none" strike="noStrike" dirty="0">
                          <a:effectLst/>
                          <a:latin typeface="Calibri" panose="020F0502020204030204" pitchFamily="34" charset="0"/>
                        </a:rPr>
                        <a:t>4</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Other Teaching Services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94,665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476,278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2,636,121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1,185,219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1,194,892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394,788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2,960,442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3,864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42,241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10,571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17,278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9,016,359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107056079"/>
                  </a:ext>
                </a:extLst>
              </a:tr>
              <a:tr h="151799">
                <a:tc>
                  <a:txBody>
                    <a:bodyPr/>
                    <a:lstStyle/>
                    <a:p>
                      <a:pPr algn="ctr" fontAlgn="b"/>
                      <a:r>
                        <a:rPr lang="en-US" sz="900" b="0" i="0" u="none" strike="noStrike" dirty="0">
                          <a:effectLst/>
                          <a:latin typeface="Calibri" panose="020F0502020204030204" pitchFamily="34" charset="0"/>
                        </a:rPr>
                        <a:t>5</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Professional Development</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14,597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73,479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406,752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275,379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323,375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176,641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152,951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12,067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3,020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4,936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489,288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1,932,486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72366886"/>
                  </a:ext>
                </a:extLst>
              </a:tr>
              <a:tr h="225719">
                <a:tc>
                  <a:txBody>
                    <a:bodyPr/>
                    <a:lstStyle/>
                    <a:p>
                      <a:pPr algn="ctr" fontAlgn="b"/>
                      <a:r>
                        <a:rPr lang="en-US" sz="900" b="0" i="0" u="none" strike="noStrike" dirty="0">
                          <a:effectLst/>
                          <a:latin typeface="Calibri" panose="020F0502020204030204" pitchFamily="34" charset="0"/>
                        </a:rPr>
                        <a:t>6</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Instructional Materials, Equipment &amp; Technology*</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51,466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258,938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1,433,178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895,139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1,734,425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1,002,827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128,614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29,065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7,274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11,889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72,268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5,625,084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914745600"/>
                  </a:ext>
                </a:extLst>
              </a:tr>
              <a:tr h="151799">
                <a:tc>
                  <a:txBody>
                    <a:bodyPr/>
                    <a:lstStyle/>
                    <a:p>
                      <a:pPr algn="ctr" fontAlgn="b"/>
                      <a:r>
                        <a:rPr lang="en-US" sz="900" b="0" i="0" u="none" strike="noStrike" dirty="0">
                          <a:effectLst/>
                          <a:latin typeface="Calibri" panose="020F0502020204030204" pitchFamily="34" charset="0"/>
                        </a:rPr>
                        <a:t>7</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Guidance &amp; Psychological Services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34,918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175,680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972,358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684,647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943,915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311,866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18,103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4,531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7,405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408,406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3,561,829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670050545"/>
                  </a:ext>
                </a:extLst>
              </a:tr>
              <a:tr h="151799">
                <a:tc>
                  <a:txBody>
                    <a:bodyPr/>
                    <a:lstStyle/>
                    <a:p>
                      <a:pPr algn="ctr" fontAlgn="b"/>
                      <a:r>
                        <a:rPr lang="en-US" sz="900" b="0" i="0" u="none" strike="noStrike" dirty="0">
                          <a:effectLst/>
                          <a:latin typeface="Calibri" panose="020F0502020204030204" pitchFamily="34" charset="0"/>
                        </a:rPr>
                        <a:t>8</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Pupil Services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10,681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53,760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446,255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455,305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1,271,469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420,089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6,036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1,510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2,468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2,122,154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4,789,726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304644369"/>
                  </a:ext>
                </a:extLst>
              </a:tr>
              <a:tr h="151799">
                <a:tc>
                  <a:txBody>
                    <a:bodyPr/>
                    <a:lstStyle/>
                    <a:p>
                      <a:pPr algn="ctr" fontAlgn="b"/>
                      <a:r>
                        <a:rPr lang="en-US" sz="900" b="0" i="0" u="none" strike="noStrike" dirty="0">
                          <a:effectLst/>
                          <a:latin typeface="Calibri" panose="020F0502020204030204" pitchFamily="34" charset="0"/>
                        </a:rPr>
                        <a:t>9</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Operations &amp; Maintenance</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102,498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515,657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2,854,075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1,932,556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2,269,248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1,403,199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1,073,361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72,410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18,122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29,619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10,270,745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3294510242"/>
                  </a:ext>
                </a:extLst>
              </a:tr>
              <a:tr h="151799">
                <a:tc>
                  <a:txBody>
                    <a:bodyPr/>
                    <a:lstStyle/>
                    <a:p>
                      <a:pPr algn="ctr" fontAlgn="b"/>
                      <a:r>
                        <a:rPr lang="en-US" sz="900" b="0" i="0" u="none" strike="noStrike" dirty="0">
                          <a:effectLst/>
                          <a:latin typeface="Calibri" panose="020F0502020204030204" pitchFamily="34" charset="0"/>
                        </a:rPr>
                        <a:t>10</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Employee Benefits/Fixed Charges*</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141,356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711,143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3,936,113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2,604,812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2,812,455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1,238,558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1,181,209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65,226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16,324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26,680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1,603,121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14,336,997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1501744878"/>
                  </a:ext>
                </a:extLst>
              </a:tr>
              <a:tr h="151799">
                <a:tc>
                  <a:txBody>
                    <a:bodyPr/>
                    <a:lstStyle/>
                    <a:p>
                      <a:pPr algn="ctr" fontAlgn="b"/>
                      <a:r>
                        <a:rPr lang="en-US" sz="900" b="0" i="0" u="none" strike="noStrike" dirty="0">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Special Education Tuition*</a:t>
                      </a:r>
                    </a:p>
                  </a:txBody>
                  <a:tcPr marL="0" marR="0" marT="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2,313,565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0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0" i="0" u="none" strike="noStrike" dirty="0">
                          <a:solidFill>
                            <a:schemeClr val="tx1"/>
                          </a:solidFill>
                          <a:effectLst/>
                          <a:latin typeface="Calibri" panose="020F0502020204030204" pitchFamily="34" charset="0"/>
                        </a:rPr>
                        <a:t>2,313,565 </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829238972"/>
                  </a:ext>
                </a:extLst>
              </a:tr>
              <a:tr h="113849">
                <a:tc>
                  <a:txBody>
                    <a:bodyPr/>
                    <a:lstStyle/>
                    <a:p>
                      <a:pPr algn="ctr" fontAlgn="b"/>
                      <a:endParaRPr lang="en-US" sz="8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8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900" b="0" i="0" u="none" strike="noStrike" dirty="0">
                        <a:solidFill>
                          <a:schemeClr val="tx1"/>
                        </a:solidFill>
                        <a:effectLst/>
                        <a:latin typeface="Calibri" panose="020F0502020204030204" pitchFamily="34" charset="0"/>
                      </a:endParaRP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4100722646"/>
                  </a:ext>
                </a:extLst>
              </a:tr>
              <a:tr h="221374">
                <a:tc>
                  <a:txBody>
                    <a:bodyPr/>
                    <a:lstStyle/>
                    <a:p>
                      <a:pPr algn="ctr" fontAlgn="b"/>
                      <a:r>
                        <a:rPr lang="en-US" sz="900" b="1" i="0" u="none" strike="noStrike" dirty="0">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r>
                        <a:rPr lang="en-US" sz="900" b="1" i="0" u="none" strike="noStrike" dirty="0">
                          <a:effectLst/>
                          <a:latin typeface="Calibri" panose="020F0502020204030204" pitchFamily="34" charset="0"/>
                        </a:rPr>
                        <a:t>Total</a:t>
                      </a:r>
                    </a:p>
                  </a:txBody>
                  <a:tcPr marL="0" marR="0" marT="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944,361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0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4,751,123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26,445,359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15,857,349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23,244,510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11,469,078 </a:t>
                      </a:r>
                    </a:p>
                  </a:txBody>
                  <a:tcPr marL="6350" marR="6350" marT="6350" marB="0" anchor="b">
                    <a:lnL>
                      <a:noFill/>
                    </a:lnL>
                    <a:lnR>
                      <a:noFill/>
                    </a:lnR>
                    <a:lnT>
                      <a:noFill/>
                    </a:lnT>
                    <a:lnB>
                      <a:noFill/>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solidFill>
                      <a:srgbClr val="000000"/>
                    </a:solidFill>
                  </a:tcPr>
                </a:tc>
                <a:tc>
                  <a:txBody>
                    <a:bodyPr/>
                    <a:lstStyle/>
                    <a:p>
                      <a:pPr algn="r" fontAlgn="b"/>
                      <a:r>
                        <a:rPr lang="en-US" sz="900" b="1" i="0" u="none" strike="noStrike" dirty="0">
                          <a:solidFill>
                            <a:schemeClr val="tx1"/>
                          </a:solidFill>
                          <a:effectLst/>
                          <a:latin typeface="Calibri" panose="020F0502020204030204" pitchFamily="34" charset="0"/>
                        </a:rPr>
                        <a:t>9,628,175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2,570,364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607,198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151,962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248,371 </a:t>
                      </a:r>
                    </a:p>
                  </a:txBody>
                  <a:tcPr marL="6350" marR="6350" marT="6350" marB="0" anchor="b">
                    <a:lnL>
                      <a:noFill/>
                    </a:lnL>
                    <a:lnR>
                      <a:noFill/>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16,032,016 </a:t>
                      </a:r>
                    </a:p>
                  </a:txBody>
                  <a:tcPr marL="6350" marR="6350" marT="6350" marB="0" anchor="b">
                    <a:lnL>
                      <a:noFill/>
                    </a:lnL>
                    <a:lnR w="6350" cap="flat" cmpd="sng" algn="ctr">
                      <a:solidFill>
                        <a:srgbClr val="000000"/>
                      </a:solidFill>
                      <a:prstDash val="dash"/>
                      <a:round/>
                      <a:headEnd type="none" w="med" len="med"/>
                      <a:tailEnd type="none" w="med" len="med"/>
                    </a:lnR>
                    <a:lnT>
                      <a:noFill/>
                    </a:lnT>
                    <a:lnB>
                      <a:noFill/>
                    </a:lnB>
                  </a:tcPr>
                </a:tc>
                <a:tc>
                  <a:txBody>
                    <a:bodyPr/>
                    <a:lstStyle/>
                    <a:p>
                      <a:pPr algn="r" fontAlgn="b"/>
                      <a:r>
                        <a:rPr lang="en-US" sz="900" b="1" i="0" u="none" strike="noStrike" dirty="0">
                          <a:solidFill>
                            <a:schemeClr val="tx1"/>
                          </a:solidFill>
                          <a:effectLst/>
                          <a:latin typeface="Calibri" panose="020F0502020204030204" pitchFamily="34" charset="0"/>
                        </a:rPr>
                        <a:t>111,949,867</a:t>
                      </a:r>
                    </a:p>
                  </a:txBody>
                  <a:tcPr marL="6350" marR="6350" marT="6350" marB="0" anchor="b">
                    <a:lnL w="6350" cap="flat" cmpd="sng" algn="ctr">
                      <a:solidFill>
                        <a:srgbClr val="000000"/>
                      </a:solidFill>
                      <a:prstDash val="dash"/>
                      <a:round/>
                      <a:headEnd type="none" w="med" len="med"/>
                      <a:tailEnd type="none" w="med" len="med"/>
                    </a:lnL>
                    <a:lnR>
                      <a:noFill/>
                    </a:lnR>
                    <a:lnT>
                      <a:noFill/>
                    </a:lnT>
                    <a:lnB>
                      <a:noFill/>
                    </a:lnB>
                  </a:tcPr>
                </a:tc>
                <a:extLst>
                  <a:ext uri="{0D108BD9-81ED-4DB2-BD59-A6C34878D82A}">
                    <a16:rowId xmlns:a16="http://schemas.microsoft.com/office/drawing/2014/main" val="2350589066"/>
                  </a:ext>
                </a:extLst>
              </a:tr>
              <a:tr h="112859">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8828"/>
                  </a:ext>
                </a:extLst>
              </a:tr>
              <a:tr h="136198">
                <a:tc>
                  <a:txBody>
                    <a:bodyPr/>
                    <a:lstStyle/>
                    <a:p>
                      <a:pPr algn="ctr" fontAlgn="b"/>
                      <a:r>
                        <a:rPr lang="en-US" sz="900" b="0" i="0" u="none" strike="noStrike" dirty="0">
                          <a:effectLst/>
                          <a:latin typeface="Calibri" panose="020F0502020204030204" pitchFamily="34" charset="0"/>
                        </a:rPr>
                        <a:t>13</a:t>
                      </a:r>
                    </a:p>
                  </a:txBody>
                  <a:tcPr marL="0" marR="0" marT="0" marB="0" anchor="b">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Wage Adjustment Factor</a:t>
                      </a:r>
                    </a:p>
                  </a:txBody>
                  <a:tcPr marL="0" marR="0" marT="0" marB="0" anchor="b">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103.8%</a:t>
                      </a: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endParaRPr lang="en-US" sz="700" b="0" i="0" u="none" strike="noStrike" dirty="0">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US" sz="900" b="1" i="0" u="none" strike="noStrike" dirty="0">
                          <a:effectLst/>
                          <a:latin typeface="Calibri" panose="020F0502020204030204" pitchFamily="34" charset="0"/>
                        </a:rPr>
                        <a:t>Foundation Budget per Pupil</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900" b="1" i="0" u="none" strike="noStrike" dirty="0">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effectLst/>
                          <a:latin typeface="Calibri" panose="020F0502020204030204" pitchFamily="34" charset="0"/>
                        </a:rPr>
                        <a:t>14,556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771790"/>
                  </a:ext>
                </a:extLst>
              </a:tr>
              <a:tr h="176965">
                <a:tc>
                  <a:txBody>
                    <a:bodyPr/>
                    <a:lstStyle/>
                    <a:p>
                      <a:pPr algn="ctr" fontAlgn="b"/>
                      <a:endParaRPr lang="en-US" sz="900" b="0" i="0" u="none" strike="noStrike" dirty="0">
                        <a:effectLst/>
                        <a:latin typeface="Calibri" panose="020F0502020204030204" pitchFamily="34" charset="0"/>
                      </a:endParaRPr>
                    </a:p>
                  </a:txBody>
                  <a:tcPr marL="0" marR="0" marT="0" marB="0" anchor="b">
                    <a:lnL>
                      <a:noFill/>
                    </a:lnL>
                    <a:lnR>
                      <a:noFill/>
                    </a:lnR>
                    <a:lnT>
                      <a:noFill/>
                    </a:lnT>
                    <a:lnB>
                      <a:noFill/>
                    </a:lnB>
                  </a:tcPr>
                </a:tc>
                <a:tc gridSpan="12">
                  <a:txBody>
                    <a:bodyPr/>
                    <a:lstStyle/>
                    <a:p>
                      <a:pPr algn="l" fontAlgn="b"/>
                      <a:r>
                        <a:rPr lang="en-US" sz="900" b="0" i="0" u="none" strike="noStrike" dirty="0">
                          <a:effectLst/>
                          <a:latin typeface="Calibri" panose="020F0502020204030204" pitchFamily="34" charset="0"/>
                        </a:rPr>
                        <a:t>*The wage adjustment factor is applied to underlying rates in all functions except instructional equipment, benefits and special education tuition.</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215969"/>
                  </a:ext>
                </a:extLst>
              </a:tr>
              <a:tr h="172984">
                <a:tc>
                  <a:txBody>
                    <a:bodyPr/>
                    <a:lstStyle/>
                    <a:p>
                      <a:pPr algn="ctr" fontAlgn="b"/>
                      <a:r>
                        <a:rPr lang="en-US" sz="900" b="0" i="0" u="none" strike="noStrike" dirty="0">
                          <a:effectLst/>
                          <a:latin typeface="Calibri" panose="020F0502020204030204" pitchFamily="34" charset="0"/>
                        </a:rPr>
                        <a:t>14</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percentage</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37.57%</a:t>
                      </a:r>
                    </a:p>
                  </a:txBody>
                  <a:tcPr marL="0" marR="0" marT="0" marB="0" anchor="ctr">
                    <a:lnL>
                      <a:noFill/>
                    </a:lnL>
                    <a:lnR>
                      <a:noFill/>
                    </a:lnR>
                    <a:lnT>
                      <a:noFill/>
                    </a:lnT>
                    <a:lnB>
                      <a:noFill/>
                    </a:lnB>
                    <a:noFill/>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English learner foundation budget as % total foundation budget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n-US" sz="600" b="0" i="0" u="none" strike="noStrike">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effectLst/>
                          <a:latin typeface="Calibri" panose="020F0502020204030204" pitchFamily="34" charset="0"/>
                        </a:rPr>
                        <a:t>0.9%</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99638509"/>
                  </a:ext>
                </a:extLst>
              </a:tr>
              <a:tr h="112859">
                <a:tc>
                  <a:txBody>
                    <a:bodyPr/>
                    <a:lstStyle/>
                    <a:p>
                      <a:pPr algn="ctr" fontAlgn="b"/>
                      <a:r>
                        <a:rPr lang="en-US" sz="900" b="0" i="0" u="none" strike="noStrike" dirty="0">
                          <a:effectLst/>
                          <a:latin typeface="Calibri" panose="020F0502020204030204" pitchFamily="34" charset="0"/>
                        </a:rPr>
                        <a:t>15</a:t>
                      </a:r>
                    </a:p>
                  </a:txBody>
                  <a:tcPr marL="0" marR="0" marT="0" marB="0" anchor="ctr">
                    <a:lnL>
                      <a:noFill/>
                    </a:lnL>
                    <a:lnR>
                      <a:noFill/>
                    </a:lnR>
                    <a:lnT>
                      <a:noFill/>
                    </a:lnT>
                    <a:lnB>
                      <a:noFill/>
                    </a:lnB>
                  </a:tcPr>
                </a:tc>
                <a:tc>
                  <a:txBody>
                    <a:bodyPr/>
                    <a:lstStyle/>
                    <a:p>
                      <a:pPr algn="l" fontAlgn="b"/>
                      <a:r>
                        <a:rPr lang="en-US" sz="900" b="0" i="0" u="none" strike="noStrike" dirty="0">
                          <a:effectLst/>
                          <a:latin typeface="Calibri" panose="020F0502020204030204" pitchFamily="34" charset="0"/>
                        </a:rPr>
                        <a:t>Low-income group</a:t>
                      </a:r>
                    </a:p>
                  </a:txBody>
                  <a:tcPr marL="0" marR="0" marT="0" marB="0" anchor="ctr">
                    <a:lnL>
                      <a:noFill/>
                    </a:lnL>
                    <a:lnR>
                      <a:noFill/>
                    </a:lnR>
                    <a:lnT>
                      <a:noFill/>
                    </a:lnT>
                    <a:lnB>
                      <a:noFill/>
                    </a:lnB>
                  </a:tcPr>
                </a:tc>
                <a:tc>
                  <a:txBody>
                    <a:bodyPr/>
                    <a:lstStyle/>
                    <a:p>
                      <a:pPr algn="ctr" fontAlgn="b"/>
                      <a:r>
                        <a:rPr lang="en-US" sz="900" b="0" i="0" u="none" strike="noStrike" dirty="0">
                          <a:effectLst/>
                          <a:latin typeface="Calibri" panose="020F0502020204030204" pitchFamily="34" charset="0"/>
                        </a:rPr>
                        <a:t>7</a:t>
                      </a:r>
                    </a:p>
                  </a:txBody>
                  <a:tcPr marL="0" marR="0" marT="0" marB="0" anchor="ctr">
                    <a:lnL>
                      <a:noFill/>
                    </a:lnL>
                    <a:lnR>
                      <a:noFill/>
                    </a:lnR>
                    <a:lnT>
                      <a:noFill/>
                    </a:lnT>
                    <a:lnB>
                      <a:noFill/>
                    </a:lnB>
                    <a:noFill/>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gridSpan="5">
                  <a:txBody>
                    <a:bodyPr/>
                    <a:lstStyle/>
                    <a:p>
                      <a:pPr algn="l" fontAlgn="b"/>
                      <a:r>
                        <a:rPr lang="en-US" sz="900" b="0" i="0" u="none" strike="noStrike" dirty="0">
                          <a:effectLst/>
                          <a:latin typeface="Calibri" panose="020F0502020204030204" pitchFamily="34" charset="0"/>
                        </a:rPr>
                        <a:t>Low-income foundation budget as % total foundation budget</a:t>
                      </a:r>
                      <a:r>
                        <a:rPr lang="en-US" sz="700" b="0" i="0" u="none" strike="noStrike" dirty="0">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r>
                        <a:rPr lang="en-US" sz="400" b="0" i="0" u="none" strike="noStrike">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Calibri" panose="020F0502020204030204" pitchFamily="34" charset="0"/>
                        </a:rPr>
                        <a:t>14.3%</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72646"/>
                  </a:ext>
                </a:extLst>
              </a:tr>
            </a:tbl>
          </a:graphicData>
        </a:graphic>
      </p:graphicFrame>
      <p:sp>
        <p:nvSpPr>
          <p:cNvPr id="4" name="Rectangle 3" descr="All of your students are counted in categories 1-10.  Special education and economically disadvantaged costs are treated as “costs above the base” and are captured in 11-13.&#10;"/>
          <p:cNvSpPr/>
          <p:nvPr/>
        </p:nvSpPr>
        <p:spPr>
          <a:xfrm>
            <a:off x="1654629" y="6168033"/>
            <a:ext cx="8138102" cy="584775"/>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1600" dirty="0"/>
              <a:t>All students are counted in categories 1−7; special education, English learner, </a:t>
            </a:r>
            <a:br>
              <a:rPr lang="en-US" sz="1600" dirty="0"/>
            </a:br>
            <a:r>
              <a:rPr lang="en-US" sz="1600" dirty="0"/>
              <a:t>and low-income costs are treated as costs above the base and are captured in 8−13</a:t>
            </a:r>
            <a:endParaRPr lang="en-US" sz="1600" dirty="0">
              <a:solidFill>
                <a:prstClr val="white"/>
              </a:solidFill>
            </a:endParaRPr>
          </a:p>
        </p:txBody>
      </p:sp>
    </p:spTree>
    <p:custDataLst>
      <p:tags r:id="rId1"/>
    </p:custDataLst>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nvGraphicFramePr>
        <p:xfrm>
          <a:off x="1168400" y="1818695"/>
          <a:ext cx="10185400"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3122205" y="6256667"/>
            <a:ext cx="5947590" cy="369332"/>
          </a:xfrm>
          <a:prstGeom prst="rect">
            <a:avLst/>
          </a:prstGeom>
          <a:solidFill>
            <a:schemeClr val="bg1"/>
          </a:solidFill>
        </p:spPr>
        <p:txBody>
          <a:bodyPr wrap="none" rtlCol="0">
            <a:spAutoFit/>
          </a:bodyPr>
          <a:lstStyle/>
          <a:p>
            <a:r>
              <a:rPr lang="en-US" dirty="0"/>
              <a:t>Note: Chart excludes vocational and agricultural districts.</a:t>
            </a:r>
          </a:p>
        </p:txBody>
      </p:sp>
    </p:spTree>
    <p:custDataLst>
      <p:tags r:id="rId1"/>
    </p:custDataLst>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Autofit/>
          </a:bodyPr>
          <a:lstStyle/>
          <a:p>
            <a:r>
              <a:rPr lang="en-US" sz="3200" dirty="0"/>
              <a:t>Determining each municipality’s target local share starts with the local share of statewide foundation</a:t>
            </a:r>
          </a:p>
        </p:txBody>
      </p:sp>
      <p:sp>
        <p:nvSpPr>
          <p:cNvPr id="17" name="Rounded Rectangle 16" descr="Calculate statewide foundation budget.&#10;"/>
          <p:cNvSpPr/>
          <p:nvPr/>
        </p:nvSpPr>
        <p:spPr>
          <a:xfrm>
            <a:off x="5080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Calculate </a:t>
            </a:r>
            <a:r>
              <a:rPr lang="en-US" sz="1600" b="1" u="sng" dirty="0">
                <a:solidFill>
                  <a:srgbClr val="0D1969"/>
                </a:solidFill>
              </a:rPr>
              <a:t>statewide</a:t>
            </a:r>
            <a:r>
              <a:rPr lang="en-US" sz="1600" dirty="0">
                <a:solidFill>
                  <a:srgbClr val="0D1969"/>
                </a:solidFill>
              </a:rPr>
              <a:t> foundation budget</a:t>
            </a:r>
          </a:p>
        </p:txBody>
      </p:sp>
      <p:sp>
        <p:nvSpPr>
          <p:cNvPr id="13" name="Rounded Rectangle 12" descr="Determine local share of statewide foundation.&#10;"/>
          <p:cNvSpPr/>
          <p:nvPr/>
        </p:nvSpPr>
        <p:spPr>
          <a:xfrm>
            <a:off x="43688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Determine target local share </a:t>
            </a:r>
            <a:br>
              <a:rPr lang="en-US" sz="1600" dirty="0">
                <a:solidFill>
                  <a:srgbClr val="0D1969"/>
                </a:solidFill>
              </a:rPr>
            </a:br>
            <a:r>
              <a:rPr lang="en-US" sz="1600" dirty="0">
                <a:solidFill>
                  <a:srgbClr val="0D1969"/>
                </a:solidFill>
              </a:rPr>
              <a:t>of </a:t>
            </a:r>
            <a:r>
              <a:rPr lang="en-US" sz="1600" b="1" u="sng" dirty="0">
                <a:solidFill>
                  <a:srgbClr val="0D1969"/>
                </a:solidFill>
              </a:rPr>
              <a:t>statewide</a:t>
            </a:r>
            <a:r>
              <a:rPr lang="en-US" sz="1600" dirty="0">
                <a:solidFill>
                  <a:srgbClr val="0D1969"/>
                </a:solidFill>
              </a:rPr>
              <a:t> foundation</a:t>
            </a:r>
          </a:p>
        </p:txBody>
      </p:sp>
      <p:sp>
        <p:nvSpPr>
          <p:cNvPr id="19" name="Rounded Rectangle 18" descr="Statewide, determine percentages that yield ½ from property and ½ from income"/>
          <p:cNvSpPr/>
          <p:nvPr/>
        </p:nvSpPr>
        <p:spPr>
          <a:xfrm>
            <a:off x="8229600" y="1939723"/>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D1969"/>
                </a:solidFill>
              </a:rPr>
              <a:t>Statewide</a:t>
            </a:r>
            <a:r>
              <a:rPr lang="en-US" sz="16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479877"/>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$8.238B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p>
            <a:p>
              <a:pPr algn="ctr"/>
              <a:r>
                <a:rPr lang="en-US" sz="1400" dirty="0">
                  <a:solidFill>
                    <a:schemeClr val="tx1"/>
                  </a:solidFill>
                </a:rPr>
                <a:t>$5.725B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0.3534%</a:t>
              </a:r>
            </a:p>
            <a:p>
              <a:pPr algn="ctr"/>
              <a:r>
                <a:rPr lang="en-US" sz="1050" dirty="0">
                  <a:solidFill>
                    <a:srgbClr val="0D1969"/>
                  </a:solidFill>
                </a:rPr>
                <a:t>$4.119B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1.5331%</a:t>
              </a:r>
            </a:p>
            <a:p>
              <a:pPr algn="ctr"/>
              <a:r>
                <a:rPr lang="en-US" sz="1050" dirty="0">
                  <a:solidFill>
                    <a:srgbClr val="0D1969"/>
                  </a:solidFill>
                </a:rPr>
                <a:t>$4.119B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$13.963B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schemeClr val="tx1"/>
                </a:solidFill>
              </a:rPr>
              <a:t>Property and income percentages are applied uniformly across </a:t>
            </a:r>
            <a:r>
              <a:rPr lang="en-US" b="1" u="sng" dirty="0">
                <a:solidFill>
                  <a:schemeClr val="tx1"/>
                </a:solidFill>
              </a:rPr>
              <a:t>all cities and towns</a:t>
            </a:r>
            <a:r>
              <a:rPr lang="en-US" b="1" dirty="0">
                <a:solidFill>
                  <a:schemeClr val="tx1"/>
                </a:solidFill>
              </a:rPr>
              <a:t> </a:t>
            </a:r>
            <a:r>
              <a:rPr lang="en-US" dirty="0">
                <a:solidFill>
                  <a:schemeClr val="tx1"/>
                </a:solidFill>
              </a:rPr>
              <a:t>to determine the </a:t>
            </a:r>
            <a:r>
              <a:rPr lang="en-US" b="1" dirty="0">
                <a:solidFill>
                  <a:schemeClr val="tx1"/>
                </a:solidFill>
              </a:rPr>
              <a:t>combined effort yield </a:t>
            </a:r>
            <a:r>
              <a:rPr lang="en-US" dirty="0">
                <a:solidFill>
                  <a:schemeClr val="tx1"/>
                </a:solidFill>
              </a:rPr>
              <a:t>from property and income. </a:t>
            </a:r>
          </a:p>
        </p:txBody>
      </p:sp>
    </p:spTree>
    <p:custDataLst>
      <p:tags r:id="rId1"/>
    </p:custDataLst>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FY24 Chapter 70 funding</a:t>
            </a:r>
            <a:endParaRPr kumimoji="0" lang="zh-CN" altLang="en-US"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custDataLst>
      <p:tags r:id="rId1"/>
    </p:custDataLst>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2800" dirty="0"/>
              <a:t>An individual municipality’s target local share is based on its local property value, income, and foundation budget</a:t>
            </a:r>
          </a:p>
        </p:txBody>
      </p:sp>
      <p:sp>
        <p:nvSpPr>
          <p:cNvPr id="3" name="Content Placeholder 2"/>
          <p:cNvSpPr>
            <a:spLocks noGrp="1"/>
          </p:cNvSpPr>
          <p:nvPr>
            <p:ph idx="1"/>
          </p:nvPr>
        </p:nvSpPr>
        <p:spPr/>
        <p:txBody>
          <a:bodyPr>
            <a:normAutofit lnSpcReduction="10000"/>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(166 municipalities or 47% are capped)</a:t>
            </a:r>
          </a:p>
        </p:txBody>
      </p:sp>
      <p:graphicFrame>
        <p:nvGraphicFramePr>
          <p:cNvPr id="4" name="Diagram 3" descr="This is a smart art graphic that shows that local income effort plus local property effort equals each communities Combined Effort Yield (CEY)."/>
          <p:cNvGraphicFramePr/>
          <p:nvPr/>
        </p:nvGraphicFramePr>
        <p:xfrm>
          <a:off x="2792122" y="2086984"/>
          <a:ext cx="6607756" cy="3403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Autofit/>
          </a:bodyPr>
          <a:lstStyle/>
          <a:p>
            <a:r>
              <a:rPr lang="en-US" sz="2800" dirty="0"/>
              <a:t>Next the formula calculates each municipality’s preliminary local contribution (PLC) and makes adjustments relative to target to determine the required local contribution (RLC)</a:t>
            </a:r>
          </a:p>
        </p:txBody>
      </p:sp>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nvPr>
        </p:nvGraphicFramePr>
        <p:xfrm>
          <a:off x="838200" y="2313660"/>
          <a:ext cx="10515600" cy="4051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2425863" y="1944328"/>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604264" y="1940313"/>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p:cNvSpPr txBox="1"/>
          <p:nvPr/>
        </p:nvSpPr>
        <p:spPr>
          <a:xfrm>
            <a:off x="838200" y="4693321"/>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Tree>
    <p:custDataLst>
      <p:tags r:id="rId1"/>
    </p:custDataLst>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Autofit/>
          </a:bodyPr>
          <a:lstStyle/>
          <a:p>
            <a:pPr>
              <a:defRPr/>
            </a:pPr>
            <a:r>
              <a:rPr lang="en-US" sz="3200" dirty="0"/>
              <a:t>Once a city or town’s required local contribution is calculated, it is allocated among the districts to which it belongs</a:t>
            </a:r>
          </a:p>
        </p:txBody>
      </p:sp>
      <p:graphicFrame>
        <p:nvGraphicFramePr>
          <p:cNvPr id="6" name="Chart 5" descr="This is a pie chart showing a town's total local contribution apportioned to the districts to which it belongs."/>
          <p:cNvGraphicFramePr>
            <a:graphicFrameLocks/>
          </p:cNvGraphicFramePr>
          <p:nvPr/>
        </p:nvGraphicFramePr>
        <p:xfrm>
          <a:off x="5737713" y="2152169"/>
          <a:ext cx="5749437" cy="4470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descr="This is a pie chart showing a town's total foundation budget apportioned to the districts to which it belongs."/>
          <p:cNvGraphicFramePr>
            <a:graphicFrameLocks/>
          </p:cNvGraphicFramePr>
          <p:nvPr/>
        </p:nvGraphicFramePr>
        <p:xfrm>
          <a:off x="300171" y="2152169"/>
          <a:ext cx="5795829" cy="447040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944879" y="1779763"/>
            <a:ext cx="6502400" cy="523220"/>
          </a:xfrm>
          <a:prstGeom prst="rect">
            <a:avLst/>
          </a:prstGeom>
          <a:noFill/>
        </p:spPr>
        <p:txBody>
          <a:bodyPr wrap="square" rtlCol="0">
            <a:spAutoFit/>
          </a:bodyPr>
          <a:lstStyle/>
          <a:p>
            <a:pPr algn="ctr"/>
            <a:r>
              <a:rPr lang="en-US" sz="2800" b="1" dirty="0"/>
              <a:t>Town of Orleans</a:t>
            </a:r>
          </a:p>
        </p:txBody>
      </p:sp>
    </p:spTree>
    <p:custDataLst>
      <p:tags r:id="rId1"/>
    </p:custDataLst>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1042852"/>
          </a:xfrm>
        </p:spPr>
        <p:txBody>
          <a:bodyPr>
            <a:normAutofit/>
          </a:bodyPr>
          <a:lstStyle/>
          <a:p>
            <a:r>
              <a:rPr lang="en-US" sz="3200" dirty="0"/>
              <a:t>Foundation aid provides additional funding for districts to spend at their foundation budgets</a:t>
            </a:r>
          </a:p>
        </p:txBody>
      </p:sp>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640619"/>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2" name="Content Placeholder 1"/>
          <p:cNvSpPr>
            <a:spLocks noGrp="1"/>
          </p:cNvSpPr>
          <p:nvPr>
            <p:ph idx="1"/>
          </p:nvPr>
        </p:nvSpPr>
        <p:spPr>
          <a:xfrm>
            <a:off x="838200" y="2086984"/>
            <a:ext cx="4768294" cy="4052559"/>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11" name="TextBox 10"/>
          <p:cNvSpPr txBox="1"/>
          <p:nvPr/>
        </p:nvSpPr>
        <p:spPr>
          <a:xfrm>
            <a:off x="5744521" y="3930720"/>
            <a:ext cx="1988834" cy="707886"/>
          </a:xfrm>
          <a:prstGeom prst="rect">
            <a:avLst/>
          </a:prstGeom>
          <a:noFill/>
        </p:spPr>
        <p:txBody>
          <a:bodyPr wrap="square" rtlCol="0">
            <a:spAutoFit/>
          </a:bodyPr>
          <a:lstStyle/>
          <a:p>
            <a:pPr algn="ctr"/>
            <a:r>
              <a:rPr lang="en-US" sz="2000" b="1" dirty="0"/>
              <a:t>(1) Foundation budget</a:t>
            </a:r>
          </a:p>
        </p:txBody>
      </p:sp>
      <p:sp>
        <p:nvSpPr>
          <p:cNvPr id="10" name="Left Brace 9" descr="This is a left facing bracket."/>
          <p:cNvSpPr/>
          <p:nvPr/>
        </p:nvSpPr>
        <p:spPr>
          <a:xfrm>
            <a:off x="7871382" y="2211936"/>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4294967295"/>
          </p:nvPr>
        </p:nvGraphicFramePr>
        <p:xfrm>
          <a:off x="6738938" y="2211388"/>
          <a:ext cx="5453062" cy="4146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Autofit/>
          </a:bodyPr>
          <a:lstStyle/>
          <a:p>
            <a:r>
              <a:rPr lang="en-US" sz="3200" dirty="0"/>
              <a:t>Calculating Chapter 70 aid: Districts are held harmless to previous aid levels and guaranteed at least a $60 per pupil increase</a:t>
            </a:r>
          </a:p>
        </p:txBody>
      </p:sp>
      <p:sp>
        <p:nvSpPr>
          <p:cNvPr id="4" name="Content Placeholder 3"/>
          <p:cNvSpPr>
            <a:spLocks noGrp="1"/>
          </p:cNvSpPr>
          <p:nvPr>
            <p:ph idx="1"/>
          </p:nvPr>
        </p:nvSpPr>
        <p:spPr>
          <a:xfrm>
            <a:off x="838200" y="2086984"/>
            <a:ext cx="5444067" cy="4052559"/>
          </a:xfrm>
        </p:spPr>
        <p:txBody>
          <a:bodyPr/>
          <a:lstStyle/>
          <a:p>
            <a:r>
              <a:rPr lang="en-US" dirty="0"/>
              <a:t>Districts are held harmless to the previous year’s level of aid</a:t>
            </a:r>
          </a:p>
          <a:p>
            <a:r>
              <a:rPr lang="en-US" dirty="0"/>
              <a:t>124 districts receive minimum aid increases of $60 per pupil in FY24</a:t>
            </a:r>
          </a:p>
        </p:txBody>
      </p:sp>
      <p:graphicFrame>
        <p:nvGraphicFramePr>
          <p:cNvPr id="10" name="Table 9">
            <a:extLst>
              <a:ext uri="{FF2B5EF4-FFF2-40B4-BE49-F238E27FC236}">
                <a16:creationId xmlns:a16="http://schemas.microsoft.com/office/drawing/2014/main" id="{654FB9EF-09C6-4827-95FC-3CED7E68FF60}"/>
              </a:ext>
            </a:extLst>
          </p:cNvPr>
          <p:cNvGraphicFramePr>
            <a:graphicFrameLocks noGrp="1"/>
          </p:cNvGraphicFramePr>
          <p:nvPr/>
        </p:nvGraphicFramePr>
        <p:xfrm>
          <a:off x="7459808" y="1625771"/>
          <a:ext cx="4441080" cy="5139690"/>
        </p:xfrm>
        <a:graphic>
          <a:graphicData uri="http://schemas.openxmlformats.org/drawingml/2006/table">
            <a:tbl>
              <a:tblPr firstRow="1"/>
              <a:tblGrid>
                <a:gridCol w="402348">
                  <a:extLst>
                    <a:ext uri="{9D8B030D-6E8A-4147-A177-3AD203B41FA5}">
                      <a16:colId xmlns:a16="http://schemas.microsoft.com/office/drawing/2014/main" val="2968379532"/>
                    </a:ext>
                  </a:extLst>
                </a:gridCol>
                <a:gridCol w="152787">
                  <a:extLst>
                    <a:ext uri="{9D8B030D-6E8A-4147-A177-3AD203B41FA5}">
                      <a16:colId xmlns:a16="http://schemas.microsoft.com/office/drawing/2014/main" val="2597522021"/>
                    </a:ext>
                  </a:extLst>
                </a:gridCol>
                <a:gridCol w="555135">
                  <a:extLst>
                    <a:ext uri="{9D8B030D-6E8A-4147-A177-3AD203B41FA5}">
                      <a16:colId xmlns:a16="http://schemas.microsoft.com/office/drawing/2014/main" val="2375059335"/>
                    </a:ext>
                  </a:extLst>
                </a:gridCol>
                <a:gridCol w="555135">
                  <a:extLst>
                    <a:ext uri="{9D8B030D-6E8A-4147-A177-3AD203B41FA5}">
                      <a16:colId xmlns:a16="http://schemas.microsoft.com/office/drawing/2014/main" val="2543992999"/>
                    </a:ext>
                  </a:extLst>
                </a:gridCol>
                <a:gridCol w="555135">
                  <a:extLst>
                    <a:ext uri="{9D8B030D-6E8A-4147-A177-3AD203B41FA5}">
                      <a16:colId xmlns:a16="http://schemas.microsoft.com/office/drawing/2014/main" val="2372047038"/>
                    </a:ext>
                  </a:extLst>
                </a:gridCol>
                <a:gridCol w="555135">
                  <a:extLst>
                    <a:ext uri="{9D8B030D-6E8A-4147-A177-3AD203B41FA5}">
                      <a16:colId xmlns:a16="http://schemas.microsoft.com/office/drawing/2014/main" val="575418058"/>
                    </a:ext>
                  </a:extLst>
                </a:gridCol>
                <a:gridCol w="555135">
                  <a:extLst>
                    <a:ext uri="{9D8B030D-6E8A-4147-A177-3AD203B41FA5}">
                      <a16:colId xmlns:a16="http://schemas.microsoft.com/office/drawing/2014/main" val="845902401"/>
                    </a:ext>
                  </a:extLst>
                </a:gridCol>
                <a:gridCol w="98301">
                  <a:extLst>
                    <a:ext uri="{9D8B030D-6E8A-4147-A177-3AD203B41FA5}">
                      <a16:colId xmlns:a16="http://schemas.microsoft.com/office/drawing/2014/main" val="2211132108"/>
                    </a:ext>
                  </a:extLst>
                </a:gridCol>
                <a:gridCol w="456834">
                  <a:extLst>
                    <a:ext uri="{9D8B030D-6E8A-4147-A177-3AD203B41FA5}">
                      <a16:colId xmlns:a16="http://schemas.microsoft.com/office/drawing/2014/main" val="1024645636"/>
                    </a:ext>
                  </a:extLst>
                </a:gridCol>
                <a:gridCol w="555135">
                  <a:extLst>
                    <a:ext uri="{9D8B030D-6E8A-4147-A177-3AD203B41FA5}">
                      <a16:colId xmlns:a16="http://schemas.microsoft.com/office/drawing/2014/main" val="844325129"/>
                    </a:ext>
                  </a:extLst>
                </a:gridCol>
              </a:tblGrid>
              <a:tr h="146030">
                <a:tc>
                  <a:txBody>
                    <a:bodyPr/>
                    <a:lstStyle/>
                    <a:p>
                      <a:pPr algn="ctr" fontAlgn="ctr"/>
                      <a:r>
                        <a:rPr lang="en-US" sz="1400" b="1" i="0" u="none" strike="noStrike" dirty="0">
                          <a:effectLst/>
                          <a:latin typeface="Calibri" panose="020F0502020204030204" pitchFamily="34" charset="0"/>
                        </a:rPr>
                        <a:t>674</a:t>
                      </a:r>
                    </a:p>
                  </a:txBody>
                  <a:tcPr marL="0" marR="0" marT="0" marB="0" anchor="ctr">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400" b="1" i="0" u="none" strike="noStrike" dirty="0">
                          <a:effectLst/>
                          <a:latin typeface="Calibri" panose="020F0502020204030204" pitchFamily="34" charset="0"/>
                        </a:rPr>
                        <a:t>Gill Montague                </a:t>
                      </a:r>
                    </a:p>
                  </a:txBody>
                  <a:tcPr marL="0" marR="0" marT="0" marB="0" anchor="ctr">
                    <a:lnL>
                      <a:noFill/>
                    </a:lnL>
                    <a:lnR>
                      <a:noFill/>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473670338"/>
                  </a:ext>
                </a:extLst>
              </a:tr>
              <a:tr h="91440">
                <a:tc>
                  <a:txBody>
                    <a:bodyPr/>
                    <a:lstStyle/>
                    <a:p>
                      <a:pPr algn="l" fontAlgn="ctr"/>
                      <a:r>
                        <a:rPr lang="en-US" sz="1200" b="1" i="0" u="none" strike="noStrike" dirty="0">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200" b="1" i="0" u="none" strike="noStrike" dirty="0">
                          <a:effectLst/>
                          <a:latin typeface="Calibri" panose="020F050202020403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665270401"/>
                  </a:ext>
                </a:extLst>
              </a:tr>
              <a:tr h="146030">
                <a:tc gridSpan="8">
                  <a:txBody>
                    <a:bodyPr/>
                    <a:lstStyle/>
                    <a:p>
                      <a:pPr algn="l" fontAlgn="ctr"/>
                      <a:r>
                        <a:rPr lang="en-US" sz="1400" b="1" i="0" u="none" strike="noStrike" dirty="0">
                          <a:effectLst/>
                          <a:latin typeface="Calibri" panose="020F0502020204030204" pitchFamily="34" charset="0"/>
                        </a:rPr>
                        <a:t> </a:t>
                      </a:r>
                      <a:r>
                        <a:rPr lang="en-US" sz="1400" b="1" i="0" u="sng" strike="noStrike" dirty="0">
                          <a:effectLst/>
                          <a:latin typeface="Calibri" panose="020F0502020204030204" pitchFamily="34" charset="0"/>
                        </a:rPr>
                        <a:t>Aid Calculation FY24</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4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027472171"/>
                  </a:ext>
                </a:extLst>
              </a:tr>
              <a:tr h="127776">
                <a:tc>
                  <a:txBody>
                    <a:bodyPr/>
                    <a:lstStyle/>
                    <a:p>
                      <a:pPr algn="l" fontAlgn="ctr"/>
                      <a:r>
                        <a:rPr lang="en-US" sz="1000" b="0" i="0" u="none" strike="noStrike" dirty="0">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998873633"/>
                  </a:ext>
                </a:extLst>
              </a:tr>
              <a:tr h="127776">
                <a:tc gridSpan="8">
                  <a:txBody>
                    <a:bodyPr/>
                    <a:lstStyle/>
                    <a:p>
                      <a:pPr algn="l" fontAlgn="ctr"/>
                      <a:r>
                        <a:rPr lang="en-US" sz="1100" b="1" i="0" u="none" strike="noStrike" dirty="0">
                          <a:effectLst/>
                          <a:latin typeface="Calibri" panose="020F0502020204030204" pitchFamily="34" charset="0"/>
                        </a:rPr>
                        <a:t> Prior Year Aid</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285791667"/>
                  </a:ext>
                </a:extLst>
              </a:tr>
              <a:tr h="127776">
                <a:tc>
                  <a:txBody>
                    <a:bodyPr/>
                    <a:lstStyle/>
                    <a:p>
                      <a:pPr algn="r" fontAlgn="ctr"/>
                      <a:r>
                        <a:rPr lang="en-US" sz="1100" b="0" i="0" u="none" strike="noStrike" dirty="0">
                          <a:effectLst/>
                          <a:latin typeface="Calibri" panose="020F0502020204030204" pitchFamily="34" charset="0"/>
                        </a:rPr>
                        <a:t>1</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Chapter 70 FY23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$7,778,051</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382280492"/>
                  </a:ext>
                </a:extLst>
              </a:tr>
              <a:tr h="127776">
                <a:tc gridSpan="8">
                  <a:txBody>
                    <a:bodyPr/>
                    <a:lstStyle/>
                    <a:p>
                      <a:pPr algn="l" fontAlgn="ctr"/>
                      <a:endParaRPr lang="en-US" sz="1100" b="1" i="0" u="none" strike="noStrike" dirty="0">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100" b="0" i="0" u="none" strike="noStrike" dirty="0">
                        <a:effectLst/>
                        <a:latin typeface="Calibri" panose="020F0502020204030204" pitchFamily="34" charset="0"/>
                      </a:endParaRP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594203108"/>
                  </a:ext>
                </a:extLst>
              </a:tr>
              <a:tr h="127776">
                <a:tc gridSpan="8">
                  <a:txBody>
                    <a:bodyPr/>
                    <a:lstStyle/>
                    <a:p>
                      <a:pPr algn="l" fontAlgn="ctr"/>
                      <a:r>
                        <a:rPr lang="en-US" sz="1100" b="1" i="0" u="none" strike="noStrike" dirty="0">
                          <a:effectLst/>
                          <a:latin typeface="Calibri" panose="020F0502020204030204" pitchFamily="34" charset="0"/>
                        </a:rPr>
                        <a:t> Foundation Aid</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1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664170126"/>
                  </a:ext>
                </a:extLst>
              </a:tr>
              <a:tr h="127776">
                <a:tc>
                  <a:txBody>
                    <a:bodyPr/>
                    <a:lstStyle/>
                    <a:p>
                      <a:pPr algn="r" fontAlgn="ctr"/>
                      <a:r>
                        <a:rPr lang="en-US" sz="1100" b="0" i="0" u="none" strike="noStrike" dirty="0">
                          <a:effectLst/>
                          <a:latin typeface="Calibri" panose="020F0502020204030204" pitchFamily="34" charset="0"/>
                        </a:rPr>
                        <a:t>2</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Foundation budget FY24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0" i="0" u="none" strike="noStrike" dirty="0">
                          <a:effectLst/>
                          <a:latin typeface="Calibri" panose="020F0502020204030204" pitchFamily="34" charset="0"/>
                        </a:rPr>
                        <a:t>$14,525,789</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607346752"/>
                  </a:ext>
                </a:extLst>
              </a:tr>
              <a:tr h="127776">
                <a:tc>
                  <a:txBody>
                    <a:bodyPr/>
                    <a:lstStyle/>
                    <a:p>
                      <a:pPr algn="r" fontAlgn="ctr"/>
                      <a:r>
                        <a:rPr lang="en-US" sz="1100" b="0" i="0" u="none" strike="noStrike" dirty="0">
                          <a:effectLst/>
                          <a:latin typeface="Calibri" panose="020F0502020204030204" pitchFamily="34" charset="0"/>
                        </a:rPr>
                        <a:t>3</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Required district contribution FY24</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0" i="0" u="none" strike="noStrike" dirty="0">
                          <a:effectLst/>
                          <a:latin typeface="Calibri" panose="020F0502020204030204" pitchFamily="34" charset="0"/>
                        </a:rPr>
                        <a:t>$6,845,441</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847380404"/>
                  </a:ext>
                </a:extLst>
              </a:tr>
              <a:tr h="127776">
                <a:tc>
                  <a:txBody>
                    <a:bodyPr/>
                    <a:lstStyle/>
                    <a:p>
                      <a:pPr algn="r" fontAlgn="ctr"/>
                      <a:r>
                        <a:rPr lang="en-US" sz="1100" b="0" i="0" u="none" strike="noStrike" dirty="0">
                          <a:effectLst/>
                          <a:latin typeface="Calibri" panose="020F0502020204030204" pitchFamily="34" charset="0"/>
                        </a:rPr>
                        <a:t>4</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Foundation aid (2 -3)</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0" i="0" u="none" strike="noStrike" dirty="0">
                          <a:effectLst/>
                          <a:latin typeface="Calibri" panose="020F0502020204030204" pitchFamily="34" charset="0"/>
                        </a:rPr>
                        <a:t>$7,680,348</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054057208"/>
                  </a:ext>
                </a:extLst>
              </a:tr>
              <a:tr h="127776">
                <a:tc>
                  <a:txBody>
                    <a:bodyPr/>
                    <a:lstStyle/>
                    <a:p>
                      <a:pPr algn="r" fontAlgn="ctr"/>
                      <a:r>
                        <a:rPr lang="en-US" sz="1100" b="0" i="0" u="none" strike="noStrike" dirty="0">
                          <a:effectLst/>
                          <a:latin typeface="Calibri" panose="020F0502020204030204" pitchFamily="34" charset="0"/>
                        </a:rPr>
                        <a:t>5</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Increase over FY23 (4 - 1)</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$0</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509890827"/>
                  </a:ext>
                </a:extLst>
              </a:tr>
              <a:tr h="162188">
                <a:tc>
                  <a:txBody>
                    <a:bodyPr/>
                    <a:lstStyle/>
                    <a:p>
                      <a:pPr algn="l" fontAlgn="ctr"/>
                      <a:endParaRPr lang="en-US" sz="1100" b="0" i="0" u="none" strike="noStrike" dirty="0">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endParaRPr lang="en-US" sz="1100" b="0" i="0" u="none" strike="noStrike" dirty="0">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4170423455"/>
                  </a:ext>
                </a:extLst>
              </a:tr>
              <a:tr h="127776">
                <a:tc gridSpan="8">
                  <a:txBody>
                    <a:bodyPr/>
                    <a:lstStyle/>
                    <a:p>
                      <a:pPr algn="l" fontAlgn="ctr"/>
                      <a:r>
                        <a:rPr lang="en-US" sz="1100" b="1" i="0" u="none" strike="noStrike" dirty="0">
                          <a:effectLst/>
                          <a:latin typeface="Calibri" panose="020F0502020204030204" pitchFamily="34" charset="0"/>
                        </a:rPr>
                        <a:t> Minimum Aid</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ctr"/>
                      <a:endParaRPr lang="en-US" sz="1100" b="0" i="0" u="none" strike="noStrike">
                        <a:effectLst/>
                        <a:latin typeface="Calibri" panose="020F0502020204030204" pitchFamily="34" charset="0"/>
                      </a:endParaRPr>
                    </a:p>
                  </a:txBody>
                  <a:tcPr marL="0" marR="0"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407053213"/>
                  </a:ext>
                </a:extLst>
              </a:tr>
              <a:tr h="127776">
                <a:tc>
                  <a:txBody>
                    <a:bodyPr/>
                    <a:lstStyle/>
                    <a:p>
                      <a:pPr algn="r" fontAlgn="ctr"/>
                      <a:r>
                        <a:rPr lang="en-US" sz="1100" b="0" i="0" u="none" strike="noStrike" dirty="0">
                          <a:effectLst/>
                          <a:latin typeface="Calibri" panose="020F0502020204030204" pitchFamily="34" charset="0"/>
                        </a:rPr>
                        <a:t>6</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Minimum $60 per pupil increase</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0" i="0" u="none" strike="noStrike" dirty="0">
                          <a:effectLst/>
                          <a:latin typeface="Calibri" panose="020F0502020204030204" pitchFamily="34" charset="0"/>
                        </a:rPr>
                        <a:t>$56,820</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131445020"/>
                  </a:ext>
                </a:extLst>
              </a:tr>
              <a:tr h="127776">
                <a:tc>
                  <a:txBody>
                    <a:bodyPr/>
                    <a:lstStyle/>
                    <a:p>
                      <a:pPr algn="r" fontAlgn="ctr"/>
                      <a:r>
                        <a:rPr lang="en-US" sz="1100" b="0" i="0" u="none" strike="noStrike" dirty="0">
                          <a:effectLst/>
                          <a:latin typeface="Calibri" panose="020F0502020204030204" pitchFamily="34" charset="0"/>
                        </a:rPr>
                        <a:t>7</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Minimum aid amount</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4044752791"/>
                  </a:ext>
                </a:extLst>
              </a:tr>
              <a:tr h="121691">
                <a:tc>
                  <a:txBody>
                    <a:bodyPr/>
                    <a:lstStyle/>
                    <a:p>
                      <a:pPr algn="l" fontAlgn="ctr"/>
                      <a:r>
                        <a:rPr lang="en-US" sz="1000" b="0" i="0" u="none" strike="noStrike" dirty="0">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(if line 6 - line 5 &gt; 0, then line 6 - line 5, otherwise 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$56,820</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02157686"/>
                  </a:ext>
                </a:extLst>
              </a:tr>
              <a:tr h="186690">
                <a:tc>
                  <a:txBody>
                    <a:bodyPr/>
                    <a:lstStyle/>
                    <a:p>
                      <a:pPr algn="l" fontAlgn="ctr"/>
                      <a:r>
                        <a:rPr lang="en-US" sz="1000" b="0" i="0" u="none" strike="noStrike" dirty="0">
                          <a:effectLst/>
                          <a:latin typeface="Calibri" panose="020F0502020204030204" pitchFamily="34" charset="0"/>
                        </a:rPr>
                        <a:t> </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339124535"/>
                  </a:ext>
                </a:extLst>
              </a:tr>
              <a:tr h="127776">
                <a:tc gridSpan="8">
                  <a:txBody>
                    <a:bodyPr/>
                    <a:lstStyle/>
                    <a:p>
                      <a:pPr algn="l" fontAlgn="ctr"/>
                      <a:r>
                        <a:rPr lang="en-US" sz="1100" b="1" i="0" u="none" strike="noStrike" dirty="0">
                          <a:effectLst/>
                          <a:latin typeface="Calibri" panose="020F0502020204030204" pitchFamily="34" charset="0"/>
                        </a:rPr>
                        <a:t> Subtotal</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pPr algn="l" fontAlgn="ctr"/>
                      <a:endParaRPr lang="en-US" sz="1100" b="0" i="0" u="none" strike="noStrike">
                        <a:effectLst/>
                        <a:latin typeface="Calibri" panose="020F0502020204030204" pitchFamily="34"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830152244"/>
                  </a:ext>
                </a:extLst>
              </a:tr>
              <a:tr h="121691">
                <a:tc>
                  <a:txBody>
                    <a:bodyPr/>
                    <a:lstStyle/>
                    <a:p>
                      <a:pPr algn="r" fontAlgn="ctr"/>
                      <a:r>
                        <a:rPr lang="en-US" sz="1100" b="0" i="0" u="none" strike="noStrike" dirty="0">
                          <a:effectLst/>
                          <a:latin typeface="Calibri" panose="020F0502020204030204" pitchFamily="34" charset="0"/>
                        </a:rPr>
                        <a:t>8</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Sum of 1,5,7</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$7,834,871</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612652522"/>
                  </a:ext>
                </a:extLst>
              </a:tr>
              <a:tr h="127776">
                <a:tc gridSpan="8">
                  <a:txBody>
                    <a:bodyPr/>
                    <a:lstStyle/>
                    <a:p>
                      <a:pPr algn="l" fontAlgn="ctr"/>
                      <a:endParaRPr lang="en-US" sz="1100" b="1" i="0" u="none" strike="noStrike" dirty="0">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340502148"/>
                  </a:ext>
                </a:extLst>
              </a:tr>
              <a:tr h="127776">
                <a:tc gridSpan="8">
                  <a:txBody>
                    <a:bodyPr/>
                    <a:lstStyle/>
                    <a:p>
                      <a:pPr algn="l" fontAlgn="ctr"/>
                      <a:r>
                        <a:rPr lang="en-US" sz="1100" b="1" i="0" u="none" strike="noStrike" dirty="0">
                          <a:effectLst/>
                          <a:latin typeface="Calibri" panose="020F0502020204030204" pitchFamily="34" charset="0"/>
                        </a:rPr>
                        <a:t> Minimum Aid Adjustment</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510761146"/>
                  </a:ext>
                </a:extLst>
              </a:tr>
              <a:tr h="127776">
                <a:tc>
                  <a:txBody>
                    <a:bodyPr/>
                    <a:lstStyle/>
                    <a:p>
                      <a:pPr algn="r" fontAlgn="ctr"/>
                      <a:r>
                        <a:rPr lang="en-US" sz="1100" b="0" i="0" u="none" strike="noStrike" dirty="0">
                          <a:effectLst/>
                          <a:latin typeface="Calibri" panose="020F0502020204030204" pitchFamily="34" charset="0"/>
                        </a:rPr>
                        <a:t>9</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Minimum aid adjustment</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0" i="0" u="none" strike="noStrike" dirty="0">
                          <a:effectLst/>
                          <a:latin typeface="Calibri" panose="020F0502020204030204" pitchFamily="34" charset="0"/>
                        </a:rPr>
                        <a:t>$7,806,461</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467206412"/>
                  </a:ext>
                </a:extLst>
              </a:tr>
              <a:tr h="127776">
                <a:tc>
                  <a:txBody>
                    <a:bodyPr/>
                    <a:lstStyle/>
                    <a:p>
                      <a:pPr algn="r" fontAlgn="ctr"/>
                      <a:r>
                        <a:rPr lang="en-US" sz="1100" b="0" i="0" u="none" strike="noStrike" dirty="0">
                          <a:effectLst/>
                          <a:latin typeface="Calibri" panose="020F0502020204030204" pitchFamily="34" charset="0"/>
                        </a:rPr>
                        <a:t>10</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Aid adjustment increment</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r>
                        <a:rPr lang="en-US" sz="1000" b="0" i="0" u="none" strike="noStrike" dirty="0">
                          <a:effectLst/>
                          <a:latin typeface="Calibri" panose="020F0502020204030204" pitchFamily="34" charset="0"/>
                        </a:rPr>
                        <a:t> </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988549676"/>
                  </a:ext>
                </a:extLst>
              </a:tr>
              <a:tr h="127776">
                <a:tc>
                  <a:txBody>
                    <a:bodyPr/>
                    <a:lstStyle/>
                    <a:p>
                      <a:pPr algn="l" fontAlgn="ctr"/>
                      <a:endParaRPr lang="en-US" sz="1000" b="0" i="0" u="none" strike="noStrike" dirty="0">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(if line 9 - line 8 &gt; 0, then line 9 - line 8, otherwise 0)</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$0</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319210815"/>
                  </a:ext>
                </a:extLst>
              </a:tr>
              <a:tr h="127776">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ctr"/>
                      <a:endParaRPr lang="en-US" sz="1100" b="1" i="0" u="none" strike="noStrike" dirty="0">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0339904"/>
                  </a:ext>
                </a:extLst>
              </a:tr>
              <a:tr h="127776">
                <a:tc gridSpan="10">
                  <a:txBody>
                    <a:bodyPr/>
                    <a:lstStyle/>
                    <a:p>
                      <a:pPr algn="l" fontAlgn="ctr"/>
                      <a:r>
                        <a:rPr lang="en-US" sz="1100" b="1" i="0" u="none" strike="noStrike" dirty="0">
                          <a:effectLst/>
                          <a:latin typeface="Calibri" panose="020F0502020204030204" pitchFamily="34" charset="0"/>
                        </a:rPr>
                        <a:t> Non-Operating District Reduction to Foundation</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w="3175" cap="flat" cmpd="sng" algn="ctr">
                      <a:solidFill>
                        <a:schemeClr val="bg1">
                          <a:lumMod val="95000"/>
                        </a:schemeClr>
                      </a:solidFill>
                      <a:prstDash val="solid"/>
                      <a:round/>
                      <a:headEnd type="none" w="med" len="med"/>
                      <a:tailEnd type="none" w="med" len="med"/>
                    </a:lnR>
                    <a:lnT>
                      <a:noFill/>
                    </a:lnT>
                    <a:lnB>
                      <a:noFill/>
                    </a:lnB>
                    <a:solidFill>
                      <a:srgbClr val="DCE6F1"/>
                    </a:solidFill>
                  </a:tcPr>
                </a:tc>
                <a:tc hMerge="1">
                  <a:txBody>
                    <a:bodyPr/>
                    <a:lstStyle/>
                    <a:p>
                      <a:endParaRPr lang="en-US"/>
                    </a:p>
                  </a:txBody>
                  <a:tcPr/>
                </a:tc>
                <a:extLst>
                  <a:ext uri="{0D108BD9-81ED-4DB2-BD59-A6C34878D82A}">
                    <a16:rowId xmlns:a16="http://schemas.microsoft.com/office/drawing/2014/main" val="2415696151"/>
                  </a:ext>
                </a:extLst>
              </a:tr>
              <a:tr h="127776">
                <a:tc>
                  <a:txBody>
                    <a:bodyPr/>
                    <a:lstStyle/>
                    <a:p>
                      <a:pPr algn="r" fontAlgn="ctr"/>
                      <a:r>
                        <a:rPr lang="en-US" sz="1100" b="0" i="0" u="none" strike="noStrike" dirty="0">
                          <a:effectLst/>
                          <a:latin typeface="Calibri" panose="020F0502020204030204" pitchFamily="34" charset="0"/>
                        </a:rPr>
                        <a:t>11</a:t>
                      </a:r>
                    </a:p>
                  </a:txBody>
                  <a:tcPr marL="0" marR="0" marT="0" marB="0" anchor="ctr">
                    <a:lnL w="31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gridSpan="7">
                  <a:txBody>
                    <a:bodyPr/>
                    <a:lstStyle/>
                    <a:p>
                      <a:pPr algn="l" fontAlgn="ctr"/>
                      <a:r>
                        <a:rPr lang="en-US" sz="1100" b="0" i="0" u="none" strike="noStrike" dirty="0">
                          <a:effectLst/>
                          <a:latin typeface="Calibri" panose="020F0502020204030204" pitchFamily="34" charset="0"/>
                        </a:rPr>
                        <a:t> Reduction to foundation</a:t>
                      </a:r>
                    </a:p>
                  </a:txBody>
                  <a:tcPr marL="0" marR="0" marT="0" marB="0" anchor="ctr">
                    <a:lnL>
                      <a:noFill/>
                    </a:lnL>
                    <a:lnR>
                      <a:noFill/>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0</a:t>
                      </a:r>
                    </a:p>
                  </a:txBody>
                  <a:tcPr marL="0" marR="0" marT="0" marB="0" anchor="ctr">
                    <a:lnL>
                      <a:noFill/>
                    </a:lnL>
                    <a:lnR w="31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213023925"/>
                  </a:ext>
                </a:extLst>
              </a:tr>
              <a:tr h="127776">
                <a:tc gridSpan="8">
                  <a:txBody>
                    <a:bodyPr/>
                    <a:lstStyle/>
                    <a:p>
                      <a:pPr algn="l" fontAlgn="ctr"/>
                      <a:endParaRPr lang="en-US" sz="1100" b="1" i="0" u="none" strike="noStrike" dirty="0">
                        <a:effectLst/>
                        <a:latin typeface="Calibri" panose="020F0502020204030204" pitchFamily="34" charset="0"/>
                      </a:endParaRPr>
                    </a:p>
                  </a:txBody>
                  <a:tcPr marL="0" marR="0" marT="0" marB="0" anchor="ctr">
                    <a:lnL w="3175" cap="flat" cmpd="sng" algn="ctr">
                      <a:solidFill>
                        <a:schemeClr val="tx1"/>
                      </a:solid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ctr"/>
                      <a:endParaRPr lang="en-US" sz="1100" b="1" i="0" u="none" strike="noStrike" dirty="0">
                        <a:effectLst/>
                        <a:latin typeface="Calibri" panose="020F0502020204030204" pitchFamily="34" charset="0"/>
                      </a:endParaRPr>
                    </a:p>
                  </a:txBody>
                  <a:tcPr marL="0" marR="0" marT="0" marB="0" anchor="ctr">
                    <a:lnL>
                      <a:noFill/>
                    </a:lnL>
                    <a:lnR w="3175"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179455466"/>
                  </a:ext>
                </a:extLst>
              </a:tr>
              <a:tr h="127776">
                <a:tc gridSpan="8">
                  <a:txBody>
                    <a:bodyPr/>
                    <a:lstStyle/>
                    <a:p>
                      <a:pPr algn="l" fontAlgn="ctr"/>
                      <a:r>
                        <a:rPr lang="en-US" sz="1100" b="1" i="0" u="none" strike="noStrike" dirty="0">
                          <a:effectLst/>
                          <a:latin typeface="Calibri" panose="020F0502020204030204" pitchFamily="34" charset="0"/>
                        </a:rPr>
                        <a:t> FY24 Chapter 70 Aid</a:t>
                      </a:r>
                    </a:p>
                  </a:txBody>
                  <a:tcPr marL="0" marR="0" marT="0" marB="0" anchor="ctr">
                    <a:lnL w="3175" cap="flat" cmpd="sng" algn="ctr">
                      <a:solidFill>
                        <a:schemeClr val="tx1"/>
                      </a:solidFill>
                      <a:prstDash val="solid"/>
                      <a:round/>
                      <a:headEnd type="none" w="med" len="med"/>
                      <a:tailEnd type="none" w="med" len="med"/>
                    </a:lnL>
                    <a:lnR>
                      <a:noFill/>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a:noFill/>
                    </a:lnL>
                    <a:lnR>
                      <a:noFill/>
                    </a:lnR>
                    <a:lnT>
                      <a:noFill/>
                    </a:lnT>
                    <a:lnB w="3175" cap="flat" cmpd="sng" algn="ctr">
                      <a:solidFill>
                        <a:schemeClr val="bg1">
                          <a:lumMod val="9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r" fontAlgn="ctr"/>
                      <a:r>
                        <a:rPr lang="en-US" sz="1100" b="1" i="0" u="none" strike="noStrike" dirty="0">
                          <a:effectLst/>
                          <a:latin typeface="Calibri" panose="020F0502020204030204" pitchFamily="34" charset="0"/>
                        </a:rPr>
                        <a:t>$7,834,871</a:t>
                      </a:r>
                    </a:p>
                  </a:txBody>
                  <a:tcPr marL="0" marR="0" marT="0" marB="0" anchor="ctr">
                    <a:lnL>
                      <a:noFill/>
                    </a:lnL>
                    <a:lnR w="3175"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36234315"/>
                  </a:ext>
                </a:extLst>
              </a:tr>
            </a:tbl>
          </a:graphicData>
        </a:graphic>
      </p:graphicFrame>
    </p:spTree>
    <p:custDataLst>
      <p:tags r:id="rId1"/>
    </p:custDataLst>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838200" y="365126"/>
            <a:ext cx="10515600" cy="1042852"/>
          </a:xfrm>
        </p:spPr>
        <p:txBody>
          <a:bodyPr rtlCol="0">
            <a:noAutofit/>
          </a:bodyPr>
          <a:lstStyle/>
          <a:p>
            <a:pPr eaLnBrk="1" fontAlgn="auto" hangingPunct="1">
              <a:spcAft>
                <a:spcPts val="0"/>
              </a:spcAft>
              <a:defRPr/>
            </a:pPr>
            <a:r>
              <a:rPr lang="en-US" sz="3200"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nvGraphicFramePr>
        <p:xfrm>
          <a:off x="495300" y="1825625"/>
          <a:ext cx="11201400" cy="418686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48686DF-44C0-435D-A333-07EFBAE68127}"/>
              </a:ext>
            </a:extLst>
          </p:cNvPr>
          <p:cNvSpPr txBox="1"/>
          <p:nvPr/>
        </p:nvSpPr>
        <p:spPr>
          <a:xfrm>
            <a:off x="2226719" y="6154320"/>
            <a:ext cx="773856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solidFill>
                  <a:schemeClr val="tx1"/>
                </a:solidFill>
              </a:rPr>
              <a:t>Required Local Contribution + State Aid = a district’s net school spending (NSS) requirement</a:t>
            </a:r>
          </a:p>
        </p:txBody>
      </p:sp>
    </p:spTree>
    <p:custDataLst>
      <p:tags r:id="rId1"/>
    </p:custDataLst>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Autofit/>
          </a:bodyPr>
          <a:lstStyle/>
          <a:p>
            <a:r>
              <a:rPr lang="en-US" sz="3200" dirty="0"/>
              <a:t>The aggregate wealth model has eliminated required excess effort, but in recent years effort shortfalls have increased</a:t>
            </a:r>
          </a:p>
        </p:txBody>
      </p:sp>
      <p:pic>
        <p:nvPicPr>
          <p:cNvPr id="3" name="Picture 2" descr="Chart: dollars above or below target share in millions of dollars from fiscal year 2007 through fiscal year 2024. Shows net excess after effort reduction and net shortfall below target after increment.">
            <a:extLst>
              <a:ext uri="{FF2B5EF4-FFF2-40B4-BE49-F238E27FC236}">
                <a16:creationId xmlns:a16="http://schemas.microsoft.com/office/drawing/2014/main" id="{2725849A-40C0-4D7B-A6BD-5A42FD43E6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27385" y="1776889"/>
            <a:ext cx="7930136" cy="3913406"/>
          </a:xfrm>
          <a:prstGeom prst="rect">
            <a:avLst/>
          </a:prstGeom>
        </p:spPr>
      </p:pic>
      <p:sp>
        <p:nvSpPr>
          <p:cNvPr id="7" name="TextBox 6">
            <a:extLst>
              <a:ext uri="{FF2B5EF4-FFF2-40B4-BE49-F238E27FC236}">
                <a16:creationId xmlns:a16="http://schemas.microsoft.com/office/drawing/2014/main" id="{1281E104-E9A1-482C-A4FA-7A0E51FE7134}"/>
              </a:ext>
            </a:extLst>
          </p:cNvPr>
          <p:cNvSpPr txBox="1"/>
          <p:nvPr/>
        </p:nvSpPr>
        <p:spPr>
          <a:xfrm>
            <a:off x="1045029" y="5846543"/>
            <a:ext cx="1001485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local contributions not keeping pace with the foundation budget increases</a:t>
            </a:r>
          </a:p>
        </p:txBody>
      </p:sp>
    </p:spTree>
    <p:custDataLst>
      <p:tags r:id="rId1"/>
    </p:custDataLst>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There are no longer any districts funded below target, while above target aid has increased</a:t>
            </a:r>
          </a:p>
        </p:txBody>
      </p:sp>
      <p:pic>
        <p:nvPicPr>
          <p:cNvPr id="5" name="Picture 4" descr="Chart: dollars above and below target aid share in millions of dollars from fiscal year 2007 through fiscal year 2024">
            <a:extLst>
              <a:ext uri="{FF2B5EF4-FFF2-40B4-BE49-F238E27FC236}">
                <a16:creationId xmlns:a16="http://schemas.microsoft.com/office/drawing/2014/main" id="{8C7B3D31-8D39-4852-9C38-FCC54CBF6E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19599" y="2248956"/>
            <a:ext cx="10952802" cy="3928819"/>
          </a:xfrm>
          <a:prstGeom prst="rect">
            <a:avLst/>
          </a:prstGeom>
        </p:spPr>
      </p:pic>
    </p:spTree>
    <p:custDataLst>
      <p:tags r:id="rId1"/>
    </p:custDataLst>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descr="Thank you">
            <a:extLst>
              <a:ext uri="{FF2B5EF4-FFF2-40B4-BE49-F238E27FC236}">
                <a16:creationId xmlns:a16="http://schemas.microsoft.com/office/drawing/2014/main" id="{CAFC36B0-4AD1-44AB-96C1-76527DDE7F8C}"/>
              </a:ext>
            </a:extLst>
          </p:cNvPr>
          <p:cNvSpPr txBox="1">
            <a:spLocks noGrp="1"/>
          </p:cNvSpPr>
          <p:nvPr>
            <p:ph type="title" idx="4294967295"/>
          </p:nvPr>
        </p:nvSpPr>
        <p:spPr>
          <a:xfrm>
            <a:off x="1524002" y="1579874"/>
            <a:ext cx="9143999" cy="14196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625"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rPr>
              <a:t>QUESTIONS?</a:t>
            </a:r>
            <a:endParaRPr kumimoji="0" lang="zh-CN" altLang="en-US" sz="8625"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524001" y="3063665"/>
            <a:ext cx="9143999" cy="553998"/>
          </a:xfrm>
          <a:prstGeom prst="rect">
            <a:avLst/>
          </a:prstGeom>
          <a:noFill/>
        </p:spPr>
        <p:txBody>
          <a:bodyPr wrap="square" rtlCol="0">
            <a:spAutoFit/>
          </a:bodyPr>
          <a:lstStyle/>
          <a:p>
            <a:pPr algn="ctr"/>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pPr algn="ctr"/>
            <a:r>
              <a:rPr lang="en-US" altLang="zh-CN" sz="1500" b="1" dirty="0">
                <a:solidFill>
                  <a:schemeClr val="bg1"/>
                </a:solidFill>
                <a:latin typeface="Segoe SemiBold" panose="020B0703040204020203" pitchFamily="34" charset="0"/>
                <a:cs typeface="Segoe SemiBold" panose="020B0703040204020203" pitchFamily="34" charset="0"/>
              </a:rPr>
              <a:t>Rob Hanna, State Aid Programs Manager</a:t>
            </a:r>
            <a:endParaRPr lang="zh-CN" altLang="en-US" sz="1500" b="1">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3660758" y="3801580"/>
            <a:ext cx="317798" cy="281016"/>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3949769" y="3823602"/>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2" name="Picture 1" descr="This is a telephone icon"/>
          <p:cNvPicPr>
            <a:picLocks noChangeAspect="1"/>
          </p:cNvPicPr>
          <p:nvPr/>
        </p:nvPicPr>
        <p:blipFill>
          <a:blip r:embed="rId5"/>
          <a:stretch>
            <a:fillRect/>
          </a:stretch>
        </p:blipFill>
        <p:spPr>
          <a:xfrm>
            <a:off x="6864630" y="3838735"/>
            <a:ext cx="249958" cy="243861"/>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7152595" y="3823602"/>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15"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3660644" y="4192820"/>
            <a:ext cx="317798" cy="281016"/>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3962265" y="4168789"/>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Robert.Hanna@mass.gov</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18"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4891" t="25979" r="24249" b="25362"/>
          <a:stretch/>
        </p:blipFill>
        <p:spPr>
          <a:xfrm>
            <a:off x="6864630" y="4209792"/>
            <a:ext cx="252056" cy="241157"/>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7149944" y="4168789"/>
            <a:ext cx="3809823"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781.338.6525</a:t>
            </a:r>
            <a:endParaRPr lang="zh-CN" altLang="en-US" sz="1500">
              <a:solidFill>
                <a:schemeClr val="bg1"/>
              </a:solidFill>
              <a:latin typeface="Segoe SemiBold" panose="020B0703040204020203" pitchFamily="34" charset="0"/>
              <a:cs typeface="Segoe SemiBold" panose="020B0703040204020203" pitchFamily="34" charset="0"/>
            </a:endParaRPr>
          </a:p>
        </p:txBody>
      </p:sp>
    </p:spTree>
    <p:custDataLst>
      <p:tags r:id="rId1"/>
    </p:custDataLst>
    <p:extLst>
      <p:ext uri="{BB962C8B-B14F-4D97-AF65-F5344CB8AC3E}">
        <p14:creationId xmlns:p14="http://schemas.microsoft.com/office/powerpoint/2010/main" val="413353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3200" dirty="0"/>
              <a:t>FY24 Chapter 70 continues implementation of </a:t>
            </a:r>
            <a:br>
              <a:rPr lang="en-US" sz="3200" dirty="0"/>
            </a:br>
            <a:r>
              <a:rPr lang="en-US" sz="3200" dirty="0"/>
              <a:t>the </a:t>
            </a:r>
            <a:r>
              <a:rPr lang="en-US" sz="3200" dirty="0">
                <a:hlinkClick r:id="rId4">
                  <a:extLst>
                    <a:ext uri="{A12FA001-AC4F-418D-AE19-62706E023703}">
                      <ahyp:hlinkClr xmlns:ahyp="http://schemas.microsoft.com/office/drawing/2018/hyperlinkcolor" val="tx"/>
                    </a:ext>
                  </a:extLst>
                </a:hlinkClick>
              </a:rPr>
              <a:t>Student Opportunity Act</a:t>
            </a:r>
            <a:r>
              <a:rPr lang="en-US" sz="3200" dirty="0"/>
              <a:t> (the Act)</a:t>
            </a:r>
          </a:p>
        </p:txBody>
      </p:sp>
      <p:sp>
        <p:nvSpPr>
          <p:cNvPr id="3" name="Content Placeholder 2"/>
          <p:cNvSpPr>
            <a:spLocks noGrp="1"/>
          </p:cNvSpPr>
          <p:nvPr>
            <p:ph idx="1"/>
          </p:nvPr>
        </p:nvSpPr>
        <p:spPr/>
        <p:txBody>
          <a:bodyPr>
            <a:normAutofit fontScale="92500" lnSpcReduction="10000"/>
          </a:bodyPr>
          <a:lstStyle/>
          <a:p>
            <a:r>
              <a:rPr lang="en-US" sz="2800" dirty="0"/>
              <a:t>FY24 Chapter 70 is $6,592,623,086, a $594 million increase (9.9%) over FY23</a:t>
            </a:r>
          </a:p>
          <a:p>
            <a:r>
              <a:rPr lang="en-US" sz="2800" dirty="0"/>
              <a:t>The Act establishes new, higher foundation budget rates in 5 areas:</a:t>
            </a:r>
          </a:p>
          <a:p>
            <a:pPr lvl="1"/>
            <a:r>
              <a:rPr lang="en-US" sz="2000" dirty="0"/>
              <a:t>B</a:t>
            </a:r>
            <a:r>
              <a:rPr kumimoji="0" lang="en-US" sz="2000" b="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enefits and fixed charges</a:t>
            </a:r>
            <a:endParaRPr lang="en-US" sz="2000" dirty="0"/>
          </a:p>
          <a:p>
            <a:pPr lvl="1"/>
            <a:r>
              <a:rPr lang="en-US" sz="2000" dirty="0"/>
              <a:t>G</a:t>
            </a:r>
            <a:r>
              <a:rPr kumimoji="0" lang="en-US" sz="2000" b="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uidance and psychological services</a:t>
            </a:r>
            <a:endParaRPr lang="en-US" sz="2000" dirty="0"/>
          </a:p>
          <a:p>
            <a:pPr lvl="1"/>
            <a:r>
              <a:rPr lang="en-US" sz="2000" dirty="0"/>
              <a:t>S</a:t>
            </a:r>
            <a:r>
              <a:rPr kumimoji="0" lang="en-US" sz="2000" b="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pecial education out-of-district tuition</a:t>
            </a:r>
            <a:endParaRPr lang="en-US" sz="2000" dirty="0"/>
          </a:p>
          <a:p>
            <a:pPr lvl="1"/>
            <a:r>
              <a:rPr kumimoji="0" lang="en-US" sz="2000" b="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English learners</a:t>
            </a:r>
            <a:endParaRPr lang="en-US" sz="2000" dirty="0"/>
          </a:p>
          <a:p>
            <a:pPr lvl="1"/>
            <a:r>
              <a:rPr lang="en-US" sz="2000" dirty="0"/>
              <a:t>Low-income students</a:t>
            </a:r>
          </a:p>
          <a:p>
            <a:r>
              <a:rPr lang="en-US" sz="2800" dirty="0"/>
              <a:t>FY24 Chapter 70 includes rate changes above inflation toward the goal rates in these 5 areas and closes an additional 1/6</a:t>
            </a:r>
            <a:r>
              <a:rPr lang="en-US" sz="2800" baseline="30000" dirty="0"/>
              <a:t>th</a:t>
            </a:r>
            <a:r>
              <a:rPr lang="en-US" sz="2800" dirty="0"/>
              <a:t> of the gap</a:t>
            </a:r>
          </a:p>
          <a:p>
            <a:r>
              <a:rPr lang="en-US" dirty="0"/>
              <a:t>FY24 is the third year of implementation of the Act</a:t>
            </a:r>
            <a:endParaRPr lang="en-US" sz="2800"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3200" dirty="0">
                <a:latin typeface="+mj-lt"/>
                <a:cs typeface="Segoe UI Semibold"/>
              </a:rPr>
              <a:t>The low-income threshold at 185% of the federal poverty level in accordance with the Act</a:t>
            </a:r>
          </a:p>
        </p:txBody>
      </p:sp>
      <p:sp>
        <p:nvSpPr>
          <p:cNvPr id="3" name="Content Placeholder 2"/>
          <p:cNvSpPr>
            <a:spLocks noGrp="1"/>
          </p:cNvSpPr>
          <p:nvPr>
            <p:ph idx="1"/>
          </p:nvPr>
        </p:nvSpPr>
        <p:spPr>
          <a:xfrm>
            <a:off x="838200" y="2153892"/>
            <a:ext cx="10515600" cy="4052559"/>
          </a:xfrm>
        </p:spPr>
        <p:txBody>
          <a:bodyPr vert="horz" lIns="91440" tIns="45720" rIns="91440" bIns="45720" rtlCol="0" anchor="t">
            <a:noAutofit/>
          </a:bodyPr>
          <a:lstStyle/>
          <a:p>
            <a:r>
              <a:rPr lang="en-US" sz="2000" dirty="0"/>
              <a:t>The Act restores the definition of low-income enrollment used prior to FY17, based on 185% of the federal poverty level, up from the 133% threshold used for the economically disadvantaged match from FY17 to FY22</a:t>
            </a:r>
          </a:p>
          <a:p>
            <a:pPr lvl="1"/>
            <a:r>
              <a:rPr lang="en-US" sz="1800" dirty="0">
                <a:latin typeface="Segoe UI"/>
                <a:cs typeface="Segoe UI"/>
              </a:rPr>
              <a:t>Statewide low-income enrollment for FY24 is 421,314, compared to 407,501 for FY23</a:t>
            </a:r>
            <a:br>
              <a:rPr lang="en-US" sz="1800" dirty="0"/>
            </a:br>
            <a:endParaRPr lang="en-US" sz="1800" dirty="0"/>
          </a:p>
          <a:p>
            <a:r>
              <a:rPr lang="en-US" sz="2000" dirty="0"/>
              <a:t>Starting in FY23, the Department has designated a student enrolled on October 1st as low income if the student is:</a:t>
            </a:r>
          </a:p>
          <a:p>
            <a:pPr lvl="1"/>
            <a:r>
              <a:rPr lang="en-US" sz="1800" dirty="0">
                <a:latin typeface="Segoe UI" panose="020B0502040204020203" pitchFamily="34" charset="0"/>
                <a:cs typeface="Segoe UI" panose="020B0502040204020203" pitchFamily="34" charset="0"/>
              </a:rPr>
              <a:t>Identified as participating in state public assistance programs, including the Supplemental Nutrition Assistance Program, Transitional Aid to Families with Dependent Children, MassHealth, and foster care; or</a:t>
            </a:r>
          </a:p>
          <a:p>
            <a:pPr lvl="1"/>
            <a:r>
              <a:rPr lang="en-US" sz="1800" dirty="0">
                <a:latin typeface="Segoe UI" panose="020B0502040204020203" pitchFamily="34" charset="0"/>
                <a:cs typeface="Segoe UI" panose="020B0502040204020203" pitchFamily="34" charset="0"/>
              </a:rPr>
              <a:t>Verified as low income through a supplemental data collection process; or</a:t>
            </a:r>
          </a:p>
          <a:p>
            <a:pPr lvl="1"/>
            <a:r>
              <a:rPr lang="en-US" sz="1800" dirty="0">
                <a:latin typeface="Segoe UI" panose="020B0502040204020203" pitchFamily="34" charset="0"/>
                <a:cs typeface="Segoe UI" panose="020B0502040204020203" pitchFamily="34" charset="0"/>
              </a:rPr>
              <a:t>Reported as homeless through the McKinney-Vento Homeless Education Assistance program application</a:t>
            </a:r>
          </a:p>
        </p:txBody>
      </p:sp>
    </p:spTree>
    <p:custDataLst>
      <p:tags r:id="rId1"/>
    </p:custDataLst>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3200" dirty="0"/>
              <a:t>The Act also increases the assumed in-district special education enrollment percentages</a:t>
            </a:r>
          </a:p>
        </p:txBody>
      </p:sp>
      <p:sp>
        <p:nvSpPr>
          <p:cNvPr id="3" name="Content Placeholder 2"/>
          <p:cNvSpPr>
            <a:spLocks noGrp="1"/>
          </p:cNvSpPr>
          <p:nvPr>
            <p:ph idx="1"/>
          </p:nvPr>
        </p:nvSpPr>
        <p:spPr/>
        <p:txBody>
          <a:bodyPr/>
          <a:lstStyle/>
          <a:p>
            <a:r>
              <a:rPr lang="en-US" dirty="0"/>
              <a:t>The Act increases the rate for vocational students from 4.75% to 5% and from 3.75% to 4% for non-vocational students</a:t>
            </a:r>
          </a:p>
          <a:p>
            <a:r>
              <a:rPr lang="en-US" dirty="0"/>
              <a:t>Proposed rate increases for FY24 close an additional 1/6</a:t>
            </a:r>
            <a:r>
              <a:rPr lang="en-US" baseline="30000" dirty="0"/>
              <a:t>th</a:t>
            </a:r>
            <a:r>
              <a:rPr lang="en-US" dirty="0"/>
              <a:t> of the gaps, so the factors used for FY24 are 4.90% and 3.90%, respectively</a:t>
            </a:r>
          </a:p>
          <a:p>
            <a:endParaRPr lang="en-US" dirty="0"/>
          </a:p>
        </p:txBody>
      </p:sp>
    </p:spTree>
    <p:custDataLst>
      <p:tags r:id="rId1"/>
    </p:custDataLst>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normAutofit/>
          </a:bodyPr>
          <a:lstStyle/>
          <a:p>
            <a:r>
              <a:rPr lang="en-US" sz="3200" dirty="0"/>
              <a:t>On top of the targeted rate increases, all foundation budget categories have been adjusted upward to account for inflation</a:t>
            </a:r>
          </a:p>
        </p:txBody>
      </p:sp>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FY24 the increase is 5.16%</a:t>
            </a:r>
          </a:p>
          <a:p>
            <a:r>
              <a:rPr lang="en-US" dirty="0"/>
              <a:t>An inflation increase of 4.50% has been applied to all other foundation budget rates, based on the U.S. Department of Commerce’s state and local government price deflator and capped at the 4.50% maximum set in the Act</a:t>
            </a:r>
          </a:p>
          <a:p>
            <a:endParaRPr lang="en-US" dirty="0"/>
          </a:p>
          <a:p>
            <a:endParaRPr lang="en-US" dirty="0"/>
          </a:p>
        </p:txBody>
      </p:sp>
    </p:spTree>
    <p:custDataLst>
      <p:tags r:id="rId1"/>
    </p:custDataLst>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3200" dirty="0"/>
              <a:t>The Act also adds a new minimum aid adjustment to the formula</a:t>
            </a:r>
          </a:p>
        </p:txBody>
      </p:sp>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new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Tree>
    <p:custDataLst>
      <p:tags r:id="rId1"/>
    </p:custDataLst>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852"/>
          </a:xfrm>
        </p:spPr>
        <p:txBody>
          <a:bodyPr/>
          <a:lstStyle/>
          <a:p>
            <a:r>
              <a:rPr lang="en-US" sz="3200" dirty="0"/>
              <a:t>The Act codified the aggregate wealth model for determining local contribution requirements</a:t>
            </a:r>
          </a:p>
        </p:txBody>
      </p:sp>
      <p:sp>
        <p:nvSpPr>
          <p:cNvPr id="3" name="Content Placeholder 2"/>
          <p:cNvSpPr>
            <a:spLocks noGrp="1"/>
          </p:cNvSpPr>
          <p:nvPr>
            <p:ph idx="1"/>
          </p:nvPr>
        </p:nvSpPr>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latin typeface="Segoe UI" panose="020B0502040204020203" pitchFamily="34" charset="0"/>
                <a:cs typeface="Segoe UI" panose="020B0502040204020203" pitchFamily="34" charset="0"/>
              </a:rPr>
              <a:t>288 communities are subject to below effort increments to bring their contributions closer to target compared to 48 in FY21 (year prior to implementation of the Act)</a:t>
            </a:r>
            <a:endParaRPr lang="en-US" sz="1600" dirty="0">
              <a:latin typeface="Segoe UI" panose="020B0502040204020203" pitchFamily="34" charset="0"/>
              <a:cs typeface="Segoe UI" panose="020B0502040204020203" pitchFamily="34" charset="0"/>
            </a:endParaRPr>
          </a:p>
          <a:p>
            <a:pPr lvl="1"/>
            <a:r>
              <a:rPr lang="en-US" sz="2000" dirty="0">
                <a:latin typeface="Segoe UI" panose="020B0502040204020203" pitchFamily="34" charset="0"/>
                <a:cs typeface="Segoe UI" panose="020B0502040204020203" pitchFamily="34" charset="0"/>
              </a:rPr>
              <a:t>25 communities are eligible for excess effort reduction compared to 201 in FY21 </a:t>
            </a:r>
          </a:p>
          <a:p>
            <a:pPr marL="0" indent="0">
              <a:buNone/>
            </a:pPr>
            <a:endParaRPr lang="en-US" dirty="0"/>
          </a:p>
          <a:p>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203864"/>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a:t>
            </a: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 school tuition and reimbursements</a:t>
            </a:r>
            <a:endParaRPr kumimoji="0" lang="zh-CN" altLang="en-US"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custDataLst>
      <p:tags r:id="rId1"/>
    </p:custDataLst>
    <p:extLst>
      <p:ext uri="{BB962C8B-B14F-4D97-AF65-F5344CB8AC3E}">
        <p14:creationId xmlns:p14="http://schemas.microsoft.com/office/powerpoint/2010/main" val="2034511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 name="ARTICULATE_DESIGN_ID_OFFICE THEME" val="EJmduYSd"/>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5" ma:contentTypeDescription="Create a new document." ma:contentTypeScope="" ma:versionID="bee08fbf8caea40f87684c304c51588f">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a1a2726c1657d062ab334e44d7d2c315"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Props1.xml><?xml version="1.0" encoding="utf-8"?>
<ds:datastoreItem xmlns:ds="http://schemas.openxmlformats.org/officeDocument/2006/customXml" ds:itemID="{61E9CC2E-19C3-401D-98AB-8587CB5EDA46}">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schemas.microsoft.com/office/2006/metadata/properties"/>
    <ds:schemaRef ds:uri="http://schemas.microsoft.com/office/infopath/2007/PartnerControls"/>
    <ds:schemaRef ds:uri="http://purl.org/dc/terms/"/>
    <ds:schemaRef ds:uri="http://schemas.openxmlformats.org/package/2006/metadata/core-properties"/>
    <ds:schemaRef ds:uri="7a12eb2f-f040-4639-9fb2-5a6588dc8035"/>
    <ds:schemaRef ds:uri="http://www.w3.org/XML/1998/namespace"/>
    <ds:schemaRef ds:uri="http://purl.org/dc/elements/1.1/"/>
    <ds:schemaRef ds:uri="http://schemas.microsoft.com/office/2006/documentManagement/types"/>
    <ds:schemaRef ds:uri="1c210e20-2656-47be-8bfe-a34b7996932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TotalTime>
  <Words>2482</Words>
  <Application>Microsoft Office PowerPoint</Application>
  <PresentationFormat>Widescreen</PresentationFormat>
  <Paragraphs>527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Segoe</vt:lpstr>
      <vt:lpstr>Segoe SemiBold</vt:lpstr>
      <vt:lpstr>Segoe UI</vt:lpstr>
      <vt:lpstr>Office Theme</vt:lpstr>
      <vt:lpstr>FY24 Chapter 70 aid  and Charter reimbursements</vt:lpstr>
      <vt:lpstr>FY24 Chapter 70 funding</vt:lpstr>
      <vt:lpstr>FY24 Chapter 70 continues implementation of  the Student Opportunity Act (the Act)</vt:lpstr>
      <vt:lpstr>The low-income threshold at 185% of the federal poverty level in accordance with the Act</vt:lpstr>
      <vt:lpstr>The Act also increases the assumed in-district special education enrollment percentages</vt:lpstr>
      <vt:lpstr>On top of the targeted rate increases, all foundation budget categories have been adjusted upward to account for inflation</vt:lpstr>
      <vt:lpstr>The Act also adds a new minimum aid adjustment to the formula</vt:lpstr>
      <vt:lpstr>The Act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FY24 budget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$60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Chapter 70 aid and Charter reimbursements</dc:title>
  <dc:creator>DESE</dc:creator>
  <cp:lastModifiedBy>Giovanni, Danielle (EOE)</cp:lastModifiedBy>
  <cp:revision>10</cp:revision>
  <dcterms:created xsi:type="dcterms:W3CDTF">2022-10-11T20:32:22Z</dcterms:created>
  <dcterms:modified xsi:type="dcterms:W3CDTF">2023-08-09T21:31:13Z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9 2023 12:00AM</vt:lpwstr>
  </property>
  <property fmtid="{D5CDD505-2E9C-101B-9397-08002B2CF9AE}" pid="3" name="ArticulateGUID">
    <vt:lpwstr>ACC50DDD-78AA-4D58-84C9-E38D636D5AF6</vt:lpwstr>
  </property>
  <property fmtid="{D5CDD505-2E9C-101B-9397-08002B2CF9AE}" pid="4" name="ArticulatePath">
    <vt:lpwstr>chapter-2024</vt:lpwstr>
  </property>
</Properties>
</file>