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4"/>
  </p:sldMasterIdLst>
  <p:notesMasterIdLst>
    <p:notesMasterId r:id="rId33"/>
  </p:notesMasterIdLst>
  <p:handoutMasterIdLst>
    <p:handoutMasterId r:id="rId34"/>
  </p:handoutMasterIdLst>
  <p:sldIdLst>
    <p:sldId id="277" r:id="rId5"/>
    <p:sldId id="351" r:id="rId6"/>
    <p:sldId id="352" r:id="rId7"/>
    <p:sldId id="354" r:id="rId8"/>
    <p:sldId id="385" r:id="rId9"/>
    <p:sldId id="383" r:id="rId10"/>
    <p:sldId id="393" r:id="rId11"/>
    <p:sldId id="319" r:id="rId12"/>
    <p:sldId id="394" r:id="rId13"/>
    <p:sldId id="395" r:id="rId14"/>
    <p:sldId id="396" r:id="rId15"/>
    <p:sldId id="378" r:id="rId16"/>
    <p:sldId id="356" r:id="rId17"/>
    <p:sldId id="353" r:id="rId18"/>
    <p:sldId id="377" r:id="rId19"/>
    <p:sldId id="401" r:id="rId20"/>
    <p:sldId id="361" r:id="rId21"/>
    <p:sldId id="360" r:id="rId22"/>
    <p:sldId id="365" r:id="rId23"/>
    <p:sldId id="398" r:id="rId24"/>
    <p:sldId id="399" r:id="rId25"/>
    <p:sldId id="371" r:id="rId26"/>
    <p:sldId id="405" r:id="rId27"/>
    <p:sldId id="373" r:id="rId28"/>
    <p:sldId id="358" r:id="rId29"/>
    <p:sldId id="402" r:id="rId30"/>
    <p:sldId id="403" r:id="rId31"/>
    <p:sldId id="381" r:id="rId32"/>
  </p:sldIdLst>
  <p:sldSz cx="12192000" cy="6858000"/>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51"/>
            <p14:sldId id="352"/>
            <p14:sldId id="354"/>
            <p14:sldId id="385"/>
            <p14:sldId id="383"/>
            <p14:sldId id="393"/>
            <p14:sldId id="319"/>
            <p14:sldId id="394"/>
            <p14:sldId id="395"/>
            <p14:sldId id="396"/>
            <p14:sldId id="378"/>
            <p14:sldId id="356"/>
            <p14:sldId id="353"/>
            <p14:sldId id="377"/>
            <p14:sldId id="401"/>
            <p14:sldId id="361"/>
            <p14:sldId id="360"/>
            <p14:sldId id="365"/>
            <p14:sldId id="398"/>
            <p14:sldId id="399"/>
            <p14:sldId id="371"/>
            <p14:sldId id="405"/>
            <p14:sldId id="373"/>
            <p14:sldId id="358"/>
            <p14:sldId id="402"/>
            <p14:sldId id="403"/>
            <p14:sldId id="381"/>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0BA6E4-CACE-D38F-7EFC-4FFE4B5F69A1}" name="Hanna, Robert (DESE)" initials="HR(" userId="S::Robert.Hanna@mass.gov::1921bf63-b601-4a91-898c-005a86f3b4c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iselle, Cheryl A.  (DESE)" initials="LCA(" lastIdx="17" clrIdx="0">
    <p:extLst>
      <p:ext uri="{19B8F6BF-5375-455C-9EA6-DF929625EA0E}">
        <p15:presenceInfo xmlns:p15="http://schemas.microsoft.com/office/powerpoint/2012/main" userId="S::cheryl.a.loiselle@mass.gov::a4005bda-b368-4abb-9ca9-8bb1d2d508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9CD0"/>
    <a:srgbClr val="878C9E"/>
    <a:srgbClr val="1B335D"/>
    <a:srgbClr val="000000"/>
    <a:srgbClr val="E38526"/>
    <a:srgbClr val="4575C7"/>
    <a:srgbClr val="C6D4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096F90-5AE7-4ADA-9116-C1F2491CEAC9}" v="184" dt="2023-02-21T19:51:51.235"/>
    <p1510:client id="{9E76DD7A-45FE-4072-A146-080315ACE2F9}" v="293" dt="2023-02-22T17:41:36.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0" y="612"/>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279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sz="2400" b="1" kern="1200" baseline="0" dirty="0">
                <a:solidFill>
                  <a:schemeClr val="tx1"/>
                </a:solidFill>
                <a:latin typeface="Segoe UI" panose="020B0502040204020203" pitchFamily="34" charset="0"/>
                <a:ea typeface="+mn-ea"/>
                <a:cs typeface="Segoe UI" panose="020B0502040204020203" pitchFamily="34" charset="0"/>
              </a:rPr>
              <a:t>Foundation</a:t>
            </a:r>
            <a:r>
              <a:rPr lang="en-US" sz="2000" dirty="0">
                <a:solidFill>
                  <a:schemeClr val="tx1"/>
                </a:solidFill>
              </a:rPr>
              <a:t> </a:t>
            </a:r>
            <a:r>
              <a:rPr lang="en-US" sz="2400" b="1" i="0" u="none" strike="noStrike" kern="1200" cap="none" spc="0" normalizeH="0" baseline="0" dirty="0">
                <a:solidFill>
                  <a:schemeClr val="tx1"/>
                </a:solidFill>
                <a:latin typeface="Segoe UI" panose="020B0502040204020203" pitchFamily="34" charset="0"/>
                <a:ea typeface="+mn-ea"/>
                <a:cs typeface="Segoe UI" panose="020B0502040204020203" pitchFamily="34" charset="0"/>
              </a:rPr>
              <a:t>budget per pupil, by low-income % range</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bar"/>
        <c:grouping val="clustered"/>
        <c:varyColors val="0"/>
        <c:ser>
          <c:idx val="0"/>
          <c:order val="0"/>
          <c:tx>
            <c:strRef>
              <c:f>Sheet1!$B$1</c:f>
              <c:strCache>
                <c:ptCount val="1"/>
                <c:pt idx="0">
                  <c:v>Foundation budget per pupil</c:v>
                </c:pt>
              </c:strCache>
            </c:strRef>
          </c:tx>
          <c:spPr>
            <a:solidFill>
              <a:schemeClr val="accent1">
                <a:lumMod val="7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21F5-49D9-8C0D-BD036F138F3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13"/>
                <c:pt idx="0">
                  <c:v>State average</c:v>
                </c:pt>
                <c:pt idx="1">
                  <c:v> 80.00%+</c:v>
                </c:pt>
                <c:pt idx="2">
                  <c:v> 70.00 - 79.99%</c:v>
                </c:pt>
                <c:pt idx="3">
                  <c:v> 54.00 - 69.99%</c:v>
                </c:pt>
                <c:pt idx="4">
                  <c:v> 48.00 - 53.99%</c:v>
                </c:pt>
                <c:pt idx="5">
                  <c:v> 42.00 - 47.99%</c:v>
                </c:pt>
                <c:pt idx="6">
                  <c:v> 36.00 - 41.99%</c:v>
                </c:pt>
                <c:pt idx="7">
                  <c:v> 30.00 - 35.99%</c:v>
                </c:pt>
                <c:pt idx="8">
                  <c:v> 24.00 - 29.99%</c:v>
                </c:pt>
                <c:pt idx="9">
                  <c:v> 18.00 - 23.99%</c:v>
                </c:pt>
                <c:pt idx="10">
                  <c:v> 12.00 - 17.99%</c:v>
                </c:pt>
                <c:pt idx="11">
                  <c:v> 6.00 - 11.99%</c:v>
                </c:pt>
                <c:pt idx="12">
                  <c:v> 0.00 - 5.99%</c:v>
                </c:pt>
              </c:strCache>
            </c:strRef>
          </c:cat>
          <c:val>
            <c:numRef>
              <c:f>Sheet1!$B$2:$B$14</c:f>
              <c:numCache>
                <c:formatCode>"$"#,##0</c:formatCode>
                <c:ptCount val="13"/>
                <c:pt idx="0">
                  <c:v>15229</c:v>
                </c:pt>
                <c:pt idx="1">
                  <c:v>18685</c:v>
                </c:pt>
                <c:pt idx="2">
                  <c:v>18188</c:v>
                </c:pt>
                <c:pt idx="3">
                  <c:v>16271</c:v>
                </c:pt>
                <c:pt idx="4">
                  <c:v>15154</c:v>
                </c:pt>
                <c:pt idx="5">
                  <c:v>14967</c:v>
                </c:pt>
                <c:pt idx="6">
                  <c:v>13901</c:v>
                </c:pt>
                <c:pt idx="7">
                  <c:v>13385</c:v>
                </c:pt>
                <c:pt idx="8">
                  <c:v>13006</c:v>
                </c:pt>
                <c:pt idx="9">
                  <c:v>12695</c:v>
                </c:pt>
                <c:pt idx="10">
                  <c:v>12666</c:v>
                </c:pt>
                <c:pt idx="11">
                  <c:v>12435</c:v>
                </c:pt>
                <c:pt idx="12">
                  <c:v>11754</c:v>
                </c:pt>
              </c:numCache>
            </c:numRef>
          </c:val>
          <c:extLst>
            <c:ext xmlns:c16="http://schemas.microsoft.com/office/drawing/2014/chart" uri="{C3380CC4-5D6E-409C-BE32-E72D297353CC}">
              <c16:uniqueId val="{00000002-21F5-49D9-8C0D-BD036F138F3A}"/>
            </c:ext>
          </c:extLst>
        </c:ser>
        <c:dLbls>
          <c:showLegendKey val="0"/>
          <c:showVal val="1"/>
          <c:showCatName val="0"/>
          <c:showSerName val="0"/>
          <c:showPercent val="0"/>
          <c:showBubbleSize val="0"/>
        </c:dLbls>
        <c:gapWidth val="75"/>
        <c:axId val="1246855728"/>
        <c:axId val="1246861968"/>
      </c:barChart>
      <c:catAx>
        <c:axId val="1246855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rgbClr val="000000"/>
                </a:solidFill>
                <a:latin typeface="+mn-lt"/>
                <a:ea typeface="+mn-ea"/>
                <a:cs typeface="+mn-cs"/>
              </a:defRPr>
            </a:pPr>
            <a:endParaRPr lang="en-US"/>
          </a:p>
        </c:txPr>
        <c:crossAx val="1246861968"/>
        <c:crosses val="autoZero"/>
        <c:auto val="1"/>
        <c:lblAlgn val="ctr"/>
        <c:lblOffset val="100"/>
        <c:noMultiLvlLbl val="0"/>
      </c:catAx>
      <c:valAx>
        <c:axId val="1246861968"/>
        <c:scaling>
          <c:orientation val="minMax"/>
        </c:scaling>
        <c:delete val="1"/>
        <c:axPos val="b"/>
        <c:numFmt formatCode="&quot;$&quot;#,##0" sourceLinked="1"/>
        <c:majorTickMark val="none"/>
        <c:minorTickMark val="none"/>
        <c:tickLblPos val="nextTo"/>
        <c:crossAx val="12468557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sz="2100" dirty="0"/>
              <a:t>Required local contribution= $4.97M</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22068031496062987"/>
          <c:y val="0.29895619665188938"/>
          <c:w val="0.54530629921259843"/>
          <c:h val="0.68736088136041817"/>
        </c:manualLayout>
      </c:layout>
      <c:pieChart>
        <c:varyColors val="1"/>
        <c:ser>
          <c:idx val="0"/>
          <c:order val="0"/>
          <c:tx>
            <c:strRef>
              <c:f>Sheet1!$B$1</c:f>
              <c:strCache>
                <c:ptCount val="1"/>
                <c:pt idx="0">
                  <c:v>Required Local Contribution = 4.97M</c:v>
                </c:pt>
              </c:strCache>
            </c:strRef>
          </c:tx>
          <c:spPr>
            <a:solidFill>
              <a:schemeClr val="accent3">
                <a:lumMod val="40000"/>
                <a:lumOff val="60000"/>
              </a:schemeClr>
            </a:solidFill>
          </c:spPr>
          <c:dPt>
            <c:idx val="0"/>
            <c:bubble3D val="0"/>
            <c:spPr>
              <a:solidFill>
                <a:schemeClr val="accent3">
                  <a:lumMod val="20000"/>
                  <a:lumOff val="80000"/>
                </a:schemeClr>
              </a:solidFill>
              <a:ln>
                <a:noFill/>
              </a:ln>
              <a:effectLst/>
            </c:spPr>
            <c:extLst>
              <c:ext xmlns:c16="http://schemas.microsoft.com/office/drawing/2014/chart" uri="{C3380CC4-5D6E-409C-BE32-E72D297353CC}">
                <c16:uniqueId val="{00000001-4682-4DA3-AB39-E05631A17E8A}"/>
              </c:ext>
            </c:extLst>
          </c:dPt>
          <c:dPt>
            <c:idx val="1"/>
            <c:bubble3D val="0"/>
            <c:spPr>
              <a:solidFill>
                <a:schemeClr val="accent3">
                  <a:lumMod val="40000"/>
                  <a:lumOff val="60000"/>
                </a:schemeClr>
              </a:solidFill>
              <a:ln>
                <a:noFill/>
              </a:ln>
              <a:effectLst/>
            </c:spPr>
            <c:extLst>
              <c:ext xmlns:c16="http://schemas.microsoft.com/office/drawing/2014/chart" uri="{C3380CC4-5D6E-409C-BE32-E72D297353CC}">
                <c16:uniqueId val="{00000003-4682-4DA3-AB39-E05631A17E8A}"/>
              </c:ext>
            </c:extLst>
          </c:dPt>
          <c:dPt>
            <c:idx val="2"/>
            <c:bubble3D val="0"/>
            <c:spPr>
              <a:solidFill>
                <a:schemeClr val="accent3">
                  <a:lumMod val="60000"/>
                  <a:lumOff val="40000"/>
                </a:schemeClr>
              </a:solidFill>
              <a:ln>
                <a:noFill/>
              </a:ln>
              <a:effectLst/>
            </c:spPr>
            <c:extLst>
              <c:ext xmlns:c16="http://schemas.microsoft.com/office/drawing/2014/chart" uri="{C3380CC4-5D6E-409C-BE32-E72D297353CC}">
                <c16:uniqueId val="{00000005-4682-4DA3-AB39-E05631A17E8A}"/>
              </c:ext>
            </c:extLst>
          </c:dPt>
          <c:dLbls>
            <c:dLbl>
              <c:idx val="0"/>
              <c:layout>
                <c:manualLayout>
                  <c:x val="0.15432066936977062"/>
                  <c:y val="4.4367608185484915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8857818729325663"/>
                      <c:h val="0.23039767573423503"/>
                    </c:manualLayout>
                  </c15:layout>
                </c:ext>
                <c:ext xmlns:c16="http://schemas.microsoft.com/office/drawing/2014/chart" uri="{C3380CC4-5D6E-409C-BE32-E72D297353CC}">
                  <c16:uniqueId val="{00000001-4682-4DA3-AB39-E05631A17E8A}"/>
                </c:ext>
              </c:extLst>
            </c:dLbl>
            <c:dLbl>
              <c:idx val="1"/>
              <c:layout>
                <c:manualLayout>
                  <c:x val="-0.17923033467680352"/>
                  <c:y val="-0.3059490636298622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682-4DA3-AB39-E05631A17E8A}"/>
                </c:ext>
              </c:extLst>
            </c:dLbl>
            <c:dLbl>
              <c:idx val="2"/>
              <c:layout>
                <c:manualLayout>
                  <c:x val="0.2130707491778755"/>
                  <c:y val="0.14488644307300386"/>
                </c:manualLayout>
              </c:layout>
              <c:showLegendKey val="0"/>
              <c:showVal val="0"/>
              <c:showCatName val="1"/>
              <c:showSerName val="0"/>
              <c:showPercent val="1"/>
              <c:showBubbleSize val="0"/>
              <c:extLst>
                <c:ext xmlns:c15="http://schemas.microsoft.com/office/drawing/2012/chart" uri="{CE6537A1-D6FC-4f65-9D91-7224C49458BB}">
                  <c15:layout>
                    <c:manualLayout>
                      <c:w val="0.19258200838409398"/>
                      <c:h val="0.11431815624593854"/>
                    </c:manualLayout>
                  </c15:layout>
                </c:ext>
                <c:ext xmlns:c16="http://schemas.microsoft.com/office/drawing/2014/chart" uri="{C3380CC4-5D6E-409C-BE32-E72D297353CC}">
                  <c16:uniqueId val="{00000005-4682-4DA3-AB39-E05631A17E8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Sheet1!$A$2:$A$4</c:f>
              <c:strCache>
                <c:ptCount val="3"/>
                <c:pt idx="0">
                  <c:v>Cape Cod Regional Voc Tech</c:v>
                </c:pt>
                <c:pt idx="1">
                  <c:v>Nauset (6-12)</c:v>
                </c:pt>
                <c:pt idx="2">
                  <c:v>Orleans (K-5)</c:v>
                </c:pt>
              </c:strCache>
            </c:strRef>
          </c:cat>
          <c:val>
            <c:numRef>
              <c:f>Sheet1!$B$2:$B$4</c:f>
              <c:numCache>
                <c:formatCode>#,##0</c:formatCode>
                <c:ptCount val="3"/>
                <c:pt idx="0">
                  <c:v>251470</c:v>
                </c:pt>
                <c:pt idx="1">
                  <c:v>2971737</c:v>
                </c:pt>
                <c:pt idx="2">
                  <c:v>1744090</c:v>
                </c:pt>
              </c:numCache>
            </c:numRef>
          </c:val>
          <c:extLst>
            <c:ext xmlns:c16="http://schemas.microsoft.com/office/drawing/2014/chart" uri="{C3380CC4-5D6E-409C-BE32-E72D297353CC}">
              <c16:uniqueId val="{00000006-4682-4DA3-AB39-E05631A17E8A}"/>
            </c:ext>
          </c:extLst>
        </c:ser>
        <c:dLbls>
          <c:showLegendKey val="0"/>
          <c:showVal val="0"/>
          <c:showCatName val="0"/>
          <c:showSerName val="0"/>
          <c:showPercent val="0"/>
          <c:showBubbleSize val="0"/>
          <c:showLeaderLines val="1"/>
        </c:dLbls>
        <c:firstSliceAng val="0"/>
      </c:pieChart>
      <c:spPr>
        <a:noFill/>
        <a:ln w="25421">
          <a:noFill/>
        </a:ln>
        <a:effectLst/>
      </c:spPr>
    </c:plotArea>
    <c:plotVisOnly val="1"/>
    <c:dispBlanksAs val="zero"/>
    <c:showDLblsOverMax val="0"/>
  </c:chart>
  <c:spPr>
    <a:solidFill>
      <a:schemeClr val="bg1"/>
    </a:solidFill>
    <a:ln w="6350" cap="flat" cmpd="sng" algn="ctr">
      <a:noFill/>
      <a:prstDash val="solid"/>
      <a:miter lim="800000"/>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sz="2100" dirty="0"/>
              <a:t>Foundation budget = $5.92M</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22068031496062987"/>
          <c:y val="0.29895619665188938"/>
          <c:w val="0.54530629921259843"/>
          <c:h val="0.68736088136041817"/>
        </c:manualLayout>
      </c:layout>
      <c:pieChart>
        <c:varyColors val="1"/>
        <c:ser>
          <c:idx val="0"/>
          <c:order val="0"/>
          <c:tx>
            <c:strRef>
              <c:f>Sheet1!$B$1</c:f>
              <c:strCache>
                <c:ptCount val="1"/>
                <c:pt idx="0">
                  <c:v>Foundation Budget = $5.9M</c:v>
                </c:pt>
              </c:strCache>
            </c:strRef>
          </c:tx>
          <c:dPt>
            <c:idx val="0"/>
            <c:bubble3D val="0"/>
            <c:spPr>
              <a:solidFill>
                <a:schemeClr val="accent3">
                  <a:lumMod val="20000"/>
                  <a:lumOff val="80000"/>
                </a:schemeClr>
              </a:solidFill>
              <a:ln>
                <a:noFill/>
              </a:ln>
              <a:effectLst/>
            </c:spPr>
            <c:extLst>
              <c:ext xmlns:c16="http://schemas.microsoft.com/office/drawing/2014/chart" uri="{C3380CC4-5D6E-409C-BE32-E72D297353CC}">
                <c16:uniqueId val="{00000000-5445-44AB-96B7-68E975B2EA58}"/>
              </c:ext>
            </c:extLst>
          </c:dPt>
          <c:dPt>
            <c:idx val="1"/>
            <c:bubble3D val="0"/>
            <c:spPr>
              <a:solidFill>
                <a:schemeClr val="accent3">
                  <a:lumMod val="40000"/>
                  <a:lumOff val="60000"/>
                </a:schemeClr>
              </a:solidFill>
              <a:ln>
                <a:noFill/>
              </a:ln>
              <a:effectLst/>
            </c:spPr>
            <c:extLst>
              <c:ext xmlns:c16="http://schemas.microsoft.com/office/drawing/2014/chart" uri="{C3380CC4-5D6E-409C-BE32-E72D297353CC}">
                <c16:uniqueId val="{00000001-5445-44AB-96B7-68E975B2EA58}"/>
              </c:ext>
            </c:extLst>
          </c:dPt>
          <c:dPt>
            <c:idx val="2"/>
            <c:bubble3D val="0"/>
            <c:spPr>
              <a:solidFill>
                <a:schemeClr val="accent3">
                  <a:lumMod val="60000"/>
                  <a:lumOff val="40000"/>
                </a:schemeClr>
              </a:solidFill>
              <a:ln>
                <a:noFill/>
              </a:ln>
              <a:effectLst/>
            </c:spPr>
            <c:extLst>
              <c:ext xmlns:c16="http://schemas.microsoft.com/office/drawing/2014/chart" uri="{C3380CC4-5D6E-409C-BE32-E72D297353CC}">
                <c16:uniqueId val="{00000000-86E4-4BC1-B1FB-F3D82AFBFFE8}"/>
              </c:ext>
            </c:extLst>
          </c:dPt>
          <c:dLbls>
            <c:dLbl>
              <c:idx val="0"/>
              <c:layout>
                <c:manualLayout>
                  <c:x val="0.18045360098210439"/>
                  <c:y val="4.6691113392288507E-2"/>
                </c:manualLayout>
              </c:layout>
              <c:showLegendKey val="0"/>
              <c:showVal val="0"/>
              <c:showCatName val="1"/>
              <c:showSerName val="0"/>
              <c:showPercent val="1"/>
              <c:showBubbleSize val="0"/>
              <c:extLst>
                <c:ext xmlns:c15="http://schemas.microsoft.com/office/drawing/2012/chart" uri="{CE6537A1-D6FC-4f65-9D91-7224C49458BB}">
                  <c15:layout>
                    <c:manualLayout>
                      <c:w val="0.26256163408206135"/>
                      <c:h val="0.2201135871256292"/>
                    </c:manualLayout>
                  </c15:layout>
                </c:ext>
                <c:ext xmlns:c16="http://schemas.microsoft.com/office/drawing/2014/chart" uri="{C3380CC4-5D6E-409C-BE32-E72D297353CC}">
                  <c16:uniqueId val="{00000000-5445-44AB-96B7-68E975B2EA58}"/>
                </c:ext>
              </c:extLst>
            </c:dLbl>
            <c:dLbl>
              <c:idx val="1"/>
              <c:layout>
                <c:manualLayout>
                  <c:x val="-0.17651015118685773"/>
                  <c:y val="-0.3042364655877626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445-44AB-96B7-68E975B2EA5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Sheet1!$A$2:$A$4</c:f>
              <c:strCache>
                <c:ptCount val="3"/>
                <c:pt idx="0">
                  <c:v>Cape Cod Regional Voc Tech</c:v>
                </c:pt>
                <c:pt idx="1">
                  <c:v>Nauset (6-12)</c:v>
                </c:pt>
                <c:pt idx="2">
                  <c:v>Orleans (K-5)</c:v>
                </c:pt>
              </c:strCache>
            </c:strRef>
          </c:cat>
          <c:val>
            <c:numRef>
              <c:f>Sheet1!$B$2:$B$4</c:f>
              <c:numCache>
                <c:formatCode>#,##0</c:formatCode>
                <c:ptCount val="3"/>
                <c:pt idx="0">
                  <c:v>304812</c:v>
                </c:pt>
                <c:pt idx="1">
                  <c:v>3602106</c:v>
                </c:pt>
                <c:pt idx="2">
                  <c:v>2114048</c:v>
                </c:pt>
              </c:numCache>
            </c:numRef>
          </c:val>
          <c:extLst>
            <c:ext xmlns:c16="http://schemas.microsoft.com/office/drawing/2014/chart" uri="{C3380CC4-5D6E-409C-BE32-E72D297353CC}">
              <c16:uniqueId val="{00000003-5445-44AB-96B7-68E975B2EA58}"/>
            </c:ext>
          </c:extLst>
        </c:ser>
        <c:dLbls>
          <c:showLegendKey val="0"/>
          <c:showVal val="0"/>
          <c:showCatName val="0"/>
          <c:showSerName val="0"/>
          <c:showPercent val="0"/>
          <c:showBubbleSize val="0"/>
          <c:showLeaderLines val="1"/>
        </c:dLbls>
        <c:firstSliceAng val="0"/>
      </c:pieChart>
      <c:spPr>
        <a:noFill/>
        <a:ln w="25421">
          <a:noFill/>
        </a:ln>
        <a:effectLst/>
      </c:spPr>
    </c:plotArea>
    <c:plotVisOnly val="1"/>
    <c:dispBlanksAs val="zero"/>
    <c:showDLblsOverMax val="0"/>
  </c:chart>
  <c:spPr>
    <a:solidFill>
      <a:schemeClr val="bg1"/>
    </a:solidFill>
    <a:ln w="6350" cap="flat" cmpd="sng" algn="ctr">
      <a:noFill/>
      <a:prstDash val="solid"/>
      <a:miter lim="800000"/>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3515605192208117"/>
          <c:y val="4.1804235677436873E-2"/>
          <c:w val="0.56957460674558524"/>
          <c:h val="0.69716438462433572"/>
        </c:manualLayout>
      </c:layout>
      <c:barChart>
        <c:barDir val="col"/>
        <c:grouping val="percentStacked"/>
        <c:varyColors val="0"/>
        <c:ser>
          <c:idx val="0"/>
          <c:order val="0"/>
          <c:tx>
            <c:strRef>
              <c:f>Sheet1!$B$1</c:f>
              <c:strCache>
                <c:ptCount val="1"/>
                <c:pt idx="0">
                  <c:v>Required Local Contribution</c:v>
                </c:pt>
              </c:strCache>
            </c:strRef>
          </c:tx>
          <c:spPr>
            <a:solidFill>
              <a:srgbClr val="1B335D"/>
            </a:solidFill>
            <a:ln>
              <a:noFill/>
            </a:ln>
            <a:effectLst/>
          </c:spPr>
          <c:invertIfNegative val="0"/>
          <c:cat>
            <c:strRef>
              <c:f>Sheet1!$A$2:$A$10</c:f>
              <c:strCache>
                <c:ptCount val="9"/>
                <c:pt idx="0">
                  <c:v>Lawrence</c:v>
                </c:pt>
                <c:pt idx="1">
                  <c:v>Fitchburg</c:v>
                </c:pt>
                <c:pt idx="2">
                  <c:v>Greenfield</c:v>
                </c:pt>
                <c:pt idx="3">
                  <c:v>Rockland</c:v>
                </c:pt>
                <c:pt idx="4">
                  <c:v>Hudson</c:v>
                </c:pt>
                <c:pt idx="5">
                  <c:v>Georgetown</c:v>
                </c:pt>
                <c:pt idx="6">
                  <c:v>Plymouth</c:v>
                </c:pt>
                <c:pt idx="7">
                  <c:v>Stoneham</c:v>
                </c:pt>
                <c:pt idx="8">
                  <c:v>Westwood</c:v>
                </c:pt>
              </c:strCache>
            </c:strRef>
          </c:cat>
          <c:val>
            <c:numRef>
              <c:f>Sheet1!$B$2:$B$10</c:f>
              <c:numCache>
                <c:formatCode>0%</c:formatCode>
                <c:ptCount val="9"/>
                <c:pt idx="0">
                  <c:v>4.9052177632056562E-2</c:v>
                </c:pt>
                <c:pt idx="1">
                  <c:v>0.22704461584657509</c:v>
                </c:pt>
                <c:pt idx="2">
                  <c:v>0.40635032432240131</c:v>
                </c:pt>
                <c:pt idx="3">
                  <c:v>0.46806075083075621</c:v>
                </c:pt>
                <c:pt idx="4">
                  <c:v>0.62002593118728666</c:v>
                </c:pt>
                <c:pt idx="5">
                  <c:v>0.66714320435386687</c:v>
                </c:pt>
                <c:pt idx="6">
                  <c:v>0.74750945438818606</c:v>
                </c:pt>
                <c:pt idx="7">
                  <c:v>0.7743045676126048</c:v>
                </c:pt>
                <c:pt idx="8">
                  <c:v>0.80383922025222521</c:v>
                </c:pt>
              </c:numCache>
            </c:numRef>
          </c:val>
          <c:extLst>
            <c:ext xmlns:c16="http://schemas.microsoft.com/office/drawing/2014/chart" uri="{C3380CC4-5D6E-409C-BE32-E72D297353CC}">
              <c16:uniqueId val="{00000000-78EF-4921-AB3D-0CBF42E1A639}"/>
            </c:ext>
          </c:extLst>
        </c:ser>
        <c:ser>
          <c:idx val="1"/>
          <c:order val="1"/>
          <c:tx>
            <c:strRef>
              <c:f>Sheet1!$C$1</c:f>
              <c:strCache>
                <c:ptCount val="1"/>
                <c:pt idx="0">
                  <c:v>State Aid</c:v>
                </c:pt>
              </c:strCache>
            </c:strRef>
          </c:tx>
          <c:spPr>
            <a:solidFill>
              <a:srgbClr val="878C9E"/>
            </a:solidFill>
            <a:ln>
              <a:noFill/>
            </a:ln>
            <a:effectLst/>
          </c:spPr>
          <c:invertIfNegative val="0"/>
          <c:cat>
            <c:strRef>
              <c:f>Sheet1!$A$2:$A$10</c:f>
              <c:strCache>
                <c:ptCount val="9"/>
                <c:pt idx="0">
                  <c:v>Lawrence</c:v>
                </c:pt>
                <c:pt idx="1">
                  <c:v>Fitchburg</c:v>
                </c:pt>
                <c:pt idx="2">
                  <c:v>Greenfield</c:v>
                </c:pt>
                <c:pt idx="3">
                  <c:v>Rockland</c:v>
                </c:pt>
                <c:pt idx="4">
                  <c:v>Hudson</c:v>
                </c:pt>
                <c:pt idx="5">
                  <c:v>Georgetown</c:v>
                </c:pt>
                <c:pt idx="6">
                  <c:v>Plymouth</c:v>
                </c:pt>
                <c:pt idx="7">
                  <c:v>Stoneham</c:v>
                </c:pt>
                <c:pt idx="8">
                  <c:v>Westwood</c:v>
                </c:pt>
              </c:strCache>
            </c:strRef>
          </c:cat>
          <c:val>
            <c:numRef>
              <c:f>Sheet1!$C$2:$C$10</c:f>
              <c:numCache>
                <c:formatCode>0%</c:formatCode>
                <c:ptCount val="9"/>
                <c:pt idx="0">
                  <c:v>0.9509478223679434</c:v>
                </c:pt>
                <c:pt idx="1">
                  <c:v>0.77295538415342491</c:v>
                </c:pt>
                <c:pt idx="2">
                  <c:v>0.59364967567759863</c:v>
                </c:pt>
                <c:pt idx="3">
                  <c:v>0.53193924916924373</c:v>
                </c:pt>
                <c:pt idx="4">
                  <c:v>0.37997406881271328</c:v>
                </c:pt>
                <c:pt idx="5">
                  <c:v>0.33285679564613307</c:v>
                </c:pt>
                <c:pt idx="6">
                  <c:v>0.25249054561181389</c:v>
                </c:pt>
                <c:pt idx="7">
                  <c:v>0.22569543238739523</c:v>
                </c:pt>
                <c:pt idx="8">
                  <c:v>0.19616077974777479</c:v>
                </c:pt>
              </c:numCache>
            </c:numRef>
          </c:val>
          <c:extLst>
            <c:ext xmlns:c16="http://schemas.microsoft.com/office/drawing/2014/chart" uri="{C3380CC4-5D6E-409C-BE32-E72D297353CC}">
              <c16:uniqueId val="{00000001-78EF-4921-AB3D-0CBF42E1A639}"/>
            </c:ext>
          </c:extLst>
        </c:ser>
        <c:dLbls>
          <c:showLegendKey val="0"/>
          <c:showVal val="0"/>
          <c:showCatName val="0"/>
          <c:showSerName val="0"/>
          <c:showPercent val="0"/>
          <c:showBubbleSize val="0"/>
        </c:dLbls>
        <c:gapWidth val="150"/>
        <c:overlap val="100"/>
        <c:axId val="89236608"/>
        <c:axId val="89238144"/>
      </c:barChart>
      <c:catAx>
        <c:axId val="89236608"/>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9238144"/>
        <c:crosses val="autoZero"/>
        <c:auto val="1"/>
        <c:lblAlgn val="ctr"/>
        <c:lblOffset val="100"/>
        <c:noMultiLvlLbl val="0"/>
      </c:catAx>
      <c:valAx>
        <c:axId val="89238144"/>
        <c:scaling>
          <c:orientation val="minMax"/>
        </c:scaling>
        <c:delete val="0"/>
        <c:axPos val="l"/>
        <c:title>
          <c:tx>
            <c:rich>
              <a:bodyPr rot="0" spcFirstLastPara="1" vertOverflow="ellipsis" wrap="square" anchor="ctr" anchorCtr="1"/>
              <a:lstStyle/>
              <a:p>
                <a:pPr>
                  <a:defRPr sz="1800" b="1" i="0" u="none" strike="noStrike" kern="1200" baseline="0">
                    <a:solidFill>
                      <a:schemeClr val="tx1"/>
                    </a:solidFill>
                    <a:latin typeface="+mn-lt"/>
                    <a:ea typeface="+mn-ea"/>
                    <a:cs typeface="+mn-cs"/>
                  </a:defRPr>
                </a:pPr>
                <a:r>
                  <a:rPr lang="en-US" sz="1600" dirty="0"/>
                  <a:t>% Net School Spending</a:t>
                </a:r>
                <a:br>
                  <a:rPr lang="en-US" sz="1600" dirty="0"/>
                </a:br>
                <a:r>
                  <a:rPr lang="en-US" sz="1600" dirty="0"/>
                  <a:t>Requirement</a:t>
                </a:r>
              </a:p>
            </c:rich>
          </c:tx>
          <c:layout>
            <c:manualLayout>
              <c:xMode val="edge"/>
              <c:yMode val="edge"/>
              <c:x val="0"/>
              <c:y val="0.33858830146231716"/>
            </c:manualLayout>
          </c:layout>
          <c:overlay val="0"/>
          <c:spPr>
            <a:noFill/>
            <a:ln>
              <a:noFill/>
            </a:ln>
            <a:effectLst/>
          </c:spPr>
          <c:txPr>
            <a:bodyPr rot="0" spcFirstLastPara="1" vertOverflow="ellipsis"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9236608"/>
        <c:crosses val="autoZero"/>
        <c:crossBetween val="between"/>
      </c:valAx>
      <c:spPr>
        <a:noFill/>
        <a:ln>
          <a:noFill/>
        </a:ln>
        <a:effectLst/>
      </c:spPr>
    </c:plotArea>
    <c:legend>
      <c:legendPos val="r"/>
      <c:layout>
        <c:manualLayout>
          <c:xMode val="edge"/>
          <c:yMode val="edge"/>
          <c:x val="0.79151266805934972"/>
          <c:y val="0.32092238470191226"/>
          <c:w val="0.2016846108522149"/>
          <c:h val="0.2029828168030720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E63ED-65FD-4E08-945A-7C38EABB1E80}" type="doc">
      <dgm:prSet loTypeId="urn:microsoft.com/office/officeart/2005/8/layout/process1" loCatId="process" qsTypeId="urn:microsoft.com/office/officeart/2005/8/quickstyle/simple1" qsCatId="simple" csTypeId="urn:microsoft.com/office/officeart/2005/8/colors/accent1_1" csCatId="accent1" phldr="1"/>
      <dgm:spPr/>
    </dgm:pt>
    <dgm:pt modelId="{58B6731C-2086-4904-9A3F-A552C815E7DD}">
      <dgm:prSet phldrT="[Text]"/>
      <dgm:spPr/>
      <dgm:t>
        <a:bodyPr/>
        <a:lstStyle/>
        <a:p>
          <a:r>
            <a:rPr lang="en-US" b="1" dirty="0"/>
            <a:t>Determine an equitable local contribution requirement</a:t>
          </a:r>
          <a:r>
            <a:rPr lang="en-US" dirty="0"/>
            <a:t>, how much of the foundation budget that should be paid for by each city and town’s property tax, based upon the relative wealth of the municipality</a:t>
          </a:r>
        </a:p>
      </dgm:t>
    </dgm:pt>
    <dgm:pt modelId="{95A1F4E4-12BB-490C-B3E8-F45922CC358A}" type="parTrans" cxnId="{44B07225-A1B1-437C-B077-768127FD50EA}">
      <dgm:prSet/>
      <dgm:spPr/>
      <dgm:t>
        <a:bodyPr/>
        <a:lstStyle/>
        <a:p>
          <a:endParaRPr lang="en-US"/>
        </a:p>
      </dgm:t>
    </dgm:pt>
    <dgm:pt modelId="{3A865C0E-54CC-47AF-B4B0-47589B45CE0F}" type="sibTrans" cxnId="{44B07225-A1B1-437C-B077-768127FD50EA}">
      <dgm:prSet/>
      <dgm:spPr/>
      <dgm:t>
        <a:bodyPr/>
        <a:lstStyle/>
        <a:p>
          <a:endParaRPr lang="en-US" dirty="0"/>
        </a:p>
      </dgm:t>
    </dgm:pt>
    <dgm:pt modelId="{AF4C6AF5-3406-4313-B4CB-A35AD13E933B}">
      <dgm:prSet/>
      <dgm:spPr/>
      <dgm:t>
        <a:bodyPr/>
        <a:lstStyle/>
        <a:p>
          <a:r>
            <a:rPr lang="en-US" b="1" dirty="0"/>
            <a:t>Define and calculate a foundation budget for each district</a:t>
          </a:r>
          <a:r>
            <a:rPr lang="en-US" dirty="0"/>
            <a:t>, given the specific grades, programs, and demographic characteristics of its students</a:t>
          </a:r>
        </a:p>
      </dgm:t>
    </dgm:pt>
    <dgm:pt modelId="{6F2ADBBB-C2D9-4C26-95CF-2ACFA5241613}" type="parTrans" cxnId="{178E69EF-56AD-4104-844C-2D21C8CAB237}">
      <dgm:prSet/>
      <dgm:spPr/>
      <dgm:t>
        <a:bodyPr/>
        <a:lstStyle/>
        <a:p>
          <a:endParaRPr lang="en-US"/>
        </a:p>
      </dgm:t>
    </dgm:pt>
    <dgm:pt modelId="{4182EC18-BED9-46A8-8615-9E0CE481EA87}" type="sibTrans" cxnId="{178E69EF-56AD-4104-844C-2D21C8CAB237}">
      <dgm:prSet/>
      <dgm:spPr/>
      <dgm:t>
        <a:bodyPr/>
        <a:lstStyle/>
        <a:p>
          <a:endParaRPr lang="en-US" dirty="0"/>
        </a:p>
      </dgm:t>
    </dgm:pt>
    <dgm:pt modelId="{0D85A120-A348-46B2-8B9D-4847AA967ECE}">
      <dgm:prSet/>
      <dgm:spPr/>
      <dgm:t>
        <a:bodyPr/>
        <a:lstStyle/>
        <a:p>
          <a:r>
            <a:rPr lang="en-US" b="1" dirty="0"/>
            <a:t>Calculate state aid</a:t>
          </a:r>
          <a:r>
            <a:rPr lang="en-US" dirty="0"/>
            <a:t>, providing necessary funds to reach foundation or mandated minimum aid increases</a:t>
          </a:r>
        </a:p>
      </dgm:t>
    </dgm:pt>
    <dgm:pt modelId="{1758D526-C970-4EA6-B980-69FAB03A74BA}" type="parTrans" cxnId="{853DBB87-7621-421C-94C8-31258077AA12}">
      <dgm:prSet/>
      <dgm:spPr/>
      <dgm:t>
        <a:bodyPr/>
        <a:lstStyle/>
        <a:p>
          <a:endParaRPr lang="en-US"/>
        </a:p>
      </dgm:t>
    </dgm:pt>
    <dgm:pt modelId="{8BA104B6-67E5-44A2-92DE-B53BB3A81E15}" type="sibTrans" cxnId="{853DBB87-7621-421C-94C8-31258077AA12}">
      <dgm:prSet/>
      <dgm:spPr/>
      <dgm:t>
        <a:bodyPr/>
        <a:lstStyle/>
        <a:p>
          <a:endParaRPr lang="en-US"/>
        </a:p>
      </dgm:t>
    </dgm:pt>
    <dgm:pt modelId="{614D8B44-35F8-4FCF-A575-D2C9D152EDB6}" type="pres">
      <dgm:prSet presAssocID="{01AE63ED-65FD-4E08-945A-7C38EABB1E80}" presName="Name0" presStyleCnt="0">
        <dgm:presLayoutVars>
          <dgm:dir/>
          <dgm:resizeHandles val="exact"/>
        </dgm:presLayoutVars>
      </dgm:prSet>
      <dgm:spPr/>
    </dgm:pt>
    <dgm:pt modelId="{8D50D712-A947-41AF-91D3-571BD31CF7F3}" type="pres">
      <dgm:prSet presAssocID="{AF4C6AF5-3406-4313-B4CB-A35AD13E933B}" presName="node" presStyleLbl="node1" presStyleIdx="0" presStyleCnt="3">
        <dgm:presLayoutVars>
          <dgm:bulletEnabled val="1"/>
        </dgm:presLayoutVars>
      </dgm:prSet>
      <dgm:spPr/>
    </dgm:pt>
    <dgm:pt modelId="{4F2A453D-DFFC-4AE5-8FBF-C9E7ED730C7E}" type="pres">
      <dgm:prSet presAssocID="{4182EC18-BED9-46A8-8615-9E0CE481EA87}" presName="sibTrans" presStyleLbl="sibTrans2D1" presStyleIdx="0" presStyleCnt="2"/>
      <dgm:spPr/>
    </dgm:pt>
    <dgm:pt modelId="{33BEEC15-8928-4BF1-9279-DAB0B90E58DA}" type="pres">
      <dgm:prSet presAssocID="{4182EC18-BED9-46A8-8615-9E0CE481EA87}" presName="connectorText" presStyleLbl="sibTrans2D1" presStyleIdx="0" presStyleCnt="2"/>
      <dgm:spPr/>
    </dgm:pt>
    <dgm:pt modelId="{AEA63AFF-9003-4769-A4B1-84E6AD2B766A}" type="pres">
      <dgm:prSet presAssocID="{58B6731C-2086-4904-9A3F-A552C815E7DD}" presName="node" presStyleLbl="node1" presStyleIdx="1" presStyleCnt="3">
        <dgm:presLayoutVars>
          <dgm:bulletEnabled val="1"/>
        </dgm:presLayoutVars>
      </dgm:prSet>
      <dgm:spPr/>
    </dgm:pt>
    <dgm:pt modelId="{5327CE3A-EABB-4371-B12A-1F2059FB4C3A}" type="pres">
      <dgm:prSet presAssocID="{3A865C0E-54CC-47AF-B4B0-47589B45CE0F}" presName="sibTrans" presStyleLbl="sibTrans2D1" presStyleIdx="1" presStyleCnt="2"/>
      <dgm:spPr/>
    </dgm:pt>
    <dgm:pt modelId="{32999DED-1156-4960-BD96-F550EAAA20DE}" type="pres">
      <dgm:prSet presAssocID="{3A865C0E-54CC-47AF-B4B0-47589B45CE0F}" presName="connectorText" presStyleLbl="sibTrans2D1" presStyleIdx="1" presStyleCnt="2"/>
      <dgm:spPr/>
    </dgm:pt>
    <dgm:pt modelId="{1DF52D8A-E4C9-4892-BAD3-3894A54008DE}" type="pres">
      <dgm:prSet presAssocID="{0D85A120-A348-46B2-8B9D-4847AA967ECE}" presName="node" presStyleLbl="node1" presStyleIdx="2" presStyleCnt="3">
        <dgm:presLayoutVars>
          <dgm:bulletEnabled val="1"/>
        </dgm:presLayoutVars>
      </dgm:prSet>
      <dgm:spPr/>
    </dgm:pt>
  </dgm:ptLst>
  <dgm:cxnLst>
    <dgm:cxn modelId="{4FEA701E-101F-440B-AB51-6B9E6C4B30CD}" type="presOf" srcId="{AF4C6AF5-3406-4313-B4CB-A35AD13E933B}" destId="{8D50D712-A947-41AF-91D3-571BD31CF7F3}" srcOrd="0" destOrd="0" presId="urn:microsoft.com/office/officeart/2005/8/layout/process1"/>
    <dgm:cxn modelId="{44B07225-A1B1-437C-B077-768127FD50EA}" srcId="{01AE63ED-65FD-4E08-945A-7C38EABB1E80}" destId="{58B6731C-2086-4904-9A3F-A552C815E7DD}" srcOrd="1" destOrd="0" parTransId="{95A1F4E4-12BB-490C-B3E8-F45922CC358A}" sibTransId="{3A865C0E-54CC-47AF-B4B0-47589B45CE0F}"/>
    <dgm:cxn modelId="{10A36C40-1DC6-4E24-A209-9BBD8C5B362E}" type="presOf" srcId="{4182EC18-BED9-46A8-8615-9E0CE481EA87}" destId="{4F2A453D-DFFC-4AE5-8FBF-C9E7ED730C7E}" srcOrd="0" destOrd="0" presId="urn:microsoft.com/office/officeart/2005/8/layout/process1"/>
    <dgm:cxn modelId="{A65C946A-8A26-404A-B06B-6CD39967D510}" type="presOf" srcId="{58B6731C-2086-4904-9A3F-A552C815E7DD}" destId="{AEA63AFF-9003-4769-A4B1-84E6AD2B766A}" srcOrd="0" destOrd="0" presId="urn:microsoft.com/office/officeart/2005/8/layout/process1"/>
    <dgm:cxn modelId="{9E1FA86F-F40F-4579-9897-DB63CBBF02F6}" type="presOf" srcId="{01AE63ED-65FD-4E08-945A-7C38EABB1E80}" destId="{614D8B44-35F8-4FCF-A575-D2C9D152EDB6}" srcOrd="0" destOrd="0" presId="urn:microsoft.com/office/officeart/2005/8/layout/process1"/>
    <dgm:cxn modelId="{DA677E55-D7D8-48AD-867B-2BDD8F6C1B84}" type="presOf" srcId="{3A865C0E-54CC-47AF-B4B0-47589B45CE0F}" destId="{32999DED-1156-4960-BD96-F550EAAA20DE}" srcOrd="1" destOrd="0" presId="urn:microsoft.com/office/officeart/2005/8/layout/process1"/>
    <dgm:cxn modelId="{853DBB87-7621-421C-94C8-31258077AA12}" srcId="{01AE63ED-65FD-4E08-945A-7C38EABB1E80}" destId="{0D85A120-A348-46B2-8B9D-4847AA967ECE}" srcOrd="2" destOrd="0" parTransId="{1758D526-C970-4EA6-B980-69FAB03A74BA}" sibTransId="{8BA104B6-67E5-44A2-92DE-B53BB3A81E15}"/>
    <dgm:cxn modelId="{6069CB9A-D420-4C3D-8604-818A90EFE34D}" type="presOf" srcId="{3A865C0E-54CC-47AF-B4B0-47589B45CE0F}" destId="{5327CE3A-EABB-4371-B12A-1F2059FB4C3A}" srcOrd="0" destOrd="0" presId="urn:microsoft.com/office/officeart/2005/8/layout/process1"/>
    <dgm:cxn modelId="{E37794A3-B6AE-4987-8C90-5AF3463EB683}" type="presOf" srcId="{0D85A120-A348-46B2-8B9D-4847AA967ECE}" destId="{1DF52D8A-E4C9-4892-BAD3-3894A54008DE}" srcOrd="0" destOrd="0" presId="urn:microsoft.com/office/officeart/2005/8/layout/process1"/>
    <dgm:cxn modelId="{19F103EA-93B6-4CDD-818F-9A9215653ED2}" type="presOf" srcId="{4182EC18-BED9-46A8-8615-9E0CE481EA87}" destId="{33BEEC15-8928-4BF1-9279-DAB0B90E58DA}" srcOrd="1" destOrd="0" presId="urn:microsoft.com/office/officeart/2005/8/layout/process1"/>
    <dgm:cxn modelId="{178E69EF-56AD-4104-844C-2D21C8CAB237}" srcId="{01AE63ED-65FD-4E08-945A-7C38EABB1E80}" destId="{AF4C6AF5-3406-4313-B4CB-A35AD13E933B}" srcOrd="0" destOrd="0" parTransId="{6F2ADBBB-C2D9-4C26-95CF-2ACFA5241613}" sibTransId="{4182EC18-BED9-46A8-8615-9E0CE481EA87}"/>
    <dgm:cxn modelId="{440D0FEA-6C85-4B11-999D-72A2196A6104}" type="presParOf" srcId="{614D8B44-35F8-4FCF-A575-D2C9D152EDB6}" destId="{8D50D712-A947-41AF-91D3-571BD31CF7F3}" srcOrd="0" destOrd="0" presId="urn:microsoft.com/office/officeart/2005/8/layout/process1"/>
    <dgm:cxn modelId="{F6EE6234-BCDC-48EE-8E8E-643564613DE9}" type="presParOf" srcId="{614D8B44-35F8-4FCF-A575-D2C9D152EDB6}" destId="{4F2A453D-DFFC-4AE5-8FBF-C9E7ED730C7E}" srcOrd="1" destOrd="0" presId="urn:microsoft.com/office/officeart/2005/8/layout/process1"/>
    <dgm:cxn modelId="{A4757FF8-7578-4C11-9F4D-D2DFD20703CA}" type="presParOf" srcId="{4F2A453D-DFFC-4AE5-8FBF-C9E7ED730C7E}" destId="{33BEEC15-8928-4BF1-9279-DAB0B90E58DA}" srcOrd="0" destOrd="0" presId="urn:microsoft.com/office/officeart/2005/8/layout/process1"/>
    <dgm:cxn modelId="{B8EFDC8B-8FFD-4026-98F0-F16C81D9095F}" type="presParOf" srcId="{614D8B44-35F8-4FCF-A575-D2C9D152EDB6}" destId="{AEA63AFF-9003-4769-A4B1-84E6AD2B766A}" srcOrd="2" destOrd="0" presId="urn:microsoft.com/office/officeart/2005/8/layout/process1"/>
    <dgm:cxn modelId="{B584BFFF-718F-4B97-A47E-1781960E06E0}" type="presParOf" srcId="{614D8B44-35F8-4FCF-A575-D2C9D152EDB6}" destId="{5327CE3A-EABB-4371-B12A-1F2059FB4C3A}" srcOrd="3" destOrd="0" presId="urn:microsoft.com/office/officeart/2005/8/layout/process1"/>
    <dgm:cxn modelId="{1679D83A-A086-4E97-8D9A-46CB2942F0D4}" type="presParOf" srcId="{5327CE3A-EABB-4371-B12A-1F2059FB4C3A}" destId="{32999DED-1156-4960-BD96-F550EAAA20DE}" srcOrd="0" destOrd="0" presId="urn:microsoft.com/office/officeart/2005/8/layout/process1"/>
    <dgm:cxn modelId="{5574F373-F65E-410A-B9B4-CD03353B1099}" type="presParOf" srcId="{614D8B44-35F8-4FCF-A575-D2C9D152EDB6}" destId="{1DF52D8A-E4C9-4892-BAD3-3894A54008D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6AA2D4-22EA-4C61-A635-1DFAFCD91E34}" type="doc">
      <dgm:prSet loTypeId="urn:microsoft.com/office/officeart/2005/8/layout/equation1" loCatId="process" qsTypeId="urn:microsoft.com/office/officeart/2005/8/quickstyle/simple1" qsCatId="simple" csTypeId="urn:microsoft.com/office/officeart/2005/8/colors/accent1_2" csCatId="accent1" phldr="1"/>
      <dgm:spPr/>
    </dgm:pt>
    <dgm:pt modelId="{E800EEAB-84BC-4050-803A-823B87340449}">
      <dgm:prSet phldrT="[Text]"/>
      <dgm:spPr>
        <a:solidFill>
          <a:schemeClr val="accent1">
            <a:lumMod val="40000"/>
            <a:lumOff val="60000"/>
          </a:schemeClr>
        </a:solidFill>
      </dgm:spPr>
      <dgm:t>
        <a:bodyPr/>
        <a:lstStyle/>
        <a:p>
          <a:r>
            <a:rPr lang="en-US" dirty="0">
              <a:solidFill>
                <a:srgbClr val="000000"/>
              </a:solidFill>
            </a:rPr>
            <a:t>2020 aggregate income </a:t>
          </a:r>
          <a:br>
            <a:rPr lang="en-US" dirty="0">
              <a:solidFill>
                <a:srgbClr val="000000"/>
              </a:solidFill>
            </a:rPr>
          </a:br>
          <a:r>
            <a:rPr lang="en-US" dirty="0">
              <a:solidFill>
                <a:srgbClr val="000000"/>
              </a:solidFill>
            </a:rPr>
            <a:t>X </a:t>
          </a:r>
          <a:br>
            <a:rPr lang="en-US" dirty="0">
              <a:solidFill>
                <a:srgbClr val="000000"/>
              </a:solidFill>
            </a:rPr>
          </a:br>
          <a:r>
            <a:rPr lang="en-US" dirty="0">
              <a:solidFill>
                <a:srgbClr val="000000"/>
              </a:solidFill>
            </a:rPr>
            <a:t>Statewide Income % </a:t>
          </a:r>
          <a:br>
            <a:rPr lang="en-US" dirty="0">
              <a:solidFill>
                <a:srgbClr val="000000"/>
              </a:solidFill>
            </a:rPr>
          </a:br>
          <a:r>
            <a:rPr lang="en-US" dirty="0">
              <a:solidFill>
                <a:srgbClr val="000000"/>
              </a:solidFill>
            </a:rPr>
            <a:t>1.5329%</a:t>
          </a:r>
        </a:p>
      </dgm:t>
    </dgm:pt>
    <dgm:pt modelId="{2052944F-0C8B-499C-BD9F-CA215B9EC272}" type="parTrans" cxnId="{7529070F-05FE-4D10-913D-73DE83530C15}">
      <dgm:prSet/>
      <dgm:spPr/>
      <dgm:t>
        <a:bodyPr/>
        <a:lstStyle/>
        <a:p>
          <a:endParaRPr lang="en-US"/>
        </a:p>
      </dgm:t>
    </dgm:pt>
    <dgm:pt modelId="{A88A150B-6095-49F4-B9FC-B10DBEDA77BA}" type="sibTrans" cxnId="{7529070F-05FE-4D10-913D-73DE83530C15}">
      <dgm:prSet/>
      <dgm:spPr/>
      <dgm:t>
        <a:bodyPr/>
        <a:lstStyle/>
        <a:p>
          <a:endParaRPr lang="en-US" dirty="0"/>
        </a:p>
      </dgm:t>
    </dgm:pt>
    <dgm:pt modelId="{C72DCCB4-36E7-44F8-A2E0-52760946C6DD}">
      <dgm:prSet phldrT="[Text]"/>
      <dgm:spPr>
        <a:solidFill>
          <a:schemeClr val="accent1">
            <a:lumMod val="20000"/>
            <a:lumOff val="80000"/>
          </a:schemeClr>
        </a:solidFill>
      </dgm:spPr>
      <dgm:t>
        <a:bodyPr/>
        <a:lstStyle/>
        <a:p>
          <a:r>
            <a:rPr lang="en-US" dirty="0">
              <a:solidFill>
                <a:srgbClr val="000000"/>
              </a:solidFill>
            </a:rPr>
            <a:t>2020 EQV </a:t>
          </a:r>
          <a:br>
            <a:rPr lang="en-US" dirty="0">
              <a:solidFill>
                <a:srgbClr val="000000"/>
              </a:solidFill>
            </a:rPr>
          </a:br>
          <a:r>
            <a:rPr lang="en-US" dirty="0">
              <a:solidFill>
                <a:srgbClr val="000000"/>
              </a:solidFill>
            </a:rPr>
            <a:t>X </a:t>
          </a:r>
          <a:br>
            <a:rPr lang="en-US" dirty="0">
              <a:solidFill>
                <a:srgbClr val="000000"/>
              </a:solidFill>
            </a:rPr>
          </a:br>
          <a:r>
            <a:rPr lang="en-US" dirty="0">
              <a:solidFill>
                <a:srgbClr val="000000"/>
              </a:solidFill>
            </a:rPr>
            <a:t>Statewide Property </a:t>
          </a:r>
          <a:br>
            <a:rPr lang="en-US" dirty="0">
              <a:solidFill>
                <a:srgbClr val="000000"/>
              </a:solidFill>
            </a:rPr>
          </a:br>
          <a:r>
            <a:rPr lang="en-US" dirty="0">
              <a:solidFill>
                <a:srgbClr val="000000"/>
              </a:solidFill>
            </a:rPr>
            <a:t>0.3534%</a:t>
          </a:r>
        </a:p>
      </dgm:t>
    </dgm:pt>
    <dgm:pt modelId="{8AA18F97-8910-483C-B3B6-477948F6BD7B}" type="parTrans" cxnId="{538034B8-B50E-4BEC-8EF7-82140BD469FF}">
      <dgm:prSet/>
      <dgm:spPr/>
      <dgm:t>
        <a:bodyPr/>
        <a:lstStyle/>
        <a:p>
          <a:endParaRPr lang="en-US"/>
        </a:p>
      </dgm:t>
    </dgm:pt>
    <dgm:pt modelId="{B4BB45A8-4447-473D-8546-DA8C74051750}" type="sibTrans" cxnId="{538034B8-B50E-4BEC-8EF7-82140BD469FF}">
      <dgm:prSet/>
      <dgm:spPr/>
      <dgm:t>
        <a:bodyPr/>
        <a:lstStyle/>
        <a:p>
          <a:endParaRPr lang="en-US" dirty="0"/>
        </a:p>
      </dgm:t>
    </dgm:pt>
    <dgm:pt modelId="{FC1405B8-0255-40C5-A617-3D6D3C2A896E}">
      <dgm:prSet phldrT="[Text]" custT="1"/>
      <dgm:spPr>
        <a:solidFill>
          <a:schemeClr val="accent3"/>
        </a:solidFill>
      </dgm:spPr>
      <dgm:t>
        <a:bodyPr/>
        <a:lstStyle/>
        <a:p>
          <a:r>
            <a:rPr lang="en-US" sz="4000" dirty="0">
              <a:solidFill>
                <a:srgbClr val="000000"/>
              </a:solidFill>
            </a:rPr>
            <a:t>CEY</a:t>
          </a:r>
        </a:p>
      </dgm:t>
    </dgm:pt>
    <dgm:pt modelId="{552A4388-6DC9-45E7-83B3-AE3036688CC1}" type="parTrans" cxnId="{94F9714B-689C-4169-98D0-113D8AA86A49}">
      <dgm:prSet/>
      <dgm:spPr/>
      <dgm:t>
        <a:bodyPr/>
        <a:lstStyle/>
        <a:p>
          <a:endParaRPr lang="en-US"/>
        </a:p>
      </dgm:t>
    </dgm:pt>
    <dgm:pt modelId="{56783F36-B368-46A8-8F45-B4B535E4A319}" type="sibTrans" cxnId="{94F9714B-689C-4169-98D0-113D8AA86A49}">
      <dgm:prSet/>
      <dgm:spPr/>
      <dgm:t>
        <a:bodyPr/>
        <a:lstStyle/>
        <a:p>
          <a:endParaRPr lang="en-US"/>
        </a:p>
      </dgm:t>
    </dgm:pt>
    <dgm:pt modelId="{D58324E1-0893-452E-B6C5-66D5FB99CE0C}" type="pres">
      <dgm:prSet presAssocID="{736AA2D4-22EA-4C61-A635-1DFAFCD91E34}" presName="linearFlow" presStyleCnt="0">
        <dgm:presLayoutVars>
          <dgm:dir/>
          <dgm:resizeHandles val="exact"/>
        </dgm:presLayoutVars>
      </dgm:prSet>
      <dgm:spPr/>
    </dgm:pt>
    <dgm:pt modelId="{4207FDC5-4DAC-4C1C-9513-65ED8BB05C8E}" type="pres">
      <dgm:prSet presAssocID="{E800EEAB-84BC-4050-803A-823B87340449}" presName="node" presStyleLbl="node1" presStyleIdx="0" presStyleCnt="3">
        <dgm:presLayoutVars>
          <dgm:bulletEnabled val="1"/>
        </dgm:presLayoutVars>
      </dgm:prSet>
      <dgm:spPr/>
    </dgm:pt>
    <dgm:pt modelId="{E518CE39-2344-4015-BF30-592C8B51A059}" type="pres">
      <dgm:prSet presAssocID="{A88A150B-6095-49F4-B9FC-B10DBEDA77BA}" presName="spacerL" presStyleCnt="0"/>
      <dgm:spPr/>
    </dgm:pt>
    <dgm:pt modelId="{FDFEC808-FBDA-42D6-85A2-82C5DCFC0E83}" type="pres">
      <dgm:prSet presAssocID="{A88A150B-6095-49F4-B9FC-B10DBEDA77BA}" presName="sibTrans" presStyleLbl="sibTrans2D1" presStyleIdx="0" presStyleCnt="2"/>
      <dgm:spPr/>
    </dgm:pt>
    <dgm:pt modelId="{9B96F4E6-937D-4160-9192-8F075B258ACF}" type="pres">
      <dgm:prSet presAssocID="{A88A150B-6095-49F4-B9FC-B10DBEDA77BA}" presName="spacerR" presStyleCnt="0"/>
      <dgm:spPr/>
    </dgm:pt>
    <dgm:pt modelId="{6E648C0D-DCEC-4994-B282-1676B4A0C533}" type="pres">
      <dgm:prSet presAssocID="{C72DCCB4-36E7-44F8-A2E0-52760946C6DD}" presName="node" presStyleLbl="node1" presStyleIdx="1" presStyleCnt="3">
        <dgm:presLayoutVars>
          <dgm:bulletEnabled val="1"/>
        </dgm:presLayoutVars>
      </dgm:prSet>
      <dgm:spPr/>
    </dgm:pt>
    <dgm:pt modelId="{3029D1FA-F3B5-4549-8FFF-827177E49AEC}" type="pres">
      <dgm:prSet presAssocID="{B4BB45A8-4447-473D-8546-DA8C74051750}" presName="spacerL" presStyleCnt="0"/>
      <dgm:spPr/>
    </dgm:pt>
    <dgm:pt modelId="{45322DC9-C190-4E90-9E93-D50A42EC5258}" type="pres">
      <dgm:prSet presAssocID="{B4BB45A8-4447-473D-8546-DA8C74051750}" presName="sibTrans" presStyleLbl="sibTrans2D1" presStyleIdx="1" presStyleCnt="2"/>
      <dgm:spPr/>
    </dgm:pt>
    <dgm:pt modelId="{3BDE127E-A8E8-4910-9AC0-C34735560487}" type="pres">
      <dgm:prSet presAssocID="{B4BB45A8-4447-473D-8546-DA8C74051750}" presName="spacerR" presStyleCnt="0"/>
      <dgm:spPr/>
    </dgm:pt>
    <dgm:pt modelId="{4B2003F7-A90A-41D3-97D1-EBC42A6CB66D}" type="pres">
      <dgm:prSet presAssocID="{FC1405B8-0255-40C5-A617-3D6D3C2A896E}" presName="node" presStyleLbl="node1" presStyleIdx="2" presStyleCnt="3">
        <dgm:presLayoutVars>
          <dgm:bulletEnabled val="1"/>
        </dgm:presLayoutVars>
      </dgm:prSet>
      <dgm:spPr/>
    </dgm:pt>
  </dgm:ptLst>
  <dgm:cxnLst>
    <dgm:cxn modelId="{4B5ED900-5D74-4287-972E-22D29405758A}" type="presOf" srcId="{736AA2D4-22EA-4C61-A635-1DFAFCD91E34}" destId="{D58324E1-0893-452E-B6C5-66D5FB99CE0C}" srcOrd="0" destOrd="0" presId="urn:microsoft.com/office/officeart/2005/8/layout/equation1"/>
    <dgm:cxn modelId="{7529070F-05FE-4D10-913D-73DE83530C15}" srcId="{736AA2D4-22EA-4C61-A635-1DFAFCD91E34}" destId="{E800EEAB-84BC-4050-803A-823B87340449}" srcOrd="0" destOrd="0" parTransId="{2052944F-0C8B-499C-BD9F-CA215B9EC272}" sibTransId="{A88A150B-6095-49F4-B9FC-B10DBEDA77BA}"/>
    <dgm:cxn modelId="{FC283833-5A13-4EBF-8995-AA1D7EF99230}" type="presOf" srcId="{C72DCCB4-36E7-44F8-A2E0-52760946C6DD}" destId="{6E648C0D-DCEC-4994-B282-1676B4A0C533}" srcOrd="0" destOrd="0" presId="urn:microsoft.com/office/officeart/2005/8/layout/equation1"/>
    <dgm:cxn modelId="{C6659A33-669A-448E-8710-AD50298DCDD9}" type="presOf" srcId="{E800EEAB-84BC-4050-803A-823B87340449}" destId="{4207FDC5-4DAC-4C1C-9513-65ED8BB05C8E}" srcOrd="0" destOrd="0" presId="urn:microsoft.com/office/officeart/2005/8/layout/equation1"/>
    <dgm:cxn modelId="{A9A2735B-55AE-4E80-A583-52BF1379E695}" type="presOf" srcId="{FC1405B8-0255-40C5-A617-3D6D3C2A896E}" destId="{4B2003F7-A90A-41D3-97D1-EBC42A6CB66D}" srcOrd="0" destOrd="0" presId="urn:microsoft.com/office/officeart/2005/8/layout/equation1"/>
    <dgm:cxn modelId="{968ADD44-D5AD-42D8-B964-A2E740E40D83}" type="presOf" srcId="{A88A150B-6095-49F4-B9FC-B10DBEDA77BA}" destId="{FDFEC808-FBDA-42D6-85A2-82C5DCFC0E83}" srcOrd="0" destOrd="0" presId="urn:microsoft.com/office/officeart/2005/8/layout/equation1"/>
    <dgm:cxn modelId="{94F9714B-689C-4169-98D0-113D8AA86A49}" srcId="{736AA2D4-22EA-4C61-A635-1DFAFCD91E34}" destId="{FC1405B8-0255-40C5-A617-3D6D3C2A896E}" srcOrd="2" destOrd="0" parTransId="{552A4388-6DC9-45E7-83B3-AE3036688CC1}" sibTransId="{56783F36-B368-46A8-8F45-B4B535E4A319}"/>
    <dgm:cxn modelId="{17219C76-6BFD-4C5C-8F2B-42F1AD30068F}" type="presOf" srcId="{B4BB45A8-4447-473D-8546-DA8C74051750}" destId="{45322DC9-C190-4E90-9E93-D50A42EC5258}" srcOrd="0" destOrd="0" presId="urn:microsoft.com/office/officeart/2005/8/layout/equation1"/>
    <dgm:cxn modelId="{538034B8-B50E-4BEC-8EF7-82140BD469FF}" srcId="{736AA2D4-22EA-4C61-A635-1DFAFCD91E34}" destId="{C72DCCB4-36E7-44F8-A2E0-52760946C6DD}" srcOrd="1" destOrd="0" parTransId="{8AA18F97-8910-483C-B3B6-477948F6BD7B}" sibTransId="{B4BB45A8-4447-473D-8546-DA8C74051750}"/>
    <dgm:cxn modelId="{A906D928-1B69-4F43-9386-088006A8DB9C}" type="presParOf" srcId="{D58324E1-0893-452E-B6C5-66D5FB99CE0C}" destId="{4207FDC5-4DAC-4C1C-9513-65ED8BB05C8E}" srcOrd="0" destOrd="0" presId="urn:microsoft.com/office/officeart/2005/8/layout/equation1"/>
    <dgm:cxn modelId="{D313F946-9521-4BC5-93DE-E1DD98713607}" type="presParOf" srcId="{D58324E1-0893-452E-B6C5-66D5FB99CE0C}" destId="{E518CE39-2344-4015-BF30-592C8B51A059}" srcOrd="1" destOrd="0" presId="urn:microsoft.com/office/officeart/2005/8/layout/equation1"/>
    <dgm:cxn modelId="{C1F59AF2-A11E-4AF2-8A13-302D9AE2CB26}" type="presParOf" srcId="{D58324E1-0893-452E-B6C5-66D5FB99CE0C}" destId="{FDFEC808-FBDA-42D6-85A2-82C5DCFC0E83}" srcOrd="2" destOrd="0" presId="urn:microsoft.com/office/officeart/2005/8/layout/equation1"/>
    <dgm:cxn modelId="{A121EB2F-863D-404C-8540-87492425AB25}" type="presParOf" srcId="{D58324E1-0893-452E-B6C5-66D5FB99CE0C}" destId="{9B96F4E6-937D-4160-9192-8F075B258ACF}" srcOrd="3" destOrd="0" presId="urn:microsoft.com/office/officeart/2005/8/layout/equation1"/>
    <dgm:cxn modelId="{FC3C6948-57CE-431E-A6C6-A45A723B0A88}" type="presParOf" srcId="{D58324E1-0893-452E-B6C5-66D5FB99CE0C}" destId="{6E648C0D-DCEC-4994-B282-1676B4A0C533}" srcOrd="4" destOrd="0" presId="urn:microsoft.com/office/officeart/2005/8/layout/equation1"/>
    <dgm:cxn modelId="{7888038E-74A6-4546-AC51-BACD6823B649}" type="presParOf" srcId="{D58324E1-0893-452E-B6C5-66D5FB99CE0C}" destId="{3029D1FA-F3B5-4549-8FFF-827177E49AEC}" srcOrd="5" destOrd="0" presId="urn:microsoft.com/office/officeart/2005/8/layout/equation1"/>
    <dgm:cxn modelId="{01FBD4B8-00BD-4EE1-BEED-9DF284BF6B7C}" type="presParOf" srcId="{D58324E1-0893-452E-B6C5-66D5FB99CE0C}" destId="{45322DC9-C190-4E90-9E93-D50A42EC5258}" srcOrd="6" destOrd="0" presId="urn:microsoft.com/office/officeart/2005/8/layout/equation1"/>
    <dgm:cxn modelId="{2516F1EB-EFAB-4065-9011-ACD8914F11E5}" type="presParOf" srcId="{D58324E1-0893-452E-B6C5-66D5FB99CE0C}" destId="{3BDE127E-A8E8-4910-9AC0-C34735560487}" srcOrd="7" destOrd="0" presId="urn:microsoft.com/office/officeart/2005/8/layout/equation1"/>
    <dgm:cxn modelId="{AA84D299-3857-4ADD-9149-69421826023B}" type="presParOf" srcId="{D58324E1-0893-452E-B6C5-66D5FB99CE0C}" destId="{4B2003F7-A90A-41D3-97D1-EBC42A6CB66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28E789-DAE8-49DC-967B-084E09F95B2F}" type="doc">
      <dgm:prSet loTypeId="urn:microsoft.com/office/officeart/2005/8/layout/hierarchy2" loCatId="hierarchy" qsTypeId="urn:microsoft.com/office/officeart/2005/8/quickstyle/simple1" qsCatId="simple" csTypeId="urn:microsoft.com/office/officeart/2005/8/colors/accent4_1" csCatId="accent4" phldr="1"/>
      <dgm:spPr/>
      <dgm:t>
        <a:bodyPr/>
        <a:lstStyle/>
        <a:p>
          <a:endParaRPr lang="en-US"/>
        </a:p>
      </dgm:t>
    </dgm:pt>
    <dgm:pt modelId="{416A7F46-F909-48C8-85D3-4074A829B9E2}">
      <dgm:prSet phldrT="[Text]"/>
      <dgm:spPr/>
      <dgm:t>
        <a:bodyPr/>
        <a:lstStyle/>
        <a:p>
          <a:r>
            <a:rPr lang="en-US" b="1" dirty="0"/>
            <a:t>Increase last year’s required local contribution by the MRGF</a:t>
          </a:r>
        </a:p>
      </dgm:t>
    </dgm:pt>
    <dgm:pt modelId="{CF97F794-A884-4047-A926-C1B55E44E26E}" type="parTrans" cxnId="{81F9D95F-B7BC-4A7D-9369-9393919D605B}">
      <dgm:prSet/>
      <dgm:spPr/>
      <dgm:t>
        <a:bodyPr/>
        <a:lstStyle/>
        <a:p>
          <a:endParaRPr lang="en-US"/>
        </a:p>
      </dgm:t>
    </dgm:pt>
    <dgm:pt modelId="{D264DEE3-B2AA-41AC-B598-372342FC7A6A}" type="sibTrans" cxnId="{81F9D95F-B7BC-4A7D-9369-9393919D605B}">
      <dgm:prSet/>
      <dgm:spPr/>
      <dgm:t>
        <a:bodyPr/>
        <a:lstStyle/>
        <a:p>
          <a:endParaRPr lang="en-US"/>
        </a:p>
      </dgm:t>
    </dgm:pt>
    <dgm:pt modelId="{41C1D1F0-81CA-44EA-8E94-909CF6D19C13}">
      <dgm:prSet phldrT="[Text]"/>
      <dgm:spPr/>
      <dgm:t>
        <a:bodyPr/>
        <a:lstStyle/>
        <a:p>
          <a:r>
            <a:rPr lang="en-US" b="1" dirty="0"/>
            <a:t>If the PLC as a % of foundation&lt; target</a:t>
          </a:r>
        </a:p>
      </dgm:t>
    </dgm:pt>
    <dgm:pt modelId="{546D5508-0932-464D-8199-BB9A14AA8C9C}" type="parTrans" cxnId="{50C3624B-5BC1-42C6-A085-C9B83EE68570}">
      <dgm:prSet/>
      <dgm:spPr/>
      <dgm:t>
        <a:bodyPr/>
        <a:lstStyle/>
        <a:p>
          <a:endParaRPr lang="en-US" dirty="0"/>
        </a:p>
      </dgm:t>
    </dgm:pt>
    <dgm:pt modelId="{EA01EEF6-F40B-4465-99D7-E0B5491D4F7A}" type="sibTrans" cxnId="{50C3624B-5BC1-42C6-A085-C9B83EE68570}">
      <dgm:prSet/>
      <dgm:spPr/>
      <dgm:t>
        <a:bodyPr/>
        <a:lstStyle/>
        <a:p>
          <a:endParaRPr lang="en-US"/>
        </a:p>
      </dgm:t>
    </dgm:pt>
    <dgm:pt modelId="{03E3D143-97A7-4F8A-B9C1-33A9342060B0}">
      <dgm:prSet phldrT="[Text]"/>
      <dgm:spPr/>
      <dgm:t>
        <a:bodyPr/>
        <a:lstStyle/>
        <a:p>
          <a:r>
            <a:rPr lang="en-US" b="1" dirty="0"/>
            <a:t>If the difference is &lt; than 2.5%, the PLC is the new requirement </a:t>
          </a:r>
        </a:p>
      </dgm:t>
    </dgm:pt>
    <dgm:pt modelId="{9D664BC0-85D7-42C2-9D7E-AC518D015E4A}" type="parTrans" cxnId="{962F10D6-B922-4EE5-B42B-8016B23E3242}">
      <dgm:prSet/>
      <dgm:spPr/>
      <dgm:t>
        <a:bodyPr/>
        <a:lstStyle/>
        <a:p>
          <a:endParaRPr lang="en-US" dirty="0"/>
        </a:p>
      </dgm:t>
    </dgm:pt>
    <dgm:pt modelId="{E109FFE8-9D63-41D1-8009-1B4BFD8225BF}" type="sibTrans" cxnId="{962F10D6-B922-4EE5-B42B-8016B23E3242}">
      <dgm:prSet/>
      <dgm:spPr/>
      <dgm:t>
        <a:bodyPr/>
        <a:lstStyle/>
        <a:p>
          <a:endParaRPr lang="en-US"/>
        </a:p>
      </dgm:t>
    </dgm:pt>
    <dgm:pt modelId="{9607414A-142F-4BED-B84A-5D9B5CBC226C}">
      <dgm:prSet phldrT="[Text]"/>
      <dgm:spPr/>
      <dgm:t>
        <a:bodyPr/>
        <a:lstStyle/>
        <a:p>
          <a:r>
            <a:rPr lang="en-US" b="1" dirty="0"/>
            <a:t>If the difference is &gt; 7.5%, add 2% to PLC</a:t>
          </a:r>
        </a:p>
      </dgm:t>
    </dgm:pt>
    <dgm:pt modelId="{84684FD0-4701-4881-9E7C-200515850A90}" type="parTrans" cxnId="{4A447665-0D1A-44D3-A69A-DB1ACD0A202C}">
      <dgm:prSet/>
      <dgm:spPr/>
      <dgm:t>
        <a:bodyPr/>
        <a:lstStyle/>
        <a:p>
          <a:endParaRPr lang="en-US" dirty="0"/>
        </a:p>
      </dgm:t>
    </dgm:pt>
    <dgm:pt modelId="{19D40EDF-212F-4F84-B6DC-B17BA5CB206A}" type="sibTrans" cxnId="{4A447665-0D1A-44D3-A69A-DB1ACD0A202C}">
      <dgm:prSet/>
      <dgm:spPr/>
      <dgm:t>
        <a:bodyPr/>
        <a:lstStyle/>
        <a:p>
          <a:endParaRPr lang="en-US"/>
        </a:p>
      </dgm:t>
    </dgm:pt>
    <dgm:pt modelId="{3E925519-AB70-487F-A3CF-779C9D4986B2}">
      <dgm:prSet phldrT="[Text]"/>
      <dgm:spPr/>
      <dgm:t>
        <a:bodyPr/>
        <a:lstStyle/>
        <a:p>
          <a:r>
            <a:rPr lang="en-US" b="1" dirty="0"/>
            <a:t> If the PLC as a % of foundation &gt; target</a:t>
          </a:r>
        </a:p>
      </dgm:t>
    </dgm:pt>
    <dgm:pt modelId="{13D32746-C5C9-46CA-8BEF-EB4ECF892FC9}" type="parTrans" cxnId="{56D7B375-0210-4FEC-AAD1-CF7FE523FBE0}">
      <dgm:prSet/>
      <dgm:spPr/>
      <dgm:t>
        <a:bodyPr/>
        <a:lstStyle/>
        <a:p>
          <a:endParaRPr lang="en-US" dirty="0"/>
        </a:p>
      </dgm:t>
    </dgm:pt>
    <dgm:pt modelId="{F1300936-93BA-462C-875D-1068BD455BF3}" type="sibTrans" cxnId="{56D7B375-0210-4FEC-AAD1-CF7FE523FBE0}">
      <dgm:prSet/>
      <dgm:spPr/>
      <dgm:t>
        <a:bodyPr/>
        <a:lstStyle/>
        <a:p>
          <a:endParaRPr lang="en-US"/>
        </a:p>
      </dgm:t>
    </dgm:pt>
    <dgm:pt modelId="{DE40F3D7-6795-4175-804D-4960BEE93730}">
      <dgm:prSet/>
      <dgm:spPr/>
      <dgm:t>
        <a:bodyPr/>
        <a:lstStyle/>
        <a:p>
          <a:r>
            <a:rPr lang="en-US" b="1" dirty="0"/>
            <a:t>Reduce PLC by 100% of the gap</a:t>
          </a:r>
        </a:p>
      </dgm:t>
    </dgm:pt>
    <dgm:pt modelId="{CE54A0F9-30D0-49D8-971B-D826D00A82D9}" type="parTrans" cxnId="{0DB5730D-1F43-4326-BA6D-FB0516290BAF}">
      <dgm:prSet/>
      <dgm:spPr/>
      <dgm:t>
        <a:bodyPr/>
        <a:lstStyle/>
        <a:p>
          <a:endParaRPr lang="en-US" dirty="0"/>
        </a:p>
      </dgm:t>
    </dgm:pt>
    <dgm:pt modelId="{D73E3A5E-4838-4C13-A439-03DC98DB6A08}" type="sibTrans" cxnId="{0DB5730D-1F43-4326-BA6D-FB0516290BAF}">
      <dgm:prSet/>
      <dgm:spPr/>
      <dgm:t>
        <a:bodyPr/>
        <a:lstStyle/>
        <a:p>
          <a:endParaRPr lang="en-US"/>
        </a:p>
      </dgm:t>
    </dgm:pt>
    <dgm:pt modelId="{B06FB02C-2212-4766-8B56-337E8E5A9362}">
      <dgm:prSet/>
      <dgm:spPr/>
      <dgm:t>
        <a:bodyPr/>
        <a:lstStyle/>
        <a:p>
          <a:r>
            <a:rPr lang="en-US" b="1" dirty="0"/>
            <a:t>If the difference is between 2.5% and 7.5%, add 1% to PLC</a:t>
          </a:r>
        </a:p>
      </dgm:t>
    </dgm:pt>
    <dgm:pt modelId="{E3679DB5-1AE3-49E7-8AFB-32731F76C58F}" type="parTrans" cxnId="{7FD5709D-455C-42CE-B728-071D7A40FBA9}">
      <dgm:prSet/>
      <dgm:spPr/>
      <dgm:t>
        <a:bodyPr/>
        <a:lstStyle/>
        <a:p>
          <a:endParaRPr lang="en-US" dirty="0"/>
        </a:p>
      </dgm:t>
    </dgm:pt>
    <dgm:pt modelId="{C2F07E62-3801-409E-9C46-34DD1BDDEBAA}" type="sibTrans" cxnId="{7FD5709D-455C-42CE-B728-071D7A40FBA9}">
      <dgm:prSet/>
      <dgm:spPr/>
      <dgm:t>
        <a:bodyPr/>
        <a:lstStyle/>
        <a:p>
          <a:endParaRPr lang="en-US"/>
        </a:p>
      </dgm:t>
    </dgm:pt>
    <dgm:pt modelId="{EA953510-FE78-46C1-A7FA-81B98A339B5C}" type="pres">
      <dgm:prSet presAssocID="{7828E789-DAE8-49DC-967B-084E09F95B2F}" presName="diagram" presStyleCnt="0">
        <dgm:presLayoutVars>
          <dgm:chPref val="1"/>
          <dgm:dir/>
          <dgm:animOne val="branch"/>
          <dgm:animLvl val="lvl"/>
          <dgm:resizeHandles val="exact"/>
        </dgm:presLayoutVars>
      </dgm:prSet>
      <dgm:spPr/>
    </dgm:pt>
    <dgm:pt modelId="{25B75281-E2F7-4B3B-A90D-045BA8C61F46}" type="pres">
      <dgm:prSet presAssocID="{416A7F46-F909-48C8-85D3-4074A829B9E2}" presName="root1" presStyleCnt="0"/>
      <dgm:spPr/>
    </dgm:pt>
    <dgm:pt modelId="{BF19BE8B-BD87-42A2-9764-1EB090F7B15B}" type="pres">
      <dgm:prSet presAssocID="{416A7F46-F909-48C8-85D3-4074A829B9E2}" presName="LevelOneTextNode" presStyleLbl="node0" presStyleIdx="0" presStyleCnt="1">
        <dgm:presLayoutVars>
          <dgm:chPref val="3"/>
        </dgm:presLayoutVars>
      </dgm:prSet>
      <dgm:spPr/>
    </dgm:pt>
    <dgm:pt modelId="{8E227A6F-0A78-4AFD-AAE7-6E68CBF6C2BF}" type="pres">
      <dgm:prSet presAssocID="{416A7F46-F909-48C8-85D3-4074A829B9E2}" presName="level2hierChild" presStyleCnt="0"/>
      <dgm:spPr/>
    </dgm:pt>
    <dgm:pt modelId="{82B584B0-124C-45FD-BE2B-109FC2367A9C}" type="pres">
      <dgm:prSet presAssocID="{13D32746-C5C9-46CA-8BEF-EB4ECF892FC9}" presName="conn2-1" presStyleLbl="parChTrans1D2" presStyleIdx="0" presStyleCnt="2"/>
      <dgm:spPr/>
    </dgm:pt>
    <dgm:pt modelId="{14F664F6-088A-47BA-BAEC-B8DCB037C1BD}" type="pres">
      <dgm:prSet presAssocID="{13D32746-C5C9-46CA-8BEF-EB4ECF892FC9}" presName="connTx" presStyleLbl="parChTrans1D2" presStyleIdx="0" presStyleCnt="2"/>
      <dgm:spPr/>
    </dgm:pt>
    <dgm:pt modelId="{4E28656B-7147-45C1-9423-266A5BE52374}" type="pres">
      <dgm:prSet presAssocID="{3E925519-AB70-487F-A3CF-779C9D4986B2}" presName="root2" presStyleCnt="0"/>
      <dgm:spPr/>
    </dgm:pt>
    <dgm:pt modelId="{B3E8E1DF-4E1D-4AD2-B2E4-4593C4EB17D2}" type="pres">
      <dgm:prSet presAssocID="{3E925519-AB70-487F-A3CF-779C9D4986B2}" presName="LevelTwoTextNode" presStyleLbl="node2" presStyleIdx="0" presStyleCnt="2">
        <dgm:presLayoutVars>
          <dgm:chPref val="3"/>
        </dgm:presLayoutVars>
      </dgm:prSet>
      <dgm:spPr/>
    </dgm:pt>
    <dgm:pt modelId="{FE3588CB-5C7F-4FFD-8915-252669BFB854}" type="pres">
      <dgm:prSet presAssocID="{3E925519-AB70-487F-A3CF-779C9D4986B2}" presName="level3hierChild" presStyleCnt="0"/>
      <dgm:spPr/>
    </dgm:pt>
    <dgm:pt modelId="{BF3BCB26-BF55-40DF-B618-CC5C172CA459}" type="pres">
      <dgm:prSet presAssocID="{CE54A0F9-30D0-49D8-971B-D826D00A82D9}" presName="conn2-1" presStyleLbl="parChTrans1D3" presStyleIdx="0" presStyleCnt="4"/>
      <dgm:spPr/>
    </dgm:pt>
    <dgm:pt modelId="{099189A1-B173-4C25-8601-90FE72FAB885}" type="pres">
      <dgm:prSet presAssocID="{CE54A0F9-30D0-49D8-971B-D826D00A82D9}" presName="connTx" presStyleLbl="parChTrans1D3" presStyleIdx="0" presStyleCnt="4"/>
      <dgm:spPr/>
    </dgm:pt>
    <dgm:pt modelId="{FAD1C297-6C98-472B-8EC4-5C11C268AE02}" type="pres">
      <dgm:prSet presAssocID="{DE40F3D7-6795-4175-804D-4960BEE93730}" presName="root2" presStyleCnt="0"/>
      <dgm:spPr/>
    </dgm:pt>
    <dgm:pt modelId="{3AC7DFFC-322D-499F-BBD4-F622DC22D511}" type="pres">
      <dgm:prSet presAssocID="{DE40F3D7-6795-4175-804D-4960BEE93730}" presName="LevelTwoTextNode" presStyleLbl="node3" presStyleIdx="0" presStyleCnt="4">
        <dgm:presLayoutVars>
          <dgm:chPref val="3"/>
        </dgm:presLayoutVars>
      </dgm:prSet>
      <dgm:spPr/>
    </dgm:pt>
    <dgm:pt modelId="{F35DCDF9-1065-446F-9F5F-6F0EA41B6FF1}" type="pres">
      <dgm:prSet presAssocID="{DE40F3D7-6795-4175-804D-4960BEE93730}" presName="level3hierChild" presStyleCnt="0"/>
      <dgm:spPr/>
    </dgm:pt>
    <dgm:pt modelId="{0F05C161-9291-4B88-95EB-C2952CEAE6E2}" type="pres">
      <dgm:prSet presAssocID="{546D5508-0932-464D-8199-BB9A14AA8C9C}" presName="conn2-1" presStyleLbl="parChTrans1D2" presStyleIdx="1" presStyleCnt="2"/>
      <dgm:spPr/>
    </dgm:pt>
    <dgm:pt modelId="{B7A20078-B9E5-4430-8D6E-2DD2F71362F3}" type="pres">
      <dgm:prSet presAssocID="{546D5508-0932-464D-8199-BB9A14AA8C9C}" presName="connTx" presStyleLbl="parChTrans1D2" presStyleIdx="1" presStyleCnt="2"/>
      <dgm:spPr/>
    </dgm:pt>
    <dgm:pt modelId="{3649D70E-5B38-4B67-826E-A2E95C448CB7}" type="pres">
      <dgm:prSet presAssocID="{41C1D1F0-81CA-44EA-8E94-909CF6D19C13}" presName="root2" presStyleCnt="0"/>
      <dgm:spPr/>
    </dgm:pt>
    <dgm:pt modelId="{1432B6AB-057E-4A0D-9657-D3783F2ECED5}" type="pres">
      <dgm:prSet presAssocID="{41C1D1F0-81CA-44EA-8E94-909CF6D19C13}" presName="LevelTwoTextNode" presStyleLbl="node2" presStyleIdx="1" presStyleCnt="2" custLinFactNeighborX="2" custLinFactNeighborY="-5727">
        <dgm:presLayoutVars>
          <dgm:chPref val="3"/>
        </dgm:presLayoutVars>
      </dgm:prSet>
      <dgm:spPr/>
    </dgm:pt>
    <dgm:pt modelId="{532B47F2-07DF-49EE-8194-D9D576C2C7A1}" type="pres">
      <dgm:prSet presAssocID="{41C1D1F0-81CA-44EA-8E94-909CF6D19C13}" presName="level3hierChild" presStyleCnt="0"/>
      <dgm:spPr/>
    </dgm:pt>
    <dgm:pt modelId="{D7BE62FF-0CAE-464A-A74F-4D9B02DD80A7}" type="pres">
      <dgm:prSet presAssocID="{9D664BC0-85D7-42C2-9D7E-AC518D015E4A}" presName="conn2-1" presStyleLbl="parChTrans1D3" presStyleIdx="1" presStyleCnt="4"/>
      <dgm:spPr/>
    </dgm:pt>
    <dgm:pt modelId="{519635F6-2CA8-4557-884E-595C48DB90CB}" type="pres">
      <dgm:prSet presAssocID="{9D664BC0-85D7-42C2-9D7E-AC518D015E4A}" presName="connTx" presStyleLbl="parChTrans1D3" presStyleIdx="1" presStyleCnt="4"/>
      <dgm:spPr/>
    </dgm:pt>
    <dgm:pt modelId="{0A320ED2-6AB7-4B8C-B8DC-E146260EB290}" type="pres">
      <dgm:prSet presAssocID="{03E3D143-97A7-4F8A-B9C1-33A9342060B0}" presName="root2" presStyleCnt="0"/>
      <dgm:spPr/>
    </dgm:pt>
    <dgm:pt modelId="{6D865775-3ACD-4970-8DBE-5A7212F4BE41}" type="pres">
      <dgm:prSet presAssocID="{03E3D143-97A7-4F8A-B9C1-33A9342060B0}" presName="LevelTwoTextNode" presStyleLbl="node3" presStyleIdx="1" presStyleCnt="4">
        <dgm:presLayoutVars>
          <dgm:chPref val="3"/>
        </dgm:presLayoutVars>
      </dgm:prSet>
      <dgm:spPr/>
    </dgm:pt>
    <dgm:pt modelId="{4E9A1260-1366-4778-87C1-392EFCCB98D8}" type="pres">
      <dgm:prSet presAssocID="{03E3D143-97A7-4F8A-B9C1-33A9342060B0}" presName="level3hierChild" presStyleCnt="0"/>
      <dgm:spPr/>
    </dgm:pt>
    <dgm:pt modelId="{7E0A7B99-ADC5-46E5-9FC3-A5A6A52B8BFB}" type="pres">
      <dgm:prSet presAssocID="{E3679DB5-1AE3-49E7-8AFB-32731F76C58F}" presName="conn2-1" presStyleLbl="parChTrans1D3" presStyleIdx="2" presStyleCnt="4"/>
      <dgm:spPr/>
    </dgm:pt>
    <dgm:pt modelId="{C41EDA22-E204-461E-B334-6A60DF07B3CC}" type="pres">
      <dgm:prSet presAssocID="{E3679DB5-1AE3-49E7-8AFB-32731F76C58F}" presName="connTx" presStyleLbl="parChTrans1D3" presStyleIdx="2" presStyleCnt="4"/>
      <dgm:spPr/>
    </dgm:pt>
    <dgm:pt modelId="{CD6DC967-6E6F-4FA6-AB72-2B2E796A81A5}" type="pres">
      <dgm:prSet presAssocID="{B06FB02C-2212-4766-8B56-337E8E5A9362}" presName="root2" presStyleCnt="0"/>
      <dgm:spPr/>
    </dgm:pt>
    <dgm:pt modelId="{CE00BF54-49A3-403A-952B-34BCF99D061C}" type="pres">
      <dgm:prSet presAssocID="{B06FB02C-2212-4766-8B56-337E8E5A9362}" presName="LevelTwoTextNode" presStyleLbl="node3" presStyleIdx="2" presStyleCnt="4">
        <dgm:presLayoutVars>
          <dgm:chPref val="3"/>
        </dgm:presLayoutVars>
      </dgm:prSet>
      <dgm:spPr/>
    </dgm:pt>
    <dgm:pt modelId="{8337233C-208D-448F-9826-D34A57AF4A22}" type="pres">
      <dgm:prSet presAssocID="{B06FB02C-2212-4766-8B56-337E8E5A9362}" presName="level3hierChild" presStyleCnt="0"/>
      <dgm:spPr/>
    </dgm:pt>
    <dgm:pt modelId="{FA5D3E23-F91F-4083-9503-C29FC8C5583D}" type="pres">
      <dgm:prSet presAssocID="{84684FD0-4701-4881-9E7C-200515850A90}" presName="conn2-1" presStyleLbl="parChTrans1D3" presStyleIdx="3" presStyleCnt="4"/>
      <dgm:spPr/>
    </dgm:pt>
    <dgm:pt modelId="{4CB5C043-5139-46CD-8C04-BE5ABDFCE5A6}" type="pres">
      <dgm:prSet presAssocID="{84684FD0-4701-4881-9E7C-200515850A90}" presName="connTx" presStyleLbl="parChTrans1D3" presStyleIdx="3" presStyleCnt="4"/>
      <dgm:spPr/>
    </dgm:pt>
    <dgm:pt modelId="{6DE5D3B6-FD42-46A6-9F89-6D1B54D242B5}" type="pres">
      <dgm:prSet presAssocID="{9607414A-142F-4BED-B84A-5D9B5CBC226C}" presName="root2" presStyleCnt="0"/>
      <dgm:spPr/>
    </dgm:pt>
    <dgm:pt modelId="{F36B49DE-9975-46A4-A784-C649D401976D}" type="pres">
      <dgm:prSet presAssocID="{9607414A-142F-4BED-B84A-5D9B5CBC226C}" presName="LevelTwoTextNode" presStyleLbl="node3" presStyleIdx="3" presStyleCnt="4">
        <dgm:presLayoutVars>
          <dgm:chPref val="3"/>
        </dgm:presLayoutVars>
      </dgm:prSet>
      <dgm:spPr/>
    </dgm:pt>
    <dgm:pt modelId="{4924C215-507D-40DE-B878-E0DE7094CAA9}" type="pres">
      <dgm:prSet presAssocID="{9607414A-142F-4BED-B84A-5D9B5CBC226C}" presName="level3hierChild" presStyleCnt="0"/>
      <dgm:spPr/>
    </dgm:pt>
  </dgm:ptLst>
  <dgm:cxnLst>
    <dgm:cxn modelId="{0DB5730D-1F43-4326-BA6D-FB0516290BAF}" srcId="{3E925519-AB70-487F-A3CF-779C9D4986B2}" destId="{DE40F3D7-6795-4175-804D-4960BEE93730}" srcOrd="0" destOrd="0" parTransId="{CE54A0F9-30D0-49D8-971B-D826D00A82D9}" sibTransId="{D73E3A5E-4838-4C13-A439-03DC98DB6A08}"/>
    <dgm:cxn modelId="{975B3A10-2B3F-4502-835A-40FF040509B3}" type="presOf" srcId="{CE54A0F9-30D0-49D8-971B-D826D00A82D9}" destId="{BF3BCB26-BF55-40DF-B618-CC5C172CA459}" srcOrd="0" destOrd="0" presId="urn:microsoft.com/office/officeart/2005/8/layout/hierarchy2"/>
    <dgm:cxn modelId="{F771A929-737E-48F8-82C9-20D72764966B}" type="presOf" srcId="{9D664BC0-85D7-42C2-9D7E-AC518D015E4A}" destId="{519635F6-2CA8-4557-884E-595C48DB90CB}" srcOrd="1" destOrd="0" presId="urn:microsoft.com/office/officeart/2005/8/layout/hierarchy2"/>
    <dgm:cxn modelId="{83B4832A-7C7E-4C2F-BE47-EC74ED6A38DE}" type="presOf" srcId="{84684FD0-4701-4881-9E7C-200515850A90}" destId="{4CB5C043-5139-46CD-8C04-BE5ABDFCE5A6}" srcOrd="1" destOrd="0" presId="urn:microsoft.com/office/officeart/2005/8/layout/hierarchy2"/>
    <dgm:cxn modelId="{75A07D3E-08F5-43FD-944A-0622F10F0D63}" type="presOf" srcId="{03E3D143-97A7-4F8A-B9C1-33A9342060B0}" destId="{6D865775-3ACD-4970-8DBE-5A7212F4BE41}" srcOrd="0" destOrd="0" presId="urn:microsoft.com/office/officeart/2005/8/layout/hierarchy2"/>
    <dgm:cxn modelId="{8655483F-899B-4B82-914A-6E851D68A506}" type="presOf" srcId="{84684FD0-4701-4881-9E7C-200515850A90}" destId="{FA5D3E23-F91F-4083-9503-C29FC8C5583D}" srcOrd="0" destOrd="0" presId="urn:microsoft.com/office/officeart/2005/8/layout/hierarchy2"/>
    <dgm:cxn modelId="{5B2C8340-4670-4948-BBA9-72ABB5A67AF1}" type="presOf" srcId="{7828E789-DAE8-49DC-967B-084E09F95B2F}" destId="{EA953510-FE78-46C1-A7FA-81B98A339B5C}" srcOrd="0" destOrd="0" presId="urn:microsoft.com/office/officeart/2005/8/layout/hierarchy2"/>
    <dgm:cxn modelId="{63885C5E-6BAE-4CAF-A885-71D72D591A3C}" type="presOf" srcId="{13D32746-C5C9-46CA-8BEF-EB4ECF892FC9}" destId="{14F664F6-088A-47BA-BAEC-B8DCB037C1BD}" srcOrd="1" destOrd="0" presId="urn:microsoft.com/office/officeart/2005/8/layout/hierarchy2"/>
    <dgm:cxn modelId="{81F9D95F-B7BC-4A7D-9369-9393919D605B}" srcId="{7828E789-DAE8-49DC-967B-084E09F95B2F}" destId="{416A7F46-F909-48C8-85D3-4074A829B9E2}" srcOrd="0" destOrd="0" parTransId="{CF97F794-A884-4047-A926-C1B55E44E26E}" sibTransId="{D264DEE3-B2AA-41AC-B598-372342FC7A6A}"/>
    <dgm:cxn modelId="{4A447665-0D1A-44D3-A69A-DB1ACD0A202C}" srcId="{41C1D1F0-81CA-44EA-8E94-909CF6D19C13}" destId="{9607414A-142F-4BED-B84A-5D9B5CBC226C}" srcOrd="2" destOrd="0" parTransId="{84684FD0-4701-4881-9E7C-200515850A90}" sibTransId="{19D40EDF-212F-4F84-B6DC-B17BA5CB206A}"/>
    <dgm:cxn modelId="{90EF5748-F17D-414E-8CCC-907DD170D5B5}" type="presOf" srcId="{E3679DB5-1AE3-49E7-8AFB-32731F76C58F}" destId="{7E0A7B99-ADC5-46E5-9FC3-A5A6A52B8BFB}" srcOrd="0" destOrd="0" presId="urn:microsoft.com/office/officeart/2005/8/layout/hierarchy2"/>
    <dgm:cxn modelId="{50C3624B-5BC1-42C6-A085-C9B83EE68570}" srcId="{416A7F46-F909-48C8-85D3-4074A829B9E2}" destId="{41C1D1F0-81CA-44EA-8E94-909CF6D19C13}" srcOrd="1" destOrd="0" parTransId="{546D5508-0932-464D-8199-BB9A14AA8C9C}" sibTransId="{EA01EEF6-F40B-4465-99D7-E0B5491D4F7A}"/>
    <dgm:cxn modelId="{5A294D4B-7C86-4B94-858A-8B1DD8B5A63F}" type="presOf" srcId="{9D664BC0-85D7-42C2-9D7E-AC518D015E4A}" destId="{D7BE62FF-0CAE-464A-A74F-4D9B02DD80A7}" srcOrd="0" destOrd="0" presId="urn:microsoft.com/office/officeart/2005/8/layout/hierarchy2"/>
    <dgm:cxn modelId="{A5F70555-E13B-49EE-81B0-632DB647495D}" type="presOf" srcId="{546D5508-0932-464D-8199-BB9A14AA8C9C}" destId="{0F05C161-9291-4B88-95EB-C2952CEAE6E2}" srcOrd="0" destOrd="0" presId="urn:microsoft.com/office/officeart/2005/8/layout/hierarchy2"/>
    <dgm:cxn modelId="{56D7B375-0210-4FEC-AAD1-CF7FE523FBE0}" srcId="{416A7F46-F909-48C8-85D3-4074A829B9E2}" destId="{3E925519-AB70-487F-A3CF-779C9D4986B2}" srcOrd="0" destOrd="0" parTransId="{13D32746-C5C9-46CA-8BEF-EB4ECF892FC9}" sibTransId="{F1300936-93BA-462C-875D-1068BD455BF3}"/>
    <dgm:cxn modelId="{DC8E3679-9316-4CC6-86CA-DB253FC268DE}" type="presOf" srcId="{E3679DB5-1AE3-49E7-8AFB-32731F76C58F}" destId="{C41EDA22-E204-461E-B334-6A60DF07B3CC}" srcOrd="1" destOrd="0" presId="urn:microsoft.com/office/officeart/2005/8/layout/hierarchy2"/>
    <dgm:cxn modelId="{72118D99-97C3-4246-BEE3-9DADE3125DF2}" type="presOf" srcId="{DE40F3D7-6795-4175-804D-4960BEE93730}" destId="{3AC7DFFC-322D-499F-BBD4-F622DC22D511}" srcOrd="0" destOrd="0" presId="urn:microsoft.com/office/officeart/2005/8/layout/hierarchy2"/>
    <dgm:cxn modelId="{7FD5709D-455C-42CE-B728-071D7A40FBA9}" srcId="{41C1D1F0-81CA-44EA-8E94-909CF6D19C13}" destId="{B06FB02C-2212-4766-8B56-337E8E5A9362}" srcOrd="1" destOrd="0" parTransId="{E3679DB5-1AE3-49E7-8AFB-32731F76C58F}" sibTransId="{C2F07E62-3801-409E-9C46-34DD1BDDEBAA}"/>
    <dgm:cxn modelId="{FD8D9EAD-F10E-4C20-93A3-87B039F07E5E}" type="presOf" srcId="{9607414A-142F-4BED-B84A-5D9B5CBC226C}" destId="{F36B49DE-9975-46A4-A784-C649D401976D}" srcOrd="0" destOrd="0" presId="urn:microsoft.com/office/officeart/2005/8/layout/hierarchy2"/>
    <dgm:cxn modelId="{68A633BA-A1C0-40B3-8F00-C348F77ABEF7}" type="presOf" srcId="{546D5508-0932-464D-8199-BB9A14AA8C9C}" destId="{B7A20078-B9E5-4430-8D6E-2DD2F71362F3}" srcOrd="1" destOrd="0" presId="urn:microsoft.com/office/officeart/2005/8/layout/hierarchy2"/>
    <dgm:cxn modelId="{962F10D6-B922-4EE5-B42B-8016B23E3242}" srcId="{41C1D1F0-81CA-44EA-8E94-909CF6D19C13}" destId="{03E3D143-97A7-4F8A-B9C1-33A9342060B0}" srcOrd="0" destOrd="0" parTransId="{9D664BC0-85D7-42C2-9D7E-AC518D015E4A}" sibTransId="{E109FFE8-9D63-41D1-8009-1B4BFD8225BF}"/>
    <dgm:cxn modelId="{4CB004D7-1CEA-48C3-A0C8-FB4C056BE761}" type="presOf" srcId="{3E925519-AB70-487F-A3CF-779C9D4986B2}" destId="{B3E8E1DF-4E1D-4AD2-B2E4-4593C4EB17D2}" srcOrd="0" destOrd="0" presId="urn:microsoft.com/office/officeart/2005/8/layout/hierarchy2"/>
    <dgm:cxn modelId="{FAB28DD8-656E-42D6-96BA-2E824CB38522}" type="presOf" srcId="{416A7F46-F909-48C8-85D3-4074A829B9E2}" destId="{BF19BE8B-BD87-42A2-9764-1EB090F7B15B}" srcOrd="0" destOrd="0" presId="urn:microsoft.com/office/officeart/2005/8/layout/hierarchy2"/>
    <dgm:cxn modelId="{EA8385DD-6559-4806-86A7-64389BD555A5}" type="presOf" srcId="{B06FB02C-2212-4766-8B56-337E8E5A9362}" destId="{CE00BF54-49A3-403A-952B-34BCF99D061C}" srcOrd="0" destOrd="0" presId="urn:microsoft.com/office/officeart/2005/8/layout/hierarchy2"/>
    <dgm:cxn modelId="{65041DEF-99F0-46EE-9C12-C2CBFA0D2981}" type="presOf" srcId="{13D32746-C5C9-46CA-8BEF-EB4ECF892FC9}" destId="{82B584B0-124C-45FD-BE2B-109FC2367A9C}" srcOrd="0" destOrd="0" presId="urn:microsoft.com/office/officeart/2005/8/layout/hierarchy2"/>
    <dgm:cxn modelId="{59508CF3-B3DC-44F8-A01C-20472B5E645C}" type="presOf" srcId="{CE54A0F9-30D0-49D8-971B-D826D00A82D9}" destId="{099189A1-B173-4C25-8601-90FE72FAB885}" srcOrd="1" destOrd="0" presId="urn:microsoft.com/office/officeart/2005/8/layout/hierarchy2"/>
    <dgm:cxn modelId="{078AE0F6-2BEF-4535-8289-F0B1EB85999C}" type="presOf" srcId="{41C1D1F0-81CA-44EA-8E94-909CF6D19C13}" destId="{1432B6AB-057E-4A0D-9657-D3783F2ECED5}" srcOrd="0" destOrd="0" presId="urn:microsoft.com/office/officeart/2005/8/layout/hierarchy2"/>
    <dgm:cxn modelId="{1BF6EE17-E6E2-49D6-9272-69BB57897033}" type="presParOf" srcId="{EA953510-FE78-46C1-A7FA-81B98A339B5C}" destId="{25B75281-E2F7-4B3B-A90D-045BA8C61F46}" srcOrd="0" destOrd="0" presId="urn:microsoft.com/office/officeart/2005/8/layout/hierarchy2"/>
    <dgm:cxn modelId="{F8D03AE5-BF5D-42EE-8449-1D52B941A011}" type="presParOf" srcId="{25B75281-E2F7-4B3B-A90D-045BA8C61F46}" destId="{BF19BE8B-BD87-42A2-9764-1EB090F7B15B}" srcOrd="0" destOrd="0" presId="urn:microsoft.com/office/officeart/2005/8/layout/hierarchy2"/>
    <dgm:cxn modelId="{997F8B9B-20D7-410B-A505-5EC6C6B62D5F}" type="presParOf" srcId="{25B75281-E2F7-4B3B-A90D-045BA8C61F46}" destId="{8E227A6F-0A78-4AFD-AAE7-6E68CBF6C2BF}" srcOrd="1" destOrd="0" presId="urn:microsoft.com/office/officeart/2005/8/layout/hierarchy2"/>
    <dgm:cxn modelId="{AC35DB33-CE81-4644-9502-9734853E4333}" type="presParOf" srcId="{8E227A6F-0A78-4AFD-AAE7-6E68CBF6C2BF}" destId="{82B584B0-124C-45FD-BE2B-109FC2367A9C}" srcOrd="0" destOrd="0" presId="urn:microsoft.com/office/officeart/2005/8/layout/hierarchy2"/>
    <dgm:cxn modelId="{8065C922-54DE-41E7-BC13-F53F842849F7}" type="presParOf" srcId="{82B584B0-124C-45FD-BE2B-109FC2367A9C}" destId="{14F664F6-088A-47BA-BAEC-B8DCB037C1BD}" srcOrd="0" destOrd="0" presId="urn:microsoft.com/office/officeart/2005/8/layout/hierarchy2"/>
    <dgm:cxn modelId="{E91F9BFC-047E-431B-90DE-4A5C20AB6DE9}" type="presParOf" srcId="{8E227A6F-0A78-4AFD-AAE7-6E68CBF6C2BF}" destId="{4E28656B-7147-45C1-9423-266A5BE52374}" srcOrd="1" destOrd="0" presId="urn:microsoft.com/office/officeart/2005/8/layout/hierarchy2"/>
    <dgm:cxn modelId="{5D3C264A-2AF6-4FE8-A7D8-CAF041E9B5DF}" type="presParOf" srcId="{4E28656B-7147-45C1-9423-266A5BE52374}" destId="{B3E8E1DF-4E1D-4AD2-B2E4-4593C4EB17D2}" srcOrd="0" destOrd="0" presId="urn:microsoft.com/office/officeart/2005/8/layout/hierarchy2"/>
    <dgm:cxn modelId="{C0DB384D-39AA-4EDC-90C6-49AD827A1005}" type="presParOf" srcId="{4E28656B-7147-45C1-9423-266A5BE52374}" destId="{FE3588CB-5C7F-4FFD-8915-252669BFB854}" srcOrd="1" destOrd="0" presId="urn:microsoft.com/office/officeart/2005/8/layout/hierarchy2"/>
    <dgm:cxn modelId="{BB7E196A-D256-40B6-BC80-CB821A449925}" type="presParOf" srcId="{FE3588CB-5C7F-4FFD-8915-252669BFB854}" destId="{BF3BCB26-BF55-40DF-B618-CC5C172CA459}" srcOrd="0" destOrd="0" presId="urn:microsoft.com/office/officeart/2005/8/layout/hierarchy2"/>
    <dgm:cxn modelId="{E2E07356-0C98-4753-A7C6-A379E115A18C}" type="presParOf" srcId="{BF3BCB26-BF55-40DF-B618-CC5C172CA459}" destId="{099189A1-B173-4C25-8601-90FE72FAB885}" srcOrd="0" destOrd="0" presId="urn:microsoft.com/office/officeart/2005/8/layout/hierarchy2"/>
    <dgm:cxn modelId="{5CB1222D-9BD5-4C5B-A9E7-E60CF0400FBD}" type="presParOf" srcId="{FE3588CB-5C7F-4FFD-8915-252669BFB854}" destId="{FAD1C297-6C98-472B-8EC4-5C11C268AE02}" srcOrd="1" destOrd="0" presId="urn:microsoft.com/office/officeart/2005/8/layout/hierarchy2"/>
    <dgm:cxn modelId="{B6B98F67-1021-4BA9-A221-BCA3B3A4C4F0}" type="presParOf" srcId="{FAD1C297-6C98-472B-8EC4-5C11C268AE02}" destId="{3AC7DFFC-322D-499F-BBD4-F622DC22D511}" srcOrd="0" destOrd="0" presId="urn:microsoft.com/office/officeart/2005/8/layout/hierarchy2"/>
    <dgm:cxn modelId="{54188F3C-FA3C-452B-A532-102192C566FB}" type="presParOf" srcId="{FAD1C297-6C98-472B-8EC4-5C11C268AE02}" destId="{F35DCDF9-1065-446F-9F5F-6F0EA41B6FF1}" srcOrd="1" destOrd="0" presId="urn:microsoft.com/office/officeart/2005/8/layout/hierarchy2"/>
    <dgm:cxn modelId="{1AF50B95-3E2C-4B08-AF62-6F0880B083E7}" type="presParOf" srcId="{8E227A6F-0A78-4AFD-AAE7-6E68CBF6C2BF}" destId="{0F05C161-9291-4B88-95EB-C2952CEAE6E2}" srcOrd="2" destOrd="0" presId="urn:microsoft.com/office/officeart/2005/8/layout/hierarchy2"/>
    <dgm:cxn modelId="{3B346B0C-E488-4D2D-9BD9-54EC57119263}" type="presParOf" srcId="{0F05C161-9291-4B88-95EB-C2952CEAE6E2}" destId="{B7A20078-B9E5-4430-8D6E-2DD2F71362F3}" srcOrd="0" destOrd="0" presId="urn:microsoft.com/office/officeart/2005/8/layout/hierarchy2"/>
    <dgm:cxn modelId="{766B821D-25A1-4F10-8C0D-72CE49C02532}" type="presParOf" srcId="{8E227A6F-0A78-4AFD-AAE7-6E68CBF6C2BF}" destId="{3649D70E-5B38-4B67-826E-A2E95C448CB7}" srcOrd="3" destOrd="0" presId="urn:microsoft.com/office/officeart/2005/8/layout/hierarchy2"/>
    <dgm:cxn modelId="{8733B8D9-DB7C-4F1C-B99F-BAAA9D3211A3}" type="presParOf" srcId="{3649D70E-5B38-4B67-826E-A2E95C448CB7}" destId="{1432B6AB-057E-4A0D-9657-D3783F2ECED5}" srcOrd="0" destOrd="0" presId="urn:microsoft.com/office/officeart/2005/8/layout/hierarchy2"/>
    <dgm:cxn modelId="{1307BBBE-54F9-44B9-8B67-5AC261C2FCA8}" type="presParOf" srcId="{3649D70E-5B38-4B67-826E-A2E95C448CB7}" destId="{532B47F2-07DF-49EE-8194-D9D576C2C7A1}" srcOrd="1" destOrd="0" presId="urn:microsoft.com/office/officeart/2005/8/layout/hierarchy2"/>
    <dgm:cxn modelId="{256480C1-14B7-47A9-8736-1A08F7720A47}" type="presParOf" srcId="{532B47F2-07DF-49EE-8194-D9D576C2C7A1}" destId="{D7BE62FF-0CAE-464A-A74F-4D9B02DD80A7}" srcOrd="0" destOrd="0" presId="urn:microsoft.com/office/officeart/2005/8/layout/hierarchy2"/>
    <dgm:cxn modelId="{B519B187-603F-4906-B7B2-F017EECC7E15}" type="presParOf" srcId="{D7BE62FF-0CAE-464A-A74F-4D9B02DD80A7}" destId="{519635F6-2CA8-4557-884E-595C48DB90CB}" srcOrd="0" destOrd="0" presId="urn:microsoft.com/office/officeart/2005/8/layout/hierarchy2"/>
    <dgm:cxn modelId="{ED3D5CC2-28BE-49AB-AA47-5046A93110F8}" type="presParOf" srcId="{532B47F2-07DF-49EE-8194-D9D576C2C7A1}" destId="{0A320ED2-6AB7-4B8C-B8DC-E146260EB290}" srcOrd="1" destOrd="0" presId="urn:microsoft.com/office/officeart/2005/8/layout/hierarchy2"/>
    <dgm:cxn modelId="{A898C866-E193-49DD-A0EE-695735B1CB18}" type="presParOf" srcId="{0A320ED2-6AB7-4B8C-B8DC-E146260EB290}" destId="{6D865775-3ACD-4970-8DBE-5A7212F4BE41}" srcOrd="0" destOrd="0" presId="urn:microsoft.com/office/officeart/2005/8/layout/hierarchy2"/>
    <dgm:cxn modelId="{D2267F71-3249-4680-A680-2F4E9CF2D983}" type="presParOf" srcId="{0A320ED2-6AB7-4B8C-B8DC-E146260EB290}" destId="{4E9A1260-1366-4778-87C1-392EFCCB98D8}" srcOrd="1" destOrd="0" presId="urn:microsoft.com/office/officeart/2005/8/layout/hierarchy2"/>
    <dgm:cxn modelId="{A835927F-5AC7-44B3-AFAF-A515CB9A93D7}" type="presParOf" srcId="{532B47F2-07DF-49EE-8194-D9D576C2C7A1}" destId="{7E0A7B99-ADC5-46E5-9FC3-A5A6A52B8BFB}" srcOrd="2" destOrd="0" presId="urn:microsoft.com/office/officeart/2005/8/layout/hierarchy2"/>
    <dgm:cxn modelId="{357B423D-DF67-4961-9DF9-71AB85E1B3CB}" type="presParOf" srcId="{7E0A7B99-ADC5-46E5-9FC3-A5A6A52B8BFB}" destId="{C41EDA22-E204-461E-B334-6A60DF07B3CC}" srcOrd="0" destOrd="0" presId="urn:microsoft.com/office/officeart/2005/8/layout/hierarchy2"/>
    <dgm:cxn modelId="{54DB241D-26A0-4EA6-90B3-FED4BBEDA30B}" type="presParOf" srcId="{532B47F2-07DF-49EE-8194-D9D576C2C7A1}" destId="{CD6DC967-6E6F-4FA6-AB72-2B2E796A81A5}" srcOrd="3" destOrd="0" presId="urn:microsoft.com/office/officeart/2005/8/layout/hierarchy2"/>
    <dgm:cxn modelId="{52889EDA-5817-4DA7-BC67-65ED0EBCEE53}" type="presParOf" srcId="{CD6DC967-6E6F-4FA6-AB72-2B2E796A81A5}" destId="{CE00BF54-49A3-403A-952B-34BCF99D061C}" srcOrd="0" destOrd="0" presId="urn:microsoft.com/office/officeart/2005/8/layout/hierarchy2"/>
    <dgm:cxn modelId="{9A102F60-2B3B-4175-9755-2899C7888FB5}" type="presParOf" srcId="{CD6DC967-6E6F-4FA6-AB72-2B2E796A81A5}" destId="{8337233C-208D-448F-9826-D34A57AF4A22}" srcOrd="1" destOrd="0" presId="urn:microsoft.com/office/officeart/2005/8/layout/hierarchy2"/>
    <dgm:cxn modelId="{48F0C625-2B71-4B5C-AE2C-A4422D9AE0CE}" type="presParOf" srcId="{532B47F2-07DF-49EE-8194-D9D576C2C7A1}" destId="{FA5D3E23-F91F-4083-9503-C29FC8C5583D}" srcOrd="4" destOrd="0" presId="urn:microsoft.com/office/officeart/2005/8/layout/hierarchy2"/>
    <dgm:cxn modelId="{5AC183D0-4270-4D10-862B-A9DAE4E5E85E}" type="presParOf" srcId="{FA5D3E23-F91F-4083-9503-C29FC8C5583D}" destId="{4CB5C043-5139-46CD-8C04-BE5ABDFCE5A6}" srcOrd="0" destOrd="0" presId="urn:microsoft.com/office/officeart/2005/8/layout/hierarchy2"/>
    <dgm:cxn modelId="{8FCDA6F2-CC1D-4401-ABBC-EE13CCF9C7E4}" type="presParOf" srcId="{532B47F2-07DF-49EE-8194-D9D576C2C7A1}" destId="{6DE5D3B6-FD42-46A6-9F89-6D1B54D242B5}" srcOrd="5" destOrd="0" presId="urn:microsoft.com/office/officeart/2005/8/layout/hierarchy2"/>
    <dgm:cxn modelId="{B54C6920-45EA-499B-9869-69C1437C21C0}" type="presParOf" srcId="{6DE5D3B6-FD42-46A6-9F89-6D1B54D242B5}" destId="{F36B49DE-9975-46A4-A784-C649D401976D}" srcOrd="0" destOrd="0" presId="urn:microsoft.com/office/officeart/2005/8/layout/hierarchy2"/>
    <dgm:cxn modelId="{121AC5BB-943D-4EF9-B3DD-3CCC2193F15C}" type="presParOf" srcId="{6DE5D3B6-FD42-46A6-9F89-6D1B54D242B5}" destId="{4924C215-507D-40DE-B878-E0DE7094CAA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0430F2-3A60-4A45-B7AC-6CA57582CB66}" type="doc">
      <dgm:prSet loTypeId="urn:microsoft.com/office/officeart/2005/8/layout/architecture" loCatId="hierarchy" qsTypeId="urn:microsoft.com/office/officeart/2005/8/quickstyle/simple1" qsCatId="simple" csTypeId="urn:microsoft.com/office/officeart/2005/8/colors/accent1_1" csCatId="accent1" phldr="1"/>
      <dgm:spPr/>
      <dgm:t>
        <a:bodyPr/>
        <a:lstStyle/>
        <a:p>
          <a:endParaRPr lang="en-US"/>
        </a:p>
      </dgm:t>
    </dgm:pt>
    <dgm:pt modelId="{8DDEAC36-96C3-4FC8-9D73-B25D4DB1CC48}">
      <dgm:prSet phldrT="[Text]" custT="1"/>
      <dgm:spPr/>
      <dgm:t>
        <a:bodyPr/>
        <a:lstStyle/>
        <a:p>
          <a:r>
            <a:rPr lang="en-US" sz="2000" b="1" dirty="0"/>
            <a:t>(2) This year’s required local contribution</a:t>
          </a:r>
        </a:p>
      </dgm:t>
    </dgm:pt>
    <dgm:pt modelId="{6A85C201-AD86-4A84-9AEA-EC906F83FE28}" type="parTrans" cxnId="{C08267A1-654F-4A2D-B3EB-65ECC1A7862F}">
      <dgm:prSet/>
      <dgm:spPr/>
      <dgm:t>
        <a:bodyPr/>
        <a:lstStyle/>
        <a:p>
          <a:endParaRPr lang="en-US"/>
        </a:p>
      </dgm:t>
    </dgm:pt>
    <dgm:pt modelId="{FB1768D0-B167-43B9-B265-73F3F3058930}" type="sibTrans" cxnId="{C08267A1-654F-4A2D-B3EB-65ECC1A7862F}">
      <dgm:prSet/>
      <dgm:spPr/>
      <dgm:t>
        <a:bodyPr/>
        <a:lstStyle/>
        <a:p>
          <a:endParaRPr lang="en-US"/>
        </a:p>
      </dgm:t>
    </dgm:pt>
    <dgm:pt modelId="{BBC73F94-70E1-4859-9052-8DC90C8D6715}">
      <dgm:prSet phldrT="[Text]" custT="1"/>
      <dgm:spPr/>
      <dgm:t>
        <a:bodyPr/>
        <a:lstStyle/>
        <a:p>
          <a:r>
            <a:rPr lang="en-US" sz="2000" b="1" dirty="0"/>
            <a:t>Prior year’s aid</a:t>
          </a:r>
        </a:p>
      </dgm:t>
    </dgm:pt>
    <dgm:pt modelId="{5D9A6B33-064A-410B-8019-B63E215F6A89}" type="parTrans" cxnId="{D69C1447-2B29-46FD-911F-20753208A3EF}">
      <dgm:prSet/>
      <dgm:spPr/>
      <dgm:t>
        <a:bodyPr/>
        <a:lstStyle/>
        <a:p>
          <a:endParaRPr lang="en-US"/>
        </a:p>
      </dgm:t>
    </dgm:pt>
    <dgm:pt modelId="{2280133E-A9A5-49E9-8D75-95CC0459B262}" type="sibTrans" cxnId="{D69C1447-2B29-46FD-911F-20753208A3EF}">
      <dgm:prSet/>
      <dgm:spPr/>
      <dgm:t>
        <a:bodyPr/>
        <a:lstStyle/>
        <a:p>
          <a:endParaRPr lang="en-US"/>
        </a:p>
      </dgm:t>
    </dgm:pt>
    <dgm:pt modelId="{754B875B-0691-410A-97C9-3E74465D91BF}">
      <dgm:prSet phldrT="[Text]" custT="1"/>
      <dgm:spPr/>
      <dgm:t>
        <a:bodyPr/>
        <a:lstStyle/>
        <a:p>
          <a:r>
            <a:rPr lang="en-US" sz="2000" b="1" dirty="0"/>
            <a:t>(3) Foundation aid increase</a:t>
          </a:r>
        </a:p>
      </dgm:t>
    </dgm:pt>
    <dgm:pt modelId="{30756C17-1701-411C-BFAF-2C40CF20EBB6}" type="parTrans" cxnId="{1B942267-A816-45CB-8A1C-4239412696DB}">
      <dgm:prSet/>
      <dgm:spPr/>
      <dgm:t>
        <a:bodyPr/>
        <a:lstStyle/>
        <a:p>
          <a:endParaRPr lang="en-US"/>
        </a:p>
      </dgm:t>
    </dgm:pt>
    <dgm:pt modelId="{88F64EB7-D232-469F-BA75-D0080C1AD9BA}" type="sibTrans" cxnId="{1B942267-A816-45CB-8A1C-4239412696DB}">
      <dgm:prSet/>
      <dgm:spPr/>
      <dgm:t>
        <a:bodyPr/>
        <a:lstStyle/>
        <a:p>
          <a:endParaRPr lang="en-US"/>
        </a:p>
      </dgm:t>
    </dgm:pt>
    <dgm:pt modelId="{2EEC7D1F-8B8E-4BA2-8EE2-80432613E925}" type="pres">
      <dgm:prSet presAssocID="{C00430F2-3A60-4A45-B7AC-6CA57582CB66}" presName="Name0" presStyleCnt="0">
        <dgm:presLayoutVars>
          <dgm:chPref val="1"/>
          <dgm:dir/>
          <dgm:animOne val="branch"/>
          <dgm:animLvl val="lvl"/>
          <dgm:resizeHandles/>
        </dgm:presLayoutVars>
      </dgm:prSet>
      <dgm:spPr/>
    </dgm:pt>
    <dgm:pt modelId="{27215CC8-A891-4065-B278-59D6C3631C42}" type="pres">
      <dgm:prSet presAssocID="{8DDEAC36-96C3-4FC8-9D73-B25D4DB1CC48}" presName="vertOne" presStyleCnt="0"/>
      <dgm:spPr/>
    </dgm:pt>
    <dgm:pt modelId="{D3D97E42-BBDD-44BC-BD7D-306A5935E6BE}" type="pres">
      <dgm:prSet presAssocID="{8DDEAC36-96C3-4FC8-9D73-B25D4DB1CC48}" presName="txOne" presStyleLbl="node0" presStyleIdx="0" presStyleCnt="1" custScaleX="45337" custScaleY="192616" custLinFactNeighborX="9861">
        <dgm:presLayoutVars>
          <dgm:chPref val="3"/>
        </dgm:presLayoutVars>
      </dgm:prSet>
      <dgm:spPr/>
    </dgm:pt>
    <dgm:pt modelId="{AF3AAB1B-9D50-4C92-8B61-EA6F2C614CFA}" type="pres">
      <dgm:prSet presAssocID="{8DDEAC36-96C3-4FC8-9D73-B25D4DB1CC48}" presName="parTransOne" presStyleCnt="0"/>
      <dgm:spPr/>
    </dgm:pt>
    <dgm:pt modelId="{EC55F53F-5646-4948-BB79-39D8807E0A6E}" type="pres">
      <dgm:prSet presAssocID="{8DDEAC36-96C3-4FC8-9D73-B25D4DB1CC48}" presName="horzOne" presStyleCnt="0"/>
      <dgm:spPr/>
    </dgm:pt>
    <dgm:pt modelId="{796F7230-6563-4B29-9B31-1E6168EAE1A7}" type="pres">
      <dgm:prSet presAssocID="{BBC73F94-70E1-4859-9052-8DC90C8D6715}" presName="vertTwo" presStyleCnt="0"/>
      <dgm:spPr/>
    </dgm:pt>
    <dgm:pt modelId="{442432E0-A4E3-46FB-97E7-0E3EA82A162E}" type="pres">
      <dgm:prSet presAssocID="{BBC73F94-70E1-4859-9052-8DC90C8D6715}" presName="txTwo" presStyleLbl="node2" presStyleIdx="0" presStyleCnt="1" custScaleX="44721" custScaleY="143542" custLinFactNeighborX="9883">
        <dgm:presLayoutVars>
          <dgm:chPref val="3"/>
        </dgm:presLayoutVars>
      </dgm:prSet>
      <dgm:spPr/>
    </dgm:pt>
    <dgm:pt modelId="{48124641-4323-42B2-B58E-B49F11E870B5}" type="pres">
      <dgm:prSet presAssocID="{BBC73F94-70E1-4859-9052-8DC90C8D6715}" presName="parTransTwo" presStyleCnt="0"/>
      <dgm:spPr/>
    </dgm:pt>
    <dgm:pt modelId="{8729715E-41E4-401A-A812-8748A1B78655}" type="pres">
      <dgm:prSet presAssocID="{BBC73F94-70E1-4859-9052-8DC90C8D6715}" presName="horzTwo" presStyleCnt="0"/>
      <dgm:spPr/>
    </dgm:pt>
    <dgm:pt modelId="{BD74BFE4-71FF-4B50-B9A0-3A5FEFC66286}" type="pres">
      <dgm:prSet presAssocID="{754B875B-0691-410A-97C9-3E74465D91BF}" presName="vertThree" presStyleCnt="0"/>
      <dgm:spPr/>
    </dgm:pt>
    <dgm:pt modelId="{AEF5EB2D-885D-4A33-9CDE-3B3641688EF0}" type="pres">
      <dgm:prSet presAssocID="{754B875B-0691-410A-97C9-3E74465D91BF}" presName="txThree" presStyleLbl="node3" presStyleIdx="0" presStyleCnt="1" custScaleX="45074" custLinFactNeighborX="9883">
        <dgm:presLayoutVars>
          <dgm:chPref val="3"/>
        </dgm:presLayoutVars>
      </dgm:prSet>
      <dgm:spPr/>
    </dgm:pt>
    <dgm:pt modelId="{8E912812-0CE0-452D-9518-F16F6FBAF792}" type="pres">
      <dgm:prSet presAssocID="{754B875B-0691-410A-97C9-3E74465D91BF}" presName="horzThree" presStyleCnt="0"/>
      <dgm:spPr/>
    </dgm:pt>
  </dgm:ptLst>
  <dgm:cxnLst>
    <dgm:cxn modelId="{13E5571F-4E76-43C5-9805-7F4624ACB1C2}" type="presOf" srcId="{BBC73F94-70E1-4859-9052-8DC90C8D6715}" destId="{442432E0-A4E3-46FB-97E7-0E3EA82A162E}" srcOrd="0" destOrd="0" presId="urn:microsoft.com/office/officeart/2005/8/layout/architecture"/>
    <dgm:cxn modelId="{D69C1447-2B29-46FD-911F-20753208A3EF}" srcId="{8DDEAC36-96C3-4FC8-9D73-B25D4DB1CC48}" destId="{BBC73F94-70E1-4859-9052-8DC90C8D6715}" srcOrd="0" destOrd="0" parTransId="{5D9A6B33-064A-410B-8019-B63E215F6A89}" sibTransId="{2280133E-A9A5-49E9-8D75-95CC0459B262}"/>
    <dgm:cxn modelId="{1B942267-A816-45CB-8A1C-4239412696DB}" srcId="{BBC73F94-70E1-4859-9052-8DC90C8D6715}" destId="{754B875B-0691-410A-97C9-3E74465D91BF}" srcOrd="0" destOrd="0" parTransId="{30756C17-1701-411C-BFAF-2C40CF20EBB6}" sibTransId="{88F64EB7-D232-469F-BA75-D0080C1AD9BA}"/>
    <dgm:cxn modelId="{F9723E48-590B-4E2D-A195-F6A44AD5F815}" type="presOf" srcId="{8DDEAC36-96C3-4FC8-9D73-B25D4DB1CC48}" destId="{D3D97E42-BBDD-44BC-BD7D-306A5935E6BE}" srcOrd="0" destOrd="0" presId="urn:microsoft.com/office/officeart/2005/8/layout/architecture"/>
    <dgm:cxn modelId="{645EC350-B8D4-45D8-B435-2E97792DE2B4}" type="presOf" srcId="{754B875B-0691-410A-97C9-3E74465D91BF}" destId="{AEF5EB2D-885D-4A33-9CDE-3B3641688EF0}" srcOrd="0" destOrd="0" presId="urn:microsoft.com/office/officeart/2005/8/layout/architecture"/>
    <dgm:cxn modelId="{C08267A1-654F-4A2D-B3EB-65ECC1A7862F}" srcId="{C00430F2-3A60-4A45-B7AC-6CA57582CB66}" destId="{8DDEAC36-96C3-4FC8-9D73-B25D4DB1CC48}" srcOrd="0" destOrd="0" parTransId="{6A85C201-AD86-4A84-9AEA-EC906F83FE28}" sibTransId="{FB1768D0-B167-43B9-B265-73F3F3058930}"/>
    <dgm:cxn modelId="{5116E4B6-7A85-4644-A3B0-877B22337957}" type="presOf" srcId="{C00430F2-3A60-4A45-B7AC-6CA57582CB66}" destId="{2EEC7D1F-8B8E-4BA2-8EE2-80432613E925}" srcOrd="0" destOrd="0" presId="urn:microsoft.com/office/officeart/2005/8/layout/architecture"/>
    <dgm:cxn modelId="{E5885CBC-238B-49AE-B9BA-7079C6899F9F}" type="presParOf" srcId="{2EEC7D1F-8B8E-4BA2-8EE2-80432613E925}" destId="{27215CC8-A891-4065-B278-59D6C3631C42}" srcOrd="0" destOrd="0" presId="urn:microsoft.com/office/officeart/2005/8/layout/architecture"/>
    <dgm:cxn modelId="{D10351CE-2FD3-44FA-AD92-45006960C55D}" type="presParOf" srcId="{27215CC8-A891-4065-B278-59D6C3631C42}" destId="{D3D97E42-BBDD-44BC-BD7D-306A5935E6BE}" srcOrd="0" destOrd="0" presId="urn:microsoft.com/office/officeart/2005/8/layout/architecture"/>
    <dgm:cxn modelId="{1C9EB53B-8018-4F1E-AF96-38C86AA1947A}" type="presParOf" srcId="{27215CC8-A891-4065-B278-59D6C3631C42}" destId="{AF3AAB1B-9D50-4C92-8B61-EA6F2C614CFA}" srcOrd="1" destOrd="0" presId="urn:microsoft.com/office/officeart/2005/8/layout/architecture"/>
    <dgm:cxn modelId="{DF653F08-C764-4F03-A81F-3A7D2F998476}" type="presParOf" srcId="{27215CC8-A891-4065-B278-59D6C3631C42}" destId="{EC55F53F-5646-4948-BB79-39D8807E0A6E}" srcOrd="2" destOrd="0" presId="urn:microsoft.com/office/officeart/2005/8/layout/architecture"/>
    <dgm:cxn modelId="{E3C1C0DA-7C7B-477A-A8AC-59D694C5549E}" type="presParOf" srcId="{EC55F53F-5646-4948-BB79-39D8807E0A6E}" destId="{796F7230-6563-4B29-9B31-1E6168EAE1A7}" srcOrd="0" destOrd="0" presId="urn:microsoft.com/office/officeart/2005/8/layout/architecture"/>
    <dgm:cxn modelId="{937FDEDE-45E4-4366-A1E0-5762FD16573D}" type="presParOf" srcId="{796F7230-6563-4B29-9B31-1E6168EAE1A7}" destId="{442432E0-A4E3-46FB-97E7-0E3EA82A162E}" srcOrd="0" destOrd="0" presId="urn:microsoft.com/office/officeart/2005/8/layout/architecture"/>
    <dgm:cxn modelId="{C5A3061C-7F2B-44AD-8C78-3C6014902B47}" type="presParOf" srcId="{796F7230-6563-4B29-9B31-1E6168EAE1A7}" destId="{48124641-4323-42B2-B58E-B49F11E870B5}" srcOrd="1" destOrd="0" presId="urn:microsoft.com/office/officeart/2005/8/layout/architecture"/>
    <dgm:cxn modelId="{C3ED3C26-75B4-4350-9FBC-0E41FF0C399E}" type="presParOf" srcId="{796F7230-6563-4B29-9B31-1E6168EAE1A7}" destId="{8729715E-41E4-401A-A812-8748A1B78655}" srcOrd="2" destOrd="0" presId="urn:microsoft.com/office/officeart/2005/8/layout/architecture"/>
    <dgm:cxn modelId="{C8EFF641-EC6B-4035-9240-40EA3627EAF8}" type="presParOf" srcId="{8729715E-41E4-401A-A812-8748A1B78655}" destId="{BD74BFE4-71FF-4B50-B9A0-3A5FEFC66286}" srcOrd="0" destOrd="0" presId="urn:microsoft.com/office/officeart/2005/8/layout/architecture"/>
    <dgm:cxn modelId="{01B6155A-A39F-44A6-8E51-D19A15C320A9}" type="presParOf" srcId="{BD74BFE4-71FF-4B50-B9A0-3A5FEFC66286}" destId="{AEF5EB2D-885D-4A33-9CDE-3B3641688EF0}" srcOrd="0" destOrd="0" presId="urn:microsoft.com/office/officeart/2005/8/layout/architecture"/>
    <dgm:cxn modelId="{CFBE2782-792E-488D-9123-5AFD9FD792F4}" type="presParOf" srcId="{BD74BFE4-71FF-4B50-B9A0-3A5FEFC66286}" destId="{8E912812-0CE0-452D-9518-F16F6FBAF792}"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0D712-A947-41AF-91D3-571BD31CF7F3}">
      <dsp:nvSpPr>
        <dsp:cNvPr id="0" name=""/>
        <dsp:cNvSpPr/>
      </dsp:nvSpPr>
      <dsp:spPr>
        <a:xfrm>
          <a:off x="9242" y="740487"/>
          <a:ext cx="2762398" cy="257032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Define and calculate a foundation budget for each district</a:t>
          </a:r>
          <a:r>
            <a:rPr lang="en-US" sz="1800" kern="1200" dirty="0"/>
            <a:t>, given the specific grades, programs, and demographic characteristics of its students</a:t>
          </a:r>
        </a:p>
      </dsp:txBody>
      <dsp:txXfrm>
        <a:off x="84524" y="815769"/>
        <a:ext cx="2611834" cy="2419761"/>
      </dsp:txXfrm>
    </dsp:sp>
    <dsp:sp modelId="{4F2A453D-DFFC-4AE5-8FBF-C9E7ED730C7E}">
      <dsp:nvSpPr>
        <dsp:cNvPr id="0" name=""/>
        <dsp:cNvSpPr/>
      </dsp:nvSpPr>
      <dsp:spPr>
        <a:xfrm>
          <a:off x="3047880" y="1683112"/>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3047880" y="1820127"/>
        <a:ext cx="409940" cy="411044"/>
      </dsp:txXfrm>
    </dsp:sp>
    <dsp:sp modelId="{AEA63AFF-9003-4769-A4B1-84E6AD2B766A}">
      <dsp:nvSpPr>
        <dsp:cNvPr id="0" name=""/>
        <dsp:cNvSpPr/>
      </dsp:nvSpPr>
      <dsp:spPr>
        <a:xfrm>
          <a:off x="3876600" y="740487"/>
          <a:ext cx="2762398" cy="257032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Determine an equitable local contribution requirement</a:t>
          </a:r>
          <a:r>
            <a:rPr lang="en-US" sz="1800" kern="1200" dirty="0"/>
            <a:t>, how much of the foundation budget that should be paid for by each city and town’s property tax, based upon the relative wealth of the municipality</a:t>
          </a:r>
        </a:p>
      </dsp:txBody>
      <dsp:txXfrm>
        <a:off x="3951882" y="815769"/>
        <a:ext cx="2611834" cy="2419761"/>
      </dsp:txXfrm>
    </dsp:sp>
    <dsp:sp modelId="{5327CE3A-EABB-4371-B12A-1F2059FB4C3A}">
      <dsp:nvSpPr>
        <dsp:cNvPr id="0" name=""/>
        <dsp:cNvSpPr/>
      </dsp:nvSpPr>
      <dsp:spPr>
        <a:xfrm>
          <a:off x="6915239" y="1683112"/>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6915239" y="1820127"/>
        <a:ext cx="409940" cy="411044"/>
      </dsp:txXfrm>
    </dsp:sp>
    <dsp:sp modelId="{1DF52D8A-E4C9-4892-BAD3-3894A54008DE}">
      <dsp:nvSpPr>
        <dsp:cNvPr id="0" name=""/>
        <dsp:cNvSpPr/>
      </dsp:nvSpPr>
      <dsp:spPr>
        <a:xfrm>
          <a:off x="7743958" y="740487"/>
          <a:ext cx="2762398" cy="257032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Calculate state aid</a:t>
          </a:r>
          <a:r>
            <a:rPr lang="en-US" sz="1800" kern="1200" dirty="0"/>
            <a:t>, providing necessary funds to reach foundation or mandated minimum aid increases</a:t>
          </a:r>
        </a:p>
      </dsp:txBody>
      <dsp:txXfrm>
        <a:off x="7819240" y="815769"/>
        <a:ext cx="2611834" cy="24197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7FDC5-4DAC-4C1C-9513-65ED8BB05C8E}">
      <dsp:nvSpPr>
        <dsp:cNvPr id="0" name=""/>
        <dsp:cNvSpPr/>
      </dsp:nvSpPr>
      <dsp:spPr>
        <a:xfrm>
          <a:off x="1111" y="965102"/>
          <a:ext cx="1472871" cy="1472871"/>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0000"/>
              </a:solidFill>
            </a:rPr>
            <a:t>2020 aggregate income </a:t>
          </a:r>
          <a:br>
            <a:rPr lang="en-US" sz="1200" kern="1200" dirty="0">
              <a:solidFill>
                <a:srgbClr val="000000"/>
              </a:solidFill>
            </a:rPr>
          </a:br>
          <a:r>
            <a:rPr lang="en-US" sz="1200" kern="1200" dirty="0">
              <a:solidFill>
                <a:srgbClr val="000000"/>
              </a:solidFill>
            </a:rPr>
            <a:t>X </a:t>
          </a:r>
          <a:br>
            <a:rPr lang="en-US" sz="1200" kern="1200" dirty="0">
              <a:solidFill>
                <a:srgbClr val="000000"/>
              </a:solidFill>
            </a:rPr>
          </a:br>
          <a:r>
            <a:rPr lang="en-US" sz="1200" kern="1200" dirty="0">
              <a:solidFill>
                <a:srgbClr val="000000"/>
              </a:solidFill>
            </a:rPr>
            <a:t>Statewide Income % </a:t>
          </a:r>
          <a:br>
            <a:rPr lang="en-US" sz="1200" kern="1200" dirty="0">
              <a:solidFill>
                <a:srgbClr val="000000"/>
              </a:solidFill>
            </a:rPr>
          </a:br>
          <a:r>
            <a:rPr lang="en-US" sz="1200" kern="1200" dirty="0">
              <a:solidFill>
                <a:srgbClr val="000000"/>
              </a:solidFill>
            </a:rPr>
            <a:t>1.5329%</a:t>
          </a:r>
        </a:p>
      </dsp:txBody>
      <dsp:txXfrm>
        <a:off x="216808" y="1180799"/>
        <a:ext cx="1041477" cy="1041477"/>
      </dsp:txXfrm>
    </dsp:sp>
    <dsp:sp modelId="{FDFEC808-FBDA-42D6-85A2-82C5DCFC0E83}">
      <dsp:nvSpPr>
        <dsp:cNvPr id="0" name=""/>
        <dsp:cNvSpPr/>
      </dsp:nvSpPr>
      <dsp:spPr>
        <a:xfrm>
          <a:off x="1593579" y="1274405"/>
          <a:ext cx="854265" cy="85426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1706812" y="1601076"/>
        <a:ext cx="627799" cy="200923"/>
      </dsp:txXfrm>
    </dsp:sp>
    <dsp:sp modelId="{6E648C0D-DCEC-4994-B282-1676B4A0C533}">
      <dsp:nvSpPr>
        <dsp:cNvPr id="0" name=""/>
        <dsp:cNvSpPr/>
      </dsp:nvSpPr>
      <dsp:spPr>
        <a:xfrm>
          <a:off x="2567442" y="965102"/>
          <a:ext cx="1472871" cy="1472871"/>
        </a:xfrm>
        <a:prstGeom prst="ellips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0000"/>
              </a:solidFill>
            </a:rPr>
            <a:t>2020 EQV </a:t>
          </a:r>
          <a:br>
            <a:rPr lang="en-US" sz="1200" kern="1200" dirty="0">
              <a:solidFill>
                <a:srgbClr val="000000"/>
              </a:solidFill>
            </a:rPr>
          </a:br>
          <a:r>
            <a:rPr lang="en-US" sz="1200" kern="1200" dirty="0">
              <a:solidFill>
                <a:srgbClr val="000000"/>
              </a:solidFill>
            </a:rPr>
            <a:t>X </a:t>
          </a:r>
          <a:br>
            <a:rPr lang="en-US" sz="1200" kern="1200" dirty="0">
              <a:solidFill>
                <a:srgbClr val="000000"/>
              </a:solidFill>
            </a:rPr>
          </a:br>
          <a:r>
            <a:rPr lang="en-US" sz="1200" kern="1200" dirty="0">
              <a:solidFill>
                <a:srgbClr val="000000"/>
              </a:solidFill>
            </a:rPr>
            <a:t>Statewide Property </a:t>
          </a:r>
          <a:br>
            <a:rPr lang="en-US" sz="1200" kern="1200" dirty="0">
              <a:solidFill>
                <a:srgbClr val="000000"/>
              </a:solidFill>
            </a:rPr>
          </a:br>
          <a:r>
            <a:rPr lang="en-US" sz="1200" kern="1200" dirty="0">
              <a:solidFill>
                <a:srgbClr val="000000"/>
              </a:solidFill>
            </a:rPr>
            <a:t>0.3534%</a:t>
          </a:r>
        </a:p>
      </dsp:txBody>
      <dsp:txXfrm>
        <a:off x="2783139" y="1180799"/>
        <a:ext cx="1041477" cy="1041477"/>
      </dsp:txXfrm>
    </dsp:sp>
    <dsp:sp modelId="{45322DC9-C190-4E90-9E93-D50A42EC5258}">
      <dsp:nvSpPr>
        <dsp:cNvPr id="0" name=""/>
        <dsp:cNvSpPr/>
      </dsp:nvSpPr>
      <dsp:spPr>
        <a:xfrm>
          <a:off x="4159910" y="1274405"/>
          <a:ext cx="854265" cy="85426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4273143" y="1450384"/>
        <a:ext cx="627799" cy="502307"/>
      </dsp:txXfrm>
    </dsp:sp>
    <dsp:sp modelId="{4B2003F7-A90A-41D3-97D1-EBC42A6CB66D}">
      <dsp:nvSpPr>
        <dsp:cNvPr id="0" name=""/>
        <dsp:cNvSpPr/>
      </dsp:nvSpPr>
      <dsp:spPr>
        <a:xfrm>
          <a:off x="5133773" y="965102"/>
          <a:ext cx="1472871" cy="1472871"/>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rgbClr val="000000"/>
              </a:solidFill>
            </a:rPr>
            <a:t>CEY</a:t>
          </a:r>
        </a:p>
      </dsp:txBody>
      <dsp:txXfrm>
        <a:off x="5349470" y="1180799"/>
        <a:ext cx="1041477" cy="1041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9BE8B-BD87-42A2-9764-1EB090F7B15B}">
      <dsp:nvSpPr>
        <dsp:cNvPr id="0" name=""/>
        <dsp:cNvSpPr/>
      </dsp:nvSpPr>
      <dsp:spPr>
        <a:xfrm>
          <a:off x="1799952" y="1047443"/>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Increase last year’s required local contribution by the MRGF</a:t>
          </a:r>
        </a:p>
      </dsp:txBody>
      <dsp:txXfrm>
        <a:off x="1826604" y="1074095"/>
        <a:ext cx="1766615" cy="856655"/>
      </dsp:txXfrm>
    </dsp:sp>
    <dsp:sp modelId="{82B584B0-124C-45FD-BE2B-109FC2367A9C}">
      <dsp:nvSpPr>
        <dsp:cNvPr id="0" name=""/>
        <dsp:cNvSpPr/>
      </dsp:nvSpPr>
      <dsp:spPr>
        <a:xfrm rot="18289469">
          <a:off x="3346477" y="958981"/>
          <a:ext cx="1274756" cy="40429"/>
        </a:xfrm>
        <a:custGeom>
          <a:avLst/>
          <a:gdLst/>
          <a:ahLst/>
          <a:cxnLst/>
          <a:rect l="0" t="0" r="0" b="0"/>
          <a:pathLst>
            <a:path>
              <a:moveTo>
                <a:pt x="0" y="20214"/>
              </a:moveTo>
              <a:lnTo>
                <a:pt x="1274756" y="20214"/>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51987" y="947327"/>
        <a:ext cx="63737" cy="63737"/>
      </dsp:txXfrm>
    </dsp:sp>
    <dsp:sp modelId="{B3E8E1DF-4E1D-4AD2-B2E4-4593C4EB17D2}">
      <dsp:nvSpPr>
        <dsp:cNvPr id="0" name=""/>
        <dsp:cNvSpPr/>
      </dsp:nvSpPr>
      <dsp:spPr>
        <a:xfrm>
          <a:off x="4347840" y="989"/>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 If the PLC as a % of foundation &gt; target</a:t>
          </a:r>
        </a:p>
      </dsp:txBody>
      <dsp:txXfrm>
        <a:off x="4374492" y="27641"/>
        <a:ext cx="1766615" cy="856655"/>
      </dsp:txXfrm>
    </dsp:sp>
    <dsp:sp modelId="{BF3BCB26-BF55-40DF-B618-CC5C172CA459}">
      <dsp:nvSpPr>
        <dsp:cNvPr id="0" name=""/>
        <dsp:cNvSpPr/>
      </dsp:nvSpPr>
      <dsp:spPr>
        <a:xfrm>
          <a:off x="6167759" y="435754"/>
          <a:ext cx="727967" cy="40429"/>
        </a:xfrm>
        <a:custGeom>
          <a:avLst/>
          <a:gdLst/>
          <a:ahLst/>
          <a:cxnLst/>
          <a:rect l="0" t="0" r="0" b="0"/>
          <a:pathLst>
            <a:path>
              <a:moveTo>
                <a:pt x="0" y="20214"/>
              </a:moveTo>
              <a:lnTo>
                <a:pt x="727967"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513544" y="437769"/>
        <a:ext cx="36398" cy="36398"/>
      </dsp:txXfrm>
    </dsp:sp>
    <dsp:sp modelId="{3AC7DFFC-322D-499F-BBD4-F622DC22D511}">
      <dsp:nvSpPr>
        <dsp:cNvPr id="0" name=""/>
        <dsp:cNvSpPr/>
      </dsp:nvSpPr>
      <dsp:spPr>
        <a:xfrm>
          <a:off x="6895727" y="989"/>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Reduce PLC by 100% of the gap</a:t>
          </a:r>
        </a:p>
      </dsp:txBody>
      <dsp:txXfrm>
        <a:off x="6922379" y="27641"/>
        <a:ext cx="1766615" cy="856655"/>
      </dsp:txXfrm>
    </dsp:sp>
    <dsp:sp modelId="{0F05C161-9291-4B88-95EB-C2952CEAE6E2}">
      <dsp:nvSpPr>
        <dsp:cNvPr id="0" name=""/>
        <dsp:cNvSpPr/>
      </dsp:nvSpPr>
      <dsp:spPr>
        <a:xfrm rot="3227421">
          <a:off x="3367695" y="1979378"/>
          <a:ext cx="1232356" cy="40429"/>
        </a:xfrm>
        <a:custGeom>
          <a:avLst/>
          <a:gdLst/>
          <a:ahLst/>
          <a:cxnLst/>
          <a:rect l="0" t="0" r="0" b="0"/>
          <a:pathLst>
            <a:path>
              <a:moveTo>
                <a:pt x="0" y="20214"/>
              </a:moveTo>
              <a:lnTo>
                <a:pt x="1232356" y="20214"/>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53065" y="1968784"/>
        <a:ext cx="61617" cy="61617"/>
      </dsp:txXfrm>
    </dsp:sp>
    <dsp:sp modelId="{1432B6AB-057E-4A0D-9657-D3783F2ECED5}">
      <dsp:nvSpPr>
        <dsp:cNvPr id="0" name=""/>
        <dsp:cNvSpPr/>
      </dsp:nvSpPr>
      <dsp:spPr>
        <a:xfrm>
          <a:off x="4347876" y="2041783"/>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PLC as a % of foundation&lt; target</a:t>
          </a:r>
        </a:p>
      </dsp:txBody>
      <dsp:txXfrm>
        <a:off x="4374528" y="2068435"/>
        <a:ext cx="1766615" cy="856655"/>
      </dsp:txXfrm>
    </dsp:sp>
    <dsp:sp modelId="{D7BE62FF-0CAE-464A-A74F-4D9B02DD80A7}">
      <dsp:nvSpPr>
        <dsp:cNvPr id="0" name=""/>
        <dsp:cNvSpPr/>
      </dsp:nvSpPr>
      <dsp:spPr>
        <a:xfrm rot="18372415">
          <a:off x="5915605" y="1979378"/>
          <a:ext cx="1232313" cy="40429"/>
        </a:xfrm>
        <a:custGeom>
          <a:avLst/>
          <a:gdLst/>
          <a:ahLst/>
          <a:cxnLst/>
          <a:rect l="0" t="0" r="0" b="0"/>
          <a:pathLst>
            <a:path>
              <a:moveTo>
                <a:pt x="0" y="20214"/>
              </a:moveTo>
              <a:lnTo>
                <a:pt x="1232313"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500954" y="1968785"/>
        <a:ext cx="61615" cy="61615"/>
      </dsp:txXfrm>
    </dsp:sp>
    <dsp:sp modelId="{6D865775-3ACD-4970-8DBE-5A7212F4BE41}">
      <dsp:nvSpPr>
        <dsp:cNvPr id="0" name=""/>
        <dsp:cNvSpPr/>
      </dsp:nvSpPr>
      <dsp:spPr>
        <a:xfrm>
          <a:off x="6895727" y="1047443"/>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difference is &lt; than 2.5%, the PLC is the new requirement </a:t>
          </a:r>
        </a:p>
      </dsp:txBody>
      <dsp:txXfrm>
        <a:off x="6922379" y="1074095"/>
        <a:ext cx="1766615" cy="856655"/>
      </dsp:txXfrm>
    </dsp:sp>
    <dsp:sp modelId="{7E0A7B99-ADC5-46E5-9FC3-A5A6A52B8BFB}">
      <dsp:nvSpPr>
        <dsp:cNvPr id="0" name=""/>
        <dsp:cNvSpPr/>
      </dsp:nvSpPr>
      <dsp:spPr>
        <a:xfrm rot="245693">
          <a:off x="6166864" y="2502605"/>
          <a:ext cx="729794" cy="40429"/>
        </a:xfrm>
        <a:custGeom>
          <a:avLst/>
          <a:gdLst/>
          <a:ahLst/>
          <a:cxnLst/>
          <a:rect l="0" t="0" r="0" b="0"/>
          <a:pathLst>
            <a:path>
              <a:moveTo>
                <a:pt x="0" y="20214"/>
              </a:moveTo>
              <a:lnTo>
                <a:pt x="729794"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513517" y="2504575"/>
        <a:ext cx="36489" cy="36489"/>
      </dsp:txXfrm>
    </dsp:sp>
    <dsp:sp modelId="{CE00BF54-49A3-403A-952B-34BCF99D061C}">
      <dsp:nvSpPr>
        <dsp:cNvPr id="0" name=""/>
        <dsp:cNvSpPr/>
      </dsp:nvSpPr>
      <dsp:spPr>
        <a:xfrm>
          <a:off x="6895727" y="2093896"/>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difference is between 2.5% and 7.5%, add 1% to PLC</a:t>
          </a:r>
        </a:p>
      </dsp:txBody>
      <dsp:txXfrm>
        <a:off x="6922379" y="2120548"/>
        <a:ext cx="1766615" cy="856655"/>
      </dsp:txXfrm>
    </dsp:sp>
    <dsp:sp modelId="{FA5D3E23-F91F-4083-9503-C29FC8C5583D}">
      <dsp:nvSpPr>
        <dsp:cNvPr id="0" name=""/>
        <dsp:cNvSpPr/>
      </dsp:nvSpPr>
      <dsp:spPr>
        <a:xfrm rot="3388247">
          <a:off x="5872836" y="3025832"/>
          <a:ext cx="1317852" cy="40429"/>
        </a:xfrm>
        <a:custGeom>
          <a:avLst/>
          <a:gdLst/>
          <a:ahLst/>
          <a:cxnLst/>
          <a:rect l="0" t="0" r="0" b="0"/>
          <a:pathLst>
            <a:path>
              <a:moveTo>
                <a:pt x="0" y="20214"/>
              </a:moveTo>
              <a:lnTo>
                <a:pt x="1317852"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498815" y="3013100"/>
        <a:ext cx="65892" cy="65892"/>
      </dsp:txXfrm>
    </dsp:sp>
    <dsp:sp modelId="{F36B49DE-9975-46A4-A784-C649D401976D}">
      <dsp:nvSpPr>
        <dsp:cNvPr id="0" name=""/>
        <dsp:cNvSpPr/>
      </dsp:nvSpPr>
      <dsp:spPr>
        <a:xfrm>
          <a:off x="6895727" y="3140350"/>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difference is &gt; 7.5%, add 2% to PLC</a:t>
          </a:r>
        </a:p>
      </dsp:txBody>
      <dsp:txXfrm>
        <a:off x="6922379" y="3167002"/>
        <a:ext cx="1766615" cy="856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97E42-BBDD-44BC-BD7D-306A5935E6BE}">
      <dsp:nvSpPr>
        <dsp:cNvPr id="0" name=""/>
        <dsp:cNvSpPr/>
      </dsp:nvSpPr>
      <dsp:spPr>
        <a:xfrm>
          <a:off x="2028812" y="2375027"/>
          <a:ext cx="2469840" cy="177053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(2) This year’s required local contribution</a:t>
          </a:r>
        </a:p>
      </dsp:txBody>
      <dsp:txXfrm>
        <a:off x="2080669" y="2426884"/>
        <a:ext cx="2366126" cy="1666823"/>
      </dsp:txXfrm>
    </dsp:sp>
    <dsp:sp modelId="{442432E0-A4E3-46FB-97E7-0E3EA82A162E}">
      <dsp:nvSpPr>
        <dsp:cNvPr id="0" name=""/>
        <dsp:cNvSpPr/>
      </dsp:nvSpPr>
      <dsp:spPr>
        <a:xfrm>
          <a:off x="2048116" y="987885"/>
          <a:ext cx="2431526" cy="131944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Prior year’s aid</a:t>
          </a:r>
        </a:p>
      </dsp:txBody>
      <dsp:txXfrm>
        <a:off x="2086761" y="1026530"/>
        <a:ext cx="2354236" cy="1242156"/>
      </dsp:txXfrm>
    </dsp:sp>
    <dsp:sp modelId="{AEF5EB2D-885D-4A33-9CDE-3B3641688EF0}">
      <dsp:nvSpPr>
        <dsp:cNvPr id="0" name=""/>
        <dsp:cNvSpPr/>
      </dsp:nvSpPr>
      <dsp:spPr>
        <a:xfrm>
          <a:off x="2038520" y="985"/>
          <a:ext cx="2450719" cy="91920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(3) Foundation aid increase</a:t>
          </a:r>
        </a:p>
      </dsp:txBody>
      <dsp:txXfrm>
        <a:off x="2065443" y="27908"/>
        <a:ext cx="2396873" cy="8653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2023/2/22</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2023/2/22</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194090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324858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3772320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1577208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5724FF-A098-4B60-9000-6891DF0985A5}"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dirty="0"/>
              <a:t>Massachusetts Department of Elementary and Secondary Education</a:t>
            </a:r>
          </a:p>
        </p:txBody>
      </p:sp>
    </p:spTree>
    <p:extLst>
      <p:ext uri="{BB962C8B-B14F-4D97-AF65-F5344CB8AC3E}">
        <p14:creationId xmlns:p14="http://schemas.microsoft.com/office/powerpoint/2010/main" val="1984471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1834223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pPr>
              <a:defRPr/>
            </a:pPr>
            <a:fld id="{34CB8AC8-4CBB-4EB7-87CA-1E3AA15FBF46}"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4036119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4231492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17</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235756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18</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789719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352796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3595296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2375464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875262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baseline="0" dirty="0"/>
          </a:p>
        </p:txBody>
      </p:sp>
      <p:sp>
        <p:nvSpPr>
          <p:cNvPr id="4" name="Footer Placeholder 3"/>
          <p:cNvSpPr>
            <a:spLocks noGrp="1"/>
          </p:cNvSpPr>
          <p:nvPr>
            <p:ph type="ftr" sz="quarter" idx="10"/>
          </p:nvPr>
        </p:nvSpPr>
        <p:spPr/>
        <p:txBody>
          <a:bodyPr/>
          <a:lstStyle/>
          <a:p>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294277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1440928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24</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98320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25</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1711050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26</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64237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27</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1626075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28</a:t>
            </a:fld>
            <a:endParaRPr lang="en-US" dirty="0"/>
          </a:p>
        </p:txBody>
      </p:sp>
    </p:spTree>
    <p:extLst>
      <p:ext uri="{BB962C8B-B14F-4D97-AF65-F5344CB8AC3E}">
        <p14:creationId xmlns:p14="http://schemas.microsoft.com/office/powerpoint/2010/main" val="379972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607330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169738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1112782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94545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3316266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22227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071332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3871182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16682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one column bullet points">
    <p:spTree>
      <p:nvGrpSpPr>
        <p:cNvPr id="1" name=""/>
        <p:cNvGrpSpPr/>
        <p:nvPr/>
      </p:nvGrpSpPr>
      <p:grpSpPr>
        <a:xfrm>
          <a:off x="0" y="0"/>
          <a:ext cx="0" cy="0"/>
          <a:chOff x="0" y="0"/>
          <a:chExt cx="0" cy="0"/>
        </a:xfrm>
      </p:grpSpPr>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8" name="Title 7">
            <a:extLst>
              <a:ext uri="{FF2B5EF4-FFF2-40B4-BE49-F238E27FC236}">
                <a16:creationId xmlns:a16="http://schemas.microsoft.com/office/drawing/2014/main" id="{CDD6A2E3-BBEE-4ABF-9D41-A4FDDCCEA92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0614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Picture">
    <p:spTree>
      <p:nvGrpSpPr>
        <p:cNvPr id="1" name=""/>
        <p:cNvGrpSpPr/>
        <p:nvPr/>
      </p:nvGrpSpPr>
      <p:grpSpPr>
        <a:xfrm>
          <a:off x="0" y="0"/>
          <a:ext cx="0" cy="0"/>
          <a:chOff x="0" y="0"/>
          <a:chExt cx="0" cy="0"/>
        </a:xfrm>
      </p:grpSpPr>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0" name="图片占位符 2">
            <a:extLst>
              <a:ext uri="{FF2B5EF4-FFF2-40B4-BE49-F238E27FC236}">
                <a16:creationId xmlns:a16="http://schemas.microsoft.com/office/drawing/2014/main" id="{91BACC49-F766-444F-90DC-64E004B0AB1D}"/>
              </a:ext>
            </a:extLst>
          </p:cNvPr>
          <p:cNvSpPr>
            <a:spLocks noGrp="1"/>
          </p:cNvSpPr>
          <p:nvPr>
            <p:ph type="pic" idx="14"/>
          </p:nvPr>
        </p:nvSpPr>
        <p:spPr>
          <a:xfrm>
            <a:off x="5313817" y="1684339"/>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a:p>
        </p:txBody>
      </p:sp>
    </p:spTree>
    <p:extLst>
      <p:ext uri="{BB962C8B-B14F-4D97-AF65-F5344CB8AC3E}">
        <p14:creationId xmlns:p14="http://schemas.microsoft.com/office/powerpoint/2010/main" val="899184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two columns">
    <p:spTree>
      <p:nvGrpSpPr>
        <p:cNvPr id="1" name=""/>
        <p:cNvGrpSpPr/>
        <p:nvPr/>
      </p:nvGrpSpPr>
      <p:grpSpPr>
        <a:xfrm>
          <a:off x="0" y="0"/>
          <a:ext cx="0" cy="0"/>
          <a:chOff x="0" y="0"/>
          <a:chExt cx="0" cy="0"/>
        </a:xfrm>
      </p:grpSpPr>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3760573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0"/>
            <a:ext cx="12192000" cy="298886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053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3" cstate="email">
            <a:duotone>
              <a:prstClr val="black"/>
              <a:schemeClr val="bg1">
                <a:lumMod val="65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88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2854289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8725489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445516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9FC7C254-86A2-4E24-9673-6F8E14DA08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59450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40988407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11722564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92738906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329997715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p:nvPicPr>
        <p:blipFill>
          <a:blip r:embed="rId19"/>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58678187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65" r:id="rId15"/>
    <p:sldLayoutId id="2147483654" r:id="rId16"/>
    <p:sldLayoutId id="2147483663" r:id="rId17"/>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https://malegislature.gov/Laws/SessionLaws/Acts/2019/Chapter13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zh-CN" sz="4000" dirty="0">
                <a:latin typeface="Segoe SemiBold" panose="020B0703040204020203" pitchFamily="34" charset="0"/>
                <a:cs typeface="Segoe SemiBold" panose="020B0703040204020203" pitchFamily="34" charset="0"/>
              </a:rPr>
              <a:t>Preliminary FY24 Chapter 70 aid and Charter reimbursements (House 1)</a:t>
            </a:r>
            <a:endParaRPr lang="en-US" sz="4000" dirty="0"/>
          </a:p>
        </p:txBody>
      </p:sp>
      <p:sp>
        <p:nvSpPr>
          <p:cNvPr id="3" name="Subtitle 2"/>
          <p:cNvSpPr>
            <a:spLocks noGrp="1"/>
          </p:cNvSpPr>
          <p:nvPr>
            <p:ph type="subTitle" idx="1"/>
          </p:nvPr>
        </p:nvSpPr>
        <p:spPr/>
        <p:txBody>
          <a:bodyPr/>
          <a:lstStyle/>
          <a:p>
            <a:pPr>
              <a:lnSpc>
                <a:spcPct val="100000"/>
              </a:lnSpc>
            </a:pPr>
            <a:r>
              <a:rPr lang="en-US" dirty="0">
                <a:latin typeface="Segoe"/>
              </a:rPr>
              <a:t>February 23, 2023</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Tuition rates for Commonwealth charter schools are based on the same foundation budget rates used in Chapter 70</a:t>
            </a:r>
          </a:p>
        </p:txBody>
      </p:sp>
      <p:sp>
        <p:nvSpPr>
          <p:cNvPr id="3" name="Content Placeholder 2"/>
          <p:cNvSpPr>
            <a:spLocks noGrp="1"/>
          </p:cNvSpPr>
          <p:nvPr>
            <p:ph idx="1"/>
          </p:nvPr>
        </p:nvSpPr>
        <p:spPr/>
        <p:txBody>
          <a:bodyPr/>
          <a:lstStyle/>
          <a:p>
            <a:r>
              <a:rPr lang="en-US" dirty="0"/>
              <a:t>Foundation budget rate increases being implemented in FY24 have been incorporated into our projected FY24 tuition rates</a:t>
            </a:r>
          </a:p>
          <a:p>
            <a:r>
              <a:rPr lang="en-US" dirty="0"/>
              <a:t>In addition, charter school low-income enrollment for FY24 has been identified using the same eligibility criteria used for districts (see slide 4)</a:t>
            </a:r>
          </a:p>
        </p:txBody>
      </p:sp>
    </p:spTree>
    <p:extLst>
      <p:ext uri="{BB962C8B-B14F-4D97-AF65-F5344CB8AC3E}">
        <p14:creationId xmlns:p14="http://schemas.microsoft.com/office/powerpoint/2010/main" val="2491991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House 1 implements the 3-year (100%/60%/40%) schedule for transition aid tied to year over year tuition growth</a:t>
            </a:r>
          </a:p>
        </p:txBody>
      </p:sp>
      <p:sp>
        <p:nvSpPr>
          <p:cNvPr id="3" name="Content Placeholder 2"/>
          <p:cNvSpPr>
            <a:spLocks noGrp="1"/>
          </p:cNvSpPr>
          <p:nvPr>
            <p:ph idx="1"/>
          </p:nvPr>
        </p:nvSpPr>
        <p:spPr/>
        <p:txBody>
          <a:bodyPr vert="horz" lIns="91440" tIns="45720" rIns="91440" bIns="45720" rtlCol="0" anchor="t">
            <a:noAutofit/>
          </a:bodyPr>
          <a:lstStyle/>
          <a:p>
            <a:r>
              <a:rPr lang="en-US" sz="2000" dirty="0"/>
              <a:t>Funding for first year reimbursements is prioritized over funding for second year reimbursements</a:t>
            </a:r>
          </a:p>
          <a:p>
            <a:r>
              <a:rPr lang="en-US" sz="2000" dirty="0"/>
              <a:t>The reimbursement formula for transitional aid to districts reflects the change enacted by Section 38 of the FY20 budget, with an entitlement of 100% of any tuition increase in the first year, 60% in the second year, and 40% in the third year</a:t>
            </a:r>
          </a:p>
          <a:p>
            <a:r>
              <a:rPr lang="en-US" sz="2000" dirty="0"/>
              <a:t>The Act requires that 100% of the total state obligation to be funded in FY24 and subsequent years</a:t>
            </a:r>
          </a:p>
          <a:p>
            <a:r>
              <a:rPr lang="en-US" sz="2000" dirty="0"/>
              <a:t>House 1 allocates $243.8 million for these reimbursements</a:t>
            </a:r>
          </a:p>
          <a:p>
            <a:pPr lvl="1"/>
            <a:r>
              <a:rPr lang="en-US" sz="2000" dirty="0">
                <a:latin typeface="Segoe UI" panose="020B0502040204020203" pitchFamily="34" charset="0"/>
                <a:cs typeface="Segoe UI" panose="020B0502040204020203" pitchFamily="34" charset="0"/>
              </a:rPr>
              <a:t>This appropriation level is expected to meet the 100% requirement when tuition assessments are updated to reflect actual enrollments and district spending levels</a:t>
            </a:r>
          </a:p>
          <a:p>
            <a:r>
              <a:rPr lang="en-US" sz="2000" dirty="0">
                <a:latin typeface="Segoe UI"/>
                <a:cs typeface="Segoe UI"/>
              </a:rPr>
              <a:t>The facilities component of the tuition rate is $1,088 per pupil, with this cost fully reimbursed by the state as in prior years</a:t>
            </a:r>
          </a:p>
        </p:txBody>
      </p:sp>
    </p:spTree>
    <p:extLst>
      <p:ext uri="{BB962C8B-B14F-4D97-AF65-F5344CB8AC3E}">
        <p14:creationId xmlns:p14="http://schemas.microsoft.com/office/powerpoint/2010/main" val="3251613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Calculating Chapter 70 local contribution requirements and state aid</a:t>
            </a:r>
            <a:endParaRPr kumimoji="0" lang="zh-CN" altLang="en-US" sz="3600" b="1"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716705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Goal of the Chapter 70 formula </a:t>
            </a:r>
          </a:p>
        </p:txBody>
      </p:sp>
      <p:sp>
        <p:nvSpPr>
          <p:cNvPr id="7" name="Content Placeholder 6"/>
          <p:cNvSpPr>
            <a:spLocks noGrp="1"/>
          </p:cNvSpPr>
          <p:nvPr>
            <p:ph idx="1"/>
          </p:nvPr>
        </p:nvSpPr>
        <p:spPr/>
        <p:txBody>
          <a:bodyPr/>
          <a:lstStyle/>
          <a:p>
            <a:r>
              <a:rPr lang="en-US" dirty="0"/>
              <a:t>To ensure that every district has sufficient resources to meet its foundation budget spending level, through an equitable combination of local property taxes and state aid.</a:t>
            </a:r>
          </a:p>
        </p:txBody>
      </p:sp>
      <p:sp>
        <p:nvSpPr>
          <p:cNvPr id="3" name="Slide Number Placeholder 2">
            <a:extLst>
              <a:ext uri="{FF2B5EF4-FFF2-40B4-BE49-F238E27FC236}">
                <a16:creationId xmlns:a16="http://schemas.microsoft.com/office/drawing/2014/main" id="{C61DD629-69DF-4CD9-A833-C0C38650BB4F}"/>
              </a:ext>
              <a:ext uri="{C183D7F6-B498-43B3-948B-1728B52AA6E4}">
                <adec:decorative xmlns:adec="http://schemas.microsoft.com/office/drawing/2017/decorative" val="1"/>
              </a:ext>
            </a:extLst>
          </p:cNvPr>
          <p:cNvSpPr>
            <a:spLocks noGrp="1"/>
          </p:cNvSpPr>
          <p:nvPr>
            <p:ph type="sldNum" sz="quarter" idx="4294967295"/>
          </p:nvPr>
        </p:nvSpPr>
        <p:spPr>
          <a:xfrm>
            <a:off x="0" y="0"/>
            <a:ext cx="0" cy="0"/>
          </a:xfrm>
        </p:spPr>
        <p:txBody>
          <a:bodyPr/>
          <a:lstStyle/>
          <a:p>
            <a:endParaRPr lang="zh-CN" altLang="en-US"/>
          </a:p>
        </p:txBody>
      </p:sp>
    </p:spTree>
    <p:extLst>
      <p:ext uri="{BB962C8B-B14F-4D97-AF65-F5344CB8AC3E}">
        <p14:creationId xmlns:p14="http://schemas.microsoft.com/office/powerpoint/2010/main" val="8792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updated formula includes three parameters to be specified in each year’s general appropriations act</a:t>
            </a:r>
          </a:p>
        </p:txBody>
      </p:sp>
      <p:sp>
        <p:nvSpPr>
          <p:cNvPr id="3" name="Content Placeholder 2"/>
          <p:cNvSpPr>
            <a:spLocks noGrp="1"/>
          </p:cNvSpPr>
          <p:nvPr>
            <p:ph idx="1"/>
          </p:nvPr>
        </p:nvSpPr>
        <p:spPr/>
        <p:txBody>
          <a:bodyPr/>
          <a:lstStyle/>
          <a:p>
            <a:r>
              <a:rPr lang="en-US" dirty="0"/>
              <a:t>In House 1, these are specified as:</a:t>
            </a:r>
          </a:p>
          <a:p>
            <a:pPr lvl="1"/>
            <a:r>
              <a:rPr lang="en-US" dirty="0">
                <a:latin typeface="Segoe UI" panose="020B0502040204020203" pitchFamily="34" charset="0"/>
                <a:cs typeface="Segoe UI" panose="020B0502040204020203" pitchFamily="34" charset="0"/>
              </a:rPr>
              <a:t>Total state target local contribution = 59%</a:t>
            </a:r>
          </a:p>
          <a:p>
            <a:pPr lvl="1"/>
            <a:r>
              <a:rPr lang="en-US" dirty="0">
                <a:latin typeface="Segoe UI" panose="020B0502040204020203" pitchFamily="34" charset="0"/>
                <a:cs typeface="Segoe UI" panose="020B0502040204020203" pitchFamily="34" charset="0"/>
              </a:rPr>
              <a:t>Effort reduction = 100%</a:t>
            </a:r>
          </a:p>
          <a:p>
            <a:pPr lvl="1"/>
            <a:r>
              <a:rPr lang="en-US" dirty="0">
                <a:latin typeface="Segoe UI" panose="020B0502040204020203" pitchFamily="34" charset="0"/>
                <a:cs typeface="Segoe UI" panose="020B0502040204020203" pitchFamily="34" charset="0"/>
              </a:rPr>
              <a:t>Minimum aid = $30 per pupil</a:t>
            </a:r>
          </a:p>
          <a:p>
            <a:endParaRPr lang="en-US" dirty="0"/>
          </a:p>
        </p:txBody>
      </p:sp>
      <p:sp>
        <p:nvSpPr>
          <p:cNvPr id="4" name="Slide Number Placeholder 3">
            <a:extLst>
              <a:ext uri="{FF2B5EF4-FFF2-40B4-BE49-F238E27FC236}">
                <a16:creationId xmlns:a16="http://schemas.microsoft.com/office/drawing/2014/main" id="{879449F3-A7E7-4431-8507-5EB6C7D83273}"/>
              </a:ext>
              <a:ext uri="{C183D7F6-B498-43B3-948B-1728B52AA6E4}">
                <adec:decorative xmlns:adec="http://schemas.microsoft.com/office/drawing/2017/decorative" val="1"/>
              </a:ext>
            </a:extLst>
          </p:cNvPr>
          <p:cNvSpPr>
            <a:spLocks noGrp="1"/>
          </p:cNvSpPr>
          <p:nvPr>
            <p:ph type="sldNum" sz="quarter" idx="4294967295"/>
          </p:nvPr>
        </p:nvSpPr>
        <p:spPr>
          <a:xfrm>
            <a:off x="0" y="0"/>
            <a:ext cx="0" cy="0"/>
          </a:xfrm>
        </p:spPr>
        <p:txBody>
          <a:bodyPr/>
          <a:lstStyle/>
          <a:p>
            <a:endParaRPr lang="zh-CN" altLang="en-US"/>
          </a:p>
        </p:txBody>
      </p:sp>
    </p:spTree>
    <p:extLst>
      <p:ext uri="{BB962C8B-B14F-4D97-AF65-F5344CB8AC3E}">
        <p14:creationId xmlns:p14="http://schemas.microsoft.com/office/powerpoint/2010/main" val="1867669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pPr eaLnBrk="1" hangingPunct="1"/>
            <a:r>
              <a:rPr lang="en-US" sz="3200" dirty="0"/>
              <a:t>There are 6 factors that work together to determine a district’s Chapter 70 aid</a:t>
            </a:r>
          </a:p>
        </p:txBody>
      </p:sp>
      <p:sp>
        <p:nvSpPr>
          <p:cNvPr id="25604" name="Content Placeholder 5"/>
          <p:cNvSpPr txBox="1">
            <a:spLocks/>
          </p:cNvSpPr>
          <p:nvPr/>
        </p:nvSpPr>
        <p:spPr bwMode="auto">
          <a:xfrm>
            <a:off x="838200" y="1966911"/>
            <a:ext cx="5080000" cy="4525963"/>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pPr>
            <a:r>
              <a:rPr lang="en-US" sz="3200" u="sng" dirty="0">
                <a:solidFill>
                  <a:srgbClr val="0D1969"/>
                </a:solidFill>
                <a:cs typeface="Arial" charset="0"/>
              </a:rPr>
              <a:t>Foundation Budget</a:t>
            </a:r>
          </a:p>
          <a:p>
            <a:pPr marL="342900" indent="-342900" fontAlgn="base">
              <a:spcBef>
                <a:spcPct val="20000"/>
              </a:spcBef>
              <a:spcAft>
                <a:spcPct val="0"/>
              </a:spcAft>
              <a:buFont typeface="Arial" charset="0"/>
              <a:buChar char="•"/>
            </a:pPr>
            <a:r>
              <a:rPr lang="en-US" sz="3200" dirty="0">
                <a:solidFill>
                  <a:srgbClr val="0D1969"/>
                </a:solidFill>
                <a:cs typeface="Arial" charset="0"/>
              </a:rPr>
              <a:t>Enrollment</a:t>
            </a:r>
          </a:p>
          <a:p>
            <a:pPr marL="342900" indent="-342900" fontAlgn="base">
              <a:spcBef>
                <a:spcPct val="20000"/>
              </a:spcBef>
              <a:spcAft>
                <a:spcPct val="0"/>
              </a:spcAft>
              <a:buFont typeface="Arial" charset="0"/>
              <a:buChar char="•"/>
            </a:pPr>
            <a:r>
              <a:rPr lang="en-US" sz="3200" dirty="0">
                <a:solidFill>
                  <a:srgbClr val="0D1969"/>
                </a:solidFill>
                <a:cs typeface="Arial" charset="0"/>
              </a:rPr>
              <a:t>Wage Adjustment Factor</a:t>
            </a:r>
          </a:p>
          <a:p>
            <a:pPr marL="342900" indent="-342900" fontAlgn="base">
              <a:spcBef>
                <a:spcPct val="20000"/>
              </a:spcBef>
              <a:spcAft>
                <a:spcPct val="0"/>
              </a:spcAft>
              <a:buFont typeface="Arial" charset="0"/>
              <a:buChar char="•"/>
            </a:pPr>
            <a:r>
              <a:rPr lang="en-US" sz="3200" dirty="0">
                <a:solidFill>
                  <a:srgbClr val="0D1969"/>
                </a:solidFill>
                <a:cs typeface="Arial" charset="0"/>
              </a:rPr>
              <a:t>Inflation</a:t>
            </a:r>
          </a:p>
        </p:txBody>
      </p:sp>
      <p:sp>
        <p:nvSpPr>
          <p:cNvPr id="25605" name="Content Placeholder 6"/>
          <p:cNvSpPr txBox="1">
            <a:spLocks/>
          </p:cNvSpPr>
          <p:nvPr/>
        </p:nvSpPr>
        <p:spPr bwMode="auto">
          <a:xfrm>
            <a:off x="6324600" y="1966911"/>
            <a:ext cx="5080000" cy="4525963"/>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pPr>
            <a:r>
              <a:rPr lang="en-US" sz="3200" u="sng" dirty="0">
                <a:solidFill>
                  <a:srgbClr val="0D1969"/>
                </a:solidFill>
                <a:cs typeface="Arial" charset="0"/>
              </a:rPr>
              <a:t>Local Contribution</a:t>
            </a:r>
          </a:p>
          <a:p>
            <a:pPr marL="342900" indent="-342900" fontAlgn="base">
              <a:spcBef>
                <a:spcPct val="20000"/>
              </a:spcBef>
              <a:spcAft>
                <a:spcPct val="0"/>
              </a:spcAft>
              <a:buFont typeface="Arial" charset="0"/>
              <a:buChar char="•"/>
            </a:pPr>
            <a:r>
              <a:rPr lang="en-US" sz="3200" dirty="0">
                <a:solidFill>
                  <a:srgbClr val="0D1969"/>
                </a:solidFill>
                <a:cs typeface="Arial" charset="0"/>
              </a:rPr>
              <a:t>Property value</a:t>
            </a:r>
          </a:p>
          <a:p>
            <a:pPr marL="342900" indent="-342900" fontAlgn="base">
              <a:spcBef>
                <a:spcPct val="20000"/>
              </a:spcBef>
              <a:spcAft>
                <a:spcPct val="0"/>
              </a:spcAft>
              <a:buFont typeface="Arial" charset="0"/>
              <a:buChar char="•"/>
            </a:pPr>
            <a:r>
              <a:rPr lang="en-US" sz="3200" dirty="0">
                <a:solidFill>
                  <a:srgbClr val="0D1969"/>
                </a:solidFill>
                <a:cs typeface="Arial" charset="0"/>
              </a:rPr>
              <a:t>Income</a:t>
            </a:r>
          </a:p>
          <a:p>
            <a:pPr marL="342900" indent="-342900" fontAlgn="base">
              <a:spcBef>
                <a:spcPct val="20000"/>
              </a:spcBef>
              <a:spcAft>
                <a:spcPct val="0"/>
              </a:spcAft>
              <a:buFont typeface="Arial" charset="0"/>
              <a:buChar char="•"/>
            </a:pPr>
            <a:r>
              <a:rPr lang="en-US" sz="3200" dirty="0">
                <a:solidFill>
                  <a:srgbClr val="0D1969"/>
                </a:solidFill>
                <a:cs typeface="Arial" charset="0"/>
              </a:rPr>
              <a:t>Municipal Revenue Growth Factor</a:t>
            </a:r>
          </a:p>
        </p:txBody>
      </p:sp>
      <p:sp>
        <p:nvSpPr>
          <p:cNvPr id="2" name="Slide Number Placeholder 1">
            <a:extLst>
              <a:ext uri="{FF2B5EF4-FFF2-40B4-BE49-F238E27FC236}">
                <a16:creationId xmlns:a16="http://schemas.microsoft.com/office/drawing/2014/main" id="{890D2FCF-FEFD-49AB-8F43-4D6F1E96E477}"/>
              </a:ext>
              <a:ext uri="{C183D7F6-B498-43B3-948B-1728B52AA6E4}">
                <adec:decorative xmlns:adec="http://schemas.microsoft.com/office/drawing/2017/decorative" val="1"/>
              </a:ext>
            </a:extLst>
          </p:cNvPr>
          <p:cNvSpPr>
            <a:spLocks noGrp="1"/>
          </p:cNvSpPr>
          <p:nvPr>
            <p:ph type="sldNum" sz="quarter" idx="4294967295"/>
          </p:nvPr>
        </p:nvSpPr>
        <p:spPr>
          <a:xfrm>
            <a:off x="0" y="0"/>
            <a:ext cx="0" cy="0"/>
          </a:xfrm>
        </p:spPr>
        <p:txBody>
          <a:bodyPr/>
          <a:lstStyle/>
          <a:p>
            <a:endParaRPr lang="zh-CN" altLang="en-US"/>
          </a:p>
        </p:txBody>
      </p:sp>
    </p:spTree>
    <p:extLst>
      <p:ext uri="{BB962C8B-B14F-4D97-AF65-F5344CB8AC3E}">
        <p14:creationId xmlns:p14="http://schemas.microsoft.com/office/powerpoint/2010/main" val="2733479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There are three primary steps in determining each district’s Chapter 70 aid</a:t>
            </a:r>
          </a:p>
        </p:txBody>
      </p:sp>
      <p:graphicFrame>
        <p:nvGraphicFramePr>
          <p:cNvPr id="4" name="Content Placeholder 3" descr="This is a flow chart showing the 3 steps for determining each district's Chapter 70 aid."/>
          <p:cNvGraphicFramePr>
            <a:graphicFrameLocks noGrp="1"/>
          </p:cNvGraphicFramePr>
          <p:nvPr>
            <p:ph idx="1"/>
            <p:extLst>
              <p:ext uri="{D42A27DB-BD31-4B8C-83A1-F6EECF244321}">
                <p14:modId xmlns:p14="http://schemas.microsoft.com/office/powerpoint/2010/main" val="1312630368"/>
              </p:ext>
            </p:extLst>
          </p:nvPr>
        </p:nvGraphicFramePr>
        <p:xfrm>
          <a:off x="838200" y="2087563"/>
          <a:ext cx="105156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6ED02BB-98D8-46A4-8C1F-36D4080CB118}"/>
              </a:ext>
              <a:ext uri="{C183D7F6-B498-43B3-948B-1728B52AA6E4}">
                <adec:decorative xmlns:adec="http://schemas.microsoft.com/office/drawing/2017/decorative" val="1"/>
              </a:ext>
            </a:extLst>
          </p:cNvPr>
          <p:cNvSpPr>
            <a:spLocks noGrp="1"/>
          </p:cNvSpPr>
          <p:nvPr>
            <p:ph type="sldNum" sz="quarter" idx="4294967295"/>
          </p:nvPr>
        </p:nvSpPr>
        <p:spPr>
          <a:xfrm>
            <a:off x="0" y="0"/>
            <a:ext cx="0" cy="0"/>
          </a:xfrm>
        </p:spPr>
        <p:txBody>
          <a:bodyPr/>
          <a:lstStyle/>
          <a:p>
            <a:endParaRPr lang="zh-CN" altLang="en-US"/>
          </a:p>
        </p:txBody>
      </p:sp>
      <p:sp>
        <p:nvSpPr>
          <p:cNvPr id="5" name="TextBox 4"/>
          <p:cNvSpPr txBox="1"/>
          <p:nvPr/>
        </p:nvSpPr>
        <p:spPr>
          <a:xfrm>
            <a:off x="641350" y="5700011"/>
            <a:ext cx="10909300" cy="7747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solidFill>
                  <a:schemeClr val="tx1"/>
                </a:solidFill>
              </a:rPr>
              <a:t>Required Local Contribution + State Aid = a district’s net school spending (NSS) requirement</a:t>
            </a:r>
          </a:p>
          <a:p>
            <a:pPr algn="ctr"/>
            <a:r>
              <a:rPr lang="en-US" sz="2200" dirty="0">
                <a:solidFill>
                  <a:schemeClr val="tx1"/>
                </a:solidFill>
              </a:rPr>
              <a:t>This is the minimum amount that a district must spend to comply with state law</a:t>
            </a:r>
          </a:p>
        </p:txBody>
      </p:sp>
    </p:spTree>
    <p:extLst>
      <p:ext uri="{BB962C8B-B14F-4D97-AF65-F5344CB8AC3E}">
        <p14:creationId xmlns:p14="http://schemas.microsoft.com/office/powerpoint/2010/main" val="414976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Each district's foundation budget is calculated by multiplying the number of pupils in 13 enrollment categories by cost rates in 11 functional areas</a:t>
            </a:r>
          </a:p>
        </p:txBody>
      </p:sp>
      <p:graphicFrame>
        <p:nvGraphicFramePr>
          <p:cNvPr id="5" name="Table 4">
            <a:extLst>
              <a:ext uri="{FF2B5EF4-FFF2-40B4-BE49-F238E27FC236}">
                <a16:creationId xmlns:a16="http://schemas.microsoft.com/office/drawing/2014/main" id="{8F153C82-E932-4881-8037-A62A5F2B38C0}"/>
              </a:ext>
            </a:extLst>
          </p:cNvPr>
          <p:cNvGraphicFramePr>
            <a:graphicFrameLocks noGrp="1"/>
          </p:cNvGraphicFramePr>
          <p:nvPr>
            <p:extLst>
              <p:ext uri="{D42A27DB-BD31-4B8C-83A1-F6EECF244321}">
                <p14:modId xmlns:p14="http://schemas.microsoft.com/office/powerpoint/2010/main" val="2106077179"/>
              </p:ext>
            </p:extLst>
          </p:nvPr>
        </p:nvGraphicFramePr>
        <p:xfrm>
          <a:off x="187890" y="1881355"/>
          <a:ext cx="11887198" cy="4093610"/>
        </p:xfrm>
        <a:graphic>
          <a:graphicData uri="http://schemas.openxmlformats.org/drawingml/2006/table">
            <a:tbl>
              <a:tblPr firstRow="1"/>
              <a:tblGrid>
                <a:gridCol w="260768">
                  <a:extLst>
                    <a:ext uri="{9D8B030D-6E8A-4147-A177-3AD203B41FA5}">
                      <a16:colId xmlns:a16="http://schemas.microsoft.com/office/drawing/2014/main" val="2120755684"/>
                    </a:ext>
                  </a:extLst>
                </a:gridCol>
                <a:gridCol w="1732664">
                  <a:extLst>
                    <a:ext uri="{9D8B030D-6E8A-4147-A177-3AD203B41FA5}">
                      <a16:colId xmlns:a16="http://schemas.microsoft.com/office/drawing/2014/main" val="122610199"/>
                    </a:ext>
                  </a:extLst>
                </a:gridCol>
                <a:gridCol w="591076">
                  <a:extLst>
                    <a:ext uri="{9D8B030D-6E8A-4147-A177-3AD203B41FA5}">
                      <a16:colId xmlns:a16="http://schemas.microsoft.com/office/drawing/2014/main" val="3460918455"/>
                    </a:ext>
                  </a:extLst>
                </a:gridCol>
                <a:gridCol w="521538">
                  <a:extLst>
                    <a:ext uri="{9D8B030D-6E8A-4147-A177-3AD203B41FA5}">
                      <a16:colId xmlns:a16="http://schemas.microsoft.com/office/drawing/2014/main" val="493874169"/>
                    </a:ext>
                  </a:extLst>
                </a:gridCol>
                <a:gridCol w="654820">
                  <a:extLst>
                    <a:ext uri="{9D8B030D-6E8A-4147-A177-3AD203B41FA5}">
                      <a16:colId xmlns:a16="http://schemas.microsoft.com/office/drawing/2014/main" val="3805738867"/>
                    </a:ext>
                  </a:extLst>
                </a:gridCol>
                <a:gridCol w="656751">
                  <a:extLst>
                    <a:ext uri="{9D8B030D-6E8A-4147-A177-3AD203B41FA5}">
                      <a16:colId xmlns:a16="http://schemas.microsoft.com/office/drawing/2014/main" val="3465377099"/>
                    </a:ext>
                  </a:extLst>
                </a:gridCol>
                <a:gridCol w="656751">
                  <a:extLst>
                    <a:ext uri="{9D8B030D-6E8A-4147-A177-3AD203B41FA5}">
                      <a16:colId xmlns:a16="http://schemas.microsoft.com/office/drawing/2014/main" val="2419840055"/>
                    </a:ext>
                  </a:extLst>
                </a:gridCol>
                <a:gridCol w="656751">
                  <a:extLst>
                    <a:ext uri="{9D8B030D-6E8A-4147-A177-3AD203B41FA5}">
                      <a16:colId xmlns:a16="http://schemas.microsoft.com/office/drawing/2014/main" val="993470700"/>
                    </a:ext>
                  </a:extLst>
                </a:gridCol>
                <a:gridCol w="656751">
                  <a:extLst>
                    <a:ext uri="{9D8B030D-6E8A-4147-A177-3AD203B41FA5}">
                      <a16:colId xmlns:a16="http://schemas.microsoft.com/office/drawing/2014/main" val="214096759"/>
                    </a:ext>
                  </a:extLst>
                </a:gridCol>
                <a:gridCol w="40565">
                  <a:extLst>
                    <a:ext uri="{9D8B030D-6E8A-4147-A177-3AD203B41FA5}">
                      <a16:colId xmlns:a16="http://schemas.microsoft.com/office/drawing/2014/main" val="3614117694"/>
                    </a:ext>
                  </a:extLst>
                </a:gridCol>
                <a:gridCol w="726289">
                  <a:extLst>
                    <a:ext uri="{9D8B030D-6E8A-4147-A177-3AD203B41FA5}">
                      <a16:colId xmlns:a16="http://schemas.microsoft.com/office/drawing/2014/main" val="634928093"/>
                    </a:ext>
                  </a:extLst>
                </a:gridCol>
                <a:gridCol w="726289">
                  <a:extLst>
                    <a:ext uri="{9D8B030D-6E8A-4147-A177-3AD203B41FA5}">
                      <a16:colId xmlns:a16="http://schemas.microsoft.com/office/drawing/2014/main" val="4030229790"/>
                    </a:ext>
                  </a:extLst>
                </a:gridCol>
                <a:gridCol w="888546">
                  <a:extLst>
                    <a:ext uri="{9D8B030D-6E8A-4147-A177-3AD203B41FA5}">
                      <a16:colId xmlns:a16="http://schemas.microsoft.com/office/drawing/2014/main" val="3423791534"/>
                    </a:ext>
                  </a:extLst>
                </a:gridCol>
                <a:gridCol w="896272">
                  <a:extLst>
                    <a:ext uri="{9D8B030D-6E8A-4147-A177-3AD203B41FA5}">
                      <a16:colId xmlns:a16="http://schemas.microsoft.com/office/drawing/2014/main" val="2167988073"/>
                    </a:ext>
                  </a:extLst>
                </a:gridCol>
                <a:gridCol w="934905">
                  <a:extLst>
                    <a:ext uri="{9D8B030D-6E8A-4147-A177-3AD203B41FA5}">
                      <a16:colId xmlns:a16="http://schemas.microsoft.com/office/drawing/2014/main" val="1562417177"/>
                    </a:ext>
                  </a:extLst>
                </a:gridCol>
                <a:gridCol w="643231">
                  <a:extLst>
                    <a:ext uri="{9D8B030D-6E8A-4147-A177-3AD203B41FA5}">
                      <a16:colId xmlns:a16="http://schemas.microsoft.com/office/drawing/2014/main" val="2514046963"/>
                    </a:ext>
                  </a:extLst>
                </a:gridCol>
                <a:gridCol w="643231">
                  <a:extLst>
                    <a:ext uri="{9D8B030D-6E8A-4147-A177-3AD203B41FA5}">
                      <a16:colId xmlns:a16="http://schemas.microsoft.com/office/drawing/2014/main" val="2463333047"/>
                    </a:ext>
                  </a:extLst>
                </a:gridCol>
              </a:tblGrid>
              <a:tr h="246674">
                <a:tc gridSpan="5">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3974699732"/>
                  </a:ext>
                </a:extLst>
              </a:tr>
              <a:tr h="139149">
                <a:tc>
                  <a:txBody>
                    <a:bodyPr/>
                    <a:lstStyle/>
                    <a:p>
                      <a:pPr algn="l" fontAlgn="b"/>
                      <a:endParaRPr lang="en-US" sz="7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700" b="1" i="0" u="none" strike="noStrike" dirty="0">
                        <a:effectLst/>
                        <a:latin typeface="Calibri" panose="020F0502020204030204" pitchFamily="34" charset="0"/>
                      </a:endParaRPr>
                    </a:p>
                  </a:txBody>
                  <a:tcPr marL="0" marR="0" marT="0" marB="0" anchor="b">
                    <a:lnL>
                      <a:noFill/>
                    </a:lnL>
                    <a:lnR>
                      <a:noFill/>
                    </a:lnR>
                    <a:lnT>
                      <a:noFill/>
                    </a:lnT>
                    <a:lnB>
                      <a:noFill/>
                    </a:lnB>
                  </a:tcPr>
                </a:tc>
                <a:tc gridSpan="7">
                  <a:txBody>
                    <a:bodyPr/>
                    <a:lstStyle/>
                    <a:p>
                      <a:pPr algn="ctr" fontAlgn="b"/>
                      <a:r>
                        <a:rPr lang="en-US" sz="900" b="1" i="0" u="sng" strike="noStrike" dirty="0">
                          <a:effectLst/>
                          <a:latin typeface="Calibri" panose="020F0502020204030204" pitchFamily="34" charset="0"/>
                        </a:rPr>
                        <a:t>Base Foundation Components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1" i="0" u="sng" strike="noStrike" dirty="0">
                        <a:effectLst/>
                        <a:latin typeface="Calibri" panose="020F0502020204030204" pitchFamily="34" charset="0"/>
                      </a:endParaRPr>
                    </a:p>
                  </a:txBody>
                  <a:tcPr marL="0" marR="0" marT="0" marB="0" anchor="b">
                    <a:lnL>
                      <a:noFill/>
                    </a:lnL>
                    <a:lnR>
                      <a:noFill/>
                    </a:lnR>
                    <a:lnT>
                      <a:noFill/>
                    </a:lnT>
                    <a:lnB>
                      <a:noFill/>
                    </a:lnB>
                  </a:tcPr>
                </a:tc>
                <a:tc gridSpan="6">
                  <a:txBody>
                    <a:bodyPr/>
                    <a:lstStyle/>
                    <a:p>
                      <a:pPr algn="ctr" fontAlgn="b"/>
                      <a:r>
                        <a:rPr lang="en-US" sz="900" b="1" i="0" u="sng" strike="noStrike" dirty="0">
                          <a:effectLst/>
                          <a:latin typeface="Calibri" panose="020F0502020204030204" pitchFamily="34" charset="0"/>
                        </a:rPr>
                        <a:t>Incremental Costs Above the Base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1" i="0" u="sng" strike="noStrike" dirty="0">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028870132"/>
                  </a:ext>
                </a:extLst>
              </a:tr>
              <a:tr h="15685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1" i="0" u="none" strike="noStrike" dirty="0">
                          <a:effectLst/>
                          <a:latin typeface="Calibri" panose="020F0502020204030204" pitchFamily="34" charset="0"/>
                        </a:rPr>
                        <a:t>FY24 Chapter 70 Foundation Budget</a:t>
                      </a:r>
                      <a:endParaRPr lang="en-US" sz="1000" b="1" i="0" u="none" strike="noStrike" dirty="0">
                        <a:effectLst/>
                        <a:latin typeface="Calibri" panose="020F0502020204030204" pitchFamily="34" charset="0"/>
                      </a:endParaRPr>
                    </a:p>
                  </a:txBody>
                  <a:tcPr marL="0" marR="0" marT="0" marB="0">
                    <a:lnL>
                      <a:noFill/>
                    </a:lnL>
                    <a:lnR>
                      <a:noFill/>
                    </a:lnR>
                    <a:lnT>
                      <a:noFill/>
                    </a:lnT>
                    <a:lnB>
                      <a:noFill/>
                    </a:lnB>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1" i="0" u="none" strike="noStrike">
                          <a:effectLst/>
                          <a:latin typeface="Calibri" panose="020F0502020204030204" pitchFamily="34" charset="0"/>
                        </a:rPr>
                        <a:t>FY24 Chapter 70 Foundation Budget</a:t>
                      </a:r>
                    </a:p>
                    <a:p>
                      <a:pPr algn="ctr" fontAlgn="ctr"/>
                      <a:endParaRPr lang="en-US" sz="7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1</a:t>
                      </a: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2</a:t>
                      </a: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3</a:t>
                      </a: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4</a:t>
                      </a: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5</a:t>
                      </a: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6</a:t>
                      </a: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7</a:t>
                      </a:r>
                    </a:p>
                  </a:txBody>
                  <a:tcPr marL="0" marR="0" marT="0" marB="0" anchor="ctr">
                    <a:lnL>
                      <a:noFill/>
                    </a:lnL>
                    <a:lnR>
                      <a:noFill/>
                    </a:lnR>
                    <a:lnT>
                      <a:noFill/>
                    </a:lnT>
                    <a:lnB>
                      <a:noFill/>
                    </a:lnB>
                  </a:tcPr>
                </a:tc>
                <a:tc>
                  <a:txBody>
                    <a:bodyPr/>
                    <a:lstStyle/>
                    <a:p>
                      <a:pPr algn="ctr" fontAlgn="ctr"/>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8</a:t>
                      </a: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9</a:t>
                      </a: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10</a:t>
                      </a: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11</a:t>
                      </a: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12</a:t>
                      </a: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13</a:t>
                      </a: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14</a:t>
                      </a:r>
                    </a:p>
                  </a:txBody>
                  <a:tcPr marL="0" marR="0" marT="0" marB="0" anchor="ctr">
                    <a:lnL>
                      <a:noFill/>
                    </a:lnL>
                    <a:lnR>
                      <a:noFill/>
                    </a:lnR>
                    <a:lnT>
                      <a:noFill/>
                    </a:lnT>
                    <a:lnB>
                      <a:noFill/>
                    </a:lnB>
                  </a:tcPr>
                </a:tc>
                <a:extLst>
                  <a:ext uri="{0D108BD9-81ED-4DB2-BD59-A6C34878D82A}">
                    <a16:rowId xmlns:a16="http://schemas.microsoft.com/office/drawing/2014/main" val="1720045535"/>
                  </a:ext>
                </a:extLst>
              </a:tr>
              <a:tr h="132825">
                <a:tc>
                  <a:txBody>
                    <a:bodyPr/>
                    <a:lstStyle/>
                    <a:p>
                      <a:pPr algn="l" fontAlgn="b"/>
                      <a:r>
                        <a:rPr lang="en-US" sz="1000" b="1" i="0" u="none" strike="noStrike" dirty="0">
                          <a:effectLst/>
                          <a:latin typeface="Calibri" panose="020F0502020204030204" pitchFamily="34" charset="0"/>
                        </a:rPr>
                        <a:t>239</a:t>
                      </a:r>
                    </a:p>
                  </a:txBody>
                  <a:tcPr marL="0" marR="0" marT="0" marB="0" anchor="b">
                    <a:lnL>
                      <a:noFill/>
                    </a:lnL>
                    <a:lnR>
                      <a:noFill/>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dirty="0">
                          <a:effectLst/>
                          <a:latin typeface="Calibri" panose="020F0502020204030204" pitchFamily="34" charset="0"/>
                        </a:rPr>
                        <a:t>Plymouth</a:t>
                      </a:r>
                    </a:p>
                  </a:txBody>
                  <a:tcPr marL="0" marR="0" marT="0" marB="0" anchor="b">
                    <a:lnL>
                      <a:noFill/>
                    </a:lnL>
                    <a:lnR>
                      <a:noFill/>
                    </a:lnR>
                    <a:lnT>
                      <a:noFill/>
                    </a:lnT>
                    <a:lnB>
                      <a:noFill/>
                    </a:lnB>
                  </a:tcPr>
                </a:tc>
                <a:tc>
                  <a:txBody>
                    <a:bodyPr/>
                    <a:lstStyle/>
                    <a:p>
                      <a:pPr algn="ct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r>
                        <a:rPr lang="en-US" sz="900" b="1" i="0" u="none" strike="noStrike" dirty="0">
                          <a:effectLst/>
                          <a:latin typeface="Calibri" panose="020F0502020204030204" pitchFamily="34" charset="0"/>
                        </a:rPr>
                        <a:t> ------ Kindergarten ------</a:t>
                      </a:r>
                    </a:p>
                  </a:txBody>
                  <a:tcPr marL="0" marR="0" marT="0" marB="0" anchor="b">
                    <a:lnL>
                      <a:noFill/>
                    </a:lnL>
                    <a:lnR>
                      <a:noFill/>
                    </a:lnR>
                    <a:lnT>
                      <a:noFill/>
                    </a:lnT>
                    <a:lnB>
                      <a:noFill/>
                    </a:lnB>
                  </a:tcPr>
                </a:tc>
                <a:tc hMerge="1">
                  <a:txBody>
                    <a:bodyPr/>
                    <a:lstStyle/>
                    <a:p>
                      <a:endParaRPr lang="en-US"/>
                    </a:p>
                  </a:txBody>
                  <a:tcPr/>
                </a:tc>
                <a:tc>
                  <a:txBody>
                    <a:bodyPr/>
                    <a:lstStyle/>
                    <a:p>
                      <a:pPr algn="ct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00" b="1" i="0" u="none" strike="noStrike" dirty="0">
                          <a:effectLst/>
                          <a:latin typeface="Calibri" panose="020F0502020204030204" pitchFamily="34" charset="0"/>
                        </a:rPr>
                        <a:t> Junior/</a:t>
                      </a:r>
                    </a:p>
                  </a:txBody>
                  <a:tcPr marL="0" marR="0" marT="0" marB="0" anchor="b">
                    <a:lnL>
                      <a:noFill/>
                    </a:lnL>
                    <a:lnR>
                      <a:noFill/>
                    </a:lnR>
                    <a:lnT>
                      <a:noFill/>
                    </a:lnT>
                    <a:lnB>
                      <a:noFill/>
                    </a:lnB>
                  </a:tcPr>
                </a:tc>
                <a:tc>
                  <a:txBody>
                    <a:bodyPr/>
                    <a:lstStyle/>
                    <a:p>
                      <a:pPr algn="ctr" fontAlgn="b"/>
                      <a:r>
                        <a:rPr lang="en-US" sz="900" b="1" i="0" u="none" strike="noStrike" dirty="0">
                          <a:effectLst/>
                          <a:latin typeface="Calibri" panose="020F0502020204030204" pitchFamily="34" charset="0"/>
                        </a:rPr>
                        <a:t>High</a:t>
                      </a:r>
                    </a:p>
                  </a:txBody>
                  <a:tcPr marL="0" marR="0" marT="0" marB="0" anchor="b">
                    <a:lnL>
                      <a:noFill/>
                    </a:lnL>
                    <a:lnR>
                      <a:noFill/>
                    </a:lnR>
                    <a:lnT>
                      <a:noFill/>
                    </a:lnT>
                    <a:lnB>
                      <a:noFill/>
                    </a:lnB>
                  </a:tcPr>
                </a:tc>
                <a:tc>
                  <a:txBody>
                    <a:bodyPr/>
                    <a:lstStyle/>
                    <a:p>
                      <a:pPr algn="l"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00" b="1" i="0" u="none" strike="noStrike" dirty="0">
                          <a:effectLst/>
                          <a:latin typeface="Calibri" panose="020F0502020204030204" pitchFamily="34" charset="0"/>
                        </a:rPr>
                        <a:t>Special Ed</a:t>
                      </a:r>
                    </a:p>
                  </a:txBody>
                  <a:tcPr marL="0" marR="0" marT="0" marB="0" anchor="b">
                    <a:lnL>
                      <a:noFill/>
                    </a:lnL>
                    <a:lnR>
                      <a:noFill/>
                    </a:lnR>
                    <a:lnT>
                      <a:noFill/>
                    </a:lnT>
                    <a:lnB>
                      <a:noFill/>
                    </a:lnB>
                  </a:tcPr>
                </a:tc>
                <a:tc>
                  <a:txBody>
                    <a:bodyPr/>
                    <a:lstStyle/>
                    <a:p>
                      <a:pPr algn="ctr" fontAlgn="b"/>
                      <a:r>
                        <a:rPr lang="en-US" sz="900" b="1" i="0" u="none" strike="noStrike" dirty="0">
                          <a:effectLst/>
                          <a:latin typeface="Calibri" panose="020F0502020204030204" pitchFamily="34" charset="0"/>
                        </a:rPr>
                        <a:t>Special Ed</a:t>
                      </a:r>
                    </a:p>
                  </a:txBody>
                  <a:tcPr marL="0" marR="0" marT="0" marB="0" anchor="b">
                    <a:lnL>
                      <a:noFill/>
                    </a:lnL>
                    <a:lnR>
                      <a:noFill/>
                    </a:lnR>
                    <a:lnT>
                      <a:noFill/>
                    </a:lnT>
                    <a:lnB>
                      <a:noFill/>
                    </a:lnB>
                  </a:tcPr>
                </a:tc>
                <a:tc>
                  <a:txBody>
                    <a:bodyPr/>
                    <a:lstStyle/>
                    <a:p>
                      <a:pPr algn="ctr" fontAlgn="b"/>
                      <a:r>
                        <a:rPr lang="en-US" sz="900" b="1" i="0" u="none" strike="noStrike" dirty="0">
                          <a:effectLst/>
                          <a:latin typeface="Calibri" panose="020F0502020204030204" pitchFamily="34" charset="0"/>
                        </a:rPr>
                        <a:t>English learners</a:t>
                      </a:r>
                    </a:p>
                  </a:txBody>
                  <a:tcPr marL="0" marR="0" marT="0" marB="0" anchor="b">
                    <a:lnL>
                      <a:noFill/>
                    </a:lnL>
                    <a:lnR>
                      <a:noFill/>
                    </a:lnR>
                    <a:lnT>
                      <a:noFill/>
                    </a:lnT>
                    <a:lnB>
                      <a:noFill/>
                    </a:lnB>
                  </a:tcPr>
                </a:tc>
                <a:tc>
                  <a:txBody>
                    <a:bodyPr/>
                    <a:lstStyle/>
                    <a:p>
                      <a:pPr algn="ctr" fontAlgn="b"/>
                      <a:r>
                        <a:rPr lang="en-US" sz="900" b="1" i="0" u="none" strike="noStrike" dirty="0">
                          <a:effectLst/>
                          <a:latin typeface="Calibri" panose="020F0502020204030204" pitchFamily="34" charset="0"/>
                        </a:rPr>
                        <a:t>English learners</a:t>
                      </a:r>
                    </a:p>
                  </a:txBody>
                  <a:tcPr marL="0" marR="0" marT="0" marB="0" anchor="b">
                    <a:lnL>
                      <a:noFill/>
                    </a:lnL>
                    <a:lnR>
                      <a:noFill/>
                    </a:lnR>
                    <a:lnT>
                      <a:noFill/>
                    </a:lnT>
                    <a:lnB>
                      <a:noFill/>
                    </a:lnB>
                  </a:tcPr>
                </a:tc>
                <a:tc>
                  <a:txBody>
                    <a:bodyPr/>
                    <a:lstStyle/>
                    <a:p>
                      <a:pPr algn="ctr" fontAlgn="b"/>
                      <a:r>
                        <a:rPr lang="en-US" sz="900" b="1" i="0" u="none" strike="noStrike" dirty="0">
                          <a:effectLst/>
                          <a:latin typeface="Calibri" panose="020F0502020204030204" pitchFamily="34" charset="0"/>
                        </a:rPr>
                        <a:t>English learners</a:t>
                      </a:r>
                    </a:p>
                  </a:txBody>
                  <a:tcPr marL="0" marR="0" marT="0" marB="0" anchor="b">
                    <a:lnL>
                      <a:noFill/>
                    </a:lnL>
                    <a:lnR>
                      <a:noFill/>
                    </a:lnR>
                    <a:lnT>
                      <a:noFill/>
                    </a:lnT>
                    <a:lnB>
                      <a:noFill/>
                    </a:lnB>
                  </a:tcPr>
                </a:tc>
                <a:tc>
                  <a:txBody>
                    <a:bodyPr/>
                    <a:lstStyle/>
                    <a:p>
                      <a:pPr algn="ct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00160419"/>
                  </a:ext>
                </a:extLst>
              </a:tr>
              <a:tr h="132825">
                <a:tc>
                  <a:txBody>
                    <a:bodyPr/>
                    <a:lstStyle/>
                    <a:p>
                      <a:pPr algn="l" fontAlgn="b"/>
                      <a:r>
                        <a:rPr lang="en-US" sz="700" b="1" i="0" u="none" strike="noStrike" dirty="0">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dirty="0">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Pre-school</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Half-Day</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Full-Day</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Elementary</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Middle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School</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Vocational</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In-District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Tuitioned-Out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PK-5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6-8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High School/Voc</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Low income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TOTAL</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711995"/>
                  </a:ext>
                </a:extLst>
              </a:tr>
              <a:tr h="196074">
                <a:tc>
                  <a:txBody>
                    <a:bodyPr/>
                    <a:lstStyle/>
                    <a:p>
                      <a:pPr algn="l" fontAlgn="b"/>
                      <a:endParaRPr lang="en-US" sz="900" b="0" i="0" u="none" strike="noStrike" dirty="0">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dirty="0">
                          <a:effectLst/>
                          <a:latin typeface="Calibri" panose="020F0502020204030204" pitchFamily="34" charset="0"/>
                        </a:rPr>
                        <a:t>Foundation Enrollment</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194</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488</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2,701</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1,687</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2,043</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675</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r" fontAlgn="b"/>
                      <a:r>
                        <a:rPr lang="en-US" sz="900" b="1" i="0" u="none" strike="noStrike" dirty="0">
                          <a:solidFill>
                            <a:schemeClr val="tx1"/>
                          </a:solidFill>
                          <a:effectLst/>
                          <a:latin typeface="Calibri" panose="020F0502020204030204" pitchFamily="34" charset="0"/>
                        </a:rPr>
                        <a:t>303</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69</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216</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51</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83</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2,812</a:t>
                      </a:r>
                    </a:p>
                  </a:txBody>
                  <a:tcPr marL="6350" marR="6350" marT="6350" marB="0" anchor="b">
                    <a:lnL>
                      <a:noFill/>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7,691</a:t>
                      </a:r>
                    </a:p>
                  </a:txBody>
                  <a:tcPr marL="6350" marR="6350" marT="6350" marB="0" anchor="b">
                    <a:lnL w="6350" cap="flat" cmpd="sng" algn="ctr">
                      <a:solidFill>
                        <a:srgbClr val="000000"/>
                      </a:solidFill>
                      <a:prstDash val="dash"/>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95922907"/>
                  </a:ext>
                </a:extLst>
              </a:tr>
              <a:tr h="112859">
                <a:tc>
                  <a:txBody>
                    <a:bodyPr/>
                    <a:lstStyle/>
                    <a:p>
                      <a:pPr algn="l" fontAlgn="b"/>
                      <a:endParaRPr lang="en-US" sz="9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805389143"/>
                  </a:ext>
                </a:extLst>
              </a:tr>
              <a:tr h="151799">
                <a:tc>
                  <a:txBody>
                    <a:bodyPr/>
                    <a:lstStyle/>
                    <a:p>
                      <a:pPr algn="ctr" fontAlgn="b"/>
                      <a:r>
                        <a:rPr lang="en-US" sz="900" b="0" i="0" u="none" strike="noStrike" dirty="0">
                          <a:effectLst/>
                          <a:latin typeface="Calibri" panose="020F0502020204030204" pitchFamily="34" charset="0"/>
                        </a:rPr>
                        <a:t>1</a:t>
                      </a:r>
                    </a:p>
                  </a:txBody>
                  <a:tcPr marL="0" marR="0" marT="0" marB="0" anchor="b">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Administration</a:t>
                      </a:r>
                    </a:p>
                  </a:txBody>
                  <a:tcPr marL="0" marR="0" marT="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44,572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224,232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1,241,086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775,162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938,741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310,157 </a:t>
                      </a: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r" fontAlgn="b"/>
                      <a:r>
                        <a:rPr lang="en-US" sz="900" b="0" i="0" u="none" strike="noStrike" dirty="0">
                          <a:solidFill>
                            <a:schemeClr val="tx1"/>
                          </a:solidFill>
                          <a:effectLst/>
                          <a:latin typeface="Calibri" panose="020F0502020204030204" pitchFamily="34" charset="0"/>
                        </a:rPr>
                        <a:t>960,894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252,935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24,138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6,041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9,873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218,068 </a:t>
                      </a: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5,005,899 </a:t>
                      </a: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3499793248"/>
                  </a:ext>
                </a:extLst>
              </a:tr>
              <a:tr h="151799">
                <a:tc>
                  <a:txBody>
                    <a:bodyPr/>
                    <a:lstStyle/>
                    <a:p>
                      <a:pPr algn="ctr" fontAlgn="b"/>
                      <a:r>
                        <a:rPr lang="en-US" sz="900" b="0" i="0" u="none" strike="noStrike" dirty="0">
                          <a:effectLst/>
                          <a:latin typeface="Calibri" panose="020F0502020204030204" pitchFamily="34" charset="0"/>
                        </a:rPr>
                        <a:t>2</a:t>
                      </a:r>
                    </a:p>
                  </a:txBody>
                  <a:tcPr marL="0" marR="0" marT="0" marB="0" anchor="b">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Instructional Leadership</a:t>
                      </a:r>
                    </a:p>
                  </a:txBody>
                  <a:tcPr marL="0" marR="0" marT="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80,496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404,987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2,241,537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1,400,027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1,695,468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560,177 </a:t>
                      </a: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42,241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10,571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17,278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1,033,129 </a:t>
                      </a: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7,485,911 </a:t>
                      </a: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1660026635"/>
                  </a:ext>
                </a:extLst>
              </a:tr>
              <a:tr h="151799">
                <a:tc>
                  <a:txBody>
                    <a:bodyPr/>
                    <a:lstStyle/>
                    <a:p>
                      <a:pPr algn="ctr" fontAlgn="b"/>
                      <a:r>
                        <a:rPr lang="en-US" sz="900" b="0" i="0" u="none" strike="noStrike" dirty="0">
                          <a:effectLst/>
                          <a:latin typeface="Calibri" panose="020F0502020204030204" pitchFamily="34" charset="0"/>
                        </a:rPr>
                        <a:t>3</a:t>
                      </a:r>
                    </a:p>
                  </a:txBody>
                  <a:tcPr marL="0" marR="0" marT="0" marB="0" anchor="b">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Classroom &amp; Specialist Teachers</a:t>
                      </a:r>
                    </a:p>
                  </a:txBody>
                  <a:tcPr marL="0" marR="0" marT="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369,111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1,856,970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10,277,885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5,649,103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10,060,521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5,650,777 </a:t>
                      </a: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r" fontAlgn="b"/>
                      <a:r>
                        <a:rPr lang="en-US" sz="900" b="0" i="0" u="none" strike="noStrike" dirty="0">
                          <a:solidFill>
                            <a:schemeClr val="tx1"/>
                          </a:solidFill>
                          <a:effectLst/>
                          <a:latin typeface="Calibri" panose="020F0502020204030204" pitchFamily="34" charset="0"/>
                        </a:rPr>
                        <a:t>3,170,704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295,672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73,997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120,945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10,085,582 </a:t>
                      </a: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47,611,266 </a:t>
                      </a: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927773153"/>
                  </a:ext>
                </a:extLst>
              </a:tr>
              <a:tr h="151799">
                <a:tc>
                  <a:txBody>
                    <a:bodyPr/>
                    <a:lstStyle/>
                    <a:p>
                      <a:pPr algn="ctr" fontAlgn="b"/>
                      <a:r>
                        <a:rPr lang="en-US" sz="900" b="0" i="0" u="none" strike="noStrike" dirty="0">
                          <a:effectLst/>
                          <a:latin typeface="Calibri" panose="020F0502020204030204" pitchFamily="34" charset="0"/>
                        </a:rPr>
                        <a:t>4</a:t>
                      </a:r>
                    </a:p>
                  </a:txBody>
                  <a:tcPr marL="0" marR="0" marT="0" marB="0" anchor="b">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Other Teaching Services</a:t>
                      </a:r>
                    </a:p>
                  </a:txBody>
                  <a:tcPr marL="0" marR="0" marT="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94,665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476,278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2,636,121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1,185,219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1,194,892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394,788 </a:t>
                      </a: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r" fontAlgn="b"/>
                      <a:r>
                        <a:rPr lang="en-US" sz="900" b="0" i="0" u="none" strike="noStrike" dirty="0">
                          <a:solidFill>
                            <a:schemeClr val="tx1"/>
                          </a:solidFill>
                          <a:effectLst/>
                          <a:latin typeface="Calibri" panose="020F0502020204030204" pitchFamily="34" charset="0"/>
                        </a:rPr>
                        <a:t>2,960,442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3,864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42,241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10,571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17,278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9,016,359 </a:t>
                      </a: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2107056079"/>
                  </a:ext>
                </a:extLst>
              </a:tr>
              <a:tr h="151799">
                <a:tc>
                  <a:txBody>
                    <a:bodyPr/>
                    <a:lstStyle/>
                    <a:p>
                      <a:pPr algn="ctr" fontAlgn="b"/>
                      <a:r>
                        <a:rPr lang="en-US" sz="900" b="0" i="0" u="none" strike="noStrike" dirty="0">
                          <a:effectLst/>
                          <a:latin typeface="Calibri" panose="020F0502020204030204" pitchFamily="34" charset="0"/>
                        </a:rPr>
                        <a:t>5</a:t>
                      </a:r>
                    </a:p>
                  </a:txBody>
                  <a:tcPr marL="0" marR="0" marT="0" marB="0" anchor="b">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Professional Development</a:t>
                      </a:r>
                    </a:p>
                  </a:txBody>
                  <a:tcPr marL="0" marR="0" marT="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14,597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73,479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406,752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275,379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323,375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176,641 </a:t>
                      </a: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r" fontAlgn="b"/>
                      <a:r>
                        <a:rPr lang="en-US" sz="900" b="0" i="0" u="none" strike="noStrike" dirty="0">
                          <a:solidFill>
                            <a:schemeClr val="tx1"/>
                          </a:solidFill>
                          <a:effectLst/>
                          <a:latin typeface="Calibri" panose="020F0502020204030204" pitchFamily="34" charset="0"/>
                        </a:rPr>
                        <a:t>152,951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12,067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3,020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4,936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489,288 </a:t>
                      </a: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1,932,486 </a:t>
                      </a: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1972366886"/>
                  </a:ext>
                </a:extLst>
              </a:tr>
              <a:tr h="225719">
                <a:tc>
                  <a:txBody>
                    <a:bodyPr/>
                    <a:lstStyle/>
                    <a:p>
                      <a:pPr algn="ctr" fontAlgn="b"/>
                      <a:r>
                        <a:rPr lang="en-US" sz="900" b="0" i="0" u="none" strike="noStrike" dirty="0">
                          <a:effectLst/>
                          <a:latin typeface="Calibri" panose="020F0502020204030204" pitchFamily="34" charset="0"/>
                        </a:rPr>
                        <a:t>6</a:t>
                      </a:r>
                    </a:p>
                  </a:txBody>
                  <a:tcPr marL="0" marR="0" marT="0" marB="0" anchor="b">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Instructional Materials, Equipment &amp; Technology*</a:t>
                      </a:r>
                    </a:p>
                  </a:txBody>
                  <a:tcPr marL="0" marR="0" marT="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51,466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258,938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1,433,178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895,139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1,734,425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1,002,827 </a:t>
                      </a: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r" fontAlgn="b"/>
                      <a:r>
                        <a:rPr lang="en-US" sz="900" b="0" i="0" u="none" strike="noStrike" dirty="0">
                          <a:solidFill>
                            <a:schemeClr val="tx1"/>
                          </a:solidFill>
                          <a:effectLst/>
                          <a:latin typeface="Calibri" panose="020F0502020204030204" pitchFamily="34" charset="0"/>
                        </a:rPr>
                        <a:t>128,614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29,065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7,274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11,889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72,268 </a:t>
                      </a: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5,625,084 </a:t>
                      </a: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1914745600"/>
                  </a:ext>
                </a:extLst>
              </a:tr>
              <a:tr h="151799">
                <a:tc>
                  <a:txBody>
                    <a:bodyPr/>
                    <a:lstStyle/>
                    <a:p>
                      <a:pPr algn="ctr" fontAlgn="b"/>
                      <a:r>
                        <a:rPr lang="en-US" sz="900" b="0" i="0" u="none" strike="noStrike" dirty="0">
                          <a:effectLst/>
                          <a:latin typeface="Calibri" panose="020F0502020204030204" pitchFamily="34" charset="0"/>
                        </a:rPr>
                        <a:t>7</a:t>
                      </a:r>
                    </a:p>
                  </a:txBody>
                  <a:tcPr marL="0" marR="0" marT="0" marB="0" anchor="b">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Guidance &amp; Psychological Services</a:t>
                      </a:r>
                    </a:p>
                  </a:txBody>
                  <a:tcPr marL="0" marR="0" marT="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34,918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175,680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972,358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684,647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943,915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311,866 </a:t>
                      </a: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18,103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4,531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7,405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408,406 </a:t>
                      </a: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3,561,829 </a:t>
                      </a: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2670050545"/>
                  </a:ext>
                </a:extLst>
              </a:tr>
              <a:tr h="151799">
                <a:tc>
                  <a:txBody>
                    <a:bodyPr/>
                    <a:lstStyle/>
                    <a:p>
                      <a:pPr algn="ctr" fontAlgn="b"/>
                      <a:r>
                        <a:rPr lang="en-US" sz="900" b="0" i="0" u="none" strike="noStrike" dirty="0">
                          <a:effectLst/>
                          <a:latin typeface="Calibri" panose="020F0502020204030204" pitchFamily="34" charset="0"/>
                        </a:rPr>
                        <a:t>8</a:t>
                      </a:r>
                    </a:p>
                  </a:txBody>
                  <a:tcPr marL="0" marR="0" marT="0" marB="0" anchor="b">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Pupil Services</a:t>
                      </a:r>
                    </a:p>
                  </a:txBody>
                  <a:tcPr marL="0" marR="0" marT="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10,681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53,760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446,255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455,305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1,271,469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420,089 </a:t>
                      </a: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6,036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1,510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2,468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2,122,154 </a:t>
                      </a: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4,789,726 </a:t>
                      </a: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3304644369"/>
                  </a:ext>
                </a:extLst>
              </a:tr>
              <a:tr h="151799">
                <a:tc>
                  <a:txBody>
                    <a:bodyPr/>
                    <a:lstStyle/>
                    <a:p>
                      <a:pPr algn="ctr" fontAlgn="b"/>
                      <a:r>
                        <a:rPr lang="en-US" sz="900" b="0" i="0" u="none" strike="noStrike" dirty="0">
                          <a:effectLst/>
                          <a:latin typeface="Calibri" panose="020F0502020204030204" pitchFamily="34" charset="0"/>
                        </a:rPr>
                        <a:t>9</a:t>
                      </a:r>
                    </a:p>
                  </a:txBody>
                  <a:tcPr marL="0" marR="0" marT="0" marB="0" anchor="b">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Operations &amp; Maintenance</a:t>
                      </a:r>
                    </a:p>
                  </a:txBody>
                  <a:tcPr marL="0" marR="0" marT="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102,498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515,657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2,854,075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1,932,556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2,269,248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1,403,199 </a:t>
                      </a: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r" fontAlgn="b"/>
                      <a:r>
                        <a:rPr lang="en-US" sz="900" b="0" i="0" u="none" strike="noStrike" dirty="0">
                          <a:solidFill>
                            <a:schemeClr val="tx1"/>
                          </a:solidFill>
                          <a:effectLst/>
                          <a:latin typeface="Calibri" panose="020F0502020204030204" pitchFamily="34" charset="0"/>
                        </a:rPr>
                        <a:t>1,073,361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72,410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18,122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29,619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10,270,745 </a:t>
                      </a: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3294510242"/>
                  </a:ext>
                </a:extLst>
              </a:tr>
              <a:tr h="151799">
                <a:tc>
                  <a:txBody>
                    <a:bodyPr/>
                    <a:lstStyle/>
                    <a:p>
                      <a:pPr algn="ctr" fontAlgn="b"/>
                      <a:r>
                        <a:rPr lang="en-US" sz="900" b="0" i="0" u="none" strike="noStrike" dirty="0">
                          <a:effectLst/>
                          <a:latin typeface="Calibri" panose="020F0502020204030204" pitchFamily="34" charset="0"/>
                        </a:rPr>
                        <a:t>10</a:t>
                      </a:r>
                    </a:p>
                  </a:txBody>
                  <a:tcPr marL="0" marR="0" marT="0" marB="0" anchor="b">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Employee Benefits/Fixed Charges*</a:t>
                      </a:r>
                    </a:p>
                  </a:txBody>
                  <a:tcPr marL="0" marR="0" marT="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141,356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711,143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3,936,113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2,604,812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2,812,455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1,238,558 </a:t>
                      </a: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r" fontAlgn="b"/>
                      <a:r>
                        <a:rPr lang="en-US" sz="900" b="0" i="0" u="none" strike="noStrike" dirty="0">
                          <a:solidFill>
                            <a:schemeClr val="tx1"/>
                          </a:solidFill>
                          <a:effectLst/>
                          <a:latin typeface="Calibri" panose="020F0502020204030204" pitchFamily="34" charset="0"/>
                        </a:rPr>
                        <a:t>1,181,209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65,226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16,324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26,680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1,603,121 </a:t>
                      </a: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14,336,997 </a:t>
                      </a: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1501744878"/>
                  </a:ext>
                </a:extLst>
              </a:tr>
              <a:tr h="151799">
                <a:tc>
                  <a:txBody>
                    <a:bodyPr/>
                    <a:lstStyle/>
                    <a:p>
                      <a:pPr algn="ctr" fontAlgn="b"/>
                      <a:r>
                        <a:rPr lang="en-US" sz="900" b="0" i="0" u="none" strike="noStrike" dirty="0">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Special Education Tuition*</a:t>
                      </a:r>
                    </a:p>
                  </a:txBody>
                  <a:tcPr marL="0" marR="0" marT="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2,313,565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2,313,565 </a:t>
                      </a: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829238972"/>
                  </a:ext>
                </a:extLst>
              </a:tr>
              <a:tr h="113849">
                <a:tc>
                  <a:txBody>
                    <a:bodyPr/>
                    <a:lstStyle/>
                    <a:p>
                      <a:pPr algn="ctr" fontAlgn="b"/>
                      <a:endParaRPr lang="en-US" sz="8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4100722646"/>
                  </a:ext>
                </a:extLst>
              </a:tr>
              <a:tr h="221374">
                <a:tc>
                  <a:txBody>
                    <a:bodyPr/>
                    <a:lstStyle/>
                    <a:p>
                      <a:pPr algn="ctr" fontAlgn="b"/>
                      <a:r>
                        <a:rPr lang="en-US" sz="900" b="1" i="0" u="none" strike="noStrike" dirty="0">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r>
                        <a:rPr lang="en-US" sz="900" b="1" i="0" u="none" strike="noStrike" dirty="0">
                          <a:effectLst/>
                          <a:latin typeface="Calibri" panose="020F0502020204030204" pitchFamily="34" charset="0"/>
                        </a:rPr>
                        <a:t>Total</a:t>
                      </a:r>
                    </a:p>
                  </a:txBody>
                  <a:tcPr marL="0" marR="0" marT="0" marB="0" anchor="b">
                    <a:lnL>
                      <a:noFill/>
                    </a:lnL>
                    <a:lnR>
                      <a:noFill/>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944,361 </a:t>
                      </a:r>
                    </a:p>
                  </a:txBody>
                  <a:tcPr marL="6350" marR="6350" marT="6350" marB="0" anchor="b">
                    <a:lnL>
                      <a:noFill/>
                    </a:lnL>
                    <a:lnR>
                      <a:noFill/>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4,751,123 </a:t>
                      </a:r>
                    </a:p>
                  </a:txBody>
                  <a:tcPr marL="6350" marR="6350" marT="6350" marB="0" anchor="b">
                    <a:lnL>
                      <a:noFill/>
                    </a:lnL>
                    <a:lnR>
                      <a:noFill/>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26,445,359 </a:t>
                      </a:r>
                    </a:p>
                  </a:txBody>
                  <a:tcPr marL="6350" marR="6350" marT="6350" marB="0" anchor="b">
                    <a:lnL>
                      <a:noFill/>
                    </a:lnL>
                    <a:lnR>
                      <a:noFill/>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15,857,349 </a:t>
                      </a:r>
                    </a:p>
                  </a:txBody>
                  <a:tcPr marL="6350" marR="6350" marT="6350" marB="0" anchor="b">
                    <a:lnL>
                      <a:noFill/>
                    </a:lnL>
                    <a:lnR>
                      <a:noFill/>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23,244,510 </a:t>
                      </a:r>
                    </a:p>
                  </a:txBody>
                  <a:tcPr marL="6350" marR="6350" marT="6350" marB="0" anchor="b">
                    <a:lnL>
                      <a:noFill/>
                    </a:lnL>
                    <a:lnR>
                      <a:noFill/>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11,469,078 </a:t>
                      </a:r>
                    </a:p>
                  </a:txBody>
                  <a:tcPr marL="6350" marR="6350" marT="6350" marB="0" anchor="b">
                    <a:lnL>
                      <a:noFill/>
                    </a:lnL>
                    <a:lnR>
                      <a:noFill/>
                    </a:lnR>
                    <a:lnT>
                      <a:noFill/>
                    </a:lnT>
                    <a:lnB>
                      <a:noFill/>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r" fontAlgn="b"/>
                      <a:r>
                        <a:rPr lang="en-US" sz="900" b="1" i="0" u="none" strike="noStrike" dirty="0">
                          <a:solidFill>
                            <a:schemeClr val="tx1"/>
                          </a:solidFill>
                          <a:effectLst/>
                          <a:latin typeface="Calibri" panose="020F0502020204030204" pitchFamily="34" charset="0"/>
                        </a:rPr>
                        <a:t>9,628,175 </a:t>
                      </a:r>
                    </a:p>
                  </a:txBody>
                  <a:tcPr marL="6350" marR="6350" marT="6350" marB="0" anchor="b">
                    <a:lnL>
                      <a:noFill/>
                    </a:lnL>
                    <a:lnR>
                      <a:noFill/>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2,570,364 </a:t>
                      </a:r>
                    </a:p>
                  </a:txBody>
                  <a:tcPr marL="6350" marR="6350" marT="6350" marB="0" anchor="b">
                    <a:lnL>
                      <a:noFill/>
                    </a:lnL>
                    <a:lnR>
                      <a:noFill/>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607,198 </a:t>
                      </a:r>
                    </a:p>
                  </a:txBody>
                  <a:tcPr marL="6350" marR="6350" marT="6350" marB="0" anchor="b">
                    <a:lnL>
                      <a:noFill/>
                    </a:lnL>
                    <a:lnR>
                      <a:noFill/>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151,962 </a:t>
                      </a:r>
                    </a:p>
                  </a:txBody>
                  <a:tcPr marL="6350" marR="6350" marT="6350" marB="0" anchor="b">
                    <a:lnL>
                      <a:noFill/>
                    </a:lnL>
                    <a:lnR>
                      <a:noFill/>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248,371 </a:t>
                      </a:r>
                    </a:p>
                  </a:txBody>
                  <a:tcPr marL="6350" marR="6350" marT="6350" marB="0" anchor="b">
                    <a:lnL>
                      <a:noFill/>
                    </a:lnL>
                    <a:lnR>
                      <a:noFill/>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16,032,016 </a:t>
                      </a: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111,949,867</a:t>
                      </a: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2350589066"/>
                  </a:ext>
                </a:extLst>
              </a:tr>
              <a:tr h="112859">
                <a:tc>
                  <a:txBody>
                    <a:bodyPr/>
                    <a:lstStyle/>
                    <a:p>
                      <a:pPr algn="ctr" fontAlgn="b"/>
                      <a:endParaRPr lang="en-US" sz="9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58828"/>
                  </a:ext>
                </a:extLst>
              </a:tr>
              <a:tr h="136198">
                <a:tc>
                  <a:txBody>
                    <a:bodyPr/>
                    <a:lstStyle/>
                    <a:p>
                      <a:pPr algn="ctr" fontAlgn="b"/>
                      <a:r>
                        <a:rPr lang="en-US" sz="900" b="0" i="0" u="none" strike="noStrike" dirty="0">
                          <a:effectLst/>
                          <a:latin typeface="Calibri" panose="020F0502020204030204" pitchFamily="34" charset="0"/>
                        </a:rPr>
                        <a:t>13</a:t>
                      </a:r>
                    </a:p>
                  </a:txBody>
                  <a:tcPr marL="0" marR="0" marT="0" marB="0" anchor="b">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Wage Adjustment Factor</a:t>
                      </a:r>
                    </a:p>
                  </a:txBody>
                  <a:tcPr marL="0" marR="0" marT="0" marB="0" anchor="b">
                    <a:lnL>
                      <a:noFill/>
                    </a:lnL>
                    <a:lnR>
                      <a:noFill/>
                    </a:lnR>
                    <a:lnT>
                      <a:noFill/>
                    </a:lnT>
                    <a:lnB>
                      <a:noFill/>
                    </a:lnB>
                  </a:tcPr>
                </a:tc>
                <a:tc>
                  <a:txBody>
                    <a:bodyPr/>
                    <a:lstStyle/>
                    <a:p>
                      <a:pPr algn="ctr" fontAlgn="b"/>
                      <a:r>
                        <a:rPr lang="en-US" sz="900" b="0" i="0" u="none" strike="noStrike" dirty="0">
                          <a:effectLst/>
                          <a:latin typeface="Calibri" panose="020F0502020204030204" pitchFamily="34" charset="0"/>
                        </a:rPr>
                        <a:t>103.8%</a:t>
                      </a:r>
                    </a:p>
                  </a:txBody>
                  <a:tcPr marL="0" marR="0" marT="0" marB="0" anchor="b">
                    <a:lnL>
                      <a:noFill/>
                    </a:lnL>
                    <a:lnR>
                      <a:noFill/>
                    </a:lnR>
                    <a:lnT>
                      <a:noFill/>
                    </a:lnT>
                    <a:lnB>
                      <a:noFill/>
                    </a:lnB>
                  </a:tcPr>
                </a:tc>
                <a:tc>
                  <a:txBody>
                    <a:bodyPr/>
                    <a:lstStyle/>
                    <a:p>
                      <a:pPr algn="ctr" fontAlgn="b"/>
                      <a:endParaRPr lang="en-US" sz="7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dirty="0">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1" i="0" u="none" strike="noStrike" dirty="0">
                          <a:effectLst/>
                          <a:latin typeface="Calibri" panose="020F0502020204030204" pitchFamily="34" charset="0"/>
                        </a:rPr>
                        <a:t>Foundation Budget per Pupil</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900" b="1" i="0" u="none" strike="noStrike" dirty="0">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effectLst/>
                          <a:latin typeface="Calibri" panose="020F0502020204030204" pitchFamily="34" charset="0"/>
                        </a:rPr>
                        <a:t>14,556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771790"/>
                  </a:ext>
                </a:extLst>
              </a:tr>
              <a:tr h="176965">
                <a:tc>
                  <a:txBody>
                    <a:bodyPr/>
                    <a:lstStyle/>
                    <a:p>
                      <a:pPr algn="ctr" fontAlgn="b"/>
                      <a:endParaRPr lang="en-US" sz="900" b="0" i="0" u="none" strike="noStrike" dirty="0">
                        <a:effectLst/>
                        <a:latin typeface="Calibri" panose="020F0502020204030204" pitchFamily="34" charset="0"/>
                      </a:endParaRPr>
                    </a:p>
                  </a:txBody>
                  <a:tcPr marL="0" marR="0" marT="0" marB="0" anchor="b">
                    <a:lnL>
                      <a:noFill/>
                    </a:lnL>
                    <a:lnR>
                      <a:noFill/>
                    </a:lnR>
                    <a:lnT>
                      <a:noFill/>
                    </a:lnT>
                    <a:lnB>
                      <a:noFill/>
                    </a:lnB>
                  </a:tcPr>
                </a:tc>
                <a:tc gridSpan="12">
                  <a:txBody>
                    <a:bodyPr/>
                    <a:lstStyle/>
                    <a:p>
                      <a:pPr algn="l" fontAlgn="b"/>
                      <a:r>
                        <a:rPr lang="en-US" sz="900" b="0" i="0" u="none" strike="noStrike" dirty="0">
                          <a:effectLst/>
                          <a:latin typeface="Calibri" panose="020F0502020204030204" pitchFamily="34" charset="0"/>
                        </a:rPr>
                        <a:t>*The wage adjustment factor is applied to underlying rates in all functions except instructional equipment, benefits and special education tuition.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1" i="0" u="none" strike="noStrike" dirty="0">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dirty="0">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dirty="0">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215969"/>
                  </a:ext>
                </a:extLst>
              </a:tr>
              <a:tr h="172984">
                <a:tc>
                  <a:txBody>
                    <a:bodyPr/>
                    <a:lstStyle/>
                    <a:p>
                      <a:pPr algn="ctr" fontAlgn="b"/>
                      <a:r>
                        <a:rPr lang="en-US" sz="900" b="0" i="0" u="none" strike="noStrike" dirty="0">
                          <a:effectLst/>
                          <a:latin typeface="Calibri" panose="020F0502020204030204" pitchFamily="34" charset="0"/>
                        </a:rPr>
                        <a:t>14</a:t>
                      </a:r>
                    </a:p>
                  </a:txBody>
                  <a:tcPr marL="0" marR="0" marT="0" marB="0" anchor="ctr">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Low-income percentage</a:t>
                      </a:r>
                    </a:p>
                  </a:txBody>
                  <a:tcPr marL="0" marR="0" marT="0" marB="0" anchor="ctr">
                    <a:lnL>
                      <a:noFill/>
                    </a:lnL>
                    <a:lnR>
                      <a:noFill/>
                    </a:lnR>
                    <a:lnT>
                      <a:noFill/>
                    </a:lnT>
                    <a:lnB>
                      <a:noFill/>
                    </a:lnB>
                  </a:tcPr>
                </a:tc>
                <a:tc>
                  <a:txBody>
                    <a:bodyPr/>
                    <a:lstStyle/>
                    <a:p>
                      <a:pPr algn="ctr" fontAlgn="b"/>
                      <a:r>
                        <a:rPr lang="en-US" sz="900" b="0" i="0" u="none" strike="noStrike" dirty="0">
                          <a:effectLst/>
                          <a:latin typeface="Calibri" panose="020F0502020204030204" pitchFamily="34" charset="0"/>
                        </a:rPr>
                        <a:t>37.57%</a:t>
                      </a:r>
                    </a:p>
                  </a:txBody>
                  <a:tcPr marL="0" marR="0" marT="0" marB="0" anchor="ctr">
                    <a:lnL>
                      <a:noFill/>
                    </a:lnL>
                    <a:lnR>
                      <a:noFill/>
                    </a:lnR>
                    <a:lnT>
                      <a:noFill/>
                    </a:lnT>
                    <a:lnB>
                      <a:noFill/>
                    </a:lnB>
                    <a:noFill/>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l" fontAlgn="b"/>
                      <a:r>
                        <a:rPr lang="en-US" sz="900" b="0" i="0" u="none" strike="noStrike" dirty="0">
                          <a:effectLst/>
                          <a:latin typeface="Calibri" panose="020F0502020204030204" pitchFamily="34" charset="0"/>
                        </a:rPr>
                        <a:t>English learner foundation budget as % total foundation budget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r>
                        <a:rPr lang="en-US" sz="6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r>
                        <a:rPr lang="en-US" sz="600" b="0" i="0" u="none" strike="noStrike">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r>
                        <a:rPr lang="en-US" sz="600" b="0" i="0" u="none" strike="noStrike">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r>
                        <a:rPr lang="en-US" sz="600" b="0" i="0" u="none" strike="noStrike">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a:effectLst/>
                          <a:latin typeface="Calibri" panose="020F0502020204030204" pitchFamily="34" charset="0"/>
                        </a:rPr>
                        <a:t>0.9%</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99638509"/>
                  </a:ext>
                </a:extLst>
              </a:tr>
              <a:tr h="112859">
                <a:tc>
                  <a:txBody>
                    <a:bodyPr/>
                    <a:lstStyle/>
                    <a:p>
                      <a:pPr algn="ctr" fontAlgn="b"/>
                      <a:r>
                        <a:rPr lang="en-US" sz="900" b="0" i="0" u="none" strike="noStrike" dirty="0">
                          <a:effectLst/>
                          <a:latin typeface="Calibri" panose="020F0502020204030204" pitchFamily="34" charset="0"/>
                        </a:rPr>
                        <a:t>15</a:t>
                      </a:r>
                    </a:p>
                  </a:txBody>
                  <a:tcPr marL="0" marR="0" marT="0" marB="0" anchor="ctr">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Low-income group</a:t>
                      </a:r>
                    </a:p>
                  </a:txBody>
                  <a:tcPr marL="0" marR="0" marT="0" marB="0" anchor="ctr">
                    <a:lnL>
                      <a:noFill/>
                    </a:lnL>
                    <a:lnR>
                      <a:noFill/>
                    </a:lnR>
                    <a:lnT>
                      <a:noFill/>
                    </a:lnT>
                    <a:lnB>
                      <a:noFill/>
                    </a:lnB>
                  </a:tcPr>
                </a:tc>
                <a:tc>
                  <a:txBody>
                    <a:bodyPr/>
                    <a:lstStyle/>
                    <a:p>
                      <a:pPr algn="ctr" fontAlgn="b"/>
                      <a:r>
                        <a:rPr lang="en-US" sz="900" b="0" i="0" u="none" strike="noStrike" dirty="0">
                          <a:effectLst/>
                          <a:latin typeface="Calibri" panose="020F0502020204030204" pitchFamily="34" charset="0"/>
                        </a:rPr>
                        <a:t>7</a:t>
                      </a:r>
                    </a:p>
                  </a:txBody>
                  <a:tcPr marL="0" marR="0" marT="0" marB="0" anchor="ctr">
                    <a:lnL>
                      <a:noFill/>
                    </a:lnL>
                    <a:lnR>
                      <a:noFill/>
                    </a:lnR>
                    <a:lnT>
                      <a:noFill/>
                    </a:lnT>
                    <a:lnB>
                      <a:noFill/>
                    </a:lnB>
                    <a:noFill/>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l" fontAlgn="b"/>
                      <a:r>
                        <a:rPr lang="en-US" sz="900" b="0" i="0" u="none" strike="noStrike" dirty="0">
                          <a:effectLst/>
                          <a:latin typeface="Calibri" panose="020F0502020204030204" pitchFamily="34" charset="0"/>
                        </a:rPr>
                        <a:t>Low-income foundation budget as % total foundation budget</a:t>
                      </a:r>
                      <a:r>
                        <a:rPr lang="en-US" sz="700" b="0" i="0" u="none" strike="noStrike" dirty="0">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r>
                        <a:rPr lang="en-US" sz="4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r>
                        <a:rPr lang="en-US" sz="400" b="0" i="0" u="none" strike="noStrike">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r>
                        <a:rPr lang="en-US" sz="400" b="0" i="0" u="none" strike="noStrike">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r>
                        <a:rPr lang="en-US" sz="400" b="0" i="0" u="none" strike="noStrike">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Calibri" panose="020F0502020204030204" pitchFamily="34" charset="0"/>
                        </a:rPr>
                        <a:t>14.3%</a:t>
                      </a:r>
                    </a:p>
                  </a:txBody>
                  <a:tcPr marL="0" marR="0" marT="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72646"/>
                  </a:ext>
                </a:extLst>
              </a:tr>
            </a:tbl>
          </a:graphicData>
        </a:graphic>
      </p:graphicFrame>
      <p:sp>
        <p:nvSpPr>
          <p:cNvPr id="4" name="Rectangle 3" descr="All of your students are counted in categories 1-10.  Special education and economically disadvantaged costs are treated as “costs above the base” and are captured in 11-13.&#10;"/>
          <p:cNvSpPr/>
          <p:nvPr/>
        </p:nvSpPr>
        <p:spPr>
          <a:xfrm>
            <a:off x="2399265" y="6168033"/>
            <a:ext cx="7393466" cy="584775"/>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wrap="square" anchor="ctr">
            <a:spAutoFit/>
          </a:bodyPr>
          <a:lstStyle/>
          <a:p>
            <a:pPr algn="ctr">
              <a:defRPr/>
            </a:pPr>
            <a:r>
              <a:rPr lang="en-US" sz="1600" dirty="0"/>
              <a:t>All students are counted in categories 1−7; special education, English learner, </a:t>
            </a:r>
            <a:br>
              <a:rPr lang="en-US" sz="1600" dirty="0"/>
            </a:br>
            <a:r>
              <a:rPr lang="en-US" sz="1600" dirty="0"/>
              <a:t>and low-income costs are treated as costs above the base and are captured in 8−13</a:t>
            </a:r>
            <a:endParaRPr lang="en-US" sz="1600" dirty="0">
              <a:solidFill>
                <a:prstClr val="white"/>
              </a:solidFill>
            </a:endParaRPr>
          </a:p>
        </p:txBody>
      </p:sp>
    </p:spTree>
    <p:extLst>
      <p:ext uri="{BB962C8B-B14F-4D97-AF65-F5344CB8AC3E}">
        <p14:creationId xmlns:p14="http://schemas.microsoft.com/office/powerpoint/2010/main" val="1033909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Foundation budgets vary based on student needs, </a:t>
            </a:r>
            <a:br>
              <a:rPr lang="en-US" sz="3200" dirty="0"/>
            </a:br>
            <a:r>
              <a:rPr lang="en-US" sz="3200" dirty="0"/>
              <a:t>including concentrations of low-income students</a:t>
            </a:r>
            <a:endParaRPr lang="en-US" dirty="0"/>
          </a:p>
        </p:txBody>
      </p:sp>
      <p:graphicFrame>
        <p:nvGraphicFramePr>
          <p:cNvPr id="4" name="Chart 3" descr="This is a bar graph showing the preliminary foundation budget per pupil amounts by low income group, showing that foundation budgets per pupil increase as low income concentrations increase.">
            <a:extLst>
              <a:ext uri="{FF2B5EF4-FFF2-40B4-BE49-F238E27FC236}">
                <a16:creationId xmlns:a16="http://schemas.microsoft.com/office/drawing/2014/main" id="{1ED915A0-8DE6-48E4-867C-780C80D8AFC7}"/>
              </a:ext>
            </a:extLst>
          </p:cNvPr>
          <p:cNvGraphicFramePr/>
          <p:nvPr>
            <p:extLst>
              <p:ext uri="{D42A27DB-BD31-4B8C-83A1-F6EECF244321}">
                <p14:modId xmlns:p14="http://schemas.microsoft.com/office/powerpoint/2010/main" val="1237020270"/>
              </p:ext>
            </p:extLst>
          </p:nvPr>
        </p:nvGraphicFramePr>
        <p:xfrm>
          <a:off x="1168400" y="1818695"/>
          <a:ext cx="10185400" cy="443797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118869F-43B4-47B3-98EE-1AA7C929758F}"/>
              </a:ext>
            </a:extLst>
          </p:cNvPr>
          <p:cNvSpPr txBox="1"/>
          <p:nvPr/>
        </p:nvSpPr>
        <p:spPr>
          <a:xfrm>
            <a:off x="3122205" y="6256667"/>
            <a:ext cx="5947590" cy="369332"/>
          </a:xfrm>
          <a:prstGeom prst="rect">
            <a:avLst/>
          </a:prstGeom>
          <a:solidFill>
            <a:schemeClr val="bg1"/>
          </a:solidFill>
        </p:spPr>
        <p:txBody>
          <a:bodyPr wrap="none" rtlCol="0">
            <a:spAutoFit/>
          </a:bodyPr>
          <a:lstStyle/>
          <a:p>
            <a:r>
              <a:rPr lang="en-US" dirty="0"/>
              <a:t>Note: Chart excludes vocational and agricultural districts.</a:t>
            </a:r>
          </a:p>
        </p:txBody>
      </p:sp>
    </p:spTree>
    <p:extLst>
      <p:ext uri="{BB962C8B-B14F-4D97-AF65-F5344CB8AC3E}">
        <p14:creationId xmlns:p14="http://schemas.microsoft.com/office/powerpoint/2010/main" val="234180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Determining each municipality’s target local share starts with the local share of statewide foundation</a:t>
            </a:r>
          </a:p>
        </p:txBody>
      </p:sp>
      <p:sp>
        <p:nvSpPr>
          <p:cNvPr id="17" name="Rounded Rectangle 16" descr="Calculate statewide foundation budget.&#10;"/>
          <p:cNvSpPr/>
          <p:nvPr/>
        </p:nvSpPr>
        <p:spPr>
          <a:xfrm>
            <a:off x="508000" y="1939723"/>
            <a:ext cx="3556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D1969"/>
                </a:solidFill>
              </a:rPr>
              <a:t>Calculate </a:t>
            </a:r>
            <a:r>
              <a:rPr lang="en-US" sz="1600" b="1" u="sng" dirty="0">
                <a:solidFill>
                  <a:srgbClr val="0D1969"/>
                </a:solidFill>
              </a:rPr>
              <a:t>statewide</a:t>
            </a:r>
            <a:r>
              <a:rPr lang="en-US" sz="1600" dirty="0">
                <a:solidFill>
                  <a:srgbClr val="0D1969"/>
                </a:solidFill>
              </a:rPr>
              <a:t> foundation budget</a:t>
            </a:r>
          </a:p>
        </p:txBody>
      </p:sp>
      <p:sp>
        <p:nvSpPr>
          <p:cNvPr id="13" name="Rounded Rectangle 12" descr="Determine local share of statewide foundation.&#10;"/>
          <p:cNvSpPr/>
          <p:nvPr/>
        </p:nvSpPr>
        <p:spPr>
          <a:xfrm>
            <a:off x="4368800" y="1939723"/>
            <a:ext cx="3556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D1969"/>
                </a:solidFill>
              </a:rPr>
              <a:t>Determine target local share </a:t>
            </a:r>
            <a:br>
              <a:rPr lang="en-US" sz="1600" dirty="0">
                <a:solidFill>
                  <a:srgbClr val="0D1969"/>
                </a:solidFill>
              </a:rPr>
            </a:br>
            <a:r>
              <a:rPr lang="en-US" sz="1600" dirty="0">
                <a:solidFill>
                  <a:srgbClr val="0D1969"/>
                </a:solidFill>
              </a:rPr>
              <a:t>of </a:t>
            </a:r>
            <a:r>
              <a:rPr lang="en-US" sz="1600" b="1" u="sng" dirty="0">
                <a:solidFill>
                  <a:srgbClr val="0D1969"/>
                </a:solidFill>
              </a:rPr>
              <a:t>statewide</a:t>
            </a:r>
            <a:r>
              <a:rPr lang="en-US" sz="1600" dirty="0">
                <a:solidFill>
                  <a:srgbClr val="0D1969"/>
                </a:solidFill>
              </a:rPr>
              <a:t> foundation</a:t>
            </a:r>
          </a:p>
        </p:txBody>
      </p:sp>
      <p:sp>
        <p:nvSpPr>
          <p:cNvPr id="19" name="Rounded Rectangle 18" descr="Statewide, determine percentages that yield ½ from property and ½ from income"/>
          <p:cNvSpPr/>
          <p:nvPr/>
        </p:nvSpPr>
        <p:spPr>
          <a:xfrm>
            <a:off x="8229600" y="1939723"/>
            <a:ext cx="3657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solidFill>
                  <a:srgbClr val="0D1969"/>
                </a:solidFill>
              </a:rPr>
              <a:t>Statewide</a:t>
            </a:r>
            <a:r>
              <a:rPr lang="en-US" sz="1600" dirty="0">
                <a:solidFill>
                  <a:srgbClr val="0D1969"/>
                </a:solidFill>
              </a:rPr>
              <a:t>, determine percentages that yield ½ from property and ½ from income</a:t>
            </a:r>
          </a:p>
        </p:txBody>
      </p:sp>
      <p:grpSp>
        <p:nvGrpSpPr>
          <p:cNvPr id="3" name="Group 22" descr="This shows the process for calculating the required local contribution, starting with calculating the statewide foundation budget."/>
          <p:cNvGrpSpPr/>
          <p:nvPr/>
        </p:nvGrpSpPr>
        <p:grpSpPr>
          <a:xfrm>
            <a:off x="508000" y="2479877"/>
            <a:ext cx="10363200" cy="2667000"/>
            <a:chOff x="381000" y="2133600"/>
            <a:chExt cx="7772400" cy="2667000"/>
          </a:xfrm>
        </p:grpSpPr>
        <p:sp>
          <p:nvSpPr>
            <p:cNvPr id="21" name="Rounded Rectangle 20" descr="59% Local Contribution&#10;$6.221B &#10;"/>
            <p:cNvSpPr/>
            <p:nvPr/>
          </p:nvSpPr>
          <p:spPr>
            <a:xfrm>
              <a:off x="3276601" y="3352800"/>
              <a:ext cx="1840230" cy="144780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59% Local contribution</a:t>
              </a:r>
            </a:p>
            <a:p>
              <a:pPr algn="ctr"/>
              <a:r>
                <a:rPr lang="en-US" sz="1400" dirty="0">
                  <a:solidFill>
                    <a:schemeClr val="tx1"/>
                  </a:solidFill>
                </a:rPr>
                <a:t>$8.239B </a:t>
              </a:r>
            </a:p>
          </p:txBody>
        </p:sp>
        <p:sp>
          <p:nvSpPr>
            <p:cNvPr id="22" name="Rounded Rectangle 21" descr="41% State Aid&#10;$4.463B &#10;"/>
            <p:cNvSpPr/>
            <p:nvPr/>
          </p:nvSpPr>
          <p:spPr>
            <a:xfrm>
              <a:off x="3276600" y="2209800"/>
              <a:ext cx="1840230" cy="1143000"/>
            </a:xfrm>
            <a:prstGeom prst="roundRect">
              <a:avLst/>
            </a:prstGeom>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rgbClr val="0D1969"/>
                  </a:solidFill>
                </a:rPr>
                <a:t>41% State aid</a:t>
              </a:r>
            </a:p>
            <a:p>
              <a:pPr algn="ctr"/>
              <a:r>
                <a:rPr lang="en-US" sz="1400" dirty="0">
                  <a:solidFill>
                    <a:schemeClr val="tx1"/>
                  </a:solidFill>
                </a:rPr>
                <a:t>$5.726B </a:t>
              </a:r>
            </a:p>
          </p:txBody>
        </p:sp>
        <p:sp>
          <p:nvSpPr>
            <p:cNvPr id="24" name="Rounded Rectangle 23" descr="Property Effort&#10;0.3642%&#10;$3.111B&#10;"/>
            <p:cNvSpPr/>
            <p:nvPr/>
          </p:nvSpPr>
          <p:spPr>
            <a:xfrm>
              <a:off x="6400800" y="4038600"/>
              <a:ext cx="17526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D1969"/>
                  </a:solidFill>
                </a:rPr>
                <a:t>Property effort</a:t>
              </a:r>
            </a:p>
            <a:p>
              <a:pPr algn="ctr"/>
              <a:r>
                <a:rPr lang="en-US" sz="1050" dirty="0">
                  <a:solidFill>
                    <a:srgbClr val="0D1969"/>
                  </a:solidFill>
                </a:rPr>
                <a:t>0.3534%</a:t>
              </a:r>
            </a:p>
            <a:p>
              <a:pPr algn="ctr"/>
              <a:r>
                <a:rPr lang="en-US" sz="1050" dirty="0">
                  <a:solidFill>
                    <a:srgbClr val="0D1969"/>
                  </a:solidFill>
                </a:rPr>
                <a:t>$4.120B</a:t>
              </a:r>
            </a:p>
          </p:txBody>
        </p:sp>
        <p:sp>
          <p:nvSpPr>
            <p:cNvPr id="31" name="Rounded Rectangle 30" descr="Income Effort&#10;1.4174%&#10;$3.111B&#10;"/>
            <p:cNvSpPr/>
            <p:nvPr/>
          </p:nvSpPr>
          <p:spPr>
            <a:xfrm>
              <a:off x="6400800" y="3276600"/>
              <a:ext cx="1752600" cy="76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D1969"/>
                  </a:solidFill>
                </a:rPr>
                <a:t>Income effort</a:t>
              </a:r>
            </a:p>
            <a:p>
              <a:pPr algn="ctr"/>
              <a:r>
                <a:rPr lang="en-US" sz="1050" dirty="0">
                  <a:solidFill>
                    <a:srgbClr val="0D1969"/>
                  </a:solidFill>
                </a:rPr>
                <a:t>1.5329%</a:t>
              </a:r>
            </a:p>
            <a:p>
              <a:pPr algn="ctr"/>
              <a:r>
                <a:rPr lang="en-US" sz="1050" dirty="0">
                  <a:solidFill>
                    <a:srgbClr val="0D1969"/>
                  </a:solidFill>
                </a:rPr>
                <a:t>$4.120B</a:t>
              </a:r>
            </a:p>
          </p:txBody>
        </p:sp>
        <p:sp>
          <p:nvSpPr>
            <p:cNvPr id="34" name="Rounded Rectangle 33" descr="Statewide Foundation Budget &#10;$10.683B&#10;"/>
            <p:cNvSpPr/>
            <p:nvPr/>
          </p:nvSpPr>
          <p:spPr>
            <a:xfrm>
              <a:off x="381000" y="2133600"/>
              <a:ext cx="1840230" cy="2667000"/>
            </a:xfrm>
            <a:prstGeom prst="roundRect">
              <a:avLst/>
            </a:prstGeom>
            <a:solidFill>
              <a:schemeClr val="accent3">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D1969"/>
                  </a:solidFill>
                </a:rPr>
                <a:t>Statewide foundation budget </a:t>
              </a:r>
            </a:p>
            <a:p>
              <a:pPr algn="ctr"/>
              <a:r>
                <a:rPr lang="en-US" sz="1400" dirty="0">
                  <a:solidFill>
                    <a:srgbClr val="0D1969"/>
                  </a:solidFill>
                </a:rPr>
                <a:t>$13.965B</a:t>
              </a:r>
            </a:p>
          </p:txBody>
        </p:sp>
        <p:sp>
          <p:nvSpPr>
            <p:cNvPr id="25" name="Right Arrow 24"/>
            <p:cNvSpPr/>
            <p:nvPr/>
          </p:nvSpPr>
          <p:spPr>
            <a:xfrm>
              <a:off x="2362200" y="3657600"/>
              <a:ext cx="762000" cy="914400"/>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ight Arrow 25"/>
            <p:cNvSpPr/>
            <p:nvPr/>
          </p:nvSpPr>
          <p:spPr>
            <a:xfrm>
              <a:off x="5334000" y="3657600"/>
              <a:ext cx="762000" cy="914400"/>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7" name="Rectangle 26" descr="Property and income percentages are applied uniformly across all cities and towns to determine the combined effort yield from property and income. &#10;"/>
          <p:cNvSpPr/>
          <p:nvPr/>
        </p:nvSpPr>
        <p:spPr>
          <a:xfrm>
            <a:off x="914400" y="5539769"/>
            <a:ext cx="995680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en-US" dirty="0">
                <a:solidFill>
                  <a:schemeClr val="tx1"/>
                </a:solidFill>
              </a:rPr>
              <a:t>Property and income percentages are applied uniformly across </a:t>
            </a:r>
            <a:r>
              <a:rPr lang="en-US" b="1" u="sng" dirty="0">
                <a:solidFill>
                  <a:schemeClr val="tx1"/>
                </a:solidFill>
              </a:rPr>
              <a:t>all cities and towns</a:t>
            </a:r>
            <a:r>
              <a:rPr lang="en-US" b="1" dirty="0">
                <a:solidFill>
                  <a:schemeClr val="tx1"/>
                </a:solidFill>
              </a:rPr>
              <a:t> </a:t>
            </a:r>
            <a:r>
              <a:rPr lang="en-US" dirty="0">
                <a:solidFill>
                  <a:schemeClr val="tx1"/>
                </a:solidFill>
              </a:rPr>
              <a:t>to determine the </a:t>
            </a:r>
            <a:r>
              <a:rPr lang="en-US" b="1" dirty="0">
                <a:solidFill>
                  <a:schemeClr val="tx1"/>
                </a:solidFill>
              </a:rPr>
              <a:t>combined effort yield </a:t>
            </a:r>
            <a:r>
              <a:rPr lang="en-US" dirty="0">
                <a:solidFill>
                  <a:schemeClr val="tx1"/>
                </a:solidFill>
              </a:rPr>
              <a:t>from property and income. </a:t>
            </a:r>
          </a:p>
        </p:txBody>
      </p:sp>
    </p:spTree>
    <p:extLst>
      <p:ext uri="{BB962C8B-B14F-4D97-AF65-F5344CB8AC3E}">
        <p14:creationId xmlns:p14="http://schemas.microsoft.com/office/powerpoint/2010/main" val="370154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FY24 House 1 proposed Chapter 70 funding</a:t>
            </a:r>
            <a:endParaRPr kumimoji="0" lang="zh-CN" altLang="en-US" sz="36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932990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An individual municipality’s target local share is based on its local property value, income, and foundation budget</a:t>
            </a:r>
          </a:p>
        </p:txBody>
      </p:sp>
      <p:sp>
        <p:nvSpPr>
          <p:cNvPr id="3" name="Content Placeholder 2"/>
          <p:cNvSpPr>
            <a:spLocks noGrp="1"/>
          </p:cNvSpPr>
          <p:nvPr>
            <p:ph idx="1"/>
          </p:nvPr>
        </p:nvSpPr>
        <p:spPr/>
        <p:txBody>
          <a:bodyPr>
            <a:normAutofit lnSpcReduction="10000"/>
          </a:bodyPr>
          <a:lstStyle/>
          <a:p>
            <a:r>
              <a:rPr lang="en-US" sz="2800" dirty="0"/>
              <a:t>The sum of a municipality’s local property and income effort equals its Combined Effort Yield (CEY)</a:t>
            </a:r>
          </a:p>
          <a:p>
            <a:endParaRPr lang="en-US" sz="2800" dirty="0"/>
          </a:p>
          <a:p>
            <a:endParaRPr lang="en-US" sz="2800" dirty="0"/>
          </a:p>
          <a:p>
            <a:endParaRPr lang="en-US" sz="2800" dirty="0"/>
          </a:p>
          <a:p>
            <a:endParaRPr lang="en-US" sz="2800" dirty="0"/>
          </a:p>
          <a:p>
            <a:r>
              <a:rPr lang="en-US" sz="2800" dirty="0"/>
              <a:t>Target Local Share = CEY/Foundation budget (calculated at the city/town level)</a:t>
            </a:r>
          </a:p>
          <a:p>
            <a:pPr lvl="1"/>
            <a:r>
              <a:rPr lang="en-US" sz="2400" dirty="0"/>
              <a:t>Capped at 82.5% of foundation (166 municipalities or 47% are capped)</a:t>
            </a:r>
          </a:p>
        </p:txBody>
      </p:sp>
      <p:graphicFrame>
        <p:nvGraphicFramePr>
          <p:cNvPr id="4" name="Diagram 3" descr="This is a smart art graphic that shows that local income effort plus local property effort equals each communities Combined Effort Yield (CEY)."/>
          <p:cNvGraphicFramePr/>
          <p:nvPr>
            <p:extLst>
              <p:ext uri="{D42A27DB-BD31-4B8C-83A1-F6EECF244321}">
                <p14:modId xmlns:p14="http://schemas.microsoft.com/office/powerpoint/2010/main" val="704571548"/>
              </p:ext>
            </p:extLst>
          </p:nvPr>
        </p:nvGraphicFramePr>
        <p:xfrm>
          <a:off x="2792122" y="2086984"/>
          <a:ext cx="6607756" cy="3403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9578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Next the formula calculates each municipality’s preliminary local contribution (PLC) and makes adjustments relative to target to determine the required local contribution (RLC)</a:t>
            </a:r>
          </a:p>
        </p:txBody>
      </p:sp>
      <p:graphicFrame>
        <p:nvGraphicFramePr>
          <p:cNvPr id="4" name="Content Placeholder 3" descr="This is a smart art graphic that shows how preliminary contributions are increased or decreased based on whether they are above or below target."/>
          <p:cNvGraphicFramePr>
            <a:graphicFrameLocks noGrp="1"/>
          </p:cNvGraphicFramePr>
          <p:nvPr>
            <p:ph idx="1"/>
            <p:extLst>
              <p:ext uri="{D42A27DB-BD31-4B8C-83A1-F6EECF244321}">
                <p14:modId xmlns:p14="http://schemas.microsoft.com/office/powerpoint/2010/main" val="1875783218"/>
              </p:ext>
            </p:extLst>
          </p:nvPr>
        </p:nvGraphicFramePr>
        <p:xfrm>
          <a:off x="838200" y="2313660"/>
          <a:ext cx="105156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425863" y="1944328"/>
            <a:ext cx="7720552" cy="369332"/>
          </a:xfrm>
          <a:prstGeom prst="rect">
            <a:avLst/>
          </a:prstGeom>
          <a:noFill/>
        </p:spPr>
        <p:txBody>
          <a:bodyPr wrap="square" rtlCol="0">
            <a:spAutoFit/>
          </a:bodyPr>
          <a:lstStyle/>
          <a:p>
            <a:r>
              <a:rPr lang="en-US" dirty="0"/>
              <a:t>Preliminary contribution 			           Required contribution</a:t>
            </a:r>
          </a:p>
        </p:txBody>
      </p:sp>
      <p:sp>
        <p:nvSpPr>
          <p:cNvPr id="7" name="Right Arrow 6" descr="This is a right facing arrow"/>
          <p:cNvSpPr/>
          <p:nvPr/>
        </p:nvSpPr>
        <p:spPr>
          <a:xfrm>
            <a:off x="5604264" y="1940313"/>
            <a:ext cx="983472" cy="32230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TextBox 4"/>
          <p:cNvSpPr txBox="1"/>
          <p:nvPr/>
        </p:nvSpPr>
        <p:spPr>
          <a:xfrm>
            <a:off x="838200" y="4693321"/>
            <a:ext cx="3271102" cy="1815882"/>
          </a:xfrm>
          <a:prstGeom prst="rect">
            <a:avLst/>
          </a:prstGeom>
          <a:noFill/>
        </p:spPr>
        <p:txBody>
          <a:bodyPr wrap="square" rtlCol="0">
            <a:spAutoFit/>
          </a:bodyPr>
          <a:lstStyle/>
          <a:p>
            <a:r>
              <a:rPr lang="en-US" sz="1400" b="1" dirty="0"/>
              <a:t>Municipal Revenue Growth Factors (MRGF)</a:t>
            </a:r>
            <a:r>
              <a:rPr lang="en-US" sz="1400" dirty="0"/>
              <a:t> are calculated annually by the Department of Revenue. MRGFs quantify the most recent annual % change in each municipality’s local revenues, such as the annual increase in the Proposition 2½ levy limit, that should be available for schools</a:t>
            </a:r>
          </a:p>
        </p:txBody>
      </p:sp>
    </p:spTree>
    <p:extLst>
      <p:ext uri="{BB962C8B-B14F-4D97-AF65-F5344CB8AC3E}">
        <p14:creationId xmlns:p14="http://schemas.microsoft.com/office/powerpoint/2010/main" val="3901174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200" dirty="0"/>
              <a:t>Once a city or town’s required local contribution is calculated, it is allocated among the districts to which it belongs</a:t>
            </a:r>
          </a:p>
        </p:txBody>
      </p:sp>
      <p:graphicFrame>
        <p:nvGraphicFramePr>
          <p:cNvPr id="6" name="Chart 5" descr="This is a pie chart showing a town's total local contribution apportioned to the districts to which it belongs."/>
          <p:cNvGraphicFramePr>
            <a:graphicFrameLocks/>
          </p:cNvGraphicFramePr>
          <p:nvPr>
            <p:extLst>
              <p:ext uri="{D42A27DB-BD31-4B8C-83A1-F6EECF244321}">
                <p14:modId xmlns:p14="http://schemas.microsoft.com/office/powerpoint/2010/main" val="1895040021"/>
              </p:ext>
            </p:extLst>
          </p:nvPr>
        </p:nvGraphicFramePr>
        <p:xfrm>
          <a:off x="5737713" y="2152169"/>
          <a:ext cx="5749437" cy="447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descr="This is a pie chart showing a town's total foundation budget apportioned to the districts to which it belongs."/>
          <p:cNvGraphicFramePr>
            <a:graphicFrameLocks/>
          </p:cNvGraphicFramePr>
          <p:nvPr>
            <p:extLst>
              <p:ext uri="{D42A27DB-BD31-4B8C-83A1-F6EECF244321}">
                <p14:modId xmlns:p14="http://schemas.microsoft.com/office/powerpoint/2010/main" val="4217559768"/>
              </p:ext>
            </p:extLst>
          </p:nvPr>
        </p:nvGraphicFramePr>
        <p:xfrm>
          <a:off x="300171" y="2152169"/>
          <a:ext cx="5795829" cy="447040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2944879" y="1779763"/>
            <a:ext cx="6502400" cy="523220"/>
          </a:xfrm>
          <a:prstGeom prst="rect">
            <a:avLst/>
          </a:prstGeom>
          <a:noFill/>
        </p:spPr>
        <p:txBody>
          <a:bodyPr wrap="square" rtlCol="0">
            <a:spAutoFit/>
          </a:bodyPr>
          <a:lstStyle/>
          <a:p>
            <a:pPr algn="ctr"/>
            <a:r>
              <a:rPr lang="en-US" sz="2800" b="1" dirty="0"/>
              <a:t>Town of Orleans</a:t>
            </a:r>
          </a:p>
        </p:txBody>
      </p:sp>
    </p:spTree>
    <p:extLst>
      <p:ext uri="{BB962C8B-B14F-4D97-AF65-F5344CB8AC3E}">
        <p14:creationId xmlns:p14="http://schemas.microsoft.com/office/powerpoint/2010/main" val="387541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t>Foundation aid provides additional funding for districts to spend at their foundation budgets</a:t>
            </a:r>
          </a:p>
        </p:txBody>
      </p:sp>
      <p:sp>
        <p:nvSpPr>
          <p:cNvPr id="8" name="Rectangle 7" descr="Foundation aid is the core of Chapter 70. It provides additional funding for districts to spend at their foundation budgets. &#10;&#10;Foundation Budget – Required Local Contribution = Foundation Aid&#10;"/>
          <p:cNvSpPr/>
          <p:nvPr/>
        </p:nvSpPr>
        <p:spPr>
          <a:xfrm>
            <a:off x="709105" y="1640619"/>
            <a:ext cx="10758714"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a:solidFill>
                  <a:prstClr val="white"/>
                </a:solidFill>
              </a:rPr>
              <a:t>Foundation budget – Required local contribution = Foundation aid</a:t>
            </a:r>
          </a:p>
        </p:txBody>
      </p:sp>
      <p:sp>
        <p:nvSpPr>
          <p:cNvPr id="2" name="Content Placeholder 1"/>
          <p:cNvSpPr>
            <a:spLocks noGrp="1"/>
          </p:cNvSpPr>
          <p:nvPr>
            <p:ph idx="1"/>
          </p:nvPr>
        </p:nvSpPr>
        <p:spPr>
          <a:xfrm>
            <a:off x="838200" y="2086984"/>
            <a:ext cx="4768294" cy="4052559"/>
          </a:xfrm>
        </p:spPr>
        <p:txBody>
          <a:bodyPr/>
          <a:lstStyle/>
          <a:p>
            <a:r>
              <a:rPr lang="en-US" sz="2400" dirty="0"/>
              <a:t>Start with prior year’s aid</a:t>
            </a:r>
          </a:p>
          <a:p>
            <a:r>
              <a:rPr lang="en-US" sz="2400" dirty="0"/>
              <a:t>Add together the prior year’s aid and the required local contribution </a:t>
            </a:r>
          </a:p>
          <a:p>
            <a:r>
              <a:rPr lang="en-US" sz="2400" dirty="0"/>
              <a:t>If this year’s foundation aid exceeds last year’s total Chapter 70 aid, the district receives the amount needed to ensure it meets its foundation budget</a:t>
            </a:r>
          </a:p>
        </p:txBody>
      </p:sp>
      <p:sp>
        <p:nvSpPr>
          <p:cNvPr id="11" name="TextBox 10"/>
          <p:cNvSpPr txBox="1"/>
          <p:nvPr/>
        </p:nvSpPr>
        <p:spPr>
          <a:xfrm>
            <a:off x="5744521" y="3930720"/>
            <a:ext cx="1988834" cy="707886"/>
          </a:xfrm>
          <a:prstGeom prst="rect">
            <a:avLst/>
          </a:prstGeom>
          <a:noFill/>
        </p:spPr>
        <p:txBody>
          <a:bodyPr wrap="square" rtlCol="0">
            <a:spAutoFit/>
          </a:bodyPr>
          <a:lstStyle/>
          <a:p>
            <a:pPr algn="ctr"/>
            <a:r>
              <a:rPr lang="en-US" sz="2000" b="1" dirty="0"/>
              <a:t>(1) Foundation budget</a:t>
            </a:r>
          </a:p>
        </p:txBody>
      </p:sp>
      <p:sp>
        <p:nvSpPr>
          <p:cNvPr id="10" name="Left Brace 9" descr="This is a left facing bracket."/>
          <p:cNvSpPr/>
          <p:nvPr/>
        </p:nvSpPr>
        <p:spPr>
          <a:xfrm>
            <a:off x="7871382" y="2211936"/>
            <a:ext cx="216816" cy="41033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7" name="Content Placeholder 6" descr="This is a smart art graphic showing how each district's required contribution plus prior year's aid determine whether the district needs a foundation aid increase to meet its foundation budget."/>
          <p:cNvGraphicFramePr>
            <a:graphicFrameLocks noGrp="1"/>
          </p:cNvGraphicFramePr>
          <p:nvPr>
            <p:ph idx="4294967295"/>
            <p:extLst>
              <p:ext uri="{D42A27DB-BD31-4B8C-83A1-F6EECF244321}">
                <p14:modId xmlns:p14="http://schemas.microsoft.com/office/powerpoint/2010/main" val="798136582"/>
              </p:ext>
            </p:extLst>
          </p:nvPr>
        </p:nvGraphicFramePr>
        <p:xfrm>
          <a:off x="6738938" y="2211388"/>
          <a:ext cx="5453062" cy="4146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9583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Calculating Chapter 70 aid: Districts are held harmless to previous aid levels and guaranteed at least a $30 per pupil increase</a:t>
            </a:r>
          </a:p>
        </p:txBody>
      </p:sp>
      <p:sp>
        <p:nvSpPr>
          <p:cNvPr id="4" name="Content Placeholder 3"/>
          <p:cNvSpPr>
            <a:spLocks noGrp="1"/>
          </p:cNvSpPr>
          <p:nvPr>
            <p:ph idx="1"/>
          </p:nvPr>
        </p:nvSpPr>
        <p:spPr>
          <a:xfrm>
            <a:off x="838200" y="2086984"/>
            <a:ext cx="5444067" cy="4052559"/>
          </a:xfrm>
        </p:spPr>
        <p:txBody>
          <a:bodyPr/>
          <a:lstStyle/>
          <a:p>
            <a:r>
              <a:rPr lang="en-US" dirty="0"/>
              <a:t>Districts are held harmless to the previous year’s level of aid</a:t>
            </a:r>
          </a:p>
          <a:p>
            <a:r>
              <a:rPr lang="en-US" dirty="0"/>
              <a:t>120 districts receive minimum aid increases of $30 per pupil in FY24</a:t>
            </a:r>
          </a:p>
        </p:txBody>
      </p:sp>
      <p:graphicFrame>
        <p:nvGraphicFramePr>
          <p:cNvPr id="10" name="Table 9">
            <a:extLst>
              <a:ext uri="{FF2B5EF4-FFF2-40B4-BE49-F238E27FC236}">
                <a16:creationId xmlns:a16="http://schemas.microsoft.com/office/drawing/2014/main" id="{654FB9EF-09C6-4827-95FC-3CED7E68FF60}"/>
              </a:ext>
            </a:extLst>
          </p:cNvPr>
          <p:cNvGraphicFramePr>
            <a:graphicFrameLocks noGrp="1"/>
          </p:cNvGraphicFramePr>
          <p:nvPr>
            <p:extLst>
              <p:ext uri="{D42A27DB-BD31-4B8C-83A1-F6EECF244321}">
                <p14:modId xmlns:p14="http://schemas.microsoft.com/office/powerpoint/2010/main" val="367979877"/>
              </p:ext>
            </p:extLst>
          </p:nvPr>
        </p:nvGraphicFramePr>
        <p:xfrm>
          <a:off x="7459808" y="1625771"/>
          <a:ext cx="4441078" cy="5139690"/>
        </p:xfrm>
        <a:graphic>
          <a:graphicData uri="http://schemas.openxmlformats.org/drawingml/2006/table">
            <a:tbl>
              <a:tblPr firstRow="1"/>
              <a:tblGrid>
                <a:gridCol w="402348">
                  <a:extLst>
                    <a:ext uri="{9D8B030D-6E8A-4147-A177-3AD203B41FA5}">
                      <a16:colId xmlns:a16="http://schemas.microsoft.com/office/drawing/2014/main" val="2968379532"/>
                    </a:ext>
                  </a:extLst>
                </a:gridCol>
                <a:gridCol w="1818191">
                  <a:extLst>
                    <a:ext uri="{9D8B030D-6E8A-4147-A177-3AD203B41FA5}">
                      <a16:colId xmlns:a16="http://schemas.microsoft.com/office/drawing/2014/main" val="2597522021"/>
                    </a:ext>
                  </a:extLst>
                </a:gridCol>
                <a:gridCol w="1208570">
                  <a:extLst>
                    <a:ext uri="{9D8B030D-6E8A-4147-A177-3AD203B41FA5}">
                      <a16:colId xmlns:a16="http://schemas.microsoft.com/office/drawing/2014/main" val="575418058"/>
                    </a:ext>
                  </a:extLst>
                </a:gridCol>
                <a:gridCol w="1011969">
                  <a:extLst>
                    <a:ext uri="{9D8B030D-6E8A-4147-A177-3AD203B41FA5}">
                      <a16:colId xmlns:a16="http://schemas.microsoft.com/office/drawing/2014/main" val="1024645636"/>
                    </a:ext>
                  </a:extLst>
                </a:gridCol>
              </a:tblGrid>
              <a:tr h="146030">
                <a:tc>
                  <a:txBody>
                    <a:bodyPr/>
                    <a:lstStyle/>
                    <a:p>
                      <a:pPr algn="ctr" fontAlgn="ctr"/>
                      <a:r>
                        <a:rPr lang="en-US" sz="1400" b="1" i="0" u="none" strike="noStrike" dirty="0">
                          <a:effectLst/>
                          <a:latin typeface="Calibri" panose="020F0502020204030204" pitchFamily="34" charset="0"/>
                        </a:rPr>
                        <a:t>674</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gridSpan="2">
                  <a:txBody>
                    <a:bodyPr/>
                    <a:lstStyle/>
                    <a:p>
                      <a:pPr algn="l" fontAlgn="ctr"/>
                      <a:r>
                        <a:rPr lang="en-US" sz="1400" b="1" i="0" u="none" strike="noStrike" dirty="0">
                          <a:effectLst/>
                          <a:latin typeface="Calibri" panose="020F0502020204030204" pitchFamily="34" charset="0"/>
                        </a:rPr>
                        <a:t>Gill Montague                </a:t>
                      </a: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ctr"/>
                      <a:r>
                        <a:rPr lang="en-US" sz="1000" b="0" i="0" u="none" strike="noStrike" dirty="0">
                          <a:effectLst/>
                          <a:latin typeface="Calibri" panose="020F0502020204030204" pitchFamily="34" charset="0"/>
                        </a:rPr>
                        <a:t>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670338"/>
                  </a:ext>
                </a:extLst>
              </a:tr>
              <a:tr h="91440">
                <a:tc>
                  <a:txBody>
                    <a:bodyPr/>
                    <a:lstStyle/>
                    <a:p>
                      <a:pPr algn="l" fontAlgn="ctr"/>
                      <a:r>
                        <a:rPr lang="en-US" sz="1200" b="1" i="0" u="none" strike="noStrike" dirty="0">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ctr"/>
                      <a:r>
                        <a:rPr lang="en-US" sz="1200" b="1" i="0" u="none" strike="noStrike" dirty="0">
                          <a:effectLst/>
                          <a:latin typeface="Calibri" panose="020F0502020204030204"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ctr"/>
                      <a:r>
                        <a:rPr lang="en-US" sz="1000" b="0" i="0" u="none" strike="noStrike" dirty="0">
                          <a:effectLst/>
                          <a:latin typeface="Calibri" panose="020F0502020204030204" pitchFamily="34" charset="0"/>
                        </a:rPr>
                        <a:t> </a:t>
                      </a: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5270401"/>
                  </a:ext>
                </a:extLst>
              </a:tr>
              <a:tr h="146030">
                <a:tc gridSpan="3">
                  <a:txBody>
                    <a:bodyPr/>
                    <a:lstStyle/>
                    <a:p>
                      <a:pPr algn="l" fontAlgn="ctr"/>
                      <a:r>
                        <a:rPr lang="en-US" sz="1400" b="1" i="0" u="none" strike="noStrike" dirty="0">
                          <a:effectLst/>
                          <a:latin typeface="Calibri" panose="020F0502020204030204" pitchFamily="34" charset="0"/>
                        </a:rPr>
                        <a:t> </a:t>
                      </a:r>
                      <a:r>
                        <a:rPr lang="en-US" sz="1400" b="1" i="0" u="sng" strike="noStrike" dirty="0">
                          <a:effectLst/>
                          <a:latin typeface="Calibri" panose="020F0502020204030204" pitchFamily="34" charset="0"/>
                        </a:rPr>
                        <a:t>Aid Calculation FY24</a:t>
                      </a: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gn="l" fontAlgn="ctr"/>
                      <a:r>
                        <a:rPr lang="en-US" sz="1400" b="0" i="0" u="none" strike="noStrike" dirty="0">
                          <a:effectLst/>
                          <a:latin typeface="Calibri" panose="020F0502020204030204" pitchFamily="34" charset="0"/>
                        </a:rPr>
                        <a:t> </a:t>
                      </a: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7472171"/>
                  </a:ext>
                </a:extLst>
              </a:tr>
              <a:tr h="127776">
                <a:tc>
                  <a:txBody>
                    <a:bodyPr/>
                    <a:lstStyle/>
                    <a:p>
                      <a:pPr algn="l" fontAlgn="ctr"/>
                      <a:r>
                        <a:rPr lang="en-US" sz="1000" b="0" i="0" u="none" strike="noStrike" dirty="0">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ctr"/>
                      <a:r>
                        <a:rPr lang="en-US" sz="1000" b="0" i="0" u="none" strike="noStrike" dirty="0">
                          <a:effectLst/>
                          <a:latin typeface="Calibri" panose="020F0502020204030204"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ctr"/>
                      <a:r>
                        <a:rPr lang="en-US" sz="1000" b="0" i="0" u="none" strike="noStrike" dirty="0">
                          <a:effectLst/>
                          <a:latin typeface="Calibri" panose="020F0502020204030204" pitchFamily="34" charset="0"/>
                        </a:rPr>
                        <a:t> </a:t>
                      </a: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8873633"/>
                  </a:ext>
                </a:extLst>
              </a:tr>
              <a:tr h="127776">
                <a:tc gridSpan="3">
                  <a:txBody>
                    <a:bodyPr/>
                    <a:lstStyle/>
                    <a:p>
                      <a:pPr algn="l" fontAlgn="ctr"/>
                      <a:r>
                        <a:rPr lang="en-US" sz="1100" b="1" i="0" u="none" strike="noStrike" dirty="0">
                          <a:effectLst/>
                          <a:latin typeface="Calibri" panose="020F0502020204030204" pitchFamily="34" charset="0"/>
                        </a:rPr>
                        <a:t> Prior Year Aid</a:t>
                      </a: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lnL>
                      <a:noFill/>
                    </a:lnL>
                    <a:lnR>
                      <a:noFill/>
                    </a:lnR>
                    <a:lnT>
                      <a:noFill/>
                    </a:lnT>
                    <a:lnB>
                      <a:noFill/>
                    </a:lnB>
                    <a:solidFill>
                      <a:srgbClr val="FFFFFF"/>
                    </a:solidFill>
                  </a:tcPr>
                </a:tc>
                <a:tc hMerge="1">
                  <a:txBody>
                    <a:bodyPr/>
                    <a:lstStyle/>
                    <a:p>
                      <a:endParaRPr lang="en-US"/>
                    </a:p>
                  </a:txBody>
                  <a:tcPr/>
                </a:tc>
                <a:tc>
                  <a:txBody>
                    <a:bodyPr/>
                    <a:lstStyle/>
                    <a:p>
                      <a:pPr algn="r" fontAlgn="ctr"/>
                      <a:r>
                        <a:rPr lang="en-US" sz="1100" b="0" i="0" u="none" strike="noStrike" dirty="0">
                          <a:effectLst/>
                          <a:latin typeface="Calibri" panose="020F0502020204030204" pitchFamily="34" charset="0"/>
                        </a:rPr>
                        <a:t> </a:t>
                      </a: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5791667"/>
                  </a:ext>
                </a:extLst>
              </a:tr>
              <a:tr h="127776">
                <a:tc>
                  <a:txBody>
                    <a:bodyPr/>
                    <a:lstStyle/>
                    <a:p>
                      <a:pPr algn="r" fontAlgn="ctr"/>
                      <a:r>
                        <a:rPr lang="en-US" sz="1100" b="0" i="0" u="none" strike="noStrike" dirty="0">
                          <a:effectLst/>
                          <a:latin typeface="Calibri" panose="020F0502020204030204" pitchFamily="34" charset="0"/>
                        </a:rPr>
                        <a:t>1</a:t>
                      </a: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ctr"/>
                      <a:r>
                        <a:rPr lang="en-US" sz="1100" b="0" i="0" u="none" strike="noStrike" dirty="0">
                          <a:effectLst/>
                          <a:latin typeface="Calibri" panose="020F0502020204030204" pitchFamily="34" charset="0"/>
                        </a:rPr>
                        <a:t> Chapter 70 FY23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ctr"/>
                      <a:r>
                        <a:rPr lang="en-US" sz="1100" b="1" i="0" u="none" strike="noStrike" dirty="0">
                          <a:effectLst/>
                          <a:latin typeface="Calibri" panose="020F0502020204030204" pitchFamily="34" charset="0"/>
                        </a:rPr>
                        <a:t>$7,778,051</a:t>
                      </a: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2280492"/>
                  </a:ext>
                </a:extLst>
              </a:tr>
              <a:tr h="127776">
                <a:tc gridSpan="3">
                  <a:txBody>
                    <a:bodyPr/>
                    <a:lstStyle/>
                    <a:p>
                      <a:pPr algn="l" fontAlgn="ctr"/>
                      <a:endParaRPr lang="en-US" sz="1100" b="1" i="0" u="none" strike="noStrike" dirty="0">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gn="l" fontAlgn="ctr"/>
                      <a:endParaRPr lang="en-US" sz="1100" b="0" i="0" u="none" strike="noStrike" dirty="0">
                        <a:effectLst/>
                        <a:latin typeface="Calibri" panose="020F0502020204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4203108"/>
                  </a:ext>
                </a:extLst>
              </a:tr>
              <a:tr h="127776">
                <a:tc gridSpan="3">
                  <a:txBody>
                    <a:bodyPr/>
                    <a:lstStyle/>
                    <a:p>
                      <a:pPr algn="l" fontAlgn="ctr"/>
                      <a:r>
                        <a:rPr lang="en-US" sz="1100" b="1" i="0" u="none" strike="noStrike" dirty="0">
                          <a:effectLst/>
                          <a:latin typeface="Calibri" panose="020F0502020204030204" pitchFamily="34" charset="0"/>
                        </a:rPr>
                        <a:t> Foundation Aid</a:t>
                      </a: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lnL>
                      <a:noFill/>
                    </a:lnL>
                    <a:lnR>
                      <a:noFill/>
                    </a:lnR>
                    <a:lnT>
                      <a:noFill/>
                    </a:lnT>
                    <a:lnB>
                      <a:noFill/>
                    </a:lnB>
                    <a:solidFill>
                      <a:srgbClr val="FFFFFF"/>
                    </a:solidFill>
                  </a:tcPr>
                </a:tc>
                <a:tc hMerge="1">
                  <a:txBody>
                    <a:bodyPr/>
                    <a:lstStyle/>
                    <a:p>
                      <a:endParaRPr lang="en-US"/>
                    </a:p>
                  </a:txBody>
                  <a:tcPr/>
                </a:tc>
                <a:tc>
                  <a:txBody>
                    <a:bodyPr/>
                    <a:lstStyle/>
                    <a:p>
                      <a:pPr algn="l" fontAlgn="ctr"/>
                      <a:r>
                        <a:rPr lang="en-US" sz="1100" b="0" i="0" u="none" strike="noStrike" dirty="0">
                          <a:effectLst/>
                          <a:latin typeface="Calibri" panose="020F0502020204030204" pitchFamily="34" charset="0"/>
                        </a:rPr>
                        <a:t> </a:t>
                      </a: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4170126"/>
                  </a:ext>
                </a:extLst>
              </a:tr>
              <a:tr h="127776">
                <a:tc>
                  <a:txBody>
                    <a:bodyPr/>
                    <a:lstStyle/>
                    <a:p>
                      <a:pPr algn="r" fontAlgn="ctr"/>
                      <a:r>
                        <a:rPr lang="en-US" sz="1100" b="0" i="0" u="none" strike="noStrike" dirty="0">
                          <a:effectLst/>
                          <a:latin typeface="Calibri" panose="020F0502020204030204" pitchFamily="34" charset="0"/>
                        </a:rPr>
                        <a:t>2</a:t>
                      </a: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ctr"/>
                      <a:r>
                        <a:rPr lang="en-US" sz="1100" b="0" i="0" u="none" strike="noStrike" dirty="0">
                          <a:effectLst/>
                          <a:latin typeface="Calibri" panose="020F0502020204030204" pitchFamily="34" charset="0"/>
                        </a:rPr>
                        <a:t> Foundation budget FY24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ctr"/>
                      <a:r>
                        <a:rPr lang="en-US" sz="1100" b="0" i="0" u="none" strike="noStrike" dirty="0">
                          <a:effectLst/>
                          <a:latin typeface="Calibri" panose="020F0502020204030204" pitchFamily="34" charset="0"/>
                        </a:rPr>
                        <a:t>$14,525,789</a:t>
                      </a: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7346752"/>
                  </a:ext>
                </a:extLst>
              </a:tr>
              <a:tr h="127776">
                <a:tc>
                  <a:txBody>
                    <a:bodyPr/>
                    <a:lstStyle/>
                    <a:p>
                      <a:pPr algn="r" fontAlgn="ctr"/>
                      <a:r>
                        <a:rPr lang="en-US" sz="1100" b="0" i="0" u="none" strike="noStrike" dirty="0">
                          <a:effectLst/>
                          <a:latin typeface="Calibri" panose="020F0502020204030204" pitchFamily="34" charset="0"/>
                        </a:rPr>
                        <a:t>3</a:t>
                      </a: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ctr"/>
                      <a:r>
                        <a:rPr lang="en-US" sz="1100" b="0" i="0" u="none" strike="noStrike" dirty="0">
                          <a:effectLst/>
                          <a:latin typeface="Calibri" panose="020F0502020204030204" pitchFamily="34" charset="0"/>
                        </a:rPr>
                        <a:t> Required district contribution FY24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ctr"/>
                      <a:r>
                        <a:rPr lang="en-US" sz="1100" b="0" i="0" u="none" strike="noStrike" dirty="0">
                          <a:effectLst/>
                          <a:latin typeface="Calibri" panose="020F0502020204030204" pitchFamily="34" charset="0"/>
                        </a:rPr>
                        <a:t>$6,845,441</a:t>
                      </a: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7380404"/>
                  </a:ext>
                </a:extLst>
              </a:tr>
              <a:tr h="127776">
                <a:tc>
                  <a:txBody>
                    <a:bodyPr/>
                    <a:lstStyle/>
                    <a:p>
                      <a:pPr algn="r" fontAlgn="ctr"/>
                      <a:r>
                        <a:rPr lang="en-US" sz="1100" b="0" i="0" u="none" strike="noStrike" dirty="0">
                          <a:effectLst/>
                          <a:latin typeface="Calibri" panose="020F0502020204030204" pitchFamily="34" charset="0"/>
                        </a:rPr>
                        <a:t>4</a:t>
                      </a: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ctr"/>
                      <a:r>
                        <a:rPr lang="en-US" sz="1100" b="0" i="0" u="none" strike="noStrike" dirty="0">
                          <a:effectLst/>
                          <a:latin typeface="Calibri" panose="020F0502020204030204" pitchFamily="34" charset="0"/>
                        </a:rPr>
                        <a:t> Foundation aid (2 -3)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ctr"/>
                      <a:r>
                        <a:rPr lang="en-US" sz="1100" b="0" i="0" u="none" strike="noStrike" dirty="0">
                          <a:effectLst/>
                          <a:latin typeface="Calibri" panose="020F0502020204030204" pitchFamily="34" charset="0"/>
                        </a:rPr>
                        <a:t>$7,680,348</a:t>
                      </a: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4057208"/>
                  </a:ext>
                </a:extLst>
              </a:tr>
              <a:tr h="127776">
                <a:tc>
                  <a:txBody>
                    <a:bodyPr/>
                    <a:lstStyle/>
                    <a:p>
                      <a:pPr algn="r" fontAlgn="ctr"/>
                      <a:r>
                        <a:rPr lang="en-US" sz="1100" b="0" i="0" u="none" strike="noStrike" dirty="0">
                          <a:effectLst/>
                          <a:latin typeface="Calibri" panose="020F0502020204030204" pitchFamily="34" charset="0"/>
                        </a:rPr>
                        <a:t>5</a:t>
                      </a: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ctr"/>
                      <a:r>
                        <a:rPr lang="en-US" sz="1100" b="0" i="0" u="none" strike="noStrike" dirty="0">
                          <a:effectLst/>
                          <a:latin typeface="Calibri" panose="020F0502020204030204" pitchFamily="34" charset="0"/>
                        </a:rPr>
                        <a:t> Increase over FY23 (4 - 1)</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ctr"/>
                      <a:r>
                        <a:rPr lang="en-US" sz="1100" b="1" i="0" u="none" strike="noStrike" dirty="0">
                          <a:effectLst/>
                          <a:latin typeface="Calibri" panose="020F0502020204030204" pitchFamily="34" charset="0"/>
                        </a:rPr>
                        <a:t>$0</a:t>
                      </a: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9890827"/>
                  </a:ext>
                </a:extLst>
              </a:tr>
              <a:tr h="162188">
                <a:tc>
                  <a:txBody>
                    <a:bodyPr/>
                    <a:lstStyle/>
                    <a:p>
                      <a:pPr algn="l" fontAlgn="ctr"/>
                      <a:endParaRPr lang="en-US" sz="1100" b="0" i="0" u="none" strike="noStrike" dirty="0">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ctr"/>
                      <a:endParaRPr lang="en-US" sz="1100" b="0" i="0" u="none" strike="noStrike" dirty="0">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ctr"/>
                      <a:endParaRPr lang="en-US" sz="1100" b="1" i="0" u="none" strike="noStrike" dirty="0">
                        <a:effectLst/>
                        <a:latin typeface="Calibri" panose="020F0502020204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0423455"/>
                  </a:ext>
                </a:extLst>
              </a:tr>
              <a:tr h="127776">
                <a:tc gridSpan="3">
                  <a:txBody>
                    <a:bodyPr/>
                    <a:lstStyle/>
                    <a:p>
                      <a:pPr algn="l" fontAlgn="ctr"/>
                      <a:r>
                        <a:rPr lang="en-US" sz="1100" b="1" i="0" u="none" strike="noStrike" dirty="0">
                          <a:effectLst/>
                          <a:latin typeface="Calibri" panose="020F0502020204030204" pitchFamily="34" charset="0"/>
                        </a:rPr>
                        <a:t> Minimum Aid</a:t>
                      </a: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hMerge="1">
                  <a:txBody>
                    <a:bodyPr/>
                    <a:lstStyle/>
                    <a:p>
                      <a:pPr algn="l" fontAlgn="ctr"/>
                      <a:endParaRPr lang="en-US" sz="1100" b="0" i="0" u="none" strike="noStrike">
                        <a:effectLst/>
                        <a:latin typeface="Calibri" panose="020F0502020204030204" pitchFamily="34" charset="0"/>
                      </a:endParaRPr>
                    </a:p>
                  </a:txBody>
                  <a:tcPr marL="0" marR="0" marT="0" marB="0" anchor="ctr">
                    <a:lnL>
                      <a:noFill/>
                    </a:lnL>
                    <a:lnR>
                      <a:noFill/>
                    </a:lnR>
                    <a:lnT>
                      <a:noFill/>
                    </a:lnT>
                    <a:lnB>
                      <a:noFill/>
                    </a:lnB>
                    <a:solidFill>
                      <a:srgbClr val="FFFFFF"/>
                    </a:solidFill>
                  </a:tcPr>
                </a:tc>
                <a:tc hMerge="1">
                  <a:txBody>
                    <a:bodyPr/>
                    <a:lstStyle/>
                    <a:p>
                      <a:endParaRPr lang="en-US"/>
                    </a:p>
                  </a:txBody>
                  <a:tcPr/>
                </a:tc>
                <a:tc>
                  <a:txBody>
                    <a:bodyPr/>
                    <a:lstStyle/>
                    <a:p>
                      <a:pPr algn="l" fontAlgn="ctr"/>
                      <a:endParaRPr lang="en-US" sz="1100" b="1" i="0" u="none" strike="noStrike" dirty="0">
                        <a:effectLst/>
                        <a:latin typeface="Calibri" panose="020F0502020204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7053213"/>
                  </a:ext>
                </a:extLst>
              </a:tr>
              <a:tr h="127776">
                <a:tc>
                  <a:txBody>
                    <a:bodyPr/>
                    <a:lstStyle/>
                    <a:p>
                      <a:pPr algn="r" fontAlgn="ctr"/>
                      <a:r>
                        <a:rPr lang="en-US" sz="1100" b="0" i="0" u="none" strike="noStrike" dirty="0">
                          <a:effectLst/>
                          <a:latin typeface="Calibri" panose="020F0502020204030204" pitchFamily="34" charset="0"/>
                        </a:rPr>
                        <a:t>6</a:t>
                      </a: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ctr"/>
                      <a:r>
                        <a:rPr lang="en-US" sz="1100" b="0" i="0" u="none" strike="noStrike" dirty="0">
                          <a:effectLst/>
                          <a:latin typeface="Calibri" panose="020F0502020204030204" pitchFamily="34" charset="0"/>
                        </a:rPr>
                        <a:t> Minimum $30 per pupil increase</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ctr"/>
                      <a:r>
                        <a:rPr lang="en-US" sz="1100" b="0" i="0" u="none" strike="noStrike" dirty="0">
                          <a:effectLst/>
                          <a:latin typeface="Calibri" panose="020F0502020204030204" pitchFamily="34" charset="0"/>
                        </a:rPr>
                        <a:t>$28,410</a:t>
                      </a: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1445020"/>
                  </a:ext>
                </a:extLst>
              </a:tr>
              <a:tr h="127776">
                <a:tc>
                  <a:txBody>
                    <a:bodyPr/>
                    <a:lstStyle/>
                    <a:p>
                      <a:pPr algn="r" fontAlgn="ctr"/>
                      <a:r>
                        <a:rPr lang="en-US" sz="1100" b="0" i="0" u="none" strike="noStrike" dirty="0">
                          <a:effectLst/>
                          <a:latin typeface="Calibri" panose="020F0502020204030204" pitchFamily="34" charset="0"/>
                        </a:rPr>
                        <a:t>7</a:t>
                      </a: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ctr"/>
                      <a:r>
                        <a:rPr lang="en-US" sz="1100" b="0" i="0" u="none" strike="noStrike" dirty="0">
                          <a:effectLst/>
                          <a:latin typeface="Calibri" panose="020F0502020204030204" pitchFamily="34" charset="0"/>
                        </a:rPr>
                        <a:t> Minimum aid amount</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ctr"/>
                      <a:r>
                        <a:rPr lang="en-US" sz="1000" b="0" i="0" u="none" strike="noStrike" dirty="0">
                          <a:effectLst/>
                          <a:latin typeface="Calibri" panose="020F0502020204030204" pitchFamily="34" charset="0"/>
                        </a:rPr>
                        <a:t> </a:t>
                      </a: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4752791"/>
                  </a:ext>
                </a:extLst>
              </a:tr>
              <a:tr h="121691">
                <a:tc>
                  <a:txBody>
                    <a:bodyPr/>
                    <a:lstStyle/>
                    <a:p>
                      <a:pPr algn="l" fontAlgn="ctr"/>
                      <a:r>
                        <a:rPr lang="en-US" sz="1000" b="0" i="0" u="none" strike="noStrike" dirty="0">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ctr"/>
                      <a:r>
                        <a:rPr lang="en-US" sz="1100" b="0" i="0" u="none" strike="noStrike" dirty="0">
                          <a:effectLst/>
                          <a:latin typeface="Calibri" panose="020F0502020204030204" pitchFamily="34" charset="0"/>
                        </a:rPr>
                        <a:t> (if line 6 - line 5 &gt; 0, then line 6 - line 5, otherwise 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ctr"/>
                      <a:r>
                        <a:rPr lang="en-US" sz="1100" b="1" i="0" u="none" strike="noStrike" dirty="0">
                          <a:effectLst/>
                          <a:latin typeface="Calibri" panose="020F0502020204030204" pitchFamily="34" charset="0"/>
                        </a:rPr>
                        <a:t>$28,410</a:t>
                      </a: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2157686"/>
                  </a:ext>
                </a:extLst>
              </a:tr>
              <a:tr h="186690">
                <a:tc>
                  <a:txBody>
                    <a:bodyPr/>
                    <a:lstStyle/>
                    <a:p>
                      <a:pPr algn="l" fontAlgn="ctr"/>
                      <a:r>
                        <a:rPr lang="en-US" sz="1000" b="0" i="0" u="none" strike="noStrike" dirty="0">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ctr"/>
                      <a:r>
                        <a:rPr lang="en-US" sz="1000" b="0" i="0" u="none" strike="noStrike" dirty="0">
                          <a:effectLst/>
                          <a:latin typeface="Calibri" panose="020F0502020204030204"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ctr"/>
                      <a:r>
                        <a:rPr lang="en-US" sz="1000" b="0" i="0" u="none" strike="noStrike" dirty="0">
                          <a:effectLst/>
                          <a:latin typeface="Calibri" panose="020F0502020204030204" pitchFamily="34" charset="0"/>
                        </a:rPr>
                        <a:t> </a:t>
                      </a: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9124535"/>
                  </a:ext>
                </a:extLst>
              </a:tr>
              <a:tr h="127776">
                <a:tc gridSpan="3">
                  <a:txBody>
                    <a:bodyPr/>
                    <a:lstStyle/>
                    <a:p>
                      <a:pPr algn="l" fontAlgn="ctr"/>
                      <a:r>
                        <a:rPr lang="en-US" sz="1100" b="1" i="0" u="none" strike="noStrike" dirty="0">
                          <a:effectLst/>
                          <a:latin typeface="Calibri" panose="020F0502020204030204" pitchFamily="34" charset="0"/>
                        </a:rPr>
                        <a:t> Subtotal</a:t>
                      </a: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hMerge="1">
                  <a:txBody>
                    <a:bodyPr/>
                    <a:lstStyle/>
                    <a:p>
                      <a:pPr algn="l" fontAlgn="ctr"/>
                      <a:endParaRPr lang="en-US" sz="1100" b="0" i="0" u="none" strike="noStrike">
                        <a:effectLst/>
                        <a:latin typeface="Calibri" panose="020F0502020204030204" pitchFamily="34" charset="0"/>
                      </a:endParaRPr>
                    </a:p>
                  </a:txBody>
                  <a:tcPr marL="0" marR="0" marT="0" marB="0" anchor="ctr">
                    <a:lnL>
                      <a:noFill/>
                    </a:lnL>
                    <a:lnR>
                      <a:noFill/>
                    </a:lnR>
                    <a:lnT>
                      <a:noFill/>
                    </a:lnT>
                    <a:lnB>
                      <a:noFill/>
                    </a:lnB>
                  </a:tcPr>
                </a:tc>
                <a:tc hMerge="1">
                  <a:txBody>
                    <a:bodyPr/>
                    <a:lstStyle/>
                    <a:p>
                      <a:endParaRPr lang="en-US"/>
                    </a:p>
                  </a:txBody>
                  <a:tcPr/>
                </a:tc>
                <a:tc>
                  <a:txBody>
                    <a:bodyPr/>
                    <a:lstStyle/>
                    <a:p>
                      <a:pPr algn="l" fontAlgn="ctr"/>
                      <a:r>
                        <a:rPr lang="en-US" sz="1000" b="0" i="0" u="none" strike="noStrike" dirty="0">
                          <a:effectLst/>
                          <a:latin typeface="Calibri" panose="020F0502020204030204" pitchFamily="34" charset="0"/>
                        </a:rPr>
                        <a:t> </a:t>
                      </a: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0152244"/>
                  </a:ext>
                </a:extLst>
              </a:tr>
              <a:tr h="121691">
                <a:tc>
                  <a:txBody>
                    <a:bodyPr/>
                    <a:lstStyle/>
                    <a:p>
                      <a:pPr algn="r" fontAlgn="ctr"/>
                      <a:r>
                        <a:rPr lang="en-US" sz="1100" b="0" i="0" u="none" strike="noStrike" dirty="0">
                          <a:effectLst/>
                          <a:latin typeface="Calibri" panose="020F0502020204030204" pitchFamily="34" charset="0"/>
                        </a:rPr>
                        <a:t>8</a:t>
                      </a: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ctr"/>
                      <a:r>
                        <a:rPr lang="en-US" sz="1100" b="0" i="0" u="none" strike="noStrike" dirty="0">
                          <a:effectLst/>
                          <a:latin typeface="Calibri" panose="020F0502020204030204" pitchFamily="34" charset="0"/>
                        </a:rPr>
                        <a:t> Sum of 1,5,7</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ctr"/>
                      <a:r>
                        <a:rPr lang="en-US" sz="1100" b="1" i="0" u="none" strike="noStrike" dirty="0">
                          <a:effectLst/>
                          <a:latin typeface="Calibri" panose="020F0502020204030204" pitchFamily="34" charset="0"/>
                        </a:rPr>
                        <a:t>$7,806,461</a:t>
                      </a: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2652522"/>
                  </a:ext>
                </a:extLst>
              </a:tr>
              <a:tr h="127776">
                <a:tc gridSpan="3">
                  <a:txBody>
                    <a:bodyPr/>
                    <a:lstStyle/>
                    <a:p>
                      <a:pPr algn="l" fontAlgn="ctr"/>
                      <a:endParaRPr lang="en-US" sz="1100" b="1" i="0" u="none" strike="noStrike" dirty="0">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gn="l" fontAlgn="ctr"/>
                      <a:endParaRPr lang="en-US" sz="1100" b="1" i="0" u="none" strike="noStrike" dirty="0">
                        <a:effectLst/>
                        <a:latin typeface="Calibri" panose="020F0502020204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0502148"/>
                  </a:ext>
                </a:extLst>
              </a:tr>
              <a:tr h="127776">
                <a:tc gridSpan="3">
                  <a:txBody>
                    <a:bodyPr/>
                    <a:lstStyle/>
                    <a:p>
                      <a:pPr algn="l" fontAlgn="ctr"/>
                      <a:r>
                        <a:rPr lang="en-US" sz="1100" b="1" i="0" u="none" strike="noStrike" dirty="0">
                          <a:effectLst/>
                          <a:latin typeface="Calibri" panose="020F0502020204030204" pitchFamily="34" charset="0"/>
                        </a:rPr>
                        <a:t> Minimum Aid Adjustment</a:t>
                      </a: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lnL>
                      <a:noFill/>
                    </a:lnL>
                    <a:lnR>
                      <a:noFill/>
                    </a:lnR>
                    <a:lnT>
                      <a:noFill/>
                    </a:lnT>
                    <a:lnB>
                      <a:noFill/>
                    </a:lnB>
                  </a:tcPr>
                </a:tc>
                <a:tc hMerge="1">
                  <a:txBody>
                    <a:bodyPr/>
                    <a:lstStyle/>
                    <a:p>
                      <a:endParaRPr lang="en-US"/>
                    </a:p>
                  </a:txBody>
                  <a:tcPr/>
                </a:tc>
                <a:tc>
                  <a:txBody>
                    <a:bodyPr/>
                    <a:lstStyle/>
                    <a:p>
                      <a:pPr algn="l" fontAlgn="ctr"/>
                      <a:endParaRPr lang="en-US" sz="1100" b="1" i="0" u="none" strike="noStrike" dirty="0">
                        <a:effectLst/>
                        <a:latin typeface="Calibri" panose="020F0502020204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0761146"/>
                  </a:ext>
                </a:extLst>
              </a:tr>
              <a:tr h="127776">
                <a:tc>
                  <a:txBody>
                    <a:bodyPr/>
                    <a:lstStyle/>
                    <a:p>
                      <a:pPr algn="r" fontAlgn="ctr"/>
                      <a:r>
                        <a:rPr lang="en-US" sz="1100" b="0" i="0" u="none" strike="noStrike" dirty="0">
                          <a:effectLst/>
                          <a:latin typeface="Calibri" panose="020F0502020204030204" pitchFamily="34" charset="0"/>
                        </a:rPr>
                        <a:t>9</a:t>
                      </a: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ctr"/>
                      <a:r>
                        <a:rPr lang="en-US" sz="1100" b="0" i="0" u="none" strike="noStrike" dirty="0">
                          <a:effectLst/>
                          <a:latin typeface="Calibri" panose="020F0502020204030204" pitchFamily="34" charset="0"/>
                        </a:rPr>
                        <a:t> Minimum aid adjustment</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ctr"/>
                      <a:r>
                        <a:rPr lang="en-US" sz="1100" b="0" i="0" u="none" strike="noStrike" dirty="0">
                          <a:effectLst/>
                          <a:latin typeface="Calibri" panose="020F0502020204030204" pitchFamily="34" charset="0"/>
                        </a:rPr>
                        <a:t>$7,806,461</a:t>
                      </a: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7206412"/>
                  </a:ext>
                </a:extLst>
              </a:tr>
              <a:tr h="127776">
                <a:tc>
                  <a:txBody>
                    <a:bodyPr/>
                    <a:lstStyle/>
                    <a:p>
                      <a:pPr algn="r" fontAlgn="ctr"/>
                      <a:r>
                        <a:rPr lang="en-US" sz="1100" b="0" i="0" u="none" strike="noStrike" dirty="0">
                          <a:effectLst/>
                          <a:latin typeface="Calibri" panose="020F0502020204030204" pitchFamily="34" charset="0"/>
                        </a:rPr>
                        <a:t>10</a:t>
                      </a: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ctr"/>
                      <a:r>
                        <a:rPr lang="en-US" sz="1100" b="0" i="0" u="none" strike="noStrike" dirty="0">
                          <a:effectLst/>
                          <a:latin typeface="Calibri" panose="020F0502020204030204" pitchFamily="34" charset="0"/>
                        </a:rPr>
                        <a:t> Aid adjustment increment</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ctr"/>
                      <a:r>
                        <a:rPr lang="en-US" sz="1000" b="0" i="0" u="none" strike="noStrike" dirty="0">
                          <a:effectLst/>
                          <a:latin typeface="Calibri" panose="020F0502020204030204" pitchFamily="34" charset="0"/>
                        </a:rPr>
                        <a:t> </a:t>
                      </a: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8549676"/>
                  </a:ext>
                </a:extLst>
              </a:tr>
              <a:tr h="127776">
                <a:tc>
                  <a:txBody>
                    <a:bodyPr/>
                    <a:lstStyle/>
                    <a:p>
                      <a:pPr algn="l" fontAlgn="ctr"/>
                      <a:endParaRPr lang="en-US" sz="1000" b="0" i="0" u="none" strike="noStrike" dirty="0">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ctr"/>
                      <a:r>
                        <a:rPr lang="en-US" sz="1100" b="0" i="0" u="none" strike="noStrike" dirty="0">
                          <a:effectLst/>
                          <a:latin typeface="Calibri" panose="020F0502020204030204" pitchFamily="34" charset="0"/>
                        </a:rPr>
                        <a:t> (if line 9 - line 8 &gt; 0, then line 9 - line 8, otherwise 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ctr"/>
                      <a:r>
                        <a:rPr lang="en-US" sz="1100" b="1" i="0" u="none" strike="noStrike" dirty="0">
                          <a:effectLst/>
                          <a:latin typeface="Calibri" panose="020F0502020204030204" pitchFamily="34" charset="0"/>
                        </a:rPr>
                        <a:t>$0</a:t>
                      </a: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9210815"/>
                  </a:ext>
                </a:extLst>
              </a:tr>
              <a:tr h="127776">
                <a:tc gridSpan="2">
                  <a:txBody>
                    <a:bodyPr/>
                    <a:lstStyle/>
                    <a:p>
                      <a:pPr algn="l" fontAlgn="ctr"/>
                      <a:endParaRPr lang="en-US" sz="1100" b="1" i="0" u="none" strike="noStrike" dirty="0">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l" fontAlgn="ctr"/>
                      <a:endParaRPr lang="en-US" sz="1100" b="1" i="0" u="none" strike="noStrike" dirty="0">
                        <a:effectLst/>
                        <a:latin typeface="Calibri" panose="020F0502020204030204" pitchFamily="34" charset="0"/>
                      </a:endParaRPr>
                    </a:p>
                  </a:txBody>
                  <a:tcPr marL="0" marR="0" marT="0" marB="0"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4200339904"/>
                  </a:ext>
                </a:extLst>
              </a:tr>
              <a:tr h="127776">
                <a:tc gridSpan="4">
                  <a:txBody>
                    <a:bodyPr/>
                    <a:lstStyle/>
                    <a:p>
                      <a:pPr algn="l" fontAlgn="ctr"/>
                      <a:r>
                        <a:rPr lang="en-US" sz="1100" b="1" i="0" u="none" strike="noStrike" dirty="0">
                          <a:effectLst/>
                          <a:latin typeface="Calibri" panose="020F0502020204030204" pitchFamily="34" charset="0"/>
                        </a:rPr>
                        <a:t> Non-Operating District Reduction to Foundation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lnL>
                      <a:noFill/>
                    </a:lnL>
                    <a:lnR w="3175" cap="flat" cmpd="sng" algn="ctr">
                      <a:solidFill>
                        <a:schemeClr val="bg1">
                          <a:lumMod val="95000"/>
                        </a:schemeClr>
                      </a:solidFill>
                      <a:prstDash val="solid"/>
                      <a:round/>
                      <a:headEnd type="none" w="med" len="med"/>
                      <a:tailEnd type="none" w="med" len="med"/>
                    </a:lnR>
                    <a:lnT>
                      <a:noFill/>
                    </a:lnT>
                    <a:lnB>
                      <a:noFill/>
                    </a:lnB>
                    <a:solidFill>
                      <a:srgbClr val="DCE6F1"/>
                    </a:solidFill>
                  </a:tcPr>
                </a:tc>
                <a:extLst>
                  <a:ext uri="{0D108BD9-81ED-4DB2-BD59-A6C34878D82A}">
                    <a16:rowId xmlns:a16="http://schemas.microsoft.com/office/drawing/2014/main" val="2415696151"/>
                  </a:ext>
                </a:extLst>
              </a:tr>
              <a:tr h="127776">
                <a:tc>
                  <a:txBody>
                    <a:bodyPr/>
                    <a:lstStyle/>
                    <a:p>
                      <a:pPr algn="r" fontAlgn="ctr"/>
                      <a:r>
                        <a:rPr lang="en-US" sz="1100" b="0" i="0" u="none" strike="noStrike" dirty="0">
                          <a:effectLst/>
                          <a:latin typeface="Calibri" panose="020F0502020204030204" pitchFamily="34" charset="0"/>
                        </a:rPr>
                        <a:t>11</a:t>
                      </a:r>
                    </a:p>
                  </a:txBody>
                  <a:tcPr marL="0" marR="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2">
                  <a:txBody>
                    <a:bodyPr/>
                    <a:lstStyle/>
                    <a:p>
                      <a:pPr algn="l" fontAlgn="ctr"/>
                      <a:r>
                        <a:rPr lang="en-US" sz="1100" b="0" i="0" u="none" strike="noStrike" dirty="0">
                          <a:effectLst/>
                          <a:latin typeface="Calibri" panose="020F0502020204030204" pitchFamily="34" charset="0"/>
                        </a:rPr>
                        <a:t> Reduction to foundation</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ctr"/>
                      <a:r>
                        <a:rPr lang="en-US" sz="1100" b="1" i="0" u="none" strike="noStrike" dirty="0">
                          <a:effectLst/>
                          <a:latin typeface="Calibri" panose="020F0502020204030204" pitchFamily="34" charset="0"/>
                        </a:rPr>
                        <a:t>0</a:t>
                      </a:r>
                    </a:p>
                  </a:txBody>
                  <a:tcPr marL="0" marR="0" marT="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3023925"/>
                  </a:ext>
                </a:extLst>
              </a:tr>
              <a:tr h="127776">
                <a:tc gridSpan="3">
                  <a:txBody>
                    <a:bodyPr/>
                    <a:lstStyle/>
                    <a:p>
                      <a:pPr algn="l" fontAlgn="ctr"/>
                      <a:endParaRPr lang="en-US" sz="1100" b="1" i="0" u="none" strike="noStrike" dirty="0">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algn="l" fontAlgn="ctr"/>
                      <a:endParaRPr lang="en-US" sz="1100" b="1" i="0" u="none" strike="noStrike" dirty="0">
                        <a:effectLst/>
                        <a:latin typeface="Calibri" panose="020F0502020204030204" pitchFamily="34" charset="0"/>
                      </a:endParaRPr>
                    </a:p>
                  </a:txBody>
                  <a:tcPr marL="0" marR="0" marT="0" marB="0" anchor="ctr">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9455466"/>
                  </a:ext>
                </a:extLst>
              </a:tr>
              <a:tr h="127776">
                <a:tc gridSpan="3">
                  <a:txBody>
                    <a:bodyPr/>
                    <a:lstStyle/>
                    <a:p>
                      <a:pPr algn="l" fontAlgn="ctr"/>
                      <a:r>
                        <a:rPr lang="en-US" sz="1100" b="1" i="0" u="none" strike="noStrike" dirty="0">
                          <a:effectLst/>
                          <a:latin typeface="Calibri" panose="020F0502020204030204" pitchFamily="34" charset="0"/>
                        </a:rPr>
                        <a:t> FY24 Chapter 70 Aid</a:t>
                      </a:r>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a:noFill/>
                    </a:lnL>
                    <a:lnR>
                      <a:noFill/>
                    </a:lnR>
                    <a:lnT>
                      <a:noFill/>
                    </a:lnT>
                    <a:lnB w="3175" cap="flat" cmpd="sng" algn="ctr">
                      <a:solidFill>
                        <a:schemeClr val="bg1">
                          <a:lumMod val="95000"/>
                        </a:schemeClr>
                      </a:solidFill>
                      <a:prstDash val="solid"/>
                      <a:round/>
                      <a:headEnd type="none" w="med" len="med"/>
                      <a:tailEnd type="none" w="med" len="med"/>
                    </a:lnB>
                  </a:tcPr>
                </a:tc>
                <a:tc hMerge="1">
                  <a:txBody>
                    <a:bodyPr/>
                    <a:lstStyle/>
                    <a:p>
                      <a:endParaRPr lang="en-US"/>
                    </a:p>
                  </a:txBody>
                  <a:tcPr/>
                </a:tc>
                <a:tc>
                  <a:txBody>
                    <a:bodyPr/>
                    <a:lstStyle/>
                    <a:p>
                      <a:pPr algn="r" fontAlgn="ctr"/>
                      <a:r>
                        <a:rPr lang="en-US" sz="1100" b="1" i="0" u="none" strike="noStrike" dirty="0">
                          <a:effectLst/>
                          <a:latin typeface="Calibri" panose="020F0502020204030204" pitchFamily="34" charset="0"/>
                        </a:rPr>
                        <a:t>$7,806,461</a:t>
                      </a: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234315"/>
                  </a:ext>
                </a:extLst>
              </a:tr>
            </a:tbl>
          </a:graphicData>
        </a:graphic>
      </p:graphicFrame>
    </p:spTree>
    <p:extLst>
      <p:ext uri="{BB962C8B-B14F-4D97-AF65-F5344CB8AC3E}">
        <p14:creationId xmlns:p14="http://schemas.microsoft.com/office/powerpoint/2010/main" val="2008455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rtlCol="0">
            <a:noAutofit/>
          </a:bodyPr>
          <a:lstStyle/>
          <a:p>
            <a:pPr eaLnBrk="1" fontAlgn="auto" hangingPunct="1">
              <a:spcAft>
                <a:spcPts val="0"/>
              </a:spcAft>
              <a:defRPr/>
            </a:pPr>
            <a:r>
              <a:rPr lang="en-US" sz="3200" dirty="0"/>
              <a:t>Districts receive different levels of Chapter 70 aid because their municipality’s ability to pay differs</a:t>
            </a:r>
          </a:p>
        </p:txBody>
      </p:sp>
      <p:graphicFrame>
        <p:nvGraphicFramePr>
          <p:cNvPr id="6" name="Chart 5" descr="This is a bar chart comparing local contribution and state aid as a proportion of required net school spending."/>
          <p:cNvGraphicFramePr/>
          <p:nvPr>
            <p:extLst>
              <p:ext uri="{D42A27DB-BD31-4B8C-83A1-F6EECF244321}">
                <p14:modId xmlns:p14="http://schemas.microsoft.com/office/powerpoint/2010/main" val="2744375681"/>
              </p:ext>
            </p:extLst>
          </p:nvPr>
        </p:nvGraphicFramePr>
        <p:xfrm>
          <a:off x="495300" y="1825625"/>
          <a:ext cx="11201400" cy="418686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48686DF-44C0-435D-A333-07EFBAE68127}"/>
              </a:ext>
            </a:extLst>
          </p:cNvPr>
          <p:cNvSpPr txBox="1"/>
          <p:nvPr/>
        </p:nvSpPr>
        <p:spPr>
          <a:xfrm>
            <a:off x="2226719" y="6154320"/>
            <a:ext cx="7738562"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solidFill>
                  <a:schemeClr val="tx1"/>
                </a:solidFill>
              </a:rPr>
              <a:t>Required Local Contribution + State Aid = a district’s net school spending (NSS) requirement</a:t>
            </a:r>
          </a:p>
        </p:txBody>
      </p:sp>
    </p:spTree>
    <p:extLst>
      <p:ext uri="{BB962C8B-B14F-4D97-AF65-F5344CB8AC3E}">
        <p14:creationId xmlns:p14="http://schemas.microsoft.com/office/powerpoint/2010/main" val="1516886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aggregate wealth model has eliminated required excess effort, but in recent years effort shortfalls have increased</a:t>
            </a:r>
          </a:p>
        </p:txBody>
      </p:sp>
      <p:pic>
        <p:nvPicPr>
          <p:cNvPr id="3" name="Picture 2" descr="Chart: dollars above or below target share in millions of dollars from fiscal year 2007 through fiscal year 2024. Shows net excess after effort reduction and net shortfall below target after increment.">
            <a:extLst>
              <a:ext uri="{FF2B5EF4-FFF2-40B4-BE49-F238E27FC236}">
                <a16:creationId xmlns:a16="http://schemas.microsoft.com/office/drawing/2014/main" id="{2725849A-40C0-4D7B-A6BD-5A42FD43E6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001936" y="1989684"/>
            <a:ext cx="7981034" cy="3913406"/>
          </a:xfrm>
          <a:prstGeom prst="rect">
            <a:avLst/>
          </a:prstGeom>
        </p:spPr>
      </p:pic>
      <p:sp>
        <p:nvSpPr>
          <p:cNvPr id="7" name="TextBox 6">
            <a:extLst>
              <a:ext uri="{FF2B5EF4-FFF2-40B4-BE49-F238E27FC236}">
                <a16:creationId xmlns:a16="http://schemas.microsoft.com/office/drawing/2014/main" id="{1281E104-E9A1-482C-A4FA-7A0E51FE7134}"/>
              </a:ext>
            </a:extLst>
          </p:cNvPr>
          <p:cNvSpPr txBox="1"/>
          <p:nvPr/>
        </p:nvSpPr>
        <p:spPr>
          <a:xfrm>
            <a:off x="1377386" y="6059207"/>
            <a:ext cx="923013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For communities that are below target, recent expansions in foundation budgets have resulted in required local contributions not keeping pace with the foundation budget increases</a:t>
            </a:r>
          </a:p>
        </p:txBody>
      </p:sp>
    </p:spTree>
    <p:extLst>
      <p:ext uri="{BB962C8B-B14F-4D97-AF65-F5344CB8AC3E}">
        <p14:creationId xmlns:p14="http://schemas.microsoft.com/office/powerpoint/2010/main" val="1891205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There are no longer any districts funded below target, while above target aid has increased</a:t>
            </a:r>
          </a:p>
        </p:txBody>
      </p:sp>
      <p:pic>
        <p:nvPicPr>
          <p:cNvPr id="5" name="Picture 4" descr="Chart: dollars above and below target aid share in millions of dollars from fiscal year 2007 through fiscal year 2024">
            <a:extLst>
              <a:ext uri="{FF2B5EF4-FFF2-40B4-BE49-F238E27FC236}">
                <a16:creationId xmlns:a16="http://schemas.microsoft.com/office/drawing/2014/main" id="{8C7B3D31-8D39-4852-9C38-FCC54CBF6E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55700" y="2248956"/>
            <a:ext cx="11080600" cy="3928819"/>
          </a:xfrm>
          <a:prstGeom prst="rect">
            <a:avLst/>
          </a:prstGeom>
        </p:spPr>
      </p:pic>
    </p:spTree>
    <p:extLst>
      <p:ext uri="{BB962C8B-B14F-4D97-AF65-F5344CB8AC3E}">
        <p14:creationId xmlns:p14="http://schemas.microsoft.com/office/powerpoint/2010/main" val="3605224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descr="Thank you">
            <a:extLst>
              <a:ext uri="{FF2B5EF4-FFF2-40B4-BE49-F238E27FC236}">
                <a16:creationId xmlns:a16="http://schemas.microsoft.com/office/drawing/2014/main" id="{CAFC36B0-4AD1-44AB-96C1-76527DDE7F8C}"/>
              </a:ext>
            </a:extLst>
          </p:cNvPr>
          <p:cNvSpPr txBox="1">
            <a:spLocks noGrp="1"/>
          </p:cNvSpPr>
          <p:nvPr>
            <p:ph type="title" idx="4294967295"/>
          </p:nvPr>
        </p:nvSpPr>
        <p:spPr>
          <a:xfrm>
            <a:off x="1524002" y="1579874"/>
            <a:ext cx="9143999" cy="14196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625"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rPr>
              <a:t>QUESTIONS?</a:t>
            </a:r>
            <a:endParaRPr kumimoji="0" lang="zh-CN" altLang="en-US" sz="8625"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1524001" y="3063665"/>
            <a:ext cx="9143999" cy="553998"/>
          </a:xfrm>
          <a:prstGeom prst="rect">
            <a:avLst/>
          </a:prstGeom>
          <a:noFill/>
        </p:spPr>
        <p:txBody>
          <a:bodyPr wrap="square" rtlCol="0">
            <a:spAutoFit/>
          </a:bodyPr>
          <a:lstStyle/>
          <a:p>
            <a:pPr algn="ctr"/>
            <a:r>
              <a:rPr lang="en-US" altLang="zh-CN" sz="1500" b="1" dirty="0">
                <a:solidFill>
                  <a:schemeClr val="bg1"/>
                </a:solidFill>
                <a:latin typeface="Segoe SemiBold" panose="020B0703040204020203" pitchFamily="34" charset="0"/>
                <a:cs typeface="Segoe SemiBold" panose="020B0703040204020203" pitchFamily="34" charset="0"/>
              </a:rPr>
              <a:t>Rob O’Donnell, Director of School Finance</a:t>
            </a:r>
          </a:p>
          <a:p>
            <a:pPr algn="ctr"/>
            <a:r>
              <a:rPr lang="en-US" altLang="zh-CN" sz="1500" b="1" dirty="0">
                <a:solidFill>
                  <a:schemeClr val="bg1"/>
                </a:solidFill>
                <a:latin typeface="Segoe SemiBold" panose="020B0703040204020203" pitchFamily="34" charset="0"/>
                <a:cs typeface="Segoe SemiBold" panose="020B0703040204020203" pitchFamily="34" charset="0"/>
              </a:rPr>
              <a:t>Rob Hanna, State Aid Programs Manager</a:t>
            </a:r>
            <a:endParaRPr lang="zh-CN" altLang="en-US" sz="1500" b="1">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3660758" y="3801580"/>
            <a:ext cx="317798" cy="281016"/>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3949769" y="3823602"/>
            <a:ext cx="275904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Robert.F.O’Donnell@mass.gov</a:t>
            </a:r>
            <a:endParaRPr lang="zh-CN" altLang="en-US" sz="1500">
              <a:solidFill>
                <a:schemeClr val="bg1"/>
              </a:solidFill>
              <a:latin typeface="Segoe SemiBold" panose="020B0703040204020203" pitchFamily="34" charset="0"/>
              <a:cs typeface="Segoe SemiBold" panose="020B0703040204020203" pitchFamily="34" charset="0"/>
            </a:endParaRPr>
          </a:p>
        </p:txBody>
      </p:sp>
      <p:pic>
        <p:nvPicPr>
          <p:cNvPr id="2" name="Picture 1" descr="This is a telephone icon"/>
          <p:cNvPicPr>
            <a:picLocks noChangeAspect="1"/>
          </p:cNvPicPr>
          <p:nvPr/>
        </p:nvPicPr>
        <p:blipFill>
          <a:blip r:embed="rId4"/>
          <a:stretch>
            <a:fillRect/>
          </a:stretch>
        </p:blipFill>
        <p:spPr>
          <a:xfrm>
            <a:off x="6864630" y="3838735"/>
            <a:ext cx="249958" cy="243861"/>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7152595" y="3823602"/>
            <a:ext cx="352185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781.338.6512</a:t>
            </a:r>
            <a:endParaRPr lang="zh-CN" altLang="en-US" sz="1500">
              <a:solidFill>
                <a:schemeClr val="bg1"/>
              </a:solidFill>
              <a:latin typeface="Segoe SemiBold" panose="020B0703040204020203" pitchFamily="34" charset="0"/>
              <a:cs typeface="Segoe SemiBold" panose="020B0703040204020203" pitchFamily="34" charset="0"/>
            </a:endParaRPr>
          </a:p>
        </p:txBody>
      </p:sp>
      <p:pic>
        <p:nvPicPr>
          <p:cNvPr id="15"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3660644" y="4192820"/>
            <a:ext cx="317798" cy="281016"/>
          </a:xfrm>
          <a:prstGeom prst="rect">
            <a:avLst/>
          </a:prstGeom>
        </p:spPr>
      </p:pic>
      <p:sp>
        <p:nvSpPr>
          <p:cNvPr id="14" name="文本框 13">
            <a:extLst>
              <a:ext uri="{FF2B5EF4-FFF2-40B4-BE49-F238E27FC236}">
                <a16:creationId xmlns:a16="http://schemas.microsoft.com/office/drawing/2014/main" id="{A2246D95-2355-47E1-9E27-1351EA05075A}"/>
              </a:ext>
            </a:extLst>
          </p:cNvPr>
          <p:cNvSpPr txBox="1"/>
          <p:nvPr/>
        </p:nvSpPr>
        <p:spPr>
          <a:xfrm>
            <a:off x="3962265" y="4168789"/>
            <a:ext cx="275904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Robert.Hanna@mass.gov</a:t>
            </a:r>
            <a:endParaRPr lang="zh-CN" altLang="en-US" sz="1500">
              <a:solidFill>
                <a:schemeClr val="bg1"/>
              </a:solidFill>
              <a:latin typeface="Segoe SemiBold" panose="020B0703040204020203" pitchFamily="34" charset="0"/>
              <a:cs typeface="Segoe SemiBold" panose="020B0703040204020203" pitchFamily="34" charset="0"/>
            </a:endParaRPr>
          </a:p>
        </p:txBody>
      </p:sp>
      <p:pic>
        <p:nvPicPr>
          <p:cNvPr id="18"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4891" t="25979" r="24249" b="25362"/>
          <a:stretch/>
        </p:blipFill>
        <p:spPr>
          <a:xfrm>
            <a:off x="6864630" y="4209792"/>
            <a:ext cx="252056" cy="241157"/>
          </a:xfrm>
          <a:prstGeom prst="rect">
            <a:avLst/>
          </a:prstGeom>
        </p:spPr>
      </p:pic>
      <p:sp>
        <p:nvSpPr>
          <p:cNvPr id="17" name="文本框 16">
            <a:extLst>
              <a:ext uri="{FF2B5EF4-FFF2-40B4-BE49-F238E27FC236}">
                <a16:creationId xmlns:a16="http://schemas.microsoft.com/office/drawing/2014/main" id="{5D838ABB-2920-4CCA-BBF1-F1299182F9FE}"/>
              </a:ext>
            </a:extLst>
          </p:cNvPr>
          <p:cNvSpPr txBox="1"/>
          <p:nvPr/>
        </p:nvSpPr>
        <p:spPr>
          <a:xfrm>
            <a:off x="7149944" y="4168789"/>
            <a:ext cx="3809823"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781.338.6525</a:t>
            </a:r>
            <a:endParaRPr lang="zh-CN" altLang="en-US" sz="150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4133531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FY24 House 1 Chapter 70 continues implementation of </a:t>
            </a:r>
            <a:br>
              <a:rPr lang="en-US" sz="3200" dirty="0"/>
            </a:br>
            <a:r>
              <a:rPr lang="en-US" sz="3200" dirty="0"/>
              <a:t>the </a:t>
            </a:r>
            <a:r>
              <a:rPr lang="en-US" sz="32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Student Opportunity Act</a:t>
            </a:r>
            <a:r>
              <a:rPr lang="en-US" sz="3200" dirty="0">
                <a:solidFill>
                  <a:schemeClr val="accent1">
                    <a:lumMod val="60000"/>
                    <a:lumOff val="40000"/>
                  </a:schemeClr>
                </a:solidFill>
              </a:rPr>
              <a:t> </a:t>
            </a:r>
            <a:r>
              <a:rPr lang="en-US" sz="3200" dirty="0"/>
              <a:t>(the Act)</a:t>
            </a:r>
          </a:p>
        </p:txBody>
      </p:sp>
      <p:sp>
        <p:nvSpPr>
          <p:cNvPr id="3" name="Content Placeholder 2"/>
          <p:cNvSpPr>
            <a:spLocks noGrp="1"/>
          </p:cNvSpPr>
          <p:nvPr>
            <p:ph idx="1"/>
          </p:nvPr>
        </p:nvSpPr>
        <p:spPr/>
        <p:txBody>
          <a:bodyPr>
            <a:normAutofit fontScale="92500" lnSpcReduction="10000"/>
          </a:bodyPr>
          <a:lstStyle/>
          <a:p>
            <a:r>
              <a:rPr lang="en-US" sz="2800" dirty="0"/>
              <a:t>Preliminary FY24 Chapter 70 is $6,584,595,911, a $586 million increase (9.8%) over FY23</a:t>
            </a:r>
          </a:p>
          <a:p>
            <a:r>
              <a:rPr lang="en-US" sz="2800" dirty="0"/>
              <a:t>The Act establishes new, higher foundation budget rates in 5 areas:</a:t>
            </a:r>
          </a:p>
          <a:p>
            <a:pPr lvl="1"/>
            <a:r>
              <a:rPr lang="en-US" sz="2000" dirty="0">
                <a:solidFill>
                  <a:srgbClr val="203B6A">
                    <a:lumMod val="50000"/>
                  </a:srgbClr>
                </a:solidFill>
              </a:rPr>
              <a:t>B</a:t>
            </a:r>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enefits and fixed charges</a:t>
            </a:r>
            <a:endParaRPr lang="en-US" sz="2000" dirty="0">
              <a:solidFill>
                <a:srgbClr val="203B6A">
                  <a:lumMod val="50000"/>
                </a:srgbClr>
              </a:solidFill>
            </a:endParaRPr>
          </a:p>
          <a:p>
            <a:pPr lvl="1"/>
            <a:r>
              <a:rPr lang="en-US" sz="2000" dirty="0">
                <a:solidFill>
                  <a:srgbClr val="203B6A">
                    <a:lumMod val="50000"/>
                  </a:srgbClr>
                </a:solidFill>
              </a:rPr>
              <a:t>G</a:t>
            </a:r>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uidance and psychological services</a:t>
            </a:r>
            <a:endParaRPr lang="en-US" sz="2000" dirty="0">
              <a:solidFill>
                <a:srgbClr val="203B6A">
                  <a:lumMod val="50000"/>
                </a:srgbClr>
              </a:solidFill>
            </a:endParaRPr>
          </a:p>
          <a:p>
            <a:pPr lvl="1"/>
            <a:r>
              <a:rPr lang="en-US" sz="2000" dirty="0">
                <a:solidFill>
                  <a:srgbClr val="203B6A">
                    <a:lumMod val="50000"/>
                  </a:srgbClr>
                </a:solidFill>
              </a:rPr>
              <a:t>S</a:t>
            </a:r>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pecial education out-of-district tuition</a:t>
            </a:r>
            <a:endParaRPr lang="en-US" sz="2000" dirty="0">
              <a:solidFill>
                <a:srgbClr val="203B6A">
                  <a:lumMod val="50000"/>
                </a:srgbClr>
              </a:solidFill>
            </a:endParaRPr>
          </a:p>
          <a:p>
            <a:pPr lvl="1"/>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English learners</a:t>
            </a:r>
            <a:endParaRPr lang="en-US" sz="2000" dirty="0">
              <a:solidFill>
                <a:srgbClr val="203B6A">
                  <a:lumMod val="50000"/>
                </a:srgbClr>
              </a:solidFill>
            </a:endParaRPr>
          </a:p>
          <a:p>
            <a:pPr lvl="1"/>
            <a:r>
              <a:rPr lang="en-US" sz="2000" dirty="0">
                <a:solidFill>
                  <a:srgbClr val="203B6A">
                    <a:lumMod val="50000"/>
                  </a:srgbClr>
                </a:solidFill>
              </a:rPr>
              <a:t>Low-income students</a:t>
            </a:r>
          </a:p>
          <a:p>
            <a:r>
              <a:rPr lang="en-US" sz="2800" dirty="0"/>
              <a:t>House 1 includes rate changes above inflation toward the goal rates in these 5 areas and closes an additional 1/6</a:t>
            </a:r>
            <a:r>
              <a:rPr lang="en-US" sz="2800" baseline="30000" dirty="0"/>
              <a:t>th</a:t>
            </a:r>
            <a:r>
              <a:rPr lang="en-US" sz="2800" dirty="0"/>
              <a:t> of the gap</a:t>
            </a:r>
          </a:p>
          <a:p>
            <a:r>
              <a:rPr lang="en-US" dirty="0"/>
              <a:t>FY24 will be the third year of implementation of the Act</a:t>
            </a:r>
            <a:endParaRPr lang="en-US" sz="2800" dirty="0"/>
          </a:p>
          <a:p>
            <a:pPr marL="0" indent="0">
              <a:buNone/>
            </a:pPr>
            <a:endParaRPr lang="en-US" dirty="0"/>
          </a:p>
          <a:p>
            <a:endParaRPr lang="en-US" dirty="0"/>
          </a:p>
        </p:txBody>
      </p:sp>
    </p:spTree>
    <p:extLst>
      <p:ext uri="{BB962C8B-B14F-4D97-AF65-F5344CB8AC3E}">
        <p14:creationId xmlns:p14="http://schemas.microsoft.com/office/powerpoint/2010/main" val="112250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Segoe UI Semibold"/>
                <a:cs typeface="Segoe UI Semibold"/>
              </a:rPr>
              <a:t>House 1 sets the low-income threshold at 185% of the federal poverty level in accordance with the Act</a:t>
            </a:r>
          </a:p>
        </p:txBody>
      </p:sp>
      <p:sp>
        <p:nvSpPr>
          <p:cNvPr id="3" name="Content Placeholder 2"/>
          <p:cNvSpPr>
            <a:spLocks noGrp="1"/>
          </p:cNvSpPr>
          <p:nvPr>
            <p:ph idx="1"/>
          </p:nvPr>
        </p:nvSpPr>
        <p:spPr>
          <a:xfrm>
            <a:off x="838200" y="2153892"/>
            <a:ext cx="10515600" cy="4052559"/>
          </a:xfrm>
        </p:spPr>
        <p:txBody>
          <a:bodyPr vert="horz" lIns="91440" tIns="45720" rIns="91440" bIns="45720" rtlCol="0" anchor="t">
            <a:noAutofit/>
          </a:bodyPr>
          <a:lstStyle/>
          <a:p>
            <a:r>
              <a:rPr lang="en-US" sz="2000" dirty="0"/>
              <a:t>The Act restores the definition of low-income enrollment used prior to FY17, based on 185% of the federal poverty level, up from the 133% threshold used for the economically disadvantaged match from FY17 to FY22</a:t>
            </a:r>
          </a:p>
          <a:p>
            <a:pPr lvl="1"/>
            <a:r>
              <a:rPr lang="en-US" sz="1800" dirty="0">
                <a:latin typeface="Segoe UI"/>
                <a:cs typeface="Segoe UI"/>
              </a:rPr>
              <a:t>Statewide low-income enrollment for FY24 is 421,314, compared to 407,501 for FY23</a:t>
            </a:r>
            <a:br>
              <a:rPr lang="en-US" sz="1800" dirty="0"/>
            </a:br>
            <a:endParaRPr lang="en-US" sz="1800" dirty="0"/>
          </a:p>
          <a:p>
            <a:r>
              <a:rPr lang="en-US" sz="2000" dirty="0"/>
              <a:t>Starting in FY23, the Department has designated a student enrolled on October 1st as low income if the student is:</a:t>
            </a:r>
          </a:p>
          <a:p>
            <a:pPr lvl="1"/>
            <a:r>
              <a:rPr lang="en-US" sz="1800" dirty="0">
                <a:latin typeface="Segoe UI" panose="020B0502040204020203" pitchFamily="34" charset="0"/>
                <a:cs typeface="Segoe UI" panose="020B0502040204020203" pitchFamily="34" charset="0"/>
              </a:rPr>
              <a:t>Identified as participating in state public assistance programs, including the Supplemental Nutrition Assistance Program, Transitional Aid to Families with Dependent Children, MassHealth, and foster care; or</a:t>
            </a:r>
          </a:p>
          <a:p>
            <a:pPr lvl="1"/>
            <a:r>
              <a:rPr lang="en-US" sz="1800" dirty="0">
                <a:latin typeface="Segoe UI" panose="020B0502040204020203" pitchFamily="34" charset="0"/>
                <a:cs typeface="Segoe UI" panose="020B0502040204020203" pitchFamily="34" charset="0"/>
              </a:rPr>
              <a:t>Verified as low income through a supplemental data collection process; or</a:t>
            </a:r>
          </a:p>
          <a:p>
            <a:pPr lvl="1"/>
            <a:r>
              <a:rPr lang="en-US" sz="1800" dirty="0">
                <a:latin typeface="Segoe UI" panose="020B0502040204020203" pitchFamily="34" charset="0"/>
                <a:cs typeface="Segoe UI" panose="020B0502040204020203" pitchFamily="34" charset="0"/>
              </a:rPr>
              <a:t>Reported as homeless through the McKinney-Vento Homeless Education Assistance program application</a:t>
            </a:r>
          </a:p>
        </p:txBody>
      </p:sp>
    </p:spTree>
    <p:extLst>
      <p:ext uri="{BB962C8B-B14F-4D97-AF65-F5344CB8AC3E}">
        <p14:creationId xmlns:p14="http://schemas.microsoft.com/office/powerpoint/2010/main" val="245124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Act also increases the assumed in-district special education enrollment percentages</a:t>
            </a:r>
          </a:p>
        </p:txBody>
      </p:sp>
      <p:sp>
        <p:nvSpPr>
          <p:cNvPr id="3" name="Content Placeholder 2"/>
          <p:cNvSpPr>
            <a:spLocks noGrp="1"/>
          </p:cNvSpPr>
          <p:nvPr>
            <p:ph idx="1"/>
          </p:nvPr>
        </p:nvSpPr>
        <p:spPr/>
        <p:txBody>
          <a:bodyPr/>
          <a:lstStyle/>
          <a:p>
            <a:r>
              <a:rPr lang="en-US" dirty="0"/>
              <a:t>The Act increases the rate for vocational students from 4.75% to 5% and from 3.75% to 4% for non-vocational students</a:t>
            </a:r>
          </a:p>
          <a:p>
            <a:r>
              <a:rPr lang="en-US" dirty="0"/>
              <a:t>Proposed rate increases for FY24 close an additional 1/6</a:t>
            </a:r>
            <a:r>
              <a:rPr lang="en-US" baseline="30000" dirty="0"/>
              <a:t>th</a:t>
            </a:r>
            <a:r>
              <a:rPr lang="en-US" dirty="0"/>
              <a:t> of the gaps, so the factors used for FY24 are 4.90% and 3.90%, respectively</a:t>
            </a:r>
          </a:p>
          <a:p>
            <a:endParaRPr lang="en-US" dirty="0"/>
          </a:p>
        </p:txBody>
      </p:sp>
    </p:spTree>
    <p:extLst>
      <p:ext uri="{BB962C8B-B14F-4D97-AF65-F5344CB8AC3E}">
        <p14:creationId xmlns:p14="http://schemas.microsoft.com/office/powerpoint/2010/main" val="302729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On top of the targeted rate increases, all foundation budget categories have been adjusted upward to account for inflation</a:t>
            </a:r>
          </a:p>
        </p:txBody>
      </p:sp>
      <p:sp>
        <p:nvSpPr>
          <p:cNvPr id="3" name="Content Placeholder 2"/>
          <p:cNvSpPr>
            <a:spLocks noGrp="1"/>
          </p:cNvSpPr>
          <p:nvPr>
            <p:ph idx="1"/>
          </p:nvPr>
        </p:nvSpPr>
        <p:spPr/>
        <p:txBody>
          <a:bodyPr/>
          <a:lstStyle/>
          <a:p>
            <a:r>
              <a:rPr lang="en-US" dirty="0"/>
              <a:t>An employee benefits inflation rate is applied to the employee benefits and fixed charges category</a:t>
            </a:r>
          </a:p>
          <a:p>
            <a:pPr lvl="1"/>
            <a:r>
              <a:rPr lang="en-US" dirty="0"/>
              <a:t>Based on the enrollment-weighted, three-year average premium increase for all GIC plans</a:t>
            </a:r>
          </a:p>
          <a:p>
            <a:pPr lvl="1"/>
            <a:r>
              <a:rPr lang="en-US" dirty="0"/>
              <a:t>For FY24 the increase is 5.16%</a:t>
            </a:r>
          </a:p>
          <a:p>
            <a:r>
              <a:rPr lang="en-US" dirty="0"/>
              <a:t>An inflation increase of 4.50% has been applied to all other foundation budget rates, based on the U.S. Department of Commerce’s state and local government price deflator and capped at the 4.50% maximum set in the Act</a:t>
            </a:r>
          </a:p>
          <a:p>
            <a:endParaRPr lang="en-US" dirty="0"/>
          </a:p>
          <a:p>
            <a:endParaRPr lang="en-US" dirty="0"/>
          </a:p>
        </p:txBody>
      </p:sp>
    </p:spTree>
    <p:extLst>
      <p:ext uri="{BB962C8B-B14F-4D97-AF65-F5344CB8AC3E}">
        <p14:creationId xmlns:p14="http://schemas.microsoft.com/office/powerpoint/2010/main" val="969937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Act also adds a new minimum aid adjustment to the formula</a:t>
            </a:r>
          </a:p>
        </p:txBody>
      </p:sp>
      <p:sp>
        <p:nvSpPr>
          <p:cNvPr id="7" name="Content Placeholder 6"/>
          <p:cNvSpPr>
            <a:spLocks noGrp="1"/>
          </p:cNvSpPr>
          <p:nvPr>
            <p:ph idx="1"/>
          </p:nvPr>
        </p:nvSpPr>
        <p:spPr/>
        <p:txBody>
          <a:bodyPr vert="horz" lIns="91440" tIns="45720" rIns="91440" bIns="45720" rtlCol="0" anchor="t">
            <a:noAutofit/>
          </a:bodyPr>
          <a:lstStyle/>
          <a:p>
            <a:r>
              <a:rPr lang="en-US" dirty="0">
                <a:latin typeface="Segoe UI"/>
                <a:cs typeface="Segoe UI"/>
              </a:rPr>
              <a:t>This provision provides hold harmless aid to operating districts that otherwise would have lost aid due to the new foundation budget factors</a:t>
            </a:r>
          </a:p>
          <a:p>
            <a:pPr lvl="1"/>
            <a:r>
              <a:rPr lang="en-US" dirty="0"/>
              <a:t>Determines the aid that these districts would have received if foundation budget rates were only increased by inflation</a:t>
            </a:r>
          </a:p>
          <a:p>
            <a:pPr lvl="1"/>
            <a:r>
              <a:rPr lang="en-US" dirty="0"/>
              <a:t>If this amount is higher than the revised formula amount, districts get the higher amount</a:t>
            </a:r>
          </a:p>
          <a:p>
            <a:endParaRPr lang="en-US" dirty="0"/>
          </a:p>
        </p:txBody>
      </p:sp>
    </p:spTree>
    <p:extLst>
      <p:ext uri="{BB962C8B-B14F-4D97-AF65-F5344CB8AC3E}">
        <p14:creationId xmlns:p14="http://schemas.microsoft.com/office/powerpoint/2010/main" val="1280063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Act codified the aggregate wealth model for determining local contribution requirements</a:t>
            </a:r>
          </a:p>
        </p:txBody>
      </p:sp>
      <p:sp>
        <p:nvSpPr>
          <p:cNvPr id="3" name="Content Placeholder 2"/>
          <p:cNvSpPr>
            <a:spLocks noGrp="1"/>
          </p:cNvSpPr>
          <p:nvPr>
            <p:ph idx="1"/>
          </p:nvPr>
        </p:nvSpPr>
        <p:spPr/>
        <p:txBody>
          <a:bodyPr/>
          <a:lstStyle/>
          <a:p>
            <a:r>
              <a:rPr lang="en-US" sz="2400" dirty="0"/>
              <a:t>For municipalities with required contributions above targets, the requirement is reduced by 100% of the gap</a:t>
            </a:r>
          </a:p>
          <a:p>
            <a:r>
              <a:rPr lang="en-US" sz="2400" dirty="0"/>
              <a:t>Cities and towns with combined effort yields greater than 175% of foundation have required local contributions set at not less than 82.5% of foundation</a:t>
            </a:r>
          </a:p>
          <a:p>
            <a:pPr marR="0" lvl="0"/>
            <a:r>
              <a:rPr lang="en-US" sz="2400" dirty="0"/>
              <a:t>Due to rapid increases to foundation, many communities are below target and fewer are eligible for excess effort reductions </a:t>
            </a:r>
          </a:p>
          <a:p>
            <a:pPr lvl="1"/>
            <a:r>
              <a:rPr lang="en-US" sz="2000" dirty="0">
                <a:latin typeface="Segoe UI" panose="020B0502040204020203" pitchFamily="34" charset="0"/>
                <a:cs typeface="Segoe UI" panose="020B0502040204020203" pitchFamily="34" charset="0"/>
              </a:rPr>
              <a:t>288 communities are subject to below effort increments to bring their contributions closer to target compared to 48 in FY21 (year prior to implementation of the Act)</a:t>
            </a:r>
            <a:endParaRPr lang="en-US" sz="1600" dirty="0">
              <a:latin typeface="Segoe UI" panose="020B0502040204020203" pitchFamily="34" charset="0"/>
              <a:cs typeface="Segoe UI" panose="020B0502040204020203" pitchFamily="34" charset="0"/>
            </a:endParaRPr>
          </a:p>
          <a:p>
            <a:pPr lvl="1"/>
            <a:r>
              <a:rPr lang="en-US" sz="2000" dirty="0">
                <a:latin typeface="Segoe UI" panose="020B0502040204020203" pitchFamily="34" charset="0"/>
                <a:cs typeface="Segoe UI" panose="020B0502040204020203" pitchFamily="34" charset="0"/>
              </a:rPr>
              <a:t>25 communities are eligible for excess effort reduction compared to 201 in FY21 </a:t>
            </a:r>
          </a:p>
          <a:p>
            <a:pPr marL="0" indent="0">
              <a:buNone/>
            </a:pPr>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Charter school tuition and reimbursements</a:t>
            </a:r>
            <a:endParaRPr kumimoji="0" lang="zh-CN" altLang="en-US" sz="36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0345115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8"/>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22-12-15 DESE School Finance Webinar - Projecting Chapter 70 aid for FY2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2" ma:contentTypeDescription="Create a new document." ma:contentTypeScope="" ma:versionID="3a0bffc5f8cf7127341ad8f908e2ff35">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677bfe84c9d84cf3c8a24b4bbe6a3787"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b6c7347-9531-4106-9b48-3384f9a2c700}"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DEDD18-AD45-40E9-AF53-F0ED2A8CDDD1}">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c7223b7f-d29a-40a7-89e9-7fcbaea795a5"/>
    <ds:schemaRef ds:uri="http://schemas.microsoft.com/office/infopath/2007/PartnerControls"/>
    <ds:schemaRef ds:uri="http://schemas.openxmlformats.org/package/2006/metadata/core-properties"/>
    <ds:schemaRef ds:uri="6cc6ac48-9972-4fdd-8495-0ab5ba7fdac9"/>
    <ds:schemaRef ds:uri="http://www.w3.org/XML/1998/namespace"/>
  </ds:schemaRefs>
</ds:datastoreItem>
</file>

<file path=customXml/itemProps2.xml><?xml version="1.0" encoding="utf-8"?>
<ds:datastoreItem xmlns:ds="http://schemas.openxmlformats.org/officeDocument/2006/customXml" ds:itemID="{C799C7AE-45B1-4EE4-9FC6-3D2916B8C8AA}">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83E8C57-4129-4C5D-9450-A467B9CC11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2022-12-15 DESE School Finance Webinar - Projecting Chapter 70 aid for FY24</Template>
  <TotalTime>2</TotalTime>
  <Words>2464</Words>
  <Application>Microsoft Office PowerPoint</Application>
  <PresentationFormat>Widescreen</PresentationFormat>
  <Paragraphs>514</Paragraphs>
  <Slides>28</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等线</vt:lpstr>
      <vt:lpstr>Arial</vt:lpstr>
      <vt:lpstr>Calibri</vt:lpstr>
      <vt:lpstr>Courier New</vt:lpstr>
      <vt:lpstr>Segoe</vt:lpstr>
      <vt:lpstr>Segoe SemiBold</vt:lpstr>
      <vt:lpstr>Segoe UI</vt:lpstr>
      <vt:lpstr>Segoe UI Semibold</vt:lpstr>
      <vt:lpstr>Wingdings</vt:lpstr>
      <vt:lpstr>2022-12-15 DESE School Finance Webinar - Projecting Chapter 70 aid for FY24</vt:lpstr>
      <vt:lpstr>Preliminary FY24 Chapter 70 aid and Charter reimbursements (House 1)</vt:lpstr>
      <vt:lpstr>FY24 House 1 proposed Chapter 70 funding</vt:lpstr>
      <vt:lpstr>FY24 House 1 Chapter 70 continues implementation of  the Student Opportunity Act (the Act)</vt:lpstr>
      <vt:lpstr>House 1 sets the low-income threshold at 185% of the federal poverty level in accordance with the Act</vt:lpstr>
      <vt:lpstr>The Act also increases the assumed in-district special education enrollment percentages</vt:lpstr>
      <vt:lpstr>On top of the targeted rate increases, all foundation budget categories have been adjusted upward to account for inflation</vt:lpstr>
      <vt:lpstr>The Act also adds a new minimum aid adjustment to the formula</vt:lpstr>
      <vt:lpstr>The Act codified the aggregate wealth model for determining local contribution requirements</vt:lpstr>
      <vt:lpstr>Charter school tuition and reimbursements</vt:lpstr>
      <vt:lpstr>Tuition rates for Commonwealth charter schools are based on the same foundation budget rates used in Chapter 70</vt:lpstr>
      <vt:lpstr>House 1 implements the 3-year (100%/60%/40%) schedule for transition aid tied to year over year tuition growth</vt:lpstr>
      <vt:lpstr>Calculating Chapter 70 local contribution requirements and state aid</vt:lpstr>
      <vt:lpstr>Goal of the Chapter 70 formula </vt:lpstr>
      <vt:lpstr>The updated formula includes three parameters to be specified in each year’s general appropriations act</vt:lpstr>
      <vt:lpstr>There are 6 factors that work together to determine a district’s Chapter 70 aid</vt:lpstr>
      <vt:lpstr>There are three primary steps in determining each district’s Chapter 70 aid</vt:lpstr>
      <vt:lpstr>Each district's foundation budget is calculated by multiplying the number of pupils in 13 enrollment categories by cost rates in 11 functional areas</vt:lpstr>
      <vt:lpstr>Foundation budgets vary based on student needs,  including concentrations of low-income students</vt:lpstr>
      <vt:lpstr>Determining each municipality’s target local share starts with the local share of statewide foundation</vt:lpstr>
      <vt:lpstr>An individual municipality’s target local share is based on its local property value, income, and foundation budget</vt:lpstr>
      <vt:lpstr>Next the formula calculates each municipality’s preliminary local contribution (PLC) and makes adjustments relative to target to determine the required local contribution (RLC)</vt:lpstr>
      <vt:lpstr>Once a city or town’s required local contribution is calculated, it is allocated among the districts to which it belongs</vt:lpstr>
      <vt:lpstr>Foundation aid provides additional funding for districts to spend at their foundation budgets</vt:lpstr>
      <vt:lpstr>Calculating Chapter 70 aid: Districts are held harmless to previous aid levels and guaranteed at least a $30 per pupil increase</vt:lpstr>
      <vt:lpstr>Districts receive different levels of Chapter 70 aid because their municipality’s ability to pay differs</vt:lpstr>
      <vt:lpstr>The aggregate wealth model has eliminated required excess effort, but in recent years effort shortfalls have increased</vt:lpstr>
      <vt:lpstr>There are no longer any districts funded below target, while above target aid has increased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FY24 Preliminary Chapter 70</dc:title>
  <dc:creator>DESE</dc:creator>
  <cp:lastModifiedBy>Zou, Dong (EOE)</cp:lastModifiedBy>
  <cp:revision>6</cp:revision>
  <cp:lastPrinted>2017-08-07T14:46:10Z</cp:lastPrinted>
  <dcterms:created xsi:type="dcterms:W3CDTF">2018-01-08T17:30:59Z</dcterms:created>
  <dcterms:modified xsi:type="dcterms:W3CDTF">2023-02-22T21:51:26Z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23 2023 12:00AM</vt:lpwstr>
  </property>
</Properties>
</file>