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4"/>
  </p:sldMasterIdLst>
  <p:notesMasterIdLst>
    <p:notesMasterId r:id="rId33"/>
  </p:notesMasterIdLst>
  <p:handoutMasterIdLst>
    <p:handoutMasterId r:id="rId34"/>
  </p:handoutMasterIdLst>
  <p:sldIdLst>
    <p:sldId id="277" r:id="rId5"/>
    <p:sldId id="351" r:id="rId6"/>
    <p:sldId id="352" r:id="rId7"/>
    <p:sldId id="354" r:id="rId8"/>
    <p:sldId id="385" r:id="rId9"/>
    <p:sldId id="383" r:id="rId10"/>
    <p:sldId id="393" r:id="rId11"/>
    <p:sldId id="319" r:id="rId12"/>
    <p:sldId id="394" r:id="rId13"/>
    <p:sldId id="395" r:id="rId14"/>
    <p:sldId id="396" r:id="rId15"/>
    <p:sldId id="378" r:id="rId16"/>
    <p:sldId id="356" r:id="rId17"/>
    <p:sldId id="353" r:id="rId18"/>
    <p:sldId id="377" r:id="rId19"/>
    <p:sldId id="401" r:id="rId20"/>
    <p:sldId id="361" r:id="rId21"/>
    <p:sldId id="360" r:id="rId22"/>
    <p:sldId id="365" r:id="rId23"/>
    <p:sldId id="398" r:id="rId24"/>
    <p:sldId id="399" r:id="rId25"/>
    <p:sldId id="371" r:id="rId26"/>
    <p:sldId id="405" r:id="rId27"/>
    <p:sldId id="373" r:id="rId28"/>
    <p:sldId id="358" r:id="rId29"/>
    <p:sldId id="402" r:id="rId30"/>
    <p:sldId id="403" r:id="rId31"/>
    <p:sldId id="381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51"/>
            <p14:sldId id="352"/>
            <p14:sldId id="354"/>
            <p14:sldId id="385"/>
            <p14:sldId id="383"/>
            <p14:sldId id="393"/>
            <p14:sldId id="319"/>
            <p14:sldId id="394"/>
            <p14:sldId id="395"/>
            <p14:sldId id="396"/>
            <p14:sldId id="378"/>
            <p14:sldId id="356"/>
            <p14:sldId id="353"/>
            <p14:sldId id="377"/>
            <p14:sldId id="401"/>
            <p14:sldId id="361"/>
            <p14:sldId id="360"/>
            <p14:sldId id="365"/>
            <p14:sldId id="398"/>
            <p14:sldId id="399"/>
            <p14:sldId id="371"/>
            <p14:sldId id="405"/>
            <p14:sldId id="373"/>
            <p14:sldId id="358"/>
            <p14:sldId id="402"/>
            <p14:sldId id="403"/>
            <p14:sldId id="381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0BA6E4-CACE-D38F-7EFC-4FFE4B5F69A1}" name="Hanna, Robert (DESE)" initials="HR(" userId="S::Robert.Hanna@mass.gov::1921bf63-b601-4a91-898c-005a86f3b4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iselle, Cheryl A.  (DESE)" initials="LCA(" lastIdx="17" clrIdx="0">
    <p:extLst>
      <p:ext uri="{19B8F6BF-5375-455C-9EA6-DF929625EA0E}">
        <p15:presenceInfo xmlns:p15="http://schemas.microsoft.com/office/powerpoint/2012/main" userId="S::cheryl.a.loiselle@mass.gov::a4005bda-b368-4abb-9ca9-8bb1d2d50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CD0"/>
    <a:srgbClr val="878C9E"/>
    <a:srgbClr val="1B335D"/>
    <a:srgbClr val="000000"/>
    <a:srgbClr val="E38526"/>
    <a:srgbClr val="4575C7"/>
    <a:srgbClr val="C6D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42375-3E9A-4A9B-9DCF-BCE722348198}" v="1" dt="2024-01-22T15:32:19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400" b="1" kern="120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Foundation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400" b="1" i="0" u="none" strike="noStrike" kern="1200" cap="none" spc="0" normalizeH="0" baseline="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budget per pupil, by low-income % range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Foundation budget per pupil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5-49D9-8C0D-BD036F138F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State average</c:v>
                </c:pt>
                <c:pt idx="1">
                  <c:v> 80.00%+</c:v>
                </c:pt>
                <c:pt idx="2">
                  <c:v> 70.00 - 79.99%</c:v>
                </c:pt>
                <c:pt idx="3">
                  <c:v> 54.00 - 69.99%</c:v>
                </c:pt>
                <c:pt idx="4">
                  <c:v> 48.00 - 53.99%</c:v>
                </c:pt>
                <c:pt idx="5">
                  <c:v> 42.00 - 47.99%</c:v>
                </c:pt>
                <c:pt idx="6">
                  <c:v> 36.00 - 41.99%</c:v>
                </c:pt>
                <c:pt idx="7">
                  <c:v> 30.00 - 35.99%</c:v>
                </c:pt>
                <c:pt idx="8">
                  <c:v> 24.00 - 29.99%</c:v>
                </c:pt>
                <c:pt idx="9">
                  <c:v> 18.00 - 23.99%</c:v>
                </c:pt>
                <c:pt idx="10">
                  <c:v> 12.00 - 17.99%</c:v>
                </c:pt>
                <c:pt idx="11">
                  <c:v> 6.00 - 11.99%</c:v>
                </c:pt>
                <c:pt idx="12">
                  <c:v> 0.00 - 5.99%</c:v>
                </c:pt>
              </c:strCache>
            </c:strRef>
          </c:cat>
          <c:val>
            <c:numRef>
              <c:f>Sheet1!$B$2:$B$14</c:f>
              <c:numCache>
                <c:formatCode>"$"#,##0</c:formatCode>
                <c:ptCount val="13"/>
                <c:pt idx="0">
                  <c:v>15838.56984</c:v>
                </c:pt>
                <c:pt idx="1">
                  <c:v>19754.75229</c:v>
                </c:pt>
                <c:pt idx="2">
                  <c:v>19190.587479999998</c:v>
                </c:pt>
                <c:pt idx="3">
                  <c:v>16932.62976</c:v>
                </c:pt>
                <c:pt idx="4">
                  <c:v>16392.05618</c:v>
                </c:pt>
                <c:pt idx="5">
                  <c:v>15424.82468</c:v>
                </c:pt>
                <c:pt idx="6">
                  <c:v>14662.62631</c:v>
                </c:pt>
                <c:pt idx="7">
                  <c:v>13972.20803</c:v>
                </c:pt>
                <c:pt idx="8">
                  <c:v>13325.952219999999</c:v>
                </c:pt>
                <c:pt idx="9">
                  <c:v>13084.926750000001</c:v>
                </c:pt>
                <c:pt idx="10">
                  <c:v>13055.694589999999</c:v>
                </c:pt>
                <c:pt idx="11">
                  <c:v>12735.778329999999</c:v>
                </c:pt>
                <c:pt idx="12">
                  <c:v>12064.87717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F5-49D9-8C0D-BD036F138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46855728"/>
        <c:axId val="1246861968"/>
      </c:barChart>
      <c:catAx>
        <c:axId val="1246855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861968"/>
        <c:crosses val="autoZero"/>
        <c:auto val="1"/>
        <c:lblAlgn val="ctr"/>
        <c:lblOffset val="100"/>
        <c:noMultiLvlLbl val="0"/>
      </c:catAx>
      <c:valAx>
        <c:axId val="1246861968"/>
        <c:scaling>
          <c:orientation val="minMax"/>
        </c:scaling>
        <c:delete val="1"/>
        <c:axPos val="b"/>
        <c:numFmt formatCode="&quot;$&quot;#,##0" sourceLinked="1"/>
        <c:majorTickMark val="none"/>
        <c:minorTickMark val="none"/>
        <c:tickLblPos val="nextTo"/>
        <c:crossAx val="1246855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Required local contribution= $5.1M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68031496062987"/>
          <c:y val="0.29895619665188938"/>
          <c:w val="0.54530629921259843"/>
          <c:h val="0.687360881360418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Local Contribution = 4.97M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2-4DA3-AB39-E05631A17E8A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2-4DA3-AB39-E05631A17E8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2-4DA3-AB39-E05631A17E8A}"/>
              </c:ext>
            </c:extLst>
          </c:dPt>
          <c:dLbls>
            <c:dLbl>
              <c:idx val="0"/>
              <c:layout>
                <c:manualLayout>
                  <c:x val="0.15432066936977062"/>
                  <c:y val="4.43676081854849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57818729325663"/>
                      <c:h val="0.23039767573423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682-4DA3-AB39-E05631A17E8A}"/>
                </c:ext>
              </c:extLst>
            </c:dLbl>
            <c:dLbl>
              <c:idx val="1"/>
              <c:layout>
                <c:manualLayout>
                  <c:x val="-0.17923033467680352"/>
                  <c:y val="-0.305949063629862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2-4DA3-AB39-E05631A17E8A}"/>
                </c:ext>
              </c:extLst>
            </c:dLbl>
            <c:dLbl>
              <c:idx val="2"/>
              <c:layout>
                <c:manualLayout>
                  <c:x val="0.2130707491778755"/>
                  <c:y val="0.144886443073003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58200838409398"/>
                      <c:h val="0.114318156245938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682-4DA3-AB39-E05631A17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Cape Cod Regional Voc Tech</c:v>
                </c:pt>
                <c:pt idx="1">
                  <c:v>Nauset (6-12)</c:v>
                </c:pt>
                <c:pt idx="2">
                  <c:v>Orleans (K-5)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267967</c:v>
                </c:pt>
                <c:pt idx="1">
                  <c:v>3135298</c:v>
                </c:pt>
                <c:pt idx="2">
                  <c:v>1693404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82-4DA3-AB39-E05631A17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1"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100" dirty="0"/>
              <a:t>Foundation budget = $6.2M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68031496062987"/>
          <c:y val="0.29895619665188938"/>
          <c:w val="0.54530629921259843"/>
          <c:h val="0.687360881360418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Foundation Budget = $5.9M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445-44AB-96B7-68E975B2EA58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45-44AB-96B7-68E975B2EA58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6E4-4BC1-B1FB-F3D82AFBFFE8}"/>
              </c:ext>
            </c:extLst>
          </c:dPt>
          <c:dLbls>
            <c:dLbl>
              <c:idx val="0"/>
              <c:layout>
                <c:manualLayout>
                  <c:x val="0.18045360098210439"/>
                  <c:y val="4.66911133922885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56163408206135"/>
                      <c:h val="0.22011358712562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445-44AB-96B7-68E975B2EA58}"/>
                </c:ext>
              </c:extLst>
            </c:dLbl>
            <c:dLbl>
              <c:idx val="1"/>
              <c:layout>
                <c:manualLayout>
                  <c:x val="-0.17651015118685773"/>
                  <c:y val="-0.304236465587762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45-44AB-96B7-68E975B2EA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Cape Cod Regional Voc Tech</c:v>
                </c:pt>
                <c:pt idx="1">
                  <c:v>Nauset (6-12)</c:v>
                </c:pt>
                <c:pt idx="2">
                  <c:v>Orleans (K-5)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327233</c:v>
                </c:pt>
                <c:pt idx="1">
                  <c:v>3800361</c:v>
                </c:pt>
                <c:pt idx="2">
                  <c:v>2052611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45-44AB-96B7-68E975B2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21"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515605192208117"/>
          <c:y val="4.1804235677436873E-2"/>
          <c:w val="0.56957460674558524"/>
          <c:h val="0.697164384624335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Required Local Contribution</c:v>
                </c:pt>
              </c:strCache>
            </c:strRef>
          </c:tx>
          <c:spPr>
            <a:solidFill>
              <a:srgbClr val="1B335D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Lawrence</c:v>
                </c:pt>
                <c:pt idx="1">
                  <c:v>Fitchburg</c:v>
                </c:pt>
                <c:pt idx="2">
                  <c:v>Greenfield</c:v>
                </c:pt>
                <c:pt idx="3">
                  <c:v>Rockland</c:v>
                </c:pt>
                <c:pt idx="4">
                  <c:v>Hudson</c:v>
                </c:pt>
                <c:pt idx="5">
                  <c:v>Georgetown</c:v>
                </c:pt>
                <c:pt idx="6">
                  <c:v>Plymouth</c:v>
                </c:pt>
                <c:pt idx="7">
                  <c:v>Stoneham</c:v>
                </c:pt>
                <c:pt idx="8">
                  <c:v>Westwood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15202577</c:v>
                </c:pt>
                <c:pt idx="1">
                  <c:v>23118016</c:v>
                </c:pt>
                <c:pt idx="2">
                  <c:v>11465815</c:v>
                </c:pt>
                <c:pt idx="3">
                  <c:v>17101694</c:v>
                </c:pt>
                <c:pt idx="4">
                  <c:v>22433888</c:v>
                </c:pt>
                <c:pt idx="5">
                  <c:v>11942014</c:v>
                </c:pt>
                <c:pt idx="6">
                  <c:v>88503759</c:v>
                </c:pt>
                <c:pt idx="7">
                  <c:v>26074168</c:v>
                </c:pt>
                <c:pt idx="8">
                  <c:v>30155202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F-4921-AB3D-0CBF42E1A6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Aid</c:v>
                </c:pt>
              </c:strCache>
            </c:strRef>
          </c:tx>
          <c:spPr>
            <a:solidFill>
              <a:srgbClr val="878C9E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Lawrence</c:v>
                </c:pt>
                <c:pt idx="1">
                  <c:v>Fitchburg</c:v>
                </c:pt>
                <c:pt idx="2">
                  <c:v>Greenfield</c:v>
                </c:pt>
                <c:pt idx="3">
                  <c:v>Rockland</c:v>
                </c:pt>
                <c:pt idx="4">
                  <c:v>Hudson</c:v>
                </c:pt>
                <c:pt idx="5">
                  <c:v>Georgetown</c:v>
                </c:pt>
                <c:pt idx="6">
                  <c:v>Plymouth</c:v>
                </c:pt>
                <c:pt idx="7">
                  <c:v>Stoneham</c:v>
                </c:pt>
                <c:pt idx="8">
                  <c:v>Westwood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285935310</c:v>
                </c:pt>
                <c:pt idx="1">
                  <c:v>77891114</c:v>
                </c:pt>
                <c:pt idx="2">
                  <c:v>16480808</c:v>
                </c:pt>
                <c:pt idx="3">
                  <c:v>18603116</c:v>
                </c:pt>
                <c:pt idx="4">
                  <c:v>13070157</c:v>
                </c:pt>
                <c:pt idx="5">
                  <c:v>5749378</c:v>
                </c:pt>
                <c:pt idx="6">
                  <c:v>28494013</c:v>
                </c:pt>
                <c:pt idx="7">
                  <c:v>7333309</c:v>
                </c:pt>
                <c:pt idx="8">
                  <c:v>7156166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EF-4921-AB3D-0CBF42E1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236608"/>
        <c:axId val="89238144"/>
      </c:barChart>
      <c:catAx>
        <c:axId val="8923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8144"/>
        <c:crosses val="autoZero"/>
        <c:auto val="1"/>
        <c:lblAlgn val="ctr"/>
        <c:lblOffset val="100"/>
        <c:noMultiLvlLbl val="0"/>
      </c:catAx>
      <c:valAx>
        <c:axId val="8923814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% Net School Spending</a:t>
                </a:r>
                <a:br>
                  <a:rPr lang="en-US" sz="1600" dirty="0"/>
                </a:br>
                <a:r>
                  <a:rPr lang="en-US" sz="1600" dirty="0"/>
                  <a:t>Requirement</a:t>
                </a:r>
              </a:p>
            </c:rich>
          </c:tx>
          <c:layout>
            <c:manualLayout>
              <c:xMode val="edge"/>
              <c:yMode val="edge"/>
              <c:x val="0"/>
              <c:y val="0.33858830146231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23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151266805934972"/>
          <c:y val="0.32092238470191226"/>
          <c:w val="0.2016846108522149"/>
          <c:h val="0.20298281680307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E63ED-65FD-4E08-945A-7C38EABB1E80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58B6731C-2086-4904-9A3F-A552C815E7DD}">
      <dgm:prSet phldrT="[Text]"/>
      <dgm:spPr/>
      <dgm:t>
        <a:bodyPr/>
        <a:lstStyle/>
        <a:p>
          <a:r>
            <a:rPr lang="en-US" b="1" dirty="0"/>
            <a:t>Determine an equitable local contribution requirement</a:t>
          </a:r>
          <a:r>
            <a:rPr lang="en-US" dirty="0"/>
            <a:t>, how much of the foundation budget that should be paid for by each city and town’s property tax, based upon the relative wealth of the municipality</a:t>
          </a:r>
        </a:p>
      </dgm:t>
    </dgm:pt>
    <dgm:pt modelId="{95A1F4E4-12BB-490C-B3E8-F45922CC358A}" type="parTrans" cxnId="{44B07225-A1B1-437C-B077-768127FD50EA}">
      <dgm:prSet/>
      <dgm:spPr/>
      <dgm:t>
        <a:bodyPr/>
        <a:lstStyle/>
        <a:p>
          <a:endParaRPr lang="en-US"/>
        </a:p>
      </dgm:t>
    </dgm:pt>
    <dgm:pt modelId="{3A865C0E-54CC-47AF-B4B0-47589B45CE0F}" type="sibTrans" cxnId="{44B07225-A1B1-437C-B077-768127FD50EA}">
      <dgm:prSet/>
      <dgm:spPr/>
      <dgm:t>
        <a:bodyPr/>
        <a:lstStyle/>
        <a:p>
          <a:endParaRPr lang="en-US" dirty="0"/>
        </a:p>
      </dgm:t>
    </dgm:pt>
    <dgm:pt modelId="{AF4C6AF5-3406-4313-B4CB-A35AD13E933B}">
      <dgm:prSet/>
      <dgm:spPr/>
      <dgm:t>
        <a:bodyPr/>
        <a:lstStyle/>
        <a:p>
          <a:r>
            <a:rPr lang="en-US" b="1" dirty="0"/>
            <a:t>Define and calculate a foundation budget for each district</a:t>
          </a:r>
          <a:r>
            <a:rPr lang="en-US" dirty="0"/>
            <a:t>, given the specific grades, programs, and demographic characteristics of its students</a:t>
          </a:r>
        </a:p>
      </dgm:t>
    </dgm:pt>
    <dgm:pt modelId="{6F2ADBBB-C2D9-4C26-95CF-2ACFA5241613}" type="parTrans" cxnId="{178E69EF-56AD-4104-844C-2D21C8CAB237}">
      <dgm:prSet/>
      <dgm:spPr/>
      <dgm:t>
        <a:bodyPr/>
        <a:lstStyle/>
        <a:p>
          <a:endParaRPr lang="en-US"/>
        </a:p>
      </dgm:t>
    </dgm:pt>
    <dgm:pt modelId="{4182EC18-BED9-46A8-8615-9E0CE481EA87}" type="sibTrans" cxnId="{178E69EF-56AD-4104-844C-2D21C8CAB237}">
      <dgm:prSet/>
      <dgm:spPr/>
      <dgm:t>
        <a:bodyPr/>
        <a:lstStyle/>
        <a:p>
          <a:endParaRPr lang="en-US" dirty="0"/>
        </a:p>
      </dgm:t>
    </dgm:pt>
    <dgm:pt modelId="{0D85A120-A348-46B2-8B9D-4847AA967ECE}">
      <dgm:prSet/>
      <dgm:spPr/>
      <dgm:t>
        <a:bodyPr/>
        <a:lstStyle/>
        <a:p>
          <a:r>
            <a:rPr lang="en-US" b="1" dirty="0"/>
            <a:t>Calculate state aid</a:t>
          </a:r>
          <a:r>
            <a:rPr lang="en-US" dirty="0"/>
            <a:t>, providing necessary funds to reach foundation or mandated minimum aid increases</a:t>
          </a:r>
        </a:p>
      </dgm:t>
    </dgm:pt>
    <dgm:pt modelId="{1758D526-C970-4EA6-B980-69FAB03A74BA}" type="parTrans" cxnId="{853DBB87-7621-421C-94C8-31258077AA12}">
      <dgm:prSet/>
      <dgm:spPr/>
      <dgm:t>
        <a:bodyPr/>
        <a:lstStyle/>
        <a:p>
          <a:endParaRPr lang="en-US"/>
        </a:p>
      </dgm:t>
    </dgm:pt>
    <dgm:pt modelId="{8BA104B6-67E5-44A2-92DE-B53BB3A81E15}" type="sibTrans" cxnId="{853DBB87-7621-421C-94C8-31258077AA12}">
      <dgm:prSet/>
      <dgm:spPr/>
      <dgm:t>
        <a:bodyPr/>
        <a:lstStyle/>
        <a:p>
          <a:endParaRPr lang="en-US"/>
        </a:p>
      </dgm:t>
    </dgm:pt>
    <dgm:pt modelId="{614D8B44-35F8-4FCF-A575-D2C9D152EDB6}" type="pres">
      <dgm:prSet presAssocID="{01AE63ED-65FD-4E08-945A-7C38EABB1E80}" presName="Name0" presStyleCnt="0">
        <dgm:presLayoutVars>
          <dgm:dir/>
          <dgm:resizeHandles val="exact"/>
        </dgm:presLayoutVars>
      </dgm:prSet>
      <dgm:spPr/>
    </dgm:pt>
    <dgm:pt modelId="{8D50D712-A947-41AF-91D3-571BD31CF7F3}" type="pres">
      <dgm:prSet presAssocID="{AF4C6AF5-3406-4313-B4CB-A35AD13E933B}" presName="node" presStyleLbl="node1" presStyleIdx="0" presStyleCnt="3">
        <dgm:presLayoutVars>
          <dgm:bulletEnabled val="1"/>
        </dgm:presLayoutVars>
      </dgm:prSet>
      <dgm:spPr/>
    </dgm:pt>
    <dgm:pt modelId="{4F2A453D-DFFC-4AE5-8FBF-C9E7ED730C7E}" type="pres">
      <dgm:prSet presAssocID="{4182EC18-BED9-46A8-8615-9E0CE481EA87}" presName="sibTrans" presStyleLbl="sibTrans2D1" presStyleIdx="0" presStyleCnt="2"/>
      <dgm:spPr/>
    </dgm:pt>
    <dgm:pt modelId="{33BEEC15-8928-4BF1-9279-DAB0B90E58DA}" type="pres">
      <dgm:prSet presAssocID="{4182EC18-BED9-46A8-8615-9E0CE481EA87}" presName="connectorText" presStyleLbl="sibTrans2D1" presStyleIdx="0" presStyleCnt="2"/>
      <dgm:spPr/>
    </dgm:pt>
    <dgm:pt modelId="{AEA63AFF-9003-4769-A4B1-84E6AD2B766A}" type="pres">
      <dgm:prSet presAssocID="{58B6731C-2086-4904-9A3F-A552C815E7DD}" presName="node" presStyleLbl="node1" presStyleIdx="1" presStyleCnt="3">
        <dgm:presLayoutVars>
          <dgm:bulletEnabled val="1"/>
        </dgm:presLayoutVars>
      </dgm:prSet>
      <dgm:spPr/>
    </dgm:pt>
    <dgm:pt modelId="{5327CE3A-EABB-4371-B12A-1F2059FB4C3A}" type="pres">
      <dgm:prSet presAssocID="{3A865C0E-54CC-47AF-B4B0-47589B45CE0F}" presName="sibTrans" presStyleLbl="sibTrans2D1" presStyleIdx="1" presStyleCnt="2"/>
      <dgm:spPr/>
    </dgm:pt>
    <dgm:pt modelId="{32999DED-1156-4960-BD96-F550EAAA20DE}" type="pres">
      <dgm:prSet presAssocID="{3A865C0E-54CC-47AF-B4B0-47589B45CE0F}" presName="connectorText" presStyleLbl="sibTrans2D1" presStyleIdx="1" presStyleCnt="2"/>
      <dgm:spPr/>
    </dgm:pt>
    <dgm:pt modelId="{1DF52D8A-E4C9-4892-BAD3-3894A54008DE}" type="pres">
      <dgm:prSet presAssocID="{0D85A120-A348-46B2-8B9D-4847AA967ECE}" presName="node" presStyleLbl="node1" presStyleIdx="2" presStyleCnt="3">
        <dgm:presLayoutVars>
          <dgm:bulletEnabled val="1"/>
        </dgm:presLayoutVars>
      </dgm:prSet>
      <dgm:spPr/>
    </dgm:pt>
  </dgm:ptLst>
  <dgm:cxnLst>
    <dgm:cxn modelId="{4FEA701E-101F-440B-AB51-6B9E6C4B30CD}" type="presOf" srcId="{AF4C6AF5-3406-4313-B4CB-A35AD13E933B}" destId="{8D50D712-A947-41AF-91D3-571BD31CF7F3}" srcOrd="0" destOrd="0" presId="urn:microsoft.com/office/officeart/2005/8/layout/process1"/>
    <dgm:cxn modelId="{44B07225-A1B1-437C-B077-768127FD50EA}" srcId="{01AE63ED-65FD-4E08-945A-7C38EABB1E80}" destId="{58B6731C-2086-4904-9A3F-A552C815E7DD}" srcOrd="1" destOrd="0" parTransId="{95A1F4E4-12BB-490C-B3E8-F45922CC358A}" sibTransId="{3A865C0E-54CC-47AF-B4B0-47589B45CE0F}"/>
    <dgm:cxn modelId="{10A36C40-1DC6-4E24-A209-9BBD8C5B362E}" type="presOf" srcId="{4182EC18-BED9-46A8-8615-9E0CE481EA87}" destId="{4F2A453D-DFFC-4AE5-8FBF-C9E7ED730C7E}" srcOrd="0" destOrd="0" presId="urn:microsoft.com/office/officeart/2005/8/layout/process1"/>
    <dgm:cxn modelId="{A65C946A-8A26-404A-B06B-6CD39967D510}" type="presOf" srcId="{58B6731C-2086-4904-9A3F-A552C815E7DD}" destId="{AEA63AFF-9003-4769-A4B1-84E6AD2B766A}" srcOrd="0" destOrd="0" presId="urn:microsoft.com/office/officeart/2005/8/layout/process1"/>
    <dgm:cxn modelId="{9E1FA86F-F40F-4579-9897-DB63CBBF02F6}" type="presOf" srcId="{01AE63ED-65FD-4E08-945A-7C38EABB1E80}" destId="{614D8B44-35F8-4FCF-A575-D2C9D152EDB6}" srcOrd="0" destOrd="0" presId="urn:microsoft.com/office/officeart/2005/8/layout/process1"/>
    <dgm:cxn modelId="{DA677E55-D7D8-48AD-867B-2BDD8F6C1B84}" type="presOf" srcId="{3A865C0E-54CC-47AF-B4B0-47589B45CE0F}" destId="{32999DED-1156-4960-BD96-F550EAAA20DE}" srcOrd="1" destOrd="0" presId="urn:microsoft.com/office/officeart/2005/8/layout/process1"/>
    <dgm:cxn modelId="{853DBB87-7621-421C-94C8-31258077AA12}" srcId="{01AE63ED-65FD-4E08-945A-7C38EABB1E80}" destId="{0D85A120-A348-46B2-8B9D-4847AA967ECE}" srcOrd="2" destOrd="0" parTransId="{1758D526-C970-4EA6-B980-69FAB03A74BA}" sibTransId="{8BA104B6-67E5-44A2-92DE-B53BB3A81E15}"/>
    <dgm:cxn modelId="{6069CB9A-D420-4C3D-8604-818A90EFE34D}" type="presOf" srcId="{3A865C0E-54CC-47AF-B4B0-47589B45CE0F}" destId="{5327CE3A-EABB-4371-B12A-1F2059FB4C3A}" srcOrd="0" destOrd="0" presId="urn:microsoft.com/office/officeart/2005/8/layout/process1"/>
    <dgm:cxn modelId="{E37794A3-B6AE-4987-8C90-5AF3463EB683}" type="presOf" srcId="{0D85A120-A348-46B2-8B9D-4847AA967ECE}" destId="{1DF52D8A-E4C9-4892-BAD3-3894A54008DE}" srcOrd="0" destOrd="0" presId="urn:microsoft.com/office/officeart/2005/8/layout/process1"/>
    <dgm:cxn modelId="{19F103EA-93B6-4CDD-818F-9A9215653ED2}" type="presOf" srcId="{4182EC18-BED9-46A8-8615-9E0CE481EA87}" destId="{33BEEC15-8928-4BF1-9279-DAB0B90E58DA}" srcOrd="1" destOrd="0" presId="urn:microsoft.com/office/officeart/2005/8/layout/process1"/>
    <dgm:cxn modelId="{178E69EF-56AD-4104-844C-2D21C8CAB237}" srcId="{01AE63ED-65FD-4E08-945A-7C38EABB1E80}" destId="{AF4C6AF5-3406-4313-B4CB-A35AD13E933B}" srcOrd="0" destOrd="0" parTransId="{6F2ADBBB-C2D9-4C26-95CF-2ACFA5241613}" sibTransId="{4182EC18-BED9-46A8-8615-9E0CE481EA87}"/>
    <dgm:cxn modelId="{440D0FEA-6C85-4B11-999D-72A2196A6104}" type="presParOf" srcId="{614D8B44-35F8-4FCF-A575-D2C9D152EDB6}" destId="{8D50D712-A947-41AF-91D3-571BD31CF7F3}" srcOrd="0" destOrd="0" presId="urn:microsoft.com/office/officeart/2005/8/layout/process1"/>
    <dgm:cxn modelId="{F6EE6234-BCDC-48EE-8E8E-643564613DE9}" type="presParOf" srcId="{614D8B44-35F8-4FCF-A575-D2C9D152EDB6}" destId="{4F2A453D-DFFC-4AE5-8FBF-C9E7ED730C7E}" srcOrd="1" destOrd="0" presId="urn:microsoft.com/office/officeart/2005/8/layout/process1"/>
    <dgm:cxn modelId="{A4757FF8-7578-4C11-9F4D-D2DFD20703CA}" type="presParOf" srcId="{4F2A453D-DFFC-4AE5-8FBF-C9E7ED730C7E}" destId="{33BEEC15-8928-4BF1-9279-DAB0B90E58DA}" srcOrd="0" destOrd="0" presId="urn:microsoft.com/office/officeart/2005/8/layout/process1"/>
    <dgm:cxn modelId="{B8EFDC8B-8FFD-4026-98F0-F16C81D9095F}" type="presParOf" srcId="{614D8B44-35F8-4FCF-A575-D2C9D152EDB6}" destId="{AEA63AFF-9003-4769-A4B1-84E6AD2B766A}" srcOrd="2" destOrd="0" presId="urn:microsoft.com/office/officeart/2005/8/layout/process1"/>
    <dgm:cxn modelId="{B584BFFF-718F-4B97-A47E-1781960E06E0}" type="presParOf" srcId="{614D8B44-35F8-4FCF-A575-D2C9D152EDB6}" destId="{5327CE3A-EABB-4371-B12A-1F2059FB4C3A}" srcOrd="3" destOrd="0" presId="urn:microsoft.com/office/officeart/2005/8/layout/process1"/>
    <dgm:cxn modelId="{1679D83A-A086-4E97-8D9A-46CB2942F0D4}" type="presParOf" srcId="{5327CE3A-EABB-4371-B12A-1F2059FB4C3A}" destId="{32999DED-1156-4960-BD96-F550EAAA20DE}" srcOrd="0" destOrd="0" presId="urn:microsoft.com/office/officeart/2005/8/layout/process1"/>
    <dgm:cxn modelId="{5574F373-F65E-410A-B9B4-CD03353B1099}" type="presParOf" srcId="{614D8B44-35F8-4FCF-A575-D2C9D152EDB6}" destId="{1DF52D8A-E4C9-4892-BAD3-3894A54008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AA2D4-22EA-4C61-A635-1DFAFCD91E3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800EEAB-84BC-4050-803A-823B8734044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2021 aggregate income </a:t>
          </a:r>
          <a:br>
            <a:rPr lang="en-US" dirty="0">
              <a:solidFill>
                <a:srgbClr val="000000"/>
              </a:solidFill>
            </a:rPr>
          </a:br>
          <a:r>
            <a:rPr lang="en-US" dirty="0">
              <a:solidFill>
                <a:srgbClr val="000000"/>
              </a:solidFill>
            </a:rPr>
            <a:t>X </a:t>
          </a:r>
          <a:br>
            <a:rPr lang="en-US" dirty="0">
              <a:solidFill>
                <a:srgbClr val="000000"/>
              </a:solidFill>
            </a:rPr>
          </a:br>
          <a:r>
            <a:rPr lang="en-US" dirty="0">
              <a:solidFill>
                <a:srgbClr val="000000"/>
              </a:solidFill>
            </a:rPr>
            <a:t>Statewide Income % </a:t>
          </a:r>
          <a:br>
            <a:rPr lang="en-US" dirty="0">
              <a:solidFill>
                <a:srgbClr val="000000"/>
              </a:solidFill>
            </a:rPr>
          </a:br>
          <a:r>
            <a:rPr lang="en-US" dirty="0">
              <a:solidFill>
                <a:srgbClr val="000000"/>
              </a:solidFill>
            </a:rPr>
            <a:t>1.4299%</a:t>
          </a:r>
        </a:p>
      </dgm:t>
    </dgm:pt>
    <dgm:pt modelId="{2052944F-0C8B-499C-BD9F-CA215B9EC272}" type="parTrans" cxnId="{7529070F-05FE-4D10-913D-73DE83530C15}">
      <dgm:prSet/>
      <dgm:spPr/>
      <dgm:t>
        <a:bodyPr/>
        <a:lstStyle/>
        <a:p>
          <a:endParaRPr lang="en-US"/>
        </a:p>
      </dgm:t>
    </dgm:pt>
    <dgm:pt modelId="{A88A150B-6095-49F4-B9FC-B10DBEDA77BA}" type="sibTrans" cxnId="{7529070F-05FE-4D10-913D-73DE83530C15}">
      <dgm:prSet/>
      <dgm:spPr/>
      <dgm:t>
        <a:bodyPr/>
        <a:lstStyle/>
        <a:p>
          <a:endParaRPr lang="en-US" dirty="0"/>
        </a:p>
      </dgm:t>
    </dgm:pt>
    <dgm:pt modelId="{C72DCCB4-36E7-44F8-A2E0-52760946C6D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rgbClr val="000000"/>
              </a:solidFill>
            </a:rPr>
            <a:t>2022 EQV </a:t>
          </a:r>
          <a:br>
            <a:rPr lang="en-US" dirty="0">
              <a:solidFill>
                <a:srgbClr val="000000"/>
              </a:solidFill>
            </a:rPr>
          </a:br>
          <a:r>
            <a:rPr lang="en-US" dirty="0">
              <a:solidFill>
                <a:srgbClr val="000000"/>
              </a:solidFill>
            </a:rPr>
            <a:t>X </a:t>
          </a:r>
          <a:br>
            <a:rPr lang="en-US" dirty="0">
              <a:solidFill>
                <a:srgbClr val="000000"/>
              </a:solidFill>
            </a:rPr>
          </a:br>
          <a:r>
            <a:rPr lang="en-US" dirty="0">
              <a:solidFill>
                <a:srgbClr val="000000"/>
              </a:solidFill>
            </a:rPr>
            <a:t>Statewide Property </a:t>
          </a:r>
          <a:br>
            <a:rPr lang="en-US" dirty="0">
              <a:solidFill>
                <a:srgbClr val="000000"/>
              </a:solidFill>
            </a:rPr>
          </a:br>
          <a:r>
            <a:rPr lang="en-US" dirty="0">
              <a:solidFill>
                <a:srgbClr val="000000"/>
              </a:solidFill>
            </a:rPr>
            <a:t>0.3902%</a:t>
          </a:r>
        </a:p>
      </dgm:t>
    </dgm:pt>
    <dgm:pt modelId="{8AA18F97-8910-483C-B3B6-477948F6BD7B}" type="parTrans" cxnId="{538034B8-B50E-4BEC-8EF7-82140BD469FF}">
      <dgm:prSet/>
      <dgm:spPr/>
      <dgm:t>
        <a:bodyPr/>
        <a:lstStyle/>
        <a:p>
          <a:endParaRPr lang="en-US"/>
        </a:p>
      </dgm:t>
    </dgm:pt>
    <dgm:pt modelId="{B4BB45A8-4447-473D-8546-DA8C74051750}" type="sibTrans" cxnId="{538034B8-B50E-4BEC-8EF7-82140BD469FF}">
      <dgm:prSet/>
      <dgm:spPr/>
      <dgm:t>
        <a:bodyPr/>
        <a:lstStyle/>
        <a:p>
          <a:endParaRPr lang="en-US" dirty="0"/>
        </a:p>
      </dgm:t>
    </dgm:pt>
    <dgm:pt modelId="{FC1405B8-0255-40C5-A617-3D6D3C2A896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4000" dirty="0">
              <a:solidFill>
                <a:srgbClr val="000000"/>
              </a:solidFill>
            </a:rPr>
            <a:t>CEY</a:t>
          </a:r>
        </a:p>
      </dgm:t>
    </dgm:pt>
    <dgm:pt modelId="{552A4388-6DC9-45E7-83B3-AE3036688CC1}" type="parTrans" cxnId="{94F9714B-689C-4169-98D0-113D8AA86A49}">
      <dgm:prSet/>
      <dgm:spPr/>
      <dgm:t>
        <a:bodyPr/>
        <a:lstStyle/>
        <a:p>
          <a:endParaRPr lang="en-US"/>
        </a:p>
      </dgm:t>
    </dgm:pt>
    <dgm:pt modelId="{56783F36-B368-46A8-8F45-B4B535E4A319}" type="sibTrans" cxnId="{94F9714B-689C-4169-98D0-113D8AA86A49}">
      <dgm:prSet/>
      <dgm:spPr/>
      <dgm:t>
        <a:bodyPr/>
        <a:lstStyle/>
        <a:p>
          <a:endParaRPr lang="en-US"/>
        </a:p>
      </dgm:t>
    </dgm:pt>
    <dgm:pt modelId="{D58324E1-0893-452E-B6C5-66D5FB99CE0C}" type="pres">
      <dgm:prSet presAssocID="{736AA2D4-22EA-4C61-A635-1DFAFCD91E34}" presName="linearFlow" presStyleCnt="0">
        <dgm:presLayoutVars>
          <dgm:dir/>
          <dgm:resizeHandles val="exact"/>
        </dgm:presLayoutVars>
      </dgm:prSet>
      <dgm:spPr/>
    </dgm:pt>
    <dgm:pt modelId="{4207FDC5-4DAC-4C1C-9513-65ED8BB05C8E}" type="pres">
      <dgm:prSet presAssocID="{E800EEAB-84BC-4050-803A-823B87340449}" presName="node" presStyleLbl="node1" presStyleIdx="0" presStyleCnt="3">
        <dgm:presLayoutVars>
          <dgm:bulletEnabled val="1"/>
        </dgm:presLayoutVars>
      </dgm:prSet>
      <dgm:spPr/>
    </dgm:pt>
    <dgm:pt modelId="{E518CE39-2344-4015-BF30-592C8B51A059}" type="pres">
      <dgm:prSet presAssocID="{A88A150B-6095-49F4-B9FC-B10DBEDA77BA}" presName="spacerL" presStyleCnt="0"/>
      <dgm:spPr/>
    </dgm:pt>
    <dgm:pt modelId="{FDFEC808-FBDA-42D6-85A2-82C5DCFC0E83}" type="pres">
      <dgm:prSet presAssocID="{A88A150B-6095-49F4-B9FC-B10DBEDA77BA}" presName="sibTrans" presStyleLbl="sibTrans2D1" presStyleIdx="0" presStyleCnt="2"/>
      <dgm:spPr/>
    </dgm:pt>
    <dgm:pt modelId="{9B96F4E6-937D-4160-9192-8F075B258ACF}" type="pres">
      <dgm:prSet presAssocID="{A88A150B-6095-49F4-B9FC-B10DBEDA77BA}" presName="spacerR" presStyleCnt="0"/>
      <dgm:spPr/>
    </dgm:pt>
    <dgm:pt modelId="{6E648C0D-DCEC-4994-B282-1676B4A0C533}" type="pres">
      <dgm:prSet presAssocID="{C72DCCB4-36E7-44F8-A2E0-52760946C6DD}" presName="node" presStyleLbl="node1" presStyleIdx="1" presStyleCnt="3">
        <dgm:presLayoutVars>
          <dgm:bulletEnabled val="1"/>
        </dgm:presLayoutVars>
      </dgm:prSet>
      <dgm:spPr/>
    </dgm:pt>
    <dgm:pt modelId="{3029D1FA-F3B5-4549-8FFF-827177E49AEC}" type="pres">
      <dgm:prSet presAssocID="{B4BB45A8-4447-473D-8546-DA8C74051750}" presName="spacerL" presStyleCnt="0"/>
      <dgm:spPr/>
    </dgm:pt>
    <dgm:pt modelId="{45322DC9-C190-4E90-9E93-D50A42EC5258}" type="pres">
      <dgm:prSet presAssocID="{B4BB45A8-4447-473D-8546-DA8C74051750}" presName="sibTrans" presStyleLbl="sibTrans2D1" presStyleIdx="1" presStyleCnt="2"/>
      <dgm:spPr/>
    </dgm:pt>
    <dgm:pt modelId="{3BDE127E-A8E8-4910-9AC0-C34735560487}" type="pres">
      <dgm:prSet presAssocID="{B4BB45A8-4447-473D-8546-DA8C74051750}" presName="spacerR" presStyleCnt="0"/>
      <dgm:spPr/>
    </dgm:pt>
    <dgm:pt modelId="{4B2003F7-A90A-41D3-97D1-EBC42A6CB66D}" type="pres">
      <dgm:prSet presAssocID="{FC1405B8-0255-40C5-A617-3D6D3C2A896E}" presName="node" presStyleLbl="node1" presStyleIdx="2" presStyleCnt="3">
        <dgm:presLayoutVars>
          <dgm:bulletEnabled val="1"/>
        </dgm:presLayoutVars>
      </dgm:prSet>
      <dgm:spPr/>
    </dgm:pt>
  </dgm:ptLst>
  <dgm:cxnLst>
    <dgm:cxn modelId="{4B5ED900-5D74-4287-972E-22D29405758A}" type="presOf" srcId="{736AA2D4-22EA-4C61-A635-1DFAFCD91E34}" destId="{D58324E1-0893-452E-B6C5-66D5FB99CE0C}" srcOrd="0" destOrd="0" presId="urn:microsoft.com/office/officeart/2005/8/layout/equation1"/>
    <dgm:cxn modelId="{7529070F-05FE-4D10-913D-73DE83530C15}" srcId="{736AA2D4-22EA-4C61-A635-1DFAFCD91E34}" destId="{E800EEAB-84BC-4050-803A-823B87340449}" srcOrd="0" destOrd="0" parTransId="{2052944F-0C8B-499C-BD9F-CA215B9EC272}" sibTransId="{A88A150B-6095-49F4-B9FC-B10DBEDA77BA}"/>
    <dgm:cxn modelId="{FC283833-5A13-4EBF-8995-AA1D7EF99230}" type="presOf" srcId="{C72DCCB4-36E7-44F8-A2E0-52760946C6DD}" destId="{6E648C0D-DCEC-4994-B282-1676B4A0C533}" srcOrd="0" destOrd="0" presId="urn:microsoft.com/office/officeart/2005/8/layout/equation1"/>
    <dgm:cxn modelId="{C6659A33-669A-448E-8710-AD50298DCDD9}" type="presOf" srcId="{E800EEAB-84BC-4050-803A-823B87340449}" destId="{4207FDC5-4DAC-4C1C-9513-65ED8BB05C8E}" srcOrd="0" destOrd="0" presId="urn:microsoft.com/office/officeart/2005/8/layout/equation1"/>
    <dgm:cxn modelId="{A9A2735B-55AE-4E80-A583-52BF1379E695}" type="presOf" srcId="{FC1405B8-0255-40C5-A617-3D6D3C2A896E}" destId="{4B2003F7-A90A-41D3-97D1-EBC42A6CB66D}" srcOrd="0" destOrd="0" presId="urn:microsoft.com/office/officeart/2005/8/layout/equation1"/>
    <dgm:cxn modelId="{968ADD44-D5AD-42D8-B964-A2E740E40D83}" type="presOf" srcId="{A88A150B-6095-49F4-B9FC-B10DBEDA77BA}" destId="{FDFEC808-FBDA-42D6-85A2-82C5DCFC0E83}" srcOrd="0" destOrd="0" presId="urn:microsoft.com/office/officeart/2005/8/layout/equation1"/>
    <dgm:cxn modelId="{94F9714B-689C-4169-98D0-113D8AA86A49}" srcId="{736AA2D4-22EA-4C61-A635-1DFAFCD91E34}" destId="{FC1405B8-0255-40C5-A617-3D6D3C2A896E}" srcOrd="2" destOrd="0" parTransId="{552A4388-6DC9-45E7-83B3-AE3036688CC1}" sibTransId="{56783F36-B368-46A8-8F45-B4B535E4A319}"/>
    <dgm:cxn modelId="{17219C76-6BFD-4C5C-8F2B-42F1AD30068F}" type="presOf" srcId="{B4BB45A8-4447-473D-8546-DA8C74051750}" destId="{45322DC9-C190-4E90-9E93-D50A42EC5258}" srcOrd="0" destOrd="0" presId="urn:microsoft.com/office/officeart/2005/8/layout/equation1"/>
    <dgm:cxn modelId="{538034B8-B50E-4BEC-8EF7-82140BD469FF}" srcId="{736AA2D4-22EA-4C61-A635-1DFAFCD91E34}" destId="{C72DCCB4-36E7-44F8-A2E0-52760946C6DD}" srcOrd="1" destOrd="0" parTransId="{8AA18F97-8910-483C-B3B6-477948F6BD7B}" sibTransId="{B4BB45A8-4447-473D-8546-DA8C74051750}"/>
    <dgm:cxn modelId="{A906D928-1B69-4F43-9386-088006A8DB9C}" type="presParOf" srcId="{D58324E1-0893-452E-B6C5-66D5FB99CE0C}" destId="{4207FDC5-4DAC-4C1C-9513-65ED8BB05C8E}" srcOrd="0" destOrd="0" presId="urn:microsoft.com/office/officeart/2005/8/layout/equation1"/>
    <dgm:cxn modelId="{D313F946-9521-4BC5-93DE-E1DD98713607}" type="presParOf" srcId="{D58324E1-0893-452E-B6C5-66D5FB99CE0C}" destId="{E518CE39-2344-4015-BF30-592C8B51A059}" srcOrd="1" destOrd="0" presId="urn:microsoft.com/office/officeart/2005/8/layout/equation1"/>
    <dgm:cxn modelId="{C1F59AF2-A11E-4AF2-8A13-302D9AE2CB26}" type="presParOf" srcId="{D58324E1-0893-452E-B6C5-66D5FB99CE0C}" destId="{FDFEC808-FBDA-42D6-85A2-82C5DCFC0E83}" srcOrd="2" destOrd="0" presId="urn:microsoft.com/office/officeart/2005/8/layout/equation1"/>
    <dgm:cxn modelId="{A121EB2F-863D-404C-8540-87492425AB25}" type="presParOf" srcId="{D58324E1-0893-452E-B6C5-66D5FB99CE0C}" destId="{9B96F4E6-937D-4160-9192-8F075B258ACF}" srcOrd="3" destOrd="0" presId="urn:microsoft.com/office/officeart/2005/8/layout/equation1"/>
    <dgm:cxn modelId="{FC3C6948-57CE-431E-A6C6-A45A723B0A88}" type="presParOf" srcId="{D58324E1-0893-452E-B6C5-66D5FB99CE0C}" destId="{6E648C0D-DCEC-4994-B282-1676B4A0C533}" srcOrd="4" destOrd="0" presId="urn:microsoft.com/office/officeart/2005/8/layout/equation1"/>
    <dgm:cxn modelId="{7888038E-74A6-4546-AC51-BACD6823B649}" type="presParOf" srcId="{D58324E1-0893-452E-B6C5-66D5FB99CE0C}" destId="{3029D1FA-F3B5-4549-8FFF-827177E49AEC}" srcOrd="5" destOrd="0" presId="urn:microsoft.com/office/officeart/2005/8/layout/equation1"/>
    <dgm:cxn modelId="{01FBD4B8-00BD-4EE1-BEED-9DF284BF6B7C}" type="presParOf" srcId="{D58324E1-0893-452E-B6C5-66D5FB99CE0C}" destId="{45322DC9-C190-4E90-9E93-D50A42EC5258}" srcOrd="6" destOrd="0" presId="urn:microsoft.com/office/officeart/2005/8/layout/equation1"/>
    <dgm:cxn modelId="{2516F1EB-EFAB-4065-9011-ACD8914F11E5}" type="presParOf" srcId="{D58324E1-0893-452E-B6C5-66D5FB99CE0C}" destId="{3BDE127E-A8E8-4910-9AC0-C34735560487}" srcOrd="7" destOrd="0" presId="urn:microsoft.com/office/officeart/2005/8/layout/equation1"/>
    <dgm:cxn modelId="{AA84D299-3857-4ADD-9149-69421826023B}" type="presParOf" srcId="{D58324E1-0893-452E-B6C5-66D5FB99CE0C}" destId="{4B2003F7-A90A-41D3-97D1-EBC42A6CB66D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8E789-DAE8-49DC-967B-084E09F95B2F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16A7F46-F909-48C8-85D3-4074A829B9E2}">
      <dgm:prSet phldrT="[Text]"/>
      <dgm:spPr/>
      <dgm:t>
        <a:bodyPr/>
        <a:lstStyle/>
        <a:p>
          <a:r>
            <a:rPr lang="en-US" b="1" dirty="0"/>
            <a:t>Increase last year’s required local contribution by the MRGF</a:t>
          </a:r>
        </a:p>
      </dgm:t>
    </dgm:pt>
    <dgm:pt modelId="{CF97F794-A884-4047-A926-C1B55E44E26E}" type="parTrans" cxnId="{81F9D95F-B7BC-4A7D-9369-9393919D605B}">
      <dgm:prSet/>
      <dgm:spPr/>
      <dgm:t>
        <a:bodyPr/>
        <a:lstStyle/>
        <a:p>
          <a:endParaRPr lang="en-US"/>
        </a:p>
      </dgm:t>
    </dgm:pt>
    <dgm:pt modelId="{D264DEE3-B2AA-41AC-B598-372342FC7A6A}" type="sibTrans" cxnId="{81F9D95F-B7BC-4A7D-9369-9393919D605B}">
      <dgm:prSet/>
      <dgm:spPr/>
      <dgm:t>
        <a:bodyPr/>
        <a:lstStyle/>
        <a:p>
          <a:endParaRPr lang="en-US"/>
        </a:p>
      </dgm:t>
    </dgm:pt>
    <dgm:pt modelId="{41C1D1F0-81CA-44EA-8E94-909CF6D19C13}">
      <dgm:prSet phldrT="[Text]"/>
      <dgm:spPr/>
      <dgm:t>
        <a:bodyPr/>
        <a:lstStyle/>
        <a:p>
          <a:r>
            <a:rPr lang="en-US" b="1" dirty="0"/>
            <a:t>If the PLC as a % of foundation is less than target</a:t>
          </a:r>
        </a:p>
      </dgm:t>
    </dgm:pt>
    <dgm:pt modelId="{546D5508-0932-464D-8199-BB9A14AA8C9C}" type="parTrans" cxnId="{50C3624B-5BC1-42C6-A085-C9B83EE68570}">
      <dgm:prSet/>
      <dgm:spPr/>
      <dgm:t>
        <a:bodyPr/>
        <a:lstStyle/>
        <a:p>
          <a:endParaRPr lang="en-US" dirty="0"/>
        </a:p>
      </dgm:t>
    </dgm:pt>
    <dgm:pt modelId="{EA01EEF6-F40B-4465-99D7-E0B5491D4F7A}" type="sibTrans" cxnId="{50C3624B-5BC1-42C6-A085-C9B83EE68570}">
      <dgm:prSet/>
      <dgm:spPr/>
      <dgm:t>
        <a:bodyPr/>
        <a:lstStyle/>
        <a:p>
          <a:endParaRPr lang="en-US"/>
        </a:p>
      </dgm:t>
    </dgm:pt>
    <dgm:pt modelId="{03E3D143-97A7-4F8A-B9C1-33A9342060B0}">
      <dgm:prSet phldrT="[Text]"/>
      <dgm:spPr/>
      <dgm:t>
        <a:bodyPr/>
        <a:lstStyle/>
        <a:p>
          <a:r>
            <a:rPr lang="en-US" b="1" dirty="0"/>
            <a:t>If the difference is &lt; than 2.5%, the PLC is the new requirement </a:t>
          </a:r>
        </a:p>
      </dgm:t>
    </dgm:pt>
    <dgm:pt modelId="{9D664BC0-85D7-42C2-9D7E-AC518D015E4A}" type="parTrans" cxnId="{962F10D6-B922-4EE5-B42B-8016B23E3242}">
      <dgm:prSet/>
      <dgm:spPr/>
      <dgm:t>
        <a:bodyPr/>
        <a:lstStyle/>
        <a:p>
          <a:endParaRPr lang="en-US" dirty="0"/>
        </a:p>
      </dgm:t>
    </dgm:pt>
    <dgm:pt modelId="{E109FFE8-9D63-41D1-8009-1B4BFD8225BF}" type="sibTrans" cxnId="{962F10D6-B922-4EE5-B42B-8016B23E3242}">
      <dgm:prSet/>
      <dgm:spPr/>
      <dgm:t>
        <a:bodyPr/>
        <a:lstStyle/>
        <a:p>
          <a:endParaRPr lang="en-US"/>
        </a:p>
      </dgm:t>
    </dgm:pt>
    <dgm:pt modelId="{9607414A-142F-4BED-B84A-5D9B5CBC226C}">
      <dgm:prSet phldrT="[Text]"/>
      <dgm:spPr/>
      <dgm:t>
        <a:bodyPr/>
        <a:lstStyle/>
        <a:p>
          <a:r>
            <a:rPr lang="en-US" b="1" dirty="0"/>
            <a:t>If the difference is &gt; 7.5%, add 2% to PLC</a:t>
          </a:r>
        </a:p>
      </dgm:t>
    </dgm:pt>
    <dgm:pt modelId="{84684FD0-4701-4881-9E7C-200515850A90}" type="parTrans" cxnId="{4A447665-0D1A-44D3-A69A-DB1ACD0A202C}">
      <dgm:prSet/>
      <dgm:spPr/>
      <dgm:t>
        <a:bodyPr/>
        <a:lstStyle/>
        <a:p>
          <a:endParaRPr lang="en-US" dirty="0"/>
        </a:p>
      </dgm:t>
    </dgm:pt>
    <dgm:pt modelId="{19D40EDF-212F-4F84-B6DC-B17BA5CB206A}" type="sibTrans" cxnId="{4A447665-0D1A-44D3-A69A-DB1ACD0A202C}">
      <dgm:prSet/>
      <dgm:spPr/>
      <dgm:t>
        <a:bodyPr/>
        <a:lstStyle/>
        <a:p>
          <a:endParaRPr lang="en-US"/>
        </a:p>
      </dgm:t>
    </dgm:pt>
    <dgm:pt modelId="{3E925519-AB70-487F-A3CF-779C9D4986B2}">
      <dgm:prSet phldrT="[Text]"/>
      <dgm:spPr/>
      <dgm:t>
        <a:bodyPr/>
        <a:lstStyle/>
        <a:p>
          <a:r>
            <a:rPr lang="en-US" b="1" dirty="0"/>
            <a:t> If the PLC as a % of foundation is more than target</a:t>
          </a:r>
        </a:p>
      </dgm:t>
    </dgm:pt>
    <dgm:pt modelId="{13D32746-C5C9-46CA-8BEF-EB4ECF892FC9}" type="parTrans" cxnId="{56D7B375-0210-4FEC-AAD1-CF7FE523FBE0}">
      <dgm:prSet/>
      <dgm:spPr/>
      <dgm:t>
        <a:bodyPr/>
        <a:lstStyle/>
        <a:p>
          <a:endParaRPr lang="en-US" dirty="0"/>
        </a:p>
      </dgm:t>
    </dgm:pt>
    <dgm:pt modelId="{F1300936-93BA-462C-875D-1068BD455BF3}" type="sibTrans" cxnId="{56D7B375-0210-4FEC-AAD1-CF7FE523FBE0}">
      <dgm:prSet/>
      <dgm:spPr/>
      <dgm:t>
        <a:bodyPr/>
        <a:lstStyle/>
        <a:p>
          <a:endParaRPr lang="en-US"/>
        </a:p>
      </dgm:t>
    </dgm:pt>
    <dgm:pt modelId="{DE40F3D7-6795-4175-804D-4960BEE93730}">
      <dgm:prSet/>
      <dgm:spPr/>
      <dgm:t>
        <a:bodyPr/>
        <a:lstStyle/>
        <a:p>
          <a:r>
            <a:rPr lang="en-US" b="1" dirty="0"/>
            <a:t>Reduce PLC by 100% of the gap</a:t>
          </a:r>
        </a:p>
      </dgm:t>
    </dgm:pt>
    <dgm:pt modelId="{CE54A0F9-30D0-49D8-971B-D826D00A82D9}" type="parTrans" cxnId="{0DB5730D-1F43-4326-BA6D-FB0516290BAF}">
      <dgm:prSet/>
      <dgm:spPr/>
      <dgm:t>
        <a:bodyPr/>
        <a:lstStyle/>
        <a:p>
          <a:endParaRPr lang="en-US" dirty="0"/>
        </a:p>
      </dgm:t>
    </dgm:pt>
    <dgm:pt modelId="{D73E3A5E-4838-4C13-A439-03DC98DB6A08}" type="sibTrans" cxnId="{0DB5730D-1F43-4326-BA6D-FB0516290BAF}">
      <dgm:prSet/>
      <dgm:spPr/>
      <dgm:t>
        <a:bodyPr/>
        <a:lstStyle/>
        <a:p>
          <a:endParaRPr lang="en-US"/>
        </a:p>
      </dgm:t>
    </dgm:pt>
    <dgm:pt modelId="{B06FB02C-2212-4766-8B56-337E8E5A9362}">
      <dgm:prSet/>
      <dgm:spPr/>
      <dgm:t>
        <a:bodyPr/>
        <a:lstStyle/>
        <a:p>
          <a:r>
            <a:rPr lang="en-US" b="1" dirty="0"/>
            <a:t>If the difference is between 2.5% and 7.5%, add 1% to PLC</a:t>
          </a:r>
        </a:p>
      </dgm:t>
    </dgm:pt>
    <dgm:pt modelId="{E3679DB5-1AE3-49E7-8AFB-32731F76C58F}" type="parTrans" cxnId="{7FD5709D-455C-42CE-B728-071D7A40FBA9}">
      <dgm:prSet/>
      <dgm:spPr/>
      <dgm:t>
        <a:bodyPr/>
        <a:lstStyle/>
        <a:p>
          <a:endParaRPr lang="en-US" dirty="0"/>
        </a:p>
      </dgm:t>
    </dgm:pt>
    <dgm:pt modelId="{C2F07E62-3801-409E-9C46-34DD1BDDEBAA}" type="sibTrans" cxnId="{7FD5709D-455C-42CE-B728-071D7A40FBA9}">
      <dgm:prSet/>
      <dgm:spPr/>
      <dgm:t>
        <a:bodyPr/>
        <a:lstStyle/>
        <a:p>
          <a:endParaRPr lang="en-US"/>
        </a:p>
      </dgm:t>
    </dgm:pt>
    <dgm:pt modelId="{EA953510-FE78-46C1-A7FA-81B98A339B5C}" type="pres">
      <dgm:prSet presAssocID="{7828E789-DAE8-49DC-967B-084E09F95B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5B75281-E2F7-4B3B-A90D-045BA8C61F46}" type="pres">
      <dgm:prSet presAssocID="{416A7F46-F909-48C8-85D3-4074A829B9E2}" presName="root1" presStyleCnt="0"/>
      <dgm:spPr/>
    </dgm:pt>
    <dgm:pt modelId="{BF19BE8B-BD87-42A2-9764-1EB090F7B15B}" type="pres">
      <dgm:prSet presAssocID="{416A7F46-F909-48C8-85D3-4074A829B9E2}" presName="LevelOneTextNode" presStyleLbl="node0" presStyleIdx="0" presStyleCnt="1">
        <dgm:presLayoutVars>
          <dgm:chPref val="3"/>
        </dgm:presLayoutVars>
      </dgm:prSet>
      <dgm:spPr/>
    </dgm:pt>
    <dgm:pt modelId="{8E227A6F-0A78-4AFD-AAE7-6E68CBF6C2BF}" type="pres">
      <dgm:prSet presAssocID="{416A7F46-F909-48C8-85D3-4074A829B9E2}" presName="level2hierChild" presStyleCnt="0"/>
      <dgm:spPr/>
    </dgm:pt>
    <dgm:pt modelId="{82B584B0-124C-45FD-BE2B-109FC2367A9C}" type="pres">
      <dgm:prSet presAssocID="{13D32746-C5C9-46CA-8BEF-EB4ECF892FC9}" presName="conn2-1" presStyleLbl="parChTrans1D2" presStyleIdx="0" presStyleCnt="2"/>
      <dgm:spPr/>
    </dgm:pt>
    <dgm:pt modelId="{14F664F6-088A-47BA-BAEC-B8DCB037C1BD}" type="pres">
      <dgm:prSet presAssocID="{13D32746-C5C9-46CA-8BEF-EB4ECF892FC9}" presName="connTx" presStyleLbl="parChTrans1D2" presStyleIdx="0" presStyleCnt="2"/>
      <dgm:spPr/>
    </dgm:pt>
    <dgm:pt modelId="{4E28656B-7147-45C1-9423-266A5BE52374}" type="pres">
      <dgm:prSet presAssocID="{3E925519-AB70-487F-A3CF-779C9D4986B2}" presName="root2" presStyleCnt="0"/>
      <dgm:spPr/>
    </dgm:pt>
    <dgm:pt modelId="{B3E8E1DF-4E1D-4AD2-B2E4-4593C4EB17D2}" type="pres">
      <dgm:prSet presAssocID="{3E925519-AB70-487F-A3CF-779C9D4986B2}" presName="LevelTwoTextNode" presStyleLbl="node2" presStyleIdx="0" presStyleCnt="2">
        <dgm:presLayoutVars>
          <dgm:chPref val="3"/>
        </dgm:presLayoutVars>
      </dgm:prSet>
      <dgm:spPr/>
    </dgm:pt>
    <dgm:pt modelId="{FE3588CB-5C7F-4FFD-8915-252669BFB854}" type="pres">
      <dgm:prSet presAssocID="{3E925519-AB70-487F-A3CF-779C9D4986B2}" presName="level3hierChild" presStyleCnt="0"/>
      <dgm:spPr/>
    </dgm:pt>
    <dgm:pt modelId="{BF3BCB26-BF55-40DF-B618-CC5C172CA459}" type="pres">
      <dgm:prSet presAssocID="{CE54A0F9-30D0-49D8-971B-D826D00A82D9}" presName="conn2-1" presStyleLbl="parChTrans1D3" presStyleIdx="0" presStyleCnt="4"/>
      <dgm:spPr/>
    </dgm:pt>
    <dgm:pt modelId="{099189A1-B173-4C25-8601-90FE72FAB885}" type="pres">
      <dgm:prSet presAssocID="{CE54A0F9-30D0-49D8-971B-D826D00A82D9}" presName="connTx" presStyleLbl="parChTrans1D3" presStyleIdx="0" presStyleCnt="4"/>
      <dgm:spPr/>
    </dgm:pt>
    <dgm:pt modelId="{FAD1C297-6C98-472B-8EC4-5C11C268AE02}" type="pres">
      <dgm:prSet presAssocID="{DE40F3D7-6795-4175-804D-4960BEE93730}" presName="root2" presStyleCnt="0"/>
      <dgm:spPr/>
    </dgm:pt>
    <dgm:pt modelId="{3AC7DFFC-322D-499F-BBD4-F622DC22D511}" type="pres">
      <dgm:prSet presAssocID="{DE40F3D7-6795-4175-804D-4960BEE93730}" presName="LevelTwoTextNode" presStyleLbl="node3" presStyleIdx="0" presStyleCnt="4">
        <dgm:presLayoutVars>
          <dgm:chPref val="3"/>
        </dgm:presLayoutVars>
      </dgm:prSet>
      <dgm:spPr/>
    </dgm:pt>
    <dgm:pt modelId="{F35DCDF9-1065-446F-9F5F-6F0EA41B6FF1}" type="pres">
      <dgm:prSet presAssocID="{DE40F3D7-6795-4175-804D-4960BEE93730}" presName="level3hierChild" presStyleCnt="0"/>
      <dgm:spPr/>
    </dgm:pt>
    <dgm:pt modelId="{0F05C161-9291-4B88-95EB-C2952CEAE6E2}" type="pres">
      <dgm:prSet presAssocID="{546D5508-0932-464D-8199-BB9A14AA8C9C}" presName="conn2-1" presStyleLbl="parChTrans1D2" presStyleIdx="1" presStyleCnt="2"/>
      <dgm:spPr/>
    </dgm:pt>
    <dgm:pt modelId="{B7A20078-B9E5-4430-8D6E-2DD2F71362F3}" type="pres">
      <dgm:prSet presAssocID="{546D5508-0932-464D-8199-BB9A14AA8C9C}" presName="connTx" presStyleLbl="parChTrans1D2" presStyleIdx="1" presStyleCnt="2"/>
      <dgm:spPr/>
    </dgm:pt>
    <dgm:pt modelId="{3649D70E-5B38-4B67-826E-A2E95C448CB7}" type="pres">
      <dgm:prSet presAssocID="{41C1D1F0-81CA-44EA-8E94-909CF6D19C13}" presName="root2" presStyleCnt="0"/>
      <dgm:spPr/>
    </dgm:pt>
    <dgm:pt modelId="{1432B6AB-057E-4A0D-9657-D3783F2ECED5}" type="pres">
      <dgm:prSet presAssocID="{41C1D1F0-81CA-44EA-8E94-909CF6D19C13}" presName="LevelTwoTextNode" presStyleLbl="node2" presStyleIdx="1" presStyleCnt="2" custLinFactNeighborX="2" custLinFactNeighborY="-5727">
        <dgm:presLayoutVars>
          <dgm:chPref val="3"/>
        </dgm:presLayoutVars>
      </dgm:prSet>
      <dgm:spPr/>
    </dgm:pt>
    <dgm:pt modelId="{532B47F2-07DF-49EE-8194-D9D576C2C7A1}" type="pres">
      <dgm:prSet presAssocID="{41C1D1F0-81CA-44EA-8E94-909CF6D19C13}" presName="level3hierChild" presStyleCnt="0"/>
      <dgm:spPr/>
    </dgm:pt>
    <dgm:pt modelId="{D7BE62FF-0CAE-464A-A74F-4D9B02DD80A7}" type="pres">
      <dgm:prSet presAssocID="{9D664BC0-85D7-42C2-9D7E-AC518D015E4A}" presName="conn2-1" presStyleLbl="parChTrans1D3" presStyleIdx="1" presStyleCnt="4"/>
      <dgm:spPr/>
    </dgm:pt>
    <dgm:pt modelId="{519635F6-2CA8-4557-884E-595C48DB90CB}" type="pres">
      <dgm:prSet presAssocID="{9D664BC0-85D7-42C2-9D7E-AC518D015E4A}" presName="connTx" presStyleLbl="parChTrans1D3" presStyleIdx="1" presStyleCnt="4"/>
      <dgm:spPr/>
    </dgm:pt>
    <dgm:pt modelId="{0A320ED2-6AB7-4B8C-B8DC-E146260EB290}" type="pres">
      <dgm:prSet presAssocID="{03E3D143-97A7-4F8A-B9C1-33A9342060B0}" presName="root2" presStyleCnt="0"/>
      <dgm:spPr/>
    </dgm:pt>
    <dgm:pt modelId="{6D865775-3ACD-4970-8DBE-5A7212F4BE41}" type="pres">
      <dgm:prSet presAssocID="{03E3D143-97A7-4F8A-B9C1-33A9342060B0}" presName="LevelTwoTextNode" presStyleLbl="node3" presStyleIdx="1" presStyleCnt="4">
        <dgm:presLayoutVars>
          <dgm:chPref val="3"/>
        </dgm:presLayoutVars>
      </dgm:prSet>
      <dgm:spPr/>
    </dgm:pt>
    <dgm:pt modelId="{4E9A1260-1366-4778-87C1-392EFCCB98D8}" type="pres">
      <dgm:prSet presAssocID="{03E3D143-97A7-4F8A-B9C1-33A9342060B0}" presName="level3hierChild" presStyleCnt="0"/>
      <dgm:spPr/>
    </dgm:pt>
    <dgm:pt modelId="{7E0A7B99-ADC5-46E5-9FC3-A5A6A52B8BFB}" type="pres">
      <dgm:prSet presAssocID="{E3679DB5-1AE3-49E7-8AFB-32731F76C58F}" presName="conn2-1" presStyleLbl="parChTrans1D3" presStyleIdx="2" presStyleCnt="4"/>
      <dgm:spPr/>
    </dgm:pt>
    <dgm:pt modelId="{C41EDA22-E204-461E-B334-6A60DF07B3CC}" type="pres">
      <dgm:prSet presAssocID="{E3679DB5-1AE3-49E7-8AFB-32731F76C58F}" presName="connTx" presStyleLbl="parChTrans1D3" presStyleIdx="2" presStyleCnt="4"/>
      <dgm:spPr/>
    </dgm:pt>
    <dgm:pt modelId="{CD6DC967-6E6F-4FA6-AB72-2B2E796A81A5}" type="pres">
      <dgm:prSet presAssocID="{B06FB02C-2212-4766-8B56-337E8E5A9362}" presName="root2" presStyleCnt="0"/>
      <dgm:spPr/>
    </dgm:pt>
    <dgm:pt modelId="{CE00BF54-49A3-403A-952B-34BCF99D061C}" type="pres">
      <dgm:prSet presAssocID="{B06FB02C-2212-4766-8B56-337E8E5A9362}" presName="LevelTwoTextNode" presStyleLbl="node3" presStyleIdx="2" presStyleCnt="4">
        <dgm:presLayoutVars>
          <dgm:chPref val="3"/>
        </dgm:presLayoutVars>
      </dgm:prSet>
      <dgm:spPr/>
    </dgm:pt>
    <dgm:pt modelId="{8337233C-208D-448F-9826-D34A57AF4A22}" type="pres">
      <dgm:prSet presAssocID="{B06FB02C-2212-4766-8B56-337E8E5A9362}" presName="level3hierChild" presStyleCnt="0"/>
      <dgm:spPr/>
    </dgm:pt>
    <dgm:pt modelId="{FA5D3E23-F91F-4083-9503-C29FC8C5583D}" type="pres">
      <dgm:prSet presAssocID="{84684FD0-4701-4881-9E7C-200515850A90}" presName="conn2-1" presStyleLbl="parChTrans1D3" presStyleIdx="3" presStyleCnt="4"/>
      <dgm:spPr/>
    </dgm:pt>
    <dgm:pt modelId="{4CB5C043-5139-46CD-8C04-BE5ABDFCE5A6}" type="pres">
      <dgm:prSet presAssocID="{84684FD0-4701-4881-9E7C-200515850A90}" presName="connTx" presStyleLbl="parChTrans1D3" presStyleIdx="3" presStyleCnt="4"/>
      <dgm:spPr/>
    </dgm:pt>
    <dgm:pt modelId="{6DE5D3B6-FD42-46A6-9F89-6D1B54D242B5}" type="pres">
      <dgm:prSet presAssocID="{9607414A-142F-4BED-B84A-5D9B5CBC226C}" presName="root2" presStyleCnt="0"/>
      <dgm:spPr/>
    </dgm:pt>
    <dgm:pt modelId="{F36B49DE-9975-46A4-A784-C649D401976D}" type="pres">
      <dgm:prSet presAssocID="{9607414A-142F-4BED-B84A-5D9B5CBC226C}" presName="LevelTwoTextNode" presStyleLbl="node3" presStyleIdx="3" presStyleCnt="4">
        <dgm:presLayoutVars>
          <dgm:chPref val="3"/>
        </dgm:presLayoutVars>
      </dgm:prSet>
      <dgm:spPr/>
    </dgm:pt>
    <dgm:pt modelId="{4924C215-507D-40DE-B878-E0DE7094CAA9}" type="pres">
      <dgm:prSet presAssocID="{9607414A-142F-4BED-B84A-5D9B5CBC226C}" presName="level3hierChild" presStyleCnt="0"/>
      <dgm:spPr/>
    </dgm:pt>
  </dgm:ptLst>
  <dgm:cxnLst>
    <dgm:cxn modelId="{0DB5730D-1F43-4326-BA6D-FB0516290BAF}" srcId="{3E925519-AB70-487F-A3CF-779C9D4986B2}" destId="{DE40F3D7-6795-4175-804D-4960BEE93730}" srcOrd="0" destOrd="0" parTransId="{CE54A0F9-30D0-49D8-971B-D826D00A82D9}" sibTransId="{D73E3A5E-4838-4C13-A439-03DC98DB6A08}"/>
    <dgm:cxn modelId="{975B3A10-2B3F-4502-835A-40FF040509B3}" type="presOf" srcId="{CE54A0F9-30D0-49D8-971B-D826D00A82D9}" destId="{BF3BCB26-BF55-40DF-B618-CC5C172CA459}" srcOrd="0" destOrd="0" presId="urn:microsoft.com/office/officeart/2005/8/layout/hierarchy2"/>
    <dgm:cxn modelId="{F771A929-737E-48F8-82C9-20D72764966B}" type="presOf" srcId="{9D664BC0-85D7-42C2-9D7E-AC518D015E4A}" destId="{519635F6-2CA8-4557-884E-595C48DB90CB}" srcOrd="1" destOrd="0" presId="urn:microsoft.com/office/officeart/2005/8/layout/hierarchy2"/>
    <dgm:cxn modelId="{83B4832A-7C7E-4C2F-BE47-EC74ED6A38DE}" type="presOf" srcId="{84684FD0-4701-4881-9E7C-200515850A90}" destId="{4CB5C043-5139-46CD-8C04-BE5ABDFCE5A6}" srcOrd="1" destOrd="0" presId="urn:microsoft.com/office/officeart/2005/8/layout/hierarchy2"/>
    <dgm:cxn modelId="{75A07D3E-08F5-43FD-944A-0622F10F0D63}" type="presOf" srcId="{03E3D143-97A7-4F8A-B9C1-33A9342060B0}" destId="{6D865775-3ACD-4970-8DBE-5A7212F4BE41}" srcOrd="0" destOrd="0" presId="urn:microsoft.com/office/officeart/2005/8/layout/hierarchy2"/>
    <dgm:cxn modelId="{8655483F-899B-4B82-914A-6E851D68A506}" type="presOf" srcId="{84684FD0-4701-4881-9E7C-200515850A90}" destId="{FA5D3E23-F91F-4083-9503-C29FC8C5583D}" srcOrd="0" destOrd="0" presId="urn:microsoft.com/office/officeart/2005/8/layout/hierarchy2"/>
    <dgm:cxn modelId="{5B2C8340-4670-4948-BBA9-72ABB5A67AF1}" type="presOf" srcId="{7828E789-DAE8-49DC-967B-084E09F95B2F}" destId="{EA953510-FE78-46C1-A7FA-81B98A339B5C}" srcOrd="0" destOrd="0" presId="urn:microsoft.com/office/officeart/2005/8/layout/hierarchy2"/>
    <dgm:cxn modelId="{63885C5E-6BAE-4CAF-A885-71D72D591A3C}" type="presOf" srcId="{13D32746-C5C9-46CA-8BEF-EB4ECF892FC9}" destId="{14F664F6-088A-47BA-BAEC-B8DCB037C1BD}" srcOrd="1" destOrd="0" presId="urn:microsoft.com/office/officeart/2005/8/layout/hierarchy2"/>
    <dgm:cxn modelId="{81F9D95F-B7BC-4A7D-9369-9393919D605B}" srcId="{7828E789-DAE8-49DC-967B-084E09F95B2F}" destId="{416A7F46-F909-48C8-85D3-4074A829B9E2}" srcOrd="0" destOrd="0" parTransId="{CF97F794-A884-4047-A926-C1B55E44E26E}" sibTransId="{D264DEE3-B2AA-41AC-B598-372342FC7A6A}"/>
    <dgm:cxn modelId="{4A447665-0D1A-44D3-A69A-DB1ACD0A202C}" srcId="{41C1D1F0-81CA-44EA-8E94-909CF6D19C13}" destId="{9607414A-142F-4BED-B84A-5D9B5CBC226C}" srcOrd="2" destOrd="0" parTransId="{84684FD0-4701-4881-9E7C-200515850A90}" sibTransId="{19D40EDF-212F-4F84-B6DC-B17BA5CB206A}"/>
    <dgm:cxn modelId="{90EF5748-F17D-414E-8CCC-907DD170D5B5}" type="presOf" srcId="{E3679DB5-1AE3-49E7-8AFB-32731F76C58F}" destId="{7E0A7B99-ADC5-46E5-9FC3-A5A6A52B8BFB}" srcOrd="0" destOrd="0" presId="urn:microsoft.com/office/officeart/2005/8/layout/hierarchy2"/>
    <dgm:cxn modelId="{50C3624B-5BC1-42C6-A085-C9B83EE68570}" srcId="{416A7F46-F909-48C8-85D3-4074A829B9E2}" destId="{41C1D1F0-81CA-44EA-8E94-909CF6D19C13}" srcOrd="1" destOrd="0" parTransId="{546D5508-0932-464D-8199-BB9A14AA8C9C}" sibTransId="{EA01EEF6-F40B-4465-99D7-E0B5491D4F7A}"/>
    <dgm:cxn modelId="{5A294D4B-7C86-4B94-858A-8B1DD8B5A63F}" type="presOf" srcId="{9D664BC0-85D7-42C2-9D7E-AC518D015E4A}" destId="{D7BE62FF-0CAE-464A-A74F-4D9B02DD80A7}" srcOrd="0" destOrd="0" presId="urn:microsoft.com/office/officeart/2005/8/layout/hierarchy2"/>
    <dgm:cxn modelId="{A5F70555-E13B-49EE-81B0-632DB647495D}" type="presOf" srcId="{546D5508-0932-464D-8199-BB9A14AA8C9C}" destId="{0F05C161-9291-4B88-95EB-C2952CEAE6E2}" srcOrd="0" destOrd="0" presId="urn:microsoft.com/office/officeart/2005/8/layout/hierarchy2"/>
    <dgm:cxn modelId="{56D7B375-0210-4FEC-AAD1-CF7FE523FBE0}" srcId="{416A7F46-F909-48C8-85D3-4074A829B9E2}" destId="{3E925519-AB70-487F-A3CF-779C9D4986B2}" srcOrd="0" destOrd="0" parTransId="{13D32746-C5C9-46CA-8BEF-EB4ECF892FC9}" sibTransId="{F1300936-93BA-462C-875D-1068BD455BF3}"/>
    <dgm:cxn modelId="{DC8E3679-9316-4CC6-86CA-DB253FC268DE}" type="presOf" srcId="{E3679DB5-1AE3-49E7-8AFB-32731F76C58F}" destId="{C41EDA22-E204-461E-B334-6A60DF07B3CC}" srcOrd="1" destOrd="0" presId="urn:microsoft.com/office/officeart/2005/8/layout/hierarchy2"/>
    <dgm:cxn modelId="{72118D99-97C3-4246-BEE3-9DADE3125DF2}" type="presOf" srcId="{DE40F3D7-6795-4175-804D-4960BEE93730}" destId="{3AC7DFFC-322D-499F-BBD4-F622DC22D511}" srcOrd="0" destOrd="0" presId="urn:microsoft.com/office/officeart/2005/8/layout/hierarchy2"/>
    <dgm:cxn modelId="{7FD5709D-455C-42CE-B728-071D7A40FBA9}" srcId="{41C1D1F0-81CA-44EA-8E94-909CF6D19C13}" destId="{B06FB02C-2212-4766-8B56-337E8E5A9362}" srcOrd="1" destOrd="0" parTransId="{E3679DB5-1AE3-49E7-8AFB-32731F76C58F}" sibTransId="{C2F07E62-3801-409E-9C46-34DD1BDDEBAA}"/>
    <dgm:cxn modelId="{FD8D9EAD-F10E-4C20-93A3-87B039F07E5E}" type="presOf" srcId="{9607414A-142F-4BED-B84A-5D9B5CBC226C}" destId="{F36B49DE-9975-46A4-A784-C649D401976D}" srcOrd="0" destOrd="0" presId="urn:microsoft.com/office/officeart/2005/8/layout/hierarchy2"/>
    <dgm:cxn modelId="{68A633BA-A1C0-40B3-8F00-C348F77ABEF7}" type="presOf" srcId="{546D5508-0932-464D-8199-BB9A14AA8C9C}" destId="{B7A20078-B9E5-4430-8D6E-2DD2F71362F3}" srcOrd="1" destOrd="0" presId="urn:microsoft.com/office/officeart/2005/8/layout/hierarchy2"/>
    <dgm:cxn modelId="{962F10D6-B922-4EE5-B42B-8016B23E3242}" srcId="{41C1D1F0-81CA-44EA-8E94-909CF6D19C13}" destId="{03E3D143-97A7-4F8A-B9C1-33A9342060B0}" srcOrd="0" destOrd="0" parTransId="{9D664BC0-85D7-42C2-9D7E-AC518D015E4A}" sibTransId="{E109FFE8-9D63-41D1-8009-1B4BFD8225BF}"/>
    <dgm:cxn modelId="{4CB004D7-1CEA-48C3-A0C8-FB4C056BE761}" type="presOf" srcId="{3E925519-AB70-487F-A3CF-779C9D4986B2}" destId="{B3E8E1DF-4E1D-4AD2-B2E4-4593C4EB17D2}" srcOrd="0" destOrd="0" presId="urn:microsoft.com/office/officeart/2005/8/layout/hierarchy2"/>
    <dgm:cxn modelId="{FAB28DD8-656E-42D6-96BA-2E824CB38522}" type="presOf" srcId="{416A7F46-F909-48C8-85D3-4074A829B9E2}" destId="{BF19BE8B-BD87-42A2-9764-1EB090F7B15B}" srcOrd="0" destOrd="0" presId="urn:microsoft.com/office/officeart/2005/8/layout/hierarchy2"/>
    <dgm:cxn modelId="{EA8385DD-6559-4806-86A7-64389BD555A5}" type="presOf" srcId="{B06FB02C-2212-4766-8B56-337E8E5A9362}" destId="{CE00BF54-49A3-403A-952B-34BCF99D061C}" srcOrd="0" destOrd="0" presId="urn:microsoft.com/office/officeart/2005/8/layout/hierarchy2"/>
    <dgm:cxn modelId="{65041DEF-99F0-46EE-9C12-C2CBFA0D2981}" type="presOf" srcId="{13D32746-C5C9-46CA-8BEF-EB4ECF892FC9}" destId="{82B584B0-124C-45FD-BE2B-109FC2367A9C}" srcOrd="0" destOrd="0" presId="urn:microsoft.com/office/officeart/2005/8/layout/hierarchy2"/>
    <dgm:cxn modelId="{59508CF3-B3DC-44F8-A01C-20472B5E645C}" type="presOf" srcId="{CE54A0F9-30D0-49D8-971B-D826D00A82D9}" destId="{099189A1-B173-4C25-8601-90FE72FAB885}" srcOrd="1" destOrd="0" presId="urn:microsoft.com/office/officeart/2005/8/layout/hierarchy2"/>
    <dgm:cxn modelId="{078AE0F6-2BEF-4535-8289-F0B1EB85999C}" type="presOf" srcId="{41C1D1F0-81CA-44EA-8E94-909CF6D19C13}" destId="{1432B6AB-057E-4A0D-9657-D3783F2ECED5}" srcOrd="0" destOrd="0" presId="urn:microsoft.com/office/officeart/2005/8/layout/hierarchy2"/>
    <dgm:cxn modelId="{1BF6EE17-E6E2-49D6-9272-69BB57897033}" type="presParOf" srcId="{EA953510-FE78-46C1-A7FA-81B98A339B5C}" destId="{25B75281-E2F7-4B3B-A90D-045BA8C61F46}" srcOrd="0" destOrd="0" presId="urn:microsoft.com/office/officeart/2005/8/layout/hierarchy2"/>
    <dgm:cxn modelId="{F8D03AE5-BF5D-42EE-8449-1D52B941A011}" type="presParOf" srcId="{25B75281-E2F7-4B3B-A90D-045BA8C61F46}" destId="{BF19BE8B-BD87-42A2-9764-1EB090F7B15B}" srcOrd="0" destOrd="0" presId="urn:microsoft.com/office/officeart/2005/8/layout/hierarchy2"/>
    <dgm:cxn modelId="{997F8B9B-20D7-410B-A505-5EC6C6B62D5F}" type="presParOf" srcId="{25B75281-E2F7-4B3B-A90D-045BA8C61F46}" destId="{8E227A6F-0A78-4AFD-AAE7-6E68CBF6C2BF}" srcOrd="1" destOrd="0" presId="urn:microsoft.com/office/officeart/2005/8/layout/hierarchy2"/>
    <dgm:cxn modelId="{AC35DB33-CE81-4644-9502-9734853E4333}" type="presParOf" srcId="{8E227A6F-0A78-4AFD-AAE7-6E68CBF6C2BF}" destId="{82B584B0-124C-45FD-BE2B-109FC2367A9C}" srcOrd="0" destOrd="0" presId="urn:microsoft.com/office/officeart/2005/8/layout/hierarchy2"/>
    <dgm:cxn modelId="{8065C922-54DE-41E7-BC13-F53F842849F7}" type="presParOf" srcId="{82B584B0-124C-45FD-BE2B-109FC2367A9C}" destId="{14F664F6-088A-47BA-BAEC-B8DCB037C1BD}" srcOrd="0" destOrd="0" presId="urn:microsoft.com/office/officeart/2005/8/layout/hierarchy2"/>
    <dgm:cxn modelId="{E91F9BFC-047E-431B-90DE-4A5C20AB6DE9}" type="presParOf" srcId="{8E227A6F-0A78-4AFD-AAE7-6E68CBF6C2BF}" destId="{4E28656B-7147-45C1-9423-266A5BE52374}" srcOrd="1" destOrd="0" presId="urn:microsoft.com/office/officeart/2005/8/layout/hierarchy2"/>
    <dgm:cxn modelId="{5D3C264A-2AF6-4FE8-A7D8-CAF041E9B5DF}" type="presParOf" srcId="{4E28656B-7147-45C1-9423-266A5BE52374}" destId="{B3E8E1DF-4E1D-4AD2-B2E4-4593C4EB17D2}" srcOrd="0" destOrd="0" presId="urn:microsoft.com/office/officeart/2005/8/layout/hierarchy2"/>
    <dgm:cxn modelId="{C0DB384D-39AA-4EDC-90C6-49AD827A1005}" type="presParOf" srcId="{4E28656B-7147-45C1-9423-266A5BE52374}" destId="{FE3588CB-5C7F-4FFD-8915-252669BFB854}" srcOrd="1" destOrd="0" presId="urn:microsoft.com/office/officeart/2005/8/layout/hierarchy2"/>
    <dgm:cxn modelId="{BB7E196A-D256-40B6-BC80-CB821A449925}" type="presParOf" srcId="{FE3588CB-5C7F-4FFD-8915-252669BFB854}" destId="{BF3BCB26-BF55-40DF-B618-CC5C172CA459}" srcOrd="0" destOrd="0" presId="urn:microsoft.com/office/officeart/2005/8/layout/hierarchy2"/>
    <dgm:cxn modelId="{E2E07356-0C98-4753-A7C6-A379E115A18C}" type="presParOf" srcId="{BF3BCB26-BF55-40DF-B618-CC5C172CA459}" destId="{099189A1-B173-4C25-8601-90FE72FAB885}" srcOrd="0" destOrd="0" presId="urn:microsoft.com/office/officeart/2005/8/layout/hierarchy2"/>
    <dgm:cxn modelId="{5CB1222D-9BD5-4C5B-A9E7-E60CF0400FBD}" type="presParOf" srcId="{FE3588CB-5C7F-4FFD-8915-252669BFB854}" destId="{FAD1C297-6C98-472B-8EC4-5C11C268AE02}" srcOrd="1" destOrd="0" presId="urn:microsoft.com/office/officeart/2005/8/layout/hierarchy2"/>
    <dgm:cxn modelId="{B6B98F67-1021-4BA9-A221-BCA3B3A4C4F0}" type="presParOf" srcId="{FAD1C297-6C98-472B-8EC4-5C11C268AE02}" destId="{3AC7DFFC-322D-499F-BBD4-F622DC22D511}" srcOrd="0" destOrd="0" presId="urn:microsoft.com/office/officeart/2005/8/layout/hierarchy2"/>
    <dgm:cxn modelId="{54188F3C-FA3C-452B-A532-102192C566FB}" type="presParOf" srcId="{FAD1C297-6C98-472B-8EC4-5C11C268AE02}" destId="{F35DCDF9-1065-446F-9F5F-6F0EA41B6FF1}" srcOrd="1" destOrd="0" presId="urn:microsoft.com/office/officeart/2005/8/layout/hierarchy2"/>
    <dgm:cxn modelId="{1AF50B95-3E2C-4B08-AF62-6F0880B083E7}" type="presParOf" srcId="{8E227A6F-0A78-4AFD-AAE7-6E68CBF6C2BF}" destId="{0F05C161-9291-4B88-95EB-C2952CEAE6E2}" srcOrd="2" destOrd="0" presId="urn:microsoft.com/office/officeart/2005/8/layout/hierarchy2"/>
    <dgm:cxn modelId="{3B346B0C-E488-4D2D-9BD9-54EC57119263}" type="presParOf" srcId="{0F05C161-9291-4B88-95EB-C2952CEAE6E2}" destId="{B7A20078-B9E5-4430-8D6E-2DD2F71362F3}" srcOrd="0" destOrd="0" presId="urn:microsoft.com/office/officeart/2005/8/layout/hierarchy2"/>
    <dgm:cxn modelId="{766B821D-25A1-4F10-8C0D-72CE49C02532}" type="presParOf" srcId="{8E227A6F-0A78-4AFD-AAE7-6E68CBF6C2BF}" destId="{3649D70E-5B38-4B67-826E-A2E95C448CB7}" srcOrd="3" destOrd="0" presId="urn:microsoft.com/office/officeart/2005/8/layout/hierarchy2"/>
    <dgm:cxn modelId="{8733B8D9-DB7C-4F1C-B99F-BAAA9D3211A3}" type="presParOf" srcId="{3649D70E-5B38-4B67-826E-A2E95C448CB7}" destId="{1432B6AB-057E-4A0D-9657-D3783F2ECED5}" srcOrd="0" destOrd="0" presId="urn:microsoft.com/office/officeart/2005/8/layout/hierarchy2"/>
    <dgm:cxn modelId="{1307BBBE-54F9-44B9-8B67-5AC261C2FCA8}" type="presParOf" srcId="{3649D70E-5B38-4B67-826E-A2E95C448CB7}" destId="{532B47F2-07DF-49EE-8194-D9D576C2C7A1}" srcOrd="1" destOrd="0" presId="urn:microsoft.com/office/officeart/2005/8/layout/hierarchy2"/>
    <dgm:cxn modelId="{256480C1-14B7-47A9-8736-1A08F7720A47}" type="presParOf" srcId="{532B47F2-07DF-49EE-8194-D9D576C2C7A1}" destId="{D7BE62FF-0CAE-464A-A74F-4D9B02DD80A7}" srcOrd="0" destOrd="0" presId="urn:microsoft.com/office/officeart/2005/8/layout/hierarchy2"/>
    <dgm:cxn modelId="{B519B187-603F-4906-B7B2-F017EECC7E15}" type="presParOf" srcId="{D7BE62FF-0CAE-464A-A74F-4D9B02DD80A7}" destId="{519635F6-2CA8-4557-884E-595C48DB90CB}" srcOrd="0" destOrd="0" presId="urn:microsoft.com/office/officeart/2005/8/layout/hierarchy2"/>
    <dgm:cxn modelId="{ED3D5CC2-28BE-49AB-AA47-5046A93110F8}" type="presParOf" srcId="{532B47F2-07DF-49EE-8194-D9D576C2C7A1}" destId="{0A320ED2-6AB7-4B8C-B8DC-E146260EB290}" srcOrd="1" destOrd="0" presId="urn:microsoft.com/office/officeart/2005/8/layout/hierarchy2"/>
    <dgm:cxn modelId="{A898C866-E193-49DD-A0EE-695735B1CB18}" type="presParOf" srcId="{0A320ED2-6AB7-4B8C-B8DC-E146260EB290}" destId="{6D865775-3ACD-4970-8DBE-5A7212F4BE41}" srcOrd="0" destOrd="0" presId="urn:microsoft.com/office/officeart/2005/8/layout/hierarchy2"/>
    <dgm:cxn modelId="{D2267F71-3249-4680-A680-2F4E9CF2D983}" type="presParOf" srcId="{0A320ED2-6AB7-4B8C-B8DC-E146260EB290}" destId="{4E9A1260-1366-4778-87C1-392EFCCB98D8}" srcOrd="1" destOrd="0" presId="urn:microsoft.com/office/officeart/2005/8/layout/hierarchy2"/>
    <dgm:cxn modelId="{A835927F-5AC7-44B3-AFAF-A515CB9A93D7}" type="presParOf" srcId="{532B47F2-07DF-49EE-8194-D9D576C2C7A1}" destId="{7E0A7B99-ADC5-46E5-9FC3-A5A6A52B8BFB}" srcOrd="2" destOrd="0" presId="urn:microsoft.com/office/officeart/2005/8/layout/hierarchy2"/>
    <dgm:cxn modelId="{357B423D-DF67-4961-9DF9-71AB85E1B3CB}" type="presParOf" srcId="{7E0A7B99-ADC5-46E5-9FC3-A5A6A52B8BFB}" destId="{C41EDA22-E204-461E-B334-6A60DF07B3CC}" srcOrd="0" destOrd="0" presId="urn:microsoft.com/office/officeart/2005/8/layout/hierarchy2"/>
    <dgm:cxn modelId="{54DB241D-26A0-4EA6-90B3-FED4BBEDA30B}" type="presParOf" srcId="{532B47F2-07DF-49EE-8194-D9D576C2C7A1}" destId="{CD6DC967-6E6F-4FA6-AB72-2B2E796A81A5}" srcOrd="3" destOrd="0" presId="urn:microsoft.com/office/officeart/2005/8/layout/hierarchy2"/>
    <dgm:cxn modelId="{52889EDA-5817-4DA7-BC67-65ED0EBCEE53}" type="presParOf" srcId="{CD6DC967-6E6F-4FA6-AB72-2B2E796A81A5}" destId="{CE00BF54-49A3-403A-952B-34BCF99D061C}" srcOrd="0" destOrd="0" presId="urn:microsoft.com/office/officeart/2005/8/layout/hierarchy2"/>
    <dgm:cxn modelId="{9A102F60-2B3B-4175-9755-2899C7888FB5}" type="presParOf" srcId="{CD6DC967-6E6F-4FA6-AB72-2B2E796A81A5}" destId="{8337233C-208D-448F-9826-D34A57AF4A22}" srcOrd="1" destOrd="0" presId="urn:microsoft.com/office/officeart/2005/8/layout/hierarchy2"/>
    <dgm:cxn modelId="{48F0C625-2B71-4B5C-AE2C-A4422D9AE0CE}" type="presParOf" srcId="{532B47F2-07DF-49EE-8194-D9D576C2C7A1}" destId="{FA5D3E23-F91F-4083-9503-C29FC8C5583D}" srcOrd="4" destOrd="0" presId="urn:microsoft.com/office/officeart/2005/8/layout/hierarchy2"/>
    <dgm:cxn modelId="{5AC183D0-4270-4D10-862B-A9DAE4E5E85E}" type="presParOf" srcId="{FA5D3E23-F91F-4083-9503-C29FC8C5583D}" destId="{4CB5C043-5139-46CD-8C04-BE5ABDFCE5A6}" srcOrd="0" destOrd="0" presId="urn:microsoft.com/office/officeart/2005/8/layout/hierarchy2"/>
    <dgm:cxn modelId="{8FCDA6F2-CC1D-4401-ABBC-EE13CCF9C7E4}" type="presParOf" srcId="{532B47F2-07DF-49EE-8194-D9D576C2C7A1}" destId="{6DE5D3B6-FD42-46A6-9F89-6D1B54D242B5}" srcOrd="5" destOrd="0" presId="urn:microsoft.com/office/officeart/2005/8/layout/hierarchy2"/>
    <dgm:cxn modelId="{B54C6920-45EA-499B-9869-69C1437C21C0}" type="presParOf" srcId="{6DE5D3B6-FD42-46A6-9F89-6D1B54D242B5}" destId="{F36B49DE-9975-46A4-A784-C649D401976D}" srcOrd="0" destOrd="0" presId="urn:microsoft.com/office/officeart/2005/8/layout/hierarchy2"/>
    <dgm:cxn modelId="{121AC5BB-943D-4EF9-B3DD-3CCC2193F15C}" type="presParOf" srcId="{6DE5D3B6-FD42-46A6-9F89-6D1B54D242B5}" destId="{4924C215-507D-40DE-B878-E0DE7094CA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430F2-3A60-4A45-B7AC-6CA57582CB66}" type="doc">
      <dgm:prSet loTypeId="urn:microsoft.com/office/officeart/2005/8/layout/architecture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DDEAC36-96C3-4FC8-9D73-B25D4DB1CC48}">
      <dgm:prSet phldrT="[Text]" custT="1"/>
      <dgm:spPr/>
      <dgm:t>
        <a:bodyPr/>
        <a:lstStyle/>
        <a:p>
          <a:r>
            <a:rPr lang="en-US" sz="2000" b="1" dirty="0"/>
            <a:t>(2) This year’s required local contribution</a:t>
          </a:r>
        </a:p>
      </dgm:t>
    </dgm:pt>
    <dgm:pt modelId="{6A85C201-AD86-4A84-9AEA-EC906F83FE28}" type="parTrans" cxnId="{C08267A1-654F-4A2D-B3EB-65ECC1A7862F}">
      <dgm:prSet/>
      <dgm:spPr/>
      <dgm:t>
        <a:bodyPr/>
        <a:lstStyle/>
        <a:p>
          <a:endParaRPr lang="en-US"/>
        </a:p>
      </dgm:t>
    </dgm:pt>
    <dgm:pt modelId="{FB1768D0-B167-43B9-B265-73F3F3058930}" type="sibTrans" cxnId="{C08267A1-654F-4A2D-B3EB-65ECC1A7862F}">
      <dgm:prSet/>
      <dgm:spPr/>
      <dgm:t>
        <a:bodyPr/>
        <a:lstStyle/>
        <a:p>
          <a:endParaRPr lang="en-US"/>
        </a:p>
      </dgm:t>
    </dgm:pt>
    <dgm:pt modelId="{BBC73F94-70E1-4859-9052-8DC90C8D6715}">
      <dgm:prSet phldrT="[Text]" custT="1"/>
      <dgm:spPr/>
      <dgm:t>
        <a:bodyPr/>
        <a:lstStyle/>
        <a:p>
          <a:r>
            <a:rPr lang="en-US" sz="2000" b="1" dirty="0"/>
            <a:t>Prior year’s aid</a:t>
          </a:r>
        </a:p>
      </dgm:t>
    </dgm:pt>
    <dgm:pt modelId="{5D9A6B33-064A-410B-8019-B63E215F6A89}" type="parTrans" cxnId="{D69C1447-2B29-46FD-911F-20753208A3EF}">
      <dgm:prSet/>
      <dgm:spPr/>
      <dgm:t>
        <a:bodyPr/>
        <a:lstStyle/>
        <a:p>
          <a:endParaRPr lang="en-US"/>
        </a:p>
      </dgm:t>
    </dgm:pt>
    <dgm:pt modelId="{2280133E-A9A5-49E9-8D75-95CC0459B262}" type="sibTrans" cxnId="{D69C1447-2B29-46FD-911F-20753208A3EF}">
      <dgm:prSet/>
      <dgm:spPr/>
      <dgm:t>
        <a:bodyPr/>
        <a:lstStyle/>
        <a:p>
          <a:endParaRPr lang="en-US"/>
        </a:p>
      </dgm:t>
    </dgm:pt>
    <dgm:pt modelId="{754B875B-0691-410A-97C9-3E74465D91BF}">
      <dgm:prSet phldrT="[Text]" custT="1"/>
      <dgm:spPr/>
      <dgm:t>
        <a:bodyPr/>
        <a:lstStyle/>
        <a:p>
          <a:r>
            <a:rPr lang="en-US" sz="2000" b="1" dirty="0"/>
            <a:t>(3) Foundation aid increase</a:t>
          </a:r>
        </a:p>
      </dgm:t>
    </dgm:pt>
    <dgm:pt modelId="{30756C17-1701-411C-BFAF-2C40CF20EBB6}" type="parTrans" cxnId="{1B942267-A816-45CB-8A1C-4239412696DB}">
      <dgm:prSet/>
      <dgm:spPr/>
      <dgm:t>
        <a:bodyPr/>
        <a:lstStyle/>
        <a:p>
          <a:endParaRPr lang="en-US"/>
        </a:p>
      </dgm:t>
    </dgm:pt>
    <dgm:pt modelId="{88F64EB7-D232-469F-BA75-D0080C1AD9BA}" type="sibTrans" cxnId="{1B942267-A816-45CB-8A1C-4239412696DB}">
      <dgm:prSet/>
      <dgm:spPr/>
      <dgm:t>
        <a:bodyPr/>
        <a:lstStyle/>
        <a:p>
          <a:endParaRPr lang="en-US"/>
        </a:p>
      </dgm:t>
    </dgm:pt>
    <dgm:pt modelId="{2EEC7D1F-8B8E-4BA2-8EE2-80432613E925}" type="pres">
      <dgm:prSet presAssocID="{C00430F2-3A60-4A45-B7AC-6CA57582CB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7215CC8-A891-4065-B278-59D6C3631C42}" type="pres">
      <dgm:prSet presAssocID="{8DDEAC36-96C3-4FC8-9D73-B25D4DB1CC48}" presName="vertOne" presStyleCnt="0"/>
      <dgm:spPr/>
    </dgm:pt>
    <dgm:pt modelId="{D3D97E42-BBDD-44BC-BD7D-306A5935E6BE}" type="pres">
      <dgm:prSet presAssocID="{8DDEAC36-96C3-4FC8-9D73-B25D4DB1CC48}" presName="txOne" presStyleLbl="node0" presStyleIdx="0" presStyleCnt="1" custScaleX="45337" custScaleY="192616" custLinFactNeighborX="9861">
        <dgm:presLayoutVars>
          <dgm:chPref val="3"/>
        </dgm:presLayoutVars>
      </dgm:prSet>
      <dgm:spPr/>
    </dgm:pt>
    <dgm:pt modelId="{AF3AAB1B-9D50-4C92-8B61-EA6F2C614CFA}" type="pres">
      <dgm:prSet presAssocID="{8DDEAC36-96C3-4FC8-9D73-B25D4DB1CC48}" presName="parTransOne" presStyleCnt="0"/>
      <dgm:spPr/>
    </dgm:pt>
    <dgm:pt modelId="{EC55F53F-5646-4948-BB79-39D8807E0A6E}" type="pres">
      <dgm:prSet presAssocID="{8DDEAC36-96C3-4FC8-9D73-B25D4DB1CC48}" presName="horzOne" presStyleCnt="0"/>
      <dgm:spPr/>
    </dgm:pt>
    <dgm:pt modelId="{796F7230-6563-4B29-9B31-1E6168EAE1A7}" type="pres">
      <dgm:prSet presAssocID="{BBC73F94-70E1-4859-9052-8DC90C8D6715}" presName="vertTwo" presStyleCnt="0"/>
      <dgm:spPr/>
    </dgm:pt>
    <dgm:pt modelId="{442432E0-A4E3-46FB-97E7-0E3EA82A162E}" type="pres">
      <dgm:prSet presAssocID="{BBC73F94-70E1-4859-9052-8DC90C8D6715}" presName="txTwo" presStyleLbl="node2" presStyleIdx="0" presStyleCnt="1" custScaleX="44721" custScaleY="143542" custLinFactNeighborX="9883">
        <dgm:presLayoutVars>
          <dgm:chPref val="3"/>
        </dgm:presLayoutVars>
      </dgm:prSet>
      <dgm:spPr/>
    </dgm:pt>
    <dgm:pt modelId="{48124641-4323-42B2-B58E-B49F11E870B5}" type="pres">
      <dgm:prSet presAssocID="{BBC73F94-70E1-4859-9052-8DC90C8D6715}" presName="parTransTwo" presStyleCnt="0"/>
      <dgm:spPr/>
    </dgm:pt>
    <dgm:pt modelId="{8729715E-41E4-401A-A812-8748A1B78655}" type="pres">
      <dgm:prSet presAssocID="{BBC73F94-70E1-4859-9052-8DC90C8D6715}" presName="horzTwo" presStyleCnt="0"/>
      <dgm:spPr/>
    </dgm:pt>
    <dgm:pt modelId="{BD74BFE4-71FF-4B50-B9A0-3A5FEFC66286}" type="pres">
      <dgm:prSet presAssocID="{754B875B-0691-410A-97C9-3E74465D91BF}" presName="vertThree" presStyleCnt="0"/>
      <dgm:spPr/>
    </dgm:pt>
    <dgm:pt modelId="{AEF5EB2D-885D-4A33-9CDE-3B3641688EF0}" type="pres">
      <dgm:prSet presAssocID="{754B875B-0691-410A-97C9-3E74465D91BF}" presName="txThree" presStyleLbl="node3" presStyleIdx="0" presStyleCnt="1" custScaleX="45074" custLinFactNeighborX="9883">
        <dgm:presLayoutVars>
          <dgm:chPref val="3"/>
        </dgm:presLayoutVars>
      </dgm:prSet>
      <dgm:spPr/>
    </dgm:pt>
    <dgm:pt modelId="{8E912812-0CE0-452D-9518-F16F6FBAF792}" type="pres">
      <dgm:prSet presAssocID="{754B875B-0691-410A-97C9-3E74465D91BF}" presName="horzThree" presStyleCnt="0"/>
      <dgm:spPr/>
    </dgm:pt>
  </dgm:ptLst>
  <dgm:cxnLst>
    <dgm:cxn modelId="{13E5571F-4E76-43C5-9805-7F4624ACB1C2}" type="presOf" srcId="{BBC73F94-70E1-4859-9052-8DC90C8D6715}" destId="{442432E0-A4E3-46FB-97E7-0E3EA82A162E}" srcOrd="0" destOrd="0" presId="urn:microsoft.com/office/officeart/2005/8/layout/architecture"/>
    <dgm:cxn modelId="{D69C1447-2B29-46FD-911F-20753208A3EF}" srcId="{8DDEAC36-96C3-4FC8-9D73-B25D4DB1CC48}" destId="{BBC73F94-70E1-4859-9052-8DC90C8D6715}" srcOrd="0" destOrd="0" parTransId="{5D9A6B33-064A-410B-8019-B63E215F6A89}" sibTransId="{2280133E-A9A5-49E9-8D75-95CC0459B262}"/>
    <dgm:cxn modelId="{1B942267-A816-45CB-8A1C-4239412696DB}" srcId="{BBC73F94-70E1-4859-9052-8DC90C8D6715}" destId="{754B875B-0691-410A-97C9-3E74465D91BF}" srcOrd="0" destOrd="0" parTransId="{30756C17-1701-411C-BFAF-2C40CF20EBB6}" sibTransId="{88F64EB7-D232-469F-BA75-D0080C1AD9BA}"/>
    <dgm:cxn modelId="{F9723E48-590B-4E2D-A195-F6A44AD5F815}" type="presOf" srcId="{8DDEAC36-96C3-4FC8-9D73-B25D4DB1CC48}" destId="{D3D97E42-BBDD-44BC-BD7D-306A5935E6BE}" srcOrd="0" destOrd="0" presId="urn:microsoft.com/office/officeart/2005/8/layout/architecture"/>
    <dgm:cxn modelId="{645EC350-B8D4-45D8-B435-2E97792DE2B4}" type="presOf" srcId="{754B875B-0691-410A-97C9-3E74465D91BF}" destId="{AEF5EB2D-885D-4A33-9CDE-3B3641688EF0}" srcOrd="0" destOrd="0" presId="urn:microsoft.com/office/officeart/2005/8/layout/architecture"/>
    <dgm:cxn modelId="{C08267A1-654F-4A2D-B3EB-65ECC1A7862F}" srcId="{C00430F2-3A60-4A45-B7AC-6CA57582CB66}" destId="{8DDEAC36-96C3-4FC8-9D73-B25D4DB1CC48}" srcOrd="0" destOrd="0" parTransId="{6A85C201-AD86-4A84-9AEA-EC906F83FE28}" sibTransId="{FB1768D0-B167-43B9-B265-73F3F3058930}"/>
    <dgm:cxn modelId="{5116E4B6-7A85-4644-A3B0-877B22337957}" type="presOf" srcId="{C00430F2-3A60-4A45-B7AC-6CA57582CB66}" destId="{2EEC7D1F-8B8E-4BA2-8EE2-80432613E925}" srcOrd="0" destOrd="0" presId="urn:microsoft.com/office/officeart/2005/8/layout/architecture"/>
    <dgm:cxn modelId="{E5885CBC-238B-49AE-B9BA-7079C6899F9F}" type="presParOf" srcId="{2EEC7D1F-8B8E-4BA2-8EE2-80432613E925}" destId="{27215CC8-A891-4065-B278-59D6C3631C42}" srcOrd="0" destOrd="0" presId="urn:microsoft.com/office/officeart/2005/8/layout/architecture"/>
    <dgm:cxn modelId="{D10351CE-2FD3-44FA-AD92-45006960C55D}" type="presParOf" srcId="{27215CC8-A891-4065-B278-59D6C3631C42}" destId="{D3D97E42-BBDD-44BC-BD7D-306A5935E6BE}" srcOrd="0" destOrd="0" presId="urn:microsoft.com/office/officeart/2005/8/layout/architecture"/>
    <dgm:cxn modelId="{1C9EB53B-8018-4F1E-AF96-38C86AA1947A}" type="presParOf" srcId="{27215CC8-A891-4065-B278-59D6C3631C42}" destId="{AF3AAB1B-9D50-4C92-8B61-EA6F2C614CFA}" srcOrd="1" destOrd="0" presId="urn:microsoft.com/office/officeart/2005/8/layout/architecture"/>
    <dgm:cxn modelId="{DF653F08-C764-4F03-A81F-3A7D2F998476}" type="presParOf" srcId="{27215CC8-A891-4065-B278-59D6C3631C42}" destId="{EC55F53F-5646-4948-BB79-39D8807E0A6E}" srcOrd="2" destOrd="0" presId="urn:microsoft.com/office/officeart/2005/8/layout/architecture"/>
    <dgm:cxn modelId="{E3C1C0DA-7C7B-477A-A8AC-59D694C5549E}" type="presParOf" srcId="{EC55F53F-5646-4948-BB79-39D8807E0A6E}" destId="{796F7230-6563-4B29-9B31-1E6168EAE1A7}" srcOrd="0" destOrd="0" presId="urn:microsoft.com/office/officeart/2005/8/layout/architecture"/>
    <dgm:cxn modelId="{937FDEDE-45E4-4366-A1E0-5762FD16573D}" type="presParOf" srcId="{796F7230-6563-4B29-9B31-1E6168EAE1A7}" destId="{442432E0-A4E3-46FB-97E7-0E3EA82A162E}" srcOrd="0" destOrd="0" presId="urn:microsoft.com/office/officeart/2005/8/layout/architecture"/>
    <dgm:cxn modelId="{C5A3061C-7F2B-44AD-8C78-3C6014902B47}" type="presParOf" srcId="{796F7230-6563-4B29-9B31-1E6168EAE1A7}" destId="{48124641-4323-42B2-B58E-B49F11E870B5}" srcOrd="1" destOrd="0" presId="urn:microsoft.com/office/officeart/2005/8/layout/architecture"/>
    <dgm:cxn modelId="{C3ED3C26-75B4-4350-9FBC-0E41FF0C399E}" type="presParOf" srcId="{796F7230-6563-4B29-9B31-1E6168EAE1A7}" destId="{8729715E-41E4-401A-A812-8748A1B78655}" srcOrd="2" destOrd="0" presId="urn:microsoft.com/office/officeart/2005/8/layout/architecture"/>
    <dgm:cxn modelId="{C8EFF641-EC6B-4035-9240-40EA3627EAF8}" type="presParOf" srcId="{8729715E-41E4-401A-A812-8748A1B78655}" destId="{BD74BFE4-71FF-4B50-B9A0-3A5FEFC66286}" srcOrd="0" destOrd="0" presId="urn:microsoft.com/office/officeart/2005/8/layout/architecture"/>
    <dgm:cxn modelId="{01B6155A-A39F-44A6-8E51-D19A15C320A9}" type="presParOf" srcId="{BD74BFE4-71FF-4B50-B9A0-3A5FEFC66286}" destId="{AEF5EB2D-885D-4A33-9CDE-3B3641688EF0}" srcOrd="0" destOrd="0" presId="urn:microsoft.com/office/officeart/2005/8/layout/architecture"/>
    <dgm:cxn modelId="{CFBE2782-792E-488D-9123-5AFD9FD792F4}" type="presParOf" srcId="{BD74BFE4-71FF-4B50-B9A0-3A5FEFC66286}" destId="{8E912812-0CE0-452D-9518-F16F6FBAF792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0D712-A947-41AF-91D3-571BD31CF7F3}">
      <dsp:nvSpPr>
        <dsp:cNvPr id="0" name=""/>
        <dsp:cNvSpPr/>
      </dsp:nvSpPr>
      <dsp:spPr>
        <a:xfrm>
          <a:off x="9242" y="740487"/>
          <a:ext cx="2762398" cy="2570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Define and calculate a foundation budget for each district</a:t>
          </a:r>
          <a:r>
            <a:rPr lang="en-US" sz="1800" kern="1200" dirty="0"/>
            <a:t>, given the specific grades, programs, and demographic characteristics of its students</a:t>
          </a:r>
        </a:p>
      </dsp:txBody>
      <dsp:txXfrm>
        <a:off x="84524" y="815769"/>
        <a:ext cx="2611834" cy="2419761"/>
      </dsp:txXfrm>
    </dsp:sp>
    <dsp:sp modelId="{4F2A453D-DFFC-4AE5-8FBF-C9E7ED730C7E}">
      <dsp:nvSpPr>
        <dsp:cNvPr id="0" name=""/>
        <dsp:cNvSpPr/>
      </dsp:nvSpPr>
      <dsp:spPr>
        <a:xfrm>
          <a:off x="3047880" y="1683112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047880" y="1820127"/>
        <a:ext cx="409940" cy="411044"/>
      </dsp:txXfrm>
    </dsp:sp>
    <dsp:sp modelId="{AEA63AFF-9003-4769-A4B1-84E6AD2B766A}">
      <dsp:nvSpPr>
        <dsp:cNvPr id="0" name=""/>
        <dsp:cNvSpPr/>
      </dsp:nvSpPr>
      <dsp:spPr>
        <a:xfrm>
          <a:off x="3876600" y="740487"/>
          <a:ext cx="2762398" cy="2570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Determine an equitable local contribution requirement</a:t>
          </a:r>
          <a:r>
            <a:rPr lang="en-US" sz="1800" kern="1200" dirty="0"/>
            <a:t>, how much of the foundation budget that should be paid for by each city and town’s property tax, based upon the relative wealth of the municipality</a:t>
          </a:r>
        </a:p>
      </dsp:txBody>
      <dsp:txXfrm>
        <a:off x="3951882" y="815769"/>
        <a:ext cx="2611834" cy="2419761"/>
      </dsp:txXfrm>
    </dsp:sp>
    <dsp:sp modelId="{5327CE3A-EABB-4371-B12A-1F2059FB4C3A}">
      <dsp:nvSpPr>
        <dsp:cNvPr id="0" name=""/>
        <dsp:cNvSpPr/>
      </dsp:nvSpPr>
      <dsp:spPr>
        <a:xfrm>
          <a:off x="6915239" y="1683112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915239" y="1820127"/>
        <a:ext cx="409940" cy="411044"/>
      </dsp:txXfrm>
    </dsp:sp>
    <dsp:sp modelId="{1DF52D8A-E4C9-4892-BAD3-3894A54008DE}">
      <dsp:nvSpPr>
        <dsp:cNvPr id="0" name=""/>
        <dsp:cNvSpPr/>
      </dsp:nvSpPr>
      <dsp:spPr>
        <a:xfrm>
          <a:off x="7743958" y="740487"/>
          <a:ext cx="2762398" cy="25703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Calculate state aid</a:t>
          </a:r>
          <a:r>
            <a:rPr lang="en-US" sz="1800" kern="1200" dirty="0"/>
            <a:t>, providing necessary funds to reach foundation or mandated minimum aid increases</a:t>
          </a:r>
        </a:p>
      </dsp:txBody>
      <dsp:txXfrm>
        <a:off x="7819240" y="815769"/>
        <a:ext cx="2611834" cy="2419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7FDC5-4DAC-4C1C-9513-65ED8BB05C8E}">
      <dsp:nvSpPr>
        <dsp:cNvPr id="0" name=""/>
        <dsp:cNvSpPr/>
      </dsp:nvSpPr>
      <dsp:spPr>
        <a:xfrm>
          <a:off x="1111" y="965102"/>
          <a:ext cx="1472871" cy="147287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</a:rPr>
            <a:t>2021 aggregate income </a:t>
          </a:r>
          <a:br>
            <a:rPr lang="en-US" sz="1200" kern="1200" dirty="0">
              <a:solidFill>
                <a:srgbClr val="000000"/>
              </a:solidFill>
            </a:rPr>
          </a:br>
          <a:r>
            <a:rPr lang="en-US" sz="1200" kern="1200" dirty="0">
              <a:solidFill>
                <a:srgbClr val="000000"/>
              </a:solidFill>
            </a:rPr>
            <a:t>X </a:t>
          </a:r>
          <a:br>
            <a:rPr lang="en-US" sz="1200" kern="1200" dirty="0">
              <a:solidFill>
                <a:srgbClr val="000000"/>
              </a:solidFill>
            </a:rPr>
          </a:br>
          <a:r>
            <a:rPr lang="en-US" sz="1200" kern="1200" dirty="0">
              <a:solidFill>
                <a:srgbClr val="000000"/>
              </a:solidFill>
            </a:rPr>
            <a:t>Statewide Income % </a:t>
          </a:r>
          <a:br>
            <a:rPr lang="en-US" sz="1200" kern="1200" dirty="0">
              <a:solidFill>
                <a:srgbClr val="000000"/>
              </a:solidFill>
            </a:rPr>
          </a:br>
          <a:r>
            <a:rPr lang="en-US" sz="1200" kern="1200" dirty="0">
              <a:solidFill>
                <a:srgbClr val="000000"/>
              </a:solidFill>
            </a:rPr>
            <a:t>1.4299%</a:t>
          </a:r>
        </a:p>
      </dsp:txBody>
      <dsp:txXfrm>
        <a:off x="216808" y="1180799"/>
        <a:ext cx="1041477" cy="1041477"/>
      </dsp:txXfrm>
    </dsp:sp>
    <dsp:sp modelId="{FDFEC808-FBDA-42D6-85A2-82C5DCFC0E83}">
      <dsp:nvSpPr>
        <dsp:cNvPr id="0" name=""/>
        <dsp:cNvSpPr/>
      </dsp:nvSpPr>
      <dsp:spPr>
        <a:xfrm>
          <a:off x="1593579" y="1274405"/>
          <a:ext cx="854265" cy="8542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706812" y="1601076"/>
        <a:ext cx="627799" cy="200923"/>
      </dsp:txXfrm>
    </dsp:sp>
    <dsp:sp modelId="{6E648C0D-DCEC-4994-B282-1676B4A0C533}">
      <dsp:nvSpPr>
        <dsp:cNvPr id="0" name=""/>
        <dsp:cNvSpPr/>
      </dsp:nvSpPr>
      <dsp:spPr>
        <a:xfrm>
          <a:off x="2567442" y="965102"/>
          <a:ext cx="1472871" cy="1472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</a:rPr>
            <a:t>2022 EQV </a:t>
          </a:r>
          <a:br>
            <a:rPr lang="en-US" sz="1200" kern="1200" dirty="0">
              <a:solidFill>
                <a:srgbClr val="000000"/>
              </a:solidFill>
            </a:rPr>
          </a:br>
          <a:r>
            <a:rPr lang="en-US" sz="1200" kern="1200" dirty="0">
              <a:solidFill>
                <a:srgbClr val="000000"/>
              </a:solidFill>
            </a:rPr>
            <a:t>X </a:t>
          </a:r>
          <a:br>
            <a:rPr lang="en-US" sz="1200" kern="1200" dirty="0">
              <a:solidFill>
                <a:srgbClr val="000000"/>
              </a:solidFill>
            </a:rPr>
          </a:br>
          <a:r>
            <a:rPr lang="en-US" sz="1200" kern="1200" dirty="0">
              <a:solidFill>
                <a:srgbClr val="000000"/>
              </a:solidFill>
            </a:rPr>
            <a:t>Statewide Property </a:t>
          </a:r>
          <a:br>
            <a:rPr lang="en-US" sz="1200" kern="1200" dirty="0">
              <a:solidFill>
                <a:srgbClr val="000000"/>
              </a:solidFill>
            </a:rPr>
          </a:br>
          <a:r>
            <a:rPr lang="en-US" sz="1200" kern="1200" dirty="0">
              <a:solidFill>
                <a:srgbClr val="000000"/>
              </a:solidFill>
            </a:rPr>
            <a:t>0.3902%</a:t>
          </a:r>
        </a:p>
      </dsp:txBody>
      <dsp:txXfrm>
        <a:off x="2783139" y="1180799"/>
        <a:ext cx="1041477" cy="1041477"/>
      </dsp:txXfrm>
    </dsp:sp>
    <dsp:sp modelId="{45322DC9-C190-4E90-9E93-D50A42EC5258}">
      <dsp:nvSpPr>
        <dsp:cNvPr id="0" name=""/>
        <dsp:cNvSpPr/>
      </dsp:nvSpPr>
      <dsp:spPr>
        <a:xfrm>
          <a:off x="4159910" y="1274405"/>
          <a:ext cx="854265" cy="85426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4273143" y="1450384"/>
        <a:ext cx="627799" cy="502307"/>
      </dsp:txXfrm>
    </dsp:sp>
    <dsp:sp modelId="{4B2003F7-A90A-41D3-97D1-EBC42A6CB66D}">
      <dsp:nvSpPr>
        <dsp:cNvPr id="0" name=""/>
        <dsp:cNvSpPr/>
      </dsp:nvSpPr>
      <dsp:spPr>
        <a:xfrm>
          <a:off x="5133773" y="965102"/>
          <a:ext cx="1472871" cy="1472871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0000"/>
              </a:solidFill>
            </a:rPr>
            <a:t>CEY</a:t>
          </a:r>
        </a:p>
      </dsp:txBody>
      <dsp:txXfrm>
        <a:off x="5349470" y="1180799"/>
        <a:ext cx="1041477" cy="1041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9BE8B-BD87-42A2-9764-1EB090F7B15B}">
      <dsp:nvSpPr>
        <dsp:cNvPr id="0" name=""/>
        <dsp:cNvSpPr/>
      </dsp:nvSpPr>
      <dsp:spPr>
        <a:xfrm>
          <a:off x="1799952" y="1047443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Increase last year’s required local contribution by the MRGF</a:t>
          </a:r>
        </a:p>
      </dsp:txBody>
      <dsp:txXfrm>
        <a:off x="1826604" y="1074095"/>
        <a:ext cx="1766615" cy="856655"/>
      </dsp:txXfrm>
    </dsp:sp>
    <dsp:sp modelId="{82B584B0-124C-45FD-BE2B-109FC2367A9C}">
      <dsp:nvSpPr>
        <dsp:cNvPr id="0" name=""/>
        <dsp:cNvSpPr/>
      </dsp:nvSpPr>
      <dsp:spPr>
        <a:xfrm rot="18289469">
          <a:off x="3346477" y="958981"/>
          <a:ext cx="12747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74756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51987" y="947327"/>
        <a:ext cx="63737" cy="63737"/>
      </dsp:txXfrm>
    </dsp:sp>
    <dsp:sp modelId="{B3E8E1DF-4E1D-4AD2-B2E4-4593C4EB17D2}">
      <dsp:nvSpPr>
        <dsp:cNvPr id="0" name=""/>
        <dsp:cNvSpPr/>
      </dsp:nvSpPr>
      <dsp:spPr>
        <a:xfrm>
          <a:off x="4347840" y="989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 If the PLC as a % of foundation is more than target</a:t>
          </a:r>
        </a:p>
      </dsp:txBody>
      <dsp:txXfrm>
        <a:off x="4374492" y="27641"/>
        <a:ext cx="1766615" cy="856655"/>
      </dsp:txXfrm>
    </dsp:sp>
    <dsp:sp modelId="{BF3BCB26-BF55-40DF-B618-CC5C172CA459}">
      <dsp:nvSpPr>
        <dsp:cNvPr id="0" name=""/>
        <dsp:cNvSpPr/>
      </dsp:nvSpPr>
      <dsp:spPr>
        <a:xfrm>
          <a:off x="6167759" y="435754"/>
          <a:ext cx="72796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7967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513544" y="437769"/>
        <a:ext cx="36398" cy="36398"/>
      </dsp:txXfrm>
    </dsp:sp>
    <dsp:sp modelId="{3AC7DFFC-322D-499F-BBD4-F622DC22D511}">
      <dsp:nvSpPr>
        <dsp:cNvPr id="0" name=""/>
        <dsp:cNvSpPr/>
      </dsp:nvSpPr>
      <dsp:spPr>
        <a:xfrm>
          <a:off x="6895727" y="989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Reduce PLC by 100% of the gap</a:t>
          </a:r>
        </a:p>
      </dsp:txBody>
      <dsp:txXfrm>
        <a:off x="6922379" y="27641"/>
        <a:ext cx="1766615" cy="856655"/>
      </dsp:txXfrm>
    </dsp:sp>
    <dsp:sp modelId="{0F05C161-9291-4B88-95EB-C2952CEAE6E2}">
      <dsp:nvSpPr>
        <dsp:cNvPr id="0" name=""/>
        <dsp:cNvSpPr/>
      </dsp:nvSpPr>
      <dsp:spPr>
        <a:xfrm rot="3227421">
          <a:off x="3367695" y="1979378"/>
          <a:ext cx="123235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2356" y="20214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953065" y="1968784"/>
        <a:ext cx="61617" cy="61617"/>
      </dsp:txXfrm>
    </dsp:sp>
    <dsp:sp modelId="{1432B6AB-057E-4A0D-9657-D3783F2ECED5}">
      <dsp:nvSpPr>
        <dsp:cNvPr id="0" name=""/>
        <dsp:cNvSpPr/>
      </dsp:nvSpPr>
      <dsp:spPr>
        <a:xfrm>
          <a:off x="4347876" y="2041783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PLC as a % of foundation is less than target</a:t>
          </a:r>
        </a:p>
      </dsp:txBody>
      <dsp:txXfrm>
        <a:off x="4374528" y="2068435"/>
        <a:ext cx="1766615" cy="856655"/>
      </dsp:txXfrm>
    </dsp:sp>
    <dsp:sp modelId="{D7BE62FF-0CAE-464A-A74F-4D9B02DD80A7}">
      <dsp:nvSpPr>
        <dsp:cNvPr id="0" name=""/>
        <dsp:cNvSpPr/>
      </dsp:nvSpPr>
      <dsp:spPr>
        <a:xfrm rot="18372415">
          <a:off x="5915605" y="1979378"/>
          <a:ext cx="12323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2313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500954" y="1968785"/>
        <a:ext cx="61615" cy="61615"/>
      </dsp:txXfrm>
    </dsp:sp>
    <dsp:sp modelId="{6D865775-3ACD-4970-8DBE-5A7212F4BE41}">
      <dsp:nvSpPr>
        <dsp:cNvPr id="0" name=""/>
        <dsp:cNvSpPr/>
      </dsp:nvSpPr>
      <dsp:spPr>
        <a:xfrm>
          <a:off x="6895727" y="1047443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difference is &lt; than 2.5%, the PLC is the new requirement </a:t>
          </a:r>
        </a:p>
      </dsp:txBody>
      <dsp:txXfrm>
        <a:off x="6922379" y="1074095"/>
        <a:ext cx="1766615" cy="856655"/>
      </dsp:txXfrm>
    </dsp:sp>
    <dsp:sp modelId="{7E0A7B99-ADC5-46E5-9FC3-A5A6A52B8BFB}">
      <dsp:nvSpPr>
        <dsp:cNvPr id="0" name=""/>
        <dsp:cNvSpPr/>
      </dsp:nvSpPr>
      <dsp:spPr>
        <a:xfrm rot="245693">
          <a:off x="6166864" y="2502605"/>
          <a:ext cx="7297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29794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513517" y="2504575"/>
        <a:ext cx="36489" cy="36489"/>
      </dsp:txXfrm>
    </dsp:sp>
    <dsp:sp modelId="{CE00BF54-49A3-403A-952B-34BCF99D061C}">
      <dsp:nvSpPr>
        <dsp:cNvPr id="0" name=""/>
        <dsp:cNvSpPr/>
      </dsp:nvSpPr>
      <dsp:spPr>
        <a:xfrm>
          <a:off x="6895727" y="2093896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difference is between 2.5% and 7.5%, add 1% to PLC</a:t>
          </a:r>
        </a:p>
      </dsp:txBody>
      <dsp:txXfrm>
        <a:off x="6922379" y="2120548"/>
        <a:ext cx="1766615" cy="856655"/>
      </dsp:txXfrm>
    </dsp:sp>
    <dsp:sp modelId="{FA5D3E23-F91F-4083-9503-C29FC8C5583D}">
      <dsp:nvSpPr>
        <dsp:cNvPr id="0" name=""/>
        <dsp:cNvSpPr/>
      </dsp:nvSpPr>
      <dsp:spPr>
        <a:xfrm rot="3388247">
          <a:off x="5872836" y="3025832"/>
          <a:ext cx="131785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17852" y="2021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498815" y="3013100"/>
        <a:ext cx="65892" cy="65892"/>
      </dsp:txXfrm>
    </dsp:sp>
    <dsp:sp modelId="{F36B49DE-9975-46A4-A784-C649D401976D}">
      <dsp:nvSpPr>
        <dsp:cNvPr id="0" name=""/>
        <dsp:cNvSpPr/>
      </dsp:nvSpPr>
      <dsp:spPr>
        <a:xfrm>
          <a:off x="6895727" y="3140350"/>
          <a:ext cx="1819919" cy="9099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If the difference is &gt; 7.5%, add 2% to PLC</a:t>
          </a:r>
        </a:p>
      </dsp:txBody>
      <dsp:txXfrm>
        <a:off x="6922379" y="3167002"/>
        <a:ext cx="1766615" cy="8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97E42-BBDD-44BC-BD7D-306A5935E6BE}">
      <dsp:nvSpPr>
        <dsp:cNvPr id="0" name=""/>
        <dsp:cNvSpPr/>
      </dsp:nvSpPr>
      <dsp:spPr>
        <a:xfrm>
          <a:off x="2028812" y="2375027"/>
          <a:ext cx="2469840" cy="17705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(2) This year’s required local contribution</a:t>
          </a:r>
        </a:p>
      </dsp:txBody>
      <dsp:txXfrm>
        <a:off x="2080669" y="2426884"/>
        <a:ext cx="2366126" cy="1666823"/>
      </dsp:txXfrm>
    </dsp:sp>
    <dsp:sp modelId="{442432E0-A4E3-46FB-97E7-0E3EA82A162E}">
      <dsp:nvSpPr>
        <dsp:cNvPr id="0" name=""/>
        <dsp:cNvSpPr/>
      </dsp:nvSpPr>
      <dsp:spPr>
        <a:xfrm>
          <a:off x="2048116" y="987885"/>
          <a:ext cx="2431526" cy="13194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Prior year’s aid</a:t>
          </a:r>
        </a:p>
      </dsp:txBody>
      <dsp:txXfrm>
        <a:off x="2086761" y="1026530"/>
        <a:ext cx="2354236" cy="1242156"/>
      </dsp:txXfrm>
    </dsp:sp>
    <dsp:sp modelId="{AEF5EB2D-885D-4A33-9CDE-3B3641688EF0}">
      <dsp:nvSpPr>
        <dsp:cNvPr id="0" name=""/>
        <dsp:cNvSpPr/>
      </dsp:nvSpPr>
      <dsp:spPr>
        <a:xfrm>
          <a:off x="2038520" y="985"/>
          <a:ext cx="2450719" cy="9192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(3) Foundation aid increase</a:t>
          </a:r>
        </a:p>
      </dsp:txBody>
      <dsp:txXfrm>
        <a:off x="2065443" y="27908"/>
        <a:ext cx="2396873" cy="865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90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5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20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20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984471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23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CB8AC8-4CBB-4EB7-87CA-1E3AA15FBF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19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49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756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19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296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464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262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77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28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0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50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7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Massachusetts Department of Elementary and Secondary Education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75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72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等线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30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78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45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266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3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87118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668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DD6A2E3-BBEE-4ABF-9D41-A4FDDCCEA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61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0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13817" y="1684339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184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73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0"/>
            <a:ext cx="12192000" cy="29888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053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4289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548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551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7C254-86A2-4E24-9673-6F8E14DA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945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8407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256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8906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71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8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65" r:id="rId15"/>
    <p:sldLayoutId id="2147483654" r:id="rId16"/>
    <p:sldLayoutId id="214748366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legislature.gov/Laws/SessionLaws/Acts/2019/Chapter1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Segoe SemiBold" panose="020B0703040204020203" pitchFamily="34" charset="0"/>
                <a:cs typeface="Segoe SemiBold" panose="020B0703040204020203" pitchFamily="34" charset="0"/>
              </a:rPr>
              <a:t>Preliminary FY25 Chapter 70 aid and Charter reimbursements (House 1)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Segoe"/>
              </a:rPr>
              <a:t>January 24,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Tuition rates for Commonwealth charter schools are based on the same foundation budget rates used in Chapter 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budget rate increases being implemented in FY25 have been incorporated into our projected FY25 tuition rates</a:t>
            </a:r>
          </a:p>
          <a:p>
            <a:r>
              <a:rPr lang="en-US" dirty="0"/>
              <a:t>In addition, charter school low-income enrollment for FY25 has been identified using the same eligibility criteria used for districts (see slide 4)</a:t>
            </a:r>
          </a:p>
        </p:txBody>
      </p:sp>
    </p:spTree>
    <p:extLst>
      <p:ext uri="{BB962C8B-B14F-4D97-AF65-F5344CB8AC3E}">
        <p14:creationId xmlns:p14="http://schemas.microsoft.com/office/powerpoint/2010/main" val="249199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House 1 implements the 3-year (100%/60%/40%) schedule for transition aid tied to year over year tuition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Funding for first year reimbursements is prioritized over funding for second year reimbursements</a:t>
            </a:r>
          </a:p>
          <a:p>
            <a:r>
              <a:rPr lang="en-US" sz="2000" dirty="0"/>
              <a:t>The reimbursement formula for transitional aid to districts reflects the change enacted by Section 38 of the FY20 budget, with an entitlement of 100% of any tuition increase in the first year, 60% in the second year, and 40% in the third year</a:t>
            </a:r>
          </a:p>
          <a:p>
            <a:r>
              <a:rPr lang="en-US" sz="2000" dirty="0"/>
              <a:t>The Act requires that 100% of the total state obligation to be funded in FY24 and subsequent years</a:t>
            </a:r>
          </a:p>
          <a:p>
            <a:r>
              <a:rPr lang="en-US" sz="2000" dirty="0"/>
              <a:t>House 1 allocates $199.0 million for these reimbursements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appropriation level is expected to meet the 100% requirement when tuition assessments are updated to reflect actual enrollments and district spending levels</a:t>
            </a:r>
          </a:p>
          <a:p>
            <a:r>
              <a:rPr lang="en-US" sz="2000" dirty="0">
                <a:latin typeface="Segoe UI"/>
                <a:cs typeface="Segoe UI"/>
              </a:rPr>
              <a:t>The facilities component of the tuition rate is $1,188 per pupil, with this cost fully reimbursed by the state as in prior years</a:t>
            </a:r>
          </a:p>
        </p:txBody>
      </p:sp>
    </p:spTree>
    <p:extLst>
      <p:ext uri="{BB962C8B-B14F-4D97-AF65-F5344CB8AC3E}">
        <p14:creationId xmlns:p14="http://schemas.microsoft.com/office/powerpoint/2010/main" val="325161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Calculating Chapter 70 local contribution requirements and state aid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0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Goal of the Chapter 70 formula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that every district has sufficient resources to meet its foundation budget spending level, through an equitable combination of local property taxes and state aid.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DD629-69DF-4CD9-A833-C0C38650B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92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updated formula includes three parameters to be specified in each year’s general appropriations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House 1, these are specified as: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Total state target local contribution = 59%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Effort reduction = 100%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Minimum aid = $30 per pupil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449F3-A7E7-4431-8507-5EB6C7D83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669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/>
              <a:t>There are 6 factors that work together to determine a district’s Chapter 70 aid</a:t>
            </a:r>
          </a:p>
        </p:txBody>
      </p:sp>
      <p:sp>
        <p:nvSpPr>
          <p:cNvPr id="25604" name="Content Placeholder 5"/>
          <p:cNvSpPr txBox="1">
            <a:spLocks/>
          </p:cNvSpPr>
          <p:nvPr/>
        </p:nvSpPr>
        <p:spPr bwMode="auto">
          <a:xfrm>
            <a:off x="838200" y="1966911"/>
            <a:ext cx="5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u="sng" dirty="0">
                <a:solidFill>
                  <a:srgbClr val="0D1969"/>
                </a:solidFill>
                <a:cs typeface="Arial" charset="0"/>
              </a:rPr>
              <a:t>Foundation Budget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Enrollment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Wage Adjustment Factor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Inflation</a:t>
            </a:r>
          </a:p>
        </p:txBody>
      </p:sp>
      <p:sp>
        <p:nvSpPr>
          <p:cNvPr id="25605" name="Content Placeholder 6"/>
          <p:cNvSpPr txBox="1">
            <a:spLocks/>
          </p:cNvSpPr>
          <p:nvPr/>
        </p:nvSpPr>
        <p:spPr bwMode="auto">
          <a:xfrm>
            <a:off x="6324600" y="1966911"/>
            <a:ext cx="5080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u="sng" dirty="0">
                <a:solidFill>
                  <a:srgbClr val="0D1969"/>
                </a:solidFill>
                <a:cs typeface="Arial" charset="0"/>
              </a:rPr>
              <a:t>Local Contribution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Property value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Income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srgbClr val="0D1969"/>
                </a:solidFill>
                <a:cs typeface="Arial" charset="0"/>
              </a:rPr>
              <a:t>Municipal Revenue Growth Factor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D2FCF-FEFD-49AB-8F43-4D6F1E96E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79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three primary steps in determining each district’s Chapter 70 aid</a:t>
            </a:r>
          </a:p>
        </p:txBody>
      </p:sp>
      <p:graphicFrame>
        <p:nvGraphicFramePr>
          <p:cNvPr id="4" name="Content Placeholder 3" descr="This is a flow chart showing the 3 steps for determining each district's Chapter 70 aid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630368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D02BB-98D8-46A4-8C1F-36D4080CB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1350" y="5700011"/>
            <a:ext cx="10909300" cy="774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Required Local Contribution + State Aid = a district’s net school spending (NSS) requirement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</a:rPr>
              <a:t>This is the minimum amount that a district must spend to comply with state law</a:t>
            </a:r>
          </a:p>
        </p:txBody>
      </p:sp>
    </p:spTree>
    <p:extLst>
      <p:ext uri="{BB962C8B-B14F-4D97-AF65-F5344CB8AC3E}">
        <p14:creationId xmlns:p14="http://schemas.microsoft.com/office/powerpoint/2010/main" val="414976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district's foundation budget is calculated by multiplying the number of pupils in 13 enrollment categories by cost rates in 11 functional areas</a:t>
            </a:r>
          </a:p>
        </p:txBody>
      </p:sp>
      <p:sp>
        <p:nvSpPr>
          <p:cNvPr id="4" name="Rectangle 3" descr="All of your students are counted in categories 1-10.  Special education and economically disadvantaged costs are treated as “costs above the base” and are captured in 11-13.&#10;"/>
          <p:cNvSpPr/>
          <p:nvPr/>
        </p:nvSpPr>
        <p:spPr>
          <a:xfrm>
            <a:off x="2399265" y="6168033"/>
            <a:ext cx="739346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600" dirty="0"/>
              <a:t>All students are counted in categories 1−7; special education, English learner, </a:t>
            </a:r>
            <a:br>
              <a:rPr lang="en-US" sz="1600" dirty="0"/>
            </a:br>
            <a:r>
              <a:rPr lang="en-US" sz="1600" dirty="0"/>
              <a:t>and low-income costs are treated as costs above the base and are captured in 8−13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6" name="Picture 5" descr="Marlborough foundation budget table">
            <a:extLst>
              <a:ext uri="{FF2B5EF4-FFF2-40B4-BE49-F238E27FC236}">
                <a16:creationId xmlns:a16="http://schemas.microsoft.com/office/drawing/2014/main" id="{72209C15-DEFB-5077-539A-90831170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" y="1722387"/>
            <a:ext cx="11785600" cy="43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Foundation budgets vary based on student needs, </a:t>
            </a:r>
            <a:br>
              <a:rPr lang="en-US" sz="3200" dirty="0"/>
            </a:br>
            <a:r>
              <a:rPr lang="en-US" sz="3200" dirty="0"/>
              <a:t>including concentrations of low-income students</a:t>
            </a:r>
            <a:endParaRPr lang="en-US" dirty="0"/>
          </a:p>
        </p:txBody>
      </p:sp>
      <p:graphicFrame>
        <p:nvGraphicFramePr>
          <p:cNvPr id="4" name="Chart 3" descr="This is a bar graph showing the preliminary foundation budget per pupil amounts by low income group, showing that foundation budgets per pupil increase as low income concentrations increase.">
            <a:extLst>
              <a:ext uri="{FF2B5EF4-FFF2-40B4-BE49-F238E27FC236}">
                <a16:creationId xmlns:a16="http://schemas.microsoft.com/office/drawing/2014/main" id="{1ED915A0-8DE6-48E4-867C-780C80D8A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753455"/>
              </p:ext>
            </p:extLst>
          </p:nvPr>
        </p:nvGraphicFramePr>
        <p:xfrm>
          <a:off x="1168400" y="1818695"/>
          <a:ext cx="10185400" cy="443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18869F-43B4-47B3-98EE-1AA7C929758F}"/>
              </a:ext>
            </a:extLst>
          </p:cNvPr>
          <p:cNvSpPr txBox="1"/>
          <p:nvPr/>
        </p:nvSpPr>
        <p:spPr>
          <a:xfrm>
            <a:off x="3122205" y="6256667"/>
            <a:ext cx="5947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Chart excludes vocational and agricultural districts.</a:t>
            </a:r>
          </a:p>
        </p:txBody>
      </p:sp>
    </p:spTree>
    <p:extLst>
      <p:ext uri="{BB962C8B-B14F-4D97-AF65-F5344CB8AC3E}">
        <p14:creationId xmlns:p14="http://schemas.microsoft.com/office/powerpoint/2010/main" val="23418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Determining each municipality’s target local share starts with the local share of statewide foundation</a:t>
            </a:r>
          </a:p>
        </p:txBody>
      </p:sp>
      <p:sp>
        <p:nvSpPr>
          <p:cNvPr id="17" name="Rounded Rectangle 16" descr="Calculate statewide foundation budget.&#10;"/>
          <p:cNvSpPr/>
          <p:nvPr/>
        </p:nvSpPr>
        <p:spPr>
          <a:xfrm>
            <a:off x="508000" y="1939723"/>
            <a:ext cx="3556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D1969"/>
                </a:solidFill>
              </a:rPr>
              <a:t>Calculate </a:t>
            </a:r>
            <a:r>
              <a:rPr lang="en-US" sz="1600" b="1" u="sng" dirty="0">
                <a:solidFill>
                  <a:srgbClr val="0D1969"/>
                </a:solidFill>
              </a:rPr>
              <a:t>statewide</a:t>
            </a:r>
            <a:r>
              <a:rPr lang="en-US" sz="1600" dirty="0">
                <a:solidFill>
                  <a:srgbClr val="0D1969"/>
                </a:solidFill>
              </a:rPr>
              <a:t> foundation budget</a:t>
            </a:r>
          </a:p>
        </p:txBody>
      </p:sp>
      <p:sp>
        <p:nvSpPr>
          <p:cNvPr id="13" name="Rounded Rectangle 12" descr="Determine local share of statewide foundation.&#10;"/>
          <p:cNvSpPr/>
          <p:nvPr/>
        </p:nvSpPr>
        <p:spPr>
          <a:xfrm>
            <a:off x="4368800" y="1939723"/>
            <a:ext cx="35560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D1969"/>
                </a:solidFill>
              </a:rPr>
              <a:t>Determine target local share </a:t>
            </a:r>
            <a:br>
              <a:rPr lang="en-US" sz="1600" dirty="0">
                <a:solidFill>
                  <a:srgbClr val="0D1969"/>
                </a:solidFill>
              </a:rPr>
            </a:br>
            <a:r>
              <a:rPr lang="en-US" sz="1600" dirty="0">
                <a:solidFill>
                  <a:srgbClr val="0D1969"/>
                </a:solidFill>
              </a:rPr>
              <a:t>of </a:t>
            </a:r>
            <a:r>
              <a:rPr lang="en-US" sz="1600" b="1" u="sng" dirty="0">
                <a:solidFill>
                  <a:srgbClr val="0D1969"/>
                </a:solidFill>
              </a:rPr>
              <a:t>statewide</a:t>
            </a:r>
            <a:r>
              <a:rPr lang="en-US" sz="1600" dirty="0">
                <a:solidFill>
                  <a:srgbClr val="0D1969"/>
                </a:solidFill>
              </a:rPr>
              <a:t> foundation</a:t>
            </a:r>
          </a:p>
        </p:txBody>
      </p:sp>
      <p:sp>
        <p:nvSpPr>
          <p:cNvPr id="19" name="Rounded Rectangle 18" descr="Statewide, determine percentages that yield ½ from property and ½ from income"/>
          <p:cNvSpPr/>
          <p:nvPr/>
        </p:nvSpPr>
        <p:spPr>
          <a:xfrm>
            <a:off x="8229600" y="1939723"/>
            <a:ext cx="36576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>
                <a:solidFill>
                  <a:srgbClr val="0D1969"/>
                </a:solidFill>
              </a:rPr>
              <a:t>Statewide</a:t>
            </a:r>
            <a:r>
              <a:rPr lang="en-US" sz="1600" dirty="0">
                <a:solidFill>
                  <a:srgbClr val="0D1969"/>
                </a:solidFill>
              </a:rPr>
              <a:t>, determine percentages that yield ½ from property and ½ from income</a:t>
            </a:r>
          </a:p>
        </p:txBody>
      </p:sp>
      <p:grpSp>
        <p:nvGrpSpPr>
          <p:cNvPr id="3" name="Group 22" descr="This shows the process for calculating the required local contribution, starting with calculating the statewide foundation budget."/>
          <p:cNvGrpSpPr/>
          <p:nvPr/>
        </p:nvGrpSpPr>
        <p:grpSpPr>
          <a:xfrm>
            <a:off x="508000" y="2479877"/>
            <a:ext cx="10363200" cy="2667000"/>
            <a:chOff x="381000" y="2133600"/>
            <a:chExt cx="7772400" cy="2667000"/>
          </a:xfrm>
        </p:grpSpPr>
        <p:sp>
          <p:nvSpPr>
            <p:cNvPr id="21" name="Rounded Rectangle 20" descr="59% Local Contribution&#10;$6.221B &#10;"/>
            <p:cNvSpPr/>
            <p:nvPr/>
          </p:nvSpPr>
          <p:spPr>
            <a:xfrm>
              <a:off x="3276601" y="3352800"/>
              <a:ext cx="1840230" cy="14478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59% Local contribution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$8.566B </a:t>
              </a:r>
            </a:p>
          </p:txBody>
        </p:sp>
        <p:sp>
          <p:nvSpPr>
            <p:cNvPr id="22" name="Rounded Rectangle 21" descr="41% State Aid&#10;$4.463B &#10;"/>
            <p:cNvSpPr/>
            <p:nvPr/>
          </p:nvSpPr>
          <p:spPr>
            <a:xfrm>
              <a:off x="3276600" y="2209800"/>
              <a:ext cx="1840230" cy="1143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D1969"/>
                  </a:solidFill>
                </a:rPr>
                <a:t>41% State aid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$5.953B </a:t>
              </a:r>
            </a:p>
          </p:txBody>
        </p:sp>
        <p:sp>
          <p:nvSpPr>
            <p:cNvPr id="24" name="Rounded Rectangle 23" descr="Property Effort&#10;0.3642%&#10;$3.111B&#10;"/>
            <p:cNvSpPr/>
            <p:nvPr/>
          </p:nvSpPr>
          <p:spPr>
            <a:xfrm>
              <a:off x="6400800" y="4038600"/>
              <a:ext cx="1752600" cy="76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D1969"/>
                  </a:solidFill>
                </a:rPr>
                <a:t>Property effort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0.3902%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$4.283B</a:t>
              </a:r>
            </a:p>
          </p:txBody>
        </p:sp>
        <p:sp>
          <p:nvSpPr>
            <p:cNvPr id="31" name="Rounded Rectangle 30" descr="Income Effort&#10;1.4174%&#10;$3.111B&#10;"/>
            <p:cNvSpPr/>
            <p:nvPr/>
          </p:nvSpPr>
          <p:spPr>
            <a:xfrm>
              <a:off x="6400800" y="3276600"/>
              <a:ext cx="1752600" cy="76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D1969"/>
                  </a:solidFill>
                </a:rPr>
                <a:t>Income effort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1.4299%</a:t>
              </a:r>
            </a:p>
            <a:p>
              <a:pPr algn="ctr"/>
              <a:r>
                <a:rPr lang="en-US" sz="1050" dirty="0">
                  <a:solidFill>
                    <a:srgbClr val="0D1969"/>
                  </a:solidFill>
                </a:rPr>
                <a:t>$4.283B</a:t>
              </a:r>
            </a:p>
          </p:txBody>
        </p:sp>
        <p:sp>
          <p:nvSpPr>
            <p:cNvPr id="34" name="Rounded Rectangle 33" descr="Statewide Foundation Budget &#10;$10.683B&#10;"/>
            <p:cNvSpPr/>
            <p:nvPr/>
          </p:nvSpPr>
          <p:spPr>
            <a:xfrm>
              <a:off x="381000" y="2133600"/>
              <a:ext cx="1840230" cy="2667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D1969"/>
                  </a:solidFill>
                </a:rPr>
                <a:t>Statewide foundation budget </a:t>
              </a:r>
            </a:p>
            <a:p>
              <a:pPr algn="ctr"/>
              <a:r>
                <a:rPr lang="en-US" sz="1400" dirty="0">
                  <a:solidFill>
                    <a:srgbClr val="0D1969"/>
                  </a:solidFill>
                </a:rPr>
                <a:t>$14.519B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2362200" y="3657600"/>
              <a:ext cx="762000" cy="91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334000" y="3657600"/>
              <a:ext cx="762000" cy="9144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26" descr="Property and income percentages are applied uniformly across all cities and towns to determine the combined effort yield from property and income. &#10;"/>
          <p:cNvSpPr/>
          <p:nvPr/>
        </p:nvSpPr>
        <p:spPr>
          <a:xfrm>
            <a:off x="914400" y="5539769"/>
            <a:ext cx="99568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Property and income percentages are applied uniformly across </a:t>
            </a:r>
            <a:r>
              <a:rPr lang="en-US" b="1" u="sng" dirty="0">
                <a:solidFill>
                  <a:schemeClr val="tx1"/>
                </a:solidFill>
              </a:rPr>
              <a:t>all cities and towns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determine the </a:t>
            </a:r>
            <a:r>
              <a:rPr lang="en-US" b="1" dirty="0">
                <a:solidFill>
                  <a:schemeClr val="tx1"/>
                </a:solidFill>
              </a:rPr>
              <a:t>combined effort yield </a:t>
            </a:r>
            <a:r>
              <a:rPr lang="en-US" dirty="0">
                <a:solidFill>
                  <a:schemeClr val="tx1"/>
                </a:solidFill>
              </a:rPr>
              <a:t>from property and income. </a:t>
            </a:r>
          </a:p>
        </p:txBody>
      </p:sp>
    </p:spTree>
    <p:extLst>
      <p:ext uri="{BB962C8B-B14F-4D97-AF65-F5344CB8AC3E}">
        <p14:creationId xmlns:p14="http://schemas.microsoft.com/office/powerpoint/2010/main" val="37015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FY25 House 2 proposed Chapter 70 funding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90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 individual municipality’s target local share is based on its local property value, income, and foundation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sum of a municipality’s local property and income effort equals its Combined Effort Yield (CEY)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Target Local Share = CEY/Foundation budget (calculated at the city/town level)</a:t>
            </a:r>
          </a:p>
          <a:p>
            <a:pPr lvl="1"/>
            <a:r>
              <a:rPr lang="en-US" sz="2400" dirty="0"/>
              <a:t>Capped at 82.5% of foundation (181 municipalities or 51% are capped)</a:t>
            </a:r>
          </a:p>
        </p:txBody>
      </p:sp>
      <p:graphicFrame>
        <p:nvGraphicFramePr>
          <p:cNvPr id="4" name="Diagram 3" descr="This is a smart art graphic that shows that local income effort plus local property effort equals each communities Combined Effort Yield (CEY)."/>
          <p:cNvGraphicFramePr/>
          <p:nvPr>
            <p:extLst>
              <p:ext uri="{D42A27DB-BD31-4B8C-83A1-F6EECF244321}">
                <p14:modId xmlns:p14="http://schemas.microsoft.com/office/powerpoint/2010/main" val="977080552"/>
              </p:ext>
            </p:extLst>
          </p:nvPr>
        </p:nvGraphicFramePr>
        <p:xfrm>
          <a:off x="2792122" y="2086984"/>
          <a:ext cx="6607756" cy="3403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957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Next the formula calculates each municipality’s preliminary local contribution (PLC) and makes adjustments relative to target to determine the required local contribution (RLC)</a:t>
            </a:r>
          </a:p>
        </p:txBody>
      </p:sp>
      <p:graphicFrame>
        <p:nvGraphicFramePr>
          <p:cNvPr id="4" name="Content Placeholder 3" descr="This is a smart art graphic that shows how preliminary contributions are increased or decreased based on whether they are above or below targe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733887"/>
              </p:ext>
            </p:extLst>
          </p:nvPr>
        </p:nvGraphicFramePr>
        <p:xfrm>
          <a:off x="838200" y="2313660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5863" y="1944328"/>
            <a:ext cx="772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contribution 			           Required contribution</a:t>
            </a:r>
          </a:p>
        </p:txBody>
      </p:sp>
      <p:sp>
        <p:nvSpPr>
          <p:cNvPr id="7" name="Right Arrow 6" descr="This is a right facing arrow"/>
          <p:cNvSpPr/>
          <p:nvPr/>
        </p:nvSpPr>
        <p:spPr>
          <a:xfrm>
            <a:off x="5604264" y="1940313"/>
            <a:ext cx="983472" cy="3223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693321"/>
            <a:ext cx="3271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Municipal Revenue Growth Factors (MRGF)</a:t>
            </a:r>
            <a:r>
              <a:rPr lang="en-US" sz="1400" dirty="0"/>
              <a:t> are calculated annually by the Department of Revenue. MRGFs quantify the most recent annual % change in each municipality’s local revenues, such as the annual increase in the Proposition 2½ levy limit, that should be available for schools</a:t>
            </a:r>
          </a:p>
        </p:txBody>
      </p:sp>
    </p:spTree>
    <p:extLst>
      <p:ext uri="{BB962C8B-B14F-4D97-AF65-F5344CB8AC3E}">
        <p14:creationId xmlns:p14="http://schemas.microsoft.com/office/powerpoint/2010/main" val="390117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Once a city or town’s required local contribution is calculated, it is allocated among the districts to which it belongs</a:t>
            </a:r>
          </a:p>
        </p:txBody>
      </p:sp>
      <p:graphicFrame>
        <p:nvGraphicFramePr>
          <p:cNvPr id="6" name="Chart 5" descr="This is a pie chart showing a town's total local contribution apportioned to the districts to which it belong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894406"/>
              </p:ext>
            </p:extLst>
          </p:nvPr>
        </p:nvGraphicFramePr>
        <p:xfrm>
          <a:off x="5737713" y="2152169"/>
          <a:ext cx="5749437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 descr="This is a pie chart showing a town's total foundation budget apportioned to the districts to which it belongs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340936"/>
              </p:ext>
            </p:extLst>
          </p:nvPr>
        </p:nvGraphicFramePr>
        <p:xfrm>
          <a:off x="300171" y="2152169"/>
          <a:ext cx="5795829" cy="447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44879" y="1779763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Town of Orleans</a:t>
            </a:r>
          </a:p>
        </p:txBody>
      </p:sp>
    </p:spTree>
    <p:extLst>
      <p:ext uri="{BB962C8B-B14F-4D97-AF65-F5344CB8AC3E}">
        <p14:creationId xmlns:p14="http://schemas.microsoft.com/office/powerpoint/2010/main" val="38754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Foundation aid provides additional funding for districts to spend at their foundation budgets</a:t>
            </a:r>
          </a:p>
        </p:txBody>
      </p:sp>
      <p:sp>
        <p:nvSpPr>
          <p:cNvPr id="8" name="Rectangle 7" descr="Foundation aid is the core of Chapter 70. It provides additional funding for districts to spend at their foundation budgets. &#10;&#10;Foundation Budget – Required Local Contribution = Foundation Aid&#10;"/>
          <p:cNvSpPr/>
          <p:nvPr/>
        </p:nvSpPr>
        <p:spPr>
          <a:xfrm>
            <a:off x="709105" y="1640619"/>
            <a:ext cx="10758714" cy="4001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Foundation budget – Required local contribution = Foundation aid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86984"/>
            <a:ext cx="4768294" cy="4052559"/>
          </a:xfrm>
        </p:spPr>
        <p:txBody>
          <a:bodyPr/>
          <a:lstStyle/>
          <a:p>
            <a:r>
              <a:rPr lang="en-US" sz="2400" dirty="0"/>
              <a:t>Start with prior year’s aid</a:t>
            </a:r>
          </a:p>
          <a:p>
            <a:r>
              <a:rPr lang="en-US" sz="2400" dirty="0"/>
              <a:t>Add together the prior year’s aid and the required local contribution </a:t>
            </a:r>
          </a:p>
          <a:p>
            <a:r>
              <a:rPr lang="en-US" sz="2400" dirty="0"/>
              <a:t>If this year’s foundation aid exceeds last year’s total Chapter 70 aid, the district receives the amount needed to ensure it meets its foundation budget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4521" y="3930720"/>
            <a:ext cx="198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(1) Foundation budget</a:t>
            </a:r>
          </a:p>
        </p:txBody>
      </p:sp>
      <p:sp>
        <p:nvSpPr>
          <p:cNvPr id="10" name="Left Brace 9" descr="This is a left facing bracket."/>
          <p:cNvSpPr/>
          <p:nvPr/>
        </p:nvSpPr>
        <p:spPr>
          <a:xfrm>
            <a:off x="7871382" y="2211936"/>
            <a:ext cx="216816" cy="4103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6" descr="This is a smart art graphic showing how each district's required contribution plus prior year's aid determine whether the district needs a foundation aid increase to meet its foundation budget.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98136582"/>
              </p:ext>
            </p:extLst>
          </p:nvPr>
        </p:nvGraphicFramePr>
        <p:xfrm>
          <a:off x="6738938" y="2211388"/>
          <a:ext cx="5453062" cy="41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58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Calculating Chapter 70 aid: Districts are held harmless to previous aid levels and guaranteed at least a $30 per pupil increase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086984"/>
            <a:ext cx="6447971" cy="4052559"/>
          </a:xfrm>
        </p:spPr>
        <p:txBody>
          <a:bodyPr/>
          <a:lstStyle/>
          <a:p>
            <a:r>
              <a:rPr lang="en-US" dirty="0"/>
              <a:t>Districts are held harmless to the previous year’s level of aid</a:t>
            </a:r>
          </a:p>
          <a:p>
            <a:endParaRPr lang="en-US" dirty="0"/>
          </a:p>
          <a:p>
            <a:r>
              <a:rPr lang="en-US" dirty="0"/>
              <a:t>211 districts receive minimum aid increases of $30 per pupil in FY25</a:t>
            </a:r>
          </a:p>
        </p:txBody>
      </p:sp>
      <p:pic>
        <p:nvPicPr>
          <p:cNvPr id="5" name="Picture 4" descr="Brookline aid summary">
            <a:extLst>
              <a:ext uri="{FF2B5EF4-FFF2-40B4-BE49-F238E27FC236}">
                <a16:creationId xmlns:a16="http://schemas.microsoft.com/office/drawing/2014/main" id="{E7AD5B02-0068-3E8E-4B01-1A611492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34" y="1209330"/>
            <a:ext cx="3410665" cy="550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5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Districts receive different levels of Chapter 70 aid because their municipality’s ability to pay differs</a:t>
            </a:r>
          </a:p>
        </p:txBody>
      </p:sp>
      <p:graphicFrame>
        <p:nvGraphicFramePr>
          <p:cNvPr id="6" name="Chart 5" descr="This is a bar chart comparing local contribution and state aid as a proportion of required net school spending."/>
          <p:cNvGraphicFramePr/>
          <p:nvPr>
            <p:extLst>
              <p:ext uri="{D42A27DB-BD31-4B8C-83A1-F6EECF244321}">
                <p14:modId xmlns:p14="http://schemas.microsoft.com/office/powerpoint/2010/main" val="2547948855"/>
              </p:ext>
            </p:extLst>
          </p:nvPr>
        </p:nvGraphicFramePr>
        <p:xfrm>
          <a:off x="495300" y="1825625"/>
          <a:ext cx="11201400" cy="4186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8686DF-44C0-435D-A333-07EFBAE68127}"/>
              </a:ext>
            </a:extLst>
          </p:cNvPr>
          <p:cNvSpPr txBox="1"/>
          <p:nvPr/>
        </p:nvSpPr>
        <p:spPr>
          <a:xfrm>
            <a:off x="2226719" y="6154320"/>
            <a:ext cx="7738562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Required Local Contribution + State Aid = a district’s net school spending (NSS) requirement</a:t>
            </a:r>
          </a:p>
        </p:txBody>
      </p:sp>
    </p:spTree>
    <p:extLst>
      <p:ext uri="{BB962C8B-B14F-4D97-AF65-F5344CB8AC3E}">
        <p14:creationId xmlns:p14="http://schemas.microsoft.com/office/powerpoint/2010/main" val="1516886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aggregate wealth model has eliminated required excess effort, but in recent years effort shortfalls have increased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81E104-E9A1-482C-A4FA-7A0E51FE7134}"/>
              </a:ext>
            </a:extLst>
          </p:cNvPr>
          <p:cNvSpPr txBox="1"/>
          <p:nvPr/>
        </p:nvSpPr>
        <p:spPr>
          <a:xfrm>
            <a:off x="1377386" y="6059207"/>
            <a:ext cx="923013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For communities that are below target, recent expansions in foundation budgets have resulted in required local contributions not keeping pace with the foundation budget increases</a:t>
            </a:r>
          </a:p>
        </p:txBody>
      </p:sp>
      <p:pic>
        <p:nvPicPr>
          <p:cNvPr id="4" name="Picture 3" descr="Bar graph showing required contribution dollars above and below target local shares ($ in millions), FY07 to FY25">
            <a:extLst>
              <a:ext uri="{FF2B5EF4-FFF2-40B4-BE49-F238E27FC236}">
                <a16:creationId xmlns:a16="http://schemas.microsoft.com/office/drawing/2014/main" id="{9657E40F-F96E-101F-60A9-0A2E549E3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68" y="1580444"/>
            <a:ext cx="7918462" cy="430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205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are no longer any districts funded below target, while above target aid has increased</a:t>
            </a:r>
          </a:p>
        </p:txBody>
      </p:sp>
      <p:pic>
        <p:nvPicPr>
          <p:cNvPr id="3" name="Picture 2" descr="Bar graph showing total Chapter 70 aid above and below target, FY07 to FY25">
            <a:extLst>
              <a:ext uri="{FF2B5EF4-FFF2-40B4-BE49-F238E27FC236}">
                <a16:creationId xmlns:a16="http://schemas.microsoft.com/office/drawing/2014/main" id="{C46118E8-71C3-9DAD-5D18-BF4C1D9F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57" y="1766121"/>
            <a:ext cx="10811370" cy="42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4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Thank you">
            <a:extLst>
              <a:ext uri="{FF2B5EF4-FFF2-40B4-BE49-F238E27FC236}">
                <a16:creationId xmlns:a16="http://schemas.microsoft.com/office/drawing/2014/main" id="{CAFC36B0-4AD1-44AB-96C1-76527DDE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24002" y="1579874"/>
            <a:ext cx="9143999" cy="14196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62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SemiBold" panose="020B0703040204020203" pitchFamily="34" charset="0"/>
                <a:ea typeface="+mn-ea"/>
                <a:cs typeface="Segoe SemiBold" panose="020B0703040204020203" pitchFamily="34" charset="0"/>
              </a:rPr>
              <a:t>QUESTIONS?</a:t>
            </a:r>
            <a:endParaRPr kumimoji="0" lang="zh-CN" altLang="en-US" sz="862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emiBold" panose="020B0703040204020203" pitchFamily="34" charset="0"/>
              <a:ea typeface="+mn-ea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1524001" y="3063665"/>
            <a:ext cx="9143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 O’Donnell, Director of School Finance</a:t>
            </a:r>
          </a:p>
        </p:txBody>
      </p:sp>
      <p:pic>
        <p:nvPicPr>
          <p:cNvPr id="10" name="图片 9" descr="email icon">
            <a:extLst>
              <a:ext uri="{FF2B5EF4-FFF2-40B4-BE49-F238E27FC236}">
                <a16:creationId xmlns:a16="http://schemas.microsoft.com/office/drawing/2014/main" id="{29115377-BD10-4D4C-A9C7-0FAEFD133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60" t="19266" r="18307" b="28003"/>
          <a:stretch/>
        </p:blipFill>
        <p:spPr>
          <a:xfrm>
            <a:off x="3660758" y="3801580"/>
            <a:ext cx="317798" cy="2810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3949769" y="3823602"/>
            <a:ext cx="27590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Robert.F.O’Donnell@mass.gov</a:t>
            </a:r>
            <a:endParaRPr lang="zh-CN" altLang="en-US" sz="15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2" name="Picture 1" descr="This is a telephone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30" y="3838735"/>
            <a:ext cx="249958" cy="2438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7152595" y="3823602"/>
            <a:ext cx="35218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781.338.6512</a:t>
            </a:r>
            <a:endParaRPr lang="zh-CN" altLang="en-US" sz="15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3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FY25 House 2 Chapter 70 continues implementation of 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Opportunity Act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(the 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Preliminary FY25 Chapter 70 </a:t>
            </a:r>
            <a:r>
              <a:rPr lang="en-US" sz="2800"/>
              <a:t>is $6,856,027,888, </a:t>
            </a:r>
            <a:r>
              <a:rPr lang="en-US" sz="2800" dirty="0"/>
              <a:t>a $263 million increase (4%) over FY24</a:t>
            </a:r>
          </a:p>
          <a:p>
            <a:r>
              <a:rPr lang="en-US" sz="2800" dirty="0"/>
              <a:t>The Act establishes new, higher foundation budget rates in 5 areas:</a:t>
            </a: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B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enefits and fixed charges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G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uidance and psychological services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S</a:t>
            </a: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pecial education out-of-district tuition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English learners</a:t>
            </a:r>
            <a:endParaRPr lang="en-US" sz="2000" dirty="0">
              <a:solidFill>
                <a:srgbClr val="203B6A">
                  <a:lumMod val="50000"/>
                </a:srgbClr>
              </a:solidFill>
            </a:endParaRPr>
          </a:p>
          <a:p>
            <a:pPr lvl="1"/>
            <a:r>
              <a:rPr lang="en-US" sz="2000" dirty="0">
                <a:solidFill>
                  <a:srgbClr val="203B6A">
                    <a:lumMod val="50000"/>
                  </a:srgbClr>
                </a:solidFill>
              </a:rPr>
              <a:t>Low-income students</a:t>
            </a:r>
          </a:p>
          <a:p>
            <a:r>
              <a:rPr lang="en-US" sz="2800" dirty="0"/>
              <a:t>House 1 includes rate changes above inflation toward the goal rates in these 5 areas and closes an additional 1/6</a:t>
            </a:r>
            <a:r>
              <a:rPr lang="en-US" sz="2800" baseline="30000" dirty="0"/>
              <a:t>th</a:t>
            </a:r>
            <a:r>
              <a:rPr lang="en-US" sz="2800" dirty="0"/>
              <a:t> of the gap</a:t>
            </a:r>
          </a:p>
          <a:p>
            <a:r>
              <a:rPr lang="en-US" dirty="0"/>
              <a:t>FY25 will be the fourth year of implementation of the Act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0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Segoe UI Semibold"/>
                <a:cs typeface="Segoe UI Semibold"/>
              </a:rPr>
              <a:t>House 1 sets the low-income threshold at 185% of the federal poverty level in accordance with the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53892"/>
            <a:ext cx="10515600" cy="40525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The Act restores the definition of low-income enrollment used prior to FY17, based on 185% of the federal poverty level, up from the 133% threshold used for the economically disadvantaged match from FY17 to FY22</a:t>
            </a:r>
          </a:p>
          <a:p>
            <a:pPr lvl="1"/>
            <a:r>
              <a:rPr lang="en-US" sz="1800" dirty="0">
                <a:latin typeface="Segoe UI"/>
                <a:cs typeface="Segoe UI"/>
              </a:rPr>
              <a:t>Statewide low-income enrollment for FY25 is 414,590, compared to 421,305 for FY24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Starting in FY23, the Department has designated a student enrolled on October 1st as low income if the student is: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Identified as participating in state public assistance programs, including the Supplemental Nutrition Assistance Program, Transitional Aid to Families with Dependent Children, MassHealth, and foster care; or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Verified as low income through a supplemental data collection process; or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Reported as homeless through the McKinney-Vento Homeless Education Assistance program application</a:t>
            </a:r>
          </a:p>
        </p:txBody>
      </p:sp>
    </p:spTree>
    <p:extLst>
      <p:ext uri="{BB962C8B-B14F-4D97-AF65-F5344CB8AC3E}">
        <p14:creationId xmlns:p14="http://schemas.microsoft.com/office/powerpoint/2010/main" val="245124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Act also increases the assumed in-district special education enrollment percentages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 increases the rate for vocational students from 4.75% to 5% and from 3.75% to 4% for non-vocational students</a:t>
            </a:r>
          </a:p>
          <a:p>
            <a:endParaRPr lang="en-US" dirty="0"/>
          </a:p>
          <a:p>
            <a:r>
              <a:rPr lang="en-US" dirty="0"/>
              <a:t>Proposed rate increases for FY24 close an additional 1/6</a:t>
            </a:r>
            <a:r>
              <a:rPr lang="en-US" baseline="30000" dirty="0"/>
              <a:t>th</a:t>
            </a:r>
            <a:r>
              <a:rPr lang="en-US" dirty="0"/>
              <a:t> of the gaps, so the factors used for FY24 are 4.93% and 3.93%, respectively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On top of the targeted rate increases, all foundation budget categories have been adjusted upward for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employee benefits inflation rate is applied to the employee benefits and fixed charges category</a:t>
            </a:r>
          </a:p>
          <a:p>
            <a:pPr lvl="1"/>
            <a:r>
              <a:rPr lang="en-US" dirty="0"/>
              <a:t>Based on the enrollment-weighted, three-year average premium increase for all GIC plans</a:t>
            </a:r>
          </a:p>
          <a:p>
            <a:pPr lvl="1"/>
            <a:r>
              <a:rPr lang="en-US" dirty="0"/>
              <a:t>For FY25 the increase is 5.03%</a:t>
            </a:r>
          </a:p>
          <a:p>
            <a:pPr lvl="1"/>
            <a:endParaRPr lang="en-US" dirty="0"/>
          </a:p>
          <a:p>
            <a:r>
              <a:rPr lang="en-US" dirty="0"/>
              <a:t>An inflation increase of 1.35% has been applied to all other foundation budget rates, based on the U.S. Department of Commerce’s state and local government price deflator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3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Act also adds a new minimum aid adjustment to the formula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Segoe UI"/>
                <a:cs typeface="Segoe UI"/>
              </a:rPr>
              <a:t>This provision provides hold harmless aid to operating districts that otherwise would have lost aid due to the new foundation budget factors</a:t>
            </a:r>
          </a:p>
          <a:p>
            <a:pPr lvl="1"/>
            <a:r>
              <a:rPr lang="en-US" dirty="0"/>
              <a:t>Determines the aid that these districts would have received if foundation budget rates were only increased by inflation</a:t>
            </a:r>
          </a:p>
          <a:p>
            <a:pPr lvl="1"/>
            <a:r>
              <a:rPr lang="en-US" dirty="0"/>
              <a:t>If this amount is higher than the revised formula amount, districts get the higher amount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6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Act codified the aggregate wealth model for determining local contribution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For municipalities with required contributions above targets, the requirement is reduced by 100% of the gap</a:t>
            </a:r>
          </a:p>
          <a:p>
            <a:r>
              <a:rPr lang="en-US" sz="2400" dirty="0"/>
              <a:t>Cities and towns with combined effort yields greater than 175% of foundation have required local contributions set at not less than 82.5% of foundation</a:t>
            </a:r>
          </a:p>
          <a:p>
            <a:pPr marR="0" lvl="0"/>
            <a:r>
              <a:rPr lang="en-US" sz="2400" dirty="0"/>
              <a:t>Due to rapid increases to foundation, many communities are below target and fewer are eligible for excess effort reductions </a:t>
            </a: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235 communities are subject to below effort increments to bring their contributions closer to target compared to 48 in FY21 (year prior to implementation of the Act)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68 communities are eligible for excess effort reduction compared to 201 in FY21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1339F8-8D02-41F1-BC13-8A7F781442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Charter school tuition and reimbursements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Segoe SemiBold" panose="020B0703040204020203" pitchFamily="34" charset="0"/>
              <a:ea typeface="Segoe UI Black" panose="020B0A02040204020203" pitchFamily="34" charset="0"/>
              <a:cs typeface="Segoe SemiBold" panose="020B07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11555"/>
      </p:ext>
    </p:extLst>
  </p:cSld>
  <p:clrMapOvr>
    <a:masterClrMapping/>
  </p:clrMapOvr>
</p:sld>
</file>

<file path=ppt/theme/theme1.xml><?xml version="1.0" encoding="utf-8"?>
<a:theme xmlns:a="http://schemas.openxmlformats.org/drawingml/2006/main" name="2022-12-15 DESE School Finance Webinar - Projecting Chapter 70 aid for FY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223b7f-d29a-40a7-89e9-7fcbaea795a5" xsi:nil="true"/>
    <lcf76f155ced4ddcb4097134ff3c332f xmlns="6cc6ac48-9972-4fdd-8495-0ab5ba7fdac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B9A924C50B4E83B552A1AE49283C" ma:contentTypeVersion="12" ma:contentTypeDescription="Create a new document." ma:contentTypeScope="" ma:versionID="3a0bffc5f8cf7127341ad8f908e2ff35">
  <xsd:schema xmlns:xsd="http://www.w3.org/2001/XMLSchema" xmlns:xs="http://www.w3.org/2001/XMLSchema" xmlns:p="http://schemas.microsoft.com/office/2006/metadata/properties" xmlns:ns2="6cc6ac48-9972-4fdd-8495-0ab5ba7fdac9" xmlns:ns3="c7223b7f-d29a-40a7-89e9-7fcbaea795a5" targetNamespace="http://schemas.microsoft.com/office/2006/metadata/properties" ma:root="true" ma:fieldsID="677bfe84c9d84cf3c8a24b4bbe6a3787" ns2:_="" ns3:_="">
    <xsd:import namespace="6cc6ac48-9972-4fdd-8495-0ab5ba7fdac9"/>
    <xsd:import namespace="c7223b7f-d29a-40a7-89e9-7fcbaea79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6ac48-9972-4fdd-8495-0ab5ba7fd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23b7f-d29a-40a7-89e9-7fcbaea79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b6c7347-9531-4106-9b48-3384f9a2c700}" ma:internalName="TaxCatchAll" ma:showField="CatchAllData" ma:web="c7223b7f-d29a-40a7-89e9-7fcbaea79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3E8C57-4129-4C5D-9450-A467B9CC1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DEDD18-AD45-40E9-AF53-F0ED2A8CDDD1}">
  <ds:schemaRefs>
    <ds:schemaRef ds:uri="http://purl.org/dc/terms/"/>
    <ds:schemaRef ds:uri="c7223b7f-d29a-40a7-89e9-7fcbaea795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cc6ac48-9972-4fdd-8495-0ab5ba7fdac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99C7AE-45B1-4EE4-9FC6-3D2916B8C8AA}">
  <ds:schemaRefs>
    <ds:schemaRef ds:uri="6cc6ac48-9972-4fdd-8495-0ab5ba7fdac9"/>
    <ds:schemaRef ds:uri="c7223b7f-d29a-40a7-89e9-7fcbaea795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2022-12-15 DESE School Finance Webinar - Projecting Chapter 70 aid for FY24</Template>
  <TotalTime>90</TotalTime>
  <Words>1888</Words>
  <Application>Microsoft Office PowerPoint</Application>
  <PresentationFormat>Widescreen</PresentationFormat>
  <Paragraphs>183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等线</vt:lpstr>
      <vt:lpstr>Segoe</vt:lpstr>
      <vt:lpstr>Segoe SemiBold</vt:lpstr>
      <vt:lpstr>Arial</vt:lpstr>
      <vt:lpstr>Calibri</vt:lpstr>
      <vt:lpstr>Courier New</vt:lpstr>
      <vt:lpstr>Segoe UI</vt:lpstr>
      <vt:lpstr>Segoe UI Semibold</vt:lpstr>
      <vt:lpstr>Wingdings</vt:lpstr>
      <vt:lpstr>2022-12-15 DESE School Finance Webinar - Projecting Chapter 70 aid for FY24</vt:lpstr>
      <vt:lpstr>Preliminary FY25 Chapter 70 aid and Charter reimbursements (House 1)</vt:lpstr>
      <vt:lpstr>FY25 House 2 proposed Chapter 70 funding</vt:lpstr>
      <vt:lpstr>FY25 House 2 Chapter 70 continues implementation of  the Student Opportunity Act (the Act)</vt:lpstr>
      <vt:lpstr>House 1 sets the low-income threshold at 185% of the federal poverty level in accordance with the Act</vt:lpstr>
      <vt:lpstr>The Act also increases the assumed in-district special education enrollment percentages</vt:lpstr>
      <vt:lpstr>On top of the targeted rate increases, all foundation budget categories have been adjusted upward for inflation</vt:lpstr>
      <vt:lpstr>The Act also adds a new minimum aid adjustment to the formula</vt:lpstr>
      <vt:lpstr>The Act codified the aggregate wealth model for determining local contribution requirements</vt:lpstr>
      <vt:lpstr>Charter school tuition and reimbursements</vt:lpstr>
      <vt:lpstr>Tuition rates for Commonwealth charter schools are based on the same foundation budget rates used in Chapter 70</vt:lpstr>
      <vt:lpstr>House 1 implements the 3-year (100%/60%/40%) schedule for transition aid tied to year over year tuition growth</vt:lpstr>
      <vt:lpstr>Calculating Chapter 70 local contribution requirements and state aid</vt:lpstr>
      <vt:lpstr>Goal of the Chapter 70 formula </vt:lpstr>
      <vt:lpstr>The updated formula includes three parameters to be specified in each year’s general appropriations act</vt:lpstr>
      <vt:lpstr>There are 6 factors that work together to determine a district’s Chapter 70 aid</vt:lpstr>
      <vt:lpstr>There are three primary steps in determining each district’s Chapter 70 aid</vt:lpstr>
      <vt:lpstr>Each district's foundation budget is calculated by multiplying the number of pupils in 13 enrollment categories by cost rates in 11 functional areas</vt:lpstr>
      <vt:lpstr>Foundation budgets vary based on student needs,  including concentrations of low-income students</vt:lpstr>
      <vt:lpstr>Determining each municipality’s target local share starts with the local share of statewide foundation</vt:lpstr>
      <vt:lpstr>An individual municipality’s target local share is based on its local property value, income, and foundation budget</vt:lpstr>
      <vt:lpstr>Next the formula calculates each municipality’s preliminary local contribution (PLC) and makes adjustments relative to target to determine the required local contribution (RLC)</vt:lpstr>
      <vt:lpstr>Once a city or town’s required local contribution is calculated, it is allocated among the districts to which it belongs</vt:lpstr>
      <vt:lpstr>Foundation aid provides additional funding for districts to spend at their foundation budgets</vt:lpstr>
      <vt:lpstr>Calculating Chapter 70 aid: Districts are held harmless to previous aid levels and guaranteed at least a $30 per pupil increase</vt:lpstr>
      <vt:lpstr>Districts receive different levels of Chapter 70 aid because their municipality’s ability to pay differs</vt:lpstr>
      <vt:lpstr>The aggregate wealth model has eliminated required excess effort, but in recent years effort shortfalls have increased</vt:lpstr>
      <vt:lpstr>There are no longer any districts funded below target, while above target aid has increased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FY25 Preliminary Chapter 70</dc:title>
  <dc:creator>DESE</dc:creator>
  <cp:lastModifiedBy>Zou, Dong (EOE)</cp:lastModifiedBy>
  <cp:revision>15</cp:revision>
  <cp:lastPrinted>2017-08-07T14:46:10Z</cp:lastPrinted>
  <dcterms:created xsi:type="dcterms:W3CDTF">2018-01-08T17:30:59Z</dcterms:created>
  <dcterms:modified xsi:type="dcterms:W3CDTF">2024-01-24T19:55:46Z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24 2024 12:00AM</vt:lpwstr>
  </property>
</Properties>
</file>