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4.xml" ContentType="application/vnd.openxmlformats-officedocument.drawingml.chart+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3"/>
  </p:notesMasterIdLst>
  <p:sldIdLst>
    <p:sldId id="256" r:id="rId5"/>
    <p:sldId id="273" r:id="rId6"/>
    <p:sldId id="270" r:id="rId7"/>
    <p:sldId id="274" r:id="rId8"/>
    <p:sldId id="275" r:id="rId9"/>
    <p:sldId id="276" r:id="rId10"/>
    <p:sldId id="277" r:id="rId11"/>
    <p:sldId id="278" r:id="rId12"/>
    <p:sldId id="281" r:id="rId13"/>
    <p:sldId id="279" r:id="rId14"/>
    <p:sldId id="282" r:id="rId15"/>
    <p:sldId id="286" r:id="rId16"/>
    <p:sldId id="283" r:id="rId17"/>
    <p:sldId id="284" r:id="rId18"/>
    <p:sldId id="302" r:id="rId19"/>
    <p:sldId id="285" r:id="rId20"/>
    <p:sldId id="280" r:id="rId21"/>
    <p:sldId id="288" r:id="rId22"/>
    <p:sldId id="294" r:id="rId23"/>
    <p:sldId id="295" r:id="rId24"/>
    <p:sldId id="296" r:id="rId25"/>
    <p:sldId id="297" r:id="rId26"/>
    <p:sldId id="298" r:id="rId27"/>
    <p:sldId id="299" r:id="rId28"/>
    <p:sldId id="300" r:id="rId29"/>
    <p:sldId id="301" r:id="rId30"/>
    <p:sldId id="289" r:id="rId31"/>
    <p:sldId id="30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 userDrawn="1">
          <p15:clr>
            <a:srgbClr val="A4A3A4"/>
          </p15:clr>
        </p15:guide>
        <p15:guide id="2" pos="9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6CD306-81AD-BC7D-16A2-05D9847175B0}" name="Woo, Lauren (DESE)" initials="WL" userId="S::lauren.woo@mass.gov::891b1bf9-83ca-4481-960c-a0625b521a43" providerId="AD"/>
  <p188:author id="{3F602C5C-ED15-FC16-4B03-46E9ADDE3930}" name="Christo, Dimitri D. (DESE)" initials="CDD(" userId="S::dimitri.d.christo@mass.gov::f6874029-da51-4205-b36d-b8ddc7839279" providerId="AD"/>
  <p188:author id="{7961FF5F-6533-BF5A-5B4D-A8A6AEABBD13}" name="Cruz, Jenny (DESE)" initials="CJ" userId="S::jenny.cruz@mass.gov::9acc5e5d-1e16-45d5-8416-f07c61d324d0" providerId="AD"/>
  <p188:author id="{9CA43CE2-546B-A27E-FF66-ADBBE95484C9}" name="Sahni, Amrita D. (DESE)" initials="AS" userId="S::Amrita.D.Sahni@mass.gov::6313d7e8-2463-49dd-9257-e9ab299d51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FF3"/>
    <a:srgbClr val="1E4782"/>
    <a:srgbClr val="347AB6"/>
    <a:srgbClr val="EFBC49"/>
    <a:srgbClr val="EFF8FE"/>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9D7833-904A-4E79-8E64-4F4430B56F46}" v="1" dt="2025-07-07T18:53:31.7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0" y="762"/>
      </p:cViewPr>
      <p:guideLst>
        <p:guide orient="horz" pos="96"/>
        <p:guide pos="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g, Hua  (DESE)" userId="62c9fce7-9fc6-46bc-81ff-0273164ceed8" providerId="ADAL" clId="{EF9D7833-904A-4E79-8E64-4F4430B56F46}"/>
    <pc:docChg chg="modSld">
      <pc:chgData name="Yang, Hua  (DESE)" userId="62c9fce7-9fc6-46bc-81ff-0273164ceed8" providerId="ADAL" clId="{EF9D7833-904A-4E79-8E64-4F4430B56F46}" dt="2025-07-07T18:56:42.370" v="4" actId="33699"/>
      <pc:docMkLst>
        <pc:docMk/>
      </pc:docMkLst>
      <pc:sldChg chg="modSp mod">
        <pc:chgData name="Yang, Hua  (DESE)" userId="62c9fce7-9fc6-46bc-81ff-0273164ceed8" providerId="ADAL" clId="{EF9D7833-904A-4E79-8E64-4F4430B56F46}" dt="2025-07-07T18:55:13.823" v="1" actId="962"/>
        <pc:sldMkLst>
          <pc:docMk/>
          <pc:sldMk cId="2406764563" sldId="280"/>
        </pc:sldMkLst>
        <pc:picChg chg="mod">
          <ac:chgData name="Yang, Hua  (DESE)" userId="62c9fce7-9fc6-46bc-81ff-0273164ceed8" providerId="ADAL" clId="{EF9D7833-904A-4E79-8E64-4F4430B56F46}" dt="2025-07-07T18:55:13.823" v="1" actId="962"/>
          <ac:picMkLst>
            <pc:docMk/>
            <pc:sldMk cId="2406764563" sldId="280"/>
            <ac:picMk id="6" creationId="{B71CF78D-2EE2-E0CD-D091-1C368D2A16F4}"/>
          </ac:picMkLst>
        </pc:picChg>
      </pc:sldChg>
      <pc:sldChg chg="modSp mod">
        <pc:chgData name="Yang, Hua  (DESE)" userId="62c9fce7-9fc6-46bc-81ff-0273164ceed8" providerId="ADAL" clId="{EF9D7833-904A-4E79-8E64-4F4430B56F46}" dt="2025-07-07T18:55:55.627" v="3" actId="962"/>
        <pc:sldMkLst>
          <pc:docMk/>
          <pc:sldMk cId="2863201651" sldId="299"/>
        </pc:sldMkLst>
        <pc:picChg chg="mod">
          <ac:chgData name="Yang, Hua  (DESE)" userId="62c9fce7-9fc6-46bc-81ff-0273164ceed8" providerId="ADAL" clId="{EF9D7833-904A-4E79-8E64-4F4430B56F46}" dt="2025-07-07T18:55:55.627" v="3" actId="962"/>
          <ac:picMkLst>
            <pc:docMk/>
            <pc:sldMk cId="2863201651" sldId="299"/>
            <ac:picMk id="5" creationId="{0FEA4568-2373-2359-E420-8BD11A36B93A}"/>
          </ac:picMkLst>
        </pc:picChg>
      </pc:sldChg>
      <pc:sldChg chg="addSp modSp mod">
        <pc:chgData name="Yang, Hua  (DESE)" userId="62c9fce7-9fc6-46bc-81ff-0273164ceed8" providerId="ADAL" clId="{EF9D7833-904A-4E79-8E64-4F4430B56F46}" dt="2025-07-07T18:56:42.370" v="4" actId="33699"/>
        <pc:sldMkLst>
          <pc:docMk/>
          <pc:sldMk cId="1400995830" sldId="303"/>
        </pc:sldMkLst>
        <pc:spChg chg="add mod">
          <ac:chgData name="Yang, Hua  (DESE)" userId="62c9fce7-9fc6-46bc-81ff-0273164ceed8" providerId="ADAL" clId="{EF9D7833-904A-4E79-8E64-4F4430B56F46}" dt="2025-07-07T18:56:42.370" v="4" actId="33699"/>
          <ac:spMkLst>
            <pc:docMk/>
            <pc:sldMk cId="1400995830" sldId="303"/>
            <ac:spMk id="2" creationId="{74B22CCA-8915-3C9C-517A-0A8E0EBA22E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oleObject" Target="file:///\\edu-fps-aws-001.maeoe.net\share\FINANCE\SCHFIN\FY26data\c70fy26\5-final\c70fy26.xlsm"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400" b="1" i="0" u="none" strike="noStrike" kern="1200" cap="none" spc="0" normalizeH="0" baseline="0">
                <a:solidFill>
                  <a:schemeClr val="tx1"/>
                </a:solidFill>
                <a:latin typeface="+mj-lt"/>
                <a:ea typeface="+mj-ea"/>
                <a:cs typeface="+mj-cs"/>
              </a:defRPr>
            </a:pPr>
            <a:r>
              <a:rPr lang="en-US" sz="2400" b="1" dirty="0">
                <a:solidFill>
                  <a:schemeClr val="tx1"/>
                </a:solidFill>
                <a:latin typeface="Segoe UI" panose="020B0502040204020203" pitchFamily="34" charset="0"/>
                <a:cs typeface="Segoe UI" panose="020B0502040204020203" pitchFamily="34" charset="0"/>
              </a:rPr>
              <a:t>Foundation budget per pupil, by low-income % range</a:t>
            </a:r>
          </a:p>
        </c:rich>
      </c:tx>
      <c:overlay val="0"/>
      <c:spPr>
        <a:noFill/>
        <a:ln>
          <a:noFill/>
        </a:ln>
        <a:effectLst/>
      </c:spPr>
      <c:txPr>
        <a:bodyPr rot="0" spcFirstLastPara="1" vertOverflow="ellipsis" vert="horz" wrap="square" anchor="ctr" anchorCtr="1"/>
        <a:lstStyle/>
        <a:p>
          <a:pPr>
            <a:defRPr sz="2400" b="1" i="0" u="none" strike="noStrike" kern="1200" cap="none" spc="0" normalizeH="0" baseline="0">
              <a:solidFill>
                <a:schemeClr val="tx1"/>
              </a:solidFill>
              <a:latin typeface="+mj-lt"/>
              <a:ea typeface="+mj-ea"/>
              <a:cs typeface="+mj-cs"/>
            </a:defRPr>
          </a:pPr>
          <a:endParaRPr lang="en-US"/>
        </a:p>
      </c:txPr>
    </c:title>
    <c:autoTitleDeleted val="0"/>
    <c:plotArea>
      <c:layout/>
      <c:barChart>
        <c:barDir val="bar"/>
        <c:grouping val="clustered"/>
        <c:varyColors val="0"/>
        <c:ser>
          <c:idx val="0"/>
          <c:order val="0"/>
          <c:tx>
            <c:strRef>
              <c:f>Sheet1!$B$1</c:f>
              <c:strCache>
                <c:ptCount val="1"/>
                <c:pt idx="0">
                  <c:v>Foundation budget per pupil</c:v>
                </c:pt>
              </c:strCache>
            </c:strRef>
          </c:tx>
          <c:spPr>
            <a:solidFill>
              <a:schemeClr val="accent1">
                <a:lumMod val="7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A27D-4F0F-A28B-30F9E70E303F}"/>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Sheet1!$A$2:$A$14</c:f>
              <c:strCache>
                <c:ptCount val="13"/>
                <c:pt idx="0">
                  <c:v>State average</c:v>
                </c:pt>
                <c:pt idx="1">
                  <c:v> 80.00%+</c:v>
                </c:pt>
                <c:pt idx="2">
                  <c:v> 70.00 - 79.99%</c:v>
                </c:pt>
                <c:pt idx="3">
                  <c:v> 54.00 - 69.99%</c:v>
                </c:pt>
                <c:pt idx="4">
                  <c:v> 48.00 - 53.99%</c:v>
                </c:pt>
                <c:pt idx="5">
                  <c:v> 42.00 - 47.99%</c:v>
                </c:pt>
                <c:pt idx="6">
                  <c:v> 36.00 - 41.99%</c:v>
                </c:pt>
                <c:pt idx="7">
                  <c:v> 30.00 - 35.99%</c:v>
                </c:pt>
                <c:pt idx="8">
                  <c:v> 24.00 - 29.99%</c:v>
                </c:pt>
                <c:pt idx="9">
                  <c:v> 18.00 - 23.99%</c:v>
                </c:pt>
                <c:pt idx="10">
                  <c:v> 12.00 - 17.99%</c:v>
                </c:pt>
                <c:pt idx="11">
                  <c:v> 6.00 - 11.99%</c:v>
                </c:pt>
                <c:pt idx="12">
                  <c:v> 0.00 - 5.99%</c:v>
                </c:pt>
              </c:strCache>
            </c:strRef>
          </c:cat>
          <c:val>
            <c:numRef>
              <c:f>Sheet1!$B$2:$B$14</c:f>
              <c:numCache>
                <c:formatCode>"$"#,##0</c:formatCode>
                <c:ptCount val="13"/>
                <c:pt idx="0">
                  <c:v>16719.759508996925</c:v>
                </c:pt>
                <c:pt idx="1">
                  <c:v>18685</c:v>
                </c:pt>
                <c:pt idx="2">
                  <c:v>18188</c:v>
                </c:pt>
                <c:pt idx="3">
                  <c:v>16271</c:v>
                </c:pt>
                <c:pt idx="4">
                  <c:v>15154</c:v>
                </c:pt>
                <c:pt idx="5">
                  <c:v>14967</c:v>
                </c:pt>
                <c:pt idx="6">
                  <c:v>13901</c:v>
                </c:pt>
                <c:pt idx="7">
                  <c:v>13385</c:v>
                </c:pt>
                <c:pt idx="8">
                  <c:v>13006</c:v>
                </c:pt>
                <c:pt idx="9">
                  <c:v>12695</c:v>
                </c:pt>
                <c:pt idx="10">
                  <c:v>12666</c:v>
                </c:pt>
                <c:pt idx="11">
                  <c:v>12435</c:v>
                </c:pt>
                <c:pt idx="12">
                  <c:v>11754</c:v>
                </c:pt>
              </c:numCache>
            </c:numRef>
          </c:val>
          <c:extLst>
            <c:ext xmlns:c16="http://schemas.microsoft.com/office/drawing/2014/chart" uri="{C3380CC4-5D6E-409C-BE32-E72D297353CC}">
              <c16:uniqueId val="{00000002-A27D-4F0F-A28B-30F9E70E303F}"/>
            </c:ext>
          </c:extLst>
        </c:ser>
        <c:dLbls>
          <c:showLegendKey val="0"/>
          <c:showVal val="1"/>
          <c:showCatName val="0"/>
          <c:showSerName val="0"/>
          <c:showPercent val="0"/>
          <c:showBubbleSize val="0"/>
        </c:dLbls>
        <c:gapWidth val="75"/>
        <c:axId val="1246855728"/>
        <c:axId val="1246861968"/>
      </c:barChart>
      <c:catAx>
        <c:axId val="1246855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mn-lt"/>
                <a:ea typeface="+mn-ea"/>
                <a:cs typeface="+mn-cs"/>
              </a:defRPr>
            </a:pPr>
            <a:endParaRPr lang="en-US"/>
          </a:p>
        </c:txPr>
        <c:crossAx val="1246861968"/>
        <c:crosses val="autoZero"/>
        <c:auto val="1"/>
        <c:lblAlgn val="ctr"/>
        <c:lblOffset val="100"/>
        <c:noMultiLvlLbl val="0"/>
      </c:catAx>
      <c:valAx>
        <c:axId val="1246861968"/>
        <c:scaling>
          <c:orientation val="minMax"/>
        </c:scaling>
        <c:delete val="1"/>
        <c:axPos val="b"/>
        <c:numFmt formatCode="&quot;$&quot;#,##0" sourceLinked="1"/>
        <c:majorTickMark val="none"/>
        <c:minorTickMark val="none"/>
        <c:tickLblPos val="nextTo"/>
        <c:crossAx val="124685572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sz="2100" dirty="0"/>
              <a:t>Required local contribution= $5.1M</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22068031496062987"/>
          <c:y val="0.29895619665188938"/>
          <c:w val="0.54530629921259843"/>
          <c:h val="0.68736088136041817"/>
        </c:manualLayout>
      </c:layout>
      <c:pieChart>
        <c:varyColors val="1"/>
        <c:ser>
          <c:idx val="0"/>
          <c:order val="0"/>
          <c:tx>
            <c:strRef>
              <c:f>Sheet1!$B$1</c:f>
              <c:strCache>
                <c:ptCount val="1"/>
                <c:pt idx="0">
                  <c:v>Required Local Contribution = 5.3M</c:v>
                </c:pt>
              </c:strCache>
            </c:strRef>
          </c:tx>
          <c:spPr>
            <a:solidFill>
              <a:schemeClr val="accent3">
                <a:lumMod val="40000"/>
                <a:lumOff val="60000"/>
              </a:schemeClr>
            </a:solidFill>
          </c:spPr>
          <c:dPt>
            <c:idx val="0"/>
            <c:bubble3D val="0"/>
            <c:spPr>
              <a:solidFill>
                <a:schemeClr val="accent3">
                  <a:lumMod val="20000"/>
                  <a:lumOff val="80000"/>
                </a:schemeClr>
              </a:solidFill>
              <a:ln>
                <a:noFill/>
              </a:ln>
              <a:effectLst/>
            </c:spPr>
            <c:extLst>
              <c:ext xmlns:c16="http://schemas.microsoft.com/office/drawing/2014/chart" uri="{C3380CC4-5D6E-409C-BE32-E72D297353CC}">
                <c16:uniqueId val="{00000001-AC32-44D7-BB42-315C7EF5CB66}"/>
              </c:ext>
            </c:extLst>
          </c:dPt>
          <c:dPt>
            <c:idx val="1"/>
            <c:bubble3D val="0"/>
            <c:spPr>
              <a:solidFill>
                <a:schemeClr val="accent3">
                  <a:lumMod val="40000"/>
                  <a:lumOff val="60000"/>
                </a:schemeClr>
              </a:solidFill>
              <a:ln>
                <a:noFill/>
              </a:ln>
              <a:effectLst/>
            </c:spPr>
            <c:extLst>
              <c:ext xmlns:c16="http://schemas.microsoft.com/office/drawing/2014/chart" uri="{C3380CC4-5D6E-409C-BE32-E72D297353CC}">
                <c16:uniqueId val="{00000003-AC32-44D7-BB42-315C7EF5CB66}"/>
              </c:ext>
            </c:extLst>
          </c:dPt>
          <c:dPt>
            <c:idx val="2"/>
            <c:bubble3D val="0"/>
            <c:spPr>
              <a:solidFill>
                <a:schemeClr val="accent3">
                  <a:lumMod val="60000"/>
                  <a:lumOff val="40000"/>
                </a:schemeClr>
              </a:solidFill>
              <a:ln>
                <a:noFill/>
              </a:ln>
              <a:effectLst/>
            </c:spPr>
            <c:extLst>
              <c:ext xmlns:c16="http://schemas.microsoft.com/office/drawing/2014/chart" uri="{C3380CC4-5D6E-409C-BE32-E72D297353CC}">
                <c16:uniqueId val="{00000005-AC32-44D7-BB42-315C7EF5CB66}"/>
              </c:ext>
            </c:extLst>
          </c:dPt>
          <c:dLbls>
            <c:dLbl>
              <c:idx val="0"/>
              <c:layout>
                <c:manualLayout>
                  <c:x val="0.15432066936977062"/>
                  <c:y val="4.4367608185484915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8857818729325663"/>
                      <c:h val="0.23039767573423503"/>
                    </c:manualLayout>
                  </c15:layout>
                </c:ext>
                <c:ext xmlns:c16="http://schemas.microsoft.com/office/drawing/2014/chart" uri="{C3380CC4-5D6E-409C-BE32-E72D297353CC}">
                  <c16:uniqueId val="{00000001-AC32-44D7-BB42-315C7EF5CB66}"/>
                </c:ext>
              </c:extLst>
            </c:dLbl>
            <c:dLbl>
              <c:idx val="1"/>
              <c:layout>
                <c:manualLayout>
                  <c:x val="-0.17923033467680352"/>
                  <c:y val="-0.3059490636298622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C32-44D7-BB42-315C7EF5CB66}"/>
                </c:ext>
              </c:extLst>
            </c:dLbl>
            <c:dLbl>
              <c:idx val="2"/>
              <c:layout>
                <c:manualLayout>
                  <c:x val="0.2130707491778755"/>
                  <c:y val="0.14488644307300386"/>
                </c:manualLayout>
              </c:layout>
              <c:showLegendKey val="0"/>
              <c:showVal val="0"/>
              <c:showCatName val="1"/>
              <c:showSerName val="0"/>
              <c:showPercent val="1"/>
              <c:showBubbleSize val="0"/>
              <c:extLst>
                <c:ext xmlns:c15="http://schemas.microsoft.com/office/drawing/2012/chart" uri="{CE6537A1-D6FC-4f65-9D91-7224C49458BB}">
                  <c15:layout>
                    <c:manualLayout>
                      <c:w val="0.19258200838409398"/>
                      <c:h val="0.11431815624593854"/>
                    </c:manualLayout>
                  </c15:layout>
                </c:ext>
                <c:ext xmlns:c16="http://schemas.microsoft.com/office/drawing/2014/chart" uri="{C3380CC4-5D6E-409C-BE32-E72D297353CC}">
                  <c16:uniqueId val="{00000005-AC32-44D7-BB42-315C7EF5CB6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Sheet1!$A$2:$A$4</c:f>
              <c:strCache>
                <c:ptCount val="3"/>
                <c:pt idx="0">
                  <c:v>Cape Cod Regional Voc Tech</c:v>
                </c:pt>
                <c:pt idx="1">
                  <c:v>Nauset (6-12)</c:v>
                </c:pt>
                <c:pt idx="2">
                  <c:v>Orleans (K-5)</c:v>
                </c:pt>
              </c:strCache>
            </c:strRef>
          </c:cat>
          <c:val>
            <c:numRef>
              <c:f>Sheet1!$B$2:$B$4</c:f>
              <c:numCache>
                <c:formatCode>#,##0</c:formatCode>
                <c:ptCount val="3"/>
                <c:pt idx="0">
                  <c:v>234994</c:v>
                </c:pt>
                <c:pt idx="1">
                  <c:v>3208620</c:v>
                </c:pt>
                <c:pt idx="2">
                  <c:v>1878659</c:v>
                </c:pt>
              </c:numCache>
            </c:numRef>
          </c:val>
          <c:extLst>
            <c:ext xmlns:c16="http://schemas.microsoft.com/office/drawing/2014/chart" uri="{C3380CC4-5D6E-409C-BE32-E72D297353CC}">
              <c16:uniqueId val="{00000006-AC32-44D7-BB42-315C7EF5CB66}"/>
            </c:ext>
          </c:extLst>
        </c:ser>
        <c:dLbls>
          <c:showLegendKey val="0"/>
          <c:showVal val="0"/>
          <c:showCatName val="0"/>
          <c:showSerName val="0"/>
          <c:showPercent val="0"/>
          <c:showBubbleSize val="0"/>
          <c:showLeaderLines val="1"/>
        </c:dLbls>
        <c:firstSliceAng val="0"/>
      </c:pieChart>
      <c:spPr>
        <a:noFill/>
        <a:ln w="25421">
          <a:noFill/>
        </a:ln>
        <a:effectLst/>
      </c:spPr>
    </c:plotArea>
    <c:plotVisOnly val="1"/>
    <c:dispBlanksAs val="zero"/>
    <c:showDLblsOverMax val="0"/>
  </c:chart>
  <c:spPr>
    <a:solidFill>
      <a:schemeClr val="bg1"/>
    </a:solidFill>
    <a:ln w="6350" cap="flat" cmpd="sng" algn="ctr">
      <a:noFill/>
      <a:prstDash val="solid"/>
      <a:miter lim="800000"/>
    </a:ln>
    <a:effectLst/>
  </c:spPr>
  <c:txPr>
    <a:bodyPr/>
    <a:lstStyle/>
    <a:p>
      <a:pPr>
        <a:defRPr sz="18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sz="2100" dirty="0"/>
              <a:t>Foundation budget = $6.2M</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22068031496062987"/>
          <c:y val="0.29895619665188938"/>
          <c:w val="0.54530629921259843"/>
          <c:h val="0.68736088136041817"/>
        </c:manualLayout>
      </c:layout>
      <c:pieChart>
        <c:varyColors val="1"/>
        <c:ser>
          <c:idx val="0"/>
          <c:order val="0"/>
          <c:tx>
            <c:strRef>
              <c:f>Sheet1!$B$1</c:f>
              <c:strCache>
                <c:ptCount val="1"/>
                <c:pt idx="0">
                  <c:v>Foundation Budget = $6.5M</c:v>
                </c:pt>
              </c:strCache>
            </c:strRef>
          </c:tx>
          <c:dPt>
            <c:idx val="0"/>
            <c:bubble3D val="0"/>
            <c:spPr>
              <a:solidFill>
                <a:schemeClr val="accent3">
                  <a:lumMod val="20000"/>
                  <a:lumOff val="80000"/>
                </a:schemeClr>
              </a:solidFill>
              <a:ln>
                <a:noFill/>
              </a:ln>
              <a:effectLst/>
            </c:spPr>
            <c:extLst>
              <c:ext xmlns:c16="http://schemas.microsoft.com/office/drawing/2014/chart" uri="{C3380CC4-5D6E-409C-BE32-E72D297353CC}">
                <c16:uniqueId val="{00000001-5068-428D-95DE-589B7033A75B}"/>
              </c:ext>
            </c:extLst>
          </c:dPt>
          <c:dPt>
            <c:idx val="1"/>
            <c:bubble3D val="0"/>
            <c:spPr>
              <a:solidFill>
                <a:schemeClr val="accent3">
                  <a:lumMod val="40000"/>
                  <a:lumOff val="60000"/>
                </a:schemeClr>
              </a:solidFill>
              <a:ln>
                <a:noFill/>
              </a:ln>
              <a:effectLst/>
            </c:spPr>
            <c:extLst>
              <c:ext xmlns:c16="http://schemas.microsoft.com/office/drawing/2014/chart" uri="{C3380CC4-5D6E-409C-BE32-E72D297353CC}">
                <c16:uniqueId val="{00000003-5068-428D-95DE-589B7033A75B}"/>
              </c:ext>
            </c:extLst>
          </c:dPt>
          <c:dPt>
            <c:idx val="2"/>
            <c:bubble3D val="0"/>
            <c:spPr>
              <a:solidFill>
                <a:schemeClr val="accent3">
                  <a:lumMod val="60000"/>
                  <a:lumOff val="40000"/>
                </a:schemeClr>
              </a:solidFill>
              <a:ln>
                <a:noFill/>
              </a:ln>
              <a:effectLst/>
            </c:spPr>
            <c:extLst>
              <c:ext xmlns:c16="http://schemas.microsoft.com/office/drawing/2014/chart" uri="{C3380CC4-5D6E-409C-BE32-E72D297353CC}">
                <c16:uniqueId val="{00000005-5068-428D-95DE-589B7033A75B}"/>
              </c:ext>
            </c:extLst>
          </c:dPt>
          <c:dLbls>
            <c:dLbl>
              <c:idx val="0"/>
              <c:layout>
                <c:manualLayout>
                  <c:x val="0.18045360098210439"/>
                  <c:y val="4.6691113392288507E-2"/>
                </c:manualLayout>
              </c:layout>
              <c:showLegendKey val="0"/>
              <c:showVal val="0"/>
              <c:showCatName val="1"/>
              <c:showSerName val="0"/>
              <c:showPercent val="1"/>
              <c:showBubbleSize val="0"/>
              <c:extLst>
                <c:ext xmlns:c15="http://schemas.microsoft.com/office/drawing/2012/chart" uri="{CE6537A1-D6FC-4f65-9D91-7224C49458BB}">
                  <c15:layout>
                    <c:manualLayout>
                      <c:w val="0.26256163408206135"/>
                      <c:h val="0.2201135871256292"/>
                    </c:manualLayout>
                  </c15:layout>
                </c:ext>
                <c:ext xmlns:c16="http://schemas.microsoft.com/office/drawing/2014/chart" uri="{C3380CC4-5D6E-409C-BE32-E72D297353CC}">
                  <c16:uniqueId val="{00000001-5068-428D-95DE-589B7033A75B}"/>
                </c:ext>
              </c:extLst>
            </c:dLbl>
            <c:dLbl>
              <c:idx val="1"/>
              <c:layout>
                <c:manualLayout>
                  <c:x val="-0.17651015118685773"/>
                  <c:y val="-0.3042364655877626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068-428D-95DE-589B7033A75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Sheet1!$A$2:$A$4</c:f>
              <c:strCache>
                <c:ptCount val="3"/>
                <c:pt idx="0">
                  <c:v>Cape Cod Regional Voc Tech</c:v>
                </c:pt>
                <c:pt idx="1">
                  <c:v>Nauset (6-12)</c:v>
                </c:pt>
                <c:pt idx="2">
                  <c:v>Orleans (K-5)</c:v>
                </c:pt>
              </c:strCache>
            </c:strRef>
          </c:cat>
          <c:val>
            <c:numRef>
              <c:f>Sheet1!$B$2:$B$4</c:f>
              <c:numCache>
                <c:formatCode>#,##0</c:formatCode>
                <c:ptCount val="3"/>
                <c:pt idx="0">
                  <c:v>284840.91430985596</c:v>
                </c:pt>
                <c:pt idx="1">
                  <c:v>3889236.6865247865</c:v>
                </c:pt>
                <c:pt idx="2">
                  <c:v>2277162.9099999997</c:v>
                </c:pt>
              </c:numCache>
            </c:numRef>
          </c:val>
          <c:extLst>
            <c:ext xmlns:c16="http://schemas.microsoft.com/office/drawing/2014/chart" uri="{C3380CC4-5D6E-409C-BE32-E72D297353CC}">
              <c16:uniqueId val="{00000006-5068-428D-95DE-589B7033A75B}"/>
            </c:ext>
          </c:extLst>
        </c:ser>
        <c:dLbls>
          <c:showLegendKey val="0"/>
          <c:showVal val="0"/>
          <c:showCatName val="0"/>
          <c:showSerName val="0"/>
          <c:showPercent val="0"/>
          <c:showBubbleSize val="0"/>
          <c:showLeaderLines val="1"/>
        </c:dLbls>
        <c:firstSliceAng val="0"/>
      </c:pieChart>
      <c:spPr>
        <a:noFill/>
        <a:ln w="25421">
          <a:noFill/>
        </a:ln>
        <a:effectLst/>
      </c:spPr>
    </c:plotArea>
    <c:plotVisOnly val="1"/>
    <c:dispBlanksAs val="zero"/>
    <c:showDLblsOverMax val="0"/>
  </c:chart>
  <c:spPr>
    <a:solidFill>
      <a:schemeClr val="bg1"/>
    </a:solidFill>
    <a:ln w="6350" cap="flat" cmpd="sng" algn="ctr">
      <a:noFill/>
      <a:prstDash val="solid"/>
      <a:miter lim="800000"/>
    </a:ln>
    <a:effectLst/>
  </c:spPr>
  <c:txPr>
    <a:bodyPr/>
    <a:lstStyle/>
    <a:p>
      <a:pPr>
        <a:defRPr sz="18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3515605192208117"/>
          <c:y val="4.1804235677436873E-2"/>
          <c:w val="0.56957460674558524"/>
          <c:h val="0.69716438462433572"/>
        </c:manualLayout>
      </c:layout>
      <c:barChart>
        <c:barDir val="col"/>
        <c:grouping val="percentStacked"/>
        <c:varyColors val="0"/>
        <c:ser>
          <c:idx val="0"/>
          <c:order val="0"/>
          <c:tx>
            <c:strRef>
              <c:f>Sheet1!$B$1</c:f>
              <c:strCache>
                <c:ptCount val="1"/>
                <c:pt idx="0">
                  <c:v>Required Local Contribution</c:v>
                </c:pt>
              </c:strCache>
            </c:strRef>
          </c:tx>
          <c:spPr>
            <a:solidFill>
              <a:srgbClr val="1B335D"/>
            </a:solidFill>
            <a:ln>
              <a:noFill/>
            </a:ln>
            <a:effectLst/>
          </c:spPr>
          <c:invertIfNegative val="0"/>
          <c:cat>
            <c:strRef>
              <c:f>Sheet1!$A$2:$A$10</c:f>
              <c:strCache>
                <c:ptCount val="9"/>
                <c:pt idx="0">
                  <c:v>Lawrence</c:v>
                </c:pt>
                <c:pt idx="1">
                  <c:v>Fitchburg</c:v>
                </c:pt>
                <c:pt idx="2">
                  <c:v>Greenfield</c:v>
                </c:pt>
                <c:pt idx="3">
                  <c:v>Rockland</c:v>
                </c:pt>
                <c:pt idx="4">
                  <c:v>Hudson</c:v>
                </c:pt>
                <c:pt idx="5">
                  <c:v>Georgetown</c:v>
                </c:pt>
                <c:pt idx="6">
                  <c:v>Plymouth</c:v>
                </c:pt>
                <c:pt idx="7">
                  <c:v>Stoneham</c:v>
                </c:pt>
                <c:pt idx="8">
                  <c:v>Westwood</c:v>
                </c:pt>
              </c:strCache>
            </c:strRef>
          </c:cat>
          <c:val>
            <c:numRef>
              <c:f>Sheet1!$B$2:$B$10</c:f>
              <c:numCache>
                <c:formatCode>#,##0</c:formatCode>
                <c:ptCount val="9"/>
                <c:pt idx="0">
                  <c:v>16318715</c:v>
                </c:pt>
                <c:pt idx="1">
                  <c:v>24320887</c:v>
                </c:pt>
                <c:pt idx="2">
                  <c:v>11981726</c:v>
                </c:pt>
                <c:pt idx="3">
                  <c:v>17961039</c:v>
                </c:pt>
                <c:pt idx="4">
                  <c:v>23481576</c:v>
                </c:pt>
                <c:pt idx="5">
                  <c:v>12206104</c:v>
                </c:pt>
                <c:pt idx="6">
                  <c:v>92866994</c:v>
                </c:pt>
                <c:pt idx="7">
                  <c:v>27572799</c:v>
                </c:pt>
                <c:pt idx="8">
                  <c:v>30857173</c:v>
                </c:pt>
              </c:numCache>
            </c:numRef>
          </c:val>
          <c:extLst>
            <c:ext xmlns:c16="http://schemas.microsoft.com/office/drawing/2014/chart" uri="{C3380CC4-5D6E-409C-BE32-E72D297353CC}">
              <c16:uniqueId val="{00000000-AA19-47AD-BD6F-B0BA1E4DFE0F}"/>
            </c:ext>
          </c:extLst>
        </c:ser>
        <c:ser>
          <c:idx val="1"/>
          <c:order val="1"/>
          <c:tx>
            <c:strRef>
              <c:f>Sheet1!$C$1</c:f>
              <c:strCache>
                <c:ptCount val="1"/>
                <c:pt idx="0">
                  <c:v>State Aid</c:v>
                </c:pt>
              </c:strCache>
            </c:strRef>
          </c:tx>
          <c:spPr>
            <a:solidFill>
              <a:srgbClr val="878C9E"/>
            </a:solidFill>
            <a:ln>
              <a:noFill/>
            </a:ln>
            <a:effectLst/>
          </c:spPr>
          <c:invertIfNegative val="0"/>
          <c:cat>
            <c:strRef>
              <c:f>Sheet1!$A$2:$A$10</c:f>
              <c:strCache>
                <c:ptCount val="9"/>
                <c:pt idx="0">
                  <c:v>Lawrence</c:v>
                </c:pt>
                <c:pt idx="1">
                  <c:v>Fitchburg</c:v>
                </c:pt>
                <c:pt idx="2">
                  <c:v>Greenfield</c:v>
                </c:pt>
                <c:pt idx="3">
                  <c:v>Rockland</c:v>
                </c:pt>
                <c:pt idx="4">
                  <c:v>Hudson</c:v>
                </c:pt>
                <c:pt idx="5">
                  <c:v>Georgetown</c:v>
                </c:pt>
                <c:pt idx="6">
                  <c:v>Plymouth</c:v>
                </c:pt>
                <c:pt idx="7">
                  <c:v>Stoneham</c:v>
                </c:pt>
                <c:pt idx="8">
                  <c:v>Westwood</c:v>
                </c:pt>
              </c:strCache>
            </c:strRef>
          </c:cat>
          <c:val>
            <c:numRef>
              <c:f>Sheet1!$C$2:$C$10</c:f>
              <c:numCache>
                <c:formatCode>#,##0_);\(#,##0\)</c:formatCode>
                <c:ptCount val="9"/>
                <c:pt idx="0">
                  <c:v>317611710</c:v>
                </c:pt>
                <c:pt idx="1">
                  <c:v>86211388</c:v>
                </c:pt>
                <c:pt idx="2">
                  <c:v>16748064</c:v>
                </c:pt>
                <c:pt idx="3">
                  <c:v>19893378</c:v>
                </c:pt>
                <c:pt idx="4">
                  <c:v>13867740</c:v>
                </c:pt>
                <c:pt idx="5">
                  <c:v>6011432</c:v>
                </c:pt>
                <c:pt idx="6">
                  <c:v>30162897</c:v>
                </c:pt>
                <c:pt idx="7">
                  <c:v>7891703</c:v>
                </c:pt>
                <c:pt idx="8">
                  <c:v>7796626</c:v>
                </c:pt>
              </c:numCache>
            </c:numRef>
          </c:val>
          <c:extLst>
            <c:ext xmlns:c16="http://schemas.microsoft.com/office/drawing/2014/chart" uri="{C3380CC4-5D6E-409C-BE32-E72D297353CC}">
              <c16:uniqueId val="{00000001-AA19-47AD-BD6F-B0BA1E4DFE0F}"/>
            </c:ext>
          </c:extLst>
        </c:ser>
        <c:dLbls>
          <c:showLegendKey val="0"/>
          <c:showVal val="0"/>
          <c:showCatName val="0"/>
          <c:showSerName val="0"/>
          <c:showPercent val="0"/>
          <c:showBubbleSize val="0"/>
        </c:dLbls>
        <c:gapWidth val="150"/>
        <c:overlap val="100"/>
        <c:axId val="89236608"/>
        <c:axId val="89238144"/>
      </c:barChart>
      <c:catAx>
        <c:axId val="89236608"/>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vert="horz"/>
          <a:lstStyle/>
          <a:p>
            <a:pPr>
              <a:defRPr/>
            </a:pPr>
            <a:endParaRPr lang="en-US"/>
          </a:p>
        </c:txPr>
        <c:crossAx val="89238144"/>
        <c:crosses val="autoZero"/>
        <c:auto val="1"/>
        <c:lblAlgn val="ctr"/>
        <c:lblOffset val="100"/>
        <c:noMultiLvlLbl val="0"/>
      </c:catAx>
      <c:valAx>
        <c:axId val="89238144"/>
        <c:scaling>
          <c:orientation val="minMax"/>
        </c:scaling>
        <c:delete val="0"/>
        <c:axPos val="l"/>
        <c:title>
          <c:tx>
            <c:rich>
              <a:bodyPr rot="0"/>
              <a:lstStyle/>
              <a:p>
                <a:pPr>
                  <a:defRPr/>
                </a:pPr>
                <a:r>
                  <a:rPr lang="en-US"/>
                  <a:t>% Net School Spending</a:t>
                </a:r>
                <a:br>
                  <a:rPr lang="en-US"/>
                </a:br>
                <a:r>
                  <a:rPr lang="en-US"/>
                  <a:t>Requirement</a:t>
                </a:r>
              </a:p>
            </c:rich>
          </c:tx>
          <c:layout>
            <c:manualLayout>
              <c:xMode val="edge"/>
              <c:yMode val="edge"/>
              <c:x val="0"/>
              <c:y val="0.33858830146231716"/>
            </c:manualLayout>
          </c:layout>
          <c:overlay val="0"/>
          <c:spPr>
            <a:noFill/>
            <a:ln>
              <a:noFill/>
            </a:ln>
            <a:effectLst/>
          </c:sp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vert="horz"/>
          <a:lstStyle/>
          <a:p>
            <a:pPr>
              <a:defRPr/>
            </a:pPr>
            <a:endParaRPr lang="en-US"/>
          </a:p>
        </c:txPr>
        <c:crossAx val="89236608"/>
        <c:crosses val="autoZero"/>
        <c:crossBetween val="between"/>
      </c:valAx>
      <c:spPr>
        <a:noFill/>
        <a:ln>
          <a:noFill/>
        </a:ln>
        <a:effectLst/>
      </c:spPr>
    </c:plotArea>
    <c:legend>
      <c:legendPos val="r"/>
      <c:layout>
        <c:manualLayout>
          <c:xMode val="edge"/>
          <c:yMode val="edge"/>
          <c:x val="0.81418840502080081"/>
          <c:y val="0.17532437134392578"/>
          <c:w val="0.15406556323316725"/>
          <c:h val="0.41531330818167661"/>
        </c:manualLayout>
      </c:layout>
      <c:overlay val="0"/>
      <c:spPr>
        <a:noFill/>
        <a:ln>
          <a:noFill/>
        </a:ln>
        <a:effectLst/>
      </c:spPr>
      <c:txPr>
        <a:bodyPr rot="0" vert="horz"/>
        <a:lstStyle/>
        <a:p>
          <a:pPr>
            <a:defRPr/>
          </a:pPr>
          <a:endParaRPr lang="en-US"/>
        </a:p>
      </c:txPr>
    </c:legend>
    <c:plotVisOnly val="1"/>
    <c:dispBlanksAs val="gap"/>
    <c:showDLblsOverMax val="0"/>
  </c:chart>
  <c:spPr>
    <a:noFill/>
    <a:ln w="76200" cap="flat" cmpd="sng" algn="ctr">
      <a:noFill/>
      <a:prstDash val="solid"/>
      <a:miter lim="800000"/>
    </a:ln>
    <a:effectLst/>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204096546755184"/>
          <c:y val="3.7382221161748719E-2"/>
          <c:w val="0.72426493747105158"/>
          <c:h val="0.68650547469446765"/>
        </c:manualLayout>
      </c:layout>
      <c:barChart>
        <c:barDir val="col"/>
        <c:grouping val="clustered"/>
        <c:varyColors val="0"/>
        <c:ser>
          <c:idx val="0"/>
          <c:order val="0"/>
          <c:tx>
            <c:strRef>
              <c:f>parameters!$K$10</c:f>
              <c:strCache>
                <c:ptCount val="1"/>
                <c:pt idx="0">
                  <c:v>excess effort before effort reduction</c:v>
                </c:pt>
              </c:strCache>
            </c:strRef>
          </c:tx>
          <c:spPr>
            <a:solidFill>
              <a:schemeClr val="accent5">
                <a:lumMod val="75000"/>
              </a:schemeClr>
            </a:solidFill>
          </c:spPr>
          <c:invertIfNegative val="0"/>
          <c:cat>
            <c:strRef>
              <c:f>parameters!$L$9:$AE$9</c:f>
              <c:strCache>
                <c:ptCount val="20"/>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FY24</c:v>
                </c:pt>
                <c:pt idx="18">
                  <c:v>FY25</c:v>
                </c:pt>
                <c:pt idx="19">
                  <c:v>FY26</c:v>
                </c:pt>
              </c:strCache>
            </c:strRef>
          </c:cat>
          <c:val>
            <c:numRef>
              <c:f>parameters!$L$10:$AE$10</c:f>
              <c:numCache>
                <c:formatCode>#,##0.0</c:formatCode>
                <c:ptCount val="20"/>
                <c:pt idx="0">
                  <c:v>621.084157</c:v>
                </c:pt>
                <c:pt idx="1">
                  <c:v>494.05891200000002</c:v>
                </c:pt>
                <c:pt idx="2" formatCode="0.0">
                  <c:v>372.382091</c:v>
                </c:pt>
                <c:pt idx="3">
                  <c:v>228.110232</c:v>
                </c:pt>
                <c:pt idx="4">
                  <c:v>366</c:v>
                </c:pt>
                <c:pt idx="5">
                  <c:v>293.3</c:v>
                </c:pt>
                <c:pt idx="6">
                  <c:v>229.8</c:v>
                </c:pt>
                <c:pt idx="7">
                  <c:v>234.5</c:v>
                </c:pt>
                <c:pt idx="8">
                  <c:v>307.90301399999998</c:v>
                </c:pt>
                <c:pt idx="9">
                  <c:v>235.358789</c:v>
                </c:pt>
                <c:pt idx="10">
                  <c:v>299.86437000000001</c:v>
                </c:pt>
                <c:pt idx="11">
                  <c:v>151.670894</c:v>
                </c:pt>
                <c:pt idx="12">
                  <c:v>68.664220999999998</c:v>
                </c:pt>
                <c:pt idx="13">
                  <c:v>21.435137000000001</c:v>
                </c:pt>
                <c:pt idx="14">
                  <c:v>104.649236</c:v>
                </c:pt>
                <c:pt idx="15">
                  <c:v>93.814687000000006</c:v>
                </c:pt>
                <c:pt idx="16">
                  <c:v>3.8705799999999999</c:v>
                </c:pt>
                <c:pt idx="17">
                  <c:v>2.463965</c:v>
                </c:pt>
                <c:pt idx="18">
                  <c:v>35.208638000000001</c:v>
                </c:pt>
                <c:pt idx="19">
                  <c:v>59.095751999999997</c:v>
                </c:pt>
              </c:numCache>
            </c:numRef>
          </c:val>
          <c:extLst>
            <c:ext xmlns:c16="http://schemas.microsoft.com/office/drawing/2014/chart" uri="{C3380CC4-5D6E-409C-BE32-E72D297353CC}">
              <c16:uniqueId val="{00000000-A72A-4472-B1AA-33FB30CEEFED}"/>
            </c:ext>
          </c:extLst>
        </c:ser>
        <c:ser>
          <c:idx val="2"/>
          <c:order val="2"/>
          <c:tx>
            <c:strRef>
              <c:f>parameters!$K$12</c:f>
              <c:strCache>
                <c:ptCount val="1"/>
                <c:pt idx="0">
                  <c:v>net excess after effort reduction</c:v>
                </c:pt>
              </c:strCache>
            </c:strRef>
          </c:tx>
          <c:spPr>
            <a:solidFill>
              <a:schemeClr val="accent5">
                <a:lumMod val="40000"/>
                <a:lumOff val="60000"/>
              </a:schemeClr>
            </a:solidFill>
          </c:spPr>
          <c:invertIfNegative val="0"/>
          <c:cat>
            <c:strRef>
              <c:f>parameters!$L$9:$AE$9</c:f>
              <c:strCache>
                <c:ptCount val="20"/>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FY24</c:v>
                </c:pt>
                <c:pt idx="18">
                  <c:v>FY25</c:v>
                </c:pt>
                <c:pt idx="19">
                  <c:v>FY26</c:v>
                </c:pt>
              </c:strCache>
            </c:strRef>
          </c:cat>
          <c:val>
            <c:numRef>
              <c:f>parameters!$L$12:$AE$12</c:f>
              <c:numCache>
                <c:formatCode>#,##0.0</c:formatCode>
                <c:ptCount val="20"/>
                <c:pt idx="0">
                  <c:v>496.86732560000002</c:v>
                </c:pt>
                <c:pt idx="1">
                  <c:v>370.54418399999997</c:v>
                </c:pt>
                <c:pt idx="2" formatCode="0.0">
                  <c:v>249.49600097000001</c:v>
                </c:pt>
                <c:pt idx="3">
                  <c:v>193.893697</c:v>
                </c:pt>
                <c:pt idx="4">
                  <c:v>256.2</c:v>
                </c:pt>
                <c:pt idx="5">
                  <c:v>234.60000000000002</c:v>
                </c:pt>
                <c:pt idx="6">
                  <c:v>195.3</c:v>
                </c:pt>
                <c:pt idx="7">
                  <c:v>199.3</c:v>
                </c:pt>
                <c:pt idx="8">
                  <c:v>152.08069825743701</c:v>
                </c:pt>
                <c:pt idx="9">
                  <c:v>117.482913201</c:v>
                </c:pt>
                <c:pt idx="10">
                  <c:v>44.978793475999993</c:v>
                </c:pt>
                <c:pt idx="11">
                  <c:v>22.749214023213945</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1-A72A-4472-B1AA-33FB30CEEFED}"/>
            </c:ext>
          </c:extLst>
        </c:ser>
        <c:ser>
          <c:idx val="3"/>
          <c:order val="3"/>
          <c:tx>
            <c:strRef>
              <c:f>parameters!$K$13</c:f>
              <c:strCache>
                <c:ptCount val="1"/>
                <c:pt idx="0">
                  <c:v>shortfall below target before increment</c:v>
                </c:pt>
              </c:strCache>
            </c:strRef>
          </c:tx>
          <c:spPr>
            <a:solidFill>
              <a:schemeClr val="accent2">
                <a:lumMod val="50000"/>
              </a:schemeClr>
            </a:solidFill>
          </c:spPr>
          <c:invertIfNegative val="0"/>
          <c:cat>
            <c:strRef>
              <c:f>parameters!$L$9:$AE$9</c:f>
              <c:strCache>
                <c:ptCount val="20"/>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FY24</c:v>
                </c:pt>
                <c:pt idx="18">
                  <c:v>FY25</c:v>
                </c:pt>
                <c:pt idx="19">
                  <c:v>FY26</c:v>
                </c:pt>
              </c:strCache>
            </c:strRef>
          </c:cat>
          <c:val>
            <c:numRef>
              <c:f>parameters!$L$13:$AE$13</c:f>
              <c:numCache>
                <c:formatCode>#,##0.0</c:formatCode>
                <c:ptCount val="20"/>
                <c:pt idx="0">
                  <c:v>-321.45232199999998</c:v>
                </c:pt>
                <c:pt idx="1">
                  <c:v>-352.17487499999999</c:v>
                </c:pt>
                <c:pt idx="2" formatCode="0.0">
                  <c:v>-359.19356299999998</c:v>
                </c:pt>
                <c:pt idx="3">
                  <c:v>-427.2</c:v>
                </c:pt>
                <c:pt idx="4">
                  <c:v>-228</c:v>
                </c:pt>
                <c:pt idx="5">
                  <c:v>-211</c:v>
                </c:pt>
                <c:pt idx="6">
                  <c:v>-200</c:v>
                </c:pt>
                <c:pt idx="7">
                  <c:v>-180.2</c:v>
                </c:pt>
                <c:pt idx="8">
                  <c:v>-162.97221500000001</c:v>
                </c:pt>
                <c:pt idx="9">
                  <c:v>-132.627218</c:v>
                </c:pt>
                <c:pt idx="10">
                  <c:v>-96.928090999999995</c:v>
                </c:pt>
                <c:pt idx="11">
                  <c:v>-103.17317</c:v>
                </c:pt>
                <c:pt idx="12">
                  <c:v>-117.254713</c:v>
                </c:pt>
                <c:pt idx="13">
                  <c:v>-207.485209</c:v>
                </c:pt>
                <c:pt idx="14">
                  <c:v>-163.71</c:v>
                </c:pt>
                <c:pt idx="15">
                  <c:v>-228.99932699999999</c:v>
                </c:pt>
                <c:pt idx="16">
                  <c:v>-494.81849599999998</c:v>
                </c:pt>
                <c:pt idx="17">
                  <c:v>-745.85150699999997</c:v>
                </c:pt>
                <c:pt idx="18">
                  <c:v>-662.49780199999998</c:v>
                </c:pt>
                <c:pt idx="19">
                  <c:v>-719.61640999999997</c:v>
                </c:pt>
              </c:numCache>
            </c:numRef>
          </c:val>
          <c:extLst>
            <c:ext xmlns:c16="http://schemas.microsoft.com/office/drawing/2014/chart" uri="{C3380CC4-5D6E-409C-BE32-E72D297353CC}">
              <c16:uniqueId val="{00000002-A72A-4472-B1AA-33FB30CEEFED}"/>
            </c:ext>
          </c:extLst>
        </c:ser>
        <c:ser>
          <c:idx val="5"/>
          <c:order val="5"/>
          <c:tx>
            <c:strRef>
              <c:f>parameters!$K$15</c:f>
              <c:strCache>
                <c:ptCount val="1"/>
                <c:pt idx="0">
                  <c:v>net shortfall below target after increment</c:v>
                </c:pt>
              </c:strCache>
            </c:strRef>
          </c:tx>
          <c:spPr>
            <a:solidFill>
              <a:schemeClr val="accent2">
                <a:lumMod val="60000"/>
                <a:lumOff val="40000"/>
              </a:schemeClr>
            </a:solidFill>
          </c:spPr>
          <c:invertIfNegative val="0"/>
          <c:cat>
            <c:strRef>
              <c:f>parameters!$L$9:$AE$9</c:f>
              <c:strCache>
                <c:ptCount val="20"/>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FY24</c:v>
                </c:pt>
                <c:pt idx="18">
                  <c:v>FY25</c:v>
                </c:pt>
                <c:pt idx="19">
                  <c:v>FY26</c:v>
                </c:pt>
              </c:strCache>
            </c:strRef>
          </c:cat>
          <c:val>
            <c:numRef>
              <c:f>parameters!$L$15:$AE$15</c:f>
              <c:numCache>
                <c:formatCode>#,##0.0</c:formatCode>
                <c:ptCount val="20"/>
                <c:pt idx="0">
                  <c:v>-321.45232199999998</c:v>
                </c:pt>
                <c:pt idx="1">
                  <c:v>-332.43572599999999</c:v>
                </c:pt>
                <c:pt idx="2" formatCode="0.0">
                  <c:v>-337.80597499999999</c:v>
                </c:pt>
                <c:pt idx="3">
                  <c:v>-306</c:v>
                </c:pt>
                <c:pt idx="4">
                  <c:v>-217.4</c:v>
                </c:pt>
                <c:pt idx="5">
                  <c:v>-200.9</c:v>
                </c:pt>
                <c:pt idx="6">
                  <c:v>-195.7</c:v>
                </c:pt>
                <c:pt idx="7">
                  <c:v>-176.3</c:v>
                </c:pt>
                <c:pt idx="8">
                  <c:v>-155.409122</c:v>
                </c:pt>
                <c:pt idx="9">
                  <c:v>-126.778479</c:v>
                </c:pt>
                <c:pt idx="10">
                  <c:v>-94.453875999999994</c:v>
                </c:pt>
                <c:pt idx="11">
                  <c:v>-99.544991999999993</c:v>
                </c:pt>
                <c:pt idx="12">
                  <c:v>-111.934364</c:v>
                </c:pt>
                <c:pt idx="13">
                  <c:v>-188.23126400000001</c:v>
                </c:pt>
                <c:pt idx="14">
                  <c:v>-154.331783</c:v>
                </c:pt>
                <c:pt idx="15">
                  <c:v>-208.79955899999999</c:v>
                </c:pt>
                <c:pt idx="16">
                  <c:v>-438.55386900000002</c:v>
                </c:pt>
                <c:pt idx="17">
                  <c:v>-672.09790699999996</c:v>
                </c:pt>
                <c:pt idx="18">
                  <c:v>-603.65567999999996</c:v>
                </c:pt>
                <c:pt idx="19">
                  <c:v>-658.57161399999995</c:v>
                </c:pt>
              </c:numCache>
            </c:numRef>
          </c:val>
          <c:extLst>
            <c:ext xmlns:c16="http://schemas.microsoft.com/office/drawing/2014/chart" uri="{C3380CC4-5D6E-409C-BE32-E72D297353CC}">
              <c16:uniqueId val="{00000003-A72A-4472-B1AA-33FB30CEEFED}"/>
            </c:ext>
          </c:extLst>
        </c:ser>
        <c:dLbls>
          <c:showLegendKey val="0"/>
          <c:showVal val="0"/>
          <c:showCatName val="0"/>
          <c:showSerName val="0"/>
          <c:showPercent val="0"/>
          <c:showBubbleSize val="0"/>
        </c:dLbls>
        <c:gapWidth val="70"/>
        <c:axId val="272073472"/>
        <c:axId val="272075008"/>
        <c:extLst>
          <c:ext xmlns:c15="http://schemas.microsoft.com/office/drawing/2012/chart" uri="{02D57815-91ED-43cb-92C2-25804820EDAC}">
            <c15:filteredBarSeries>
              <c15:ser>
                <c:idx val="1"/>
                <c:order val="1"/>
                <c:tx>
                  <c:strRef>
                    <c:extLst>
                      <c:ext uri="{02D57815-91ED-43cb-92C2-25804820EDAC}">
                        <c15:formulaRef>
                          <c15:sqref>parameters!$K$11</c15:sqref>
                        </c15:formulaRef>
                      </c:ext>
                    </c:extLst>
                    <c:strCache>
                      <c:ptCount val="1"/>
                      <c:pt idx="0">
                        <c:v>effort reduction</c:v>
                      </c:pt>
                    </c:strCache>
                  </c:strRef>
                </c:tx>
                <c:spPr>
                  <a:solidFill>
                    <a:srgbClr val="FFC000"/>
                  </a:solidFill>
                </c:spPr>
                <c:invertIfNegative val="0"/>
                <c:cat>
                  <c:strRef>
                    <c:extLst>
                      <c:ext uri="{02D57815-91ED-43cb-92C2-25804820EDAC}">
                        <c15:formulaRef>
                          <c15:sqref>parameters!$L$9:$AE$9</c15:sqref>
                        </c15:formulaRef>
                      </c:ext>
                    </c:extLst>
                    <c:strCache>
                      <c:ptCount val="20"/>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FY24</c:v>
                      </c:pt>
                      <c:pt idx="18">
                        <c:v>FY25</c:v>
                      </c:pt>
                      <c:pt idx="19">
                        <c:v>FY26</c:v>
                      </c:pt>
                    </c:strCache>
                  </c:strRef>
                </c:cat>
                <c:val>
                  <c:numRef>
                    <c:extLst>
                      <c:ext uri="{02D57815-91ED-43cb-92C2-25804820EDAC}">
                        <c15:formulaRef>
                          <c15:sqref>parameters!$L$11:$AE$11</c15:sqref>
                        </c15:formulaRef>
                      </c:ext>
                    </c:extLst>
                    <c:numCache>
                      <c:formatCode>#,##0.0</c:formatCode>
                      <c:ptCount val="20"/>
                      <c:pt idx="0">
                        <c:v>124.21683139999998</c:v>
                      </c:pt>
                      <c:pt idx="1">
                        <c:v>123.51472800000001</c:v>
                      </c:pt>
                      <c:pt idx="2" formatCode="0.0">
                        <c:v>122.88609003000001</c:v>
                      </c:pt>
                      <c:pt idx="3">
                        <c:v>34.216535</c:v>
                      </c:pt>
                      <c:pt idx="4">
                        <c:v>109.8</c:v>
                      </c:pt>
                      <c:pt idx="5">
                        <c:v>58.7</c:v>
                      </c:pt>
                      <c:pt idx="6">
                        <c:v>34.5</c:v>
                      </c:pt>
                      <c:pt idx="7">
                        <c:v>35.200000000000003</c:v>
                      </c:pt>
                      <c:pt idx="8">
                        <c:v>153.95150699999999</c:v>
                      </c:pt>
                      <c:pt idx="9">
                        <c:v>117.6793945</c:v>
                      </c:pt>
                      <c:pt idx="10">
                        <c:v>254.88471449999989</c:v>
                      </c:pt>
                      <c:pt idx="11">
                        <c:v>128.92025990000005</c:v>
                      </c:pt>
                      <c:pt idx="12">
                        <c:v>68.664220999999998</c:v>
                      </c:pt>
                      <c:pt idx="13">
                        <c:v>21.435137000000001</c:v>
                      </c:pt>
                      <c:pt idx="14">
                        <c:v>104.649236</c:v>
                      </c:pt>
                      <c:pt idx="15">
                        <c:v>93.814687000000006</c:v>
                      </c:pt>
                      <c:pt idx="16">
                        <c:v>3.8705799999999999</c:v>
                      </c:pt>
                      <c:pt idx="17">
                        <c:v>2.463965</c:v>
                      </c:pt>
                      <c:pt idx="18">
                        <c:v>35.208638000000001</c:v>
                      </c:pt>
                      <c:pt idx="19">
                        <c:v>59.095751999999997</c:v>
                      </c:pt>
                    </c:numCache>
                  </c:numRef>
                </c:val>
                <c:extLst>
                  <c:ext xmlns:c16="http://schemas.microsoft.com/office/drawing/2014/chart" uri="{C3380CC4-5D6E-409C-BE32-E72D297353CC}">
                    <c16:uniqueId val="{00000004-A72A-4472-B1AA-33FB30CEEFE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parameters!$K$14</c15:sqref>
                        </c15:formulaRef>
                      </c:ext>
                    </c:extLst>
                    <c:strCache>
                      <c:ptCount val="1"/>
                      <c:pt idx="0">
                        <c:v>additional increments toward target</c:v>
                      </c:pt>
                    </c:strCache>
                  </c:strRef>
                </c:tx>
                <c:spPr>
                  <a:solidFill>
                    <a:srgbClr val="FFC000"/>
                  </a:solidFill>
                </c:spPr>
                <c:invertIfNegative val="0"/>
                <c:cat>
                  <c:strRef>
                    <c:extLst xmlns:c15="http://schemas.microsoft.com/office/drawing/2012/chart">
                      <c:ext xmlns:c15="http://schemas.microsoft.com/office/drawing/2012/chart" uri="{02D57815-91ED-43cb-92C2-25804820EDAC}">
                        <c15:formulaRef>
                          <c15:sqref>parameters!$L$9:$AE$9</c15:sqref>
                        </c15:formulaRef>
                      </c:ext>
                    </c:extLst>
                    <c:strCache>
                      <c:ptCount val="20"/>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FY24</c:v>
                      </c:pt>
                      <c:pt idx="18">
                        <c:v>FY25</c:v>
                      </c:pt>
                      <c:pt idx="19">
                        <c:v>FY26</c:v>
                      </c:pt>
                    </c:strCache>
                  </c:strRef>
                </c:cat>
                <c:val>
                  <c:numRef>
                    <c:extLst xmlns:c15="http://schemas.microsoft.com/office/drawing/2012/chart">
                      <c:ext xmlns:c15="http://schemas.microsoft.com/office/drawing/2012/chart" uri="{02D57815-91ED-43cb-92C2-25804820EDAC}">
                        <c15:formulaRef>
                          <c15:sqref>parameters!$L$14:$AE$14</c15:sqref>
                        </c15:formulaRef>
                      </c:ext>
                    </c:extLst>
                    <c:numCache>
                      <c:formatCode>#,##0.0</c:formatCode>
                      <c:ptCount val="20"/>
                      <c:pt idx="0">
                        <c:v>0</c:v>
                      </c:pt>
                      <c:pt idx="1">
                        <c:v>-19.739149000000001</c:v>
                      </c:pt>
                      <c:pt idx="2" formatCode="0.0">
                        <c:v>-21.387588000000001</c:v>
                      </c:pt>
                      <c:pt idx="3">
                        <c:v>-121.2</c:v>
                      </c:pt>
                      <c:pt idx="4">
                        <c:v>-10.6</c:v>
                      </c:pt>
                      <c:pt idx="5">
                        <c:v>-10</c:v>
                      </c:pt>
                      <c:pt idx="6">
                        <c:v>-4.2</c:v>
                      </c:pt>
                      <c:pt idx="7">
                        <c:v>-3.9</c:v>
                      </c:pt>
                      <c:pt idx="8">
                        <c:v>-7.5630930000000003</c:v>
                      </c:pt>
                      <c:pt idx="9">
                        <c:v>-5.8487390000000001</c:v>
                      </c:pt>
                      <c:pt idx="10">
                        <c:v>-2.4742150000000001</c:v>
                      </c:pt>
                      <c:pt idx="11">
                        <c:v>-3.6281780000000001</c:v>
                      </c:pt>
                      <c:pt idx="12">
                        <c:v>-5.3203490000000002</c:v>
                      </c:pt>
                      <c:pt idx="13">
                        <c:v>-19.253945000000002</c:v>
                      </c:pt>
                      <c:pt idx="14">
                        <c:v>-9.3782169999999994</c:v>
                      </c:pt>
                      <c:pt idx="15">
                        <c:v>-20.199767999999999</c:v>
                      </c:pt>
                      <c:pt idx="16">
                        <c:v>-56.264627000000004</c:v>
                      </c:pt>
                      <c:pt idx="17">
                        <c:v>-73.753600000000006</c:v>
                      </c:pt>
                      <c:pt idx="18">
                        <c:v>-58.842122000000003</c:v>
                      </c:pt>
                      <c:pt idx="19">
                        <c:v>-61.044795999999998</c:v>
                      </c:pt>
                    </c:numCache>
                  </c:numRef>
                </c:val>
                <c:extLst xmlns:c15="http://schemas.microsoft.com/office/drawing/2012/chart">
                  <c:ext xmlns:c16="http://schemas.microsoft.com/office/drawing/2014/chart" uri="{C3380CC4-5D6E-409C-BE32-E72D297353CC}">
                    <c16:uniqueId val="{00000005-A72A-4472-B1AA-33FB30CEEFED}"/>
                  </c:ext>
                </c:extLst>
              </c15:ser>
            </c15:filteredBarSeries>
          </c:ext>
        </c:extLst>
      </c:barChart>
      <c:catAx>
        <c:axId val="272073472"/>
        <c:scaling>
          <c:orientation val="minMax"/>
        </c:scaling>
        <c:delete val="0"/>
        <c:axPos val="b"/>
        <c:numFmt formatCode="General" sourceLinked="0"/>
        <c:majorTickMark val="out"/>
        <c:minorTickMark val="none"/>
        <c:tickLblPos val="low"/>
        <c:crossAx val="272075008"/>
        <c:crosses val="autoZero"/>
        <c:auto val="1"/>
        <c:lblAlgn val="ctr"/>
        <c:lblOffset val="100"/>
        <c:noMultiLvlLbl val="0"/>
      </c:catAx>
      <c:valAx>
        <c:axId val="272075008"/>
        <c:scaling>
          <c:orientation val="minMax"/>
        </c:scaling>
        <c:delete val="0"/>
        <c:axPos val="l"/>
        <c:title>
          <c:tx>
            <c:rich>
              <a:bodyPr rot="0" vert="horz"/>
              <a:lstStyle/>
              <a:p>
                <a:pPr>
                  <a:defRPr/>
                </a:pPr>
                <a:r>
                  <a:rPr lang="en-US"/>
                  <a:t>Dollars Above/Below Target Local Share</a:t>
                </a:r>
              </a:p>
              <a:p>
                <a:pPr>
                  <a:defRPr/>
                </a:pPr>
                <a:r>
                  <a:rPr lang="en-US"/>
                  <a:t>($ Millions) </a:t>
                </a:r>
              </a:p>
            </c:rich>
          </c:tx>
          <c:overlay val="0"/>
        </c:title>
        <c:numFmt formatCode="#,##0" sourceLinked="0"/>
        <c:majorTickMark val="out"/>
        <c:minorTickMark val="none"/>
        <c:tickLblPos val="nextTo"/>
        <c:crossAx val="272073472"/>
        <c:crosses val="autoZero"/>
        <c:crossBetween val="between"/>
      </c:valAx>
    </c:plotArea>
    <c:legend>
      <c:legendPos val="b"/>
      <c:layout>
        <c:manualLayout>
          <c:xMode val="edge"/>
          <c:yMode val="edge"/>
          <c:x val="0.19094121078002504"/>
          <c:y val="0.83254645800853855"/>
          <c:w val="0.79788887173417045"/>
          <c:h val="0.14725159355080619"/>
        </c:manualLayout>
      </c:layout>
      <c:overlay val="0"/>
    </c:legend>
    <c:plotVisOnly val="1"/>
    <c:dispBlanksAs val="gap"/>
    <c:showDLblsOverMax val="0"/>
  </c:chart>
  <c:spPr>
    <a:ln>
      <a:noFill/>
    </a:ln>
  </c:spPr>
  <c:txPr>
    <a:bodyPr/>
    <a:lstStyle/>
    <a:p>
      <a:pPr>
        <a:defRPr sz="1350" b="1"/>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629754088764833"/>
          <c:y val="5.1400554097404488E-2"/>
          <c:w val="0.72313070573483629"/>
          <c:h val="0.72112459900845727"/>
        </c:manualLayout>
      </c:layout>
      <c:barChart>
        <c:barDir val="col"/>
        <c:grouping val="clustered"/>
        <c:varyColors val="0"/>
        <c:ser>
          <c:idx val="0"/>
          <c:order val="0"/>
          <c:tx>
            <c:strRef>
              <c:f>parameters!$K$45</c:f>
              <c:strCache>
                <c:ptCount val="1"/>
                <c:pt idx="0">
                  <c:v>aid above target</c:v>
                </c:pt>
              </c:strCache>
            </c:strRef>
          </c:tx>
          <c:invertIfNegative val="0"/>
          <c:cat>
            <c:strRef>
              <c:f>parameters!$L$44:$AE$44</c:f>
              <c:strCache>
                <c:ptCount val="20"/>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FY24</c:v>
                </c:pt>
                <c:pt idx="18">
                  <c:v>FY25</c:v>
                </c:pt>
                <c:pt idx="19">
                  <c:v>FY26</c:v>
                </c:pt>
              </c:strCache>
            </c:strRef>
          </c:cat>
          <c:val>
            <c:numRef>
              <c:f>parameters!$L$45:$AE$45</c:f>
              <c:numCache>
                <c:formatCode>#,##0.0</c:formatCode>
                <c:ptCount val="20"/>
                <c:pt idx="0">
                  <c:v>394.9</c:v>
                </c:pt>
                <c:pt idx="1">
                  <c:v>421</c:v>
                </c:pt>
                <c:pt idx="2">
                  <c:v>440.4</c:v>
                </c:pt>
                <c:pt idx="3">
                  <c:v>413.59914561056684</c:v>
                </c:pt>
                <c:pt idx="4">
                  <c:v>489.29058672761249</c:v>
                </c:pt>
                <c:pt idx="5">
                  <c:v>360.5802896250691</c:v>
                </c:pt>
                <c:pt idx="6">
                  <c:v>372.91397258755205</c:v>
                </c:pt>
                <c:pt idx="7">
                  <c:v>385.3</c:v>
                </c:pt>
                <c:pt idx="8" formatCode="0.0">
                  <c:v>404.65393358144092</c:v>
                </c:pt>
                <c:pt idx="9" formatCode="0.0">
                  <c:v>419.07307786449184</c:v>
                </c:pt>
                <c:pt idx="10" formatCode="0.0">
                  <c:v>488.13621374028867</c:v>
                </c:pt>
                <c:pt idx="11" formatCode="0.0">
                  <c:v>497.40384494550671</c:v>
                </c:pt>
                <c:pt idx="12" formatCode="0.0">
                  <c:v>487.80696944632837</c:v>
                </c:pt>
                <c:pt idx="13" formatCode="0.0">
                  <c:v>518.44879540449108</c:v>
                </c:pt>
                <c:pt idx="14" formatCode="0.0">
                  <c:v>516.49432754833651</c:v>
                </c:pt>
                <c:pt idx="15" formatCode="0.0">
                  <c:v>613.17696001292984</c:v>
                </c:pt>
                <c:pt idx="16" formatCode="0.0">
                  <c:v>712.80310162890635</c:v>
                </c:pt>
                <c:pt idx="17" formatCode="0.0">
                  <c:v>867.30965300000003</c:v>
                </c:pt>
                <c:pt idx="18" formatCode="0.0">
                  <c:v>942.22343281827125</c:v>
                </c:pt>
                <c:pt idx="19" formatCode="0.0">
                  <c:v>1082.521836020296</c:v>
                </c:pt>
              </c:numCache>
            </c:numRef>
          </c:val>
          <c:extLst>
            <c:ext xmlns:c16="http://schemas.microsoft.com/office/drawing/2014/chart" uri="{C3380CC4-5D6E-409C-BE32-E72D297353CC}">
              <c16:uniqueId val="{00000000-18A8-4290-93D2-82A015679BCF}"/>
            </c:ext>
          </c:extLst>
        </c:ser>
        <c:ser>
          <c:idx val="1"/>
          <c:order val="1"/>
          <c:tx>
            <c:strRef>
              <c:f>parameters!$K$46</c:f>
              <c:strCache>
                <c:ptCount val="1"/>
                <c:pt idx="0">
                  <c:v>aid below target</c:v>
                </c:pt>
              </c:strCache>
            </c:strRef>
          </c:tx>
          <c:invertIfNegative val="0"/>
          <c:cat>
            <c:strRef>
              <c:f>parameters!$L$44:$AE$44</c:f>
              <c:strCache>
                <c:ptCount val="20"/>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FY24</c:v>
                </c:pt>
                <c:pt idx="18">
                  <c:v>FY25</c:v>
                </c:pt>
                <c:pt idx="19">
                  <c:v>FY26</c:v>
                </c:pt>
              </c:strCache>
            </c:strRef>
          </c:cat>
          <c:val>
            <c:numRef>
              <c:f>parameters!$L$46:$AE$46</c:f>
              <c:numCache>
                <c:formatCode>#,##0.0</c:formatCode>
                <c:ptCount val="20"/>
                <c:pt idx="0">
                  <c:v>-176.3</c:v>
                </c:pt>
                <c:pt idx="1">
                  <c:v>-143</c:v>
                </c:pt>
                <c:pt idx="2">
                  <c:v>-105.5</c:v>
                </c:pt>
                <c:pt idx="3">
                  <c:v>-97.823632622684812</c:v>
                </c:pt>
                <c:pt idx="4">
                  <c:v>-75.730739773442338</c:v>
                </c:pt>
                <c:pt idx="5">
                  <c:v>-110.4290612110001</c:v>
                </c:pt>
                <c:pt idx="6">
                  <c:v>-84.706296922117531</c:v>
                </c:pt>
                <c:pt idx="7">
                  <c:v>-66.900000000000006</c:v>
                </c:pt>
                <c:pt idx="8" formatCode="0.0">
                  <c:v>-49.399214270156875</c:v>
                </c:pt>
                <c:pt idx="9" formatCode="0.0">
                  <c:v>-44.487988876901781</c:v>
                </c:pt>
                <c:pt idx="10" formatCode="0.0">
                  <c:v>-13.013026762936654</c:v>
                </c:pt>
                <c:pt idx="11" formatCode="0.0">
                  <c:v>-7.2026888360463408</c:v>
                </c:pt>
                <c:pt idx="12" formatCode="0.0">
                  <c:v>-1.8096836867057722E-2</c:v>
                </c:pt>
                <c:pt idx="13" formatCode="0.0">
                  <c:v>-1.1899810261307884E-3</c:v>
                </c:pt>
                <c:pt idx="14" formatCode="0.0">
                  <c:v>-1.2838879272505514E-2</c:v>
                </c:pt>
                <c:pt idx="15" formatCode="0.0">
                  <c:v>-1.7719228420077125E-3</c:v>
                </c:pt>
                <c:pt idx="16" formatCode="0.0">
                  <c:v>-1.9628827480482868E-6</c:v>
                </c:pt>
                <c:pt idx="17" formatCode="0.0">
                  <c:v>3.0000000000000001E-6</c:v>
                </c:pt>
                <c:pt idx="18" formatCode="0.0">
                  <c:v>-1.045870017260313E-7</c:v>
                </c:pt>
                <c:pt idx="19" formatCode="0.0">
                  <c:v>-1.2745670000022073E-6</c:v>
                </c:pt>
              </c:numCache>
            </c:numRef>
          </c:val>
          <c:extLst>
            <c:ext xmlns:c16="http://schemas.microsoft.com/office/drawing/2014/chart" uri="{C3380CC4-5D6E-409C-BE32-E72D297353CC}">
              <c16:uniqueId val="{00000001-18A8-4290-93D2-82A015679BCF}"/>
            </c:ext>
          </c:extLst>
        </c:ser>
        <c:dLbls>
          <c:showLegendKey val="0"/>
          <c:showVal val="0"/>
          <c:showCatName val="0"/>
          <c:showSerName val="0"/>
          <c:showPercent val="0"/>
          <c:showBubbleSize val="0"/>
        </c:dLbls>
        <c:gapWidth val="101"/>
        <c:axId val="98409472"/>
        <c:axId val="98411264"/>
      </c:barChart>
      <c:catAx>
        <c:axId val="98409472"/>
        <c:scaling>
          <c:orientation val="minMax"/>
        </c:scaling>
        <c:delete val="0"/>
        <c:axPos val="b"/>
        <c:numFmt formatCode="General" sourceLinked="0"/>
        <c:majorTickMark val="out"/>
        <c:minorTickMark val="none"/>
        <c:tickLblPos val="low"/>
        <c:crossAx val="98411264"/>
        <c:crosses val="autoZero"/>
        <c:auto val="1"/>
        <c:lblAlgn val="ctr"/>
        <c:lblOffset val="100"/>
        <c:noMultiLvlLbl val="0"/>
      </c:catAx>
      <c:valAx>
        <c:axId val="98411264"/>
        <c:scaling>
          <c:orientation val="minMax"/>
        </c:scaling>
        <c:delete val="0"/>
        <c:axPos val="l"/>
        <c:title>
          <c:tx>
            <c:rich>
              <a:bodyPr rot="0" vert="horz"/>
              <a:lstStyle/>
              <a:p>
                <a:pPr>
                  <a:defRPr/>
                </a:pPr>
                <a:r>
                  <a:rPr lang="en-US"/>
                  <a:t>Dollars Above/Below Target Aid Share </a:t>
                </a:r>
              </a:p>
              <a:p>
                <a:pPr>
                  <a:defRPr/>
                </a:pPr>
                <a:r>
                  <a:rPr lang="en-US"/>
                  <a:t>($ Millions)</a:t>
                </a:r>
              </a:p>
            </c:rich>
          </c:tx>
          <c:overlay val="0"/>
        </c:title>
        <c:numFmt formatCode="#,##0" sourceLinked="0"/>
        <c:majorTickMark val="out"/>
        <c:minorTickMark val="none"/>
        <c:tickLblPos val="nextTo"/>
        <c:crossAx val="98409472"/>
        <c:crosses val="autoZero"/>
        <c:crossBetween val="between"/>
      </c:valAx>
    </c:plotArea>
    <c:legend>
      <c:legendPos val="t"/>
      <c:overlay val="0"/>
    </c:legend>
    <c:plotVisOnly val="1"/>
    <c:dispBlanksAs val="gap"/>
    <c:showDLblsOverMax val="0"/>
  </c:chart>
  <c:spPr>
    <a:ln>
      <a:noFill/>
    </a:ln>
  </c:spPr>
  <c:txPr>
    <a:bodyPr/>
    <a:lstStyle/>
    <a:p>
      <a:pPr>
        <a:defRPr sz="1400" b="1"/>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E63ED-65FD-4E08-945A-7C38EABB1E80}" type="doc">
      <dgm:prSet loTypeId="urn:microsoft.com/office/officeart/2005/8/layout/process1" loCatId="process" qsTypeId="urn:microsoft.com/office/officeart/2005/8/quickstyle/simple1" qsCatId="simple" csTypeId="urn:microsoft.com/office/officeart/2005/8/colors/accent1_1" csCatId="accent1" phldr="1"/>
      <dgm:spPr/>
    </dgm:pt>
    <dgm:pt modelId="{58B6731C-2086-4904-9A3F-A552C815E7DD}">
      <dgm:prSet phldrT="[Text]"/>
      <dgm:spPr/>
      <dgm:t>
        <a:bodyPr/>
        <a:lstStyle/>
        <a:p>
          <a:r>
            <a:rPr lang="en-US" b="1" dirty="0"/>
            <a:t>Determine an equitable local contribution requirement</a:t>
          </a:r>
          <a:r>
            <a:rPr lang="en-US" dirty="0"/>
            <a:t>, how much of the foundation budget that should be paid for by each city and town’s property tax, based upon the relative wealth of the municipality</a:t>
          </a:r>
        </a:p>
      </dgm:t>
    </dgm:pt>
    <dgm:pt modelId="{95A1F4E4-12BB-490C-B3E8-F45922CC358A}" type="parTrans" cxnId="{44B07225-A1B1-437C-B077-768127FD50EA}">
      <dgm:prSet/>
      <dgm:spPr/>
      <dgm:t>
        <a:bodyPr/>
        <a:lstStyle/>
        <a:p>
          <a:endParaRPr lang="en-US"/>
        </a:p>
      </dgm:t>
    </dgm:pt>
    <dgm:pt modelId="{3A865C0E-54CC-47AF-B4B0-47589B45CE0F}" type="sibTrans" cxnId="{44B07225-A1B1-437C-B077-768127FD50EA}">
      <dgm:prSet/>
      <dgm:spPr/>
      <dgm:t>
        <a:bodyPr/>
        <a:lstStyle/>
        <a:p>
          <a:endParaRPr lang="en-US" dirty="0"/>
        </a:p>
      </dgm:t>
    </dgm:pt>
    <dgm:pt modelId="{AF4C6AF5-3406-4313-B4CB-A35AD13E933B}">
      <dgm:prSet/>
      <dgm:spPr/>
      <dgm:t>
        <a:bodyPr/>
        <a:lstStyle/>
        <a:p>
          <a:r>
            <a:rPr lang="en-US" b="1" dirty="0"/>
            <a:t>Define and calculate a foundation budget for each district</a:t>
          </a:r>
          <a:r>
            <a:rPr lang="en-US" dirty="0"/>
            <a:t>, given the specific grades, programs, and demographic characteristics of its students</a:t>
          </a:r>
        </a:p>
      </dgm:t>
    </dgm:pt>
    <dgm:pt modelId="{6F2ADBBB-C2D9-4C26-95CF-2ACFA5241613}" type="parTrans" cxnId="{178E69EF-56AD-4104-844C-2D21C8CAB237}">
      <dgm:prSet/>
      <dgm:spPr/>
      <dgm:t>
        <a:bodyPr/>
        <a:lstStyle/>
        <a:p>
          <a:endParaRPr lang="en-US"/>
        </a:p>
      </dgm:t>
    </dgm:pt>
    <dgm:pt modelId="{4182EC18-BED9-46A8-8615-9E0CE481EA87}" type="sibTrans" cxnId="{178E69EF-56AD-4104-844C-2D21C8CAB237}">
      <dgm:prSet/>
      <dgm:spPr/>
      <dgm:t>
        <a:bodyPr/>
        <a:lstStyle/>
        <a:p>
          <a:endParaRPr lang="en-US" dirty="0"/>
        </a:p>
      </dgm:t>
    </dgm:pt>
    <dgm:pt modelId="{0D85A120-A348-46B2-8B9D-4847AA967ECE}">
      <dgm:prSet/>
      <dgm:spPr/>
      <dgm:t>
        <a:bodyPr/>
        <a:lstStyle/>
        <a:p>
          <a:r>
            <a:rPr lang="en-US" b="1" dirty="0"/>
            <a:t>Calculate state aid</a:t>
          </a:r>
          <a:r>
            <a:rPr lang="en-US" dirty="0"/>
            <a:t>, providing necessary funds to reach foundation or mandated minimum aid increases</a:t>
          </a:r>
        </a:p>
      </dgm:t>
    </dgm:pt>
    <dgm:pt modelId="{1758D526-C970-4EA6-B980-69FAB03A74BA}" type="parTrans" cxnId="{853DBB87-7621-421C-94C8-31258077AA12}">
      <dgm:prSet/>
      <dgm:spPr/>
      <dgm:t>
        <a:bodyPr/>
        <a:lstStyle/>
        <a:p>
          <a:endParaRPr lang="en-US"/>
        </a:p>
      </dgm:t>
    </dgm:pt>
    <dgm:pt modelId="{8BA104B6-67E5-44A2-92DE-B53BB3A81E15}" type="sibTrans" cxnId="{853DBB87-7621-421C-94C8-31258077AA12}">
      <dgm:prSet/>
      <dgm:spPr/>
      <dgm:t>
        <a:bodyPr/>
        <a:lstStyle/>
        <a:p>
          <a:endParaRPr lang="en-US"/>
        </a:p>
      </dgm:t>
    </dgm:pt>
    <dgm:pt modelId="{614D8B44-35F8-4FCF-A575-D2C9D152EDB6}" type="pres">
      <dgm:prSet presAssocID="{01AE63ED-65FD-4E08-945A-7C38EABB1E80}" presName="Name0" presStyleCnt="0">
        <dgm:presLayoutVars>
          <dgm:dir/>
          <dgm:resizeHandles val="exact"/>
        </dgm:presLayoutVars>
      </dgm:prSet>
      <dgm:spPr/>
    </dgm:pt>
    <dgm:pt modelId="{8D50D712-A947-41AF-91D3-571BD31CF7F3}" type="pres">
      <dgm:prSet presAssocID="{AF4C6AF5-3406-4313-B4CB-A35AD13E933B}" presName="node" presStyleLbl="node1" presStyleIdx="0" presStyleCnt="3">
        <dgm:presLayoutVars>
          <dgm:bulletEnabled val="1"/>
        </dgm:presLayoutVars>
      </dgm:prSet>
      <dgm:spPr/>
    </dgm:pt>
    <dgm:pt modelId="{4F2A453D-DFFC-4AE5-8FBF-C9E7ED730C7E}" type="pres">
      <dgm:prSet presAssocID="{4182EC18-BED9-46A8-8615-9E0CE481EA87}" presName="sibTrans" presStyleLbl="sibTrans2D1" presStyleIdx="0" presStyleCnt="2"/>
      <dgm:spPr/>
    </dgm:pt>
    <dgm:pt modelId="{33BEEC15-8928-4BF1-9279-DAB0B90E58DA}" type="pres">
      <dgm:prSet presAssocID="{4182EC18-BED9-46A8-8615-9E0CE481EA87}" presName="connectorText" presStyleLbl="sibTrans2D1" presStyleIdx="0" presStyleCnt="2"/>
      <dgm:spPr/>
    </dgm:pt>
    <dgm:pt modelId="{AEA63AFF-9003-4769-A4B1-84E6AD2B766A}" type="pres">
      <dgm:prSet presAssocID="{58B6731C-2086-4904-9A3F-A552C815E7DD}" presName="node" presStyleLbl="node1" presStyleIdx="1" presStyleCnt="3">
        <dgm:presLayoutVars>
          <dgm:bulletEnabled val="1"/>
        </dgm:presLayoutVars>
      </dgm:prSet>
      <dgm:spPr/>
    </dgm:pt>
    <dgm:pt modelId="{5327CE3A-EABB-4371-B12A-1F2059FB4C3A}" type="pres">
      <dgm:prSet presAssocID="{3A865C0E-54CC-47AF-B4B0-47589B45CE0F}" presName="sibTrans" presStyleLbl="sibTrans2D1" presStyleIdx="1" presStyleCnt="2"/>
      <dgm:spPr/>
    </dgm:pt>
    <dgm:pt modelId="{32999DED-1156-4960-BD96-F550EAAA20DE}" type="pres">
      <dgm:prSet presAssocID="{3A865C0E-54CC-47AF-B4B0-47589B45CE0F}" presName="connectorText" presStyleLbl="sibTrans2D1" presStyleIdx="1" presStyleCnt="2"/>
      <dgm:spPr/>
    </dgm:pt>
    <dgm:pt modelId="{1DF52D8A-E4C9-4892-BAD3-3894A54008DE}" type="pres">
      <dgm:prSet presAssocID="{0D85A120-A348-46B2-8B9D-4847AA967ECE}" presName="node" presStyleLbl="node1" presStyleIdx="2" presStyleCnt="3">
        <dgm:presLayoutVars>
          <dgm:bulletEnabled val="1"/>
        </dgm:presLayoutVars>
      </dgm:prSet>
      <dgm:spPr/>
    </dgm:pt>
  </dgm:ptLst>
  <dgm:cxnLst>
    <dgm:cxn modelId="{4FEA701E-101F-440B-AB51-6B9E6C4B30CD}" type="presOf" srcId="{AF4C6AF5-3406-4313-B4CB-A35AD13E933B}" destId="{8D50D712-A947-41AF-91D3-571BD31CF7F3}" srcOrd="0" destOrd="0" presId="urn:microsoft.com/office/officeart/2005/8/layout/process1"/>
    <dgm:cxn modelId="{44B07225-A1B1-437C-B077-768127FD50EA}" srcId="{01AE63ED-65FD-4E08-945A-7C38EABB1E80}" destId="{58B6731C-2086-4904-9A3F-A552C815E7DD}" srcOrd="1" destOrd="0" parTransId="{95A1F4E4-12BB-490C-B3E8-F45922CC358A}" sibTransId="{3A865C0E-54CC-47AF-B4B0-47589B45CE0F}"/>
    <dgm:cxn modelId="{10A36C40-1DC6-4E24-A209-9BBD8C5B362E}" type="presOf" srcId="{4182EC18-BED9-46A8-8615-9E0CE481EA87}" destId="{4F2A453D-DFFC-4AE5-8FBF-C9E7ED730C7E}" srcOrd="0" destOrd="0" presId="urn:microsoft.com/office/officeart/2005/8/layout/process1"/>
    <dgm:cxn modelId="{A65C946A-8A26-404A-B06B-6CD39967D510}" type="presOf" srcId="{58B6731C-2086-4904-9A3F-A552C815E7DD}" destId="{AEA63AFF-9003-4769-A4B1-84E6AD2B766A}" srcOrd="0" destOrd="0" presId="urn:microsoft.com/office/officeart/2005/8/layout/process1"/>
    <dgm:cxn modelId="{9E1FA86F-F40F-4579-9897-DB63CBBF02F6}" type="presOf" srcId="{01AE63ED-65FD-4E08-945A-7C38EABB1E80}" destId="{614D8B44-35F8-4FCF-A575-D2C9D152EDB6}" srcOrd="0" destOrd="0" presId="urn:microsoft.com/office/officeart/2005/8/layout/process1"/>
    <dgm:cxn modelId="{DA677E55-D7D8-48AD-867B-2BDD8F6C1B84}" type="presOf" srcId="{3A865C0E-54CC-47AF-B4B0-47589B45CE0F}" destId="{32999DED-1156-4960-BD96-F550EAAA20DE}" srcOrd="1" destOrd="0" presId="urn:microsoft.com/office/officeart/2005/8/layout/process1"/>
    <dgm:cxn modelId="{853DBB87-7621-421C-94C8-31258077AA12}" srcId="{01AE63ED-65FD-4E08-945A-7C38EABB1E80}" destId="{0D85A120-A348-46B2-8B9D-4847AA967ECE}" srcOrd="2" destOrd="0" parTransId="{1758D526-C970-4EA6-B980-69FAB03A74BA}" sibTransId="{8BA104B6-67E5-44A2-92DE-B53BB3A81E15}"/>
    <dgm:cxn modelId="{6069CB9A-D420-4C3D-8604-818A90EFE34D}" type="presOf" srcId="{3A865C0E-54CC-47AF-B4B0-47589B45CE0F}" destId="{5327CE3A-EABB-4371-B12A-1F2059FB4C3A}" srcOrd="0" destOrd="0" presId="urn:microsoft.com/office/officeart/2005/8/layout/process1"/>
    <dgm:cxn modelId="{E37794A3-B6AE-4987-8C90-5AF3463EB683}" type="presOf" srcId="{0D85A120-A348-46B2-8B9D-4847AA967ECE}" destId="{1DF52D8A-E4C9-4892-BAD3-3894A54008DE}" srcOrd="0" destOrd="0" presId="urn:microsoft.com/office/officeart/2005/8/layout/process1"/>
    <dgm:cxn modelId="{19F103EA-93B6-4CDD-818F-9A9215653ED2}" type="presOf" srcId="{4182EC18-BED9-46A8-8615-9E0CE481EA87}" destId="{33BEEC15-8928-4BF1-9279-DAB0B90E58DA}" srcOrd="1" destOrd="0" presId="urn:microsoft.com/office/officeart/2005/8/layout/process1"/>
    <dgm:cxn modelId="{178E69EF-56AD-4104-844C-2D21C8CAB237}" srcId="{01AE63ED-65FD-4E08-945A-7C38EABB1E80}" destId="{AF4C6AF5-3406-4313-B4CB-A35AD13E933B}" srcOrd="0" destOrd="0" parTransId="{6F2ADBBB-C2D9-4C26-95CF-2ACFA5241613}" sibTransId="{4182EC18-BED9-46A8-8615-9E0CE481EA87}"/>
    <dgm:cxn modelId="{440D0FEA-6C85-4B11-999D-72A2196A6104}" type="presParOf" srcId="{614D8B44-35F8-4FCF-A575-D2C9D152EDB6}" destId="{8D50D712-A947-41AF-91D3-571BD31CF7F3}" srcOrd="0" destOrd="0" presId="urn:microsoft.com/office/officeart/2005/8/layout/process1"/>
    <dgm:cxn modelId="{F6EE6234-BCDC-48EE-8E8E-643564613DE9}" type="presParOf" srcId="{614D8B44-35F8-4FCF-A575-D2C9D152EDB6}" destId="{4F2A453D-DFFC-4AE5-8FBF-C9E7ED730C7E}" srcOrd="1" destOrd="0" presId="urn:microsoft.com/office/officeart/2005/8/layout/process1"/>
    <dgm:cxn modelId="{A4757FF8-7578-4C11-9F4D-D2DFD20703CA}" type="presParOf" srcId="{4F2A453D-DFFC-4AE5-8FBF-C9E7ED730C7E}" destId="{33BEEC15-8928-4BF1-9279-DAB0B90E58DA}" srcOrd="0" destOrd="0" presId="urn:microsoft.com/office/officeart/2005/8/layout/process1"/>
    <dgm:cxn modelId="{B8EFDC8B-8FFD-4026-98F0-F16C81D9095F}" type="presParOf" srcId="{614D8B44-35F8-4FCF-A575-D2C9D152EDB6}" destId="{AEA63AFF-9003-4769-A4B1-84E6AD2B766A}" srcOrd="2" destOrd="0" presId="urn:microsoft.com/office/officeart/2005/8/layout/process1"/>
    <dgm:cxn modelId="{B584BFFF-718F-4B97-A47E-1781960E06E0}" type="presParOf" srcId="{614D8B44-35F8-4FCF-A575-D2C9D152EDB6}" destId="{5327CE3A-EABB-4371-B12A-1F2059FB4C3A}" srcOrd="3" destOrd="0" presId="urn:microsoft.com/office/officeart/2005/8/layout/process1"/>
    <dgm:cxn modelId="{1679D83A-A086-4E97-8D9A-46CB2942F0D4}" type="presParOf" srcId="{5327CE3A-EABB-4371-B12A-1F2059FB4C3A}" destId="{32999DED-1156-4960-BD96-F550EAAA20DE}" srcOrd="0" destOrd="0" presId="urn:microsoft.com/office/officeart/2005/8/layout/process1"/>
    <dgm:cxn modelId="{5574F373-F65E-410A-B9B4-CD03353B1099}" type="presParOf" srcId="{614D8B44-35F8-4FCF-A575-D2C9D152EDB6}" destId="{1DF52D8A-E4C9-4892-BAD3-3894A54008D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6AA2D4-22EA-4C61-A635-1DFAFCD91E34}" type="doc">
      <dgm:prSet loTypeId="urn:microsoft.com/office/officeart/2005/8/layout/equation1" loCatId="process" qsTypeId="urn:microsoft.com/office/officeart/2005/8/quickstyle/simple1" qsCatId="simple" csTypeId="urn:microsoft.com/office/officeart/2005/8/colors/accent1_2" csCatId="accent1" phldr="1"/>
      <dgm:spPr/>
    </dgm:pt>
    <dgm:pt modelId="{E800EEAB-84BC-4050-803A-823B87340449}">
      <dgm:prSet phldrT="[Text]"/>
      <dgm:spPr>
        <a:xfrm>
          <a:off x="1111" y="965102"/>
          <a:ext cx="1472871" cy="1472871"/>
        </a:xfrm>
        <a:prstGeom prst="ellipse">
          <a:avLst/>
        </a:prstGeom>
        <a:solidFill>
          <a:srgbClr val="4472C4">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rgbClr val="000000"/>
              </a:solidFill>
              <a:latin typeface="Calibri" panose="020F0502020204030204"/>
              <a:ea typeface="+mn-ea"/>
              <a:cs typeface="+mn-cs"/>
            </a:rPr>
            <a:t>2022 aggregate income </a:t>
          </a:r>
          <a:br>
            <a:rPr lang="en-US" dirty="0">
              <a:solidFill>
                <a:srgbClr val="000000"/>
              </a:solidFill>
              <a:latin typeface="Calibri" panose="020F0502020204030204"/>
              <a:ea typeface="+mn-ea"/>
              <a:cs typeface="+mn-cs"/>
            </a:rPr>
          </a:br>
          <a:r>
            <a:rPr lang="en-US" dirty="0">
              <a:solidFill>
                <a:srgbClr val="000000"/>
              </a:solidFill>
              <a:latin typeface="Calibri" panose="020F0502020204030204"/>
              <a:ea typeface="+mn-ea"/>
              <a:cs typeface="+mn-cs"/>
            </a:rPr>
            <a:t>X </a:t>
          </a:r>
          <a:br>
            <a:rPr lang="en-US" dirty="0">
              <a:solidFill>
                <a:srgbClr val="000000"/>
              </a:solidFill>
              <a:latin typeface="Calibri" panose="020F0502020204030204"/>
              <a:ea typeface="+mn-ea"/>
              <a:cs typeface="+mn-cs"/>
            </a:rPr>
          </a:br>
          <a:r>
            <a:rPr lang="en-US" dirty="0">
              <a:solidFill>
                <a:srgbClr val="000000"/>
              </a:solidFill>
              <a:latin typeface="Calibri" panose="020F0502020204030204"/>
              <a:ea typeface="+mn-ea"/>
              <a:cs typeface="+mn-cs"/>
            </a:rPr>
            <a:t>Statewide Income % </a:t>
          </a:r>
          <a:br>
            <a:rPr lang="en-US" dirty="0">
              <a:solidFill>
                <a:srgbClr val="000000"/>
              </a:solidFill>
              <a:latin typeface="Calibri" panose="020F0502020204030204"/>
              <a:ea typeface="+mn-ea"/>
              <a:cs typeface="+mn-cs"/>
            </a:rPr>
          </a:br>
          <a:r>
            <a:rPr lang="en-US" dirty="0">
              <a:solidFill>
                <a:srgbClr val="0D1969"/>
              </a:solidFill>
              <a:latin typeface="Calibri" panose="020F0502020204030204"/>
              <a:ea typeface="+mn-ea"/>
              <a:cs typeface="+mn-cs"/>
            </a:rPr>
            <a:t>1.5699%</a:t>
          </a:r>
          <a:endParaRPr lang="en-US" dirty="0">
            <a:solidFill>
              <a:srgbClr val="000000"/>
            </a:solidFill>
            <a:latin typeface="Calibri" panose="020F0502020204030204"/>
            <a:ea typeface="+mn-ea"/>
            <a:cs typeface="+mn-cs"/>
          </a:endParaRPr>
        </a:p>
      </dgm:t>
    </dgm:pt>
    <dgm:pt modelId="{2052944F-0C8B-499C-BD9F-CA215B9EC272}" type="parTrans" cxnId="{7529070F-05FE-4D10-913D-73DE83530C15}">
      <dgm:prSet/>
      <dgm:spPr/>
      <dgm:t>
        <a:bodyPr/>
        <a:lstStyle/>
        <a:p>
          <a:endParaRPr lang="en-US"/>
        </a:p>
      </dgm:t>
    </dgm:pt>
    <dgm:pt modelId="{A88A150B-6095-49F4-B9FC-B10DBEDA77BA}" type="sibTrans" cxnId="{7529070F-05FE-4D10-913D-73DE83530C15}">
      <dgm:prSet/>
      <dgm:spPr>
        <a:xfrm>
          <a:off x="1593579" y="1274405"/>
          <a:ext cx="854265" cy="854265"/>
        </a:xfrm>
        <a:prstGeom prst="mathPlus">
          <a:avLst/>
        </a:prstGeom>
        <a:solidFill>
          <a:srgbClr val="4472C4">
            <a:tint val="60000"/>
            <a:hueOff val="0"/>
            <a:satOff val="0"/>
            <a:lumOff val="0"/>
            <a:alphaOff val="0"/>
          </a:srgbClr>
        </a:solidFill>
        <a:ln>
          <a:noFill/>
        </a:ln>
        <a:effectLst/>
      </dgm:spPr>
      <dgm:t>
        <a:bodyPr/>
        <a:lstStyle/>
        <a:p>
          <a:pPr>
            <a:buNone/>
          </a:pPr>
          <a:endParaRPr lang="en-US" dirty="0">
            <a:solidFill>
              <a:sysClr val="window" lastClr="FFFFFF"/>
            </a:solidFill>
            <a:latin typeface="Calibri" panose="020F0502020204030204"/>
            <a:ea typeface="+mn-ea"/>
            <a:cs typeface="+mn-cs"/>
          </a:endParaRPr>
        </a:p>
      </dgm:t>
    </dgm:pt>
    <dgm:pt modelId="{C72DCCB4-36E7-44F8-A2E0-52760946C6DD}">
      <dgm:prSet phldrT="[Text]"/>
      <dgm:spPr>
        <a:xfrm>
          <a:off x="2567442" y="965102"/>
          <a:ext cx="1472871" cy="1472871"/>
        </a:xfrm>
        <a:prstGeom prst="ellipse">
          <a:avLst/>
        </a:prstGeom>
        <a:solidFill>
          <a:srgbClr val="4472C4">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rgbClr val="000000"/>
              </a:solidFill>
              <a:latin typeface="Calibri" panose="020F0502020204030204"/>
              <a:ea typeface="+mn-ea"/>
              <a:cs typeface="+mn-cs"/>
            </a:rPr>
            <a:t>2024 EQV </a:t>
          </a:r>
          <a:br>
            <a:rPr lang="en-US" dirty="0">
              <a:solidFill>
                <a:srgbClr val="000000"/>
              </a:solidFill>
              <a:latin typeface="Calibri" panose="020F0502020204030204"/>
              <a:ea typeface="+mn-ea"/>
              <a:cs typeface="+mn-cs"/>
            </a:rPr>
          </a:br>
          <a:r>
            <a:rPr lang="en-US" dirty="0">
              <a:solidFill>
                <a:srgbClr val="000000"/>
              </a:solidFill>
              <a:latin typeface="Calibri" panose="020F0502020204030204"/>
              <a:ea typeface="+mn-ea"/>
              <a:cs typeface="+mn-cs"/>
            </a:rPr>
            <a:t>X </a:t>
          </a:r>
          <a:br>
            <a:rPr lang="en-US" dirty="0">
              <a:solidFill>
                <a:srgbClr val="000000"/>
              </a:solidFill>
              <a:latin typeface="Calibri" panose="020F0502020204030204"/>
              <a:ea typeface="+mn-ea"/>
              <a:cs typeface="+mn-cs"/>
            </a:rPr>
          </a:br>
          <a:r>
            <a:rPr lang="en-US" dirty="0">
              <a:solidFill>
                <a:srgbClr val="000000"/>
              </a:solidFill>
              <a:latin typeface="Calibri" panose="020F0502020204030204"/>
              <a:ea typeface="+mn-ea"/>
              <a:cs typeface="+mn-cs"/>
            </a:rPr>
            <a:t>Statewide Property </a:t>
          </a:r>
          <a:br>
            <a:rPr lang="en-US" dirty="0">
              <a:solidFill>
                <a:srgbClr val="000000"/>
              </a:solidFill>
              <a:latin typeface="Calibri" panose="020F0502020204030204"/>
              <a:ea typeface="+mn-ea"/>
              <a:cs typeface="+mn-cs"/>
            </a:rPr>
          </a:br>
          <a:r>
            <a:rPr lang="en-US" dirty="0">
              <a:solidFill>
                <a:srgbClr val="0D1969"/>
              </a:solidFill>
              <a:latin typeface="Calibri" panose="020F0502020204030204"/>
              <a:ea typeface="+mn-ea"/>
              <a:cs typeface="+mn-cs"/>
            </a:rPr>
            <a:t>0.3243%</a:t>
          </a:r>
          <a:endParaRPr lang="en-US" dirty="0">
            <a:solidFill>
              <a:srgbClr val="000000"/>
            </a:solidFill>
            <a:latin typeface="Calibri" panose="020F0502020204030204"/>
            <a:ea typeface="+mn-ea"/>
            <a:cs typeface="+mn-cs"/>
          </a:endParaRPr>
        </a:p>
      </dgm:t>
    </dgm:pt>
    <dgm:pt modelId="{8AA18F97-8910-483C-B3B6-477948F6BD7B}" type="parTrans" cxnId="{538034B8-B50E-4BEC-8EF7-82140BD469FF}">
      <dgm:prSet/>
      <dgm:spPr/>
      <dgm:t>
        <a:bodyPr/>
        <a:lstStyle/>
        <a:p>
          <a:endParaRPr lang="en-US"/>
        </a:p>
      </dgm:t>
    </dgm:pt>
    <dgm:pt modelId="{B4BB45A8-4447-473D-8546-DA8C74051750}" type="sibTrans" cxnId="{538034B8-B50E-4BEC-8EF7-82140BD469FF}">
      <dgm:prSet/>
      <dgm:spPr>
        <a:xfrm>
          <a:off x="4159910" y="1274405"/>
          <a:ext cx="854265" cy="854265"/>
        </a:xfrm>
        <a:prstGeom prst="mathEqual">
          <a:avLst/>
        </a:prstGeom>
        <a:solidFill>
          <a:srgbClr val="4472C4">
            <a:tint val="60000"/>
            <a:hueOff val="0"/>
            <a:satOff val="0"/>
            <a:lumOff val="0"/>
            <a:alphaOff val="0"/>
          </a:srgbClr>
        </a:solidFill>
        <a:ln>
          <a:noFill/>
        </a:ln>
        <a:effectLst/>
      </dgm:spPr>
      <dgm:t>
        <a:bodyPr/>
        <a:lstStyle/>
        <a:p>
          <a:pPr>
            <a:buNone/>
          </a:pPr>
          <a:endParaRPr lang="en-US" dirty="0">
            <a:solidFill>
              <a:sysClr val="window" lastClr="FFFFFF"/>
            </a:solidFill>
            <a:latin typeface="Calibri" panose="020F0502020204030204"/>
            <a:ea typeface="+mn-ea"/>
            <a:cs typeface="+mn-cs"/>
          </a:endParaRPr>
        </a:p>
      </dgm:t>
    </dgm:pt>
    <dgm:pt modelId="{FC1405B8-0255-40C5-A617-3D6D3C2A896E}">
      <dgm:prSet phldrT="[Text]" custT="1"/>
      <dgm:spPr>
        <a:xfrm>
          <a:off x="5133773" y="965102"/>
          <a:ext cx="1472871" cy="1472871"/>
        </a:xfrm>
        <a:prstGeom prst="ellipse">
          <a:avLst/>
        </a:prstGeom>
        <a:solidFill>
          <a:srgbClr val="A5A5A5"/>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4000" dirty="0">
              <a:solidFill>
                <a:srgbClr val="000000"/>
              </a:solidFill>
              <a:latin typeface="Calibri" panose="020F0502020204030204"/>
              <a:ea typeface="+mn-ea"/>
              <a:cs typeface="+mn-cs"/>
            </a:rPr>
            <a:t>CEY</a:t>
          </a:r>
        </a:p>
      </dgm:t>
    </dgm:pt>
    <dgm:pt modelId="{552A4388-6DC9-45E7-83B3-AE3036688CC1}" type="parTrans" cxnId="{94F9714B-689C-4169-98D0-113D8AA86A49}">
      <dgm:prSet/>
      <dgm:spPr/>
      <dgm:t>
        <a:bodyPr/>
        <a:lstStyle/>
        <a:p>
          <a:endParaRPr lang="en-US"/>
        </a:p>
      </dgm:t>
    </dgm:pt>
    <dgm:pt modelId="{56783F36-B368-46A8-8F45-B4B535E4A319}" type="sibTrans" cxnId="{94F9714B-689C-4169-98D0-113D8AA86A49}">
      <dgm:prSet/>
      <dgm:spPr/>
      <dgm:t>
        <a:bodyPr/>
        <a:lstStyle/>
        <a:p>
          <a:endParaRPr lang="en-US"/>
        </a:p>
      </dgm:t>
    </dgm:pt>
    <dgm:pt modelId="{D58324E1-0893-452E-B6C5-66D5FB99CE0C}" type="pres">
      <dgm:prSet presAssocID="{736AA2D4-22EA-4C61-A635-1DFAFCD91E34}" presName="linearFlow" presStyleCnt="0">
        <dgm:presLayoutVars>
          <dgm:dir/>
          <dgm:resizeHandles val="exact"/>
        </dgm:presLayoutVars>
      </dgm:prSet>
      <dgm:spPr/>
    </dgm:pt>
    <dgm:pt modelId="{4207FDC5-4DAC-4C1C-9513-65ED8BB05C8E}" type="pres">
      <dgm:prSet presAssocID="{E800EEAB-84BC-4050-803A-823B87340449}" presName="node" presStyleLbl="node1" presStyleIdx="0" presStyleCnt="3">
        <dgm:presLayoutVars>
          <dgm:bulletEnabled val="1"/>
        </dgm:presLayoutVars>
      </dgm:prSet>
      <dgm:spPr/>
    </dgm:pt>
    <dgm:pt modelId="{E518CE39-2344-4015-BF30-592C8B51A059}" type="pres">
      <dgm:prSet presAssocID="{A88A150B-6095-49F4-B9FC-B10DBEDA77BA}" presName="spacerL" presStyleCnt="0"/>
      <dgm:spPr/>
    </dgm:pt>
    <dgm:pt modelId="{FDFEC808-FBDA-42D6-85A2-82C5DCFC0E83}" type="pres">
      <dgm:prSet presAssocID="{A88A150B-6095-49F4-B9FC-B10DBEDA77BA}" presName="sibTrans" presStyleLbl="sibTrans2D1" presStyleIdx="0" presStyleCnt="2"/>
      <dgm:spPr/>
    </dgm:pt>
    <dgm:pt modelId="{9B96F4E6-937D-4160-9192-8F075B258ACF}" type="pres">
      <dgm:prSet presAssocID="{A88A150B-6095-49F4-B9FC-B10DBEDA77BA}" presName="spacerR" presStyleCnt="0"/>
      <dgm:spPr/>
    </dgm:pt>
    <dgm:pt modelId="{6E648C0D-DCEC-4994-B282-1676B4A0C533}" type="pres">
      <dgm:prSet presAssocID="{C72DCCB4-36E7-44F8-A2E0-52760946C6DD}" presName="node" presStyleLbl="node1" presStyleIdx="1" presStyleCnt="3">
        <dgm:presLayoutVars>
          <dgm:bulletEnabled val="1"/>
        </dgm:presLayoutVars>
      </dgm:prSet>
      <dgm:spPr/>
    </dgm:pt>
    <dgm:pt modelId="{3029D1FA-F3B5-4549-8FFF-827177E49AEC}" type="pres">
      <dgm:prSet presAssocID="{B4BB45A8-4447-473D-8546-DA8C74051750}" presName="spacerL" presStyleCnt="0"/>
      <dgm:spPr/>
    </dgm:pt>
    <dgm:pt modelId="{45322DC9-C190-4E90-9E93-D50A42EC5258}" type="pres">
      <dgm:prSet presAssocID="{B4BB45A8-4447-473D-8546-DA8C74051750}" presName="sibTrans" presStyleLbl="sibTrans2D1" presStyleIdx="1" presStyleCnt="2"/>
      <dgm:spPr/>
    </dgm:pt>
    <dgm:pt modelId="{3BDE127E-A8E8-4910-9AC0-C34735560487}" type="pres">
      <dgm:prSet presAssocID="{B4BB45A8-4447-473D-8546-DA8C74051750}" presName="spacerR" presStyleCnt="0"/>
      <dgm:spPr/>
    </dgm:pt>
    <dgm:pt modelId="{4B2003F7-A90A-41D3-97D1-EBC42A6CB66D}" type="pres">
      <dgm:prSet presAssocID="{FC1405B8-0255-40C5-A617-3D6D3C2A896E}" presName="node" presStyleLbl="node1" presStyleIdx="2" presStyleCnt="3">
        <dgm:presLayoutVars>
          <dgm:bulletEnabled val="1"/>
        </dgm:presLayoutVars>
      </dgm:prSet>
      <dgm:spPr/>
    </dgm:pt>
  </dgm:ptLst>
  <dgm:cxnLst>
    <dgm:cxn modelId="{4B5ED900-5D74-4287-972E-22D29405758A}" type="presOf" srcId="{736AA2D4-22EA-4C61-A635-1DFAFCD91E34}" destId="{D58324E1-0893-452E-B6C5-66D5FB99CE0C}" srcOrd="0" destOrd="0" presId="urn:microsoft.com/office/officeart/2005/8/layout/equation1"/>
    <dgm:cxn modelId="{7529070F-05FE-4D10-913D-73DE83530C15}" srcId="{736AA2D4-22EA-4C61-A635-1DFAFCD91E34}" destId="{E800EEAB-84BC-4050-803A-823B87340449}" srcOrd="0" destOrd="0" parTransId="{2052944F-0C8B-499C-BD9F-CA215B9EC272}" sibTransId="{A88A150B-6095-49F4-B9FC-B10DBEDA77BA}"/>
    <dgm:cxn modelId="{FC283833-5A13-4EBF-8995-AA1D7EF99230}" type="presOf" srcId="{C72DCCB4-36E7-44F8-A2E0-52760946C6DD}" destId="{6E648C0D-DCEC-4994-B282-1676B4A0C533}" srcOrd="0" destOrd="0" presId="urn:microsoft.com/office/officeart/2005/8/layout/equation1"/>
    <dgm:cxn modelId="{C6659A33-669A-448E-8710-AD50298DCDD9}" type="presOf" srcId="{E800EEAB-84BC-4050-803A-823B87340449}" destId="{4207FDC5-4DAC-4C1C-9513-65ED8BB05C8E}" srcOrd="0" destOrd="0" presId="urn:microsoft.com/office/officeart/2005/8/layout/equation1"/>
    <dgm:cxn modelId="{A9A2735B-55AE-4E80-A583-52BF1379E695}" type="presOf" srcId="{FC1405B8-0255-40C5-A617-3D6D3C2A896E}" destId="{4B2003F7-A90A-41D3-97D1-EBC42A6CB66D}" srcOrd="0" destOrd="0" presId="urn:microsoft.com/office/officeart/2005/8/layout/equation1"/>
    <dgm:cxn modelId="{968ADD44-D5AD-42D8-B964-A2E740E40D83}" type="presOf" srcId="{A88A150B-6095-49F4-B9FC-B10DBEDA77BA}" destId="{FDFEC808-FBDA-42D6-85A2-82C5DCFC0E83}" srcOrd="0" destOrd="0" presId="urn:microsoft.com/office/officeart/2005/8/layout/equation1"/>
    <dgm:cxn modelId="{94F9714B-689C-4169-98D0-113D8AA86A49}" srcId="{736AA2D4-22EA-4C61-A635-1DFAFCD91E34}" destId="{FC1405B8-0255-40C5-A617-3D6D3C2A896E}" srcOrd="2" destOrd="0" parTransId="{552A4388-6DC9-45E7-83B3-AE3036688CC1}" sibTransId="{56783F36-B368-46A8-8F45-B4B535E4A319}"/>
    <dgm:cxn modelId="{17219C76-6BFD-4C5C-8F2B-42F1AD30068F}" type="presOf" srcId="{B4BB45A8-4447-473D-8546-DA8C74051750}" destId="{45322DC9-C190-4E90-9E93-D50A42EC5258}" srcOrd="0" destOrd="0" presId="urn:microsoft.com/office/officeart/2005/8/layout/equation1"/>
    <dgm:cxn modelId="{538034B8-B50E-4BEC-8EF7-82140BD469FF}" srcId="{736AA2D4-22EA-4C61-A635-1DFAFCD91E34}" destId="{C72DCCB4-36E7-44F8-A2E0-52760946C6DD}" srcOrd="1" destOrd="0" parTransId="{8AA18F97-8910-483C-B3B6-477948F6BD7B}" sibTransId="{B4BB45A8-4447-473D-8546-DA8C74051750}"/>
    <dgm:cxn modelId="{A906D928-1B69-4F43-9386-088006A8DB9C}" type="presParOf" srcId="{D58324E1-0893-452E-B6C5-66D5FB99CE0C}" destId="{4207FDC5-4DAC-4C1C-9513-65ED8BB05C8E}" srcOrd="0" destOrd="0" presId="urn:microsoft.com/office/officeart/2005/8/layout/equation1"/>
    <dgm:cxn modelId="{D313F946-9521-4BC5-93DE-E1DD98713607}" type="presParOf" srcId="{D58324E1-0893-452E-B6C5-66D5FB99CE0C}" destId="{E518CE39-2344-4015-BF30-592C8B51A059}" srcOrd="1" destOrd="0" presId="urn:microsoft.com/office/officeart/2005/8/layout/equation1"/>
    <dgm:cxn modelId="{C1F59AF2-A11E-4AF2-8A13-302D9AE2CB26}" type="presParOf" srcId="{D58324E1-0893-452E-B6C5-66D5FB99CE0C}" destId="{FDFEC808-FBDA-42D6-85A2-82C5DCFC0E83}" srcOrd="2" destOrd="0" presId="urn:microsoft.com/office/officeart/2005/8/layout/equation1"/>
    <dgm:cxn modelId="{A121EB2F-863D-404C-8540-87492425AB25}" type="presParOf" srcId="{D58324E1-0893-452E-B6C5-66D5FB99CE0C}" destId="{9B96F4E6-937D-4160-9192-8F075B258ACF}" srcOrd="3" destOrd="0" presId="urn:microsoft.com/office/officeart/2005/8/layout/equation1"/>
    <dgm:cxn modelId="{FC3C6948-57CE-431E-A6C6-A45A723B0A88}" type="presParOf" srcId="{D58324E1-0893-452E-B6C5-66D5FB99CE0C}" destId="{6E648C0D-DCEC-4994-B282-1676B4A0C533}" srcOrd="4" destOrd="0" presId="urn:microsoft.com/office/officeart/2005/8/layout/equation1"/>
    <dgm:cxn modelId="{7888038E-74A6-4546-AC51-BACD6823B649}" type="presParOf" srcId="{D58324E1-0893-452E-B6C5-66D5FB99CE0C}" destId="{3029D1FA-F3B5-4549-8FFF-827177E49AEC}" srcOrd="5" destOrd="0" presId="urn:microsoft.com/office/officeart/2005/8/layout/equation1"/>
    <dgm:cxn modelId="{01FBD4B8-00BD-4EE1-BEED-9DF284BF6B7C}" type="presParOf" srcId="{D58324E1-0893-452E-B6C5-66D5FB99CE0C}" destId="{45322DC9-C190-4E90-9E93-D50A42EC5258}" srcOrd="6" destOrd="0" presId="urn:microsoft.com/office/officeart/2005/8/layout/equation1"/>
    <dgm:cxn modelId="{2516F1EB-EFAB-4065-9011-ACD8914F11E5}" type="presParOf" srcId="{D58324E1-0893-452E-B6C5-66D5FB99CE0C}" destId="{3BDE127E-A8E8-4910-9AC0-C34735560487}" srcOrd="7" destOrd="0" presId="urn:microsoft.com/office/officeart/2005/8/layout/equation1"/>
    <dgm:cxn modelId="{AA84D299-3857-4ADD-9149-69421826023B}" type="presParOf" srcId="{D58324E1-0893-452E-B6C5-66D5FB99CE0C}" destId="{4B2003F7-A90A-41D3-97D1-EBC42A6CB66D}"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28E789-DAE8-49DC-967B-084E09F95B2F}" type="doc">
      <dgm:prSet loTypeId="urn:microsoft.com/office/officeart/2005/8/layout/hierarchy2" loCatId="hierarchy" qsTypeId="urn:microsoft.com/office/officeart/2005/8/quickstyle/simple1" qsCatId="simple" csTypeId="urn:microsoft.com/office/officeart/2005/8/colors/accent4_1" csCatId="accent4" phldr="1"/>
      <dgm:spPr/>
      <dgm:t>
        <a:bodyPr/>
        <a:lstStyle/>
        <a:p>
          <a:endParaRPr lang="en-US"/>
        </a:p>
      </dgm:t>
    </dgm:pt>
    <dgm:pt modelId="{416A7F46-F909-48C8-85D3-4074A829B9E2}">
      <dgm:prSet phldrT="[Text]"/>
      <dgm:spPr>
        <a:xfrm>
          <a:off x="1799952" y="1047443"/>
          <a:ext cx="1819919" cy="909959"/>
        </a:xfrm>
        <a:prstGeom prst="roundRect">
          <a:avLst>
            <a:gd name="adj" fmla="val 10000"/>
          </a:avLst>
        </a:prstGeom>
        <a:solidFill>
          <a:sysClr val="window" lastClr="FFFFFF">
            <a:hueOff val="0"/>
            <a:satOff val="0"/>
            <a:lumOff val="0"/>
            <a:alphaOff val="0"/>
          </a:sysClr>
        </a:solidFill>
        <a:ln w="12700" cap="flat" cmpd="sng" algn="ctr">
          <a:solidFill>
            <a:srgbClr val="FFC000">
              <a:shade val="80000"/>
              <a:hueOff val="0"/>
              <a:satOff val="0"/>
              <a:lumOff val="0"/>
              <a:alphaOff val="0"/>
            </a:srgbClr>
          </a:solidFill>
          <a:prstDash val="solid"/>
          <a:miter lim="800000"/>
        </a:ln>
        <a:effectLst/>
      </dgm:spPr>
      <dgm:t>
        <a:bodyPr/>
        <a:lstStyle/>
        <a:p>
          <a:pPr>
            <a:buNone/>
          </a:pPr>
          <a:r>
            <a:rPr lang="en-US" b="1" dirty="0">
              <a:solidFill>
                <a:sysClr val="windowText" lastClr="000000">
                  <a:hueOff val="0"/>
                  <a:satOff val="0"/>
                  <a:lumOff val="0"/>
                  <a:alphaOff val="0"/>
                </a:sysClr>
              </a:solidFill>
              <a:latin typeface="Calibri" panose="020F0502020204030204"/>
              <a:ea typeface="+mn-ea"/>
              <a:cs typeface="+mn-cs"/>
            </a:rPr>
            <a:t>Increase last year’s required local contribution by the MRGF</a:t>
          </a:r>
        </a:p>
      </dgm:t>
    </dgm:pt>
    <dgm:pt modelId="{CF97F794-A884-4047-A926-C1B55E44E26E}" type="parTrans" cxnId="{81F9D95F-B7BC-4A7D-9369-9393919D605B}">
      <dgm:prSet/>
      <dgm:spPr/>
      <dgm:t>
        <a:bodyPr/>
        <a:lstStyle/>
        <a:p>
          <a:endParaRPr lang="en-US"/>
        </a:p>
      </dgm:t>
    </dgm:pt>
    <dgm:pt modelId="{D264DEE3-B2AA-41AC-B598-372342FC7A6A}" type="sibTrans" cxnId="{81F9D95F-B7BC-4A7D-9369-9393919D605B}">
      <dgm:prSet/>
      <dgm:spPr/>
      <dgm:t>
        <a:bodyPr/>
        <a:lstStyle/>
        <a:p>
          <a:endParaRPr lang="en-US"/>
        </a:p>
      </dgm:t>
    </dgm:pt>
    <dgm:pt modelId="{41C1D1F0-81CA-44EA-8E94-909CF6D19C13}">
      <dgm:prSet phldrT="[Text]"/>
      <dgm:spPr>
        <a:xfrm>
          <a:off x="4347876" y="2041783"/>
          <a:ext cx="1819919" cy="909959"/>
        </a:xfrm>
        <a:prstGeom prst="roundRect">
          <a:avLst>
            <a:gd name="adj" fmla="val 10000"/>
          </a:avLst>
        </a:prstGeom>
        <a:solidFill>
          <a:sysClr val="window" lastClr="FFFFFF">
            <a:hueOff val="0"/>
            <a:satOff val="0"/>
            <a:lumOff val="0"/>
            <a:alphaOff val="0"/>
          </a:sysClr>
        </a:solidFill>
        <a:ln w="12700" cap="flat" cmpd="sng" algn="ctr">
          <a:solidFill>
            <a:srgbClr val="FFC000">
              <a:shade val="80000"/>
              <a:hueOff val="0"/>
              <a:satOff val="0"/>
              <a:lumOff val="0"/>
              <a:alphaOff val="0"/>
            </a:srgbClr>
          </a:solidFill>
          <a:prstDash val="solid"/>
          <a:miter lim="800000"/>
        </a:ln>
        <a:effectLst/>
      </dgm:spPr>
      <dgm:t>
        <a:bodyPr/>
        <a:lstStyle/>
        <a:p>
          <a:pPr>
            <a:buNone/>
          </a:pPr>
          <a:r>
            <a:rPr lang="en-US" b="1" dirty="0">
              <a:solidFill>
                <a:sysClr val="windowText" lastClr="000000">
                  <a:hueOff val="0"/>
                  <a:satOff val="0"/>
                  <a:lumOff val="0"/>
                  <a:alphaOff val="0"/>
                </a:sysClr>
              </a:solidFill>
              <a:latin typeface="Calibri" panose="020F0502020204030204"/>
              <a:ea typeface="+mn-ea"/>
              <a:cs typeface="+mn-cs"/>
            </a:rPr>
            <a:t>If the PLC as a % of foundation is less than target</a:t>
          </a:r>
        </a:p>
      </dgm:t>
    </dgm:pt>
    <dgm:pt modelId="{546D5508-0932-464D-8199-BB9A14AA8C9C}" type="parTrans" cxnId="{50C3624B-5BC1-42C6-A085-C9B83EE68570}">
      <dgm:prSet/>
      <dgm:spPr>
        <a:xfrm rot="3227421">
          <a:off x="3367695" y="1979378"/>
          <a:ext cx="1232356" cy="40429"/>
        </a:xfrm>
        <a:custGeom>
          <a:avLst/>
          <a:gdLst/>
          <a:ahLst/>
          <a:cxnLst/>
          <a:rect l="0" t="0" r="0" b="0"/>
          <a:pathLst>
            <a:path>
              <a:moveTo>
                <a:pt x="0" y="20214"/>
              </a:moveTo>
              <a:lnTo>
                <a:pt x="1232356" y="20214"/>
              </a:lnTo>
            </a:path>
          </a:pathLst>
        </a:custGeom>
        <a:noFill/>
        <a:ln w="12700" cap="flat" cmpd="sng" algn="ctr">
          <a:solidFill>
            <a:srgbClr val="FFC000">
              <a:shade val="60000"/>
              <a:hueOff val="0"/>
              <a:satOff val="0"/>
              <a:lumOff val="0"/>
              <a:alphaOff val="0"/>
            </a:srgbClr>
          </a:solidFill>
          <a:prstDash val="solid"/>
          <a:miter lim="800000"/>
        </a:ln>
        <a:effectLst/>
      </dgm:spPr>
      <dgm:t>
        <a:bodyPr/>
        <a:lstStyle/>
        <a:p>
          <a:pPr>
            <a:buNone/>
          </a:pPr>
          <a:endParaRPr lang="en-US" dirty="0">
            <a:solidFill>
              <a:sysClr val="windowText" lastClr="000000">
                <a:hueOff val="0"/>
                <a:satOff val="0"/>
                <a:lumOff val="0"/>
                <a:alphaOff val="0"/>
              </a:sysClr>
            </a:solidFill>
            <a:latin typeface="Calibri" panose="020F0502020204030204"/>
            <a:ea typeface="+mn-ea"/>
            <a:cs typeface="+mn-cs"/>
          </a:endParaRPr>
        </a:p>
      </dgm:t>
    </dgm:pt>
    <dgm:pt modelId="{EA01EEF6-F40B-4465-99D7-E0B5491D4F7A}" type="sibTrans" cxnId="{50C3624B-5BC1-42C6-A085-C9B83EE68570}">
      <dgm:prSet/>
      <dgm:spPr/>
      <dgm:t>
        <a:bodyPr/>
        <a:lstStyle/>
        <a:p>
          <a:endParaRPr lang="en-US"/>
        </a:p>
      </dgm:t>
    </dgm:pt>
    <dgm:pt modelId="{03E3D143-97A7-4F8A-B9C1-33A9342060B0}">
      <dgm:prSet phldrT="[Text]"/>
      <dgm:spPr>
        <a:xfrm>
          <a:off x="6895727" y="1047443"/>
          <a:ext cx="1819919" cy="909959"/>
        </a:xfrm>
        <a:prstGeom prst="roundRect">
          <a:avLst>
            <a:gd name="adj" fmla="val 10000"/>
          </a:avLst>
        </a:prstGeom>
        <a:solidFill>
          <a:sysClr val="window" lastClr="FFFFFF">
            <a:hueOff val="0"/>
            <a:satOff val="0"/>
            <a:lumOff val="0"/>
            <a:alphaOff val="0"/>
          </a:sysClr>
        </a:solidFill>
        <a:ln w="12700" cap="flat" cmpd="sng" algn="ctr">
          <a:solidFill>
            <a:srgbClr val="FFC000">
              <a:shade val="80000"/>
              <a:hueOff val="0"/>
              <a:satOff val="0"/>
              <a:lumOff val="0"/>
              <a:alphaOff val="0"/>
            </a:srgbClr>
          </a:solidFill>
          <a:prstDash val="solid"/>
          <a:miter lim="800000"/>
        </a:ln>
        <a:effectLst/>
      </dgm:spPr>
      <dgm:t>
        <a:bodyPr/>
        <a:lstStyle/>
        <a:p>
          <a:pPr>
            <a:buNone/>
          </a:pPr>
          <a:r>
            <a:rPr lang="en-US" b="1" dirty="0">
              <a:solidFill>
                <a:sysClr val="windowText" lastClr="000000">
                  <a:hueOff val="0"/>
                  <a:satOff val="0"/>
                  <a:lumOff val="0"/>
                  <a:alphaOff val="0"/>
                </a:sysClr>
              </a:solidFill>
              <a:latin typeface="Calibri" panose="020F0502020204030204"/>
              <a:ea typeface="+mn-ea"/>
              <a:cs typeface="+mn-cs"/>
            </a:rPr>
            <a:t>If the difference is &lt; than 2.5%, the PLC is the new requirement </a:t>
          </a:r>
        </a:p>
      </dgm:t>
    </dgm:pt>
    <dgm:pt modelId="{9D664BC0-85D7-42C2-9D7E-AC518D015E4A}" type="parTrans" cxnId="{962F10D6-B922-4EE5-B42B-8016B23E3242}">
      <dgm:prSet/>
      <dgm:spPr>
        <a:xfrm rot="18372415">
          <a:off x="5915605" y="1979378"/>
          <a:ext cx="1232313" cy="40429"/>
        </a:xfrm>
        <a:custGeom>
          <a:avLst/>
          <a:gdLst/>
          <a:ahLst/>
          <a:cxnLst/>
          <a:rect l="0" t="0" r="0" b="0"/>
          <a:pathLst>
            <a:path>
              <a:moveTo>
                <a:pt x="0" y="20214"/>
              </a:moveTo>
              <a:lnTo>
                <a:pt x="1232313" y="20214"/>
              </a:lnTo>
            </a:path>
          </a:pathLst>
        </a:custGeom>
        <a:noFill/>
        <a:ln w="12700" cap="flat" cmpd="sng" algn="ctr">
          <a:solidFill>
            <a:srgbClr val="FFC000">
              <a:shade val="80000"/>
              <a:hueOff val="0"/>
              <a:satOff val="0"/>
              <a:lumOff val="0"/>
              <a:alphaOff val="0"/>
            </a:srgbClr>
          </a:solidFill>
          <a:prstDash val="solid"/>
          <a:miter lim="800000"/>
        </a:ln>
        <a:effectLst/>
      </dgm:spPr>
      <dgm:t>
        <a:bodyPr/>
        <a:lstStyle/>
        <a:p>
          <a:pPr>
            <a:buNone/>
          </a:pPr>
          <a:endParaRPr lang="en-US" dirty="0">
            <a:solidFill>
              <a:sysClr val="windowText" lastClr="000000">
                <a:hueOff val="0"/>
                <a:satOff val="0"/>
                <a:lumOff val="0"/>
                <a:alphaOff val="0"/>
              </a:sysClr>
            </a:solidFill>
            <a:latin typeface="Calibri" panose="020F0502020204030204"/>
            <a:ea typeface="+mn-ea"/>
            <a:cs typeface="+mn-cs"/>
          </a:endParaRPr>
        </a:p>
      </dgm:t>
    </dgm:pt>
    <dgm:pt modelId="{E109FFE8-9D63-41D1-8009-1B4BFD8225BF}" type="sibTrans" cxnId="{962F10D6-B922-4EE5-B42B-8016B23E3242}">
      <dgm:prSet/>
      <dgm:spPr/>
      <dgm:t>
        <a:bodyPr/>
        <a:lstStyle/>
        <a:p>
          <a:endParaRPr lang="en-US"/>
        </a:p>
      </dgm:t>
    </dgm:pt>
    <dgm:pt modelId="{9607414A-142F-4BED-B84A-5D9B5CBC226C}">
      <dgm:prSet phldrT="[Text]"/>
      <dgm:spPr>
        <a:xfrm>
          <a:off x="6895727" y="3140350"/>
          <a:ext cx="1819919" cy="909959"/>
        </a:xfrm>
        <a:prstGeom prst="roundRect">
          <a:avLst>
            <a:gd name="adj" fmla="val 10000"/>
          </a:avLst>
        </a:prstGeom>
        <a:solidFill>
          <a:sysClr val="window" lastClr="FFFFFF">
            <a:hueOff val="0"/>
            <a:satOff val="0"/>
            <a:lumOff val="0"/>
            <a:alphaOff val="0"/>
          </a:sysClr>
        </a:solidFill>
        <a:ln w="12700" cap="flat" cmpd="sng" algn="ctr">
          <a:solidFill>
            <a:srgbClr val="FFC000">
              <a:shade val="80000"/>
              <a:hueOff val="0"/>
              <a:satOff val="0"/>
              <a:lumOff val="0"/>
              <a:alphaOff val="0"/>
            </a:srgbClr>
          </a:solidFill>
          <a:prstDash val="solid"/>
          <a:miter lim="800000"/>
        </a:ln>
        <a:effectLst/>
      </dgm:spPr>
      <dgm:t>
        <a:bodyPr/>
        <a:lstStyle/>
        <a:p>
          <a:pPr>
            <a:buNone/>
          </a:pPr>
          <a:r>
            <a:rPr lang="en-US" b="1" dirty="0">
              <a:solidFill>
                <a:sysClr val="windowText" lastClr="000000">
                  <a:hueOff val="0"/>
                  <a:satOff val="0"/>
                  <a:lumOff val="0"/>
                  <a:alphaOff val="0"/>
                </a:sysClr>
              </a:solidFill>
              <a:latin typeface="Calibri" panose="020F0502020204030204"/>
              <a:ea typeface="+mn-ea"/>
              <a:cs typeface="+mn-cs"/>
            </a:rPr>
            <a:t>If the difference is &gt; 7.5%, add 2% to PLC</a:t>
          </a:r>
        </a:p>
      </dgm:t>
    </dgm:pt>
    <dgm:pt modelId="{84684FD0-4701-4881-9E7C-200515850A90}" type="parTrans" cxnId="{4A447665-0D1A-44D3-A69A-DB1ACD0A202C}">
      <dgm:prSet/>
      <dgm:spPr>
        <a:xfrm rot="3388247">
          <a:off x="5872836" y="3025832"/>
          <a:ext cx="1317852" cy="40429"/>
        </a:xfrm>
        <a:custGeom>
          <a:avLst/>
          <a:gdLst/>
          <a:ahLst/>
          <a:cxnLst/>
          <a:rect l="0" t="0" r="0" b="0"/>
          <a:pathLst>
            <a:path>
              <a:moveTo>
                <a:pt x="0" y="20214"/>
              </a:moveTo>
              <a:lnTo>
                <a:pt x="1317852" y="20214"/>
              </a:lnTo>
            </a:path>
          </a:pathLst>
        </a:custGeom>
        <a:noFill/>
        <a:ln w="12700" cap="flat" cmpd="sng" algn="ctr">
          <a:solidFill>
            <a:srgbClr val="FFC000">
              <a:shade val="80000"/>
              <a:hueOff val="0"/>
              <a:satOff val="0"/>
              <a:lumOff val="0"/>
              <a:alphaOff val="0"/>
            </a:srgbClr>
          </a:solidFill>
          <a:prstDash val="solid"/>
          <a:miter lim="800000"/>
        </a:ln>
        <a:effectLst/>
      </dgm:spPr>
      <dgm:t>
        <a:bodyPr/>
        <a:lstStyle/>
        <a:p>
          <a:pPr>
            <a:buNone/>
          </a:pPr>
          <a:endParaRPr lang="en-US" dirty="0">
            <a:solidFill>
              <a:sysClr val="windowText" lastClr="000000">
                <a:hueOff val="0"/>
                <a:satOff val="0"/>
                <a:lumOff val="0"/>
                <a:alphaOff val="0"/>
              </a:sysClr>
            </a:solidFill>
            <a:latin typeface="Calibri" panose="020F0502020204030204"/>
            <a:ea typeface="+mn-ea"/>
            <a:cs typeface="+mn-cs"/>
          </a:endParaRPr>
        </a:p>
      </dgm:t>
    </dgm:pt>
    <dgm:pt modelId="{19D40EDF-212F-4F84-B6DC-B17BA5CB206A}" type="sibTrans" cxnId="{4A447665-0D1A-44D3-A69A-DB1ACD0A202C}">
      <dgm:prSet/>
      <dgm:spPr/>
      <dgm:t>
        <a:bodyPr/>
        <a:lstStyle/>
        <a:p>
          <a:endParaRPr lang="en-US"/>
        </a:p>
      </dgm:t>
    </dgm:pt>
    <dgm:pt modelId="{3E925519-AB70-487F-A3CF-779C9D4986B2}">
      <dgm:prSet phldrT="[Text]"/>
      <dgm:spPr>
        <a:xfrm>
          <a:off x="4347840" y="989"/>
          <a:ext cx="1819919" cy="909959"/>
        </a:xfrm>
        <a:prstGeom prst="roundRect">
          <a:avLst>
            <a:gd name="adj" fmla="val 10000"/>
          </a:avLst>
        </a:prstGeom>
        <a:solidFill>
          <a:sysClr val="window" lastClr="FFFFFF">
            <a:hueOff val="0"/>
            <a:satOff val="0"/>
            <a:lumOff val="0"/>
            <a:alphaOff val="0"/>
          </a:sysClr>
        </a:solidFill>
        <a:ln w="12700" cap="flat" cmpd="sng" algn="ctr">
          <a:solidFill>
            <a:srgbClr val="FFC000">
              <a:shade val="80000"/>
              <a:hueOff val="0"/>
              <a:satOff val="0"/>
              <a:lumOff val="0"/>
              <a:alphaOff val="0"/>
            </a:srgbClr>
          </a:solidFill>
          <a:prstDash val="solid"/>
          <a:miter lim="800000"/>
        </a:ln>
        <a:effectLst/>
      </dgm:spPr>
      <dgm:t>
        <a:bodyPr/>
        <a:lstStyle/>
        <a:p>
          <a:pPr>
            <a:buNone/>
          </a:pPr>
          <a:r>
            <a:rPr lang="en-US" b="1" dirty="0">
              <a:solidFill>
                <a:sysClr val="windowText" lastClr="000000">
                  <a:hueOff val="0"/>
                  <a:satOff val="0"/>
                  <a:lumOff val="0"/>
                  <a:alphaOff val="0"/>
                </a:sysClr>
              </a:solidFill>
              <a:latin typeface="Calibri" panose="020F0502020204030204"/>
              <a:ea typeface="+mn-ea"/>
              <a:cs typeface="+mn-cs"/>
            </a:rPr>
            <a:t> If the PLC as a % of foundation is more than target</a:t>
          </a:r>
        </a:p>
      </dgm:t>
    </dgm:pt>
    <dgm:pt modelId="{13D32746-C5C9-46CA-8BEF-EB4ECF892FC9}" type="parTrans" cxnId="{56D7B375-0210-4FEC-AAD1-CF7FE523FBE0}">
      <dgm:prSet/>
      <dgm:spPr>
        <a:xfrm rot="18289469">
          <a:off x="3346477" y="958981"/>
          <a:ext cx="1274756" cy="40429"/>
        </a:xfrm>
        <a:custGeom>
          <a:avLst/>
          <a:gdLst/>
          <a:ahLst/>
          <a:cxnLst/>
          <a:rect l="0" t="0" r="0" b="0"/>
          <a:pathLst>
            <a:path>
              <a:moveTo>
                <a:pt x="0" y="20214"/>
              </a:moveTo>
              <a:lnTo>
                <a:pt x="1274756" y="20214"/>
              </a:lnTo>
            </a:path>
          </a:pathLst>
        </a:custGeom>
        <a:noFill/>
        <a:ln w="12700" cap="flat" cmpd="sng" algn="ctr">
          <a:solidFill>
            <a:srgbClr val="FFC000">
              <a:shade val="60000"/>
              <a:hueOff val="0"/>
              <a:satOff val="0"/>
              <a:lumOff val="0"/>
              <a:alphaOff val="0"/>
            </a:srgbClr>
          </a:solidFill>
          <a:prstDash val="solid"/>
          <a:miter lim="800000"/>
        </a:ln>
        <a:effectLst/>
      </dgm:spPr>
      <dgm:t>
        <a:bodyPr/>
        <a:lstStyle/>
        <a:p>
          <a:pPr>
            <a:buNone/>
          </a:pPr>
          <a:endParaRPr lang="en-US" dirty="0">
            <a:solidFill>
              <a:sysClr val="windowText" lastClr="000000">
                <a:hueOff val="0"/>
                <a:satOff val="0"/>
                <a:lumOff val="0"/>
                <a:alphaOff val="0"/>
              </a:sysClr>
            </a:solidFill>
            <a:latin typeface="Calibri" panose="020F0502020204030204"/>
            <a:ea typeface="+mn-ea"/>
            <a:cs typeface="+mn-cs"/>
          </a:endParaRPr>
        </a:p>
      </dgm:t>
    </dgm:pt>
    <dgm:pt modelId="{F1300936-93BA-462C-875D-1068BD455BF3}" type="sibTrans" cxnId="{56D7B375-0210-4FEC-AAD1-CF7FE523FBE0}">
      <dgm:prSet/>
      <dgm:spPr/>
      <dgm:t>
        <a:bodyPr/>
        <a:lstStyle/>
        <a:p>
          <a:endParaRPr lang="en-US"/>
        </a:p>
      </dgm:t>
    </dgm:pt>
    <dgm:pt modelId="{DE40F3D7-6795-4175-804D-4960BEE93730}">
      <dgm:prSet/>
      <dgm:spPr>
        <a:xfrm>
          <a:off x="6895727" y="989"/>
          <a:ext cx="1819919" cy="909959"/>
        </a:xfrm>
        <a:prstGeom prst="roundRect">
          <a:avLst>
            <a:gd name="adj" fmla="val 10000"/>
          </a:avLst>
        </a:prstGeom>
        <a:solidFill>
          <a:sysClr val="window" lastClr="FFFFFF">
            <a:hueOff val="0"/>
            <a:satOff val="0"/>
            <a:lumOff val="0"/>
            <a:alphaOff val="0"/>
          </a:sysClr>
        </a:solidFill>
        <a:ln w="12700" cap="flat" cmpd="sng" algn="ctr">
          <a:solidFill>
            <a:srgbClr val="FFC000">
              <a:shade val="80000"/>
              <a:hueOff val="0"/>
              <a:satOff val="0"/>
              <a:lumOff val="0"/>
              <a:alphaOff val="0"/>
            </a:srgbClr>
          </a:solidFill>
          <a:prstDash val="solid"/>
          <a:miter lim="800000"/>
        </a:ln>
        <a:effectLst/>
      </dgm:spPr>
      <dgm:t>
        <a:bodyPr/>
        <a:lstStyle/>
        <a:p>
          <a:pPr>
            <a:buNone/>
          </a:pPr>
          <a:r>
            <a:rPr lang="en-US" b="1" dirty="0">
              <a:solidFill>
                <a:sysClr val="windowText" lastClr="000000">
                  <a:hueOff val="0"/>
                  <a:satOff val="0"/>
                  <a:lumOff val="0"/>
                  <a:alphaOff val="0"/>
                </a:sysClr>
              </a:solidFill>
              <a:latin typeface="Calibri" panose="020F0502020204030204"/>
              <a:ea typeface="+mn-ea"/>
              <a:cs typeface="+mn-cs"/>
            </a:rPr>
            <a:t>Reduce PLC by 100% of the gap</a:t>
          </a:r>
        </a:p>
      </dgm:t>
    </dgm:pt>
    <dgm:pt modelId="{CE54A0F9-30D0-49D8-971B-D826D00A82D9}" type="parTrans" cxnId="{0DB5730D-1F43-4326-BA6D-FB0516290BAF}">
      <dgm:prSet/>
      <dgm:spPr>
        <a:xfrm>
          <a:off x="6167759" y="435754"/>
          <a:ext cx="727967" cy="40429"/>
        </a:xfrm>
        <a:custGeom>
          <a:avLst/>
          <a:gdLst/>
          <a:ahLst/>
          <a:cxnLst/>
          <a:rect l="0" t="0" r="0" b="0"/>
          <a:pathLst>
            <a:path>
              <a:moveTo>
                <a:pt x="0" y="20214"/>
              </a:moveTo>
              <a:lnTo>
                <a:pt x="727967" y="20214"/>
              </a:lnTo>
            </a:path>
          </a:pathLst>
        </a:custGeom>
        <a:noFill/>
        <a:ln w="12700" cap="flat" cmpd="sng" algn="ctr">
          <a:solidFill>
            <a:srgbClr val="FFC000">
              <a:shade val="80000"/>
              <a:hueOff val="0"/>
              <a:satOff val="0"/>
              <a:lumOff val="0"/>
              <a:alphaOff val="0"/>
            </a:srgbClr>
          </a:solidFill>
          <a:prstDash val="solid"/>
          <a:miter lim="800000"/>
        </a:ln>
        <a:effectLst/>
      </dgm:spPr>
      <dgm:t>
        <a:bodyPr/>
        <a:lstStyle/>
        <a:p>
          <a:pPr>
            <a:buNone/>
          </a:pPr>
          <a:endParaRPr lang="en-US" dirty="0">
            <a:solidFill>
              <a:sysClr val="windowText" lastClr="000000">
                <a:hueOff val="0"/>
                <a:satOff val="0"/>
                <a:lumOff val="0"/>
                <a:alphaOff val="0"/>
              </a:sysClr>
            </a:solidFill>
            <a:latin typeface="Calibri" panose="020F0502020204030204"/>
            <a:ea typeface="+mn-ea"/>
            <a:cs typeface="+mn-cs"/>
          </a:endParaRPr>
        </a:p>
      </dgm:t>
    </dgm:pt>
    <dgm:pt modelId="{D73E3A5E-4838-4C13-A439-03DC98DB6A08}" type="sibTrans" cxnId="{0DB5730D-1F43-4326-BA6D-FB0516290BAF}">
      <dgm:prSet/>
      <dgm:spPr/>
      <dgm:t>
        <a:bodyPr/>
        <a:lstStyle/>
        <a:p>
          <a:endParaRPr lang="en-US"/>
        </a:p>
      </dgm:t>
    </dgm:pt>
    <dgm:pt modelId="{B06FB02C-2212-4766-8B56-337E8E5A9362}">
      <dgm:prSet/>
      <dgm:spPr>
        <a:xfrm>
          <a:off x="6895727" y="2093896"/>
          <a:ext cx="1819919" cy="909959"/>
        </a:xfrm>
        <a:prstGeom prst="roundRect">
          <a:avLst>
            <a:gd name="adj" fmla="val 10000"/>
          </a:avLst>
        </a:prstGeom>
        <a:solidFill>
          <a:sysClr val="window" lastClr="FFFFFF">
            <a:hueOff val="0"/>
            <a:satOff val="0"/>
            <a:lumOff val="0"/>
            <a:alphaOff val="0"/>
          </a:sysClr>
        </a:solidFill>
        <a:ln w="12700" cap="flat" cmpd="sng" algn="ctr">
          <a:solidFill>
            <a:srgbClr val="FFC000">
              <a:shade val="80000"/>
              <a:hueOff val="0"/>
              <a:satOff val="0"/>
              <a:lumOff val="0"/>
              <a:alphaOff val="0"/>
            </a:srgbClr>
          </a:solidFill>
          <a:prstDash val="solid"/>
          <a:miter lim="800000"/>
        </a:ln>
        <a:effectLst/>
      </dgm:spPr>
      <dgm:t>
        <a:bodyPr/>
        <a:lstStyle/>
        <a:p>
          <a:pPr>
            <a:buNone/>
          </a:pPr>
          <a:r>
            <a:rPr lang="en-US" b="1" dirty="0">
              <a:solidFill>
                <a:sysClr val="windowText" lastClr="000000">
                  <a:hueOff val="0"/>
                  <a:satOff val="0"/>
                  <a:lumOff val="0"/>
                  <a:alphaOff val="0"/>
                </a:sysClr>
              </a:solidFill>
              <a:latin typeface="Calibri" panose="020F0502020204030204"/>
              <a:ea typeface="+mn-ea"/>
              <a:cs typeface="+mn-cs"/>
            </a:rPr>
            <a:t>If the difference is between 2.5% and 7.5%, add 1% to PLC</a:t>
          </a:r>
        </a:p>
      </dgm:t>
    </dgm:pt>
    <dgm:pt modelId="{E3679DB5-1AE3-49E7-8AFB-32731F76C58F}" type="parTrans" cxnId="{7FD5709D-455C-42CE-B728-071D7A40FBA9}">
      <dgm:prSet/>
      <dgm:spPr>
        <a:xfrm rot="245693">
          <a:off x="6166864" y="2502605"/>
          <a:ext cx="729794" cy="40429"/>
        </a:xfrm>
        <a:custGeom>
          <a:avLst/>
          <a:gdLst/>
          <a:ahLst/>
          <a:cxnLst/>
          <a:rect l="0" t="0" r="0" b="0"/>
          <a:pathLst>
            <a:path>
              <a:moveTo>
                <a:pt x="0" y="20214"/>
              </a:moveTo>
              <a:lnTo>
                <a:pt x="729794" y="20214"/>
              </a:lnTo>
            </a:path>
          </a:pathLst>
        </a:custGeom>
        <a:noFill/>
        <a:ln w="12700" cap="flat" cmpd="sng" algn="ctr">
          <a:solidFill>
            <a:srgbClr val="FFC000">
              <a:shade val="80000"/>
              <a:hueOff val="0"/>
              <a:satOff val="0"/>
              <a:lumOff val="0"/>
              <a:alphaOff val="0"/>
            </a:srgbClr>
          </a:solidFill>
          <a:prstDash val="solid"/>
          <a:miter lim="800000"/>
        </a:ln>
        <a:effectLst/>
      </dgm:spPr>
      <dgm:t>
        <a:bodyPr/>
        <a:lstStyle/>
        <a:p>
          <a:pPr>
            <a:buNone/>
          </a:pPr>
          <a:endParaRPr lang="en-US" dirty="0">
            <a:solidFill>
              <a:sysClr val="windowText" lastClr="000000">
                <a:hueOff val="0"/>
                <a:satOff val="0"/>
                <a:lumOff val="0"/>
                <a:alphaOff val="0"/>
              </a:sysClr>
            </a:solidFill>
            <a:latin typeface="Calibri" panose="020F0502020204030204"/>
            <a:ea typeface="+mn-ea"/>
            <a:cs typeface="+mn-cs"/>
          </a:endParaRPr>
        </a:p>
      </dgm:t>
    </dgm:pt>
    <dgm:pt modelId="{C2F07E62-3801-409E-9C46-34DD1BDDEBAA}" type="sibTrans" cxnId="{7FD5709D-455C-42CE-B728-071D7A40FBA9}">
      <dgm:prSet/>
      <dgm:spPr/>
      <dgm:t>
        <a:bodyPr/>
        <a:lstStyle/>
        <a:p>
          <a:endParaRPr lang="en-US"/>
        </a:p>
      </dgm:t>
    </dgm:pt>
    <dgm:pt modelId="{EA953510-FE78-46C1-A7FA-81B98A339B5C}" type="pres">
      <dgm:prSet presAssocID="{7828E789-DAE8-49DC-967B-084E09F95B2F}" presName="diagram" presStyleCnt="0">
        <dgm:presLayoutVars>
          <dgm:chPref val="1"/>
          <dgm:dir/>
          <dgm:animOne val="branch"/>
          <dgm:animLvl val="lvl"/>
          <dgm:resizeHandles val="exact"/>
        </dgm:presLayoutVars>
      </dgm:prSet>
      <dgm:spPr/>
    </dgm:pt>
    <dgm:pt modelId="{25B75281-E2F7-4B3B-A90D-045BA8C61F46}" type="pres">
      <dgm:prSet presAssocID="{416A7F46-F909-48C8-85D3-4074A829B9E2}" presName="root1" presStyleCnt="0"/>
      <dgm:spPr/>
    </dgm:pt>
    <dgm:pt modelId="{BF19BE8B-BD87-42A2-9764-1EB090F7B15B}" type="pres">
      <dgm:prSet presAssocID="{416A7F46-F909-48C8-85D3-4074A829B9E2}" presName="LevelOneTextNode" presStyleLbl="node0" presStyleIdx="0" presStyleCnt="1">
        <dgm:presLayoutVars>
          <dgm:chPref val="3"/>
        </dgm:presLayoutVars>
      </dgm:prSet>
      <dgm:spPr/>
    </dgm:pt>
    <dgm:pt modelId="{8E227A6F-0A78-4AFD-AAE7-6E68CBF6C2BF}" type="pres">
      <dgm:prSet presAssocID="{416A7F46-F909-48C8-85D3-4074A829B9E2}" presName="level2hierChild" presStyleCnt="0"/>
      <dgm:spPr/>
    </dgm:pt>
    <dgm:pt modelId="{82B584B0-124C-45FD-BE2B-109FC2367A9C}" type="pres">
      <dgm:prSet presAssocID="{13D32746-C5C9-46CA-8BEF-EB4ECF892FC9}" presName="conn2-1" presStyleLbl="parChTrans1D2" presStyleIdx="0" presStyleCnt="2"/>
      <dgm:spPr/>
    </dgm:pt>
    <dgm:pt modelId="{14F664F6-088A-47BA-BAEC-B8DCB037C1BD}" type="pres">
      <dgm:prSet presAssocID="{13D32746-C5C9-46CA-8BEF-EB4ECF892FC9}" presName="connTx" presStyleLbl="parChTrans1D2" presStyleIdx="0" presStyleCnt="2"/>
      <dgm:spPr/>
    </dgm:pt>
    <dgm:pt modelId="{4E28656B-7147-45C1-9423-266A5BE52374}" type="pres">
      <dgm:prSet presAssocID="{3E925519-AB70-487F-A3CF-779C9D4986B2}" presName="root2" presStyleCnt="0"/>
      <dgm:spPr/>
    </dgm:pt>
    <dgm:pt modelId="{B3E8E1DF-4E1D-4AD2-B2E4-4593C4EB17D2}" type="pres">
      <dgm:prSet presAssocID="{3E925519-AB70-487F-A3CF-779C9D4986B2}" presName="LevelTwoTextNode" presStyleLbl="node2" presStyleIdx="0" presStyleCnt="2">
        <dgm:presLayoutVars>
          <dgm:chPref val="3"/>
        </dgm:presLayoutVars>
      </dgm:prSet>
      <dgm:spPr/>
    </dgm:pt>
    <dgm:pt modelId="{FE3588CB-5C7F-4FFD-8915-252669BFB854}" type="pres">
      <dgm:prSet presAssocID="{3E925519-AB70-487F-A3CF-779C9D4986B2}" presName="level3hierChild" presStyleCnt="0"/>
      <dgm:spPr/>
    </dgm:pt>
    <dgm:pt modelId="{BF3BCB26-BF55-40DF-B618-CC5C172CA459}" type="pres">
      <dgm:prSet presAssocID="{CE54A0F9-30D0-49D8-971B-D826D00A82D9}" presName="conn2-1" presStyleLbl="parChTrans1D3" presStyleIdx="0" presStyleCnt="4"/>
      <dgm:spPr/>
    </dgm:pt>
    <dgm:pt modelId="{099189A1-B173-4C25-8601-90FE72FAB885}" type="pres">
      <dgm:prSet presAssocID="{CE54A0F9-30D0-49D8-971B-D826D00A82D9}" presName="connTx" presStyleLbl="parChTrans1D3" presStyleIdx="0" presStyleCnt="4"/>
      <dgm:spPr/>
    </dgm:pt>
    <dgm:pt modelId="{FAD1C297-6C98-472B-8EC4-5C11C268AE02}" type="pres">
      <dgm:prSet presAssocID="{DE40F3D7-6795-4175-804D-4960BEE93730}" presName="root2" presStyleCnt="0"/>
      <dgm:spPr/>
    </dgm:pt>
    <dgm:pt modelId="{3AC7DFFC-322D-499F-BBD4-F622DC22D511}" type="pres">
      <dgm:prSet presAssocID="{DE40F3D7-6795-4175-804D-4960BEE93730}" presName="LevelTwoTextNode" presStyleLbl="node3" presStyleIdx="0" presStyleCnt="4">
        <dgm:presLayoutVars>
          <dgm:chPref val="3"/>
        </dgm:presLayoutVars>
      </dgm:prSet>
      <dgm:spPr/>
    </dgm:pt>
    <dgm:pt modelId="{F35DCDF9-1065-446F-9F5F-6F0EA41B6FF1}" type="pres">
      <dgm:prSet presAssocID="{DE40F3D7-6795-4175-804D-4960BEE93730}" presName="level3hierChild" presStyleCnt="0"/>
      <dgm:spPr/>
    </dgm:pt>
    <dgm:pt modelId="{0F05C161-9291-4B88-95EB-C2952CEAE6E2}" type="pres">
      <dgm:prSet presAssocID="{546D5508-0932-464D-8199-BB9A14AA8C9C}" presName="conn2-1" presStyleLbl="parChTrans1D2" presStyleIdx="1" presStyleCnt="2"/>
      <dgm:spPr/>
    </dgm:pt>
    <dgm:pt modelId="{B7A20078-B9E5-4430-8D6E-2DD2F71362F3}" type="pres">
      <dgm:prSet presAssocID="{546D5508-0932-464D-8199-BB9A14AA8C9C}" presName="connTx" presStyleLbl="parChTrans1D2" presStyleIdx="1" presStyleCnt="2"/>
      <dgm:spPr/>
    </dgm:pt>
    <dgm:pt modelId="{3649D70E-5B38-4B67-826E-A2E95C448CB7}" type="pres">
      <dgm:prSet presAssocID="{41C1D1F0-81CA-44EA-8E94-909CF6D19C13}" presName="root2" presStyleCnt="0"/>
      <dgm:spPr/>
    </dgm:pt>
    <dgm:pt modelId="{1432B6AB-057E-4A0D-9657-D3783F2ECED5}" type="pres">
      <dgm:prSet presAssocID="{41C1D1F0-81CA-44EA-8E94-909CF6D19C13}" presName="LevelTwoTextNode" presStyleLbl="node2" presStyleIdx="1" presStyleCnt="2" custLinFactNeighborX="2" custLinFactNeighborY="-5727">
        <dgm:presLayoutVars>
          <dgm:chPref val="3"/>
        </dgm:presLayoutVars>
      </dgm:prSet>
      <dgm:spPr/>
    </dgm:pt>
    <dgm:pt modelId="{532B47F2-07DF-49EE-8194-D9D576C2C7A1}" type="pres">
      <dgm:prSet presAssocID="{41C1D1F0-81CA-44EA-8E94-909CF6D19C13}" presName="level3hierChild" presStyleCnt="0"/>
      <dgm:spPr/>
    </dgm:pt>
    <dgm:pt modelId="{D7BE62FF-0CAE-464A-A74F-4D9B02DD80A7}" type="pres">
      <dgm:prSet presAssocID="{9D664BC0-85D7-42C2-9D7E-AC518D015E4A}" presName="conn2-1" presStyleLbl="parChTrans1D3" presStyleIdx="1" presStyleCnt="4"/>
      <dgm:spPr/>
    </dgm:pt>
    <dgm:pt modelId="{519635F6-2CA8-4557-884E-595C48DB90CB}" type="pres">
      <dgm:prSet presAssocID="{9D664BC0-85D7-42C2-9D7E-AC518D015E4A}" presName="connTx" presStyleLbl="parChTrans1D3" presStyleIdx="1" presStyleCnt="4"/>
      <dgm:spPr/>
    </dgm:pt>
    <dgm:pt modelId="{0A320ED2-6AB7-4B8C-B8DC-E146260EB290}" type="pres">
      <dgm:prSet presAssocID="{03E3D143-97A7-4F8A-B9C1-33A9342060B0}" presName="root2" presStyleCnt="0"/>
      <dgm:spPr/>
    </dgm:pt>
    <dgm:pt modelId="{6D865775-3ACD-4970-8DBE-5A7212F4BE41}" type="pres">
      <dgm:prSet presAssocID="{03E3D143-97A7-4F8A-B9C1-33A9342060B0}" presName="LevelTwoTextNode" presStyleLbl="node3" presStyleIdx="1" presStyleCnt="4">
        <dgm:presLayoutVars>
          <dgm:chPref val="3"/>
        </dgm:presLayoutVars>
      </dgm:prSet>
      <dgm:spPr/>
    </dgm:pt>
    <dgm:pt modelId="{4E9A1260-1366-4778-87C1-392EFCCB98D8}" type="pres">
      <dgm:prSet presAssocID="{03E3D143-97A7-4F8A-B9C1-33A9342060B0}" presName="level3hierChild" presStyleCnt="0"/>
      <dgm:spPr/>
    </dgm:pt>
    <dgm:pt modelId="{7E0A7B99-ADC5-46E5-9FC3-A5A6A52B8BFB}" type="pres">
      <dgm:prSet presAssocID="{E3679DB5-1AE3-49E7-8AFB-32731F76C58F}" presName="conn2-1" presStyleLbl="parChTrans1D3" presStyleIdx="2" presStyleCnt="4"/>
      <dgm:spPr/>
    </dgm:pt>
    <dgm:pt modelId="{C41EDA22-E204-461E-B334-6A60DF07B3CC}" type="pres">
      <dgm:prSet presAssocID="{E3679DB5-1AE3-49E7-8AFB-32731F76C58F}" presName="connTx" presStyleLbl="parChTrans1D3" presStyleIdx="2" presStyleCnt="4"/>
      <dgm:spPr/>
    </dgm:pt>
    <dgm:pt modelId="{CD6DC967-6E6F-4FA6-AB72-2B2E796A81A5}" type="pres">
      <dgm:prSet presAssocID="{B06FB02C-2212-4766-8B56-337E8E5A9362}" presName="root2" presStyleCnt="0"/>
      <dgm:spPr/>
    </dgm:pt>
    <dgm:pt modelId="{CE00BF54-49A3-403A-952B-34BCF99D061C}" type="pres">
      <dgm:prSet presAssocID="{B06FB02C-2212-4766-8B56-337E8E5A9362}" presName="LevelTwoTextNode" presStyleLbl="node3" presStyleIdx="2" presStyleCnt="4">
        <dgm:presLayoutVars>
          <dgm:chPref val="3"/>
        </dgm:presLayoutVars>
      </dgm:prSet>
      <dgm:spPr/>
    </dgm:pt>
    <dgm:pt modelId="{8337233C-208D-448F-9826-D34A57AF4A22}" type="pres">
      <dgm:prSet presAssocID="{B06FB02C-2212-4766-8B56-337E8E5A9362}" presName="level3hierChild" presStyleCnt="0"/>
      <dgm:spPr/>
    </dgm:pt>
    <dgm:pt modelId="{FA5D3E23-F91F-4083-9503-C29FC8C5583D}" type="pres">
      <dgm:prSet presAssocID="{84684FD0-4701-4881-9E7C-200515850A90}" presName="conn2-1" presStyleLbl="parChTrans1D3" presStyleIdx="3" presStyleCnt="4"/>
      <dgm:spPr/>
    </dgm:pt>
    <dgm:pt modelId="{4CB5C043-5139-46CD-8C04-BE5ABDFCE5A6}" type="pres">
      <dgm:prSet presAssocID="{84684FD0-4701-4881-9E7C-200515850A90}" presName="connTx" presStyleLbl="parChTrans1D3" presStyleIdx="3" presStyleCnt="4"/>
      <dgm:spPr/>
    </dgm:pt>
    <dgm:pt modelId="{6DE5D3B6-FD42-46A6-9F89-6D1B54D242B5}" type="pres">
      <dgm:prSet presAssocID="{9607414A-142F-4BED-B84A-5D9B5CBC226C}" presName="root2" presStyleCnt="0"/>
      <dgm:spPr/>
    </dgm:pt>
    <dgm:pt modelId="{F36B49DE-9975-46A4-A784-C649D401976D}" type="pres">
      <dgm:prSet presAssocID="{9607414A-142F-4BED-B84A-5D9B5CBC226C}" presName="LevelTwoTextNode" presStyleLbl="node3" presStyleIdx="3" presStyleCnt="4">
        <dgm:presLayoutVars>
          <dgm:chPref val="3"/>
        </dgm:presLayoutVars>
      </dgm:prSet>
      <dgm:spPr/>
    </dgm:pt>
    <dgm:pt modelId="{4924C215-507D-40DE-B878-E0DE7094CAA9}" type="pres">
      <dgm:prSet presAssocID="{9607414A-142F-4BED-B84A-5D9B5CBC226C}" presName="level3hierChild" presStyleCnt="0"/>
      <dgm:spPr/>
    </dgm:pt>
  </dgm:ptLst>
  <dgm:cxnLst>
    <dgm:cxn modelId="{0DB5730D-1F43-4326-BA6D-FB0516290BAF}" srcId="{3E925519-AB70-487F-A3CF-779C9D4986B2}" destId="{DE40F3D7-6795-4175-804D-4960BEE93730}" srcOrd="0" destOrd="0" parTransId="{CE54A0F9-30D0-49D8-971B-D826D00A82D9}" sibTransId="{D73E3A5E-4838-4C13-A439-03DC98DB6A08}"/>
    <dgm:cxn modelId="{975B3A10-2B3F-4502-835A-40FF040509B3}" type="presOf" srcId="{CE54A0F9-30D0-49D8-971B-D826D00A82D9}" destId="{BF3BCB26-BF55-40DF-B618-CC5C172CA459}" srcOrd="0" destOrd="0" presId="urn:microsoft.com/office/officeart/2005/8/layout/hierarchy2"/>
    <dgm:cxn modelId="{F771A929-737E-48F8-82C9-20D72764966B}" type="presOf" srcId="{9D664BC0-85D7-42C2-9D7E-AC518D015E4A}" destId="{519635F6-2CA8-4557-884E-595C48DB90CB}" srcOrd="1" destOrd="0" presId="urn:microsoft.com/office/officeart/2005/8/layout/hierarchy2"/>
    <dgm:cxn modelId="{83B4832A-7C7E-4C2F-BE47-EC74ED6A38DE}" type="presOf" srcId="{84684FD0-4701-4881-9E7C-200515850A90}" destId="{4CB5C043-5139-46CD-8C04-BE5ABDFCE5A6}" srcOrd="1" destOrd="0" presId="urn:microsoft.com/office/officeart/2005/8/layout/hierarchy2"/>
    <dgm:cxn modelId="{75A07D3E-08F5-43FD-944A-0622F10F0D63}" type="presOf" srcId="{03E3D143-97A7-4F8A-B9C1-33A9342060B0}" destId="{6D865775-3ACD-4970-8DBE-5A7212F4BE41}" srcOrd="0" destOrd="0" presId="urn:microsoft.com/office/officeart/2005/8/layout/hierarchy2"/>
    <dgm:cxn modelId="{8655483F-899B-4B82-914A-6E851D68A506}" type="presOf" srcId="{84684FD0-4701-4881-9E7C-200515850A90}" destId="{FA5D3E23-F91F-4083-9503-C29FC8C5583D}" srcOrd="0" destOrd="0" presId="urn:microsoft.com/office/officeart/2005/8/layout/hierarchy2"/>
    <dgm:cxn modelId="{5B2C8340-4670-4948-BBA9-72ABB5A67AF1}" type="presOf" srcId="{7828E789-DAE8-49DC-967B-084E09F95B2F}" destId="{EA953510-FE78-46C1-A7FA-81B98A339B5C}" srcOrd="0" destOrd="0" presId="urn:microsoft.com/office/officeart/2005/8/layout/hierarchy2"/>
    <dgm:cxn modelId="{63885C5E-6BAE-4CAF-A885-71D72D591A3C}" type="presOf" srcId="{13D32746-C5C9-46CA-8BEF-EB4ECF892FC9}" destId="{14F664F6-088A-47BA-BAEC-B8DCB037C1BD}" srcOrd="1" destOrd="0" presId="urn:microsoft.com/office/officeart/2005/8/layout/hierarchy2"/>
    <dgm:cxn modelId="{81F9D95F-B7BC-4A7D-9369-9393919D605B}" srcId="{7828E789-DAE8-49DC-967B-084E09F95B2F}" destId="{416A7F46-F909-48C8-85D3-4074A829B9E2}" srcOrd="0" destOrd="0" parTransId="{CF97F794-A884-4047-A926-C1B55E44E26E}" sibTransId="{D264DEE3-B2AA-41AC-B598-372342FC7A6A}"/>
    <dgm:cxn modelId="{4A447665-0D1A-44D3-A69A-DB1ACD0A202C}" srcId="{41C1D1F0-81CA-44EA-8E94-909CF6D19C13}" destId="{9607414A-142F-4BED-B84A-5D9B5CBC226C}" srcOrd="2" destOrd="0" parTransId="{84684FD0-4701-4881-9E7C-200515850A90}" sibTransId="{19D40EDF-212F-4F84-B6DC-B17BA5CB206A}"/>
    <dgm:cxn modelId="{90EF5748-F17D-414E-8CCC-907DD170D5B5}" type="presOf" srcId="{E3679DB5-1AE3-49E7-8AFB-32731F76C58F}" destId="{7E0A7B99-ADC5-46E5-9FC3-A5A6A52B8BFB}" srcOrd="0" destOrd="0" presId="urn:microsoft.com/office/officeart/2005/8/layout/hierarchy2"/>
    <dgm:cxn modelId="{50C3624B-5BC1-42C6-A085-C9B83EE68570}" srcId="{416A7F46-F909-48C8-85D3-4074A829B9E2}" destId="{41C1D1F0-81CA-44EA-8E94-909CF6D19C13}" srcOrd="1" destOrd="0" parTransId="{546D5508-0932-464D-8199-BB9A14AA8C9C}" sibTransId="{EA01EEF6-F40B-4465-99D7-E0B5491D4F7A}"/>
    <dgm:cxn modelId="{5A294D4B-7C86-4B94-858A-8B1DD8B5A63F}" type="presOf" srcId="{9D664BC0-85D7-42C2-9D7E-AC518D015E4A}" destId="{D7BE62FF-0CAE-464A-A74F-4D9B02DD80A7}" srcOrd="0" destOrd="0" presId="urn:microsoft.com/office/officeart/2005/8/layout/hierarchy2"/>
    <dgm:cxn modelId="{A5F70555-E13B-49EE-81B0-632DB647495D}" type="presOf" srcId="{546D5508-0932-464D-8199-BB9A14AA8C9C}" destId="{0F05C161-9291-4B88-95EB-C2952CEAE6E2}" srcOrd="0" destOrd="0" presId="urn:microsoft.com/office/officeart/2005/8/layout/hierarchy2"/>
    <dgm:cxn modelId="{56D7B375-0210-4FEC-AAD1-CF7FE523FBE0}" srcId="{416A7F46-F909-48C8-85D3-4074A829B9E2}" destId="{3E925519-AB70-487F-A3CF-779C9D4986B2}" srcOrd="0" destOrd="0" parTransId="{13D32746-C5C9-46CA-8BEF-EB4ECF892FC9}" sibTransId="{F1300936-93BA-462C-875D-1068BD455BF3}"/>
    <dgm:cxn modelId="{DC8E3679-9316-4CC6-86CA-DB253FC268DE}" type="presOf" srcId="{E3679DB5-1AE3-49E7-8AFB-32731F76C58F}" destId="{C41EDA22-E204-461E-B334-6A60DF07B3CC}" srcOrd="1" destOrd="0" presId="urn:microsoft.com/office/officeart/2005/8/layout/hierarchy2"/>
    <dgm:cxn modelId="{72118D99-97C3-4246-BEE3-9DADE3125DF2}" type="presOf" srcId="{DE40F3D7-6795-4175-804D-4960BEE93730}" destId="{3AC7DFFC-322D-499F-BBD4-F622DC22D511}" srcOrd="0" destOrd="0" presId="urn:microsoft.com/office/officeart/2005/8/layout/hierarchy2"/>
    <dgm:cxn modelId="{7FD5709D-455C-42CE-B728-071D7A40FBA9}" srcId="{41C1D1F0-81CA-44EA-8E94-909CF6D19C13}" destId="{B06FB02C-2212-4766-8B56-337E8E5A9362}" srcOrd="1" destOrd="0" parTransId="{E3679DB5-1AE3-49E7-8AFB-32731F76C58F}" sibTransId="{C2F07E62-3801-409E-9C46-34DD1BDDEBAA}"/>
    <dgm:cxn modelId="{FD8D9EAD-F10E-4C20-93A3-87B039F07E5E}" type="presOf" srcId="{9607414A-142F-4BED-B84A-5D9B5CBC226C}" destId="{F36B49DE-9975-46A4-A784-C649D401976D}" srcOrd="0" destOrd="0" presId="urn:microsoft.com/office/officeart/2005/8/layout/hierarchy2"/>
    <dgm:cxn modelId="{68A633BA-A1C0-40B3-8F00-C348F77ABEF7}" type="presOf" srcId="{546D5508-0932-464D-8199-BB9A14AA8C9C}" destId="{B7A20078-B9E5-4430-8D6E-2DD2F71362F3}" srcOrd="1" destOrd="0" presId="urn:microsoft.com/office/officeart/2005/8/layout/hierarchy2"/>
    <dgm:cxn modelId="{962F10D6-B922-4EE5-B42B-8016B23E3242}" srcId="{41C1D1F0-81CA-44EA-8E94-909CF6D19C13}" destId="{03E3D143-97A7-4F8A-B9C1-33A9342060B0}" srcOrd="0" destOrd="0" parTransId="{9D664BC0-85D7-42C2-9D7E-AC518D015E4A}" sibTransId="{E109FFE8-9D63-41D1-8009-1B4BFD8225BF}"/>
    <dgm:cxn modelId="{4CB004D7-1CEA-48C3-A0C8-FB4C056BE761}" type="presOf" srcId="{3E925519-AB70-487F-A3CF-779C9D4986B2}" destId="{B3E8E1DF-4E1D-4AD2-B2E4-4593C4EB17D2}" srcOrd="0" destOrd="0" presId="urn:microsoft.com/office/officeart/2005/8/layout/hierarchy2"/>
    <dgm:cxn modelId="{FAB28DD8-656E-42D6-96BA-2E824CB38522}" type="presOf" srcId="{416A7F46-F909-48C8-85D3-4074A829B9E2}" destId="{BF19BE8B-BD87-42A2-9764-1EB090F7B15B}" srcOrd="0" destOrd="0" presId="urn:microsoft.com/office/officeart/2005/8/layout/hierarchy2"/>
    <dgm:cxn modelId="{EA8385DD-6559-4806-86A7-64389BD555A5}" type="presOf" srcId="{B06FB02C-2212-4766-8B56-337E8E5A9362}" destId="{CE00BF54-49A3-403A-952B-34BCF99D061C}" srcOrd="0" destOrd="0" presId="urn:microsoft.com/office/officeart/2005/8/layout/hierarchy2"/>
    <dgm:cxn modelId="{65041DEF-99F0-46EE-9C12-C2CBFA0D2981}" type="presOf" srcId="{13D32746-C5C9-46CA-8BEF-EB4ECF892FC9}" destId="{82B584B0-124C-45FD-BE2B-109FC2367A9C}" srcOrd="0" destOrd="0" presId="urn:microsoft.com/office/officeart/2005/8/layout/hierarchy2"/>
    <dgm:cxn modelId="{59508CF3-B3DC-44F8-A01C-20472B5E645C}" type="presOf" srcId="{CE54A0F9-30D0-49D8-971B-D826D00A82D9}" destId="{099189A1-B173-4C25-8601-90FE72FAB885}" srcOrd="1" destOrd="0" presId="urn:microsoft.com/office/officeart/2005/8/layout/hierarchy2"/>
    <dgm:cxn modelId="{078AE0F6-2BEF-4535-8289-F0B1EB85999C}" type="presOf" srcId="{41C1D1F0-81CA-44EA-8E94-909CF6D19C13}" destId="{1432B6AB-057E-4A0D-9657-D3783F2ECED5}" srcOrd="0" destOrd="0" presId="urn:microsoft.com/office/officeart/2005/8/layout/hierarchy2"/>
    <dgm:cxn modelId="{1BF6EE17-E6E2-49D6-9272-69BB57897033}" type="presParOf" srcId="{EA953510-FE78-46C1-A7FA-81B98A339B5C}" destId="{25B75281-E2F7-4B3B-A90D-045BA8C61F46}" srcOrd="0" destOrd="0" presId="urn:microsoft.com/office/officeart/2005/8/layout/hierarchy2"/>
    <dgm:cxn modelId="{F8D03AE5-BF5D-42EE-8449-1D52B941A011}" type="presParOf" srcId="{25B75281-E2F7-4B3B-A90D-045BA8C61F46}" destId="{BF19BE8B-BD87-42A2-9764-1EB090F7B15B}" srcOrd="0" destOrd="0" presId="urn:microsoft.com/office/officeart/2005/8/layout/hierarchy2"/>
    <dgm:cxn modelId="{997F8B9B-20D7-410B-A505-5EC6C6B62D5F}" type="presParOf" srcId="{25B75281-E2F7-4B3B-A90D-045BA8C61F46}" destId="{8E227A6F-0A78-4AFD-AAE7-6E68CBF6C2BF}" srcOrd="1" destOrd="0" presId="urn:microsoft.com/office/officeart/2005/8/layout/hierarchy2"/>
    <dgm:cxn modelId="{AC35DB33-CE81-4644-9502-9734853E4333}" type="presParOf" srcId="{8E227A6F-0A78-4AFD-AAE7-6E68CBF6C2BF}" destId="{82B584B0-124C-45FD-BE2B-109FC2367A9C}" srcOrd="0" destOrd="0" presId="urn:microsoft.com/office/officeart/2005/8/layout/hierarchy2"/>
    <dgm:cxn modelId="{8065C922-54DE-41E7-BC13-F53F842849F7}" type="presParOf" srcId="{82B584B0-124C-45FD-BE2B-109FC2367A9C}" destId="{14F664F6-088A-47BA-BAEC-B8DCB037C1BD}" srcOrd="0" destOrd="0" presId="urn:microsoft.com/office/officeart/2005/8/layout/hierarchy2"/>
    <dgm:cxn modelId="{E91F9BFC-047E-431B-90DE-4A5C20AB6DE9}" type="presParOf" srcId="{8E227A6F-0A78-4AFD-AAE7-6E68CBF6C2BF}" destId="{4E28656B-7147-45C1-9423-266A5BE52374}" srcOrd="1" destOrd="0" presId="urn:microsoft.com/office/officeart/2005/8/layout/hierarchy2"/>
    <dgm:cxn modelId="{5D3C264A-2AF6-4FE8-A7D8-CAF041E9B5DF}" type="presParOf" srcId="{4E28656B-7147-45C1-9423-266A5BE52374}" destId="{B3E8E1DF-4E1D-4AD2-B2E4-4593C4EB17D2}" srcOrd="0" destOrd="0" presId="urn:microsoft.com/office/officeart/2005/8/layout/hierarchy2"/>
    <dgm:cxn modelId="{C0DB384D-39AA-4EDC-90C6-49AD827A1005}" type="presParOf" srcId="{4E28656B-7147-45C1-9423-266A5BE52374}" destId="{FE3588CB-5C7F-4FFD-8915-252669BFB854}" srcOrd="1" destOrd="0" presId="urn:microsoft.com/office/officeart/2005/8/layout/hierarchy2"/>
    <dgm:cxn modelId="{BB7E196A-D256-40B6-BC80-CB821A449925}" type="presParOf" srcId="{FE3588CB-5C7F-4FFD-8915-252669BFB854}" destId="{BF3BCB26-BF55-40DF-B618-CC5C172CA459}" srcOrd="0" destOrd="0" presId="urn:microsoft.com/office/officeart/2005/8/layout/hierarchy2"/>
    <dgm:cxn modelId="{E2E07356-0C98-4753-A7C6-A379E115A18C}" type="presParOf" srcId="{BF3BCB26-BF55-40DF-B618-CC5C172CA459}" destId="{099189A1-B173-4C25-8601-90FE72FAB885}" srcOrd="0" destOrd="0" presId="urn:microsoft.com/office/officeart/2005/8/layout/hierarchy2"/>
    <dgm:cxn modelId="{5CB1222D-9BD5-4C5B-A9E7-E60CF0400FBD}" type="presParOf" srcId="{FE3588CB-5C7F-4FFD-8915-252669BFB854}" destId="{FAD1C297-6C98-472B-8EC4-5C11C268AE02}" srcOrd="1" destOrd="0" presId="urn:microsoft.com/office/officeart/2005/8/layout/hierarchy2"/>
    <dgm:cxn modelId="{B6B98F67-1021-4BA9-A221-BCA3B3A4C4F0}" type="presParOf" srcId="{FAD1C297-6C98-472B-8EC4-5C11C268AE02}" destId="{3AC7DFFC-322D-499F-BBD4-F622DC22D511}" srcOrd="0" destOrd="0" presId="urn:microsoft.com/office/officeart/2005/8/layout/hierarchy2"/>
    <dgm:cxn modelId="{54188F3C-FA3C-452B-A532-102192C566FB}" type="presParOf" srcId="{FAD1C297-6C98-472B-8EC4-5C11C268AE02}" destId="{F35DCDF9-1065-446F-9F5F-6F0EA41B6FF1}" srcOrd="1" destOrd="0" presId="urn:microsoft.com/office/officeart/2005/8/layout/hierarchy2"/>
    <dgm:cxn modelId="{1AF50B95-3E2C-4B08-AF62-6F0880B083E7}" type="presParOf" srcId="{8E227A6F-0A78-4AFD-AAE7-6E68CBF6C2BF}" destId="{0F05C161-9291-4B88-95EB-C2952CEAE6E2}" srcOrd="2" destOrd="0" presId="urn:microsoft.com/office/officeart/2005/8/layout/hierarchy2"/>
    <dgm:cxn modelId="{3B346B0C-E488-4D2D-9BD9-54EC57119263}" type="presParOf" srcId="{0F05C161-9291-4B88-95EB-C2952CEAE6E2}" destId="{B7A20078-B9E5-4430-8D6E-2DD2F71362F3}" srcOrd="0" destOrd="0" presId="urn:microsoft.com/office/officeart/2005/8/layout/hierarchy2"/>
    <dgm:cxn modelId="{766B821D-25A1-4F10-8C0D-72CE49C02532}" type="presParOf" srcId="{8E227A6F-0A78-4AFD-AAE7-6E68CBF6C2BF}" destId="{3649D70E-5B38-4B67-826E-A2E95C448CB7}" srcOrd="3" destOrd="0" presId="urn:microsoft.com/office/officeart/2005/8/layout/hierarchy2"/>
    <dgm:cxn modelId="{8733B8D9-DB7C-4F1C-B99F-BAAA9D3211A3}" type="presParOf" srcId="{3649D70E-5B38-4B67-826E-A2E95C448CB7}" destId="{1432B6AB-057E-4A0D-9657-D3783F2ECED5}" srcOrd="0" destOrd="0" presId="urn:microsoft.com/office/officeart/2005/8/layout/hierarchy2"/>
    <dgm:cxn modelId="{1307BBBE-54F9-44B9-8B67-5AC261C2FCA8}" type="presParOf" srcId="{3649D70E-5B38-4B67-826E-A2E95C448CB7}" destId="{532B47F2-07DF-49EE-8194-D9D576C2C7A1}" srcOrd="1" destOrd="0" presId="urn:microsoft.com/office/officeart/2005/8/layout/hierarchy2"/>
    <dgm:cxn modelId="{256480C1-14B7-47A9-8736-1A08F7720A47}" type="presParOf" srcId="{532B47F2-07DF-49EE-8194-D9D576C2C7A1}" destId="{D7BE62FF-0CAE-464A-A74F-4D9B02DD80A7}" srcOrd="0" destOrd="0" presId="urn:microsoft.com/office/officeart/2005/8/layout/hierarchy2"/>
    <dgm:cxn modelId="{B519B187-603F-4906-B7B2-F017EECC7E15}" type="presParOf" srcId="{D7BE62FF-0CAE-464A-A74F-4D9B02DD80A7}" destId="{519635F6-2CA8-4557-884E-595C48DB90CB}" srcOrd="0" destOrd="0" presId="urn:microsoft.com/office/officeart/2005/8/layout/hierarchy2"/>
    <dgm:cxn modelId="{ED3D5CC2-28BE-49AB-AA47-5046A93110F8}" type="presParOf" srcId="{532B47F2-07DF-49EE-8194-D9D576C2C7A1}" destId="{0A320ED2-6AB7-4B8C-B8DC-E146260EB290}" srcOrd="1" destOrd="0" presId="urn:microsoft.com/office/officeart/2005/8/layout/hierarchy2"/>
    <dgm:cxn modelId="{A898C866-E193-49DD-A0EE-695735B1CB18}" type="presParOf" srcId="{0A320ED2-6AB7-4B8C-B8DC-E146260EB290}" destId="{6D865775-3ACD-4970-8DBE-5A7212F4BE41}" srcOrd="0" destOrd="0" presId="urn:microsoft.com/office/officeart/2005/8/layout/hierarchy2"/>
    <dgm:cxn modelId="{D2267F71-3249-4680-A680-2F4E9CF2D983}" type="presParOf" srcId="{0A320ED2-6AB7-4B8C-B8DC-E146260EB290}" destId="{4E9A1260-1366-4778-87C1-392EFCCB98D8}" srcOrd="1" destOrd="0" presId="urn:microsoft.com/office/officeart/2005/8/layout/hierarchy2"/>
    <dgm:cxn modelId="{A835927F-5AC7-44B3-AFAF-A515CB9A93D7}" type="presParOf" srcId="{532B47F2-07DF-49EE-8194-D9D576C2C7A1}" destId="{7E0A7B99-ADC5-46E5-9FC3-A5A6A52B8BFB}" srcOrd="2" destOrd="0" presId="urn:microsoft.com/office/officeart/2005/8/layout/hierarchy2"/>
    <dgm:cxn modelId="{357B423D-DF67-4961-9DF9-71AB85E1B3CB}" type="presParOf" srcId="{7E0A7B99-ADC5-46E5-9FC3-A5A6A52B8BFB}" destId="{C41EDA22-E204-461E-B334-6A60DF07B3CC}" srcOrd="0" destOrd="0" presId="urn:microsoft.com/office/officeart/2005/8/layout/hierarchy2"/>
    <dgm:cxn modelId="{54DB241D-26A0-4EA6-90B3-FED4BBEDA30B}" type="presParOf" srcId="{532B47F2-07DF-49EE-8194-D9D576C2C7A1}" destId="{CD6DC967-6E6F-4FA6-AB72-2B2E796A81A5}" srcOrd="3" destOrd="0" presId="urn:microsoft.com/office/officeart/2005/8/layout/hierarchy2"/>
    <dgm:cxn modelId="{52889EDA-5817-4DA7-BC67-65ED0EBCEE53}" type="presParOf" srcId="{CD6DC967-6E6F-4FA6-AB72-2B2E796A81A5}" destId="{CE00BF54-49A3-403A-952B-34BCF99D061C}" srcOrd="0" destOrd="0" presId="urn:microsoft.com/office/officeart/2005/8/layout/hierarchy2"/>
    <dgm:cxn modelId="{9A102F60-2B3B-4175-9755-2899C7888FB5}" type="presParOf" srcId="{CD6DC967-6E6F-4FA6-AB72-2B2E796A81A5}" destId="{8337233C-208D-448F-9826-D34A57AF4A22}" srcOrd="1" destOrd="0" presId="urn:microsoft.com/office/officeart/2005/8/layout/hierarchy2"/>
    <dgm:cxn modelId="{48F0C625-2B71-4B5C-AE2C-A4422D9AE0CE}" type="presParOf" srcId="{532B47F2-07DF-49EE-8194-D9D576C2C7A1}" destId="{FA5D3E23-F91F-4083-9503-C29FC8C5583D}" srcOrd="4" destOrd="0" presId="urn:microsoft.com/office/officeart/2005/8/layout/hierarchy2"/>
    <dgm:cxn modelId="{5AC183D0-4270-4D10-862B-A9DAE4E5E85E}" type="presParOf" srcId="{FA5D3E23-F91F-4083-9503-C29FC8C5583D}" destId="{4CB5C043-5139-46CD-8C04-BE5ABDFCE5A6}" srcOrd="0" destOrd="0" presId="urn:microsoft.com/office/officeart/2005/8/layout/hierarchy2"/>
    <dgm:cxn modelId="{8FCDA6F2-CC1D-4401-ABBC-EE13CCF9C7E4}" type="presParOf" srcId="{532B47F2-07DF-49EE-8194-D9D576C2C7A1}" destId="{6DE5D3B6-FD42-46A6-9F89-6D1B54D242B5}" srcOrd="5" destOrd="0" presId="urn:microsoft.com/office/officeart/2005/8/layout/hierarchy2"/>
    <dgm:cxn modelId="{B54C6920-45EA-499B-9869-69C1437C21C0}" type="presParOf" srcId="{6DE5D3B6-FD42-46A6-9F89-6D1B54D242B5}" destId="{F36B49DE-9975-46A4-A784-C649D401976D}" srcOrd="0" destOrd="0" presId="urn:microsoft.com/office/officeart/2005/8/layout/hierarchy2"/>
    <dgm:cxn modelId="{121AC5BB-943D-4EF9-B3DD-3CCC2193F15C}" type="presParOf" srcId="{6DE5D3B6-FD42-46A6-9F89-6D1B54D242B5}" destId="{4924C215-507D-40DE-B878-E0DE7094CAA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0430F2-3A60-4A45-B7AC-6CA57582CB66}" type="doc">
      <dgm:prSet loTypeId="urn:microsoft.com/office/officeart/2005/8/layout/architecture" loCatId="hierarchy" qsTypeId="urn:microsoft.com/office/officeart/2005/8/quickstyle/simple1" qsCatId="simple" csTypeId="urn:microsoft.com/office/officeart/2005/8/colors/accent1_1" csCatId="accent1" phldr="1"/>
      <dgm:spPr/>
      <dgm:t>
        <a:bodyPr/>
        <a:lstStyle/>
        <a:p>
          <a:endParaRPr lang="en-US"/>
        </a:p>
      </dgm:t>
    </dgm:pt>
    <dgm:pt modelId="{8DDEAC36-96C3-4FC8-9D73-B25D4DB1CC48}">
      <dgm:prSet phldrT="[Text]" custT="1"/>
      <dgm:spPr>
        <a:xfrm>
          <a:off x="2028812" y="2375027"/>
          <a:ext cx="2469840" cy="1770537"/>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None/>
          </a:pPr>
          <a:r>
            <a:rPr lang="en-US" sz="2000" b="1" dirty="0">
              <a:solidFill>
                <a:sysClr val="windowText" lastClr="000000">
                  <a:hueOff val="0"/>
                  <a:satOff val="0"/>
                  <a:lumOff val="0"/>
                  <a:alphaOff val="0"/>
                </a:sysClr>
              </a:solidFill>
              <a:latin typeface="Calibri" panose="020F0502020204030204"/>
              <a:ea typeface="+mn-ea"/>
              <a:cs typeface="+mn-cs"/>
            </a:rPr>
            <a:t>(2) This year’s required local contribution</a:t>
          </a:r>
        </a:p>
      </dgm:t>
    </dgm:pt>
    <dgm:pt modelId="{6A85C201-AD86-4A84-9AEA-EC906F83FE28}" type="parTrans" cxnId="{C08267A1-654F-4A2D-B3EB-65ECC1A7862F}">
      <dgm:prSet/>
      <dgm:spPr/>
      <dgm:t>
        <a:bodyPr/>
        <a:lstStyle/>
        <a:p>
          <a:endParaRPr lang="en-US"/>
        </a:p>
      </dgm:t>
    </dgm:pt>
    <dgm:pt modelId="{FB1768D0-B167-43B9-B265-73F3F3058930}" type="sibTrans" cxnId="{C08267A1-654F-4A2D-B3EB-65ECC1A7862F}">
      <dgm:prSet/>
      <dgm:spPr/>
      <dgm:t>
        <a:bodyPr/>
        <a:lstStyle/>
        <a:p>
          <a:endParaRPr lang="en-US"/>
        </a:p>
      </dgm:t>
    </dgm:pt>
    <dgm:pt modelId="{BBC73F94-70E1-4859-9052-8DC90C8D6715}">
      <dgm:prSet phldrT="[Text]" custT="1"/>
      <dgm:spPr>
        <a:xfrm>
          <a:off x="2048116" y="987885"/>
          <a:ext cx="2431526" cy="1319446"/>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None/>
          </a:pPr>
          <a:r>
            <a:rPr lang="en-US" sz="2000" b="1" dirty="0">
              <a:solidFill>
                <a:sysClr val="windowText" lastClr="000000">
                  <a:hueOff val="0"/>
                  <a:satOff val="0"/>
                  <a:lumOff val="0"/>
                  <a:alphaOff val="0"/>
                </a:sysClr>
              </a:solidFill>
              <a:latin typeface="Calibri" panose="020F0502020204030204"/>
              <a:ea typeface="+mn-ea"/>
              <a:cs typeface="+mn-cs"/>
            </a:rPr>
            <a:t>Prior year’s aid</a:t>
          </a:r>
        </a:p>
      </dgm:t>
    </dgm:pt>
    <dgm:pt modelId="{5D9A6B33-064A-410B-8019-B63E215F6A89}" type="parTrans" cxnId="{D69C1447-2B29-46FD-911F-20753208A3EF}">
      <dgm:prSet/>
      <dgm:spPr/>
      <dgm:t>
        <a:bodyPr/>
        <a:lstStyle/>
        <a:p>
          <a:endParaRPr lang="en-US"/>
        </a:p>
      </dgm:t>
    </dgm:pt>
    <dgm:pt modelId="{2280133E-A9A5-49E9-8D75-95CC0459B262}" type="sibTrans" cxnId="{D69C1447-2B29-46FD-911F-20753208A3EF}">
      <dgm:prSet/>
      <dgm:spPr/>
      <dgm:t>
        <a:bodyPr/>
        <a:lstStyle/>
        <a:p>
          <a:endParaRPr lang="en-US"/>
        </a:p>
      </dgm:t>
    </dgm:pt>
    <dgm:pt modelId="{754B875B-0691-410A-97C9-3E74465D91BF}">
      <dgm:prSet phldrT="[Text]" custT="1"/>
      <dgm:spPr>
        <a:xfrm>
          <a:off x="2038520" y="985"/>
          <a:ext cx="2450719" cy="919205"/>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None/>
          </a:pPr>
          <a:r>
            <a:rPr lang="en-US" sz="2000" b="1" dirty="0">
              <a:solidFill>
                <a:sysClr val="windowText" lastClr="000000">
                  <a:hueOff val="0"/>
                  <a:satOff val="0"/>
                  <a:lumOff val="0"/>
                  <a:alphaOff val="0"/>
                </a:sysClr>
              </a:solidFill>
              <a:latin typeface="Calibri" panose="020F0502020204030204"/>
              <a:ea typeface="+mn-ea"/>
              <a:cs typeface="+mn-cs"/>
            </a:rPr>
            <a:t>(3) Foundation aid increase</a:t>
          </a:r>
        </a:p>
      </dgm:t>
    </dgm:pt>
    <dgm:pt modelId="{30756C17-1701-411C-BFAF-2C40CF20EBB6}" type="parTrans" cxnId="{1B942267-A816-45CB-8A1C-4239412696DB}">
      <dgm:prSet/>
      <dgm:spPr/>
      <dgm:t>
        <a:bodyPr/>
        <a:lstStyle/>
        <a:p>
          <a:endParaRPr lang="en-US"/>
        </a:p>
      </dgm:t>
    </dgm:pt>
    <dgm:pt modelId="{88F64EB7-D232-469F-BA75-D0080C1AD9BA}" type="sibTrans" cxnId="{1B942267-A816-45CB-8A1C-4239412696DB}">
      <dgm:prSet/>
      <dgm:spPr/>
      <dgm:t>
        <a:bodyPr/>
        <a:lstStyle/>
        <a:p>
          <a:endParaRPr lang="en-US"/>
        </a:p>
      </dgm:t>
    </dgm:pt>
    <dgm:pt modelId="{2EEC7D1F-8B8E-4BA2-8EE2-80432613E925}" type="pres">
      <dgm:prSet presAssocID="{C00430F2-3A60-4A45-B7AC-6CA57582CB66}" presName="Name0" presStyleCnt="0">
        <dgm:presLayoutVars>
          <dgm:chPref val="1"/>
          <dgm:dir/>
          <dgm:animOne val="branch"/>
          <dgm:animLvl val="lvl"/>
          <dgm:resizeHandles/>
        </dgm:presLayoutVars>
      </dgm:prSet>
      <dgm:spPr/>
    </dgm:pt>
    <dgm:pt modelId="{27215CC8-A891-4065-B278-59D6C3631C42}" type="pres">
      <dgm:prSet presAssocID="{8DDEAC36-96C3-4FC8-9D73-B25D4DB1CC48}" presName="vertOne" presStyleCnt="0"/>
      <dgm:spPr/>
    </dgm:pt>
    <dgm:pt modelId="{D3D97E42-BBDD-44BC-BD7D-306A5935E6BE}" type="pres">
      <dgm:prSet presAssocID="{8DDEAC36-96C3-4FC8-9D73-B25D4DB1CC48}" presName="txOne" presStyleLbl="node0" presStyleIdx="0" presStyleCnt="1" custScaleX="45337" custScaleY="192616" custLinFactNeighborX="9861">
        <dgm:presLayoutVars>
          <dgm:chPref val="3"/>
        </dgm:presLayoutVars>
      </dgm:prSet>
      <dgm:spPr/>
    </dgm:pt>
    <dgm:pt modelId="{AF3AAB1B-9D50-4C92-8B61-EA6F2C614CFA}" type="pres">
      <dgm:prSet presAssocID="{8DDEAC36-96C3-4FC8-9D73-B25D4DB1CC48}" presName="parTransOne" presStyleCnt="0"/>
      <dgm:spPr/>
    </dgm:pt>
    <dgm:pt modelId="{EC55F53F-5646-4948-BB79-39D8807E0A6E}" type="pres">
      <dgm:prSet presAssocID="{8DDEAC36-96C3-4FC8-9D73-B25D4DB1CC48}" presName="horzOne" presStyleCnt="0"/>
      <dgm:spPr/>
    </dgm:pt>
    <dgm:pt modelId="{796F7230-6563-4B29-9B31-1E6168EAE1A7}" type="pres">
      <dgm:prSet presAssocID="{BBC73F94-70E1-4859-9052-8DC90C8D6715}" presName="vertTwo" presStyleCnt="0"/>
      <dgm:spPr/>
    </dgm:pt>
    <dgm:pt modelId="{442432E0-A4E3-46FB-97E7-0E3EA82A162E}" type="pres">
      <dgm:prSet presAssocID="{BBC73F94-70E1-4859-9052-8DC90C8D6715}" presName="txTwo" presStyleLbl="node2" presStyleIdx="0" presStyleCnt="1" custScaleX="44721" custScaleY="143542" custLinFactNeighborX="9883">
        <dgm:presLayoutVars>
          <dgm:chPref val="3"/>
        </dgm:presLayoutVars>
      </dgm:prSet>
      <dgm:spPr/>
    </dgm:pt>
    <dgm:pt modelId="{48124641-4323-42B2-B58E-B49F11E870B5}" type="pres">
      <dgm:prSet presAssocID="{BBC73F94-70E1-4859-9052-8DC90C8D6715}" presName="parTransTwo" presStyleCnt="0"/>
      <dgm:spPr/>
    </dgm:pt>
    <dgm:pt modelId="{8729715E-41E4-401A-A812-8748A1B78655}" type="pres">
      <dgm:prSet presAssocID="{BBC73F94-70E1-4859-9052-8DC90C8D6715}" presName="horzTwo" presStyleCnt="0"/>
      <dgm:spPr/>
    </dgm:pt>
    <dgm:pt modelId="{BD74BFE4-71FF-4B50-B9A0-3A5FEFC66286}" type="pres">
      <dgm:prSet presAssocID="{754B875B-0691-410A-97C9-3E74465D91BF}" presName="vertThree" presStyleCnt="0"/>
      <dgm:spPr/>
    </dgm:pt>
    <dgm:pt modelId="{AEF5EB2D-885D-4A33-9CDE-3B3641688EF0}" type="pres">
      <dgm:prSet presAssocID="{754B875B-0691-410A-97C9-3E74465D91BF}" presName="txThree" presStyleLbl="node3" presStyleIdx="0" presStyleCnt="1" custScaleX="45074" custLinFactNeighborX="9883">
        <dgm:presLayoutVars>
          <dgm:chPref val="3"/>
        </dgm:presLayoutVars>
      </dgm:prSet>
      <dgm:spPr/>
    </dgm:pt>
    <dgm:pt modelId="{8E912812-0CE0-452D-9518-F16F6FBAF792}" type="pres">
      <dgm:prSet presAssocID="{754B875B-0691-410A-97C9-3E74465D91BF}" presName="horzThree" presStyleCnt="0"/>
      <dgm:spPr/>
    </dgm:pt>
  </dgm:ptLst>
  <dgm:cxnLst>
    <dgm:cxn modelId="{13E5571F-4E76-43C5-9805-7F4624ACB1C2}" type="presOf" srcId="{BBC73F94-70E1-4859-9052-8DC90C8D6715}" destId="{442432E0-A4E3-46FB-97E7-0E3EA82A162E}" srcOrd="0" destOrd="0" presId="urn:microsoft.com/office/officeart/2005/8/layout/architecture"/>
    <dgm:cxn modelId="{D69C1447-2B29-46FD-911F-20753208A3EF}" srcId="{8DDEAC36-96C3-4FC8-9D73-B25D4DB1CC48}" destId="{BBC73F94-70E1-4859-9052-8DC90C8D6715}" srcOrd="0" destOrd="0" parTransId="{5D9A6B33-064A-410B-8019-B63E215F6A89}" sibTransId="{2280133E-A9A5-49E9-8D75-95CC0459B262}"/>
    <dgm:cxn modelId="{1B942267-A816-45CB-8A1C-4239412696DB}" srcId="{BBC73F94-70E1-4859-9052-8DC90C8D6715}" destId="{754B875B-0691-410A-97C9-3E74465D91BF}" srcOrd="0" destOrd="0" parTransId="{30756C17-1701-411C-BFAF-2C40CF20EBB6}" sibTransId="{88F64EB7-D232-469F-BA75-D0080C1AD9BA}"/>
    <dgm:cxn modelId="{F9723E48-590B-4E2D-A195-F6A44AD5F815}" type="presOf" srcId="{8DDEAC36-96C3-4FC8-9D73-B25D4DB1CC48}" destId="{D3D97E42-BBDD-44BC-BD7D-306A5935E6BE}" srcOrd="0" destOrd="0" presId="urn:microsoft.com/office/officeart/2005/8/layout/architecture"/>
    <dgm:cxn modelId="{645EC350-B8D4-45D8-B435-2E97792DE2B4}" type="presOf" srcId="{754B875B-0691-410A-97C9-3E74465D91BF}" destId="{AEF5EB2D-885D-4A33-9CDE-3B3641688EF0}" srcOrd="0" destOrd="0" presId="urn:microsoft.com/office/officeart/2005/8/layout/architecture"/>
    <dgm:cxn modelId="{C08267A1-654F-4A2D-B3EB-65ECC1A7862F}" srcId="{C00430F2-3A60-4A45-B7AC-6CA57582CB66}" destId="{8DDEAC36-96C3-4FC8-9D73-B25D4DB1CC48}" srcOrd="0" destOrd="0" parTransId="{6A85C201-AD86-4A84-9AEA-EC906F83FE28}" sibTransId="{FB1768D0-B167-43B9-B265-73F3F3058930}"/>
    <dgm:cxn modelId="{5116E4B6-7A85-4644-A3B0-877B22337957}" type="presOf" srcId="{C00430F2-3A60-4A45-B7AC-6CA57582CB66}" destId="{2EEC7D1F-8B8E-4BA2-8EE2-80432613E925}" srcOrd="0" destOrd="0" presId="urn:microsoft.com/office/officeart/2005/8/layout/architecture"/>
    <dgm:cxn modelId="{E5885CBC-238B-49AE-B9BA-7079C6899F9F}" type="presParOf" srcId="{2EEC7D1F-8B8E-4BA2-8EE2-80432613E925}" destId="{27215CC8-A891-4065-B278-59D6C3631C42}" srcOrd="0" destOrd="0" presId="urn:microsoft.com/office/officeart/2005/8/layout/architecture"/>
    <dgm:cxn modelId="{D10351CE-2FD3-44FA-AD92-45006960C55D}" type="presParOf" srcId="{27215CC8-A891-4065-B278-59D6C3631C42}" destId="{D3D97E42-BBDD-44BC-BD7D-306A5935E6BE}" srcOrd="0" destOrd="0" presId="urn:microsoft.com/office/officeart/2005/8/layout/architecture"/>
    <dgm:cxn modelId="{1C9EB53B-8018-4F1E-AF96-38C86AA1947A}" type="presParOf" srcId="{27215CC8-A891-4065-B278-59D6C3631C42}" destId="{AF3AAB1B-9D50-4C92-8B61-EA6F2C614CFA}" srcOrd="1" destOrd="0" presId="urn:microsoft.com/office/officeart/2005/8/layout/architecture"/>
    <dgm:cxn modelId="{DF653F08-C764-4F03-A81F-3A7D2F998476}" type="presParOf" srcId="{27215CC8-A891-4065-B278-59D6C3631C42}" destId="{EC55F53F-5646-4948-BB79-39D8807E0A6E}" srcOrd="2" destOrd="0" presId="urn:microsoft.com/office/officeart/2005/8/layout/architecture"/>
    <dgm:cxn modelId="{E3C1C0DA-7C7B-477A-A8AC-59D694C5549E}" type="presParOf" srcId="{EC55F53F-5646-4948-BB79-39D8807E0A6E}" destId="{796F7230-6563-4B29-9B31-1E6168EAE1A7}" srcOrd="0" destOrd="0" presId="urn:microsoft.com/office/officeart/2005/8/layout/architecture"/>
    <dgm:cxn modelId="{937FDEDE-45E4-4366-A1E0-5762FD16573D}" type="presParOf" srcId="{796F7230-6563-4B29-9B31-1E6168EAE1A7}" destId="{442432E0-A4E3-46FB-97E7-0E3EA82A162E}" srcOrd="0" destOrd="0" presId="urn:microsoft.com/office/officeart/2005/8/layout/architecture"/>
    <dgm:cxn modelId="{C5A3061C-7F2B-44AD-8C78-3C6014902B47}" type="presParOf" srcId="{796F7230-6563-4B29-9B31-1E6168EAE1A7}" destId="{48124641-4323-42B2-B58E-B49F11E870B5}" srcOrd="1" destOrd="0" presId="urn:microsoft.com/office/officeart/2005/8/layout/architecture"/>
    <dgm:cxn modelId="{C3ED3C26-75B4-4350-9FBC-0E41FF0C399E}" type="presParOf" srcId="{796F7230-6563-4B29-9B31-1E6168EAE1A7}" destId="{8729715E-41E4-401A-A812-8748A1B78655}" srcOrd="2" destOrd="0" presId="urn:microsoft.com/office/officeart/2005/8/layout/architecture"/>
    <dgm:cxn modelId="{C8EFF641-EC6B-4035-9240-40EA3627EAF8}" type="presParOf" srcId="{8729715E-41E4-401A-A812-8748A1B78655}" destId="{BD74BFE4-71FF-4B50-B9A0-3A5FEFC66286}" srcOrd="0" destOrd="0" presId="urn:microsoft.com/office/officeart/2005/8/layout/architecture"/>
    <dgm:cxn modelId="{01B6155A-A39F-44A6-8E51-D19A15C320A9}" type="presParOf" srcId="{BD74BFE4-71FF-4B50-B9A0-3A5FEFC66286}" destId="{AEF5EB2D-885D-4A33-9CDE-3B3641688EF0}" srcOrd="0" destOrd="0" presId="urn:microsoft.com/office/officeart/2005/8/layout/architecture"/>
    <dgm:cxn modelId="{CFBE2782-792E-488D-9123-5AFD9FD792F4}" type="presParOf" srcId="{BD74BFE4-71FF-4B50-B9A0-3A5FEFC66286}" destId="{8E912812-0CE0-452D-9518-F16F6FBAF792}"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0D712-A947-41AF-91D3-571BD31CF7F3}">
      <dsp:nvSpPr>
        <dsp:cNvPr id="0" name=""/>
        <dsp:cNvSpPr/>
      </dsp:nvSpPr>
      <dsp:spPr>
        <a:xfrm>
          <a:off x="9242" y="735631"/>
          <a:ext cx="2762398" cy="2580037"/>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Define and calculate a foundation budget for each district</a:t>
          </a:r>
          <a:r>
            <a:rPr lang="en-US" sz="1800" kern="1200" dirty="0"/>
            <a:t>, given the specific grades, programs, and demographic characteristics of its students</a:t>
          </a:r>
        </a:p>
      </dsp:txBody>
      <dsp:txXfrm>
        <a:off x="84809" y="811198"/>
        <a:ext cx="2611264" cy="2428903"/>
      </dsp:txXfrm>
    </dsp:sp>
    <dsp:sp modelId="{4F2A453D-DFFC-4AE5-8FBF-C9E7ED730C7E}">
      <dsp:nvSpPr>
        <dsp:cNvPr id="0" name=""/>
        <dsp:cNvSpPr/>
      </dsp:nvSpPr>
      <dsp:spPr>
        <a:xfrm>
          <a:off x="3047880" y="1683112"/>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3047880" y="1820127"/>
        <a:ext cx="409940" cy="411044"/>
      </dsp:txXfrm>
    </dsp:sp>
    <dsp:sp modelId="{AEA63AFF-9003-4769-A4B1-84E6AD2B766A}">
      <dsp:nvSpPr>
        <dsp:cNvPr id="0" name=""/>
        <dsp:cNvSpPr/>
      </dsp:nvSpPr>
      <dsp:spPr>
        <a:xfrm>
          <a:off x="3876600" y="735631"/>
          <a:ext cx="2762398" cy="2580037"/>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Determine an equitable local contribution requirement</a:t>
          </a:r>
          <a:r>
            <a:rPr lang="en-US" sz="1800" kern="1200" dirty="0"/>
            <a:t>, how much of the foundation budget that should be paid for by each city and town’s property tax, based upon the relative wealth of the municipality</a:t>
          </a:r>
        </a:p>
      </dsp:txBody>
      <dsp:txXfrm>
        <a:off x="3952167" y="811198"/>
        <a:ext cx="2611264" cy="2428903"/>
      </dsp:txXfrm>
    </dsp:sp>
    <dsp:sp modelId="{5327CE3A-EABB-4371-B12A-1F2059FB4C3A}">
      <dsp:nvSpPr>
        <dsp:cNvPr id="0" name=""/>
        <dsp:cNvSpPr/>
      </dsp:nvSpPr>
      <dsp:spPr>
        <a:xfrm>
          <a:off x="6915239" y="1683112"/>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6915239" y="1820127"/>
        <a:ext cx="409940" cy="411044"/>
      </dsp:txXfrm>
    </dsp:sp>
    <dsp:sp modelId="{1DF52D8A-E4C9-4892-BAD3-3894A54008DE}">
      <dsp:nvSpPr>
        <dsp:cNvPr id="0" name=""/>
        <dsp:cNvSpPr/>
      </dsp:nvSpPr>
      <dsp:spPr>
        <a:xfrm>
          <a:off x="7743958" y="735631"/>
          <a:ext cx="2762398" cy="2580037"/>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Calculate state aid</a:t>
          </a:r>
          <a:r>
            <a:rPr lang="en-US" sz="1800" kern="1200" dirty="0"/>
            <a:t>, providing necessary funds to reach foundation or mandated minimum aid increases</a:t>
          </a:r>
        </a:p>
      </dsp:txBody>
      <dsp:txXfrm>
        <a:off x="7819525" y="811198"/>
        <a:ext cx="2611264" cy="24289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7FDC5-4DAC-4C1C-9513-65ED8BB05C8E}">
      <dsp:nvSpPr>
        <dsp:cNvPr id="0" name=""/>
        <dsp:cNvSpPr/>
      </dsp:nvSpPr>
      <dsp:spPr>
        <a:xfrm>
          <a:off x="1111" y="965102"/>
          <a:ext cx="1472871" cy="1472871"/>
        </a:xfrm>
        <a:prstGeom prst="ellipse">
          <a:avLst/>
        </a:prstGeom>
        <a:solidFill>
          <a:srgbClr val="4472C4">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0000"/>
              </a:solidFill>
              <a:latin typeface="Calibri" panose="020F0502020204030204"/>
              <a:ea typeface="+mn-ea"/>
              <a:cs typeface="+mn-cs"/>
            </a:rPr>
            <a:t>2022 aggregate income </a:t>
          </a:r>
          <a:br>
            <a:rPr lang="en-US" sz="1200" kern="1200" dirty="0">
              <a:solidFill>
                <a:srgbClr val="000000"/>
              </a:solidFill>
              <a:latin typeface="Calibri" panose="020F0502020204030204"/>
              <a:ea typeface="+mn-ea"/>
              <a:cs typeface="+mn-cs"/>
            </a:rPr>
          </a:br>
          <a:r>
            <a:rPr lang="en-US" sz="1200" kern="1200" dirty="0">
              <a:solidFill>
                <a:srgbClr val="000000"/>
              </a:solidFill>
              <a:latin typeface="Calibri" panose="020F0502020204030204"/>
              <a:ea typeface="+mn-ea"/>
              <a:cs typeface="+mn-cs"/>
            </a:rPr>
            <a:t>X </a:t>
          </a:r>
          <a:br>
            <a:rPr lang="en-US" sz="1200" kern="1200" dirty="0">
              <a:solidFill>
                <a:srgbClr val="000000"/>
              </a:solidFill>
              <a:latin typeface="Calibri" panose="020F0502020204030204"/>
              <a:ea typeface="+mn-ea"/>
              <a:cs typeface="+mn-cs"/>
            </a:rPr>
          </a:br>
          <a:r>
            <a:rPr lang="en-US" sz="1200" kern="1200" dirty="0">
              <a:solidFill>
                <a:srgbClr val="000000"/>
              </a:solidFill>
              <a:latin typeface="Calibri" panose="020F0502020204030204"/>
              <a:ea typeface="+mn-ea"/>
              <a:cs typeface="+mn-cs"/>
            </a:rPr>
            <a:t>Statewide Income % </a:t>
          </a:r>
          <a:br>
            <a:rPr lang="en-US" sz="1200" kern="1200" dirty="0">
              <a:solidFill>
                <a:srgbClr val="000000"/>
              </a:solidFill>
              <a:latin typeface="Calibri" panose="020F0502020204030204"/>
              <a:ea typeface="+mn-ea"/>
              <a:cs typeface="+mn-cs"/>
            </a:rPr>
          </a:br>
          <a:r>
            <a:rPr lang="en-US" sz="1200" kern="1200" dirty="0">
              <a:solidFill>
                <a:srgbClr val="0D1969"/>
              </a:solidFill>
              <a:latin typeface="Calibri" panose="020F0502020204030204"/>
              <a:ea typeface="+mn-ea"/>
              <a:cs typeface="+mn-cs"/>
            </a:rPr>
            <a:t>1.5699%</a:t>
          </a:r>
          <a:endParaRPr lang="en-US" sz="1200" kern="1200" dirty="0">
            <a:solidFill>
              <a:srgbClr val="000000"/>
            </a:solidFill>
            <a:latin typeface="Calibri" panose="020F0502020204030204"/>
            <a:ea typeface="+mn-ea"/>
            <a:cs typeface="+mn-cs"/>
          </a:endParaRPr>
        </a:p>
      </dsp:txBody>
      <dsp:txXfrm>
        <a:off x="216808" y="1180799"/>
        <a:ext cx="1041477" cy="1041477"/>
      </dsp:txXfrm>
    </dsp:sp>
    <dsp:sp modelId="{FDFEC808-FBDA-42D6-85A2-82C5DCFC0E83}">
      <dsp:nvSpPr>
        <dsp:cNvPr id="0" name=""/>
        <dsp:cNvSpPr/>
      </dsp:nvSpPr>
      <dsp:spPr>
        <a:xfrm>
          <a:off x="1593579" y="1274405"/>
          <a:ext cx="854265" cy="854265"/>
        </a:xfrm>
        <a:prstGeom prst="mathPlus">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ysClr val="window" lastClr="FFFFFF"/>
            </a:solidFill>
            <a:latin typeface="Calibri" panose="020F0502020204030204"/>
            <a:ea typeface="+mn-ea"/>
            <a:cs typeface="+mn-cs"/>
          </a:endParaRPr>
        </a:p>
      </dsp:txBody>
      <dsp:txXfrm>
        <a:off x="1706812" y="1601076"/>
        <a:ext cx="627799" cy="200923"/>
      </dsp:txXfrm>
    </dsp:sp>
    <dsp:sp modelId="{6E648C0D-DCEC-4994-B282-1676B4A0C533}">
      <dsp:nvSpPr>
        <dsp:cNvPr id="0" name=""/>
        <dsp:cNvSpPr/>
      </dsp:nvSpPr>
      <dsp:spPr>
        <a:xfrm>
          <a:off x="2567442" y="965102"/>
          <a:ext cx="1472871" cy="1472871"/>
        </a:xfrm>
        <a:prstGeom prst="ellipse">
          <a:avLst/>
        </a:prstGeom>
        <a:solidFill>
          <a:srgbClr val="4472C4">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0000"/>
              </a:solidFill>
              <a:latin typeface="Calibri" panose="020F0502020204030204"/>
              <a:ea typeface="+mn-ea"/>
              <a:cs typeface="+mn-cs"/>
            </a:rPr>
            <a:t>2024 EQV </a:t>
          </a:r>
          <a:br>
            <a:rPr lang="en-US" sz="1200" kern="1200" dirty="0">
              <a:solidFill>
                <a:srgbClr val="000000"/>
              </a:solidFill>
              <a:latin typeface="Calibri" panose="020F0502020204030204"/>
              <a:ea typeface="+mn-ea"/>
              <a:cs typeface="+mn-cs"/>
            </a:rPr>
          </a:br>
          <a:r>
            <a:rPr lang="en-US" sz="1200" kern="1200" dirty="0">
              <a:solidFill>
                <a:srgbClr val="000000"/>
              </a:solidFill>
              <a:latin typeface="Calibri" panose="020F0502020204030204"/>
              <a:ea typeface="+mn-ea"/>
              <a:cs typeface="+mn-cs"/>
            </a:rPr>
            <a:t>X </a:t>
          </a:r>
          <a:br>
            <a:rPr lang="en-US" sz="1200" kern="1200" dirty="0">
              <a:solidFill>
                <a:srgbClr val="000000"/>
              </a:solidFill>
              <a:latin typeface="Calibri" panose="020F0502020204030204"/>
              <a:ea typeface="+mn-ea"/>
              <a:cs typeface="+mn-cs"/>
            </a:rPr>
          </a:br>
          <a:r>
            <a:rPr lang="en-US" sz="1200" kern="1200" dirty="0">
              <a:solidFill>
                <a:srgbClr val="000000"/>
              </a:solidFill>
              <a:latin typeface="Calibri" panose="020F0502020204030204"/>
              <a:ea typeface="+mn-ea"/>
              <a:cs typeface="+mn-cs"/>
            </a:rPr>
            <a:t>Statewide Property </a:t>
          </a:r>
          <a:br>
            <a:rPr lang="en-US" sz="1200" kern="1200" dirty="0">
              <a:solidFill>
                <a:srgbClr val="000000"/>
              </a:solidFill>
              <a:latin typeface="Calibri" panose="020F0502020204030204"/>
              <a:ea typeface="+mn-ea"/>
              <a:cs typeface="+mn-cs"/>
            </a:rPr>
          </a:br>
          <a:r>
            <a:rPr lang="en-US" sz="1200" kern="1200" dirty="0">
              <a:solidFill>
                <a:srgbClr val="0D1969"/>
              </a:solidFill>
              <a:latin typeface="Calibri" panose="020F0502020204030204"/>
              <a:ea typeface="+mn-ea"/>
              <a:cs typeface="+mn-cs"/>
            </a:rPr>
            <a:t>0.3243%</a:t>
          </a:r>
          <a:endParaRPr lang="en-US" sz="1200" kern="1200" dirty="0">
            <a:solidFill>
              <a:srgbClr val="000000"/>
            </a:solidFill>
            <a:latin typeface="Calibri" panose="020F0502020204030204"/>
            <a:ea typeface="+mn-ea"/>
            <a:cs typeface="+mn-cs"/>
          </a:endParaRPr>
        </a:p>
      </dsp:txBody>
      <dsp:txXfrm>
        <a:off x="2783139" y="1180799"/>
        <a:ext cx="1041477" cy="1041477"/>
      </dsp:txXfrm>
    </dsp:sp>
    <dsp:sp modelId="{45322DC9-C190-4E90-9E93-D50A42EC5258}">
      <dsp:nvSpPr>
        <dsp:cNvPr id="0" name=""/>
        <dsp:cNvSpPr/>
      </dsp:nvSpPr>
      <dsp:spPr>
        <a:xfrm>
          <a:off x="4159910" y="1274405"/>
          <a:ext cx="854265" cy="854265"/>
        </a:xfrm>
        <a:prstGeom prst="mathEqual">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ysClr val="window" lastClr="FFFFFF"/>
            </a:solidFill>
            <a:latin typeface="Calibri" panose="020F0502020204030204"/>
            <a:ea typeface="+mn-ea"/>
            <a:cs typeface="+mn-cs"/>
          </a:endParaRPr>
        </a:p>
      </dsp:txBody>
      <dsp:txXfrm>
        <a:off x="4273143" y="1450384"/>
        <a:ext cx="627799" cy="502307"/>
      </dsp:txXfrm>
    </dsp:sp>
    <dsp:sp modelId="{4B2003F7-A90A-41D3-97D1-EBC42A6CB66D}">
      <dsp:nvSpPr>
        <dsp:cNvPr id="0" name=""/>
        <dsp:cNvSpPr/>
      </dsp:nvSpPr>
      <dsp:spPr>
        <a:xfrm>
          <a:off x="5133773" y="965102"/>
          <a:ext cx="1472871" cy="1472871"/>
        </a:xfrm>
        <a:prstGeom prst="ellipse">
          <a:avLst/>
        </a:prstGeom>
        <a:solidFill>
          <a:srgbClr val="A5A5A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rgbClr val="000000"/>
              </a:solidFill>
              <a:latin typeface="Calibri" panose="020F0502020204030204"/>
              <a:ea typeface="+mn-ea"/>
              <a:cs typeface="+mn-cs"/>
            </a:rPr>
            <a:t>CEY</a:t>
          </a:r>
        </a:p>
      </dsp:txBody>
      <dsp:txXfrm>
        <a:off x="5349470" y="1180799"/>
        <a:ext cx="1041477" cy="1041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9BE8B-BD87-42A2-9764-1EB090F7B15B}">
      <dsp:nvSpPr>
        <dsp:cNvPr id="0" name=""/>
        <dsp:cNvSpPr/>
      </dsp:nvSpPr>
      <dsp:spPr>
        <a:xfrm>
          <a:off x="1799952" y="1047443"/>
          <a:ext cx="1819919" cy="909959"/>
        </a:xfrm>
        <a:prstGeom prst="roundRect">
          <a:avLst>
            <a:gd name="adj" fmla="val 10000"/>
          </a:avLst>
        </a:prstGeom>
        <a:solidFill>
          <a:sysClr val="window" lastClr="FFFFFF">
            <a:hueOff val="0"/>
            <a:satOff val="0"/>
            <a:lumOff val="0"/>
            <a:alphaOff val="0"/>
          </a:sysClr>
        </a:solidFill>
        <a:ln w="12700" cap="flat" cmpd="sng" algn="ctr">
          <a:solidFill>
            <a:srgbClr val="FFC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ysClr val="windowText" lastClr="000000">
                  <a:hueOff val="0"/>
                  <a:satOff val="0"/>
                  <a:lumOff val="0"/>
                  <a:alphaOff val="0"/>
                </a:sysClr>
              </a:solidFill>
              <a:latin typeface="Calibri" panose="020F0502020204030204"/>
              <a:ea typeface="+mn-ea"/>
              <a:cs typeface="+mn-cs"/>
            </a:rPr>
            <a:t>Increase last year’s required local contribution by the MRGF</a:t>
          </a:r>
        </a:p>
      </dsp:txBody>
      <dsp:txXfrm>
        <a:off x="1826604" y="1074095"/>
        <a:ext cx="1766615" cy="856655"/>
      </dsp:txXfrm>
    </dsp:sp>
    <dsp:sp modelId="{82B584B0-124C-45FD-BE2B-109FC2367A9C}">
      <dsp:nvSpPr>
        <dsp:cNvPr id="0" name=""/>
        <dsp:cNvSpPr/>
      </dsp:nvSpPr>
      <dsp:spPr>
        <a:xfrm rot="18289469">
          <a:off x="3346477" y="958981"/>
          <a:ext cx="1274756" cy="40429"/>
        </a:xfrm>
        <a:custGeom>
          <a:avLst/>
          <a:gdLst/>
          <a:ahLst/>
          <a:cxnLst/>
          <a:rect l="0" t="0" r="0" b="0"/>
          <a:pathLst>
            <a:path>
              <a:moveTo>
                <a:pt x="0" y="20214"/>
              </a:moveTo>
              <a:lnTo>
                <a:pt x="1274756" y="20214"/>
              </a:lnTo>
            </a:path>
          </a:pathLst>
        </a:custGeom>
        <a:noFill/>
        <a:ln w="12700" cap="flat" cmpd="sng" algn="ctr">
          <a:solidFill>
            <a:srgbClr val="FFC00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3939496" y="987158"/>
        <a:ext cx="0" cy="0"/>
      </dsp:txXfrm>
    </dsp:sp>
    <dsp:sp modelId="{B3E8E1DF-4E1D-4AD2-B2E4-4593C4EB17D2}">
      <dsp:nvSpPr>
        <dsp:cNvPr id="0" name=""/>
        <dsp:cNvSpPr/>
      </dsp:nvSpPr>
      <dsp:spPr>
        <a:xfrm>
          <a:off x="4347840" y="989"/>
          <a:ext cx="1819919" cy="909959"/>
        </a:xfrm>
        <a:prstGeom prst="roundRect">
          <a:avLst>
            <a:gd name="adj" fmla="val 10000"/>
          </a:avLst>
        </a:prstGeom>
        <a:solidFill>
          <a:sysClr val="window" lastClr="FFFFFF">
            <a:hueOff val="0"/>
            <a:satOff val="0"/>
            <a:lumOff val="0"/>
            <a:alphaOff val="0"/>
          </a:sysClr>
        </a:solidFill>
        <a:ln w="12700" cap="flat" cmpd="sng" algn="ctr">
          <a:solidFill>
            <a:srgbClr val="FFC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ysClr val="windowText" lastClr="000000">
                  <a:hueOff val="0"/>
                  <a:satOff val="0"/>
                  <a:lumOff val="0"/>
                  <a:alphaOff val="0"/>
                </a:sysClr>
              </a:solidFill>
              <a:latin typeface="Calibri" panose="020F0502020204030204"/>
              <a:ea typeface="+mn-ea"/>
              <a:cs typeface="+mn-cs"/>
            </a:rPr>
            <a:t> If the PLC as a % of foundation is more than target</a:t>
          </a:r>
        </a:p>
      </dsp:txBody>
      <dsp:txXfrm>
        <a:off x="4374492" y="27641"/>
        <a:ext cx="1766615" cy="856655"/>
      </dsp:txXfrm>
    </dsp:sp>
    <dsp:sp modelId="{BF3BCB26-BF55-40DF-B618-CC5C172CA459}">
      <dsp:nvSpPr>
        <dsp:cNvPr id="0" name=""/>
        <dsp:cNvSpPr/>
      </dsp:nvSpPr>
      <dsp:spPr>
        <a:xfrm>
          <a:off x="6167759" y="435754"/>
          <a:ext cx="727967" cy="40429"/>
        </a:xfrm>
        <a:custGeom>
          <a:avLst/>
          <a:gdLst/>
          <a:ahLst/>
          <a:cxnLst/>
          <a:rect l="0" t="0" r="0" b="0"/>
          <a:pathLst>
            <a:path>
              <a:moveTo>
                <a:pt x="0" y="20214"/>
              </a:moveTo>
              <a:lnTo>
                <a:pt x="727967" y="20214"/>
              </a:lnTo>
            </a:path>
          </a:pathLst>
        </a:custGeom>
        <a:noFill/>
        <a:ln w="12700" cap="flat" cmpd="sng" algn="ctr">
          <a:solidFill>
            <a:srgbClr val="FFC000">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6513544" y="437769"/>
        <a:ext cx="0" cy="0"/>
      </dsp:txXfrm>
    </dsp:sp>
    <dsp:sp modelId="{3AC7DFFC-322D-499F-BBD4-F622DC22D511}">
      <dsp:nvSpPr>
        <dsp:cNvPr id="0" name=""/>
        <dsp:cNvSpPr/>
      </dsp:nvSpPr>
      <dsp:spPr>
        <a:xfrm>
          <a:off x="6895727" y="989"/>
          <a:ext cx="1819919" cy="909959"/>
        </a:xfrm>
        <a:prstGeom prst="roundRect">
          <a:avLst>
            <a:gd name="adj" fmla="val 10000"/>
          </a:avLst>
        </a:prstGeom>
        <a:solidFill>
          <a:sysClr val="window" lastClr="FFFFFF">
            <a:hueOff val="0"/>
            <a:satOff val="0"/>
            <a:lumOff val="0"/>
            <a:alphaOff val="0"/>
          </a:sysClr>
        </a:solidFill>
        <a:ln w="12700" cap="flat" cmpd="sng" algn="ctr">
          <a:solidFill>
            <a:srgbClr val="FFC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ysClr val="windowText" lastClr="000000">
                  <a:hueOff val="0"/>
                  <a:satOff val="0"/>
                  <a:lumOff val="0"/>
                  <a:alphaOff val="0"/>
                </a:sysClr>
              </a:solidFill>
              <a:latin typeface="Calibri" panose="020F0502020204030204"/>
              <a:ea typeface="+mn-ea"/>
              <a:cs typeface="+mn-cs"/>
            </a:rPr>
            <a:t>Reduce PLC by 100% of the gap</a:t>
          </a:r>
        </a:p>
      </dsp:txBody>
      <dsp:txXfrm>
        <a:off x="6922379" y="27641"/>
        <a:ext cx="1766615" cy="856655"/>
      </dsp:txXfrm>
    </dsp:sp>
    <dsp:sp modelId="{0F05C161-9291-4B88-95EB-C2952CEAE6E2}">
      <dsp:nvSpPr>
        <dsp:cNvPr id="0" name=""/>
        <dsp:cNvSpPr/>
      </dsp:nvSpPr>
      <dsp:spPr>
        <a:xfrm rot="3227421">
          <a:off x="3367695" y="1979378"/>
          <a:ext cx="1232356" cy="40429"/>
        </a:xfrm>
        <a:custGeom>
          <a:avLst/>
          <a:gdLst/>
          <a:ahLst/>
          <a:cxnLst/>
          <a:rect l="0" t="0" r="0" b="0"/>
          <a:pathLst>
            <a:path>
              <a:moveTo>
                <a:pt x="0" y="20214"/>
              </a:moveTo>
              <a:lnTo>
                <a:pt x="1232356" y="20214"/>
              </a:lnTo>
            </a:path>
          </a:pathLst>
        </a:custGeom>
        <a:noFill/>
        <a:ln w="12700" cap="flat" cmpd="sng" algn="ctr">
          <a:solidFill>
            <a:srgbClr val="FFC00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3990532" y="1956534"/>
        <a:ext cx="0" cy="0"/>
      </dsp:txXfrm>
    </dsp:sp>
    <dsp:sp modelId="{1432B6AB-057E-4A0D-9657-D3783F2ECED5}">
      <dsp:nvSpPr>
        <dsp:cNvPr id="0" name=""/>
        <dsp:cNvSpPr/>
      </dsp:nvSpPr>
      <dsp:spPr>
        <a:xfrm>
          <a:off x="4347876" y="2041783"/>
          <a:ext cx="1819919" cy="909959"/>
        </a:xfrm>
        <a:prstGeom prst="roundRect">
          <a:avLst>
            <a:gd name="adj" fmla="val 10000"/>
          </a:avLst>
        </a:prstGeom>
        <a:solidFill>
          <a:sysClr val="window" lastClr="FFFFFF">
            <a:hueOff val="0"/>
            <a:satOff val="0"/>
            <a:lumOff val="0"/>
            <a:alphaOff val="0"/>
          </a:sysClr>
        </a:solidFill>
        <a:ln w="12700" cap="flat" cmpd="sng" algn="ctr">
          <a:solidFill>
            <a:srgbClr val="FFC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ysClr val="windowText" lastClr="000000">
                  <a:hueOff val="0"/>
                  <a:satOff val="0"/>
                  <a:lumOff val="0"/>
                  <a:alphaOff val="0"/>
                </a:sysClr>
              </a:solidFill>
              <a:latin typeface="Calibri" panose="020F0502020204030204"/>
              <a:ea typeface="+mn-ea"/>
              <a:cs typeface="+mn-cs"/>
            </a:rPr>
            <a:t>If the PLC as a % of foundation is less than target</a:t>
          </a:r>
        </a:p>
      </dsp:txBody>
      <dsp:txXfrm>
        <a:off x="4374528" y="2068435"/>
        <a:ext cx="1766615" cy="856655"/>
      </dsp:txXfrm>
    </dsp:sp>
    <dsp:sp modelId="{D7BE62FF-0CAE-464A-A74F-4D9B02DD80A7}">
      <dsp:nvSpPr>
        <dsp:cNvPr id="0" name=""/>
        <dsp:cNvSpPr/>
      </dsp:nvSpPr>
      <dsp:spPr>
        <a:xfrm rot="18372415">
          <a:off x="5915605" y="1979378"/>
          <a:ext cx="1232313" cy="40429"/>
        </a:xfrm>
        <a:custGeom>
          <a:avLst/>
          <a:gdLst/>
          <a:ahLst/>
          <a:cxnLst/>
          <a:rect l="0" t="0" r="0" b="0"/>
          <a:pathLst>
            <a:path>
              <a:moveTo>
                <a:pt x="0" y="20214"/>
              </a:moveTo>
              <a:lnTo>
                <a:pt x="1232313" y="20214"/>
              </a:lnTo>
            </a:path>
          </a:pathLst>
        </a:custGeom>
        <a:noFill/>
        <a:ln w="12700" cap="flat" cmpd="sng" algn="ctr">
          <a:solidFill>
            <a:srgbClr val="FFC000">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6488705" y="2006253"/>
        <a:ext cx="0" cy="0"/>
      </dsp:txXfrm>
    </dsp:sp>
    <dsp:sp modelId="{6D865775-3ACD-4970-8DBE-5A7212F4BE41}">
      <dsp:nvSpPr>
        <dsp:cNvPr id="0" name=""/>
        <dsp:cNvSpPr/>
      </dsp:nvSpPr>
      <dsp:spPr>
        <a:xfrm>
          <a:off x="6895727" y="1047443"/>
          <a:ext cx="1819919" cy="909959"/>
        </a:xfrm>
        <a:prstGeom prst="roundRect">
          <a:avLst>
            <a:gd name="adj" fmla="val 10000"/>
          </a:avLst>
        </a:prstGeom>
        <a:solidFill>
          <a:sysClr val="window" lastClr="FFFFFF">
            <a:hueOff val="0"/>
            <a:satOff val="0"/>
            <a:lumOff val="0"/>
            <a:alphaOff val="0"/>
          </a:sysClr>
        </a:solidFill>
        <a:ln w="12700" cap="flat" cmpd="sng" algn="ctr">
          <a:solidFill>
            <a:srgbClr val="FFC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ysClr val="windowText" lastClr="000000">
                  <a:hueOff val="0"/>
                  <a:satOff val="0"/>
                  <a:lumOff val="0"/>
                  <a:alphaOff val="0"/>
                </a:sysClr>
              </a:solidFill>
              <a:latin typeface="Calibri" panose="020F0502020204030204"/>
              <a:ea typeface="+mn-ea"/>
              <a:cs typeface="+mn-cs"/>
            </a:rPr>
            <a:t>If the difference is &lt; than 2.5%, the PLC is the new requirement </a:t>
          </a:r>
        </a:p>
      </dsp:txBody>
      <dsp:txXfrm>
        <a:off x="6922379" y="1074095"/>
        <a:ext cx="1766615" cy="856655"/>
      </dsp:txXfrm>
    </dsp:sp>
    <dsp:sp modelId="{7E0A7B99-ADC5-46E5-9FC3-A5A6A52B8BFB}">
      <dsp:nvSpPr>
        <dsp:cNvPr id="0" name=""/>
        <dsp:cNvSpPr/>
      </dsp:nvSpPr>
      <dsp:spPr>
        <a:xfrm rot="245693">
          <a:off x="6166864" y="2502605"/>
          <a:ext cx="729794" cy="40429"/>
        </a:xfrm>
        <a:custGeom>
          <a:avLst/>
          <a:gdLst/>
          <a:ahLst/>
          <a:cxnLst/>
          <a:rect l="0" t="0" r="0" b="0"/>
          <a:pathLst>
            <a:path>
              <a:moveTo>
                <a:pt x="0" y="20214"/>
              </a:moveTo>
              <a:lnTo>
                <a:pt x="729794" y="20214"/>
              </a:lnTo>
            </a:path>
          </a:pathLst>
        </a:custGeom>
        <a:noFill/>
        <a:ln w="12700" cap="flat" cmpd="sng" algn="ctr">
          <a:solidFill>
            <a:srgbClr val="FFC000">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6514866" y="2503319"/>
        <a:ext cx="0" cy="0"/>
      </dsp:txXfrm>
    </dsp:sp>
    <dsp:sp modelId="{CE00BF54-49A3-403A-952B-34BCF99D061C}">
      <dsp:nvSpPr>
        <dsp:cNvPr id="0" name=""/>
        <dsp:cNvSpPr/>
      </dsp:nvSpPr>
      <dsp:spPr>
        <a:xfrm>
          <a:off x="6895727" y="2093896"/>
          <a:ext cx="1819919" cy="909959"/>
        </a:xfrm>
        <a:prstGeom prst="roundRect">
          <a:avLst>
            <a:gd name="adj" fmla="val 10000"/>
          </a:avLst>
        </a:prstGeom>
        <a:solidFill>
          <a:sysClr val="window" lastClr="FFFFFF">
            <a:hueOff val="0"/>
            <a:satOff val="0"/>
            <a:lumOff val="0"/>
            <a:alphaOff val="0"/>
          </a:sysClr>
        </a:solidFill>
        <a:ln w="12700" cap="flat" cmpd="sng" algn="ctr">
          <a:solidFill>
            <a:srgbClr val="FFC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ysClr val="windowText" lastClr="000000">
                  <a:hueOff val="0"/>
                  <a:satOff val="0"/>
                  <a:lumOff val="0"/>
                  <a:alphaOff val="0"/>
                </a:sysClr>
              </a:solidFill>
              <a:latin typeface="Calibri" panose="020F0502020204030204"/>
              <a:ea typeface="+mn-ea"/>
              <a:cs typeface="+mn-cs"/>
            </a:rPr>
            <a:t>If the difference is between 2.5% and 7.5%, add 1% to PLC</a:t>
          </a:r>
        </a:p>
      </dsp:txBody>
      <dsp:txXfrm>
        <a:off x="6922379" y="2120548"/>
        <a:ext cx="1766615" cy="856655"/>
      </dsp:txXfrm>
    </dsp:sp>
    <dsp:sp modelId="{FA5D3E23-F91F-4083-9503-C29FC8C5583D}">
      <dsp:nvSpPr>
        <dsp:cNvPr id="0" name=""/>
        <dsp:cNvSpPr/>
      </dsp:nvSpPr>
      <dsp:spPr>
        <a:xfrm rot="3388247">
          <a:off x="5872836" y="3025832"/>
          <a:ext cx="1317852" cy="40429"/>
        </a:xfrm>
        <a:custGeom>
          <a:avLst/>
          <a:gdLst/>
          <a:ahLst/>
          <a:cxnLst/>
          <a:rect l="0" t="0" r="0" b="0"/>
          <a:pathLst>
            <a:path>
              <a:moveTo>
                <a:pt x="0" y="20214"/>
              </a:moveTo>
              <a:lnTo>
                <a:pt x="1317852" y="20214"/>
              </a:lnTo>
            </a:path>
          </a:pathLst>
        </a:custGeom>
        <a:noFill/>
        <a:ln w="12700" cap="flat" cmpd="sng" algn="ctr">
          <a:solidFill>
            <a:srgbClr val="FFC000">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6541027" y="3000384"/>
        <a:ext cx="0" cy="0"/>
      </dsp:txXfrm>
    </dsp:sp>
    <dsp:sp modelId="{F36B49DE-9975-46A4-A784-C649D401976D}">
      <dsp:nvSpPr>
        <dsp:cNvPr id="0" name=""/>
        <dsp:cNvSpPr/>
      </dsp:nvSpPr>
      <dsp:spPr>
        <a:xfrm>
          <a:off x="6895727" y="3140350"/>
          <a:ext cx="1819919" cy="909959"/>
        </a:xfrm>
        <a:prstGeom prst="roundRect">
          <a:avLst>
            <a:gd name="adj" fmla="val 10000"/>
          </a:avLst>
        </a:prstGeom>
        <a:solidFill>
          <a:sysClr val="window" lastClr="FFFFFF">
            <a:hueOff val="0"/>
            <a:satOff val="0"/>
            <a:lumOff val="0"/>
            <a:alphaOff val="0"/>
          </a:sysClr>
        </a:solidFill>
        <a:ln w="12700" cap="flat" cmpd="sng" algn="ctr">
          <a:solidFill>
            <a:srgbClr val="FFC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ysClr val="windowText" lastClr="000000">
                  <a:hueOff val="0"/>
                  <a:satOff val="0"/>
                  <a:lumOff val="0"/>
                  <a:alphaOff val="0"/>
                </a:sysClr>
              </a:solidFill>
              <a:latin typeface="Calibri" panose="020F0502020204030204"/>
              <a:ea typeface="+mn-ea"/>
              <a:cs typeface="+mn-cs"/>
            </a:rPr>
            <a:t>If the difference is &gt; 7.5%, add 2% to PLC</a:t>
          </a:r>
        </a:p>
      </dsp:txBody>
      <dsp:txXfrm>
        <a:off x="6922379" y="3167002"/>
        <a:ext cx="1766615" cy="856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97E42-BBDD-44BC-BD7D-306A5935E6BE}">
      <dsp:nvSpPr>
        <dsp:cNvPr id="0" name=""/>
        <dsp:cNvSpPr/>
      </dsp:nvSpPr>
      <dsp:spPr>
        <a:xfrm>
          <a:off x="2028812" y="2375027"/>
          <a:ext cx="2469840" cy="1770537"/>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Text" lastClr="000000">
                  <a:hueOff val="0"/>
                  <a:satOff val="0"/>
                  <a:lumOff val="0"/>
                  <a:alphaOff val="0"/>
                </a:sysClr>
              </a:solidFill>
              <a:latin typeface="Calibri" panose="020F0502020204030204"/>
              <a:ea typeface="+mn-ea"/>
              <a:cs typeface="+mn-cs"/>
            </a:rPr>
            <a:t>(2) This year’s required local contribution</a:t>
          </a:r>
        </a:p>
      </dsp:txBody>
      <dsp:txXfrm>
        <a:off x="2080669" y="2426884"/>
        <a:ext cx="2366126" cy="1666823"/>
      </dsp:txXfrm>
    </dsp:sp>
    <dsp:sp modelId="{442432E0-A4E3-46FB-97E7-0E3EA82A162E}">
      <dsp:nvSpPr>
        <dsp:cNvPr id="0" name=""/>
        <dsp:cNvSpPr/>
      </dsp:nvSpPr>
      <dsp:spPr>
        <a:xfrm>
          <a:off x="2048116" y="987885"/>
          <a:ext cx="2431526" cy="1319446"/>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Text" lastClr="000000">
                  <a:hueOff val="0"/>
                  <a:satOff val="0"/>
                  <a:lumOff val="0"/>
                  <a:alphaOff val="0"/>
                </a:sysClr>
              </a:solidFill>
              <a:latin typeface="Calibri" panose="020F0502020204030204"/>
              <a:ea typeface="+mn-ea"/>
              <a:cs typeface="+mn-cs"/>
            </a:rPr>
            <a:t>Prior year’s aid</a:t>
          </a:r>
        </a:p>
      </dsp:txBody>
      <dsp:txXfrm>
        <a:off x="2086761" y="1026530"/>
        <a:ext cx="2354236" cy="1242156"/>
      </dsp:txXfrm>
    </dsp:sp>
    <dsp:sp modelId="{AEF5EB2D-885D-4A33-9CDE-3B3641688EF0}">
      <dsp:nvSpPr>
        <dsp:cNvPr id="0" name=""/>
        <dsp:cNvSpPr/>
      </dsp:nvSpPr>
      <dsp:spPr>
        <a:xfrm>
          <a:off x="2038520" y="985"/>
          <a:ext cx="2450719" cy="919205"/>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Text" lastClr="000000">
                  <a:hueOff val="0"/>
                  <a:satOff val="0"/>
                  <a:lumOff val="0"/>
                  <a:alphaOff val="0"/>
                </a:sysClr>
              </a:solidFill>
              <a:latin typeface="Calibri" panose="020F0502020204030204"/>
              <a:ea typeface="+mn-ea"/>
              <a:cs typeface="+mn-cs"/>
            </a:rPr>
            <a:t>(3) Foundation aid increase</a:t>
          </a:r>
        </a:p>
      </dsp:txBody>
      <dsp:txXfrm>
        <a:off x="2065443" y="27908"/>
        <a:ext cx="2396873" cy="8653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07B44-A9F9-6344-868B-44BA300F2CC7}" type="datetimeFigureOut">
              <a:rPr lang="en-US" smtClean="0"/>
              <a:t>7/7/2025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DB38A-5D4A-D140-AE31-7200571C691E}" type="slidenum">
              <a:rPr lang="en-US" smtClean="0"/>
              <a:t>‹#›</a:t>
            </a:fld>
            <a:endParaRPr lang="en-US"/>
          </a:p>
        </p:txBody>
      </p:sp>
    </p:spTree>
    <p:extLst>
      <p:ext uri="{BB962C8B-B14F-4D97-AF65-F5344CB8AC3E}">
        <p14:creationId xmlns:p14="http://schemas.microsoft.com/office/powerpoint/2010/main" val="202887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1</a:t>
            </a:fld>
            <a:endParaRPr lang="en-US"/>
          </a:p>
        </p:txBody>
      </p:sp>
    </p:spTree>
    <p:extLst>
      <p:ext uri="{BB962C8B-B14F-4D97-AF65-F5344CB8AC3E}">
        <p14:creationId xmlns:p14="http://schemas.microsoft.com/office/powerpoint/2010/main" val="3612339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02776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69933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89854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81975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13837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46005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3510268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60728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1573754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83381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79651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54137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74718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41524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7414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3621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Shape&#10;&#10;AI-generated content may be incorrect.">
            <a:extLst>
              <a:ext uri="{FF2B5EF4-FFF2-40B4-BE49-F238E27FC236}">
                <a16:creationId xmlns:a16="http://schemas.microsoft.com/office/drawing/2014/main" id="{A6104FB5-1528-7DE1-824E-7AD7C56D3D9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50292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60667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19444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shape&#10;&#10;AI-generated content may be incorrect.">
            <a:extLst>
              <a:ext uri="{FF2B5EF4-FFF2-40B4-BE49-F238E27FC236}">
                <a16:creationId xmlns:a16="http://schemas.microsoft.com/office/drawing/2014/main" id="{51D4DCB4-D71E-80F2-CD14-980FA57C2A14}"/>
              </a:ext>
            </a:extLst>
          </p:cNvPr>
          <p:cNvPicPr>
            <a:picLocks noChangeAspect="1"/>
          </p:cNvPicPr>
          <p:nvPr userDrawn="1"/>
        </p:nvPicPr>
        <p:blipFill>
          <a:blip r:embed="rId2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469991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8" r:id="rId4"/>
    <p:sldLayoutId id="2147483652" r:id="rId5"/>
    <p:sldLayoutId id="2147483653" r:id="rId6"/>
    <p:sldLayoutId id="2147483655" r:id="rId7"/>
    <p:sldLayoutId id="2147483665" r:id="rId8"/>
    <p:sldLayoutId id="2147483664" r:id="rId9"/>
    <p:sldLayoutId id="2147483666" r:id="rId10"/>
    <p:sldLayoutId id="2147483656" r:id="rId11"/>
    <p:sldLayoutId id="2147483660" r:id="rId12"/>
    <p:sldLayoutId id="2147483661" r:id="rId13"/>
    <p:sldLayoutId id="2147483657" r:id="rId14"/>
    <p:sldLayoutId id="2147483669" r:id="rId15"/>
    <p:sldLayoutId id="2147483662" r:id="rId16"/>
    <p:sldLayoutId id="2147483670" r:id="rId17"/>
    <p:sldLayoutId id="2147483663" r:id="rId18"/>
    <p:sldLayoutId id="2147483671" r:id="rId19"/>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malegislature.gov/Laws/SessionLaws/Acts/2019/Chapter132"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B2B-9E86-B31F-8494-E95DE385C2EA}"/>
              </a:ext>
            </a:extLst>
          </p:cNvPr>
          <p:cNvSpPr>
            <a:spLocks noGrp="1"/>
          </p:cNvSpPr>
          <p:nvPr>
            <p:ph type="ctrTitle"/>
          </p:nvPr>
        </p:nvSpPr>
        <p:spPr>
          <a:xfrm>
            <a:off x="342899" y="1377519"/>
            <a:ext cx="10423072" cy="2560638"/>
          </a:xfrm>
        </p:spPr>
        <p:txBody>
          <a:bodyPr>
            <a:normAutofit fontScale="90000"/>
          </a:bodyPr>
          <a:lstStyle/>
          <a:p>
            <a:r>
              <a:rPr lang="en-US" dirty="0"/>
              <a:t>FY26 Chapter 70 Aid and Charter Reimbursements</a:t>
            </a:r>
          </a:p>
        </p:txBody>
      </p:sp>
      <p:sp>
        <p:nvSpPr>
          <p:cNvPr id="3" name="Subtitle 2">
            <a:extLst>
              <a:ext uri="{FF2B5EF4-FFF2-40B4-BE49-F238E27FC236}">
                <a16:creationId xmlns:a16="http://schemas.microsoft.com/office/drawing/2014/main" id="{8141BCB3-4284-A57E-4AB3-04CB2D22AC2E}"/>
              </a:ext>
            </a:extLst>
          </p:cNvPr>
          <p:cNvSpPr>
            <a:spLocks noGrp="1"/>
          </p:cNvSpPr>
          <p:nvPr>
            <p:ph type="subTitle" idx="1"/>
          </p:nvPr>
        </p:nvSpPr>
        <p:spPr/>
        <p:txBody>
          <a:bodyPr/>
          <a:lstStyle/>
          <a:p>
            <a:r>
              <a:rPr lang="en-US" dirty="0"/>
              <a:t>July 2025</a:t>
            </a:r>
          </a:p>
        </p:txBody>
      </p:sp>
    </p:spTree>
    <p:extLst>
      <p:ext uri="{BB962C8B-B14F-4D97-AF65-F5344CB8AC3E}">
        <p14:creationId xmlns:p14="http://schemas.microsoft.com/office/powerpoint/2010/main" val="263610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B7AC3-FDB6-F520-B76D-3F38275BC0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30F748-8848-B8C0-506A-B0A8CE18B682}"/>
              </a:ext>
            </a:extLst>
          </p:cNvPr>
          <p:cNvSpPr>
            <a:spLocks noGrp="1"/>
          </p:cNvSpPr>
          <p:nvPr>
            <p:ph type="title"/>
          </p:nvPr>
        </p:nvSpPr>
        <p:spPr>
          <a:xfrm>
            <a:off x="173178" y="308699"/>
            <a:ext cx="11890665" cy="861002"/>
          </a:xfrm>
        </p:spPr>
        <p:txBody>
          <a:bodyPr>
            <a:noAutofit/>
          </a:bodyPr>
          <a:lstStyle/>
          <a:p>
            <a:r>
              <a:rPr lang="en-US" sz="3600" dirty="0"/>
              <a:t>Tuition rates for Commonwealth charter schools are based on the same foundation budget rates used in Chapter 70</a:t>
            </a:r>
          </a:p>
        </p:txBody>
      </p:sp>
      <p:sp>
        <p:nvSpPr>
          <p:cNvPr id="3" name="Content Placeholder 2">
            <a:extLst>
              <a:ext uri="{FF2B5EF4-FFF2-40B4-BE49-F238E27FC236}">
                <a16:creationId xmlns:a16="http://schemas.microsoft.com/office/drawing/2014/main" id="{728B6315-11E2-AB6D-A097-0DD44C9CE939}"/>
              </a:ext>
            </a:extLst>
          </p:cNvPr>
          <p:cNvSpPr>
            <a:spLocks noGrp="1"/>
          </p:cNvSpPr>
          <p:nvPr>
            <p:ph idx="1"/>
          </p:nvPr>
        </p:nvSpPr>
        <p:spPr/>
        <p:txBody>
          <a:bodyPr anchor="ctr"/>
          <a:lstStyle/>
          <a:p>
            <a:r>
              <a:rPr lang="en-US" dirty="0"/>
              <a:t>Foundation budget rate increases being implemented in FY26 have been incorporated into our projected FY26 tuition rates</a:t>
            </a:r>
          </a:p>
          <a:p>
            <a:endParaRPr lang="en-US" dirty="0"/>
          </a:p>
          <a:p>
            <a:r>
              <a:rPr lang="en-US" dirty="0"/>
              <a:t>In addition, charter school low-income enrollment for FY26 has been identified using the same eligibility criteria used for districts (see slide 4)</a:t>
            </a:r>
          </a:p>
        </p:txBody>
      </p:sp>
      <p:sp>
        <p:nvSpPr>
          <p:cNvPr id="4" name="Slide Number Placeholder 3">
            <a:extLst>
              <a:ext uri="{FF2B5EF4-FFF2-40B4-BE49-F238E27FC236}">
                <a16:creationId xmlns:a16="http://schemas.microsoft.com/office/drawing/2014/main" id="{28AC67B3-CA48-83A3-F366-31C28BE12E6C}"/>
              </a:ext>
            </a:extLst>
          </p:cNvPr>
          <p:cNvSpPr>
            <a:spLocks noGrp="1"/>
          </p:cNvSpPr>
          <p:nvPr>
            <p:ph type="sldNum" sz="quarter" idx="12"/>
          </p:nvPr>
        </p:nvSpPr>
        <p:spPr/>
        <p:txBody>
          <a:bodyPr/>
          <a:lstStyle/>
          <a:p>
            <a:fld id="{68A8D22E-6BC5-9E47-900C-2BB94685D9F5}" type="slidenum">
              <a:rPr lang="en-US" smtClean="0"/>
              <a:t>10</a:t>
            </a:fld>
            <a:endParaRPr lang="en-US"/>
          </a:p>
        </p:txBody>
      </p:sp>
    </p:spTree>
    <p:extLst>
      <p:ext uri="{BB962C8B-B14F-4D97-AF65-F5344CB8AC3E}">
        <p14:creationId xmlns:p14="http://schemas.microsoft.com/office/powerpoint/2010/main" val="1886577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E1F44-DF94-C2F0-0A20-C67DA9C0DB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0B5C65-E36F-FF09-5D0D-3AD7D593DBDC}"/>
              </a:ext>
            </a:extLst>
          </p:cNvPr>
          <p:cNvSpPr>
            <a:spLocks noGrp="1"/>
          </p:cNvSpPr>
          <p:nvPr>
            <p:ph type="title"/>
          </p:nvPr>
        </p:nvSpPr>
        <p:spPr>
          <a:xfrm>
            <a:off x="173179" y="167181"/>
            <a:ext cx="11890664" cy="861002"/>
          </a:xfrm>
        </p:spPr>
        <p:txBody>
          <a:bodyPr>
            <a:noAutofit/>
          </a:bodyPr>
          <a:lstStyle/>
          <a:p>
            <a:r>
              <a:rPr lang="en-US" sz="3500" dirty="0"/>
              <a:t>FY26 implements the 3-year (100%/60%/40%) schedule for transition aid tied to year over year tuition growth</a:t>
            </a:r>
          </a:p>
        </p:txBody>
      </p:sp>
      <p:sp>
        <p:nvSpPr>
          <p:cNvPr id="3" name="Content Placeholder 2">
            <a:extLst>
              <a:ext uri="{FF2B5EF4-FFF2-40B4-BE49-F238E27FC236}">
                <a16:creationId xmlns:a16="http://schemas.microsoft.com/office/drawing/2014/main" id="{6CD79176-6B02-6486-F649-2031712859D7}"/>
              </a:ext>
            </a:extLst>
          </p:cNvPr>
          <p:cNvSpPr>
            <a:spLocks noGrp="1"/>
          </p:cNvSpPr>
          <p:nvPr>
            <p:ph idx="1"/>
          </p:nvPr>
        </p:nvSpPr>
        <p:spPr>
          <a:xfrm>
            <a:off x="173179" y="1591253"/>
            <a:ext cx="11890665" cy="4766003"/>
          </a:xfrm>
        </p:spPr>
        <p:txBody>
          <a:bodyPr>
            <a:normAutofit lnSpcReduction="10000"/>
          </a:bodyPr>
          <a:lstStyle/>
          <a:p>
            <a:r>
              <a:rPr lang="en-US" dirty="0"/>
              <a:t>Funding for first year reimbursements is prioritized over funding for second year reimbursements</a:t>
            </a:r>
          </a:p>
          <a:p>
            <a:r>
              <a:rPr lang="en-US" dirty="0"/>
              <a:t>The reimbursement formula for transitional aid to districts reflects the change enacted by Section 38 of the FY20 budget, with an entitlement of 100% of any tuition increase in the first year, 60% in the second year, and 40% in the third year</a:t>
            </a:r>
          </a:p>
          <a:p>
            <a:r>
              <a:rPr lang="en-US" dirty="0"/>
              <a:t>The SOA requires that 100% of the total state obligation to be funded in FY26</a:t>
            </a:r>
          </a:p>
          <a:p>
            <a:r>
              <a:rPr lang="en-US" dirty="0"/>
              <a:t>FY26 budget allocates $179 million for these reimbursements</a:t>
            </a:r>
          </a:p>
          <a:p>
            <a:r>
              <a:rPr lang="en-US" dirty="0"/>
              <a:t>The facilities component of the tuition rate is $1,188 per pupil, with this cost fully reimbursed by the state as in prior years</a:t>
            </a:r>
          </a:p>
        </p:txBody>
      </p:sp>
      <p:sp>
        <p:nvSpPr>
          <p:cNvPr id="4" name="Slide Number Placeholder 3">
            <a:extLst>
              <a:ext uri="{FF2B5EF4-FFF2-40B4-BE49-F238E27FC236}">
                <a16:creationId xmlns:a16="http://schemas.microsoft.com/office/drawing/2014/main" id="{DFC0036E-F86A-4808-66B3-7B8070D3F9BD}"/>
              </a:ext>
            </a:extLst>
          </p:cNvPr>
          <p:cNvSpPr>
            <a:spLocks noGrp="1"/>
          </p:cNvSpPr>
          <p:nvPr>
            <p:ph type="sldNum" sz="quarter" idx="12"/>
          </p:nvPr>
        </p:nvSpPr>
        <p:spPr/>
        <p:txBody>
          <a:bodyPr/>
          <a:lstStyle/>
          <a:p>
            <a:fld id="{68A8D22E-6BC5-9E47-900C-2BB94685D9F5}" type="slidenum">
              <a:rPr lang="en-US" smtClean="0"/>
              <a:t>11</a:t>
            </a:fld>
            <a:endParaRPr lang="en-US"/>
          </a:p>
        </p:txBody>
      </p:sp>
    </p:spTree>
    <p:extLst>
      <p:ext uri="{BB962C8B-B14F-4D97-AF65-F5344CB8AC3E}">
        <p14:creationId xmlns:p14="http://schemas.microsoft.com/office/powerpoint/2010/main" val="3738507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CEBEF-4C84-7332-9920-4908449497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5EB42B-F8E9-8598-7D57-29FCB4836BC1}"/>
              </a:ext>
            </a:extLst>
          </p:cNvPr>
          <p:cNvSpPr>
            <a:spLocks noGrp="1"/>
          </p:cNvSpPr>
          <p:nvPr>
            <p:ph type="ctrTitle"/>
          </p:nvPr>
        </p:nvSpPr>
        <p:spPr>
          <a:xfrm>
            <a:off x="342900" y="2148681"/>
            <a:ext cx="10079182" cy="2560638"/>
          </a:xfrm>
        </p:spPr>
        <p:txBody>
          <a:bodyPr>
            <a:normAutofit fontScale="90000"/>
          </a:bodyPr>
          <a:lstStyle/>
          <a:p>
            <a:r>
              <a:rPr lang="en-US" dirty="0"/>
              <a:t>Calculating Chapter 70 local contribution requirements and state aid</a:t>
            </a:r>
          </a:p>
        </p:txBody>
      </p:sp>
    </p:spTree>
    <p:extLst>
      <p:ext uri="{BB962C8B-B14F-4D97-AF65-F5344CB8AC3E}">
        <p14:creationId xmlns:p14="http://schemas.microsoft.com/office/powerpoint/2010/main" val="225953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8C35A-0482-1219-36A8-43B5F48799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E7A255-3B6C-F895-9C0A-82623EB5260C}"/>
              </a:ext>
            </a:extLst>
          </p:cNvPr>
          <p:cNvSpPr>
            <a:spLocks noGrp="1"/>
          </p:cNvSpPr>
          <p:nvPr>
            <p:ph type="title"/>
          </p:nvPr>
        </p:nvSpPr>
        <p:spPr/>
        <p:txBody>
          <a:bodyPr>
            <a:normAutofit/>
          </a:bodyPr>
          <a:lstStyle/>
          <a:p>
            <a:r>
              <a:rPr lang="en-US" dirty="0"/>
              <a:t>Goal of the Chapter 70 formula </a:t>
            </a:r>
          </a:p>
        </p:txBody>
      </p:sp>
      <p:sp>
        <p:nvSpPr>
          <p:cNvPr id="3" name="Content Placeholder 2">
            <a:extLst>
              <a:ext uri="{FF2B5EF4-FFF2-40B4-BE49-F238E27FC236}">
                <a16:creationId xmlns:a16="http://schemas.microsoft.com/office/drawing/2014/main" id="{16CA5D73-A7D3-50C9-E8B8-397455D8E063}"/>
              </a:ext>
            </a:extLst>
          </p:cNvPr>
          <p:cNvSpPr>
            <a:spLocks noGrp="1"/>
          </p:cNvSpPr>
          <p:nvPr>
            <p:ph idx="1"/>
          </p:nvPr>
        </p:nvSpPr>
        <p:spPr/>
        <p:txBody>
          <a:bodyPr anchor="ctr"/>
          <a:lstStyle/>
          <a:p>
            <a:r>
              <a:rPr lang="en-US" dirty="0"/>
              <a:t>To ensure that every district has sufficient resources to meet its foundation budget spending level, through an equitable combination of local property taxes and state aid.</a:t>
            </a:r>
          </a:p>
        </p:txBody>
      </p:sp>
      <p:sp>
        <p:nvSpPr>
          <p:cNvPr id="4" name="Slide Number Placeholder 3">
            <a:extLst>
              <a:ext uri="{FF2B5EF4-FFF2-40B4-BE49-F238E27FC236}">
                <a16:creationId xmlns:a16="http://schemas.microsoft.com/office/drawing/2014/main" id="{1F3D05AE-C5BB-2712-CDA3-925DE1304708}"/>
              </a:ext>
            </a:extLst>
          </p:cNvPr>
          <p:cNvSpPr>
            <a:spLocks noGrp="1"/>
          </p:cNvSpPr>
          <p:nvPr>
            <p:ph type="sldNum" sz="quarter" idx="12"/>
          </p:nvPr>
        </p:nvSpPr>
        <p:spPr/>
        <p:txBody>
          <a:bodyPr/>
          <a:lstStyle/>
          <a:p>
            <a:fld id="{68A8D22E-6BC5-9E47-900C-2BB94685D9F5}" type="slidenum">
              <a:rPr lang="en-US" smtClean="0"/>
              <a:t>13</a:t>
            </a:fld>
            <a:endParaRPr lang="en-US"/>
          </a:p>
        </p:txBody>
      </p:sp>
    </p:spTree>
    <p:extLst>
      <p:ext uri="{BB962C8B-B14F-4D97-AF65-F5344CB8AC3E}">
        <p14:creationId xmlns:p14="http://schemas.microsoft.com/office/powerpoint/2010/main" val="3616549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1B1E3-86A6-416C-0830-E7A0D78E52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A1C9B8-3089-CB02-A38A-524F7B3D8982}"/>
              </a:ext>
            </a:extLst>
          </p:cNvPr>
          <p:cNvSpPr>
            <a:spLocks noGrp="1"/>
          </p:cNvSpPr>
          <p:nvPr>
            <p:ph type="title"/>
          </p:nvPr>
        </p:nvSpPr>
        <p:spPr>
          <a:xfrm>
            <a:off x="173179" y="134523"/>
            <a:ext cx="11890664" cy="861002"/>
          </a:xfrm>
        </p:spPr>
        <p:txBody>
          <a:bodyPr>
            <a:noAutofit/>
          </a:bodyPr>
          <a:lstStyle/>
          <a:p>
            <a:r>
              <a:rPr lang="en-US" sz="3600" dirty="0"/>
              <a:t>The updated formula includes three parameters to be specified in each year’s general appropriations act</a:t>
            </a:r>
          </a:p>
        </p:txBody>
      </p:sp>
      <p:sp>
        <p:nvSpPr>
          <p:cNvPr id="3" name="Content Placeholder 2">
            <a:extLst>
              <a:ext uri="{FF2B5EF4-FFF2-40B4-BE49-F238E27FC236}">
                <a16:creationId xmlns:a16="http://schemas.microsoft.com/office/drawing/2014/main" id="{ADA8CF14-9ED7-0B21-280A-200A07978626}"/>
              </a:ext>
            </a:extLst>
          </p:cNvPr>
          <p:cNvSpPr>
            <a:spLocks noGrp="1"/>
          </p:cNvSpPr>
          <p:nvPr>
            <p:ph idx="1"/>
          </p:nvPr>
        </p:nvSpPr>
        <p:spPr/>
        <p:txBody>
          <a:bodyPr anchor="ctr"/>
          <a:lstStyle/>
          <a:p>
            <a:r>
              <a:rPr lang="en-US" dirty="0"/>
              <a:t>For FY26, these are specified as:</a:t>
            </a:r>
          </a:p>
          <a:p>
            <a:pPr lvl="1"/>
            <a:r>
              <a:rPr lang="en-US" dirty="0"/>
              <a:t>Total state target local contribution = 59%</a:t>
            </a:r>
          </a:p>
          <a:p>
            <a:pPr lvl="1"/>
            <a:r>
              <a:rPr lang="en-US" dirty="0"/>
              <a:t>Effort reduction = 100%</a:t>
            </a:r>
          </a:p>
          <a:p>
            <a:pPr lvl="1"/>
            <a:r>
              <a:rPr lang="en-US" dirty="0"/>
              <a:t>Minimum aid = $150 per pupil</a:t>
            </a:r>
          </a:p>
          <a:p>
            <a:endParaRPr lang="en-US" dirty="0"/>
          </a:p>
        </p:txBody>
      </p:sp>
      <p:sp>
        <p:nvSpPr>
          <p:cNvPr id="4" name="Slide Number Placeholder 3">
            <a:extLst>
              <a:ext uri="{FF2B5EF4-FFF2-40B4-BE49-F238E27FC236}">
                <a16:creationId xmlns:a16="http://schemas.microsoft.com/office/drawing/2014/main" id="{8ADD77D5-7A08-C7D0-A8EE-2E8193473D24}"/>
              </a:ext>
            </a:extLst>
          </p:cNvPr>
          <p:cNvSpPr>
            <a:spLocks noGrp="1"/>
          </p:cNvSpPr>
          <p:nvPr>
            <p:ph type="sldNum" sz="quarter" idx="12"/>
          </p:nvPr>
        </p:nvSpPr>
        <p:spPr/>
        <p:txBody>
          <a:bodyPr/>
          <a:lstStyle/>
          <a:p>
            <a:fld id="{68A8D22E-6BC5-9E47-900C-2BB94685D9F5}" type="slidenum">
              <a:rPr lang="en-US" smtClean="0"/>
              <a:t>14</a:t>
            </a:fld>
            <a:endParaRPr lang="en-US"/>
          </a:p>
        </p:txBody>
      </p:sp>
    </p:spTree>
    <p:extLst>
      <p:ext uri="{BB962C8B-B14F-4D97-AF65-F5344CB8AC3E}">
        <p14:creationId xmlns:p14="http://schemas.microsoft.com/office/powerpoint/2010/main" val="2076825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4ED74-8742-EC99-CB6F-80A8B57D2D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497EBF-0454-BD08-77A3-179DE654F9E1}"/>
              </a:ext>
            </a:extLst>
          </p:cNvPr>
          <p:cNvSpPr>
            <a:spLocks noGrp="1"/>
          </p:cNvSpPr>
          <p:nvPr>
            <p:ph type="title"/>
          </p:nvPr>
        </p:nvSpPr>
        <p:spPr>
          <a:xfrm>
            <a:off x="173179" y="134523"/>
            <a:ext cx="11890664" cy="861002"/>
          </a:xfrm>
        </p:spPr>
        <p:txBody>
          <a:bodyPr>
            <a:noAutofit/>
          </a:bodyPr>
          <a:lstStyle/>
          <a:p>
            <a:r>
              <a:rPr lang="en-US" sz="3600" dirty="0"/>
              <a:t>There are 6 factors that work together to determine a district’s Chapter 70 aid</a:t>
            </a:r>
          </a:p>
        </p:txBody>
      </p:sp>
      <p:sp>
        <p:nvSpPr>
          <p:cNvPr id="4" name="Slide Number Placeholder 3">
            <a:extLst>
              <a:ext uri="{FF2B5EF4-FFF2-40B4-BE49-F238E27FC236}">
                <a16:creationId xmlns:a16="http://schemas.microsoft.com/office/drawing/2014/main" id="{8C51EB9D-5E2C-34D0-5280-4049F1A28D4F}"/>
              </a:ext>
            </a:extLst>
          </p:cNvPr>
          <p:cNvSpPr>
            <a:spLocks noGrp="1"/>
          </p:cNvSpPr>
          <p:nvPr>
            <p:ph type="sldNum" sz="quarter" idx="12"/>
          </p:nvPr>
        </p:nvSpPr>
        <p:spPr/>
        <p:txBody>
          <a:bodyPr/>
          <a:lstStyle/>
          <a:p>
            <a:fld id="{68A8D22E-6BC5-9E47-900C-2BB94685D9F5}" type="slidenum">
              <a:rPr lang="en-US" smtClean="0"/>
              <a:t>15</a:t>
            </a:fld>
            <a:endParaRPr lang="en-US"/>
          </a:p>
        </p:txBody>
      </p:sp>
      <p:sp>
        <p:nvSpPr>
          <p:cNvPr id="7" name="Content Placeholder 2">
            <a:extLst>
              <a:ext uri="{FF2B5EF4-FFF2-40B4-BE49-F238E27FC236}">
                <a16:creationId xmlns:a16="http://schemas.microsoft.com/office/drawing/2014/main" id="{608DE5EF-E051-ECC8-9E7E-4424DBA57B6A}"/>
              </a:ext>
            </a:extLst>
          </p:cNvPr>
          <p:cNvSpPr txBox="1">
            <a:spLocks/>
          </p:cNvSpPr>
          <p:nvPr/>
        </p:nvSpPr>
        <p:spPr>
          <a:xfrm>
            <a:off x="235529" y="1340426"/>
            <a:ext cx="5181600" cy="496685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t>Foundation Budget</a:t>
            </a:r>
          </a:p>
          <a:p>
            <a:r>
              <a:rPr lang="en-US" dirty="0"/>
              <a:t>Enrollment</a:t>
            </a:r>
          </a:p>
          <a:p>
            <a:r>
              <a:rPr lang="en-US" dirty="0"/>
              <a:t>Wage Adjustment Factor</a:t>
            </a:r>
          </a:p>
          <a:p>
            <a:r>
              <a:rPr lang="en-US" dirty="0"/>
              <a:t>Inflation</a:t>
            </a:r>
          </a:p>
          <a:p>
            <a:endParaRPr lang="en-US" dirty="0"/>
          </a:p>
        </p:txBody>
      </p:sp>
      <p:sp>
        <p:nvSpPr>
          <p:cNvPr id="8" name="Content Placeholder 3">
            <a:extLst>
              <a:ext uri="{FF2B5EF4-FFF2-40B4-BE49-F238E27FC236}">
                <a16:creationId xmlns:a16="http://schemas.microsoft.com/office/drawing/2014/main" id="{CF2ED963-E8B7-9D2F-7F3D-8695FCD31889}"/>
              </a:ext>
            </a:extLst>
          </p:cNvPr>
          <p:cNvSpPr txBox="1">
            <a:spLocks/>
          </p:cNvSpPr>
          <p:nvPr/>
        </p:nvSpPr>
        <p:spPr>
          <a:xfrm>
            <a:off x="6132616" y="1340426"/>
            <a:ext cx="5823855" cy="496685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t>Local Contribution</a:t>
            </a:r>
          </a:p>
          <a:p>
            <a:r>
              <a:rPr lang="en-US" dirty="0"/>
              <a:t>Property value</a:t>
            </a:r>
          </a:p>
          <a:p>
            <a:r>
              <a:rPr lang="en-US" dirty="0"/>
              <a:t>Income</a:t>
            </a:r>
          </a:p>
          <a:p>
            <a:r>
              <a:rPr lang="en-US" dirty="0"/>
              <a:t>Municipal Revenue Growth Factor</a:t>
            </a:r>
          </a:p>
          <a:p>
            <a:endParaRPr lang="en-US" dirty="0"/>
          </a:p>
        </p:txBody>
      </p:sp>
    </p:spTree>
    <p:extLst>
      <p:ext uri="{BB962C8B-B14F-4D97-AF65-F5344CB8AC3E}">
        <p14:creationId xmlns:p14="http://schemas.microsoft.com/office/powerpoint/2010/main" val="2562976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5A46D-04FE-EDEA-B5D7-38209042A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93FE44-C425-0485-D780-C59B9F906F01}"/>
              </a:ext>
            </a:extLst>
          </p:cNvPr>
          <p:cNvSpPr>
            <a:spLocks noGrp="1"/>
          </p:cNvSpPr>
          <p:nvPr>
            <p:ph type="title"/>
          </p:nvPr>
        </p:nvSpPr>
        <p:spPr>
          <a:xfrm>
            <a:off x="173179" y="178067"/>
            <a:ext cx="11890664" cy="861002"/>
          </a:xfrm>
        </p:spPr>
        <p:txBody>
          <a:bodyPr>
            <a:normAutofit fontScale="90000"/>
          </a:bodyPr>
          <a:lstStyle/>
          <a:p>
            <a:r>
              <a:rPr lang="en-US" dirty="0"/>
              <a:t>There are three primary steps in determining each district’s Chapter 70 aid</a:t>
            </a:r>
          </a:p>
        </p:txBody>
      </p:sp>
      <p:sp>
        <p:nvSpPr>
          <p:cNvPr id="4" name="Slide Number Placeholder 3">
            <a:extLst>
              <a:ext uri="{FF2B5EF4-FFF2-40B4-BE49-F238E27FC236}">
                <a16:creationId xmlns:a16="http://schemas.microsoft.com/office/drawing/2014/main" id="{1AFF39D6-5C32-79D2-C9B7-A3618E7F8952}"/>
              </a:ext>
            </a:extLst>
          </p:cNvPr>
          <p:cNvSpPr>
            <a:spLocks noGrp="1"/>
          </p:cNvSpPr>
          <p:nvPr>
            <p:ph type="sldNum" sz="quarter" idx="12"/>
          </p:nvPr>
        </p:nvSpPr>
        <p:spPr/>
        <p:txBody>
          <a:bodyPr/>
          <a:lstStyle/>
          <a:p>
            <a:fld id="{68A8D22E-6BC5-9E47-900C-2BB94685D9F5}" type="slidenum">
              <a:rPr lang="en-US" smtClean="0"/>
              <a:t>16</a:t>
            </a:fld>
            <a:endParaRPr lang="en-US"/>
          </a:p>
        </p:txBody>
      </p:sp>
      <p:graphicFrame>
        <p:nvGraphicFramePr>
          <p:cNvPr id="5" name="Content Placeholder 3" descr="This is a flow chart showing the 3 steps for determining each district's Chapter 70 aid.">
            <a:extLst>
              <a:ext uri="{FF2B5EF4-FFF2-40B4-BE49-F238E27FC236}">
                <a16:creationId xmlns:a16="http://schemas.microsoft.com/office/drawing/2014/main" id="{5C33DFB2-1F6E-5DE6-BD67-F259CAF14B5C}"/>
              </a:ext>
            </a:extLst>
          </p:cNvPr>
          <p:cNvGraphicFramePr>
            <a:graphicFrameLocks/>
          </p:cNvGraphicFramePr>
          <p:nvPr>
            <p:extLst>
              <p:ext uri="{D42A27DB-BD31-4B8C-83A1-F6EECF244321}">
                <p14:modId xmlns:p14="http://schemas.microsoft.com/office/powerpoint/2010/main" val="1516140282"/>
              </p:ext>
            </p:extLst>
          </p:nvPr>
        </p:nvGraphicFramePr>
        <p:xfrm>
          <a:off x="838200" y="1431120"/>
          <a:ext cx="105156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6AB69470-3082-5ADD-BACF-D0E4F03FC79E}"/>
              </a:ext>
            </a:extLst>
          </p:cNvPr>
          <p:cNvSpPr txBox="1"/>
          <p:nvPr/>
        </p:nvSpPr>
        <p:spPr>
          <a:xfrm>
            <a:off x="173179" y="5089435"/>
            <a:ext cx="11890664" cy="7747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solidFill>
                  <a:schemeClr val="tx1"/>
                </a:solidFill>
              </a:rPr>
              <a:t>Required Local Contribution + State Aid = a district’s net school spending (NSS) requirement</a:t>
            </a:r>
          </a:p>
          <a:p>
            <a:pPr algn="ctr"/>
            <a:r>
              <a:rPr lang="en-US" sz="2200" dirty="0">
                <a:solidFill>
                  <a:schemeClr val="tx1"/>
                </a:solidFill>
              </a:rPr>
              <a:t>This is the minimum amount that a district must spend to comply with state law</a:t>
            </a:r>
          </a:p>
        </p:txBody>
      </p:sp>
    </p:spTree>
    <p:extLst>
      <p:ext uri="{BB962C8B-B14F-4D97-AF65-F5344CB8AC3E}">
        <p14:creationId xmlns:p14="http://schemas.microsoft.com/office/powerpoint/2010/main" val="822717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72DAE-B469-A357-93B8-E239A01F41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CEFE14-368E-87AD-6E85-7B92A4962706}"/>
              </a:ext>
            </a:extLst>
          </p:cNvPr>
          <p:cNvSpPr>
            <a:spLocks noGrp="1"/>
          </p:cNvSpPr>
          <p:nvPr>
            <p:ph type="title"/>
          </p:nvPr>
        </p:nvSpPr>
        <p:spPr>
          <a:xfrm>
            <a:off x="0" y="308699"/>
            <a:ext cx="12063843" cy="861002"/>
          </a:xfrm>
        </p:spPr>
        <p:txBody>
          <a:bodyPr>
            <a:noAutofit/>
          </a:bodyPr>
          <a:lstStyle/>
          <a:p>
            <a:r>
              <a:rPr lang="en-US" sz="3200" dirty="0"/>
              <a:t>Each district's foundation budget is calculated by multiplying the number of pupils in 13 enrollment categories by cost rates in 11 functional areas</a:t>
            </a:r>
          </a:p>
        </p:txBody>
      </p:sp>
      <p:sp>
        <p:nvSpPr>
          <p:cNvPr id="4" name="Slide Number Placeholder 3">
            <a:extLst>
              <a:ext uri="{FF2B5EF4-FFF2-40B4-BE49-F238E27FC236}">
                <a16:creationId xmlns:a16="http://schemas.microsoft.com/office/drawing/2014/main" id="{26E01770-BA50-1F70-A5EF-FD9DD3CAAC56}"/>
              </a:ext>
            </a:extLst>
          </p:cNvPr>
          <p:cNvSpPr>
            <a:spLocks noGrp="1"/>
          </p:cNvSpPr>
          <p:nvPr>
            <p:ph type="sldNum" sz="quarter" idx="12"/>
          </p:nvPr>
        </p:nvSpPr>
        <p:spPr/>
        <p:txBody>
          <a:bodyPr/>
          <a:lstStyle/>
          <a:p>
            <a:fld id="{68A8D22E-6BC5-9E47-900C-2BB94685D9F5}" type="slidenum">
              <a:rPr lang="en-US" smtClean="0"/>
              <a:t>17</a:t>
            </a:fld>
            <a:endParaRPr lang="en-US"/>
          </a:p>
        </p:txBody>
      </p:sp>
      <p:sp>
        <p:nvSpPr>
          <p:cNvPr id="5" name="Rectangle 4" descr="All of your students are counted in categories 1-10.  Special education and economically disadvantaged costs are treated as “costs above the base” and are captured in 11-13.&#10;">
            <a:extLst>
              <a:ext uri="{FF2B5EF4-FFF2-40B4-BE49-F238E27FC236}">
                <a16:creationId xmlns:a16="http://schemas.microsoft.com/office/drawing/2014/main" id="{6BFCFEEC-0CC3-7FC7-0056-8FE4695F2EC7}"/>
              </a:ext>
            </a:extLst>
          </p:cNvPr>
          <p:cNvSpPr/>
          <p:nvPr/>
        </p:nvSpPr>
        <p:spPr>
          <a:xfrm>
            <a:off x="2037833" y="5592680"/>
            <a:ext cx="8116335" cy="584775"/>
          </a:xfrm>
          <a:prstGeom prst="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wrap="square" anchor="ctr">
            <a:spAutoFit/>
          </a:bodyPr>
          <a:lstStyle/>
          <a:p>
            <a:pPr algn="ctr">
              <a:defRPr/>
            </a:pPr>
            <a:r>
              <a:rPr lang="en-US" sz="1600" dirty="0"/>
              <a:t>All students are counted in categories 1−7; special education, English learner, </a:t>
            </a:r>
            <a:br>
              <a:rPr lang="en-US" sz="1600" dirty="0"/>
            </a:br>
            <a:r>
              <a:rPr lang="en-US" sz="1600" dirty="0"/>
              <a:t>and low-income costs are treated as costs above the base and are captured in 8−13</a:t>
            </a:r>
            <a:endParaRPr lang="en-US" sz="1600" dirty="0">
              <a:solidFill>
                <a:prstClr val="white"/>
              </a:solidFill>
            </a:endParaRPr>
          </a:p>
        </p:txBody>
      </p:sp>
      <p:pic>
        <p:nvPicPr>
          <p:cNvPr id="6" name="Picture 5" descr="Screen Print of example how foundation budget is calculated">
            <a:extLst>
              <a:ext uri="{FF2B5EF4-FFF2-40B4-BE49-F238E27FC236}">
                <a16:creationId xmlns:a16="http://schemas.microsoft.com/office/drawing/2014/main" id="{B71CF78D-2EE2-E0CD-D091-1C368D2A16F4}"/>
              </a:ext>
            </a:extLst>
          </p:cNvPr>
          <p:cNvPicPr>
            <a:picLocks noChangeAspect="1"/>
          </p:cNvPicPr>
          <p:nvPr/>
        </p:nvPicPr>
        <p:blipFill>
          <a:blip r:embed="rId2"/>
          <a:stretch>
            <a:fillRect/>
          </a:stretch>
        </p:blipFill>
        <p:spPr>
          <a:xfrm>
            <a:off x="92529" y="1830050"/>
            <a:ext cx="12006943" cy="3578177"/>
          </a:xfrm>
          <a:prstGeom prst="rect">
            <a:avLst/>
          </a:prstGeom>
        </p:spPr>
      </p:pic>
    </p:spTree>
    <p:extLst>
      <p:ext uri="{BB962C8B-B14F-4D97-AF65-F5344CB8AC3E}">
        <p14:creationId xmlns:p14="http://schemas.microsoft.com/office/powerpoint/2010/main" val="2406764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F35A0-6319-372D-913C-9CF306702A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8ABE0E-A9ED-C731-6C69-87FF9AD248E5}"/>
              </a:ext>
            </a:extLst>
          </p:cNvPr>
          <p:cNvSpPr>
            <a:spLocks noGrp="1"/>
          </p:cNvSpPr>
          <p:nvPr>
            <p:ph type="title"/>
          </p:nvPr>
        </p:nvSpPr>
        <p:spPr>
          <a:xfrm>
            <a:off x="173179" y="167183"/>
            <a:ext cx="11890664" cy="861002"/>
          </a:xfrm>
        </p:spPr>
        <p:txBody>
          <a:bodyPr>
            <a:noAutofit/>
          </a:bodyPr>
          <a:lstStyle/>
          <a:p>
            <a:r>
              <a:rPr lang="en-US" sz="3800" dirty="0"/>
              <a:t>Foundation budgets vary based on student needs, including concentrations of low-income students</a:t>
            </a:r>
          </a:p>
        </p:txBody>
      </p:sp>
      <p:sp>
        <p:nvSpPr>
          <p:cNvPr id="4" name="Slide Number Placeholder 3">
            <a:extLst>
              <a:ext uri="{FF2B5EF4-FFF2-40B4-BE49-F238E27FC236}">
                <a16:creationId xmlns:a16="http://schemas.microsoft.com/office/drawing/2014/main" id="{E03A953E-676B-B979-6357-C8BAB67F3695}"/>
              </a:ext>
            </a:extLst>
          </p:cNvPr>
          <p:cNvSpPr>
            <a:spLocks noGrp="1"/>
          </p:cNvSpPr>
          <p:nvPr>
            <p:ph type="sldNum" sz="quarter" idx="12"/>
          </p:nvPr>
        </p:nvSpPr>
        <p:spPr/>
        <p:txBody>
          <a:bodyPr/>
          <a:lstStyle/>
          <a:p>
            <a:fld id="{68A8D22E-6BC5-9E47-900C-2BB94685D9F5}" type="slidenum">
              <a:rPr lang="en-US" smtClean="0"/>
              <a:t>18</a:t>
            </a:fld>
            <a:endParaRPr lang="en-US"/>
          </a:p>
        </p:txBody>
      </p:sp>
      <p:graphicFrame>
        <p:nvGraphicFramePr>
          <p:cNvPr id="5" name="Chart 4" descr="This is a bar graph showing the preliminary foundation budget per pupil amounts by low income group, showing that foundation budgets per pupil increase as low income concentrations increase.">
            <a:extLst>
              <a:ext uri="{FF2B5EF4-FFF2-40B4-BE49-F238E27FC236}">
                <a16:creationId xmlns:a16="http://schemas.microsoft.com/office/drawing/2014/main" id="{7442E44A-46C1-0163-1D68-EED98F9F84F9}"/>
              </a:ext>
            </a:extLst>
          </p:cNvPr>
          <p:cNvGraphicFramePr/>
          <p:nvPr>
            <p:extLst>
              <p:ext uri="{D42A27DB-BD31-4B8C-83A1-F6EECF244321}">
                <p14:modId xmlns:p14="http://schemas.microsoft.com/office/powerpoint/2010/main" val="2769703434"/>
              </p:ext>
            </p:extLst>
          </p:nvPr>
        </p:nvGraphicFramePr>
        <p:xfrm>
          <a:off x="1168400" y="1622752"/>
          <a:ext cx="10185400" cy="443797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F8A4C4CA-EA0A-4F23-2EF3-08CFBB489374}"/>
              </a:ext>
            </a:extLst>
          </p:cNvPr>
          <p:cNvSpPr txBox="1"/>
          <p:nvPr/>
        </p:nvSpPr>
        <p:spPr>
          <a:xfrm>
            <a:off x="2501723" y="5919206"/>
            <a:ext cx="5947590" cy="369332"/>
          </a:xfrm>
          <a:prstGeom prst="rect">
            <a:avLst/>
          </a:prstGeom>
          <a:solidFill>
            <a:schemeClr val="bg1"/>
          </a:solidFill>
        </p:spPr>
        <p:txBody>
          <a:bodyPr wrap="none" rtlCol="0">
            <a:spAutoFit/>
          </a:bodyPr>
          <a:lstStyle/>
          <a:p>
            <a:r>
              <a:rPr lang="en-US" dirty="0"/>
              <a:t>Note: Chart excludes vocational and agricultural districts.</a:t>
            </a:r>
          </a:p>
        </p:txBody>
      </p:sp>
    </p:spTree>
    <p:extLst>
      <p:ext uri="{BB962C8B-B14F-4D97-AF65-F5344CB8AC3E}">
        <p14:creationId xmlns:p14="http://schemas.microsoft.com/office/powerpoint/2010/main" val="2984611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FE35E-8E52-8520-55BF-08B63A02E2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E1A3FA-E2E7-A03E-B1C1-73EFEA5263AF}"/>
              </a:ext>
            </a:extLst>
          </p:cNvPr>
          <p:cNvSpPr>
            <a:spLocks noGrp="1"/>
          </p:cNvSpPr>
          <p:nvPr>
            <p:ph type="title"/>
          </p:nvPr>
        </p:nvSpPr>
        <p:spPr>
          <a:xfrm>
            <a:off x="173179" y="145409"/>
            <a:ext cx="11890664" cy="861002"/>
          </a:xfrm>
        </p:spPr>
        <p:txBody>
          <a:bodyPr>
            <a:noAutofit/>
          </a:bodyPr>
          <a:lstStyle/>
          <a:p>
            <a:r>
              <a:rPr lang="en-US" sz="3800" dirty="0"/>
              <a:t>Determining each municipality’s target local share starts with the local share of statewide foundation</a:t>
            </a:r>
          </a:p>
        </p:txBody>
      </p:sp>
      <p:sp>
        <p:nvSpPr>
          <p:cNvPr id="4" name="Slide Number Placeholder 3">
            <a:extLst>
              <a:ext uri="{FF2B5EF4-FFF2-40B4-BE49-F238E27FC236}">
                <a16:creationId xmlns:a16="http://schemas.microsoft.com/office/drawing/2014/main" id="{DACC486A-C906-A20D-159A-5CC4B9905817}"/>
              </a:ext>
            </a:extLst>
          </p:cNvPr>
          <p:cNvSpPr>
            <a:spLocks noGrp="1"/>
          </p:cNvSpPr>
          <p:nvPr>
            <p:ph type="sldNum" sz="quarter" idx="12"/>
          </p:nvPr>
        </p:nvSpPr>
        <p:spPr/>
        <p:txBody>
          <a:bodyPr/>
          <a:lstStyle/>
          <a:p>
            <a:fld id="{68A8D22E-6BC5-9E47-900C-2BB94685D9F5}" type="slidenum">
              <a:rPr lang="en-US" smtClean="0"/>
              <a:t>19</a:t>
            </a:fld>
            <a:endParaRPr lang="en-US"/>
          </a:p>
        </p:txBody>
      </p:sp>
      <p:sp>
        <p:nvSpPr>
          <p:cNvPr id="18" name="Rounded Rectangle 16" descr="Calculate statewide foundation budget.&#10;">
            <a:extLst>
              <a:ext uri="{FF2B5EF4-FFF2-40B4-BE49-F238E27FC236}">
                <a16:creationId xmlns:a16="http://schemas.microsoft.com/office/drawing/2014/main" id="{50C8E36A-88CB-1ACB-2A6B-6BC1D6DBB132}"/>
              </a:ext>
            </a:extLst>
          </p:cNvPr>
          <p:cNvSpPr/>
          <p:nvPr/>
        </p:nvSpPr>
        <p:spPr>
          <a:xfrm>
            <a:off x="508000" y="1939723"/>
            <a:ext cx="3556000" cy="533400"/>
          </a:xfrm>
          <a:prstGeom prst="round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D1969"/>
                </a:solidFill>
                <a:effectLst/>
                <a:uLnTx/>
                <a:uFillTx/>
                <a:latin typeface="Calibri" panose="020F0502020204030204"/>
                <a:ea typeface="+mn-ea"/>
                <a:cs typeface="+mn-cs"/>
              </a:rPr>
              <a:t>Calculate </a:t>
            </a:r>
            <a:r>
              <a:rPr kumimoji="0" lang="en-US" sz="1600" b="1" i="0" u="sng" strike="noStrike" kern="0" cap="none" spc="0" normalizeH="0" baseline="0" noProof="0" dirty="0">
                <a:ln>
                  <a:noFill/>
                </a:ln>
                <a:solidFill>
                  <a:srgbClr val="0D1969"/>
                </a:solidFill>
                <a:effectLst/>
                <a:uLnTx/>
                <a:uFillTx/>
                <a:latin typeface="Calibri" panose="020F0502020204030204"/>
                <a:ea typeface="+mn-ea"/>
                <a:cs typeface="+mn-cs"/>
              </a:rPr>
              <a:t>statewide</a:t>
            </a:r>
            <a:r>
              <a:rPr kumimoji="0" lang="en-US" sz="1600" b="0" i="0" u="none" strike="noStrike" kern="0" cap="none" spc="0" normalizeH="0" baseline="0" noProof="0" dirty="0">
                <a:ln>
                  <a:noFill/>
                </a:ln>
                <a:solidFill>
                  <a:srgbClr val="0D1969"/>
                </a:solidFill>
                <a:effectLst/>
                <a:uLnTx/>
                <a:uFillTx/>
                <a:latin typeface="Calibri" panose="020F0502020204030204"/>
                <a:ea typeface="+mn-ea"/>
                <a:cs typeface="+mn-cs"/>
              </a:rPr>
              <a:t> foundation budget</a:t>
            </a:r>
          </a:p>
        </p:txBody>
      </p:sp>
      <p:sp>
        <p:nvSpPr>
          <p:cNvPr id="19" name="Rounded Rectangle 12" descr="Determine local share of statewide foundation.&#10;">
            <a:extLst>
              <a:ext uri="{FF2B5EF4-FFF2-40B4-BE49-F238E27FC236}">
                <a16:creationId xmlns:a16="http://schemas.microsoft.com/office/drawing/2014/main" id="{511EECFE-5971-FFB4-E52E-8BA32623C729}"/>
              </a:ext>
            </a:extLst>
          </p:cNvPr>
          <p:cNvSpPr/>
          <p:nvPr/>
        </p:nvSpPr>
        <p:spPr>
          <a:xfrm>
            <a:off x="4368800" y="1939723"/>
            <a:ext cx="3556000" cy="533400"/>
          </a:xfrm>
          <a:prstGeom prst="round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D1969"/>
                </a:solidFill>
                <a:effectLst/>
                <a:uLnTx/>
                <a:uFillTx/>
                <a:latin typeface="Calibri" panose="020F0502020204030204"/>
                <a:ea typeface="+mn-ea"/>
                <a:cs typeface="+mn-cs"/>
              </a:rPr>
              <a:t>Determine target local share </a:t>
            </a:r>
            <a:br>
              <a:rPr kumimoji="0" lang="en-US" sz="1600" b="0" i="0" u="none" strike="noStrike" kern="0" cap="none" spc="0" normalizeH="0" baseline="0" noProof="0" dirty="0">
                <a:ln>
                  <a:noFill/>
                </a:ln>
                <a:solidFill>
                  <a:srgbClr val="0D1969"/>
                </a:solidFill>
                <a:effectLst/>
                <a:uLnTx/>
                <a:uFillTx/>
                <a:latin typeface="Calibri" panose="020F0502020204030204"/>
                <a:ea typeface="+mn-ea"/>
                <a:cs typeface="+mn-cs"/>
              </a:rPr>
            </a:br>
            <a:r>
              <a:rPr kumimoji="0" lang="en-US" sz="1600" b="0" i="0" u="none" strike="noStrike" kern="0" cap="none" spc="0" normalizeH="0" baseline="0" noProof="0" dirty="0">
                <a:ln>
                  <a:noFill/>
                </a:ln>
                <a:solidFill>
                  <a:srgbClr val="0D1969"/>
                </a:solidFill>
                <a:effectLst/>
                <a:uLnTx/>
                <a:uFillTx/>
                <a:latin typeface="Calibri" panose="020F0502020204030204"/>
                <a:ea typeface="+mn-ea"/>
                <a:cs typeface="+mn-cs"/>
              </a:rPr>
              <a:t>of </a:t>
            </a:r>
            <a:r>
              <a:rPr kumimoji="0" lang="en-US" sz="1600" b="1" i="0" u="sng" strike="noStrike" kern="0" cap="none" spc="0" normalizeH="0" baseline="0" noProof="0" dirty="0">
                <a:ln>
                  <a:noFill/>
                </a:ln>
                <a:solidFill>
                  <a:srgbClr val="0D1969"/>
                </a:solidFill>
                <a:effectLst/>
                <a:uLnTx/>
                <a:uFillTx/>
                <a:latin typeface="Calibri" panose="020F0502020204030204"/>
                <a:ea typeface="+mn-ea"/>
                <a:cs typeface="+mn-cs"/>
              </a:rPr>
              <a:t>statewide</a:t>
            </a:r>
            <a:r>
              <a:rPr kumimoji="0" lang="en-US" sz="1600" b="0" i="0" u="none" strike="noStrike" kern="0" cap="none" spc="0" normalizeH="0" baseline="0" noProof="0" dirty="0">
                <a:ln>
                  <a:noFill/>
                </a:ln>
                <a:solidFill>
                  <a:srgbClr val="0D1969"/>
                </a:solidFill>
                <a:effectLst/>
                <a:uLnTx/>
                <a:uFillTx/>
                <a:latin typeface="Calibri" panose="020F0502020204030204"/>
                <a:ea typeface="+mn-ea"/>
                <a:cs typeface="+mn-cs"/>
              </a:rPr>
              <a:t> foundation</a:t>
            </a:r>
          </a:p>
        </p:txBody>
      </p:sp>
      <p:sp>
        <p:nvSpPr>
          <p:cNvPr id="20" name="Rounded Rectangle 18" descr="Statewide, determine percentages that yield ½ from property and ½ from income">
            <a:extLst>
              <a:ext uri="{FF2B5EF4-FFF2-40B4-BE49-F238E27FC236}">
                <a16:creationId xmlns:a16="http://schemas.microsoft.com/office/drawing/2014/main" id="{DB82A034-FFCB-6F74-CC8C-98D71AD8E383}"/>
              </a:ext>
            </a:extLst>
          </p:cNvPr>
          <p:cNvSpPr/>
          <p:nvPr/>
        </p:nvSpPr>
        <p:spPr>
          <a:xfrm>
            <a:off x="8229600" y="1939723"/>
            <a:ext cx="3657600" cy="533400"/>
          </a:xfrm>
          <a:prstGeom prst="round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srgbClr val="0D1969"/>
                </a:solidFill>
                <a:effectLst/>
                <a:uLnTx/>
                <a:uFillTx/>
                <a:latin typeface="Calibri" panose="020F0502020204030204"/>
                <a:ea typeface="+mn-ea"/>
                <a:cs typeface="+mn-cs"/>
              </a:rPr>
              <a:t>Statewide</a:t>
            </a:r>
            <a:r>
              <a:rPr kumimoji="0" lang="en-US" sz="1600" b="0" i="0" u="none" strike="noStrike" kern="0" cap="none" spc="0" normalizeH="0" baseline="0" noProof="0" dirty="0">
                <a:ln>
                  <a:noFill/>
                </a:ln>
                <a:solidFill>
                  <a:srgbClr val="0D1969"/>
                </a:solidFill>
                <a:effectLst/>
                <a:uLnTx/>
                <a:uFillTx/>
                <a:latin typeface="Calibri" panose="020F0502020204030204"/>
                <a:ea typeface="+mn-ea"/>
                <a:cs typeface="+mn-cs"/>
              </a:rPr>
              <a:t>, determine percentages that yield ½ from property and ½ from income</a:t>
            </a:r>
          </a:p>
        </p:txBody>
      </p:sp>
      <p:grpSp>
        <p:nvGrpSpPr>
          <p:cNvPr id="21" name="Group 22" descr="This shows the process for calculating the required local contribution, starting with calculating the statewide foundation budget.">
            <a:extLst>
              <a:ext uri="{FF2B5EF4-FFF2-40B4-BE49-F238E27FC236}">
                <a16:creationId xmlns:a16="http://schemas.microsoft.com/office/drawing/2014/main" id="{381727E4-74A4-DE45-31E7-B09227836134}"/>
              </a:ext>
            </a:extLst>
          </p:cNvPr>
          <p:cNvGrpSpPr/>
          <p:nvPr/>
        </p:nvGrpSpPr>
        <p:grpSpPr>
          <a:xfrm>
            <a:off x="508000" y="2479877"/>
            <a:ext cx="10363200" cy="2667000"/>
            <a:chOff x="381000" y="2133600"/>
            <a:chExt cx="7772400" cy="2667000"/>
          </a:xfrm>
        </p:grpSpPr>
        <p:sp>
          <p:nvSpPr>
            <p:cNvPr id="22" name="Rounded Rectangle 20" descr="59% Local Contribution&#10;$6.221B &#10;">
              <a:extLst>
                <a:ext uri="{FF2B5EF4-FFF2-40B4-BE49-F238E27FC236}">
                  <a16:creationId xmlns:a16="http://schemas.microsoft.com/office/drawing/2014/main" id="{869BCEEA-620C-F5DD-6F98-7B359AD174A6}"/>
                </a:ext>
              </a:extLst>
            </p:cNvPr>
            <p:cNvSpPr/>
            <p:nvPr/>
          </p:nvSpPr>
          <p:spPr>
            <a:xfrm>
              <a:off x="3276601" y="3352800"/>
              <a:ext cx="1840230" cy="1447800"/>
            </a:xfrm>
            <a:prstGeom prst="round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59% Local contribution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$9.035 B</a:t>
              </a:r>
              <a:r>
                <a:rPr kumimoji="0" lang="en-US" sz="1400" b="0" i="0" u="none" strike="noStrike" kern="0" cap="none" spc="0" normalizeH="0" baseline="0" noProof="0" dirty="0">
                  <a:ln>
                    <a:noFill/>
                  </a:ln>
                  <a:solidFill>
                    <a:prstClr val="black"/>
                  </a:solidFill>
                  <a:effectLst/>
                  <a:highlight>
                    <a:srgbClr val="FF0000"/>
                  </a:highlight>
                  <a:uLnTx/>
                  <a:uFillTx/>
                  <a:latin typeface="Calibri" panose="020F0502020204030204"/>
                  <a:ea typeface="+mn-ea"/>
                  <a:cs typeface="+mn-cs"/>
                </a:rPr>
                <a:t> </a:t>
              </a:r>
            </a:p>
          </p:txBody>
        </p:sp>
        <p:sp>
          <p:nvSpPr>
            <p:cNvPr id="23" name="Rounded Rectangle 21" descr="41% State Aid&#10;$4.463B &#10;">
              <a:extLst>
                <a:ext uri="{FF2B5EF4-FFF2-40B4-BE49-F238E27FC236}">
                  <a16:creationId xmlns:a16="http://schemas.microsoft.com/office/drawing/2014/main" id="{C6FBED16-50F8-E6C2-314E-D2671776556F}"/>
                </a:ext>
              </a:extLst>
            </p:cNvPr>
            <p:cNvSpPr/>
            <p:nvPr/>
          </p:nvSpPr>
          <p:spPr>
            <a:xfrm>
              <a:off x="3276600" y="2209800"/>
              <a:ext cx="1840230" cy="1143000"/>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D1969"/>
                  </a:solidFill>
                  <a:effectLst/>
                  <a:uLnTx/>
                  <a:uFillTx/>
                  <a:latin typeface="Calibri" panose="020F0502020204030204"/>
                  <a:ea typeface="+mn-ea"/>
                  <a:cs typeface="+mn-cs"/>
                </a:rPr>
                <a:t>41% State aid</a:t>
              </a:r>
              <a:endParaRPr kumimoji="0" lang="en-US" sz="1400" b="1" i="0" u="none" strike="noStrike" kern="0" cap="none" spc="0" normalizeH="0" baseline="0" noProof="0" dirty="0">
                <a:ln>
                  <a:noFill/>
                </a:ln>
                <a:solidFill>
                  <a:srgbClr val="0D1969"/>
                </a:solidFill>
                <a:effectLst/>
                <a:highlight>
                  <a:srgbClr val="FF0000"/>
                </a:highligh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$7.322 B </a:t>
              </a:r>
            </a:p>
          </p:txBody>
        </p:sp>
        <p:sp>
          <p:nvSpPr>
            <p:cNvPr id="24" name="Rounded Rectangle 23" descr="Property Effort&#10;0.3642%&#10;$3.111B&#10;">
              <a:extLst>
                <a:ext uri="{FF2B5EF4-FFF2-40B4-BE49-F238E27FC236}">
                  <a16:creationId xmlns:a16="http://schemas.microsoft.com/office/drawing/2014/main" id="{39BDAAF5-CAA5-CB84-B342-CF4571B7F411}"/>
                </a:ext>
              </a:extLst>
            </p:cNvPr>
            <p:cNvSpPr/>
            <p:nvPr/>
          </p:nvSpPr>
          <p:spPr>
            <a:xfrm>
              <a:off x="6400800" y="4038600"/>
              <a:ext cx="1752600" cy="762000"/>
            </a:xfrm>
            <a:prstGeom prst="roundRect">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D1969"/>
                  </a:solidFill>
                  <a:effectLst/>
                  <a:uLnTx/>
                  <a:uFillTx/>
                  <a:latin typeface="Calibri" panose="020F0502020204030204"/>
                  <a:ea typeface="+mn-ea"/>
                  <a:cs typeface="+mn-cs"/>
                </a:rPr>
                <a:t>Property effort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D1969"/>
                  </a:solidFill>
                  <a:effectLst/>
                  <a:uLnTx/>
                  <a:uFillTx/>
                  <a:latin typeface="Calibri" panose="020F0502020204030204"/>
                  <a:ea typeface="+mn-ea"/>
                  <a:cs typeface="+mn-cs"/>
                </a:rPr>
                <a:t>0.3243%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D1969"/>
                  </a:solidFill>
                  <a:effectLst/>
                  <a:uLnTx/>
                  <a:uFillTx/>
                  <a:latin typeface="Calibri" panose="020F0502020204030204"/>
                  <a:ea typeface="+mn-ea"/>
                  <a:cs typeface="+mn-cs"/>
                </a:rPr>
                <a:t>$4.517 B</a:t>
              </a:r>
            </a:p>
          </p:txBody>
        </p:sp>
        <p:sp>
          <p:nvSpPr>
            <p:cNvPr id="25" name="Rounded Rectangle 30" descr="Income Effort&#10;1.4174%&#10;$3.111B&#10;">
              <a:extLst>
                <a:ext uri="{FF2B5EF4-FFF2-40B4-BE49-F238E27FC236}">
                  <a16:creationId xmlns:a16="http://schemas.microsoft.com/office/drawing/2014/main" id="{49B0611D-CBC8-8B1C-C0EE-ABC40A2779EB}"/>
                </a:ext>
              </a:extLst>
            </p:cNvPr>
            <p:cNvSpPr/>
            <p:nvPr/>
          </p:nvSpPr>
          <p:spPr>
            <a:xfrm>
              <a:off x="6400800" y="3276600"/>
              <a:ext cx="1752600" cy="762000"/>
            </a:xfrm>
            <a:prstGeom prst="roundRect">
              <a:avLst/>
            </a:prstGeom>
            <a:solidFill>
              <a:srgbClr val="4472C4">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D1969"/>
                  </a:solidFill>
                  <a:effectLst/>
                  <a:uLnTx/>
                  <a:uFillTx/>
                  <a:latin typeface="Calibri" panose="020F0502020204030204"/>
                  <a:ea typeface="+mn-ea"/>
                  <a:cs typeface="+mn-cs"/>
                </a:rPr>
                <a:t>Income effort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D1969"/>
                  </a:solidFill>
                  <a:effectLst/>
                  <a:uLnTx/>
                  <a:uFillTx/>
                  <a:latin typeface="Calibri" panose="020F0502020204030204"/>
                  <a:ea typeface="+mn-ea"/>
                  <a:cs typeface="+mn-cs"/>
                </a:rPr>
                <a:t>1.5699%</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D1969"/>
                  </a:solidFill>
                  <a:effectLst/>
                  <a:uLnTx/>
                  <a:uFillTx/>
                  <a:latin typeface="Calibri" panose="020F0502020204030204"/>
                  <a:ea typeface="+mn-ea"/>
                  <a:cs typeface="+mn-cs"/>
                </a:rPr>
                <a:t>$4.517 B</a:t>
              </a:r>
            </a:p>
          </p:txBody>
        </p:sp>
        <p:sp>
          <p:nvSpPr>
            <p:cNvPr id="26" name="Rounded Rectangle 33" descr="Statewide Foundation Budget &#10;$10.683B&#10;">
              <a:extLst>
                <a:ext uri="{FF2B5EF4-FFF2-40B4-BE49-F238E27FC236}">
                  <a16:creationId xmlns:a16="http://schemas.microsoft.com/office/drawing/2014/main" id="{F34B012C-E358-97E7-8E8E-2C1EF6E3F634}"/>
                </a:ext>
              </a:extLst>
            </p:cNvPr>
            <p:cNvSpPr/>
            <p:nvPr/>
          </p:nvSpPr>
          <p:spPr>
            <a:xfrm>
              <a:off x="381000" y="2133600"/>
              <a:ext cx="1840230" cy="2667000"/>
            </a:xfrm>
            <a:prstGeom prst="roundRect">
              <a:avLst/>
            </a:prstGeom>
            <a:solidFill>
              <a:srgbClr val="A5A5A5">
                <a:lumMod val="20000"/>
                <a:lumOff val="80000"/>
              </a:srgbClr>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D1969"/>
                  </a:solidFill>
                  <a:effectLst/>
                  <a:uLnTx/>
                  <a:uFillTx/>
                  <a:latin typeface="Calibri" panose="020F0502020204030204"/>
                  <a:ea typeface="+mn-ea"/>
                  <a:cs typeface="+mn-cs"/>
                </a:rPr>
                <a:t>Statewide foundation budget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D1969"/>
                  </a:solidFill>
                  <a:effectLst/>
                  <a:uLnTx/>
                  <a:uFillTx/>
                  <a:latin typeface="Calibri" panose="020F0502020204030204"/>
                  <a:ea typeface="+mn-ea"/>
                  <a:cs typeface="+mn-cs"/>
                </a:rPr>
                <a:t>$15.314 B</a:t>
              </a:r>
            </a:p>
          </p:txBody>
        </p:sp>
        <p:sp>
          <p:nvSpPr>
            <p:cNvPr id="27" name="Right Arrow 24">
              <a:extLst>
                <a:ext uri="{FF2B5EF4-FFF2-40B4-BE49-F238E27FC236}">
                  <a16:creationId xmlns:a16="http://schemas.microsoft.com/office/drawing/2014/main" id="{5BCB26C6-F5A2-74DD-1A61-788DBFC4586A}"/>
                </a:ext>
              </a:extLst>
            </p:cNvPr>
            <p:cNvSpPr/>
            <p:nvPr/>
          </p:nvSpPr>
          <p:spPr>
            <a:xfrm>
              <a:off x="2362200" y="3657600"/>
              <a:ext cx="762000" cy="914400"/>
            </a:xfrm>
            <a:prstGeom prst="rightArrow">
              <a:avLst/>
            </a:prstGeom>
            <a:solidFill>
              <a:sysClr val="window" lastClr="FFFFFF">
                <a:lumMod val="85000"/>
              </a:sysClr>
            </a:solidFill>
            <a:ln w="12700"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8" name="Right Arrow 25">
              <a:extLst>
                <a:ext uri="{FF2B5EF4-FFF2-40B4-BE49-F238E27FC236}">
                  <a16:creationId xmlns:a16="http://schemas.microsoft.com/office/drawing/2014/main" id="{1BA1D47C-D53A-C854-9A7C-5B3024B783BB}"/>
                </a:ext>
              </a:extLst>
            </p:cNvPr>
            <p:cNvSpPr/>
            <p:nvPr/>
          </p:nvSpPr>
          <p:spPr>
            <a:xfrm>
              <a:off x="5334000" y="3657600"/>
              <a:ext cx="762000" cy="914400"/>
            </a:xfrm>
            <a:prstGeom prst="rightArrow">
              <a:avLst/>
            </a:prstGeom>
            <a:solidFill>
              <a:sysClr val="window" lastClr="FFFFFF">
                <a:lumMod val="85000"/>
              </a:sysClr>
            </a:solidFill>
            <a:ln w="12700"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29" name="Rectangle 28" descr="Property and income percentages are applied uniformly across all cities and towns to determine the combined effort yield from property and income. &#10;">
            <a:extLst>
              <a:ext uri="{FF2B5EF4-FFF2-40B4-BE49-F238E27FC236}">
                <a16:creationId xmlns:a16="http://schemas.microsoft.com/office/drawing/2014/main" id="{E264E37B-BC2B-F9FE-4472-24F3F3A2E310}"/>
              </a:ext>
            </a:extLst>
          </p:cNvPr>
          <p:cNvSpPr/>
          <p:nvPr/>
        </p:nvSpPr>
        <p:spPr>
          <a:xfrm>
            <a:off x="914400" y="5539769"/>
            <a:ext cx="9956800" cy="646331"/>
          </a:xfrm>
          <a:prstGeom prst="rect">
            <a:avLst/>
          </a:prstGeom>
          <a:noFill/>
          <a:ln w="12700" cap="flat" cmpd="sng" algn="ctr">
            <a:noFill/>
            <a:prstDash val="solid"/>
            <a:miter lim="800000"/>
          </a:ln>
          <a:effectLst/>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Property and income percentages are applied uniformly across </a:t>
            </a:r>
            <a:r>
              <a:rPr kumimoji="0" lang="en-US" sz="1800" b="1" i="0" u="sng" strike="noStrike" kern="0" cap="none" spc="0" normalizeH="0" baseline="0" noProof="0" dirty="0">
                <a:ln>
                  <a:noFill/>
                </a:ln>
                <a:solidFill>
                  <a:prstClr val="black"/>
                </a:solidFill>
                <a:effectLst/>
                <a:uLnTx/>
                <a:uFillTx/>
                <a:latin typeface="Calibri" panose="020F0502020204030204"/>
                <a:ea typeface="+mn-ea"/>
                <a:cs typeface="+mn-cs"/>
              </a:rPr>
              <a:t>all cities and towns</a:t>
            </a: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to determine the </a:t>
            </a: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combined effort yield </a:t>
            </a: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from property and income. </a:t>
            </a:r>
          </a:p>
        </p:txBody>
      </p:sp>
    </p:spTree>
    <p:extLst>
      <p:ext uri="{BB962C8B-B14F-4D97-AF65-F5344CB8AC3E}">
        <p14:creationId xmlns:p14="http://schemas.microsoft.com/office/powerpoint/2010/main" val="45309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3A99A-F706-E483-3376-45C93675BCBC}"/>
              </a:ext>
            </a:extLst>
          </p:cNvPr>
          <p:cNvSpPr>
            <a:spLocks noGrp="1"/>
          </p:cNvSpPr>
          <p:nvPr>
            <p:ph type="ctrTitle"/>
          </p:nvPr>
        </p:nvSpPr>
        <p:spPr/>
        <p:txBody>
          <a:bodyPr/>
          <a:lstStyle/>
          <a:p>
            <a:r>
              <a:rPr lang="en-US" dirty="0"/>
              <a:t>FY26 Chapter 70 Funding</a:t>
            </a:r>
          </a:p>
        </p:txBody>
      </p:sp>
    </p:spTree>
    <p:extLst>
      <p:ext uri="{BB962C8B-B14F-4D97-AF65-F5344CB8AC3E}">
        <p14:creationId xmlns:p14="http://schemas.microsoft.com/office/powerpoint/2010/main" val="1802615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BC3D1-40B7-1C64-FD03-A09169BE8A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76C0D8-883B-D7A1-FC91-F605CDC142DD}"/>
              </a:ext>
            </a:extLst>
          </p:cNvPr>
          <p:cNvSpPr>
            <a:spLocks noGrp="1"/>
          </p:cNvSpPr>
          <p:nvPr>
            <p:ph type="title"/>
          </p:nvPr>
        </p:nvSpPr>
        <p:spPr>
          <a:xfrm>
            <a:off x="173179" y="308699"/>
            <a:ext cx="11890664" cy="861002"/>
          </a:xfrm>
        </p:spPr>
        <p:txBody>
          <a:bodyPr>
            <a:noAutofit/>
          </a:bodyPr>
          <a:lstStyle/>
          <a:p>
            <a:r>
              <a:rPr lang="en-US" sz="3400" dirty="0"/>
              <a:t>An individual municipality’s target local share is based on its local property value, income, and foundation budget</a:t>
            </a:r>
          </a:p>
        </p:txBody>
      </p:sp>
      <p:sp>
        <p:nvSpPr>
          <p:cNvPr id="3" name="Content Placeholder 2">
            <a:extLst>
              <a:ext uri="{FF2B5EF4-FFF2-40B4-BE49-F238E27FC236}">
                <a16:creationId xmlns:a16="http://schemas.microsoft.com/office/drawing/2014/main" id="{B839C594-6AEE-BD50-929C-086A39D0A87D}"/>
              </a:ext>
            </a:extLst>
          </p:cNvPr>
          <p:cNvSpPr>
            <a:spLocks noGrp="1"/>
          </p:cNvSpPr>
          <p:nvPr>
            <p:ph idx="1"/>
          </p:nvPr>
        </p:nvSpPr>
        <p:spPr>
          <a:xfrm>
            <a:off x="173179" y="1591253"/>
            <a:ext cx="11890665" cy="4776889"/>
          </a:xfrm>
        </p:spPr>
        <p:txBody>
          <a:bodyPr/>
          <a:lstStyle/>
          <a:p>
            <a:r>
              <a:rPr lang="en-US" dirty="0"/>
              <a:t>The sum of a municipality’s local property and income effort equals its Combined Effort Yield (CEY)</a:t>
            </a:r>
          </a:p>
          <a:p>
            <a:endParaRPr lang="en-US" dirty="0"/>
          </a:p>
          <a:p>
            <a:endParaRPr lang="en-US" dirty="0"/>
          </a:p>
          <a:p>
            <a:endParaRPr lang="en-US" dirty="0"/>
          </a:p>
          <a:p>
            <a:endParaRPr lang="en-US" dirty="0"/>
          </a:p>
          <a:p>
            <a:r>
              <a:rPr lang="en-US" dirty="0"/>
              <a:t>Target Local Share = CEY/Foundation budget (calculated at the city/town level)</a:t>
            </a:r>
          </a:p>
          <a:p>
            <a:pPr lvl="1"/>
            <a:r>
              <a:rPr lang="en-US" dirty="0"/>
              <a:t>Capped at 82.5% of foundation (192 municipalities or 55% are capped)</a:t>
            </a:r>
          </a:p>
        </p:txBody>
      </p:sp>
      <p:sp>
        <p:nvSpPr>
          <p:cNvPr id="4" name="Slide Number Placeholder 3">
            <a:extLst>
              <a:ext uri="{FF2B5EF4-FFF2-40B4-BE49-F238E27FC236}">
                <a16:creationId xmlns:a16="http://schemas.microsoft.com/office/drawing/2014/main" id="{10DD6B78-E20B-7254-BCE0-0AA97A11D98E}"/>
              </a:ext>
            </a:extLst>
          </p:cNvPr>
          <p:cNvSpPr>
            <a:spLocks noGrp="1"/>
          </p:cNvSpPr>
          <p:nvPr>
            <p:ph type="sldNum" sz="quarter" idx="12"/>
          </p:nvPr>
        </p:nvSpPr>
        <p:spPr/>
        <p:txBody>
          <a:bodyPr/>
          <a:lstStyle/>
          <a:p>
            <a:fld id="{68A8D22E-6BC5-9E47-900C-2BB94685D9F5}" type="slidenum">
              <a:rPr lang="en-US" smtClean="0"/>
              <a:t>20</a:t>
            </a:fld>
            <a:endParaRPr lang="en-US"/>
          </a:p>
        </p:txBody>
      </p:sp>
      <p:graphicFrame>
        <p:nvGraphicFramePr>
          <p:cNvPr id="6" name="Diagram 5" descr="This is a smart art graphic that shows that local income effort plus local property effort equals each communities Combined Effort Yield (CEY).">
            <a:extLst>
              <a:ext uri="{FF2B5EF4-FFF2-40B4-BE49-F238E27FC236}">
                <a16:creationId xmlns:a16="http://schemas.microsoft.com/office/drawing/2014/main" id="{8B3E6656-5AED-228A-C371-D59A9177CC79}"/>
              </a:ext>
            </a:extLst>
          </p:cNvPr>
          <p:cNvGraphicFramePr/>
          <p:nvPr>
            <p:extLst>
              <p:ext uri="{D42A27DB-BD31-4B8C-83A1-F6EECF244321}">
                <p14:modId xmlns:p14="http://schemas.microsoft.com/office/powerpoint/2010/main" val="619266082"/>
              </p:ext>
            </p:extLst>
          </p:nvPr>
        </p:nvGraphicFramePr>
        <p:xfrm>
          <a:off x="2792122" y="1847501"/>
          <a:ext cx="6607756" cy="3403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924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1FCE5-7882-2FDA-1BB4-71AC517BC4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43487F-CCCB-942E-565C-754035CA124A}"/>
              </a:ext>
            </a:extLst>
          </p:cNvPr>
          <p:cNvSpPr>
            <a:spLocks noGrp="1"/>
          </p:cNvSpPr>
          <p:nvPr>
            <p:ph type="title"/>
          </p:nvPr>
        </p:nvSpPr>
        <p:spPr>
          <a:xfrm>
            <a:off x="173179" y="232497"/>
            <a:ext cx="11890664" cy="861002"/>
          </a:xfrm>
        </p:spPr>
        <p:txBody>
          <a:bodyPr>
            <a:noAutofit/>
          </a:bodyPr>
          <a:lstStyle/>
          <a:p>
            <a:r>
              <a:rPr lang="en-US" sz="2800" dirty="0"/>
              <a:t>Next the formula calculates each municipality’s preliminary local contribution (PLC) and makes adjustments relative to target to determine the required local contribution (RLC)</a:t>
            </a:r>
          </a:p>
        </p:txBody>
      </p:sp>
      <p:sp>
        <p:nvSpPr>
          <p:cNvPr id="4" name="Slide Number Placeholder 3">
            <a:extLst>
              <a:ext uri="{FF2B5EF4-FFF2-40B4-BE49-F238E27FC236}">
                <a16:creationId xmlns:a16="http://schemas.microsoft.com/office/drawing/2014/main" id="{49399489-37F3-FDB2-FB67-253781C773D5}"/>
              </a:ext>
            </a:extLst>
          </p:cNvPr>
          <p:cNvSpPr>
            <a:spLocks noGrp="1"/>
          </p:cNvSpPr>
          <p:nvPr>
            <p:ph type="sldNum" sz="quarter" idx="12"/>
          </p:nvPr>
        </p:nvSpPr>
        <p:spPr/>
        <p:txBody>
          <a:bodyPr/>
          <a:lstStyle/>
          <a:p>
            <a:fld id="{68A8D22E-6BC5-9E47-900C-2BB94685D9F5}" type="slidenum">
              <a:rPr lang="en-US" smtClean="0"/>
              <a:t>21</a:t>
            </a:fld>
            <a:endParaRPr lang="en-US"/>
          </a:p>
        </p:txBody>
      </p:sp>
      <p:graphicFrame>
        <p:nvGraphicFramePr>
          <p:cNvPr id="5" name="Content Placeholder 3" descr="This is a smart art graphic that shows how preliminary contributions are increased or decreased based on whether they are above or below target.">
            <a:extLst>
              <a:ext uri="{FF2B5EF4-FFF2-40B4-BE49-F238E27FC236}">
                <a16:creationId xmlns:a16="http://schemas.microsoft.com/office/drawing/2014/main" id="{1FCA81BC-8481-CEE2-8410-AB7706CE7470}"/>
              </a:ext>
            </a:extLst>
          </p:cNvPr>
          <p:cNvGraphicFramePr>
            <a:graphicFrameLocks/>
          </p:cNvGraphicFramePr>
          <p:nvPr>
            <p:extLst>
              <p:ext uri="{D42A27DB-BD31-4B8C-83A1-F6EECF244321}">
                <p14:modId xmlns:p14="http://schemas.microsoft.com/office/powerpoint/2010/main" val="3143033909"/>
              </p:ext>
            </p:extLst>
          </p:nvPr>
        </p:nvGraphicFramePr>
        <p:xfrm>
          <a:off x="838200" y="2063289"/>
          <a:ext cx="105156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D7955719-BA6F-F1F0-AA27-48DC03C0824E}"/>
              </a:ext>
            </a:extLst>
          </p:cNvPr>
          <p:cNvSpPr txBox="1"/>
          <p:nvPr/>
        </p:nvSpPr>
        <p:spPr>
          <a:xfrm>
            <a:off x="2425863" y="1693957"/>
            <a:ext cx="7720552" cy="369332"/>
          </a:xfrm>
          <a:prstGeom prst="rect">
            <a:avLst/>
          </a:prstGeom>
          <a:noFill/>
        </p:spPr>
        <p:txBody>
          <a:bodyPr wrap="square" rtlCol="0">
            <a:spAutoFit/>
          </a:bodyPr>
          <a:lstStyle/>
          <a:p>
            <a:r>
              <a:rPr lang="en-US" dirty="0">
                <a:solidFill>
                  <a:prstClr val="black"/>
                </a:solidFill>
                <a:latin typeface="Calibri" panose="020F0502020204030204"/>
              </a:rPr>
              <a:t>Preliminary contribution 			           Required contribution</a:t>
            </a:r>
          </a:p>
        </p:txBody>
      </p:sp>
      <p:sp>
        <p:nvSpPr>
          <p:cNvPr id="7" name="Right Arrow 6" descr="This is a right facing arrow">
            <a:extLst>
              <a:ext uri="{FF2B5EF4-FFF2-40B4-BE49-F238E27FC236}">
                <a16:creationId xmlns:a16="http://schemas.microsoft.com/office/drawing/2014/main" id="{B844ACF8-6E16-D4CD-428E-3454C71CBD18}"/>
              </a:ext>
            </a:extLst>
          </p:cNvPr>
          <p:cNvSpPr/>
          <p:nvPr/>
        </p:nvSpPr>
        <p:spPr>
          <a:xfrm>
            <a:off x="5604264" y="1689942"/>
            <a:ext cx="983472" cy="322308"/>
          </a:xfrm>
          <a:prstGeom prst="rightArrow">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217DF4B-3B7D-F1B4-5149-F8E7AC3EE807}"/>
              </a:ext>
            </a:extLst>
          </p:cNvPr>
          <p:cNvSpPr txBox="1"/>
          <p:nvPr/>
        </p:nvSpPr>
        <p:spPr>
          <a:xfrm>
            <a:off x="838200" y="4442950"/>
            <a:ext cx="3271102" cy="1815882"/>
          </a:xfrm>
          <a:prstGeom prst="rect">
            <a:avLst/>
          </a:prstGeom>
          <a:noFill/>
        </p:spPr>
        <p:txBody>
          <a:bodyPr wrap="square" rtlCol="0">
            <a:spAutoFit/>
          </a:bodyPr>
          <a:lstStyle/>
          <a:p>
            <a:r>
              <a:rPr lang="en-US" sz="1400" b="1" dirty="0">
                <a:solidFill>
                  <a:prstClr val="black"/>
                </a:solidFill>
                <a:latin typeface="Calibri" panose="020F0502020204030204"/>
              </a:rPr>
              <a:t>Municipal Revenue Growth Factors (MRGF)</a:t>
            </a:r>
            <a:r>
              <a:rPr lang="en-US" sz="1400" dirty="0">
                <a:solidFill>
                  <a:prstClr val="black"/>
                </a:solidFill>
                <a:latin typeface="Calibri" panose="020F0502020204030204"/>
              </a:rPr>
              <a:t> are calculated annually by the Department of Revenue. MRGFs quantify the most recent annual % change in each municipality’s local revenues, such as the annual increase in the Proposition 2½ levy limit, that should be available for schools</a:t>
            </a:r>
          </a:p>
        </p:txBody>
      </p:sp>
    </p:spTree>
    <p:extLst>
      <p:ext uri="{BB962C8B-B14F-4D97-AF65-F5344CB8AC3E}">
        <p14:creationId xmlns:p14="http://schemas.microsoft.com/office/powerpoint/2010/main" val="2975353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E767F-E406-73CC-1B5F-06A2379D5D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7D3649-7C31-604F-40FE-18A6E42BA430}"/>
              </a:ext>
            </a:extLst>
          </p:cNvPr>
          <p:cNvSpPr>
            <a:spLocks noGrp="1"/>
          </p:cNvSpPr>
          <p:nvPr>
            <p:ph type="title"/>
          </p:nvPr>
        </p:nvSpPr>
        <p:spPr>
          <a:xfrm>
            <a:off x="75204" y="308699"/>
            <a:ext cx="11988640" cy="861002"/>
          </a:xfrm>
        </p:spPr>
        <p:txBody>
          <a:bodyPr>
            <a:noAutofit/>
          </a:bodyPr>
          <a:lstStyle/>
          <a:p>
            <a:r>
              <a:rPr lang="en-US" sz="3600" dirty="0"/>
              <a:t>Once a city or town’s required local contribution is calculated, it is allocated among the districts to which it belongs</a:t>
            </a:r>
          </a:p>
        </p:txBody>
      </p:sp>
      <p:sp>
        <p:nvSpPr>
          <p:cNvPr id="4" name="Slide Number Placeholder 3">
            <a:extLst>
              <a:ext uri="{FF2B5EF4-FFF2-40B4-BE49-F238E27FC236}">
                <a16:creationId xmlns:a16="http://schemas.microsoft.com/office/drawing/2014/main" id="{1B996181-11F9-1F1E-7B5C-5716C6DC7E5A}"/>
              </a:ext>
            </a:extLst>
          </p:cNvPr>
          <p:cNvSpPr>
            <a:spLocks noGrp="1"/>
          </p:cNvSpPr>
          <p:nvPr>
            <p:ph type="sldNum" sz="quarter" idx="12"/>
          </p:nvPr>
        </p:nvSpPr>
        <p:spPr/>
        <p:txBody>
          <a:bodyPr/>
          <a:lstStyle/>
          <a:p>
            <a:fld id="{68A8D22E-6BC5-9E47-900C-2BB94685D9F5}" type="slidenum">
              <a:rPr lang="en-US" smtClean="0"/>
              <a:t>22</a:t>
            </a:fld>
            <a:endParaRPr lang="en-US"/>
          </a:p>
        </p:txBody>
      </p:sp>
      <p:graphicFrame>
        <p:nvGraphicFramePr>
          <p:cNvPr id="8" name="Chart 7" descr="This is a pie chart showing a town's total local contribution apportioned to the districts to which it belongs.">
            <a:extLst>
              <a:ext uri="{FF2B5EF4-FFF2-40B4-BE49-F238E27FC236}">
                <a16:creationId xmlns:a16="http://schemas.microsoft.com/office/drawing/2014/main" id="{E460BFB4-670B-60FC-3906-DD6998FEEE19}"/>
              </a:ext>
            </a:extLst>
          </p:cNvPr>
          <p:cNvGraphicFramePr>
            <a:graphicFrameLocks/>
          </p:cNvGraphicFramePr>
          <p:nvPr>
            <p:extLst>
              <p:ext uri="{D42A27DB-BD31-4B8C-83A1-F6EECF244321}">
                <p14:modId xmlns:p14="http://schemas.microsoft.com/office/powerpoint/2010/main" val="1670140310"/>
              </p:ext>
            </p:extLst>
          </p:nvPr>
        </p:nvGraphicFramePr>
        <p:xfrm>
          <a:off x="5747987" y="1782290"/>
          <a:ext cx="5749437" cy="44704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descr="This is a pie chart showing a town's total foundation budget apportioned to the districts to which it belongs.">
            <a:extLst>
              <a:ext uri="{FF2B5EF4-FFF2-40B4-BE49-F238E27FC236}">
                <a16:creationId xmlns:a16="http://schemas.microsoft.com/office/drawing/2014/main" id="{8667E955-AF7E-3054-82D0-5CD28F0EBAA3}"/>
              </a:ext>
            </a:extLst>
          </p:cNvPr>
          <p:cNvGraphicFramePr>
            <a:graphicFrameLocks/>
          </p:cNvGraphicFramePr>
          <p:nvPr>
            <p:extLst>
              <p:ext uri="{D42A27DB-BD31-4B8C-83A1-F6EECF244321}">
                <p14:modId xmlns:p14="http://schemas.microsoft.com/office/powerpoint/2010/main" val="2050998419"/>
              </p:ext>
            </p:extLst>
          </p:nvPr>
        </p:nvGraphicFramePr>
        <p:xfrm>
          <a:off x="300171" y="1782290"/>
          <a:ext cx="5795829" cy="447040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64E9DF0-EAB2-FCDB-E622-B5526DA56718}"/>
              </a:ext>
            </a:extLst>
          </p:cNvPr>
          <p:cNvSpPr txBox="1"/>
          <p:nvPr/>
        </p:nvSpPr>
        <p:spPr>
          <a:xfrm>
            <a:off x="2944879" y="1280496"/>
            <a:ext cx="6502400" cy="523220"/>
          </a:xfrm>
          <a:prstGeom prst="rect">
            <a:avLst/>
          </a:prstGeom>
          <a:noFill/>
        </p:spPr>
        <p:txBody>
          <a:bodyPr wrap="square" rtlCol="0">
            <a:spAutoFit/>
          </a:bodyPr>
          <a:lstStyle/>
          <a:p>
            <a:pPr algn="ctr"/>
            <a:r>
              <a:rPr lang="en-US" sz="2800" b="1" dirty="0">
                <a:solidFill>
                  <a:prstClr val="black"/>
                </a:solidFill>
                <a:latin typeface="Calibri" panose="020F0502020204030204"/>
              </a:rPr>
              <a:t>Town of Orleans</a:t>
            </a:r>
          </a:p>
        </p:txBody>
      </p:sp>
    </p:spTree>
    <p:extLst>
      <p:ext uri="{BB962C8B-B14F-4D97-AF65-F5344CB8AC3E}">
        <p14:creationId xmlns:p14="http://schemas.microsoft.com/office/powerpoint/2010/main" val="1410293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EA796-7D9E-23BD-9E1F-47E7665883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9365BE-1FAE-303F-604F-74DA3544C3B9}"/>
              </a:ext>
            </a:extLst>
          </p:cNvPr>
          <p:cNvSpPr>
            <a:spLocks noGrp="1"/>
          </p:cNvSpPr>
          <p:nvPr>
            <p:ph type="title"/>
          </p:nvPr>
        </p:nvSpPr>
        <p:spPr>
          <a:xfrm>
            <a:off x="150668" y="152400"/>
            <a:ext cx="11890664" cy="861002"/>
          </a:xfrm>
        </p:spPr>
        <p:txBody>
          <a:bodyPr>
            <a:normAutofit fontScale="90000"/>
          </a:bodyPr>
          <a:lstStyle/>
          <a:p>
            <a:r>
              <a:rPr lang="en-US" dirty="0"/>
              <a:t>Foundation aid provides additional funding for districts to spend at their foundation budgets</a:t>
            </a:r>
          </a:p>
        </p:txBody>
      </p:sp>
      <p:sp>
        <p:nvSpPr>
          <p:cNvPr id="3" name="Content Placeholder 2">
            <a:extLst>
              <a:ext uri="{FF2B5EF4-FFF2-40B4-BE49-F238E27FC236}">
                <a16:creationId xmlns:a16="http://schemas.microsoft.com/office/drawing/2014/main" id="{6EBAFF51-4805-AEBB-9341-C0DF569E0CE5}"/>
              </a:ext>
            </a:extLst>
          </p:cNvPr>
          <p:cNvSpPr>
            <a:spLocks noGrp="1"/>
          </p:cNvSpPr>
          <p:nvPr>
            <p:ph idx="1"/>
          </p:nvPr>
        </p:nvSpPr>
        <p:spPr>
          <a:xfrm>
            <a:off x="173179" y="2201430"/>
            <a:ext cx="6039428" cy="4146550"/>
          </a:xfrm>
        </p:spPr>
        <p:txBody>
          <a:bodyPr anchor="ctr"/>
          <a:lstStyle/>
          <a:p>
            <a:r>
              <a:rPr lang="en-US" dirty="0"/>
              <a:t>Start with prior year’s aid</a:t>
            </a:r>
          </a:p>
          <a:p>
            <a:r>
              <a:rPr lang="en-US" dirty="0"/>
              <a:t>Add together the prior year’s aid and the required local contribution </a:t>
            </a:r>
          </a:p>
          <a:p>
            <a:r>
              <a:rPr lang="en-US" dirty="0"/>
              <a:t>If this year’s foundation aid exceeds last year’s total Chapter 70 aid, the district receives the amount needed to ensure it meets its foundation budget</a:t>
            </a:r>
          </a:p>
        </p:txBody>
      </p:sp>
      <p:sp>
        <p:nvSpPr>
          <p:cNvPr id="4" name="Slide Number Placeholder 3">
            <a:extLst>
              <a:ext uri="{FF2B5EF4-FFF2-40B4-BE49-F238E27FC236}">
                <a16:creationId xmlns:a16="http://schemas.microsoft.com/office/drawing/2014/main" id="{4F53FD03-EF53-5C72-7E03-3FA2F575E760}"/>
              </a:ext>
            </a:extLst>
          </p:cNvPr>
          <p:cNvSpPr>
            <a:spLocks noGrp="1"/>
          </p:cNvSpPr>
          <p:nvPr>
            <p:ph type="sldNum" sz="quarter" idx="12"/>
          </p:nvPr>
        </p:nvSpPr>
        <p:spPr/>
        <p:txBody>
          <a:bodyPr/>
          <a:lstStyle/>
          <a:p>
            <a:fld id="{68A8D22E-6BC5-9E47-900C-2BB94685D9F5}" type="slidenum">
              <a:rPr lang="en-US" smtClean="0"/>
              <a:t>23</a:t>
            </a:fld>
            <a:endParaRPr lang="en-US"/>
          </a:p>
        </p:txBody>
      </p:sp>
      <p:graphicFrame>
        <p:nvGraphicFramePr>
          <p:cNvPr id="8" name="Content Placeholder 6" descr="This is a smart art graphic showing how each district's required contribution plus prior year's aid determine whether the district needs a foundation aid increase to meet its foundation budget.">
            <a:extLst>
              <a:ext uri="{FF2B5EF4-FFF2-40B4-BE49-F238E27FC236}">
                <a16:creationId xmlns:a16="http://schemas.microsoft.com/office/drawing/2014/main" id="{9F8A5B7B-04C2-FE71-9D78-60EFCAD2542B}"/>
              </a:ext>
            </a:extLst>
          </p:cNvPr>
          <p:cNvGraphicFramePr>
            <a:graphicFrameLocks/>
          </p:cNvGraphicFramePr>
          <p:nvPr>
            <p:extLst>
              <p:ext uri="{D42A27DB-BD31-4B8C-83A1-F6EECF244321}">
                <p14:modId xmlns:p14="http://schemas.microsoft.com/office/powerpoint/2010/main" val="4055795604"/>
              </p:ext>
            </p:extLst>
          </p:nvPr>
        </p:nvGraphicFramePr>
        <p:xfrm>
          <a:off x="6738938" y="2211388"/>
          <a:ext cx="5453062" cy="4146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descr="Foundation aid is the core of Chapter 70. It provides additional funding for districts to spend at their foundation budgets. &#10;&#10;Foundation Budget – Required Local Contribution = Foundation Aid&#10;">
            <a:extLst>
              <a:ext uri="{FF2B5EF4-FFF2-40B4-BE49-F238E27FC236}">
                <a16:creationId xmlns:a16="http://schemas.microsoft.com/office/drawing/2014/main" id="{875D8C9C-ABF2-784D-E770-7A06CC77AF97}"/>
              </a:ext>
            </a:extLst>
          </p:cNvPr>
          <p:cNvSpPr/>
          <p:nvPr/>
        </p:nvSpPr>
        <p:spPr>
          <a:xfrm>
            <a:off x="709105" y="1640619"/>
            <a:ext cx="10758714" cy="400110"/>
          </a:xfrm>
          <a:prstGeom prst="rect">
            <a:avLst/>
          </a:prstGeom>
          <a:solidFill>
            <a:srgbClr val="4472C4"/>
          </a:solidFill>
          <a:ln w="12700" cap="flat" cmpd="sng" algn="ctr">
            <a:noFill/>
            <a:prstDash val="solid"/>
            <a:miter lim="800000"/>
          </a:ln>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alibri" panose="020F0502020204030204"/>
                <a:ea typeface="+mn-ea"/>
                <a:cs typeface="+mn-cs"/>
              </a:rPr>
              <a:t>Foundation budget – Required local contribution = Foundation aid</a:t>
            </a:r>
          </a:p>
        </p:txBody>
      </p:sp>
      <p:sp>
        <p:nvSpPr>
          <p:cNvPr id="10" name="TextBox 9">
            <a:extLst>
              <a:ext uri="{FF2B5EF4-FFF2-40B4-BE49-F238E27FC236}">
                <a16:creationId xmlns:a16="http://schemas.microsoft.com/office/drawing/2014/main" id="{3F48A121-A5D0-90A7-F74E-E38146BD0F16}"/>
              </a:ext>
            </a:extLst>
          </p:cNvPr>
          <p:cNvSpPr txBox="1"/>
          <p:nvPr/>
        </p:nvSpPr>
        <p:spPr>
          <a:xfrm>
            <a:off x="6212607" y="3930720"/>
            <a:ext cx="1988834" cy="707886"/>
          </a:xfrm>
          <a:prstGeom prst="rect">
            <a:avLst/>
          </a:prstGeom>
          <a:noFill/>
        </p:spPr>
        <p:txBody>
          <a:bodyPr wrap="square" rtlCol="0">
            <a:spAutoFit/>
          </a:bodyPr>
          <a:lstStyle/>
          <a:p>
            <a:pPr algn="ctr"/>
            <a:r>
              <a:rPr lang="en-US" sz="2000" b="1" dirty="0">
                <a:solidFill>
                  <a:prstClr val="black"/>
                </a:solidFill>
                <a:latin typeface="Calibri" panose="020F0502020204030204"/>
              </a:rPr>
              <a:t>(1) Foundation budget</a:t>
            </a:r>
          </a:p>
        </p:txBody>
      </p:sp>
      <p:sp>
        <p:nvSpPr>
          <p:cNvPr id="14" name="Left Brace 13" descr="This is a left facing bracket.">
            <a:extLst>
              <a:ext uri="{FF2B5EF4-FFF2-40B4-BE49-F238E27FC236}">
                <a16:creationId xmlns:a16="http://schemas.microsoft.com/office/drawing/2014/main" id="{D3E59A5A-5E47-792E-D771-10A097BB2EC3}"/>
              </a:ext>
            </a:extLst>
          </p:cNvPr>
          <p:cNvSpPr/>
          <p:nvPr/>
        </p:nvSpPr>
        <p:spPr>
          <a:xfrm>
            <a:off x="8285039" y="2211936"/>
            <a:ext cx="216816" cy="4103314"/>
          </a:xfrm>
          <a:prstGeom prst="leftBrace">
            <a:avLst/>
          </a:prstGeom>
          <a:no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5508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B54DC-34F7-EE0A-52FB-0397AE3115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DB8F4D-E064-7B70-FFAA-3240335C5FC4}"/>
              </a:ext>
            </a:extLst>
          </p:cNvPr>
          <p:cNvSpPr>
            <a:spLocks noGrp="1"/>
          </p:cNvSpPr>
          <p:nvPr>
            <p:ph type="title"/>
          </p:nvPr>
        </p:nvSpPr>
        <p:spPr>
          <a:xfrm>
            <a:off x="173179" y="308699"/>
            <a:ext cx="11890664" cy="861002"/>
          </a:xfrm>
        </p:spPr>
        <p:txBody>
          <a:bodyPr>
            <a:noAutofit/>
          </a:bodyPr>
          <a:lstStyle/>
          <a:p>
            <a:r>
              <a:rPr lang="en-US" sz="3400" dirty="0"/>
              <a:t>Calculating Chapter 70 aid: Districts are held harmless to previous aid levels and guaranteed at least a $30 per pupil increase</a:t>
            </a:r>
          </a:p>
        </p:txBody>
      </p:sp>
      <p:sp>
        <p:nvSpPr>
          <p:cNvPr id="3" name="Content Placeholder 2">
            <a:extLst>
              <a:ext uri="{FF2B5EF4-FFF2-40B4-BE49-F238E27FC236}">
                <a16:creationId xmlns:a16="http://schemas.microsoft.com/office/drawing/2014/main" id="{DC0EFEF5-5439-5764-32A3-F39C0A1DF3A1}"/>
              </a:ext>
            </a:extLst>
          </p:cNvPr>
          <p:cNvSpPr>
            <a:spLocks noGrp="1"/>
          </p:cNvSpPr>
          <p:nvPr>
            <p:ph idx="1"/>
          </p:nvPr>
        </p:nvSpPr>
        <p:spPr>
          <a:xfrm>
            <a:off x="173179" y="1591254"/>
            <a:ext cx="5922821" cy="4414692"/>
          </a:xfrm>
        </p:spPr>
        <p:txBody>
          <a:bodyPr anchor="ctr"/>
          <a:lstStyle/>
          <a:p>
            <a:r>
              <a:rPr lang="en-US" dirty="0"/>
              <a:t>Districts are held harmless to the previous year’s level of aid</a:t>
            </a:r>
          </a:p>
          <a:p>
            <a:endParaRPr lang="en-US" dirty="0"/>
          </a:p>
          <a:p>
            <a:r>
              <a:rPr lang="en-US" dirty="0"/>
              <a:t>244 districts receive minimum aid increases of $150 per pupil in FY26</a:t>
            </a:r>
          </a:p>
        </p:txBody>
      </p:sp>
      <p:sp>
        <p:nvSpPr>
          <p:cNvPr id="4" name="Slide Number Placeholder 3">
            <a:extLst>
              <a:ext uri="{FF2B5EF4-FFF2-40B4-BE49-F238E27FC236}">
                <a16:creationId xmlns:a16="http://schemas.microsoft.com/office/drawing/2014/main" id="{049C8AD1-A4F4-8BBC-A7C4-056E6538E74E}"/>
              </a:ext>
            </a:extLst>
          </p:cNvPr>
          <p:cNvSpPr>
            <a:spLocks noGrp="1"/>
          </p:cNvSpPr>
          <p:nvPr>
            <p:ph type="sldNum" sz="quarter" idx="12"/>
          </p:nvPr>
        </p:nvSpPr>
        <p:spPr/>
        <p:txBody>
          <a:bodyPr/>
          <a:lstStyle/>
          <a:p>
            <a:fld id="{68A8D22E-6BC5-9E47-900C-2BB94685D9F5}" type="slidenum">
              <a:rPr lang="en-US" smtClean="0"/>
              <a:t>24</a:t>
            </a:fld>
            <a:endParaRPr lang="en-US"/>
          </a:p>
        </p:txBody>
      </p:sp>
      <p:pic>
        <p:nvPicPr>
          <p:cNvPr id="5" name="Picture 4" descr="Screen print about calculating chapter 70 aid">
            <a:extLst>
              <a:ext uri="{FF2B5EF4-FFF2-40B4-BE49-F238E27FC236}">
                <a16:creationId xmlns:a16="http://schemas.microsoft.com/office/drawing/2014/main" id="{0FEA4568-2373-2359-E420-8BD11A36B93A}"/>
              </a:ext>
            </a:extLst>
          </p:cNvPr>
          <p:cNvPicPr>
            <a:picLocks noChangeAspect="1"/>
          </p:cNvPicPr>
          <p:nvPr/>
        </p:nvPicPr>
        <p:blipFill>
          <a:blip r:embed="rId2"/>
          <a:stretch>
            <a:fillRect/>
          </a:stretch>
        </p:blipFill>
        <p:spPr>
          <a:xfrm>
            <a:off x="6804533" y="1326158"/>
            <a:ext cx="4328632" cy="5413212"/>
          </a:xfrm>
          <a:prstGeom prst="rect">
            <a:avLst/>
          </a:prstGeom>
        </p:spPr>
      </p:pic>
    </p:spTree>
    <p:extLst>
      <p:ext uri="{BB962C8B-B14F-4D97-AF65-F5344CB8AC3E}">
        <p14:creationId xmlns:p14="http://schemas.microsoft.com/office/powerpoint/2010/main" val="2863201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70C9F-13B8-DE97-D3AB-6A645A0AD5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6307E-3A94-AA01-5C88-48698303CC41}"/>
              </a:ext>
            </a:extLst>
          </p:cNvPr>
          <p:cNvSpPr>
            <a:spLocks noGrp="1"/>
          </p:cNvSpPr>
          <p:nvPr>
            <p:ph type="title"/>
          </p:nvPr>
        </p:nvSpPr>
        <p:spPr>
          <a:xfrm>
            <a:off x="152895" y="152400"/>
            <a:ext cx="11890664" cy="861002"/>
          </a:xfrm>
        </p:spPr>
        <p:txBody>
          <a:bodyPr>
            <a:noAutofit/>
          </a:bodyPr>
          <a:lstStyle/>
          <a:p>
            <a:r>
              <a:rPr lang="en-US" sz="3600" dirty="0"/>
              <a:t>Districts receive different levels of Chapter 70 aid because their municipality’s ability to pay differs</a:t>
            </a:r>
          </a:p>
        </p:txBody>
      </p:sp>
      <p:sp>
        <p:nvSpPr>
          <p:cNvPr id="4" name="Slide Number Placeholder 3">
            <a:extLst>
              <a:ext uri="{FF2B5EF4-FFF2-40B4-BE49-F238E27FC236}">
                <a16:creationId xmlns:a16="http://schemas.microsoft.com/office/drawing/2014/main" id="{4BC3CA87-DB64-D46E-06D1-04A0A73A70BB}"/>
              </a:ext>
            </a:extLst>
          </p:cNvPr>
          <p:cNvSpPr>
            <a:spLocks noGrp="1"/>
          </p:cNvSpPr>
          <p:nvPr>
            <p:ph type="sldNum" sz="quarter" idx="12"/>
          </p:nvPr>
        </p:nvSpPr>
        <p:spPr/>
        <p:txBody>
          <a:bodyPr/>
          <a:lstStyle/>
          <a:p>
            <a:fld id="{68A8D22E-6BC5-9E47-900C-2BB94685D9F5}" type="slidenum">
              <a:rPr lang="en-US" smtClean="0"/>
              <a:t>25</a:t>
            </a:fld>
            <a:endParaRPr lang="en-US"/>
          </a:p>
        </p:txBody>
      </p:sp>
      <p:graphicFrame>
        <p:nvGraphicFramePr>
          <p:cNvPr id="5" name="Chart 4" descr="This is a bar chart comparing local contribution and state aid as a proportion of required net school spending.">
            <a:extLst>
              <a:ext uri="{FF2B5EF4-FFF2-40B4-BE49-F238E27FC236}">
                <a16:creationId xmlns:a16="http://schemas.microsoft.com/office/drawing/2014/main" id="{22F69450-3873-C88F-065F-407D5B9E117C}"/>
              </a:ext>
            </a:extLst>
          </p:cNvPr>
          <p:cNvGraphicFramePr/>
          <p:nvPr>
            <p:extLst>
              <p:ext uri="{D42A27DB-BD31-4B8C-83A1-F6EECF244321}">
                <p14:modId xmlns:p14="http://schemas.microsoft.com/office/powerpoint/2010/main" val="810318773"/>
              </p:ext>
            </p:extLst>
          </p:nvPr>
        </p:nvGraphicFramePr>
        <p:xfrm>
          <a:off x="495300" y="1523996"/>
          <a:ext cx="11201400" cy="460465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0CD34EB-0FF1-7BA2-6B2A-895229A5522E}"/>
              </a:ext>
            </a:extLst>
          </p:cNvPr>
          <p:cNvSpPr txBox="1"/>
          <p:nvPr/>
        </p:nvSpPr>
        <p:spPr>
          <a:xfrm>
            <a:off x="1831816" y="6045461"/>
            <a:ext cx="8528367"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solidFill>
                  <a:schemeClr val="tx1"/>
                </a:solidFill>
              </a:rPr>
              <a:t>Required Local Contribution + State Aid = a district’s net school spending (NSS) requirement</a:t>
            </a:r>
          </a:p>
        </p:txBody>
      </p:sp>
    </p:spTree>
    <p:extLst>
      <p:ext uri="{BB962C8B-B14F-4D97-AF65-F5344CB8AC3E}">
        <p14:creationId xmlns:p14="http://schemas.microsoft.com/office/powerpoint/2010/main" val="2776552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A1138-1BC7-4D30-FADF-DEAC4938F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40C024-58D8-0BEB-1997-A187B8206425}"/>
              </a:ext>
            </a:extLst>
          </p:cNvPr>
          <p:cNvSpPr>
            <a:spLocks noGrp="1"/>
          </p:cNvSpPr>
          <p:nvPr>
            <p:ph type="title"/>
          </p:nvPr>
        </p:nvSpPr>
        <p:spPr>
          <a:xfrm>
            <a:off x="173178" y="308699"/>
            <a:ext cx="11890665" cy="861002"/>
          </a:xfrm>
        </p:spPr>
        <p:txBody>
          <a:bodyPr>
            <a:noAutofit/>
          </a:bodyPr>
          <a:lstStyle/>
          <a:p>
            <a:r>
              <a:rPr lang="en-US" sz="3600" dirty="0"/>
              <a:t>The aggregate wealth model has eliminated required excess effort, but in recent years effort shortfalls have increased</a:t>
            </a:r>
          </a:p>
        </p:txBody>
      </p:sp>
      <p:sp>
        <p:nvSpPr>
          <p:cNvPr id="4" name="Slide Number Placeholder 3">
            <a:extLst>
              <a:ext uri="{FF2B5EF4-FFF2-40B4-BE49-F238E27FC236}">
                <a16:creationId xmlns:a16="http://schemas.microsoft.com/office/drawing/2014/main" id="{C5C4DD21-4DF2-502C-6384-572F2202C5B9}"/>
              </a:ext>
            </a:extLst>
          </p:cNvPr>
          <p:cNvSpPr>
            <a:spLocks noGrp="1"/>
          </p:cNvSpPr>
          <p:nvPr>
            <p:ph type="sldNum" sz="quarter" idx="12"/>
          </p:nvPr>
        </p:nvSpPr>
        <p:spPr/>
        <p:txBody>
          <a:bodyPr/>
          <a:lstStyle/>
          <a:p>
            <a:fld id="{68A8D22E-6BC5-9E47-900C-2BB94685D9F5}" type="slidenum">
              <a:rPr lang="en-US" smtClean="0"/>
              <a:t>26</a:t>
            </a:fld>
            <a:endParaRPr lang="en-US"/>
          </a:p>
        </p:txBody>
      </p:sp>
      <p:sp>
        <p:nvSpPr>
          <p:cNvPr id="7" name="TextBox 6">
            <a:extLst>
              <a:ext uri="{FF2B5EF4-FFF2-40B4-BE49-F238E27FC236}">
                <a16:creationId xmlns:a16="http://schemas.microsoft.com/office/drawing/2014/main" id="{7F8B85CF-02B6-A791-0112-171C74319B2E}"/>
              </a:ext>
            </a:extLst>
          </p:cNvPr>
          <p:cNvSpPr txBox="1"/>
          <p:nvPr/>
        </p:nvSpPr>
        <p:spPr>
          <a:xfrm>
            <a:off x="2460171" y="5902970"/>
            <a:ext cx="9101393" cy="646331"/>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For communities that are below target, recent expansions in foundation budgets have resulted in required local contributions not keeping pace with the foundation budget increases</a:t>
            </a:r>
          </a:p>
        </p:txBody>
      </p:sp>
      <p:graphicFrame>
        <p:nvGraphicFramePr>
          <p:cNvPr id="8" name="Chart 7" descr="A bar graph that shows how effort reductions for above effort communities and additional increments for below efforrt communities have brought cities and towns down to and up to their contribution targets over time. This graph displays data from FY07 to FY20.">
            <a:extLst>
              <a:ext uri="{FF2B5EF4-FFF2-40B4-BE49-F238E27FC236}">
                <a16:creationId xmlns:a16="http://schemas.microsoft.com/office/drawing/2014/main" id="{ED515877-3D9A-F09A-C70D-E5B7BC589A9C}"/>
              </a:ext>
            </a:extLst>
          </p:cNvPr>
          <p:cNvGraphicFramePr>
            <a:graphicFrameLocks/>
          </p:cNvGraphicFramePr>
          <p:nvPr>
            <p:extLst>
              <p:ext uri="{D42A27DB-BD31-4B8C-83A1-F6EECF244321}">
                <p14:modId xmlns:p14="http://schemas.microsoft.com/office/powerpoint/2010/main" val="3675334018"/>
              </p:ext>
            </p:extLst>
          </p:nvPr>
        </p:nvGraphicFramePr>
        <p:xfrm>
          <a:off x="913463" y="1547623"/>
          <a:ext cx="10365075" cy="43543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8479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D0C12-423B-B077-7D8E-D46E99A1EB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7446BC-2265-E7F6-7BE7-83272B682B74}"/>
              </a:ext>
            </a:extLst>
          </p:cNvPr>
          <p:cNvSpPr>
            <a:spLocks noGrp="1"/>
          </p:cNvSpPr>
          <p:nvPr>
            <p:ph type="title"/>
          </p:nvPr>
        </p:nvSpPr>
        <p:spPr>
          <a:xfrm>
            <a:off x="173179" y="188953"/>
            <a:ext cx="11783292" cy="861002"/>
          </a:xfrm>
        </p:spPr>
        <p:txBody>
          <a:bodyPr>
            <a:normAutofit fontScale="90000"/>
          </a:bodyPr>
          <a:lstStyle/>
          <a:p>
            <a:r>
              <a:rPr lang="en-US" dirty="0"/>
              <a:t>There are no longer any districts funded below target, while above target aid has increased</a:t>
            </a:r>
          </a:p>
        </p:txBody>
      </p:sp>
      <p:sp>
        <p:nvSpPr>
          <p:cNvPr id="4" name="Slide Number Placeholder 3">
            <a:extLst>
              <a:ext uri="{FF2B5EF4-FFF2-40B4-BE49-F238E27FC236}">
                <a16:creationId xmlns:a16="http://schemas.microsoft.com/office/drawing/2014/main" id="{CB5BDC3E-BCF5-7DD9-2BD4-3766465912CC}"/>
              </a:ext>
            </a:extLst>
          </p:cNvPr>
          <p:cNvSpPr>
            <a:spLocks noGrp="1"/>
          </p:cNvSpPr>
          <p:nvPr>
            <p:ph type="sldNum" sz="quarter" idx="12"/>
          </p:nvPr>
        </p:nvSpPr>
        <p:spPr/>
        <p:txBody>
          <a:bodyPr/>
          <a:lstStyle/>
          <a:p>
            <a:fld id="{68A8D22E-6BC5-9E47-900C-2BB94685D9F5}" type="slidenum">
              <a:rPr lang="en-US" smtClean="0"/>
              <a:t>27</a:t>
            </a:fld>
            <a:endParaRPr lang="en-US"/>
          </a:p>
        </p:txBody>
      </p:sp>
      <p:graphicFrame>
        <p:nvGraphicFramePr>
          <p:cNvPr id="6" name="Chart 5" descr="This is a bar graph that shows total aid above target and below target from FY07 to FY20.">
            <a:extLst>
              <a:ext uri="{FF2B5EF4-FFF2-40B4-BE49-F238E27FC236}">
                <a16:creationId xmlns:a16="http://schemas.microsoft.com/office/drawing/2014/main" id="{03A70F0A-3F17-BC3B-B7DF-4A62A2469A12}"/>
              </a:ext>
            </a:extLst>
          </p:cNvPr>
          <p:cNvGraphicFramePr>
            <a:graphicFrameLocks/>
          </p:cNvGraphicFramePr>
          <p:nvPr>
            <p:extLst>
              <p:ext uri="{D42A27DB-BD31-4B8C-83A1-F6EECF244321}">
                <p14:modId xmlns:p14="http://schemas.microsoft.com/office/powerpoint/2010/main" val="3103625986"/>
              </p:ext>
            </p:extLst>
          </p:nvPr>
        </p:nvGraphicFramePr>
        <p:xfrm>
          <a:off x="194295" y="2016685"/>
          <a:ext cx="11853065" cy="36559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0562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74A2C-8A43-CCBB-687E-B59F9DE11862}"/>
            </a:ext>
          </a:extLst>
        </p:cNvPr>
        <p:cNvGrpSpPr/>
        <p:nvPr/>
      </p:nvGrpSpPr>
      <p:grpSpPr>
        <a:xfrm>
          <a:off x="0" y="0"/>
          <a:ext cx="0" cy="0"/>
          <a:chOff x="0" y="0"/>
          <a:chExt cx="0" cy="0"/>
        </a:xfrm>
      </p:grpSpPr>
      <p:sp>
        <p:nvSpPr>
          <p:cNvPr id="14" name="Rectangle 13" descr="Robert O'Donnell, Robert.F.O'Donnell@mass.gov 781-338-6512&#10;&#10;Meghan Ryan&#10;Meghan.Ryan2@mass.gov&#10;781-338-6507">
            <a:extLst>
              <a:ext uri="{FF2B5EF4-FFF2-40B4-BE49-F238E27FC236}">
                <a16:creationId xmlns:a16="http://schemas.microsoft.com/office/drawing/2014/main" id="{4D2FAEF5-B480-669E-35F2-DD33B5348A35}"/>
              </a:ext>
            </a:extLst>
          </p:cNvPr>
          <p:cNvSpPr/>
          <p:nvPr/>
        </p:nvSpPr>
        <p:spPr>
          <a:xfrm>
            <a:off x="839677" y="3946420"/>
            <a:ext cx="9734790" cy="1250756"/>
          </a:xfrm>
          <a:prstGeom prst="rect">
            <a:avLst/>
          </a:prstGeom>
          <a:solidFill>
            <a:srgbClr val="2A33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EA2EBE00-E6D2-9652-FCB1-BA623DEE7EB9}"/>
              </a:ext>
            </a:extLst>
          </p:cNvPr>
          <p:cNvSpPr txBox="1">
            <a:spLocks noGrp="1"/>
          </p:cNvSpPr>
          <p:nvPr>
            <p:ph type="title" idx="4294967295"/>
          </p:nvPr>
        </p:nvSpPr>
        <p:spPr>
          <a:xfrm>
            <a:off x="838200" y="2125037"/>
            <a:ext cx="9734790" cy="10936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8000" b="1" i="0" kern="1200" spc="-15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1" i="0" u="none" strike="noStrike" kern="1200" cap="none" spc="-15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QUESTIONS?</a:t>
            </a:r>
          </a:p>
        </p:txBody>
      </p:sp>
      <p:pic>
        <p:nvPicPr>
          <p:cNvPr id="16" name="图片 9" descr="email icon">
            <a:extLst>
              <a:ext uri="{FF2B5EF4-FFF2-40B4-BE49-F238E27FC236}">
                <a16:creationId xmlns:a16="http://schemas.microsoft.com/office/drawing/2014/main" id="{BB201421-8AB2-46F9-13DD-C6892DE5DDE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2060" t="19266" r="18307" b="28003"/>
          <a:stretch/>
        </p:blipFill>
        <p:spPr>
          <a:xfrm>
            <a:off x="5367896" y="4191401"/>
            <a:ext cx="317798" cy="281016"/>
          </a:xfrm>
          <a:prstGeom prst="rect">
            <a:avLst/>
          </a:prstGeom>
        </p:spPr>
      </p:pic>
      <p:sp>
        <p:nvSpPr>
          <p:cNvPr id="17" name="文本框 7">
            <a:extLst>
              <a:ext uri="{FF2B5EF4-FFF2-40B4-BE49-F238E27FC236}">
                <a16:creationId xmlns:a16="http://schemas.microsoft.com/office/drawing/2014/main" id="{4C0EDCF5-88A8-685F-2566-F5167A1E46BD}"/>
              </a:ext>
            </a:extLst>
          </p:cNvPr>
          <p:cNvSpPr txBox="1"/>
          <p:nvPr/>
        </p:nvSpPr>
        <p:spPr>
          <a:xfrm>
            <a:off x="5656907" y="4213423"/>
            <a:ext cx="275904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Robert.F.O’Donnell@mass.gov</a:t>
            </a:r>
            <a:endParaRPr lang="zh-CN" altLang="en-US" sz="1500" dirty="0">
              <a:solidFill>
                <a:schemeClr val="bg1"/>
              </a:solidFill>
              <a:latin typeface="Segoe SemiBold" panose="020B0703040204020203" pitchFamily="34" charset="0"/>
              <a:cs typeface="Segoe SemiBold" panose="020B0703040204020203" pitchFamily="34" charset="0"/>
            </a:endParaRPr>
          </a:p>
        </p:txBody>
      </p:sp>
      <p:pic>
        <p:nvPicPr>
          <p:cNvPr id="18" name="Picture 17" descr="This is a telephone icon">
            <a:extLst>
              <a:ext uri="{FF2B5EF4-FFF2-40B4-BE49-F238E27FC236}">
                <a16:creationId xmlns:a16="http://schemas.microsoft.com/office/drawing/2014/main" id="{F92CCE00-C1DA-3478-C02B-3AA1F7293CBF}"/>
              </a:ext>
            </a:extLst>
          </p:cNvPr>
          <p:cNvPicPr>
            <a:picLocks noChangeAspect="1"/>
          </p:cNvPicPr>
          <p:nvPr/>
        </p:nvPicPr>
        <p:blipFill>
          <a:blip r:embed="rId3"/>
          <a:stretch>
            <a:fillRect/>
          </a:stretch>
        </p:blipFill>
        <p:spPr>
          <a:xfrm>
            <a:off x="8571768" y="4228556"/>
            <a:ext cx="249958" cy="243861"/>
          </a:xfrm>
          <a:prstGeom prst="rect">
            <a:avLst/>
          </a:prstGeom>
        </p:spPr>
      </p:pic>
      <p:pic>
        <p:nvPicPr>
          <p:cNvPr id="19" name="图片 9" descr="email icon">
            <a:extLst>
              <a:ext uri="{FF2B5EF4-FFF2-40B4-BE49-F238E27FC236}">
                <a16:creationId xmlns:a16="http://schemas.microsoft.com/office/drawing/2014/main" id="{E367512B-5F45-62BF-3A63-AE0D5B51995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2060" t="19266" r="18307" b="28003"/>
          <a:stretch/>
        </p:blipFill>
        <p:spPr>
          <a:xfrm>
            <a:off x="5365201" y="4606558"/>
            <a:ext cx="317798" cy="281016"/>
          </a:xfrm>
          <a:prstGeom prst="rect">
            <a:avLst/>
          </a:prstGeom>
        </p:spPr>
      </p:pic>
      <p:sp>
        <p:nvSpPr>
          <p:cNvPr id="20" name="文本框 7">
            <a:extLst>
              <a:ext uri="{FF2B5EF4-FFF2-40B4-BE49-F238E27FC236}">
                <a16:creationId xmlns:a16="http://schemas.microsoft.com/office/drawing/2014/main" id="{8D1D4BD1-0CE6-25A9-2829-2160F8C100E0}"/>
              </a:ext>
            </a:extLst>
          </p:cNvPr>
          <p:cNvSpPr txBox="1"/>
          <p:nvPr/>
        </p:nvSpPr>
        <p:spPr>
          <a:xfrm>
            <a:off x="5641143" y="4628580"/>
            <a:ext cx="275904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Meghan.Ryan2@mass.gov</a:t>
            </a:r>
            <a:endParaRPr lang="zh-CN" altLang="en-US" sz="1500" dirty="0">
              <a:solidFill>
                <a:schemeClr val="bg1"/>
              </a:solidFill>
              <a:latin typeface="Segoe SemiBold" panose="020B0703040204020203" pitchFamily="34" charset="0"/>
              <a:cs typeface="Segoe SemiBold" panose="020B0703040204020203" pitchFamily="34" charset="0"/>
            </a:endParaRPr>
          </a:p>
        </p:txBody>
      </p:sp>
      <p:pic>
        <p:nvPicPr>
          <p:cNvPr id="21" name="Picture 20" descr="This is a telephone icon">
            <a:extLst>
              <a:ext uri="{FF2B5EF4-FFF2-40B4-BE49-F238E27FC236}">
                <a16:creationId xmlns:a16="http://schemas.microsoft.com/office/drawing/2014/main" id="{4F5296D0-79DD-1975-C685-6696C7405FF5}"/>
              </a:ext>
            </a:extLst>
          </p:cNvPr>
          <p:cNvPicPr>
            <a:picLocks noChangeAspect="1"/>
          </p:cNvPicPr>
          <p:nvPr/>
        </p:nvPicPr>
        <p:blipFill>
          <a:blip r:embed="rId3"/>
          <a:stretch>
            <a:fillRect/>
          </a:stretch>
        </p:blipFill>
        <p:spPr>
          <a:xfrm>
            <a:off x="8566514" y="4651390"/>
            <a:ext cx="249958" cy="243861"/>
          </a:xfrm>
          <a:prstGeom prst="rect">
            <a:avLst/>
          </a:prstGeom>
        </p:spPr>
      </p:pic>
      <p:sp>
        <p:nvSpPr>
          <p:cNvPr id="22" name="文本框 10">
            <a:extLst>
              <a:ext uri="{FF2B5EF4-FFF2-40B4-BE49-F238E27FC236}">
                <a16:creationId xmlns:a16="http://schemas.microsoft.com/office/drawing/2014/main" id="{CAF08B69-C4F7-BA2D-C380-F083F7833280}"/>
              </a:ext>
            </a:extLst>
          </p:cNvPr>
          <p:cNvSpPr txBox="1"/>
          <p:nvPr/>
        </p:nvSpPr>
        <p:spPr>
          <a:xfrm>
            <a:off x="838200" y="4166915"/>
            <a:ext cx="4359165" cy="784830"/>
          </a:xfrm>
          <a:prstGeom prst="rect">
            <a:avLst/>
          </a:prstGeom>
          <a:noFill/>
        </p:spPr>
        <p:txBody>
          <a:bodyPr wrap="square" rtlCol="0">
            <a:spAutoFit/>
          </a:bodyPr>
          <a:lstStyle/>
          <a:p>
            <a:r>
              <a:rPr lang="en-US" altLang="zh-CN" sz="1500" b="1" dirty="0">
                <a:solidFill>
                  <a:schemeClr val="bg1"/>
                </a:solidFill>
                <a:latin typeface="Segoe SemiBold" panose="020B0703040204020203" pitchFamily="34" charset="0"/>
                <a:cs typeface="Segoe SemiBold" panose="020B0703040204020203" pitchFamily="34" charset="0"/>
              </a:rPr>
              <a:t>Rob O’Donnell, Director of School Finance</a:t>
            </a:r>
          </a:p>
          <a:p>
            <a:endParaRPr lang="en-US" altLang="zh-CN" sz="1500" b="1" dirty="0">
              <a:solidFill>
                <a:schemeClr val="bg1"/>
              </a:solidFill>
              <a:latin typeface="Segoe SemiBold" panose="020B0703040204020203" pitchFamily="34" charset="0"/>
              <a:cs typeface="Segoe SemiBold" panose="020B0703040204020203" pitchFamily="34" charset="0"/>
            </a:endParaRPr>
          </a:p>
          <a:p>
            <a:r>
              <a:rPr lang="en-US" altLang="zh-CN" sz="1500" b="1" dirty="0">
                <a:solidFill>
                  <a:schemeClr val="bg1"/>
                </a:solidFill>
                <a:latin typeface="Segoe SemiBold" panose="020B0703040204020203" pitchFamily="34" charset="0"/>
                <a:cs typeface="Segoe SemiBold" panose="020B0703040204020203" pitchFamily="34" charset="0"/>
              </a:rPr>
              <a:t>Meghan Ryan, State Aid Programs Manager</a:t>
            </a:r>
          </a:p>
        </p:txBody>
      </p:sp>
      <p:sp>
        <p:nvSpPr>
          <p:cNvPr id="23" name="文本框 10">
            <a:extLst>
              <a:ext uri="{FF2B5EF4-FFF2-40B4-BE49-F238E27FC236}">
                <a16:creationId xmlns:a16="http://schemas.microsoft.com/office/drawing/2014/main" id="{01BB6EEF-1ED0-A6DA-A37A-CD27929E0A89}"/>
              </a:ext>
            </a:extLst>
          </p:cNvPr>
          <p:cNvSpPr txBox="1"/>
          <p:nvPr/>
        </p:nvSpPr>
        <p:spPr>
          <a:xfrm>
            <a:off x="8881502" y="4213423"/>
            <a:ext cx="352185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781.338.6512</a:t>
            </a:r>
            <a:endParaRPr lang="zh-CN" altLang="en-US" sz="1500" dirty="0">
              <a:solidFill>
                <a:schemeClr val="bg1"/>
              </a:solidFill>
              <a:latin typeface="Segoe SemiBold" panose="020B0703040204020203" pitchFamily="34" charset="0"/>
              <a:cs typeface="Segoe SemiBold" panose="020B0703040204020203" pitchFamily="34" charset="0"/>
            </a:endParaRPr>
          </a:p>
        </p:txBody>
      </p:sp>
      <p:sp>
        <p:nvSpPr>
          <p:cNvPr id="24" name="文本框 10">
            <a:extLst>
              <a:ext uri="{FF2B5EF4-FFF2-40B4-BE49-F238E27FC236}">
                <a16:creationId xmlns:a16="http://schemas.microsoft.com/office/drawing/2014/main" id="{512D3BB8-F4C1-BEA7-53B9-A2F6A2EBC3CE}"/>
              </a:ext>
            </a:extLst>
          </p:cNvPr>
          <p:cNvSpPr txBox="1"/>
          <p:nvPr/>
        </p:nvSpPr>
        <p:spPr>
          <a:xfrm>
            <a:off x="8865738" y="4628580"/>
            <a:ext cx="352185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781.338.6507</a:t>
            </a:r>
            <a:endParaRPr lang="zh-CN" altLang="en-US" sz="1500" dirty="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1400995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A5874-6893-381D-B184-94C15D982317}"/>
              </a:ext>
            </a:extLst>
          </p:cNvPr>
          <p:cNvSpPr>
            <a:spLocks noGrp="1"/>
          </p:cNvSpPr>
          <p:nvPr>
            <p:ph type="title"/>
          </p:nvPr>
        </p:nvSpPr>
        <p:spPr>
          <a:xfrm>
            <a:off x="173178" y="199839"/>
            <a:ext cx="11890665" cy="861002"/>
          </a:xfrm>
        </p:spPr>
        <p:txBody>
          <a:bodyPr>
            <a:normAutofit fontScale="90000"/>
          </a:bodyPr>
          <a:lstStyle/>
          <a:p>
            <a:r>
              <a:rPr lang="en-US" dirty="0"/>
              <a:t>FY26 Chapter 70 continues implementation of </a:t>
            </a:r>
            <a:br>
              <a:rPr lang="en-US" dirty="0"/>
            </a:br>
            <a:r>
              <a:rPr lang="en-US" dirty="0"/>
              <a:t>the </a:t>
            </a:r>
            <a:r>
              <a:rPr lang="en-US" dirty="0">
                <a:solidFill>
                  <a:srgbClr val="B5DFF3"/>
                </a:solidFill>
                <a:hlinkClick r:id="rId2">
                  <a:extLst>
                    <a:ext uri="{A12FA001-AC4F-418D-AE19-62706E023703}">
                      <ahyp:hlinkClr xmlns:ahyp="http://schemas.microsoft.com/office/drawing/2018/hyperlinkcolor" val="tx"/>
                    </a:ext>
                  </a:extLst>
                </a:hlinkClick>
              </a:rPr>
              <a:t>Student Opportunity Act</a:t>
            </a:r>
            <a:r>
              <a:rPr lang="en-US" dirty="0">
                <a:solidFill>
                  <a:srgbClr val="B5DFF3"/>
                </a:solidFill>
              </a:rPr>
              <a:t> </a:t>
            </a:r>
            <a:r>
              <a:rPr lang="en-US" dirty="0"/>
              <a:t>(the SOA)</a:t>
            </a:r>
          </a:p>
        </p:txBody>
      </p:sp>
      <p:sp>
        <p:nvSpPr>
          <p:cNvPr id="3" name="Content Placeholder 2">
            <a:extLst>
              <a:ext uri="{FF2B5EF4-FFF2-40B4-BE49-F238E27FC236}">
                <a16:creationId xmlns:a16="http://schemas.microsoft.com/office/drawing/2014/main" id="{B756EED6-B8E2-20AE-E4AD-36994C6DEAF3}"/>
              </a:ext>
            </a:extLst>
          </p:cNvPr>
          <p:cNvSpPr>
            <a:spLocks noGrp="1"/>
          </p:cNvSpPr>
          <p:nvPr>
            <p:ph idx="1"/>
          </p:nvPr>
        </p:nvSpPr>
        <p:spPr>
          <a:xfrm>
            <a:off x="173179" y="1591253"/>
            <a:ext cx="11890665" cy="4755117"/>
          </a:xfrm>
        </p:spPr>
        <p:txBody>
          <a:bodyPr>
            <a:normAutofit/>
          </a:bodyPr>
          <a:lstStyle/>
          <a:p>
            <a:r>
              <a:rPr lang="en-US" dirty="0"/>
              <a:t>FY26 Chapter 70 is $7,361,864,552, a $459 million increase (7.0%) over FY25</a:t>
            </a:r>
          </a:p>
          <a:p>
            <a:r>
              <a:rPr lang="en-US" dirty="0"/>
              <a:t>The SOA establishes new, higher foundation budget rates in 5 areas:</a:t>
            </a:r>
          </a:p>
          <a:p>
            <a:pPr lvl="1"/>
            <a:r>
              <a:rPr lang="en-US" dirty="0"/>
              <a:t>Benefits and fixed charges</a:t>
            </a:r>
          </a:p>
          <a:p>
            <a:pPr lvl="1"/>
            <a:r>
              <a:rPr lang="en-US" dirty="0"/>
              <a:t>Guidance and psychological services</a:t>
            </a:r>
          </a:p>
          <a:p>
            <a:pPr lvl="1"/>
            <a:r>
              <a:rPr lang="en-US" dirty="0"/>
              <a:t>Special education out-of-district tuition</a:t>
            </a:r>
          </a:p>
          <a:p>
            <a:pPr lvl="1"/>
            <a:r>
              <a:rPr lang="en-US" dirty="0"/>
              <a:t>English learners</a:t>
            </a:r>
          </a:p>
          <a:p>
            <a:pPr lvl="1"/>
            <a:r>
              <a:rPr lang="en-US" dirty="0"/>
              <a:t>Low-income students</a:t>
            </a:r>
          </a:p>
          <a:p>
            <a:r>
              <a:rPr lang="en-US" dirty="0"/>
              <a:t>FY26 Chapter 70 includes rate changes above inflation toward the goal rates in these 5 areas and closes an additional 1/6th of the gap</a:t>
            </a:r>
          </a:p>
          <a:p>
            <a:r>
              <a:rPr lang="en-US" dirty="0"/>
              <a:t>FY26 will be the fifth year of implementation of the SOA</a:t>
            </a:r>
          </a:p>
        </p:txBody>
      </p:sp>
      <p:sp>
        <p:nvSpPr>
          <p:cNvPr id="4" name="Slide Number Placeholder 3">
            <a:extLst>
              <a:ext uri="{FF2B5EF4-FFF2-40B4-BE49-F238E27FC236}">
                <a16:creationId xmlns:a16="http://schemas.microsoft.com/office/drawing/2014/main" id="{1F0E82C1-220C-55CF-9E27-15C443A7BB42}"/>
              </a:ext>
            </a:extLst>
          </p:cNvPr>
          <p:cNvSpPr>
            <a:spLocks noGrp="1"/>
          </p:cNvSpPr>
          <p:nvPr>
            <p:ph type="sldNum" sz="quarter" idx="12"/>
          </p:nvPr>
        </p:nvSpPr>
        <p:spPr/>
        <p:txBody>
          <a:bodyPr/>
          <a:lstStyle/>
          <a:p>
            <a:fld id="{68A8D22E-6BC5-9E47-900C-2BB94685D9F5}" type="slidenum">
              <a:rPr lang="en-US" smtClean="0"/>
              <a:t>3</a:t>
            </a:fld>
            <a:endParaRPr lang="en-US"/>
          </a:p>
        </p:txBody>
      </p:sp>
    </p:spTree>
    <p:extLst>
      <p:ext uri="{BB962C8B-B14F-4D97-AF65-F5344CB8AC3E}">
        <p14:creationId xmlns:p14="http://schemas.microsoft.com/office/powerpoint/2010/main" val="3852230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E597-6F20-9498-87E5-DDD8611D2C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5E9C2-7953-18AB-8FEE-34A14D0D5B8D}"/>
              </a:ext>
            </a:extLst>
          </p:cNvPr>
          <p:cNvSpPr>
            <a:spLocks noGrp="1"/>
          </p:cNvSpPr>
          <p:nvPr>
            <p:ph type="title"/>
          </p:nvPr>
        </p:nvSpPr>
        <p:spPr>
          <a:xfrm>
            <a:off x="173179" y="188953"/>
            <a:ext cx="11890664" cy="861002"/>
          </a:xfrm>
        </p:spPr>
        <p:txBody>
          <a:bodyPr>
            <a:normAutofit fontScale="90000"/>
          </a:bodyPr>
          <a:lstStyle/>
          <a:p>
            <a:r>
              <a:rPr lang="en-US" dirty="0"/>
              <a:t>The low-income threshold is 185% of the federal poverty level in accordance with the SOA</a:t>
            </a:r>
          </a:p>
        </p:txBody>
      </p:sp>
      <p:sp>
        <p:nvSpPr>
          <p:cNvPr id="3" name="Content Placeholder 2">
            <a:extLst>
              <a:ext uri="{FF2B5EF4-FFF2-40B4-BE49-F238E27FC236}">
                <a16:creationId xmlns:a16="http://schemas.microsoft.com/office/drawing/2014/main" id="{E6A10D22-49C9-43A7-7478-AEAF04495146}"/>
              </a:ext>
            </a:extLst>
          </p:cNvPr>
          <p:cNvSpPr>
            <a:spLocks noGrp="1"/>
          </p:cNvSpPr>
          <p:nvPr>
            <p:ph idx="1"/>
          </p:nvPr>
        </p:nvSpPr>
        <p:spPr>
          <a:xfrm>
            <a:off x="173179" y="1591253"/>
            <a:ext cx="11890665" cy="4755117"/>
          </a:xfrm>
        </p:spPr>
        <p:txBody>
          <a:bodyPr>
            <a:normAutofit fontScale="92500"/>
          </a:bodyPr>
          <a:lstStyle/>
          <a:p>
            <a:r>
              <a:rPr lang="en-US" dirty="0"/>
              <a:t>The SOA restores the definition of low-income enrollment used prior to FY17, based on 185% of the federal poverty level, up from the 133% threshold used for the economically disadvantaged match from FY17 to FY22</a:t>
            </a:r>
          </a:p>
          <a:p>
            <a:pPr lvl="1"/>
            <a:r>
              <a:rPr lang="en-US" dirty="0"/>
              <a:t>Statewide low-income enrollment for FY26 is 419,861, compared to 415,821 for FY25</a:t>
            </a:r>
          </a:p>
          <a:p>
            <a:pPr lvl="1"/>
            <a:endParaRPr lang="en-US" dirty="0"/>
          </a:p>
          <a:p>
            <a:r>
              <a:rPr lang="en-US" dirty="0"/>
              <a:t>Starting in FY23, the Department has designated a student enrolled on October 1st as low income if the student is:</a:t>
            </a:r>
          </a:p>
          <a:p>
            <a:pPr lvl="1"/>
            <a:r>
              <a:rPr lang="en-US" dirty="0"/>
              <a:t>Identified as participating in state public assistance programs, including the Supplemental Nutrition Assistance Program, Transitional Aid to Families with Dependent Children, MassHealth, and foster care; or</a:t>
            </a:r>
          </a:p>
          <a:p>
            <a:pPr lvl="1"/>
            <a:r>
              <a:rPr lang="en-US" dirty="0"/>
              <a:t>Verified as low income through a supplemental data collection process; or</a:t>
            </a:r>
          </a:p>
          <a:p>
            <a:pPr lvl="1"/>
            <a:r>
              <a:rPr lang="en-US" dirty="0"/>
              <a:t>Reported as homeless through the McKinney-Vento Homeless Education Assistance program application</a:t>
            </a:r>
          </a:p>
        </p:txBody>
      </p:sp>
      <p:sp>
        <p:nvSpPr>
          <p:cNvPr id="4" name="Slide Number Placeholder 3">
            <a:extLst>
              <a:ext uri="{FF2B5EF4-FFF2-40B4-BE49-F238E27FC236}">
                <a16:creationId xmlns:a16="http://schemas.microsoft.com/office/drawing/2014/main" id="{C4A15C76-481A-92C7-3AC8-285BF69438C9}"/>
              </a:ext>
            </a:extLst>
          </p:cNvPr>
          <p:cNvSpPr>
            <a:spLocks noGrp="1"/>
          </p:cNvSpPr>
          <p:nvPr>
            <p:ph type="sldNum" sz="quarter" idx="12"/>
          </p:nvPr>
        </p:nvSpPr>
        <p:spPr/>
        <p:txBody>
          <a:bodyPr/>
          <a:lstStyle/>
          <a:p>
            <a:fld id="{68A8D22E-6BC5-9E47-900C-2BB94685D9F5}" type="slidenum">
              <a:rPr lang="en-US" smtClean="0"/>
              <a:t>4</a:t>
            </a:fld>
            <a:endParaRPr lang="en-US"/>
          </a:p>
        </p:txBody>
      </p:sp>
    </p:spTree>
    <p:extLst>
      <p:ext uri="{BB962C8B-B14F-4D97-AF65-F5344CB8AC3E}">
        <p14:creationId xmlns:p14="http://schemas.microsoft.com/office/powerpoint/2010/main" val="50888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E11E7-21B7-5B22-6378-FFD50BE13B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EA364-A1EC-400D-9D9F-F5F60097706A}"/>
              </a:ext>
            </a:extLst>
          </p:cNvPr>
          <p:cNvSpPr>
            <a:spLocks noGrp="1"/>
          </p:cNvSpPr>
          <p:nvPr>
            <p:ph type="title"/>
          </p:nvPr>
        </p:nvSpPr>
        <p:spPr>
          <a:xfrm>
            <a:off x="173178" y="188955"/>
            <a:ext cx="11890665" cy="861002"/>
          </a:xfrm>
        </p:spPr>
        <p:txBody>
          <a:bodyPr>
            <a:normAutofit fontScale="90000"/>
          </a:bodyPr>
          <a:lstStyle/>
          <a:p>
            <a:r>
              <a:rPr lang="en-US" dirty="0"/>
              <a:t>The SOA also increases the assumed in-district special education enrollment percentages</a:t>
            </a:r>
          </a:p>
        </p:txBody>
      </p:sp>
      <p:sp>
        <p:nvSpPr>
          <p:cNvPr id="3" name="Content Placeholder 2">
            <a:extLst>
              <a:ext uri="{FF2B5EF4-FFF2-40B4-BE49-F238E27FC236}">
                <a16:creationId xmlns:a16="http://schemas.microsoft.com/office/drawing/2014/main" id="{9BA35CD9-AEAA-9284-27A0-708F3D0B3F04}"/>
              </a:ext>
            </a:extLst>
          </p:cNvPr>
          <p:cNvSpPr>
            <a:spLocks noGrp="1"/>
          </p:cNvSpPr>
          <p:nvPr>
            <p:ph idx="1"/>
          </p:nvPr>
        </p:nvSpPr>
        <p:spPr/>
        <p:txBody>
          <a:bodyPr anchor="ctr"/>
          <a:lstStyle/>
          <a:p>
            <a:r>
              <a:rPr lang="en-US" dirty="0"/>
              <a:t>The SOA increases the rate for vocational students from 4.75% to 5% and from 3.75% to 4% for non-vocational students</a:t>
            </a:r>
          </a:p>
          <a:p>
            <a:endParaRPr lang="en-US" dirty="0"/>
          </a:p>
          <a:p>
            <a:r>
              <a:rPr lang="en-US" dirty="0"/>
              <a:t>Proposed rate increases for FY26 close an additional 1/6th of the gaps, so the factors used for FY25 are 4.97% and 3.97%, respectively</a:t>
            </a:r>
          </a:p>
        </p:txBody>
      </p:sp>
      <p:sp>
        <p:nvSpPr>
          <p:cNvPr id="4" name="Slide Number Placeholder 3">
            <a:extLst>
              <a:ext uri="{FF2B5EF4-FFF2-40B4-BE49-F238E27FC236}">
                <a16:creationId xmlns:a16="http://schemas.microsoft.com/office/drawing/2014/main" id="{78DB0328-AB40-DDB4-9453-A958401D2C65}"/>
              </a:ext>
            </a:extLst>
          </p:cNvPr>
          <p:cNvSpPr>
            <a:spLocks noGrp="1"/>
          </p:cNvSpPr>
          <p:nvPr>
            <p:ph type="sldNum" sz="quarter" idx="12"/>
          </p:nvPr>
        </p:nvSpPr>
        <p:spPr/>
        <p:txBody>
          <a:bodyPr/>
          <a:lstStyle/>
          <a:p>
            <a:fld id="{68A8D22E-6BC5-9E47-900C-2BB94685D9F5}" type="slidenum">
              <a:rPr lang="en-US" smtClean="0"/>
              <a:t>5</a:t>
            </a:fld>
            <a:endParaRPr lang="en-US"/>
          </a:p>
        </p:txBody>
      </p:sp>
    </p:spTree>
    <p:extLst>
      <p:ext uri="{BB962C8B-B14F-4D97-AF65-F5344CB8AC3E}">
        <p14:creationId xmlns:p14="http://schemas.microsoft.com/office/powerpoint/2010/main" val="2980452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F2455-9ED5-9339-89B2-D5991C783E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C985FB-9981-B406-20FA-4EE2107384C7}"/>
              </a:ext>
            </a:extLst>
          </p:cNvPr>
          <p:cNvSpPr>
            <a:spLocks noGrp="1"/>
          </p:cNvSpPr>
          <p:nvPr>
            <p:ph type="title"/>
          </p:nvPr>
        </p:nvSpPr>
        <p:spPr>
          <a:xfrm>
            <a:off x="173179" y="308699"/>
            <a:ext cx="11890664" cy="861002"/>
          </a:xfrm>
        </p:spPr>
        <p:txBody>
          <a:bodyPr>
            <a:noAutofit/>
          </a:bodyPr>
          <a:lstStyle/>
          <a:p>
            <a:r>
              <a:rPr lang="en-US" sz="3400" dirty="0"/>
              <a:t>On top of the targeted rate increases, all foundation budget categories have been adjusted upward for inflation</a:t>
            </a:r>
          </a:p>
        </p:txBody>
      </p:sp>
      <p:sp>
        <p:nvSpPr>
          <p:cNvPr id="3" name="Content Placeholder 2">
            <a:extLst>
              <a:ext uri="{FF2B5EF4-FFF2-40B4-BE49-F238E27FC236}">
                <a16:creationId xmlns:a16="http://schemas.microsoft.com/office/drawing/2014/main" id="{87F8DB5D-4116-828A-DD78-B62ECFA90943}"/>
              </a:ext>
            </a:extLst>
          </p:cNvPr>
          <p:cNvSpPr>
            <a:spLocks noGrp="1"/>
          </p:cNvSpPr>
          <p:nvPr>
            <p:ph idx="1"/>
          </p:nvPr>
        </p:nvSpPr>
        <p:spPr/>
        <p:txBody>
          <a:bodyPr anchor="ctr"/>
          <a:lstStyle/>
          <a:p>
            <a:r>
              <a:rPr lang="en-US" dirty="0"/>
              <a:t>An employee benefits inflation rate is applied to the employee benefits and fixed charges category</a:t>
            </a:r>
          </a:p>
          <a:p>
            <a:pPr lvl="1"/>
            <a:r>
              <a:rPr lang="en-US" dirty="0"/>
              <a:t>Based on the enrollment-weighted, three-year average premium increase for all GIC plans</a:t>
            </a:r>
          </a:p>
          <a:p>
            <a:pPr lvl="1"/>
            <a:r>
              <a:rPr lang="en-US" dirty="0"/>
              <a:t>For FY26 the increase is 6.13%</a:t>
            </a:r>
          </a:p>
          <a:p>
            <a:pPr lvl="1"/>
            <a:endParaRPr lang="en-US" dirty="0"/>
          </a:p>
          <a:p>
            <a:r>
              <a:rPr lang="en-US" dirty="0"/>
              <a:t>An inflation increase of 1.93% has been applied to all other foundation budget rates, based on the U.S. Department of Commerce’s state and local government price deflator</a:t>
            </a:r>
          </a:p>
          <a:p>
            <a:endParaRPr lang="en-US" dirty="0"/>
          </a:p>
        </p:txBody>
      </p:sp>
      <p:sp>
        <p:nvSpPr>
          <p:cNvPr id="4" name="Slide Number Placeholder 3">
            <a:extLst>
              <a:ext uri="{FF2B5EF4-FFF2-40B4-BE49-F238E27FC236}">
                <a16:creationId xmlns:a16="http://schemas.microsoft.com/office/drawing/2014/main" id="{37E0AA09-AB65-7039-69CA-DA102A140F74}"/>
              </a:ext>
            </a:extLst>
          </p:cNvPr>
          <p:cNvSpPr>
            <a:spLocks noGrp="1"/>
          </p:cNvSpPr>
          <p:nvPr>
            <p:ph type="sldNum" sz="quarter" idx="12"/>
          </p:nvPr>
        </p:nvSpPr>
        <p:spPr/>
        <p:txBody>
          <a:bodyPr/>
          <a:lstStyle/>
          <a:p>
            <a:fld id="{68A8D22E-6BC5-9E47-900C-2BB94685D9F5}" type="slidenum">
              <a:rPr lang="en-US" smtClean="0"/>
              <a:t>6</a:t>
            </a:fld>
            <a:endParaRPr lang="en-US"/>
          </a:p>
        </p:txBody>
      </p:sp>
    </p:spTree>
    <p:extLst>
      <p:ext uri="{BB962C8B-B14F-4D97-AF65-F5344CB8AC3E}">
        <p14:creationId xmlns:p14="http://schemas.microsoft.com/office/powerpoint/2010/main" val="2917915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C9322-551B-59BD-71B2-945AAED773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273A93-E669-9B0B-FEAD-5131BD9731CD}"/>
              </a:ext>
            </a:extLst>
          </p:cNvPr>
          <p:cNvSpPr>
            <a:spLocks noGrp="1"/>
          </p:cNvSpPr>
          <p:nvPr>
            <p:ph type="title"/>
          </p:nvPr>
        </p:nvSpPr>
        <p:spPr>
          <a:xfrm>
            <a:off x="173179" y="308699"/>
            <a:ext cx="11890664" cy="861002"/>
          </a:xfrm>
        </p:spPr>
        <p:txBody>
          <a:bodyPr>
            <a:normAutofit fontScale="90000"/>
          </a:bodyPr>
          <a:lstStyle/>
          <a:p>
            <a:r>
              <a:rPr lang="en-US" dirty="0"/>
              <a:t>The SOA also adds a new minimum aid adjustment to the formula</a:t>
            </a:r>
          </a:p>
        </p:txBody>
      </p:sp>
      <p:sp>
        <p:nvSpPr>
          <p:cNvPr id="3" name="Content Placeholder 2">
            <a:extLst>
              <a:ext uri="{FF2B5EF4-FFF2-40B4-BE49-F238E27FC236}">
                <a16:creationId xmlns:a16="http://schemas.microsoft.com/office/drawing/2014/main" id="{9D0A10AE-3D57-8FF4-7D23-669BC5B93404}"/>
              </a:ext>
            </a:extLst>
          </p:cNvPr>
          <p:cNvSpPr>
            <a:spLocks noGrp="1"/>
          </p:cNvSpPr>
          <p:nvPr>
            <p:ph idx="1"/>
          </p:nvPr>
        </p:nvSpPr>
        <p:spPr/>
        <p:txBody>
          <a:bodyPr anchor="ctr"/>
          <a:lstStyle/>
          <a:p>
            <a:r>
              <a:rPr lang="en-US" dirty="0"/>
              <a:t>This provision provides hold harmless aid to operating districts that otherwise would have lost aid due to the foundation budget factors</a:t>
            </a:r>
          </a:p>
          <a:p>
            <a:pPr lvl="1"/>
            <a:r>
              <a:rPr lang="en-US" dirty="0"/>
              <a:t>Determines the aid that these districts would have received if foundation budget rates were only increased by inflation</a:t>
            </a:r>
          </a:p>
          <a:p>
            <a:pPr lvl="1"/>
            <a:r>
              <a:rPr lang="en-US" dirty="0"/>
              <a:t>If this amount is higher than the revised formula amount, districts get the higher amount</a:t>
            </a:r>
          </a:p>
          <a:p>
            <a:endParaRPr lang="en-US" dirty="0"/>
          </a:p>
        </p:txBody>
      </p:sp>
      <p:sp>
        <p:nvSpPr>
          <p:cNvPr id="4" name="Slide Number Placeholder 3">
            <a:extLst>
              <a:ext uri="{FF2B5EF4-FFF2-40B4-BE49-F238E27FC236}">
                <a16:creationId xmlns:a16="http://schemas.microsoft.com/office/drawing/2014/main" id="{7C43B8A2-1476-5B09-45E3-10A836C4E0CB}"/>
              </a:ext>
            </a:extLst>
          </p:cNvPr>
          <p:cNvSpPr>
            <a:spLocks noGrp="1"/>
          </p:cNvSpPr>
          <p:nvPr>
            <p:ph type="sldNum" sz="quarter" idx="12"/>
          </p:nvPr>
        </p:nvSpPr>
        <p:spPr/>
        <p:txBody>
          <a:bodyPr/>
          <a:lstStyle/>
          <a:p>
            <a:fld id="{68A8D22E-6BC5-9E47-900C-2BB94685D9F5}" type="slidenum">
              <a:rPr lang="en-US" smtClean="0"/>
              <a:t>7</a:t>
            </a:fld>
            <a:endParaRPr lang="en-US"/>
          </a:p>
        </p:txBody>
      </p:sp>
    </p:spTree>
    <p:extLst>
      <p:ext uri="{BB962C8B-B14F-4D97-AF65-F5344CB8AC3E}">
        <p14:creationId xmlns:p14="http://schemas.microsoft.com/office/powerpoint/2010/main" val="2596141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1DC4F-75BF-9209-B290-0C81746334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B4D7DB-04BA-841F-CEC6-BA447EFFE65B}"/>
              </a:ext>
            </a:extLst>
          </p:cNvPr>
          <p:cNvSpPr>
            <a:spLocks noGrp="1"/>
          </p:cNvSpPr>
          <p:nvPr>
            <p:ph type="title"/>
          </p:nvPr>
        </p:nvSpPr>
        <p:spPr>
          <a:xfrm>
            <a:off x="173178" y="188953"/>
            <a:ext cx="11890665" cy="861002"/>
          </a:xfrm>
        </p:spPr>
        <p:txBody>
          <a:bodyPr>
            <a:normAutofit fontScale="90000"/>
          </a:bodyPr>
          <a:lstStyle/>
          <a:p>
            <a:r>
              <a:rPr lang="en-US" dirty="0"/>
              <a:t>The SOA codified the aggregate wealth model for determining local contribution requirements</a:t>
            </a:r>
          </a:p>
        </p:txBody>
      </p:sp>
      <p:sp>
        <p:nvSpPr>
          <p:cNvPr id="3" name="Content Placeholder 2">
            <a:extLst>
              <a:ext uri="{FF2B5EF4-FFF2-40B4-BE49-F238E27FC236}">
                <a16:creationId xmlns:a16="http://schemas.microsoft.com/office/drawing/2014/main" id="{06836937-9E42-563C-DD53-D2A3FD6E233E}"/>
              </a:ext>
            </a:extLst>
          </p:cNvPr>
          <p:cNvSpPr>
            <a:spLocks noGrp="1"/>
          </p:cNvSpPr>
          <p:nvPr>
            <p:ph idx="1"/>
          </p:nvPr>
        </p:nvSpPr>
        <p:spPr>
          <a:xfrm>
            <a:off x="173179" y="1591254"/>
            <a:ext cx="11890665" cy="4733346"/>
          </a:xfrm>
        </p:spPr>
        <p:txBody>
          <a:bodyPr>
            <a:normAutofit/>
          </a:bodyPr>
          <a:lstStyle/>
          <a:p>
            <a:r>
              <a:rPr lang="en-US" dirty="0"/>
              <a:t>For municipalities with required contributions above targets, the requirement is reduced by 100% of the gap</a:t>
            </a:r>
          </a:p>
          <a:p>
            <a:r>
              <a:rPr lang="en-US" dirty="0"/>
              <a:t>Cities and towns with combined effort yields greater than 175% of foundation have required local contributions set at not less than 82.5% of foundation</a:t>
            </a:r>
          </a:p>
          <a:p>
            <a:r>
              <a:rPr lang="en-US" dirty="0"/>
              <a:t>Due to rapid increases to foundation, many communities are below target and fewer are eligible for excess effort reductions </a:t>
            </a:r>
          </a:p>
          <a:p>
            <a:pPr lvl="1"/>
            <a:r>
              <a:rPr lang="en-US" dirty="0"/>
              <a:t>224 communities are subject to below effort increments to bring their contributions closer to target compared to 48 in FY21 (year prior to implementation of the SOA)</a:t>
            </a:r>
          </a:p>
          <a:p>
            <a:pPr lvl="1"/>
            <a:r>
              <a:rPr lang="en-US" dirty="0"/>
              <a:t>79 communities are eligible for excess effort reduction compared to 201 in FY21</a:t>
            </a:r>
          </a:p>
        </p:txBody>
      </p:sp>
      <p:sp>
        <p:nvSpPr>
          <p:cNvPr id="4" name="Slide Number Placeholder 3">
            <a:extLst>
              <a:ext uri="{FF2B5EF4-FFF2-40B4-BE49-F238E27FC236}">
                <a16:creationId xmlns:a16="http://schemas.microsoft.com/office/drawing/2014/main" id="{8ED63DCE-37D7-6488-1DCC-088735068060}"/>
              </a:ext>
            </a:extLst>
          </p:cNvPr>
          <p:cNvSpPr>
            <a:spLocks noGrp="1"/>
          </p:cNvSpPr>
          <p:nvPr>
            <p:ph type="sldNum" sz="quarter" idx="12"/>
          </p:nvPr>
        </p:nvSpPr>
        <p:spPr/>
        <p:txBody>
          <a:bodyPr/>
          <a:lstStyle/>
          <a:p>
            <a:fld id="{68A8D22E-6BC5-9E47-900C-2BB94685D9F5}" type="slidenum">
              <a:rPr lang="en-US" smtClean="0"/>
              <a:t>8</a:t>
            </a:fld>
            <a:endParaRPr lang="en-US"/>
          </a:p>
        </p:txBody>
      </p:sp>
    </p:spTree>
    <p:extLst>
      <p:ext uri="{BB962C8B-B14F-4D97-AF65-F5344CB8AC3E}">
        <p14:creationId xmlns:p14="http://schemas.microsoft.com/office/powerpoint/2010/main" val="3430116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1C456-B916-968B-8677-A067E35D73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9B474D-EC83-31B8-BC1E-A66CF2958310}"/>
              </a:ext>
            </a:extLst>
          </p:cNvPr>
          <p:cNvSpPr>
            <a:spLocks noGrp="1"/>
          </p:cNvSpPr>
          <p:nvPr>
            <p:ph type="ctrTitle"/>
          </p:nvPr>
        </p:nvSpPr>
        <p:spPr/>
        <p:txBody>
          <a:bodyPr>
            <a:normAutofit fontScale="90000"/>
          </a:bodyPr>
          <a:lstStyle/>
          <a:p>
            <a:r>
              <a:rPr lang="en-US" dirty="0"/>
              <a:t>Charter school tuition and reimbursements</a:t>
            </a:r>
          </a:p>
        </p:txBody>
      </p:sp>
    </p:spTree>
    <p:extLst>
      <p:ext uri="{BB962C8B-B14F-4D97-AF65-F5344CB8AC3E}">
        <p14:creationId xmlns:p14="http://schemas.microsoft.com/office/powerpoint/2010/main" val="1892630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15" ma:contentTypeDescription="Create a new document." ma:contentTypeScope="" ma:versionID="03f0cd8a96d3da3f072ce3996a85195e">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f408b5885295d022c0623edebaeeb867"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NOTE" minOccurs="0"/>
                <xsd:element ref="ns2:MediaServiceBillingMetadata"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NOTE" ma:index="14" nillable="true" ma:displayName="Download files before editing" ma:default="Download before editing" ma:description="Download Files Before Editing" ma:format="Dropdown" ma:internalName="NOTE">
      <xsd:simpleType>
        <xsd:restriction base="dms:Text">
          <xsd:maxLength value="255"/>
        </xsd:restrictio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7bb8feb-9677-4bc1-b64f-9fa6907871bd}" ma:internalName="TaxCatchAll" ma:showField="CatchAllData" ma:web="7a12eb2f-f040-4639-9fb2-5a6588dc8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 xmlns="1c210e20-2656-47be-8bfe-a34b7996932e">Download before editing</NOTE>
    <TaxCatchAll xmlns="7a12eb2f-f040-4639-9fb2-5a6588dc8035" xsi:nil="true"/>
    <lcf76f155ced4ddcb4097134ff3c332f xmlns="1c210e20-2656-47be-8bfe-a34b7996932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C98D21F-1B6C-4306-9254-F6E9DAD8DCB1}">
  <ds:schemaRefs>
    <ds:schemaRef ds:uri="http://schemas.microsoft.com/sharepoint/v3/contenttype/forms"/>
  </ds:schemaRefs>
</ds:datastoreItem>
</file>

<file path=customXml/itemProps2.xml><?xml version="1.0" encoding="utf-8"?>
<ds:datastoreItem xmlns:ds="http://schemas.openxmlformats.org/officeDocument/2006/customXml" ds:itemID="{9D545B44-1073-4EC4-903F-D80CB194DB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210e20-2656-47be-8bfe-a34b7996932e"/>
    <ds:schemaRef ds:uri="7a12eb2f-f040-4639-9fb2-5a6588dc80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494D0F-5B2D-44F5-A6E4-06E511D698B6}">
  <ds:schemaRefs>
    <ds:schemaRef ds:uri="http://purl.org/dc/elements/1.1/"/>
    <ds:schemaRef ds:uri="http://purl.org/dc/dcmitype/"/>
    <ds:schemaRef ds:uri="http://www.w3.org/XML/1998/namespace"/>
    <ds:schemaRef ds:uri="http://purl.org/dc/terms/"/>
    <ds:schemaRef ds:uri="1c210e20-2656-47be-8bfe-a34b7996932e"/>
    <ds:schemaRef ds:uri="http://schemas.microsoft.com/office/2006/documentManagement/types"/>
    <ds:schemaRef ds:uri="http://schemas.microsoft.com/office/infopath/2007/PartnerControls"/>
    <ds:schemaRef ds:uri="http://schemas.openxmlformats.org/package/2006/metadata/core-properties"/>
    <ds:schemaRef ds:uri="7a12eb2f-f040-4639-9fb2-5a6588dc8035"/>
    <ds:schemaRef ds:uri="http://schemas.microsoft.com/office/2006/metadata/propertie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150</TotalTime>
  <Words>1800</Words>
  <Application>Microsoft Office PowerPoint</Application>
  <PresentationFormat>Widescreen</PresentationFormat>
  <Paragraphs>177</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Segoe SemiBold</vt:lpstr>
      <vt:lpstr>Aptos</vt:lpstr>
      <vt:lpstr>Arial</vt:lpstr>
      <vt:lpstr>Calibri</vt:lpstr>
      <vt:lpstr>Segoe UI</vt:lpstr>
      <vt:lpstr>Office Theme</vt:lpstr>
      <vt:lpstr>FY26 Chapter 70 Aid and Charter Reimbursements</vt:lpstr>
      <vt:lpstr>FY26 Chapter 70 Funding</vt:lpstr>
      <vt:lpstr>FY26 Chapter 70 continues implementation of  the Student Opportunity Act (the SOA)</vt:lpstr>
      <vt:lpstr>The low-income threshold is 185% of the federal poverty level in accordance with the SOA</vt:lpstr>
      <vt:lpstr>The SOA also increases the assumed in-district special education enrollment percentages</vt:lpstr>
      <vt:lpstr>On top of the targeted rate increases, all foundation budget categories have been adjusted upward for inflation</vt:lpstr>
      <vt:lpstr>The SOA also adds a new minimum aid adjustment to the formula</vt:lpstr>
      <vt:lpstr>The SOA codified the aggregate wealth model for determining local contribution requirements</vt:lpstr>
      <vt:lpstr>Charter school tuition and reimbursements</vt:lpstr>
      <vt:lpstr>Tuition rates for Commonwealth charter schools are based on the same foundation budget rates used in Chapter 70</vt:lpstr>
      <vt:lpstr>FY26 implements the 3-year (100%/60%/40%) schedule for transition aid tied to year over year tuition growth</vt:lpstr>
      <vt:lpstr>Calculating Chapter 70 local contribution requirements and state aid</vt:lpstr>
      <vt:lpstr>Goal of the Chapter 70 formula </vt:lpstr>
      <vt:lpstr>The updated formula includes three parameters to be specified in each year’s general appropriations act</vt:lpstr>
      <vt:lpstr>There are 6 factors that work together to determine a district’s Chapter 70 aid</vt:lpstr>
      <vt:lpstr>There are three primary steps in determining each district’s Chapter 70 aid</vt:lpstr>
      <vt:lpstr>Each district's foundation budget is calculated by multiplying the number of pupils in 13 enrollment categories by cost rates in 11 functional areas</vt:lpstr>
      <vt:lpstr>Foundation budgets vary based on student needs, including concentrations of low-income students</vt:lpstr>
      <vt:lpstr>Determining each municipality’s target local share starts with the local share of statewide foundation</vt:lpstr>
      <vt:lpstr>An individual municipality’s target local share is based on its local property value, income, and foundation budget</vt:lpstr>
      <vt:lpstr>Next the formula calculates each municipality’s preliminary local contribution (PLC) and makes adjustments relative to target to determine the required local contribution (RLC)</vt:lpstr>
      <vt:lpstr>Once a city or town’s required local contribution is calculated, it is allocated among the districts to which it belongs</vt:lpstr>
      <vt:lpstr>Foundation aid provides additional funding for districts to spend at their foundation budgets</vt:lpstr>
      <vt:lpstr>Calculating Chapter 70 aid: Districts are held harmless to previous aid levels and guaranteed at least a $30 per pupil increase</vt:lpstr>
      <vt:lpstr>Districts receive different levels of Chapter 70 aid because their municipality’s ability to pay differs</vt:lpstr>
      <vt:lpstr>The aggregate wealth model has eliminated required excess effort, but in recent years effort shortfalls have increased</vt:lpstr>
      <vt:lpstr>There are no longer any districts funded below target, while above target aid has increased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FY26 Chapter 70 Aid and Charter Reimbursements</dc:title>
  <dc:creator>DESE</dc:creator>
  <cp:lastModifiedBy>Zou, Dong (EOE)</cp:lastModifiedBy>
  <cp:revision>10</cp:revision>
  <dcterms:created xsi:type="dcterms:W3CDTF">2025-04-29T19:14:04Z</dcterms:created>
  <dcterms:modified xsi:type="dcterms:W3CDTF">2025-07-07T21:11:57Z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Jul 7 2025 12:00AM</vt:lpwstr>
  </property>
</Properties>
</file>