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56" r:id="rId5"/>
    <p:sldId id="368" r:id="rId6"/>
    <p:sldId id="395" r:id="rId7"/>
    <p:sldId id="432" r:id="rId8"/>
    <p:sldId id="397" r:id="rId9"/>
    <p:sldId id="388" r:id="rId10"/>
    <p:sldId id="389" r:id="rId11"/>
    <p:sldId id="429" r:id="rId12"/>
    <p:sldId id="430" r:id="rId13"/>
    <p:sldId id="422" r:id="rId14"/>
    <p:sldId id="428" r:id="rId15"/>
    <p:sldId id="417" r:id="rId16"/>
    <p:sldId id="418" r:id="rId17"/>
    <p:sldId id="431" r:id="rId18"/>
    <p:sldId id="426" r:id="rId19"/>
    <p:sldId id="393" r:id="rId20"/>
    <p:sldId id="381" r:id="rId21"/>
    <p:sldId id="394" r:id="rId22"/>
    <p:sldId id="434" r:id="rId23"/>
    <p:sldId id="399" r:id="rId24"/>
    <p:sldId id="400" r:id="rId25"/>
    <p:sldId id="398" r:id="rId26"/>
    <p:sldId id="340" r:id="rId27"/>
    <p:sldId id="351" r:id="rId28"/>
    <p:sldId id="350" r:id="rId29"/>
    <p:sldId id="353" r:id="rId30"/>
    <p:sldId id="3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7608" userDrawn="1">
          <p15:clr>
            <a:srgbClr val="A4A3A4"/>
          </p15:clr>
        </p15:guide>
        <p15:guide id="3" pos="5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C0000"/>
    <a:srgbClr val="4472C4"/>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20C92-486D-3A55-C6A5-AC4C264EFEED}" v="408" dt="2024-01-09T16:46:31.795"/>
    <p1510:client id="{5C3905D4-270F-497A-A651-A246A1EF6D27}" v="852" dt="2024-01-09T17:14:0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08" y="126"/>
      </p:cViewPr>
      <p:guideLst>
        <p:guide orient="horz" pos="3744"/>
        <p:guide pos="7608"/>
        <p:guide pos="5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1/9/2024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e.mass.edu/finance/circuitbreaker/payments/default.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mass.edu/finance/circuitbreaker/service-costs/default.html" TargetMode="External"/><Relationship Id="rId2" Type="http://schemas.openxmlformats.org/officeDocument/2006/relationships/hyperlink" Target="https://www.doe.mass.edu/finance/circuitbreaker/liaiso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finance/circuitbreaker/liaison.html" TargetMode="External"/><Relationship Id="rId2" Type="http://schemas.openxmlformats.org/officeDocument/2006/relationships/hyperlink" Target="https://www.doe.mass.edu/lawsregs/603cmr10.html?section=0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assgov.service-now.com/pqa?id=eoe_item_form&amp;sys_id=f782707e1b1d34504cf83112cd4bcbe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GeneralLaws/PartI/TitleXII/Chapter71b/Section5a" TargetMode="External"/><Relationship Id="rId2" Type="http://schemas.openxmlformats.org/officeDocument/2006/relationships/hyperlink" Target="https://www.doe.mass.edu/lawsregs/603cmr10.html?section=07" TargetMode="External"/><Relationship Id="rId1" Type="http://schemas.openxmlformats.org/officeDocument/2006/relationships/slideLayout" Target="../slideLayouts/slideLayout2.xml"/><Relationship Id="rId4" Type="http://schemas.openxmlformats.org/officeDocument/2006/relationships/hyperlink" Target="https://malegislature.gov/Laws/SessionLaws/Acts/2023/Chapter7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742009" y="1320823"/>
            <a:ext cx="8828167" cy="1928238"/>
          </a:xfrm>
        </p:spPr>
        <p:txBody>
          <a:bodyPr>
            <a:normAutofit/>
          </a:bodyPr>
          <a:lstStyle/>
          <a:p>
            <a:pPr>
              <a:lnSpc>
                <a:spcPct val="100000"/>
              </a:lnSpc>
            </a:pPr>
            <a:r>
              <a:rPr lang="en-US" sz="5400"/>
              <a:t>Extraordinary Relief and Reserve Relief</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742009" y="5466944"/>
            <a:ext cx="6770451" cy="1391055"/>
          </a:xfrm>
        </p:spPr>
        <p:txBody>
          <a:bodyPr>
            <a:normAutofit/>
          </a:bodyPr>
          <a:lstStyle/>
          <a:p>
            <a:r>
              <a:rPr lang="en-US"/>
              <a:t>Office of District &amp; School Finance</a:t>
            </a:r>
          </a:p>
          <a:p>
            <a:r>
              <a:rPr lang="en-US"/>
              <a:t>January 10, 2024</a:t>
            </a:r>
          </a:p>
        </p:txBody>
      </p:sp>
      <p:sp>
        <p:nvSpPr>
          <p:cNvPr id="4" name="Title 1">
            <a:extLst>
              <a:ext uri="{FF2B5EF4-FFF2-40B4-BE49-F238E27FC236}">
                <a16:creationId xmlns:a16="http://schemas.microsoft.com/office/drawing/2014/main" id="{A2FED606-A5CF-3D26-857B-265AACBF48F9}"/>
              </a:ext>
            </a:extLst>
          </p:cNvPr>
          <p:cNvSpPr txBox="1">
            <a:spLocks/>
          </p:cNvSpPr>
          <p:nvPr/>
        </p:nvSpPr>
        <p:spPr>
          <a:xfrm>
            <a:off x="742009" y="798631"/>
            <a:ext cx="8631677" cy="716327"/>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t>FY2024 Special Education Circuit Breaker</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8C235-3EAA-2A6F-C8C8-CC2D614F7FE4}"/>
              </a:ext>
            </a:extLst>
          </p:cNvPr>
          <p:cNvSpPr/>
          <p:nvPr/>
        </p:nvSpPr>
        <p:spPr>
          <a:xfrm>
            <a:off x="6214957" y="2347160"/>
            <a:ext cx="5776155" cy="173736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pPr>
            <a:r>
              <a:rPr lang="en-US" sz="1400" b="0">
                <a:solidFill>
                  <a:schemeClr val="tx1">
                    <a:lumMod val="65000"/>
                    <a:lumOff val="35000"/>
                  </a:schemeClr>
                </a:solidFill>
              </a:rPr>
              <a:t>N/A</a:t>
            </a:r>
          </a:p>
          <a:p>
            <a:pPr>
              <a:spcBef>
                <a:spcPts val="0"/>
              </a:spcBef>
            </a:pPr>
            <a:r>
              <a:rPr lang="en-US" sz="1400" b="0">
                <a:solidFill>
                  <a:schemeClr val="tx1">
                    <a:lumMod val="65000"/>
                    <a:lumOff val="35000"/>
                  </a:schemeClr>
                </a:solidFill>
              </a:rPr>
              <a:t>District was not eligible</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Calculation Example: Scenario 3</a:t>
            </a:r>
          </a:p>
        </p:txBody>
      </p:sp>
      <p:sp>
        <p:nvSpPr>
          <p:cNvPr id="8" name="TextBox 7">
            <a:extLst>
              <a:ext uri="{FF2B5EF4-FFF2-40B4-BE49-F238E27FC236}">
                <a16:creationId xmlns:a16="http://schemas.microsoft.com/office/drawing/2014/main" id="{4BF47F67-C4BC-6DCD-B9EF-469C4756EB2F}"/>
              </a:ext>
            </a:extLst>
          </p:cNvPr>
          <p:cNvSpPr txBox="1"/>
          <p:nvPr/>
        </p:nvSpPr>
        <p:spPr>
          <a:xfrm>
            <a:off x="315468" y="2054676"/>
            <a:ext cx="3260558" cy="307777"/>
          </a:xfrm>
          <a:prstGeom prst="rect">
            <a:avLst/>
          </a:prstGeom>
          <a:noFill/>
        </p:spPr>
        <p:txBody>
          <a:bodyPr wrap="square" rtlCol="0">
            <a:spAutoFit/>
          </a:bodyPr>
          <a:lstStyle/>
          <a:p>
            <a:r>
              <a:rPr lang="en-US" sz="1400" b="1"/>
              <a:t>A. Key District Metrics</a:t>
            </a:r>
          </a:p>
        </p:txBody>
      </p:sp>
      <p:sp>
        <p:nvSpPr>
          <p:cNvPr id="9" name="TextBox 8">
            <a:extLst>
              <a:ext uri="{FF2B5EF4-FFF2-40B4-BE49-F238E27FC236}">
                <a16:creationId xmlns:a16="http://schemas.microsoft.com/office/drawing/2014/main" id="{1B801340-53C6-5FDE-6976-42C7AAD2948B}"/>
              </a:ext>
            </a:extLst>
          </p:cNvPr>
          <p:cNvSpPr txBox="1"/>
          <p:nvPr/>
        </p:nvSpPr>
        <p:spPr>
          <a:xfrm>
            <a:off x="315468" y="3678105"/>
            <a:ext cx="3260558" cy="307777"/>
          </a:xfrm>
          <a:prstGeom prst="rect">
            <a:avLst/>
          </a:prstGeom>
          <a:noFill/>
        </p:spPr>
        <p:txBody>
          <a:bodyPr wrap="square" rtlCol="0">
            <a:spAutoFit/>
          </a:bodyPr>
          <a:lstStyle/>
          <a:p>
            <a:r>
              <a:rPr lang="en-US" sz="1400" b="1"/>
              <a:t>B. Calculate District Eligibility Thresholds</a:t>
            </a:r>
          </a:p>
        </p:txBody>
      </p:sp>
      <p:sp>
        <p:nvSpPr>
          <p:cNvPr id="10" name="TextBox 9">
            <a:extLst>
              <a:ext uri="{FF2B5EF4-FFF2-40B4-BE49-F238E27FC236}">
                <a16:creationId xmlns:a16="http://schemas.microsoft.com/office/drawing/2014/main" id="{20AE3685-CD75-A57C-55BA-858C6BCF0D02}"/>
              </a:ext>
            </a:extLst>
          </p:cNvPr>
          <p:cNvSpPr txBox="1"/>
          <p:nvPr/>
        </p:nvSpPr>
        <p:spPr>
          <a:xfrm>
            <a:off x="315468" y="4862160"/>
            <a:ext cx="3260558" cy="307777"/>
          </a:xfrm>
          <a:prstGeom prst="rect">
            <a:avLst/>
          </a:prstGeom>
          <a:noFill/>
        </p:spPr>
        <p:txBody>
          <a:bodyPr wrap="square" rtlCol="0">
            <a:spAutoFit/>
          </a:bodyPr>
          <a:lstStyle/>
          <a:p>
            <a:r>
              <a:rPr lang="en-US" sz="1400" b="1"/>
              <a:t>C. Determine District Eligibility</a:t>
            </a:r>
          </a:p>
        </p:txBody>
      </p:sp>
      <p:graphicFrame>
        <p:nvGraphicFramePr>
          <p:cNvPr id="7" name="Table 6">
            <a:extLst>
              <a:ext uri="{FF2B5EF4-FFF2-40B4-BE49-F238E27FC236}">
                <a16:creationId xmlns:a16="http://schemas.microsoft.com/office/drawing/2014/main" id="{46437592-7AA6-99E7-4F0E-E95F935D4A3F}"/>
              </a:ext>
            </a:extLst>
          </p:cNvPr>
          <p:cNvGraphicFramePr>
            <a:graphicFrameLocks noGrp="1"/>
          </p:cNvGraphicFramePr>
          <p:nvPr>
            <p:extLst>
              <p:ext uri="{D42A27DB-BD31-4B8C-83A1-F6EECF244321}">
                <p14:modId xmlns:p14="http://schemas.microsoft.com/office/powerpoint/2010/main" val="2473319157"/>
              </p:ext>
            </p:extLst>
          </p:nvPr>
        </p:nvGraphicFramePr>
        <p:xfrm>
          <a:off x="6207436" y="4500591"/>
          <a:ext cx="5758483" cy="1920240"/>
        </p:xfrm>
        <a:graphic>
          <a:graphicData uri="http://schemas.openxmlformats.org/drawingml/2006/table">
            <a:tbl>
              <a:tblPr firstRow="1">
                <a:tableStyleId>{5C22544A-7EE6-4342-B048-85BDC9FD1C3A}</a:tableStyleId>
              </a:tblPr>
              <a:tblGrid>
                <a:gridCol w="2742781">
                  <a:extLst>
                    <a:ext uri="{9D8B030D-6E8A-4147-A177-3AD203B41FA5}">
                      <a16:colId xmlns:a16="http://schemas.microsoft.com/office/drawing/2014/main" val="1299756746"/>
                    </a:ext>
                  </a:extLst>
                </a:gridCol>
                <a:gridCol w="3015702">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Adjusted FY23 net eligible special education instruction/tuition costs (specified by legislature at 7.5%)</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0"/>
                        </a:spcBef>
                      </a:pPr>
                      <a:r>
                        <a:rPr lang="en-US" sz="1200" b="0">
                          <a:solidFill>
                            <a:schemeClr val="tx1"/>
                          </a:solidFill>
                        </a:rPr>
                        <a:t>$1,000,000 times 1.075 = </a:t>
                      </a:r>
                    </a:p>
                    <a:p>
                      <a:pPr algn="l">
                        <a:spcBef>
                          <a:spcPts val="300"/>
                        </a:spcBef>
                      </a:pPr>
                      <a:r>
                        <a:rPr lang="en-US" sz="1200" b="0">
                          <a:solidFill>
                            <a:schemeClr val="tx1"/>
                          </a:solidFill>
                        </a:rPr>
                        <a:t>$1,075,000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9066832"/>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$1,200,000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643472"/>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Target 100% reimbursement above adjusted increase minus Extraordinary Relief reimbursement (subject to appropriation)</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$1,200,000 minus $1,075,000 =</a:t>
                      </a:r>
                    </a:p>
                    <a:p>
                      <a:pPr algn="l">
                        <a:spcBef>
                          <a:spcPts val="300"/>
                        </a:spcBef>
                      </a:pPr>
                      <a:r>
                        <a:rPr lang="en-US" sz="1200" b="0" dirty="0">
                          <a:solidFill>
                            <a:schemeClr val="tx1"/>
                          </a:solidFill>
                        </a:rPr>
                        <a:t>$125,000, then minus $0 </a:t>
                      </a:r>
                      <a:r>
                        <a:rPr lang="en-US" sz="1200" b="0" dirty="0" err="1">
                          <a:solidFill>
                            <a:schemeClr val="tx1"/>
                          </a:solidFill>
                        </a:rPr>
                        <a:t>Extraor</a:t>
                      </a:r>
                      <a:r>
                        <a:rPr lang="en-US" sz="1200" b="0" dirty="0">
                          <a:solidFill>
                            <a:schemeClr val="tx1"/>
                          </a:solidFill>
                        </a:rPr>
                        <a:t>. Relief = </a:t>
                      </a:r>
                    </a:p>
                    <a:p>
                      <a:pPr algn="l">
                        <a:spcBef>
                          <a:spcPts val="300"/>
                        </a:spcBef>
                      </a:pPr>
                      <a:r>
                        <a:rPr lang="en-US" sz="1200" b="1" dirty="0">
                          <a:solidFill>
                            <a:schemeClr val="tx1"/>
                          </a:solidFill>
                        </a:rPr>
                        <a:t>$125,000 Reserve Relief</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240613"/>
                  </a:ext>
                </a:extLst>
              </a:tr>
            </a:tbl>
          </a:graphicData>
        </a:graphic>
      </p:graphicFrame>
      <p:graphicFrame>
        <p:nvGraphicFramePr>
          <p:cNvPr id="11" name="Table 6">
            <a:extLst>
              <a:ext uri="{FF2B5EF4-FFF2-40B4-BE49-F238E27FC236}">
                <a16:creationId xmlns:a16="http://schemas.microsoft.com/office/drawing/2014/main" id="{BAE0C0D2-B765-0971-5408-C0DDFAFABA23}"/>
              </a:ext>
            </a:extLst>
          </p:cNvPr>
          <p:cNvGraphicFramePr>
            <a:graphicFrameLocks noGrp="1"/>
          </p:cNvGraphicFramePr>
          <p:nvPr>
            <p:extLst>
              <p:ext uri="{D42A27DB-BD31-4B8C-83A1-F6EECF244321}">
                <p14:modId xmlns:p14="http://schemas.microsoft.com/office/powerpoint/2010/main" val="1213226018"/>
              </p:ext>
            </p:extLst>
          </p:nvPr>
        </p:nvGraphicFramePr>
        <p:xfrm>
          <a:off x="325922" y="2340837"/>
          <a:ext cx="5505784" cy="1244514"/>
        </p:xfrm>
        <a:graphic>
          <a:graphicData uri="http://schemas.openxmlformats.org/drawingml/2006/table">
            <a:tbl>
              <a:tblPr firstRow="1">
                <a:tableStyleId>{5C22544A-7EE6-4342-B048-85BDC9FD1C3A}</a:tableStyleId>
              </a:tblPr>
              <a:tblGrid>
                <a:gridCol w="2502057">
                  <a:extLst>
                    <a:ext uri="{9D8B030D-6E8A-4147-A177-3AD203B41FA5}">
                      <a16:colId xmlns:a16="http://schemas.microsoft.com/office/drawing/2014/main" val="1299756746"/>
                    </a:ext>
                  </a:extLst>
                </a:gridCol>
                <a:gridCol w="3003727">
                  <a:extLst>
                    <a:ext uri="{9D8B030D-6E8A-4147-A177-3AD203B41FA5}">
                      <a16:colId xmlns:a16="http://schemas.microsoft.com/office/drawing/2014/main" val="3789867017"/>
                    </a:ext>
                  </a:extLst>
                </a:gridCol>
              </a:tblGrid>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FY23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2154935"/>
                  </a:ext>
                </a:extLst>
              </a:tr>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$1,200,000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081227"/>
                  </a:ext>
                </a:extLst>
              </a:tr>
              <a:tr h="3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$30,000,000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6115548"/>
                  </a:ext>
                </a:extLst>
              </a:tr>
            </a:tbl>
          </a:graphicData>
        </a:graphic>
      </p:graphicFrame>
      <p:graphicFrame>
        <p:nvGraphicFramePr>
          <p:cNvPr id="12" name="Table 6">
            <a:extLst>
              <a:ext uri="{FF2B5EF4-FFF2-40B4-BE49-F238E27FC236}">
                <a16:creationId xmlns:a16="http://schemas.microsoft.com/office/drawing/2014/main" id="{8A95D89E-5114-D7E7-D2A0-80AE19596C63}"/>
              </a:ext>
            </a:extLst>
          </p:cNvPr>
          <p:cNvGraphicFramePr>
            <a:graphicFrameLocks noGrp="1"/>
          </p:cNvGraphicFramePr>
          <p:nvPr>
            <p:extLst>
              <p:ext uri="{D42A27DB-BD31-4B8C-83A1-F6EECF244321}">
                <p14:modId xmlns:p14="http://schemas.microsoft.com/office/powerpoint/2010/main" val="831275978"/>
              </p:ext>
            </p:extLst>
          </p:nvPr>
        </p:nvGraphicFramePr>
        <p:xfrm>
          <a:off x="325922" y="3961782"/>
          <a:ext cx="5505784" cy="828701"/>
        </p:xfrm>
        <a:graphic>
          <a:graphicData uri="http://schemas.openxmlformats.org/drawingml/2006/table">
            <a:tbl>
              <a:tblPr firstRow="1">
                <a:tableStyleId>{5C22544A-7EE6-4342-B048-85BDC9FD1C3A}</a:tableStyleId>
              </a:tblPr>
              <a:tblGrid>
                <a:gridCol w="2496001">
                  <a:extLst>
                    <a:ext uri="{9D8B030D-6E8A-4147-A177-3AD203B41FA5}">
                      <a16:colId xmlns:a16="http://schemas.microsoft.com/office/drawing/2014/main" val="1299756746"/>
                    </a:ext>
                  </a:extLst>
                </a:gridCol>
                <a:gridCol w="3009783">
                  <a:extLst>
                    <a:ext uri="{9D8B030D-6E8A-4147-A177-3AD203B41FA5}">
                      <a16:colId xmlns:a16="http://schemas.microsoft.com/office/drawing/2014/main" val="3789867017"/>
                    </a:ext>
                  </a:extLst>
                </a:gridCol>
              </a:tblGrid>
              <a:tr h="46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Change in net eligible instruction/ tuition costs from FY23 to FY24</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$1,200,000 minus $1,000,000 = </a:t>
                      </a:r>
                    </a:p>
                    <a:p>
                      <a:pPr algn="l">
                        <a:spcBef>
                          <a:spcPts val="300"/>
                        </a:spcBef>
                      </a:pPr>
                      <a:r>
                        <a:rPr lang="en-US" sz="1200" b="0">
                          <a:solidFill>
                            <a:schemeClr val="tx1"/>
                          </a:solidFill>
                        </a:rPr>
                        <a:t>$200,000, which is a 20% increase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9066832"/>
                  </a:ext>
                </a:extLst>
              </a:tr>
              <a:tr h="333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0.5% of 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1200" b="0" dirty="0">
                          <a:solidFill>
                            <a:schemeClr val="tx1"/>
                          </a:solidFill>
                        </a:rPr>
                        <a:t>$30,000,000 times 0.005 = $150,000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643472"/>
                  </a:ext>
                </a:extLst>
              </a:tr>
            </a:tbl>
          </a:graphicData>
        </a:graphic>
      </p:graphicFrame>
      <p:graphicFrame>
        <p:nvGraphicFramePr>
          <p:cNvPr id="13" name="Table 6">
            <a:extLst>
              <a:ext uri="{FF2B5EF4-FFF2-40B4-BE49-F238E27FC236}">
                <a16:creationId xmlns:a16="http://schemas.microsoft.com/office/drawing/2014/main" id="{1803DAAF-DFD8-41D3-BBAC-2CF53A29EE39}"/>
              </a:ext>
            </a:extLst>
          </p:cNvPr>
          <p:cNvGraphicFramePr>
            <a:graphicFrameLocks noGrp="1"/>
          </p:cNvGraphicFramePr>
          <p:nvPr>
            <p:extLst>
              <p:ext uri="{D42A27DB-BD31-4B8C-83A1-F6EECF244321}">
                <p14:modId xmlns:p14="http://schemas.microsoft.com/office/powerpoint/2010/main" val="3969669195"/>
              </p:ext>
            </p:extLst>
          </p:nvPr>
        </p:nvGraphicFramePr>
        <p:xfrm>
          <a:off x="325922" y="5147869"/>
          <a:ext cx="5505784" cy="1280160"/>
        </p:xfrm>
        <a:graphic>
          <a:graphicData uri="http://schemas.openxmlformats.org/drawingml/2006/table">
            <a:tbl>
              <a:tblPr firstRow="1">
                <a:tableStyleId>{5C22544A-7EE6-4342-B048-85BDC9FD1C3A}</a:tableStyleId>
              </a:tblPr>
              <a:tblGrid>
                <a:gridCol w="2483890">
                  <a:extLst>
                    <a:ext uri="{9D8B030D-6E8A-4147-A177-3AD203B41FA5}">
                      <a16:colId xmlns:a16="http://schemas.microsoft.com/office/drawing/2014/main" val="1299756746"/>
                    </a:ext>
                  </a:extLst>
                </a:gridCol>
                <a:gridCol w="3021894">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Does district qualify for Extraordinary Relief?</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No. Change in expenses are 20%, which is lower than the 25%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240613"/>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Does district qualify for Reserve Relief?</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Yes. Change in expenses are $200,000, which is more than the $150,000 NSS increase required </a:t>
                      </a:r>
                      <a:r>
                        <a:rPr lang="en-US" sz="1200" b="1" dirty="0">
                          <a:solidFill>
                            <a:schemeClr val="tx1"/>
                          </a:solidFill>
                        </a:rPr>
                        <a:t>AND</a:t>
                      </a:r>
                      <a:r>
                        <a:rPr lang="en-US" sz="1200" b="0" dirty="0">
                          <a:solidFill>
                            <a:schemeClr val="tx1"/>
                          </a:solidFill>
                        </a:rPr>
                        <a:t> change in expenses are 20%, which is higher than the 7.5%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6245356"/>
                  </a:ext>
                </a:extLst>
              </a:tr>
            </a:tbl>
          </a:graphicData>
        </a:graphic>
      </p:graphicFrame>
      <p:sp>
        <p:nvSpPr>
          <p:cNvPr id="14" name="TextBox 13">
            <a:extLst>
              <a:ext uri="{FF2B5EF4-FFF2-40B4-BE49-F238E27FC236}">
                <a16:creationId xmlns:a16="http://schemas.microsoft.com/office/drawing/2014/main" id="{C66E4C7E-5FF8-E3DB-4221-FD727F644837}"/>
              </a:ext>
            </a:extLst>
          </p:cNvPr>
          <p:cNvSpPr txBox="1"/>
          <p:nvPr/>
        </p:nvSpPr>
        <p:spPr>
          <a:xfrm>
            <a:off x="6206048" y="2054676"/>
            <a:ext cx="5660136" cy="307777"/>
          </a:xfrm>
          <a:prstGeom prst="rect">
            <a:avLst/>
          </a:prstGeom>
          <a:noFill/>
        </p:spPr>
        <p:txBody>
          <a:bodyPr wrap="square" rtlCol="0">
            <a:spAutoFit/>
          </a:bodyPr>
          <a:lstStyle/>
          <a:p>
            <a:r>
              <a:rPr lang="en-US" sz="1400" b="1"/>
              <a:t>D. Calculating Extraordinary Relief Reimbursement</a:t>
            </a:r>
          </a:p>
        </p:txBody>
      </p:sp>
      <p:sp>
        <p:nvSpPr>
          <p:cNvPr id="15" name="TextBox 14">
            <a:extLst>
              <a:ext uri="{FF2B5EF4-FFF2-40B4-BE49-F238E27FC236}">
                <a16:creationId xmlns:a16="http://schemas.microsoft.com/office/drawing/2014/main" id="{A08B095B-3FD3-C18D-BEC8-9BD386D856DC}"/>
              </a:ext>
            </a:extLst>
          </p:cNvPr>
          <p:cNvSpPr txBox="1"/>
          <p:nvPr/>
        </p:nvSpPr>
        <p:spPr>
          <a:xfrm>
            <a:off x="6196904" y="4214203"/>
            <a:ext cx="5687568" cy="307777"/>
          </a:xfrm>
          <a:prstGeom prst="rect">
            <a:avLst/>
          </a:prstGeom>
          <a:noFill/>
        </p:spPr>
        <p:txBody>
          <a:bodyPr wrap="square" rtlCol="0">
            <a:spAutoFit/>
          </a:bodyPr>
          <a:lstStyle/>
          <a:p>
            <a:r>
              <a:rPr lang="en-US" sz="1400" b="1"/>
              <a:t>E. Calculating Reserve Relief Reimbursement</a:t>
            </a:r>
          </a:p>
        </p:txBody>
      </p:sp>
    </p:spTree>
    <p:extLst>
      <p:ext uri="{BB962C8B-B14F-4D97-AF65-F5344CB8AC3E}">
        <p14:creationId xmlns:p14="http://schemas.microsoft.com/office/powerpoint/2010/main" val="105577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Calculation Example: Scenario 4</a:t>
            </a:r>
          </a:p>
        </p:txBody>
      </p:sp>
      <p:sp>
        <p:nvSpPr>
          <p:cNvPr id="8" name="TextBox 7">
            <a:extLst>
              <a:ext uri="{FF2B5EF4-FFF2-40B4-BE49-F238E27FC236}">
                <a16:creationId xmlns:a16="http://schemas.microsoft.com/office/drawing/2014/main" id="{4BF47F67-C4BC-6DCD-B9EF-469C4756EB2F}"/>
              </a:ext>
            </a:extLst>
          </p:cNvPr>
          <p:cNvSpPr txBox="1"/>
          <p:nvPr/>
        </p:nvSpPr>
        <p:spPr>
          <a:xfrm>
            <a:off x="315468" y="2054676"/>
            <a:ext cx="3260558" cy="307777"/>
          </a:xfrm>
          <a:prstGeom prst="rect">
            <a:avLst/>
          </a:prstGeom>
          <a:noFill/>
        </p:spPr>
        <p:txBody>
          <a:bodyPr wrap="square" rtlCol="0">
            <a:spAutoFit/>
          </a:bodyPr>
          <a:lstStyle/>
          <a:p>
            <a:r>
              <a:rPr lang="en-US" sz="1400" b="1"/>
              <a:t>A. Key District Metrics</a:t>
            </a:r>
          </a:p>
        </p:txBody>
      </p:sp>
      <p:sp>
        <p:nvSpPr>
          <p:cNvPr id="9" name="TextBox 8">
            <a:extLst>
              <a:ext uri="{FF2B5EF4-FFF2-40B4-BE49-F238E27FC236}">
                <a16:creationId xmlns:a16="http://schemas.microsoft.com/office/drawing/2014/main" id="{1B801340-53C6-5FDE-6976-42C7AAD2948B}"/>
              </a:ext>
            </a:extLst>
          </p:cNvPr>
          <p:cNvSpPr txBox="1"/>
          <p:nvPr/>
        </p:nvSpPr>
        <p:spPr>
          <a:xfrm>
            <a:off x="315468" y="3678105"/>
            <a:ext cx="3260558" cy="307777"/>
          </a:xfrm>
          <a:prstGeom prst="rect">
            <a:avLst/>
          </a:prstGeom>
          <a:noFill/>
        </p:spPr>
        <p:txBody>
          <a:bodyPr wrap="square" rtlCol="0">
            <a:spAutoFit/>
          </a:bodyPr>
          <a:lstStyle/>
          <a:p>
            <a:r>
              <a:rPr lang="en-US" sz="1400" b="1"/>
              <a:t>B. Calculate District Eligibility Thresholds</a:t>
            </a:r>
          </a:p>
        </p:txBody>
      </p:sp>
      <p:sp>
        <p:nvSpPr>
          <p:cNvPr id="10" name="TextBox 9">
            <a:extLst>
              <a:ext uri="{FF2B5EF4-FFF2-40B4-BE49-F238E27FC236}">
                <a16:creationId xmlns:a16="http://schemas.microsoft.com/office/drawing/2014/main" id="{20AE3685-CD75-A57C-55BA-858C6BCF0D02}"/>
              </a:ext>
            </a:extLst>
          </p:cNvPr>
          <p:cNvSpPr txBox="1"/>
          <p:nvPr/>
        </p:nvSpPr>
        <p:spPr>
          <a:xfrm>
            <a:off x="315468" y="4862160"/>
            <a:ext cx="3260558" cy="307777"/>
          </a:xfrm>
          <a:prstGeom prst="rect">
            <a:avLst/>
          </a:prstGeom>
          <a:noFill/>
        </p:spPr>
        <p:txBody>
          <a:bodyPr wrap="square" rtlCol="0">
            <a:spAutoFit/>
          </a:bodyPr>
          <a:lstStyle/>
          <a:p>
            <a:r>
              <a:rPr lang="en-US" sz="1400" b="1"/>
              <a:t>C. Determine District Eligibility</a:t>
            </a:r>
          </a:p>
        </p:txBody>
      </p:sp>
      <p:graphicFrame>
        <p:nvGraphicFramePr>
          <p:cNvPr id="4" name="Table 6">
            <a:extLst>
              <a:ext uri="{FF2B5EF4-FFF2-40B4-BE49-F238E27FC236}">
                <a16:creationId xmlns:a16="http://schemas.microsoft.com/office/drawing/2014/main" id="{D6C0D6DB-6720-CEC6-25A0-A9C20CB49495}"/>
              </a:ext>
            </a:extLst>
          </p:cNvPr>
          <p:cNvGraphicFramePr>
            <a:graphicFrameLocks noGrp="1"/>
          </p:cNvGraphicFramePr>
          <p:nvPr>
            <p:extLst>
              <p:ext uri="{D42A27DB-BD31-4B8C-83A1-F6EECF244321}">
                <p14:modId xmlns:p14="http://schemas.microsoft.com/office/powerpoint/2010/main" val="3506395118"/>
              </p:ext>
            </p:extLst>
          </p:nvPr>
        </p:nvGraphicFramePr>
        <p:xfrm>
          <a:off x="6207438" y="2340837"/>
          <a:ext cx="5782705" cy="1775460"/>
        </p:xfrm>
        <a:graphic>
          <a:graphicData uri="http://schemas.openxmlformats.org/drawingml/2006/table">
            <a:tbl>
              <a:tblPr firstRow="1">
                <a:tableStyleId>{5C22544A-7EE6-4342-B048-85BDC9FD1C3A}</a:tableStyleId>
              </a:tblPr>
              <a:tblGrid>
                <a:gridCol w="2724612">
                  <a:extLst>
                    <a:ext uri="{9D8B030D-6E8A-4147-A177-3AD203B41FA5}">
                      <a16:colId xmlns:a16="http://schemas.microsoft.com/office/drawing/2014/main" val="1299756746"/>
                    </a:ext>
                  </a:extLst>
                </a:gridCol>
                <a:gridCol w="3058093">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District FY23 net eligible special education instruction/tuition costs plus expected escalation (assumed at 10%)</a:t>
                      </a:r>
                      <a:endParaRPr lang="en-US" sz="1200" b="0" baseline="30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0"/>
                        </a:spcBef>
                      </a:pPr>
                      <a:r>
                        <a:rPr lang="en-US" sz="1200" b="0">
                          <a:solidFill>
                            <a:schemeClr val="tx1"/>
                          </a:solidFill>
                        </a:rPr>
                        <a:t>$1,000,000 times 1.10 = </a:t>
                      </a:r>
                    </a:p>
                    <a:p>
                      <a:pPr algn="l">
                        <a:spcBef>
                          <a:spcPts val="300"/>
                        </a:spcBef>
                      </a:pPr>
                      <a:r>
                        <a:rPr lang="en-US" sz="1200" b="0">
                          <a:solidFill>
                            <a:schemeClr val="tx1"/>
                          </a:solidFill>
                        </a:rPr>
                        <a:t>$1,100,000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2154935"/>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$1,400,000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081227"/>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Target 75% reimbursement of unanticipated increase (subject to appropriation)</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$1,400,000 minus $1,100,000 = $300,000, then times 0.75 = </a:t>
                      </a:r>
                    </a:p>
                    <a:p>
                      <a:pPr algn="l">
                        <a:spcBef>
                          <a:spcPts val="300"/>
                        </a:spcBef>
                      </a:pPr>
                      <a:r>
                        <a:rPr lang="en-US" sz="1200" b="1" dirty="0">
                          <a:solidFill>
                            <a:schemeClr val="tx1"/>
                          </a:solidFill>
                        </a:rPr>
                        <a:t>$225,000 Extraordinary Relief</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6115548"/>
                  </a:ext>
                </a:extLst>
              </a:tr>
            </a:tbl>
          </a:graphicData>
        </a:graphic>
      </p:graphicFrame>
      <p:graphicFrame>
        <p:nvGraphicFramePr>
          <p:cNvPr id="7" name="Table 6">
            <a:extLst>
              <a:ext uri="{FF2B5EF4-FFF2-40B4-BE49-F238E27FC236}">
                <a16:creationId xmlns:a16="http://schemas.microsoft.com/office/drawing/2014/main" id="{46437592-7AA6-99E7-4F0E-E95F935D4A3F}"/>
              </a:ext>
            </a:extLst>
          </p:cNvPr>
          <p:cNvGraphicFramePr>
            <a:graphicFrameLocks noGrp="1"/>
          </p:cNvGraphicFramePr>
          <p:nvPr>
            <p:extLst>
              <p:ext uri="{D42A27DB-BD31-4B8C-83A1-F6EECF244321}">
                <p14:modId xmlns:p14="http://schemas.microsoft.com/office/powerpoint/2010/main" val="1976477694"/>
              </p:ext>
            </p:extLst>
          </p:nvPr>
        </p:nvGraphicFramePr>
        <p:xfrm>
          <a:off x="6207436" y="4500591"/>
          <a:ext cx="5758483" cy="1920240"/>
        </p:xfrm>
        <a:graphic>
          <a:graphicData uri="http://schemas.openxmlformats.org/drawingml/2006/table">
            <a:tbl>
              <a:tblPr firstRow="1">
                <a:tableStyleId>{5C22544A-7EE6-4342-B048-85BDC9FD1C3A}</a:tableStyleId>
              </a:tblPr>
              <a:tblGrid>
                <a:gridCol w="2742781">
                  <a:extLst>
                    <a:ext uri="{9D8B030D-6E8A-4147-A177-3AD203B41FA5}">
                      <a16:colId xmlns:a16="http://schemas.microsoft.com/office/drawing/2014/main" val="1299756746"/>
                    </a:ext>
                  </a:extLst>
                </a:gridCol>
                <a:gridCol w="3015702">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Adjusted FY23 net eligible special education instruction/tuition costs (specified by legislature at 7.5%)</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0"/>
                        </a:spcBef>
                      </a:pPr>
                      <a:r>
                        <a:rPr lang="en-US" sz="1200" b="0">
                          <a:solidFill>
                            <a:schemeClr val="tx1"/>
                          </a:solidFill>
                        </a:rPr>
                        <a:t>$1,000,000 times 1.075 = </a:t>
                      </a:r>
                    </a:p>
                    <a:p>
                      <a:pPr algn="l">
                        <a:spcBef>
                          <a:spcPts val="300"/>
                        </a:spcBef>
                      </a:pPr>
                      <a:r>
                        <a:rPr lang="en-US" sz="1200" b="0">
                          <a:solidFill>
                            <a:schemeClr val="tx1"/>
                          </a:solidFill>
                        </a:rPr>
                        <a:t>$1,075,000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9066832"/>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$1,400,000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643472"/>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Target 100% reimbursement above adjusted increase minus Extraordinary Relief reimbursement (subject to appropriation)</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$1,400,000 minus $1,075,000 =</a:t>
                      </a:r>
                    </a:p>
                    <a:p>
                      <a:pPr algn="l">
                        <a:spcBef>
                          <a:spcPts val="300"/>
                        </a:spcBef>
                      </a:pPr>
                      <a:r>
                        <a:rPr lang="en-US" sz="1200" b="0" dirty="0">
                          <a:solidFill>
                            <a:schemeClr val="tx1"/>
                          </a:solidFill>
                        </a:rPr>
                        <a:t>$325,000, then minus $225,000 </a:t>
                      </a:r>
                      <a:r>
                        <a:rPr lang="en-US" sz="1200" b="0" dirty="0" err="1">
                          <a:solidFill>
                            <a:schemeClr val="tx1"/>
                          </a:solidFill>
                        </a:rPr>
                        <a:t>Extr</a:t>
                      </a:r>
                      <a:r>
                        <a:rPr lang="en-US" sz="1200" b="0" dirty="0">
                          <a:solidFill>
                            <a:schemeClr val="tx1"/>
                          </a:solidFill>
                        </a:rPr>
                        <a:t>. Relief =</a:t>
                      </a:r>
                    </a:p>
                    <a:p>
                      <a:pPr algn="l">
                        <a:spcBef>
                          <a:spcPts val="300"/>
                        </a:spcBef>
                      </a:pPr>
                      <a:r>
                        <a:rPr lang="en-US" sz="1200" b="1" dirty="0">
                          <a:solidFill>
                            <a:schemeClr val="tx1"/>
                          </a:solidFill>
                        </a:rPr>
                        <a:t>$100,000 Reserve Relief</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240613"/>
                  </a:ext>
                </a:extLst>
              </a:tr>
            </a:tbl>
          </a:graphicData>
        </a:graphic>
      </p:graphicFrame>
      <p:graphicFrame>
        <p:nvGraphicFramePr>
          <p:cNvPr id="11" name="Table 6">
            <a:extLst>
              <a:ext uri="{FF2B5EF4-FFF2-40B4-BE49-F238E27FC236}">
                <a16:creationId xmlns:a16="http://schemas.microsoft.com/office/drawing/2014/main" id="{BAE0C0D2-B765-0971-5408-C0DDFAFABA23}"/>
              </a:ext>
            </a:extLst>
          </p:cNvPr>
          <p:cNvGraphicFramePr>
            <a:graphicFrameLocks noGrp="1"/>
          </p:cNvGraphicFramePr>
          <p:nvPr>
            <p:extLst>
              <p:ext uri="{D42A27DB-BD31-4B8C-83A1-F6EECF244321}">
                <p14:modId xmlns:p14="http://schemas.microsoft.com/office/powerpoint/2010/main" val="3379157471"/>
              </p:ext>
            </p:extLst>
          </p:nvPr>
        </p:nvGraphicFramePr>
        <p:xfrm>
          <a:off x="325922" y="2340837"/>
          <a:ext cx="5505784" cy="1244514"/>
        </p:xfrm>
        <a:graphic>
          <a:graphicData uri="http://schemas.openxmlformats.org/drawingml/2006/table">
            <a:tbl>
              <a:tblPr firstRow="1">
                <a:tableStyleId>{5C22544A-7EE6-4342-B048-85BDC9FD1C3A}</a:tableStyleId>
              </a:tblPr>
              <a:tblGrid>
                <a:gridCol w="2502057">
                  <a:extLst>
                    <a:ext uri="{9D8B030D-6E8A-4147-A177-3AD203B41FA5}">
                      <a16:colId xmlns:a16="http://schemas.microsoft.com/office/drawing/2014/main" val="1299756746"/>
                    </a:ext>
                  </a:extLst>
                </a:gridCol>
                <a:gridCol w="3003727">
                  <a:extLst>
                    <a:ext uri="{9D8B030D-6E8A-4147-A177-3AD203B41FA5}">
                      <a16:colId xmlns:a16="http://schemas.microsoft.com/office/drawing/2014/main" val="3789867017"/>
                    </a:ext>
                  </a:extLst>
                </a:gridCol>
              </a:tblGrid>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FY23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2154935"/>
                  </a:ext>
                </a:extLst>
              </a:tr>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$1,400,000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081227"/>
                  </a:ext>
                </a:extLst>
              </a:tr>
              <a:tr h="3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$60,000,000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6115548"/>
                  </a:ext>
                </a:extLst>
              </a:tr>
            </a:tbl>
          </a:graphicData>
        </a:graphic>
      </p:graphicFrame>
      <p:graphicFrame>
        <p:nvGraphicFramePr>
          <p:cNvPr id="12" name="Table 6">
            <a:extLst>
              <a:ext uri="{FF2B5EF4-FFF2-40B4-BE49-F238E27FC236}">
                <a16:creationId xmlns:a16="http://schemas.microsoft.com/office/drawing/2014/main" id="{8A95D89E-5114-D7E7-D2A0-80AE19596C63}"/>
              </a:ext>
            </a:extLst>
          </p:cNvPr>
          <p:cNvGraphicFramePr>
            <a:graphicFrameLocks noGrp="1"/>
          </p:cNvGraphicFramePr>
          <p:nvPr>
            <p:extLst>
              <p:ext uri="{D42A27DB-BD31-4B8C-83A1-F6EECF244321}">
                <p14:modId xmlns:p14="http://schemas.microsoft.com/office/powerpoint/2010/main" val="2089248228"/>
              </p:ext>
            </p:extLst>
          </p:nvPr>
        </p:nvGraphicFramePr>
        <p:xfrm>
          <a:off x="325922" y="3961782"/>
          <a:ext cx="5505784" cy="828701"/>
        </p:xfrm>
        <a:graphic>
          <a:graphicData uri="http://schemas.openxmlformats.org/drawingml/2006/table">
            <a:tbl>
              <a:tblPr firstRow="1">
                <a:tableStyleId>{5C22544A-7EE6-4342-B048-85BDC9FD1C3A}</a:tableStyleId>
              </a:tblPr>
              <a:tblGrid>
                <a:gridCol w="2496001">
                  <a:extLst>
                    <a:ext uri="{9D8B030D-6E8A-4147-A177-3AD203B41FA5}">
                      <a16:colId xmlns:a16="http://schemas.microsoft.com/office/drawing/2014/main" val="1299756746"/>
                    </a:ext>
                  </a:extLst>
                </a:gridCol>
                <a:gridCol w="3009783">
                  <a:extLst>
                    <a:ext uri="{9D8B030D-6E8A-4147-A177-3AD203B41FA5}">
                      <a16:colId xmlns:a16="http://schemas.microsoft.com/office/drawing/2014/main" val="3789867017"/>
                    </a:ext>
                  </a:extLst>
                </a:gridCol>
              </a:tblGrid>
              <a:tr h="46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Change in net eligible instruction/ tuition costs from FY23 to FY24</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$1,400,000 minus $1,000,000 = </a:t>
                      </a:r>
                    </a:p>
                    <a:p>
                      <a:pPr algn="l">
                        <a:spcBef>
                          <a:spcPts val="300"/>
                        </a:spcBef>
                      </a:pPr>
                      <a:r>
                        <a:rPr lang="en-US" sz="1200" b="0">
                          <a:solidFill>
                            <a:schemeClr val="tx1"/>
                          </a:solidFill>
                        </a:rPr>
                        <a:t>$400,000, which is a 40% increase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9066832"/>
                  </a:ext>
                </a:extLst>
              </a:tr>
              <a:tr h="333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0.5% of 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$60,000,000 times 0.005 = $300,000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643472"/>
                  </a:ext>
                </a:extLst>
              </a:tr>
            </a:tbl>
          </a:graphicData>
        </a:graphic>
      </p:graphicFrame>
      <p:graphicFrame>
        <p:nvGraphicFramePr>
          <p:cNvPr id="13" name="Table 6">
            <a:extLst>
              <a:ext uri="{FF2B5EF4-FFF2-40B4-BE49-F238E27FC236}">
                <a16:creationId xmlns:a16="http://schemas.microsoft.com/office/drawing/2014/main" id="{1803DAAF-DFD8-41D3-BBAC-2CF53A29EE39}"/>
              </a:ext>
            </a:extLst>
          </p:cNvPr>
          <p:cNvGraphicFramePr>
            <a:graphicFrameLocks noGrp="1"/>
          </p:cNvGraphicFramePr>
          <p:nvPr>
            <p:extLst>
              <p:ext uri="{D42A27DB-BD31-4B8C-83A1-F6EECF244321}">
                <p14:modId xmlns:p14="http://schemas.microsoft.com/office/powerpoint/2010/main" val="2086681987"/>
              </p:ext>
            </p:extLst>
          </p:nvPr>
        </p:nvGraphicFramePr>
        <p:xfrm>
          <a:off x="325922" y="5147869"/>
          <a:ext cx="5505784" cy="1280160"/>
        </p:xfrm>
        <a:graphic>
          <a:graphicData uri="http://schemas.openxmlformats.org/drawingml/2006/table">
            <a:tbl>
              <a:tblPr firstRow="1">
                <a:tableStyleId>{5C22544A-7EE6-4342-B048-85BDC9FD1C3A}</a:tableStyleId>
              </a:tblPr>
              <a:tblGrid>
                <a:gridCol w="2483890">
                  <a:extLst>
                    <a:ext uri="{9D8B030D-6E8A-4147-A177-3AD203B41FA5}">
                      <a16:colId xmlns:a16="http://schemas.microsoft.com/office/drawing/2014/main" val="1299756746"/>
                    </a:ext>
                  </a:extLst>
                </a:gridCol>
                <a:gridCol w="3021894">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Does district qualify for Extraordinary Relief?</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Yes. Change in expenses are 40%, which is higher than the 25%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240613"/>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Does district qualify for Reserve Relief?</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Yes. Change in expenses are $400,000, which is more than the $300,000 NSS increase required </a:t>
                      </a:r>
                      <a:r>
                        <a:rPr lang="en-US" sz="1200" b="1" dirty="0">
                          <a:solidFill>
                            <a:schemeClr val="tx1"/>
                          </a:solidFill>
                        </a:rPr>
                        <a:t>AND</a:t>
                      </a:r>
                      <a:r>
                        <a:rPr lang="en-US" sz="1200" b="0" dirty="0">
                          <a:solidFill>
                            <a:schemeClr val="tx1"/>
                          </a:solidFill>
                        </a:rPr>
                        <a:t> change in expenses are 40%, which is higher than the 7.5%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6245356"/>
                  </a:ext>
                </a:extLst>
              </a:tr>
            </a:tbl>
          </a:graphicData>
        </a:graphic>
      </p:graphicFrame>
      <p:sp>
        <p:nvSpPr>
          <p:cNvPr id="14" name="TextBox 13">
            <a:extLst>
              <a:ext uri="{FF2B5EF4-FFF2-40B4-BE49-F238E27FC236}">
                <a16:creationId xmlns:a16="http://schemas.microsoft.com/office/drawing/2014/main" id="{C66E4C7E-5FF8-E3DB-4221-FD727F644837}"/>
              </a:ext>
            </a:extLst>
          </p:cNvPr>
          <p:cNvSpPr txBox="1"/>
          <p:nvPr/>
        </p:nvSpPr>
        <p:spPr>
          <a:xfrm>
            <a:off x="6206048" y="2054676"/>
            <a:ext cx="5660136" cy="307777"/>
          </a:xfrm>
          <a:prstGeom prst="rect">
            <a:avLst/>
          </a:prstGeom>
          <a:noFill/>
        </p:spPr>
        <p:txBody>
          <a:bodyPr wrap="square" rtlCol="0">
            <a:spAutoFit/>
          </a:bodyPr>
          <a:lstStyle/>
          <a:p>
            <a:r>
              <a:rPr lang="en-US" sz="1400" b="1"/>
              <a:t>D. Calculating Extraordinary Relief Reimbursement</a:t>
            </a:r>
          </a:p>
        </p:txBody>
      </p:sp>
      <p:sp>
        <p:nvSpPr>
          <p:cNvPr id="15" name="TextBox 14">
            <a:extLst>
              <a:ext uri="{FF2B5EF4-FFF2-40B4-BE49-F238E27FC236}">
                <a16:creationId xmlns:a16="http://schemas.microsoft.com/office/drawing/2014/main" id="{A08B095B-3FD3-C18D-BEC8-9BD386D856DC}"/>
              </a:ext>
            </a:extLst>
          </p:cNvPr>
          <p:cNvSpPr txBox="1"/>
          <p:nvPr/>
        </p:nvSpPr>
        <p:spPr>
          <a:xfrm>
            <a:off x="6196904" y="4214203"/>
            <a:ext cx="5687568" cy="307777"/>
          </a:xfrm>
          <a:prstGeom prst="rect">
            <a:avLst/>
          </a:prstGeom>
          <a:noFill/>
        </p:spPr>
        <p:txBody>
          <a:bodyPr wrap="square" rtlCol="0">
            <a:spAutoFit/>
          </a:bodyPr>
          <a:lstStyle/>
          <a:p>
            <a:r>
              <a:rPr lang="en-US" sz="1400" b="1"/>
              <a:t>E. Calculating Reserve Relief Reimbursement</a:t>
            </a:r>
          </a:p>
        </p:txBody>
      </p:sp>
    </p:spTree>
    <p:extLst>
      <p:ext uri="{BB962C8B-B14F-4D97-AF65-F5344CB8AC3E}">
        <p14:creationId xmlns:p14="http://schemas.microsoft.com/office/powerpoint/2010/main" val="185010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815C67-D6C1-57C9-13F7-66DE84592954}"/>
              </a:ext>
            </a:extLst>
          </p:cNvPr>
          <p:cNvGraphicFramePr>
            <a:graphicFrameLocks noGrp="1"/>
          </p:cNvGraphicFramePr>
          <p:nvPr>
            <p:ph idx="1"/>
            <p:extLst>
              <p:ext uri="{D42A27DB-BD31-4B8C-83A1-F6EECF244321}">
                <p14:modId xmlns:p14="http://schemas.microsoft.com/office/powerpoint/2010/main" val="3517955648"/>
              </p:ext>
            </p:extLst>
          </p:nvPr>
        </p:nvGraphicFramePr>
        <p:xfrm>
          <a:off x="410820" y="2199860"/>
          <a:ext cx="11370360" cy="3934165"/>
        </p:xfrm>
        <a:graphic>
          <a:graphicData uri="http://schemas.openxmlformats.org/drawingml/2006/table">
            <a:tbl>
              <a:tblPr firstRow="1">
                <a:tableStyleId>{5C22544A-7EE6-4342-B048-85BDC9FD1C3A}</a:tableStyleId>
              </a:tblPr>
              <a:tblGrid>
                <a:gridCol w="947530">
                  <a:extLst>
                    <a:ext uri="{9D8B030D-6E8A-4147-A177-3AD203B41FA5}">
                      <a16:colId xmlns:a16="http://schemas.microsoft.com/office/drawing/2014/main" val="1602111805"/>
                    </a:ext>
                  </a:extLst>
                </a:gridCol>
                <a:gridCol w="947530">
                  <a:extLst>
                    <a:ext uri="{9D8B030D-6E8A-4147-A177-3AD203B41FA5}">
                      <a16:colId xmlns:a16="http://schemas.microsoft.com/office/drawing/2014/main" val="1969175381"/>
                    </a:ext>
                  </a:extLst>
                </a:gridCol>
                <a:gridCol w="947530">
                  <a:extLst>
                    <a:ext uri="{9D8B030D-6E8A-4147-A177-3AD203B41FA5}">
                      <a16:colId xmlns:a16="http://schemas.microsoft.com/office/drawing/2014/main" val="3056523906"/>
                    </a:ext>
                  </a:extLst>
                </a:gridCol>
                <a:gridCol w="947530">
                  <a:extLst>
                    <a:ext uri="{9D8B030D-6E8A-4147-A177-3AD203B41FA5}">
                      <a16:colId xmlns:a16="http://schemas.microsoft.com/office/drawing/2014/main" val="3105974874"/>
                    </a:ext>
                  </a:extLst>
                </a:gridCol>
                <a:gridCol w="947530">
                  <a:extLst>
                    <a:ext uri="{9D8B030D-6E8A-4147-A177-3AD203B41FA5}">
                      <a16:colId xmlns:a16="http://schemas.microsoft.com/office/drawing/2014/main" val="1924524737"/>
                    </a:ext>
                  </a:extLst>
                </a:gridCol>
                <a:gridCol w="947530">
                  <a:extLst>
                    <a:ext uri="{9D8B030D-6E8A-4147-A177-3AD203B41FA5}">
                      <a16:colId xmlns:a16="http://schemas.microsoft.com/office/drawing/2014/main" val="3616346560"/>
                    </a:ext>
                  </a:extLst>
                </a:gridCol>
                <a:gridCol w="947530">
                  <a:extLst>
                    <a:ext uri="{9D8B030D-6E8A-4147-A177-3AD203B41FA5}">
                      <a16:colId xmlns:a16="http://schemas.microsoft.com/office/drawing/2014/main" val="2563424155"/>
                    </a:ext>
                  </a:extLst>
                </a:gridCol>
                <a:gridCol w="165653">
                  <a:extLst>
                    <a:ext uri="{9D8B030D-6E8A-4147-A177-3AD203B41FA5}">
                      <a16:colId xmlns:a16="http://schemas.microsoft.com/office/drawing/2014/main" val="888025459"/>
                    </a:ext>
                  </a:extLst>
                </a:gridCol>
                <a:gridCol w="1729407">
                  <a:extLst>
                    <a:ext uri="{9D8B030D-6E8A-4147-A177-3AD203B41FA5}">
                      <a16:colId xmlns:a16="http://schemas.microsoft.com/office/drawing/2014/main" val="3105933813"/>
                    </a:ext>
                  </a:extLst>
                </a:gridCol>
                <a:gridCol w="947530">
                  <a:extLst>
                    <a:ext uri="{9D8B030D-6E8A-4147-A177-3AD203B41FA5}">
                      <a16:colId xmlns:a16="http://schemas.microsoft.com/office/drawing/2014/main" val="275414868"/>
                    </a:ext>
                  </a:extLst>
                </a:gridCol>
                <a:gridCol w="947530">
                  <a:extLst>
                    <a:ext uri="{9D8B030D-6E8A-4147-A177-3AD203B41FA5}">
                      <a16:colId xmlns:a16="http://schemas.microsoft.com/office/drawing/2014/main" val="1855215218"/>
                    </a:ext>
                  </a:extLst>
                </a:gridCol>
                <a:gridCol w="947530">
                  <a:extLst>
                    <a:ext uri="{9D8B030D-6E8A-4147-A177-3AD203B41FA5}">
                      <a16:colId xmlns:a16="http://schemas.microsoft.com/office/drawing/2014/main" val="1402649123"/>
                    </a:ext>
                  </a:extLst>
                </a:gridCol>
              </a:tblGrid>
              <a:tr h="981986">
                <a:tc>
                  <a:txBody>
                    <a:bodyPr/>
                    <a:lstStyle/>
                    <a:p>
                      <a:pPr algn="l" fontAlgn="b"/>
                      <a:endParaRPr lang="en-US" sz="1600" b="0"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FY23 Net Claim</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FY24 Net Claim</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Change in Net Claim</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 Increase</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Extra Relief required increase</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Eligible for Ext Relief</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endParaRPr lang="en-US" sz="1600" b="1" i="0" u="none" strike="noStrike">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FY23 Net School Spending</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.5% of FY23 Net School Spending</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Change in Net Claim</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b="1" u="none" strike="noStrike" dirty="0">
                          <a:solidFill>
                            <a:schemeClr val="tx1"/>
                          </a:solidFill>
                          <a:effectLst/>
                        </a:rPr>
                        <a:t>Eligible for Reserve Relief</a:t>
                      </a:r>
                      <a:endParaRPr lang="en-US" sz="1600" b="1" i="0" u="none" strike="noStrike" dirty="0">
                        <a:solidFill>
                          <a:schemeClr val="tx1"/>
                        </a:solidFill>
                        <a:effectLst/>
                        <a:latin typeface="Calibri" panose="020F0502020204030204" pitchFamily="34" charset="0"/>
                      </a:endParaRPr>
                    </a:p>
                  </a:txBody>
                  <a:tcPr marL="4868" marR="4868" marT="4868" marB="0" anchor="b">
                    <a:solidFill>
                      <a:srgbClr val="E9EBF5"/>
                    </a:solidFill>
                  </a:tcPr>
                </a:tc>
                <a:extLst>
                  <a:ext uri="{0D108BD9-81ED-4DB2-BD59-A6C34878D82A}">
                    <a16:rowId xmlns:a16="http://schemas.microsoft.com/office/drawing/2014/main" val="4268261640"/>
                  </a:ext>
                </a:extLst>
              </a:tr>
              <a:tr h="327329">
                <a:tc>
                  <a:txBody>
                    <a:bodyPr/>
                    <a:lstStyle/>
                    <a:p>
                      <a:pPr algn="l" fontAlgn="b"/>
                      <a:r>
                        <a:rPr lang="en-US" sz="1600" b="1" u="none" strike="noStrike" dirty="0">
                          <a:effectLst/>
                        </a:rPr>
                        <a:t>Example 1</a:t>
                      </a:r>
                      <a:endParaRPr lang="en-US" sz="1600" b="1" i="0" u="none" strike="noStrike" dirty="0">
                        <a:solidFill>
                          <a:srgbClr val="000000"/>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u="none" strike="noStrike" dirty="0">
                          <a:effectLst/>
                        </a:rPr>
                        <a:t>     1,000,000 </a:t>
                      </a:r>
                      <a:endParaRPr lang="en-US" sz="1600" b="0" i="0" u="none" strike="noStrike" dirty="0">
                        <a:solidFill>
                          <a:srgbClr val="000000"/>
                        </a:solidFill>
                        <a:effectLst/>
                        <a:latin typeface="Calibri" panose="020F0502020204030204" pitchFamily="34" charset="0"/>
                      </a:endParaRPr>
                    </a:p>
                  </a:txBody>
                  <a:tcPr marL="4868" marR="4868" marT="4868" marB="0" anchor="b">
                    <a:solidFill>
                      <a:srgbClr val="E9EBF5"/>
                    </a:solidFill>
                  </a:tcPr>
                </a:tc>
                <a:tc>
                  <a:txBody>
                    <a:bodyPr/>
                    <a:lstStyle/>
                    <a:p>
                      <a:pPr algn="l" fontAlgn="b"/>
                      <a:r>
                        <a:rPr lang="en-US" sz="1600" u="none" strike="noStrike">
                          <a:effectLst/>
                        </a:rPr>
                        <a:t>     1,090,000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90,000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9.00%</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N</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20,000,000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90,000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N</a:t>
                      </a:r>
                      <a:endParaRPr lang="en-US" sz="1600" b="0" i="0" u="none" strike="noStrike">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1239723156"/>
                  </a:ext>
                </a:extLst>
              </a:tr>
              <a:tr h="327329">
                <a:tc>
                  <a:txBody>
                    <a:bodyPr/>
                    <a:lstStyle/>
                    <a:p>
                      <a:pPr algn="l" fontAlgn="b"/>
                      <a:endParaRPr lang="en-US" sz="1600" b="1"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2654376805"/>
                  </a:ext>
                </a:extLst>
              </a:tr>
              <a:tr h="327329">
                <a:tc>
                  <a:txBody>
                    <a:bodyPr/>
                    <a:lstStyle/>
                    <a:p>
                      <a:pPr algn="l" fontAlgn="b"/>
                      <a:r>
                        <a:rPr lang="en-US" sz="1600" b="1" u="none" strike="noStrike">
                          <a:effectLst/>
                        </a:rPr>
                        <a:t>Example 2</a:t>
                      </a:r>
                      <a:endParaRPr lang="en-US" sz="1600" b="1"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1,300,000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300,000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30.00%</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Y</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64,000,000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320,000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300,000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N</a:t>
                      </a:r>
                      <a:endParaRPr lang="en-US" sz="1600" b="0" i="0" u="none" strike="noStrike">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1306130131"/>
                  </a:ext>
                </a:extLst>
              </a:tr>
              <a:tr h="327329">
                <a:tc>
                  <a:txBody>
                    <a:bodyPr/>
                    <a:lstStyle/>
                    <a:p>
                      <a:pPr algn="l" fontAlgn="b"/>
                      <a:endParaRPr lang="en-US" sz="1600" b="1"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3101006183"/>
                  </a:ext>
                </a:extLst>
              </a:tr>
              <a:tr h="327329">
                <a:tc>
                  <a:txBody>
                    <a:bodyPr/>
                    <a:lstStyle/>
                    <a:p>
                      <a:pPr algn="l" fontAlgn="b"/>
                      <a:r>
                        <a:rPr lang="en-US" sz="1600" b="1" u="none" strike="noStrike">
                          <a:effectLst/>
                        </a:rPr>
                        <a:t>Example 3</a:t>
                      </a:r>
                      <a:endParaRPr lang="en-US" sz="1600" b="1"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1,200,000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200,000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20.00%</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N</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30,000,000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150,000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200,000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Y</a:t>
                      </a:r>
                      <a:endParaRPr lang="en-US" sz="1600" b="0" i="0" u="none" strike="noStrike">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615482683"/>
                  </a:ext>
                </a:extLst>
              </a:tr>
              <a:tr h="327329">
                <a:tc>
                  <a:txBody>
                    <a:bodyPr/>
                    <a:lstStyle/>
                    <a:p>
                      <a:pPr algn="l" fontAlgn="b"/>
                      <a:endParaRPr lang="en-US" sz="1600" b="1"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4070631120"/>
                  </a:ext>
                </a:extLst>
              </a:tr>
              <a:tr h="327329">
                <a:tc>
                  <a:txBody>
                    <a:bodyPr/>
                    <a:lstStyle/>
                    <a:p>
                      <a:pPr algn="l" fontAlgn="b"/>
                      <a:r>
                        <a:rPr lang="en-US" sz="1600" b="1" u="none" strike="noStrike">
                          <a:effectLst/>
                        </a:rPr>
                        <a:t>Example 4</a:t>
                      </a:r>
                      <a:endParaRPr lang="en-US" sz="1600" b="1"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1,400,000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400,000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40.00%</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a:effectLst/>
                        </a:rPr>
                        <a:t>Y</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60,000,000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300,000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l" fontAlgn="b"/>
                      <a:r>
                        <a:rPr lang="en-US" sz="1600" u="none" strike="noStrike">
                          <a:effectLst/>
                        </a:rPr>
                        <a:t>        400,000 </a:t>
                      </a:r>
                      <a:endParaRPr lang="en-US" sz="1600" b="0" i="0" u="none" strike="noStrike">
                        <a:solidFill>
                          <a:srgbClr val="000000"/>
                        </a:solidFill>
                        <a:effectLst/>
                        <a:latin typeface="Calibri" panose="020F0502020204030204" pitchFamily="34" charset="0"/>
                      </a:endParaRPr>
                    </a:p>
                  </a:txBody>
                  <a:tcPr marL="4868" marR="4868" marT="4868" marB="0" anchor="b"/>
                </a:tc>
                <a:tc>
                  <a:txBody>
                    <a:bodyPr/>
                    <a:lstStyle/>
                    <a:p>
                      <a:pPr algn="ctr" fontAlgn="b"/>
                      <a:r>
                        <a:rPr lang="en-US" sz="1600" u="none" strike="noStrike" dirty="0">
                          <a:effectLst/>
                        </a:rPr>
                        <a:t>Y</a:t>
                      </a:r>
                      <a:endParaRPr lang="en-US" sz="1600" b="0" i="0" u="none" strike="noStrike" dirty="0">
                        <a:solidFill>
                          <a:srgbClr val="000000"/>
                        </a:solidFill>
                        <a:effectLst/>
                        <a:latin typeface="Calibri" panose="020F0502020204030204" pitchFamily="34" charset="0"/>
                      </a:endParaRPr>
                    </a:p>
                  </a:txBody>
                  <a:tcPr marL="4868" marR="4868" marT="4868" marB="0" anchor="b"/>
                </a:tc>
                <a:extLst>
                  <a:ext uri="{0D108BD9-81ED-4DB2-BD59-A6C34878D82A}">
                    <a16:rowId xmlns:a16="http://schemas.microsoft.com/office/drawing/2014/main" val="2485908695"/>
                  </a:ext>
                </a:extLst>
              </a:tr>
            </a:tbl>
          </a:graphicData>
        </a:graphic>
      </p:graphicFrame>
      <p:sp>
        <p:nvSpPr>
          <p:cNvPr id="3" name="Title 2">
            <a:extLst>
              <a:ext uri="{FF2B5EF4-FFF2-40B4-BE49-F238E27FC236}">
                <a16:creationId xmlns:a16="http://schemas.microsoft.com/office/drawing/2014/main" id="{F79F159A-4DA6-E8DD-508D-95B81A8B84B7}"/>
              </a:ext>
            </a:extLst>
          </p:cNvPr>
          <p:cNvSpPr>
            <a:spLocks noGrp="1"/>
          </p:cNvSpPr>
          <p:nvPr>
            <p:ph type="title"/>
          </p:nvPr>
        </p:nvSpPr>
        <p:spPr>
          <a:xfrm>
            <a:off x="410820" y="239229"/>
            <a:ext cx="10515600" cy="1042852"/>
          </a:xfrm>
        </p:spPr>
        <p:txBody>
          <a:bodyPr/>
          <a:lstStyle/>
          <a:p>
            <a:pPr algn="ctr"/>
            <a:r>
              <a:rPr lang="en-US"/>
              <a:t>Scenarios 1 - 4</a:t>
            </a:r>
          </a:p>
        </p:txBody>
      </p:sp>
    </p:spTree>
    <p:extLst>
      <p:ext uri="{BB962C8B-B14F-4D97-AF65-F5344CB8AC3E}">
        <p14:creationId xmlns:p14="http://schemas.microsoft.com/office/powerpoint/2010/main" val="6714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EA9E2AD-C66E-FEE2-0FA7-0C658D280FAF}"/>
              </a:ext>
            </a:extLst>
          </p:cNvPr>
          <p:cNvGraphicFramePr>
            <a:graphicFrameLocks noGrp="1"/>
          </p:cNvGraphicFramePr>
          <p:nvPr>
            <p:ph idx="1"/>
            <p:extLst>
              <p:ext uri="{D42A27DB-BD31-4B8C-83A1-F6EECF244321}">
                <p14:modId xmlns:p14="http://schemas.microsoft.com/office/powerpoint/2010/main" val="2033074336"/>
              </p:ext>
            </p:extLst>
          </p:nvPr>
        </p:nvGraphicFramePr>
        <p:xfrm>
          <a:off x="704022" y="2377029"/>
          <a:ext cx="10783942" cy="3608050"/>
        </p:xfrm>
        <a:graphic>
          <a:graphicData uri="http://schemas.openxmlformats.org/drawingml/2006/table">
            <a:tbl>
              <a:tblPr firstRow="1">
                <a:tableStyleId>{5C22544A-7EE6-4342-B048-85BDC9FD1C3A}</a:tableStyleId>
              </a:tblPr>
              <a:tblGrid>
                <a:gridCol w="890945">
                  <a:extLst>
                    <a:ext uri="{9D8B030D-6E8A-4147-A177-3AD203B41FA5}">
                      <a16:colId xmlns:a16="http://schemas.microsoft.com/office/drawing/2014/main" val="508774897"/>
                    </a:ext>
                  </a:extLst>
                </a:gridCol>
                <a:gridCol w="890945">
                  <a:extLst>
                    <a:ext uri="{9D8B030D-6E8A-4147-A177-3AD203B41FA5}">
                      <a16:colId xmlns:a16="http://schemas.microsoft.com/office/drawing/2014/main" val="733710689"/>
                    </a:ext>
                  </a:extLst>
                </a:gridCol>
                <a:gridCol w="890945">
                  <a:extLst>
                    <a:ext uri="{9D8B030D-6E8A-4147-A177-3AD203B41FA5}">
                      <a16:colId xmlns:a16="http://schemas.microsoft.com/office/drawing/2014/main" val="3567448152"/>
                    </a:ext>
                  </a:extLst>
                </a:gridCol>
                <a:gridCol w="890945">
                  <a:extLst>
                    <a:ext uri="{9D8B030D-6E8A-4147-A177-3AD203B41FA5}">
                      <a16:colId xmlns:a16="http://schemas.microsoft.com/office/drawing/2014/main" val="577508105"/>
                    </a:ext>
                  </a:extLst>
                </a:gridCol>
                <a:gridCol w="890945">
                  <a:extLst>
                    <a:ext uri="{9D8B030D-6E8A-4147-A177-3AD203B41FA5}">
                      <a16:colId xmlns:a16="http://schemas.microsoft.com/office/drawing/2014/main" val="2192367715"/>
                    </a:ext>
                  </a:extLst>
                </a:gridCol>
                <a:gridCol w="890945">
                  <a:extLst>
                    <a:ext uri="{9D8B030D-6E8A-4147-A177-3AD203B41FA5}">
                      <a16:colId xmlns:a16="http://schemas.microsoft.com/office/drawing/2014/main" val="2989370659"/>
                    </a:ext>
                  </a:extLst>
                </a:gridCol>
                <a:gridCol w="890945">
                  <a:extLst>
                    <a:ext uri="{9D8B030D-6E8A-4147-A177-3AD203B41FA5}">
                      <a16:colId xmlns:a16="http://schemas.microsoft.com/office/drawing/2014/main" val="2818654994"/>
                    </a:ext>
                  </a:extLst>
                </a:gridCol>
                <a:gridCol w="890945">
                  <a:extLst>
                    <a:ext uri="{9D8B030D-6E8A-4147-A177-3AD203B41FA5}">
                      <a16:colId xmlns:a16="http://schemas.microsoft.com/office/drawing/2014/main" val="674806183"/>
                    </a:ext>
                  </a:extLst>
                </a:gridCol>
                <a:gridCol w="138590">
                  <a:extLst>
                    <a:ext uri="{9D8B030D-6E8A-4147-A177-3AD203B41FA5}">
                      <a16:colId xmlns:a16="http://schemas.microsoft.com/office/drawing/2014/main" val="4243499539"/>
                    </a:ext>
                  </a:extLst>
                </a:gridCol>
                <a:gridCol w="890945">
                  <a:extLst>
                    <a:ext uri="{9D8B030D-6E8A-4147-A177-3AD203B41FA5}">
                      <a16:colId xmlns:a16="http://schemas.microsoft.com/office/drawing/2014/main" val="2536147840"/>
                    </a:ext>
                  </a:extLst>
                </a:gridCol>
                <a:gridCol w="890945">
                  <a:extLst>
                    <a:ext uri="{9D8B030D-6E8A-4147-A177-3AD203B41FA5}">
                      <a16:colId xmlns:a16="http://schemas.microsoft.com/office/drawing/2014/main" val="2599325714"/>
                    </a:ext>
                  </a:extLst>
                </a:gridCol>
                <a:gridCol w="804332">
                  <a:extLst>
                    <a:ext uri="{9D8B030D-6E8A-4147-A177-3AD203B41FA5}">
                      <a16:colId xmlns:a16="http://schemas.microsoft.com/office/drawing/2014/main" val="3471950253"/>
                    </a:ext>
                  </a:extLst>
                </a:gridCol>
                <a:gridCol w="931570">
                  <a:extLst>
                    <a:ext uri="{9D8B030D-6E8A-4147-A177-3AD203B41FA5}">
                      <a16:colId xmlns:a16="http://schemas.microsoft.com/office/drawing/2014/main" val="983175192"/>
                    </a:ext>
                  </a:extLst>
                </a:gridCol>
              </a:tblGrid>
              <a:tr h="1066800">
                <a:tc>
                  <a:txBody>
                    <a:bodyPr/>
                    <a:lstStyle/>
                    <a:p>
                      <a:pPr algn="l" fontAlgn="b"/>
                      <a:endParaRPr lang="en-US" sz="1600" b="0" i="0" u="none" strike="noStrike" dirty="0">
                        <a:solidFill>
                          <a:schemeClr val="tx1"/>
                        </a:solidFill>
                        <a:effectLst/>
                        <a:latin typeface="Calibri" panose="020F0502020204030204" pitchFamily="34" charset="0"/>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FY23 Net Claim</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Expected increase in Net Claim</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a:solidFill>
                            <a:schemeClr val="tx1"/>
                          </a:solidFill>
                          <a:effectLst/>
                        </a:rPr>
                        <a:t>Adjusted FY23 Net Claim (ANC)</a:t>
                      </a:r>
                      <a:endParaRPr lang="en-US" sz="1600" b="1" i="0" u="none" strike="noStrike">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FY24 Net Claim</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a:solidFill>
                            <a:schemeClr val="tx1"/>
                          </a:solidFill>
                          <a:effectLst/>
                        </a:rPr>
                        <a:t>Increase in FY24 - ANC</a:t>
                      </a:r>
                      <a:endParaRPr lang="en-US" sz="1600" b="1" i="0" u="none" strike="noStrike">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Basis for Ext Relief</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a:solidFill>
                            <a:schemeClr val="tx1"/>
                          </a:solidFill>
                          <a:effectLst/>
                        </a:rPr>
                        <a:t>Estimated Ext Relief</a:t>
                      </a:r>
                      <a:endParaRPr lang="en-US" sz="1600" b="1" i="0" u="none" strike="noStrike">
                        <a:solidFill>
                          <a:schemeClr val="tx1"/>
                        </a:solidFill>
                        <a:effectLst/>
                        <a:latin typeface="Calibri"/>
                      </a:endParaRPr>
                    </a:p>
                  </a:txBody>
                  <a:tcPr marL="4850" marR="4850" marT="4850" marB="0" anchor="b">
                    <a:solidFill>
                      <a:srgbClr val="E9EBF5"/>
                    </a:solidFill>
                  </a:tcPr>
                </a:tc>
                <a:tc>
                  <a:txBody>
                    <a:bodyPr/>
                    <a:lstStyle/>
                    <a:p>
                      <a:pPr algn="l" fontAlgn="b"/>
                      <a:endParaRPr lang="en-US" sz="1600" b="1" i="0" u="none" strike="noStrike">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Adjusted FY23 Net Claim (ANC)</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FY24 Net Claim</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Increase</a:t>
                      </a:r>
                      <a:endParaRPr lang="en-US" sz="1600" b="1" i="0" u="none" strike="noStrike" dirty="0">
                        <a:solidFill>
                          <a:schemeClr val="tx1"/>
                        </a:solidFill>
                        <a:effectLst/>
                        <a:latin typeface="Calibri"/>
                      </a:endParaRPr>
                    </a:p>
                  </a:txBody>
                  <a:tcPr marL="4850" marR="4850" marT="4850" marB="0" anchor="b">
                    <a:solidFill>
                      <a:srgbClr val="E9EBF5"/>
                    </a:solidFill>
                  </a:tcPr>
                </a:tc>
                <a:tc>
                  <a:txBody>
                    <a:bodyPr/>
                    <a:lstStyle/>
                    <a:p>
                      <a:pPr algn="l" fontAlgn="b"/>
                      <a:r>
                        <a:rPr lang="en-US" sz="1600" b="1" u="none" strike="noStrike" dirty="0">
                          <a:solidFill>
                            <a:schemeClr val="tx1"/>
                          </a:solidFill>
                          <a:effectLst/>
                        </a:rPr>
                        <a:t>Estimated Reserve Relief</a:t>
                      </a:r>
                      <a:endParaRPr lang="en-US" sz="1600" b="1" i="0" u="none" strike="noStrike" dirty="0">
                        <a:solidFill>
                          <a:schemeClr val="tx1"/>
                        </a:solidFill>
                        <a:effectLst/>
                        <a:latin typeface="Calibri"/>
                      </a:endParaRPr>
                    </a:p>
                  </a:txBody>
                  <a:tcPr marL="4850" marR="4850" marT="4850" marB="0" anchor="b">
                    <a:solidFill>
                      <a:srgbClr val="E9EBF5"/>
                    </a:solidFill>
                  </a:tcPr>
                </a:tc>
                <a:extLst>
                  <a:ext uri="{0D108BD9-81ED-4DB2-BD59-A6C34878D82A}">
                    <a16:rowId xmlns:a16="http://schemas.microsoft.com/office/drawing/2014/main" val="281254365"/>
                  </a:ext>
                </a:extLst>
              </a:tr>
              <a:tr h="301660">
                <a:tc>
                  <a:txBody>
                    <a:bodyPr/>
                    <a:lstStyle/>
                    <a:p>
                      <a:pPr lvl="0" algn="l">
                        <a:buNone/>
                      </a:pPr>
                      <a:r>
                        <a:rPr lang="en-US" sz="1600" b="1" u="none" strike="noStrike">
                          <a:effectLst/>
                        </a:rPr>
                        <a:t>Example 1</a:t>
                      </a: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extLst>
                  <a:ext uri="{0D108BD9-81ED-4DB2-BD59-A6C34878D82A}">
                    <a16:rowId xmlns:a16="http://schemas.microsoft.com/office/drawing/2014/main" val="719745871"/>
                  </a:ext>
                </a:extLst>
              </a:tr>
              <a:tr h="254000">
                <a:tc>
                  <a:txBody>
                    <a:bodyPr/>
                    <a:lstStyle/>
                    <a:p>
                      <a:pPr lvl="0" algn="l">
                        <a:buNone/>
                      </a:pPr>
                      <a:endParaRPr lang="en-US" sz="1600" b="1"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u="none" strike="noStrike">
                        <a:effectLst/>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tc>
                  <a:txBody>
                    <a:bodyPr/>
                    <a:lstStyle/>
                    <a:p>
                      <a:pPr lvl="0" algn="l">
                        <a:buNone/>
                      </a:pPr>
                      <a:endParaRPr lang="en-US" sz="1600" b="0" i="0" u="none" strike="noStrike">
                        <a:solidFill>
                          <a:srgbClr val="000000"/>
                        </a:solidFill>
                        <a:effectLst/>
                        <a:latin typeface="Calibri"/>
                      </a:endParaRPr>
                    </a:p>
                  </a:txBody>
                  <a:tcPr marL="4850" marR="4850" marT="4850" marB="0" anchor="b"/>
                </a:tc>
                <a:extLst>
                  <a:ext uri="{0D108BD9-81ED-4DB2-BD59-A6C34878D82A}">
                    <a16:rowId xmlns:a16="http://schemas.microsoft.com/office/drawing/2014/main" val="3949632545"/>
                  </a:ext>
                </a:extLst>
              </a:tr>
              <a:tr h="301660">
                <a:tc>
                  <a:txBody>
                    <a:bodyPr/>
                    <a:lstStyle/>
                    <a:p>
                      <a:pPr algn="l" fontAlgn="b"/>
                      <a:r>
                        <a:rPr lang="en-US" sz="1600" b="1" u="none" strike="noStrike">
                          <a:effectLst/>
                        </a:rPr>
                        <a:t>Example 2</a:t>
                      </a:r>
                      <a:endParaRPr lang="en-US" sz="1600" b="1" i="0" u="none" strike="noStrike">
                        <a:solidFill>
                          <a:srgbClr val="000000"/>
                        </a:solidFill>
                        <a:effectLst/>
                        <a:latin typeface="Calibri"/>
                      </a:endParaRPr>
                    </a:p>
                  </a:txBody>
                  <a:tcPr marL="4850" marR="4850" marT="4850" marB="0" anchor="b"/>
                </a:tc>
                <a:tc>
                  <a:txBody>
                    <a:bodyPr/>
                    <a:lstStyle/>
                    <a:p>
                      <a:pPr algn="l" fontAlgn="b"/>
                      <a:r>
                        <a:rPr lang="en-US" sz="1600" u="none" strike="noStrike">
                          <a:effectLst/>
                        </a:rPr>
                        <a:t>  1,000,000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1,100,000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1,300,000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200,000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200,000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150,000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extLst>
                  <a:ext uri="{0D108BD9-81ED-4DB2-BD59-A6C34878D82A}">
                    <a16:rowId xmlns:a16="http://schemas.microsoft.com/office/drawing/2014/main" val="3806581960"/>
                  </a:ext>
                </a:extLst>
              </a:tr>
              <a:tr h="254000">
                <a:tc>
                  <a:txBody>
                    <a:bodyPr/>
                    <a:lstStyle/>
                    <a:p>
                      <a:pPr algn="l" fontAlgn="b"/>
                      <a:endParaRPr lang="en-US" sz="1600" b="1" i="0" u="none" strike="noStrike">
                        <a:solidFill>
                          <a:srgbClr val="000000"/>
                        </a:solidFill>
                        <a:effectLst/>
                        <a:latin typeface="Calibri"/>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extLst>
                  <a:ext uri="{0D108BD9-81ED-4DB2-BD59-A6C34878D82A}">
                    <a16:rowId xmlns:a16="http://schemas.microsoft.com/office/drawing/2014/main" val="1478185837"/>
                  </a:ext>
                </a:extLst>
              </a:tr>
              <a:tr h="301660">
                <a:tc>
                  <a:txBody>
                    <a:bodyPr/>
                    <a:lstStyle/>
                    <a:p>
                      <a:pPr algn="l" fontAlgn="b"/>
                      <a:r>
                        <a:rPr lang="en-US" sz="1600" b="1" u="none" strike="noStrike">
                          <a:effectLst/>
                        </a:rPr>
                        <a:t>Example 3</a:t>
                      </a:r>
                      <a:endParaRPr lang="en-US" sz="1600" b="1" i="0" u="none" strike="noStrike">
                        <a:solidFill>
                          <a:srgbClr val="000000"/>
                        </a:solidFill>
                        <a:effectLst/>
                        <a:latin typeface="Calibri"/>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1,075,000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1,200,000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125,000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125,000 </a:t>
                      </a:r>
                      <a:endParaRPr lang="en-US" sz="1600" b="0" i="0" u="none" strike="noStrike">
                        <a:solidFill>
                          <a:srgbClr val="000000"/>
                        </a:solidFill>
                        <a:effectLst/>
                        <a:latin typeface="Calibri" panose="020F0502020204030204" pitchFamily="34" charset="0"/>
                      </a:endParaRPr>
                    </a:p>
                  </a:txBody>
                  <a:tcPr marL="4850" marR="4850" marT="4850" marB="0" anchor="b"/>
                </a:tc>
                <a:extLst>
                  <a:ext uri="{0D108BD9-81ED-4DB2-BD59-A6C34878D82A}">
                    <a16:rowId xmlns:a16="http://schemas.microsoft.com/office/drawing/2014/main" val="3782049815"/>
                  </a:ext>
                </a:extLst>
              </a:tr>
              <a:tr h="254000">
                <a:tc>
                  <a:txBody>
                    <a:bodyPr/>
                    <a:lstStyle/>
                    <a:p>
                      <a:pPr algn="l" fontAlgn="b"/>
                      <a:endParaRPr lang="en-US" sz="1600" b="1" i="0" u="none" strike="noStrike">
                        <a:solidFill>
                          <a:srgbClr val="000000"/>
                        </a:solidFill>
                        <a:effectLst/>
                        <a:latin typeface="Calibri"/>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extLst>
                  <a:ext uri="{0D108BD9-81ED-4DB2-BD59-A6C34878D82A}">
                    <a16:rowId xmlns:a16="http://schemas.microsoft.com/office/drawing/2014/main" val="2443364292"/>
                  </a:ext>
                </a:extLst>
              </a:tr>
              <a:tr h="301660">
                <a:tc>
                  <a:txBody>
                    <a:bodyPr/>
                    <a:lstStyle/>
                    <a:p>
                      <a:pPr algn="l" fontAlgn="b"/>
                      <a:r>
                        <a:rPr lang="en-US" sz="1600" b="1" u="none" strike="noStrike">
                          <a:effectLst/>
                        </a:rPr>
                        <a:t>Example 4</a:t>
                      </a:r>
                      <a:endParaRPr lang="en-US" sz="1600" b="1" i="0" u="none" strike="noStrike">
                        <a:solidFill>
                          <a:srgbClr val="000000"/>
                        </a:solidFill>
                        <a:effectLst/>
                        <a:latin typeface="Calibri"/>
                      </a:endParaRPr>
                    </a:p>
                  </a:txBody>
                  <a:tcPr marL="4850" marR="4850" marT="4850" marB="0" anchor="b"/>
                </a:tc>
                <a:tc>
                  <a:txBody>
                    <a:bodyPr/>
                    <a:lstStyle/>
                    <a:p>
                      <a:pPr algn="l" fontAlgn="b"/>
                      <a:r>
                        <a:rPr lang="en-US" sz="1600" u="none" strike="noStrike">
                          <a:effectLst/>
                        </a:rPr>
                        <a:t>  1,000,000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1,100,000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1,400,000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300,000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300,000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225,000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1,075,000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1,400,000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a:effectLst/>
                        </a:rPr>
                        <a:t>     325,000 </a:t>
                      </a:r>
                      <a:endParaRPr lang="en-US" sz="1600" b="0" i="0" u="none" strike="noStrike">
                        <a:solidFill>
                          <a:srgbClr val="000000"/>
                        </a:solidFill>
                        <a:effectLst/>
                        <a:latin typeface="Calibri" panose="020F0502020204030204" pitchFamily="34" charset="0"/>
                      </a:endParaRPr>
                    </a:p>
                  </a:txBody>
                  <a:tcPr marL="4850" marR="4850" marT="4850" marB="0" anchor="b"/>
                </a:tc>
                <a:tc>
                  <a:txBody>
                    <a:bodyPr/>
                    <a:lstStyle/>
                    <a:p>
                      <a:pPr algn="l" fontAlgn="b"/>
                      <a:r>
                        <a:rPr lang="en-US" sz="1600" u="none" strike="noStrike" dirty="0">
                          <a:effectLst/>
                        </a:rPr>
                        <a:t>  100,000 </a:t>
                      </a:r>
                      <a:endParaRPr lang="en-US" sz="1600" b="0" i="0" u="none" strike="noStrike" dirty="0">
                        <a:solidFill>
                          <a:srgbClr val="000000"/>
                        </a:solidFill>
                        <a:effectLst/>
                        <a:latin typeface="Calibri" panose="020F0502020204030204" pitchFamily="34" charset="0"/>
                      </a:endParaRPr>
                    </a:p>
                  </a:txBody>
                  <a:tcPr marL="4850" marR="4850" marT="4850" marB="0" anchor="b"/>
                </a:tc>
                <a:extLst>
                  <a:ext uri="{0D108BD9-81ED-4DB2-BD59-A6C34878D82A}">
                    <a16:rowId xmlns:a16="http://schemas.microsoft.com/office/drawing/2014/main" val="4240018056"/>
                  </a:ext>
                </a:extLst>
              </a:tr>
            </a:tbl>
          </a:graphicData>
        </a:graphic>
      </p:graphicFrame>
      <p:sp>
        <p:nvSpPr>
          <p:cNvPr id="3" name="Title 2">
            <a:extLst>
              <a:ext uri="{FF2B5EF4-FFF2-40B4-BE49-F238E27FC236}">
                <a16:creationId xmlns:a16="http://schemas.microsoft.com/office/drawing/2014/main" id="{056C0EFA-4878-6F71-2B8A-6AAE1D9007C5}"/>
              </a:ext>
            </a:extLst>
          </p:cNvPr>
          <p:cNvSpPr>
            <a:spLocks noGrp="1"/>
          </p:cNvSpPr>
          <p:nvPr>
            <p:ph type="title"/>
          </p:nvPr>
        </p:nvSpPr>
        <p:spPr/>
        <p:txBody>
          <a:bodyPr/>
          <a:lstStyle/>
          <a:p>
            <a:pPr algn="ctr"/>
            <a:r>
              <a:rPr lang="en-US"/>
              <a:t>Scenarios 1 – 4 Continued</a:t>
            </a:r>
          </a:p>
        </p:txBody>
      </p:sp>
    </p:spTree>
    <p:extLst>
      <p:ext uri="{BB962C8B-B14F-4D97-AF65-F5344CB8AC3E}">
        <p14:creationId xmlns:p14="http://schemas.microsoft.com/office/powerpoint/2010/main" val="138047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sz="4900"/>
              <a:t>Finding Key Metrics </a:t>
            </a:r>
            <a:r>
              <a:rPr lang="en-US" sz="3100"/>
              <a:t>(net eligible instruction &amp; tuition)</a:t>
            </a:r>
            <a:endParaRPr lang="en-US"/>
          </a:p>
        </p:txBody>
      </p:sp>
      <p:sp>
        <p:nvSpPr>
          <p:cNvPr id="7" name="Title 1">
            <a:extLst>
              <a:ext uri="{FF2B5EF4-FFF2-40B4-BE49-F238E27FC236}">
                <a16:creationId xmlns:a16="http://schemas.microsoft.com/office/drawing/2014/main" id="{1F6B1ABA-6302-BE5B-DD74-1DBA908DB9E4}"/>
              </a:ext>
            </a:extLst>
          </p:cNvPr>
          <p:cNvSpPr txBox="1">
            <a:spLocks/>
          </p:cNvSpPr>
          <p:nvPr/>
        </p:nvSpPr>
        <p:spPr>
          <a:xfrm>
            <a:off x="988672" y="2010522"/>
            <a:ext cx="10515600" cy="696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spcBef>
                <a:spcPts val="600"/>
              </a:spcBef>
            </a:pPr>
            <a:r>
              <a:rPr lang="en-US" sz="1800" b="1">
                <a:solidFill>
                  <a:schemeClr val="tx1"/>
                </a:solidFill>
              </a:rPr>
              <a:t>FY23</a:t>
            </a:r>
            <a:r>
              <a:rPr lang="en-US" sz="1800">
                <a:solidFill>
                  <a:schemeClr val="tx1"/>
                </a:solidFill>
              </a:rPr>
              <a:t> Net Eligible Instruction/Tuition found in </a:t>
            </a:r>
            <a:r>
              <a:rPr lang="en-US" sz="1800" b="1">
                <a:solidFill>
                  <a:schemeClr val="tx1"/>
                </a:solidFill>
              </a:rPr>
              <a:t>FY24</a:t>
            </a:r>
            <a:r>
              <a:rPr lang="en-US" sz="1800">
                <a:solidFill>
                  <a:schemeClr val="tx1"/>
                </a:solidFill>
              </a:rPr>
              <a:t> Reimbursement Listing:</a:t>
            </a:r>
          </a:p>
          <a:p>
            <a:pPr>
              <a:spcBef>
                <a:spcPts val="600"/>
              </a:spcBef>
            </a:pPr>
            <a:r>
              <a:rPr lang="en-US" sz="1200">
                <a:hlinkClick r:id="rId2"/>
              </a:rPr>
              <a:t>https://www.doe.mass.edu/finance/circuitbreaker/payments/</a:t>
            </a:r>
            <a:endParaRPr lang="en-US" sz="2400">
              <a:solidFill>
                <a:schemeClr val="tx1"/>
              </a:solidFill>
            </a:endParaRPr>
          </a:p>
        </p:txBody>
      </p:sp>
      <p:sp>
        <p:nvSpPr>
          <p:cNvPr id="12" name="Title 1">
            <a:extLst>
              <a:ext uri="{FF2B5EF4-FFF2-40B4-BE49-F238E27FC236}">
                <a16:creationId xmlns:a16="http://schemas.microsoft.com/office/drawing/2014/main" id="{5C5DAACE-2D01-03C8-CEAE-A8DB562C0144}"/>
              </a:ext>
            </a:extLst>
          </p:cNvPr>
          <p:cNvSpPr txBox="1">
            <a:spLocks/>
          </p:cNvSpPr>
          <p:nvPr/>
        </p:nvSpPr>
        <p:spPr>
          <a:xfrm>
            <a:off x="923069" y="4310440"/>
            <a:ext cx="11012576" cy="696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1800" b="1">
                <a:solidFill>
                  <a:schemeClr val="tx1"/>
                </a:solidFill>
              </a:rPr>
              <a:t>FY24 </a:t>
            </a:r>
            <a:r>
              <a:rPr lang="en-US" sz="1800">
                <a:solidFill>
                  <a:schemeClr val="tx1"/>
                </a:solidFill>
              </a:rPr>
              <a:t>Net Eligible Instruction/Tuition determined in FY24 relief claim excel file (due </a:t>
            </a:r>
            <a:r>
              <a:rPr lang="en-US" sz="1800">
                <a:solidFill>
                  <a:srgbClr val="FF0000"/>
                </a:solidFill>
              </a:rPr>
              <a:t>March 2024</a:t>
            </a:r>
            <a:r>
              <a:rPr lang="en-US" sz="1800">
                <a:solidFill>
                  <a:schemeClr val="tx1"/>
                </a:solidFill>
              </a:rPr>
              <a:t>):</a:t>
            </a:r>
            <a:endParaRPr lang="en-US" sz="2400">
              <a:solidFill>
                <a:schemeClr val="tx1"/>
              </a:solidFill>
            </a:endParaRPr>
          </a:p>
        </p:txBody>
      </p:sp>
      <p:pic>
        <p:nvPicPr>
          <p:cNvPr id="14" name="Picture 13" descr="Screenshot of FY24 CB Reimbursement listing, highlighting FY23 Net Eligible Instructional &amp; Tuition Costs">
            <a:extLst>
              <a:ext uri="{FF2B5EF4-FFF2-40B4-BE49-F238E27FC236}">
                <a16:creationId xmlns:a16="http://schemas.microsoft.com/office/drawing/2014/main" id="{1E307352-98D6-A19E-1AAD-E9E920CB850F}"/>
              </a:ext>
            </a:extLst>
          </p:cNvPr>
          <p:cNvPicPr>
            <a:picLocks noChangeAspect="1"/>
          </p:cNvPicPr>
          <p:nvPr/>
        </p:nvPicPr>
        <p:blipFill rotWithShape="1">
          <a:blip r:embed="rId3"/>
          <a:srcRect l="4025" t="15110" b="26976"/>
          <a:stretch/>
        </p:blipFill>
        <p:spPr>
          <a:xfrm>
            <a:off x="1986245" y="2682768"/>
            <a:ext cx="7997811" cy="1610799"/>
          </a:xfrm>
          <a:prstGeom prst="rect">
            <a:avLst/>
          </a:prstGeom>
        </p:spPr>
      </p:pic>
      <p:sp>
        <p:nvSpPr>
          <p:cNvPr id="10" name="Oval 9">
            <a:extLst>
              <a:ext uri="{FF2B5EF4-FFF2-40B4-BE49-F238E27FC236}">
                <a16:creationId xmlns:a16="http://schemas.microsoft.com/office/drawing/2014/main" id="{C45A8FC0-4004-B63B-B408-B406F3E3DD60}"/>
              </a:ext>
              <a:ext uri="{C183D7F6-B498-43B3-948B-1728B52AA6E4}">
                <adec:decorative xmlns:adec="http://schemas.microsoft.com/office/drawing/2017/decorative" val="1"/>
              </a:ext>
            </a:extLst>
          </p:cNvPr>
          <p:cNvSpPr/>
          <p:nvPr/>
        </p:nvSpPr>
        <p:spPr>
          <a:xfrm>
            <a:off x="6564302" y="3033923"/>
            <a:ext cx="1011290" cy="793287"/>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7" name="Picture 16" descr="Screenshot of FY24 CB claim file, highlighting FY24 Net Eligible Instructional &amp; Tuition Costs">
            <a:extLst>
              <a:ext uri="{FF2B5EF4-FFF2-40B4-BE49-F238E27FC236}">
                <a16:creationId xmlns:a16="http://schemas.microsoft.com/office/drawing/2014/main" id="{8A3C7A7C-3984-F105-B884-917DE6D20124}"/>
              </a:ext>
            </a:extLst>
          </p:cNvPr>
          <p:cNvPicPr>
            <a:picLocks noChangeAspect="1"/>
          </p:cNvPicPr>
          <p:nvPr/>
        </p:nvPicPr>
        <p:blipFill>
          <a:blip r:embed="rId4"/>
          <a:stretch>
            <a:fillRect/>
          </a:stretch>
        </p:blipFill>
        <p:spPr>
          <a:xfrm>
            <a:off x="2008414" y="4833197"/>
            <a:ext cx="7136552" cy="1943159"/>
          </a:xfrm>
          <a:prstGeom prst="rect">
            <a:avLst/>
          </a:prstGeom>
        </p:spPr>
      </p:pic>
      <p:sp>
        <p:nvSpPr>
          <p:cNvPr id="15" name="Oval 14">
            <a:extLst>
              <a:ext uri="{FF2B5EF4-FFF2-40B4-BE49-F238E27FC236}">
                <a16:creationId xmlns:a16="http://schemas.microsoft.com/office/drawing/2014/main" id="{02A78694-1D50-5AF5-84B2-29CB7233659A}"/>
              </a:ext>
              <a:ext uri="{C183D7F6-B498-43B3-948B-1728B52AA6E4}">
                <adec:decorative xmlns:adec="http://schemas.microsoft.com/office/drawing/2017/decorative" val="1"/>
              </a:ext>
            </a:extLst>
          </p:cNvPr>
          <p:cNvSpPr/>
          <p:nvPr/>
        </p:nvSpPr>
        <p:spPr>
          <a:xfrm>
            <a:off x="8066532" y="5057455"/>
            <a:ext cx="1011290" cy="793287"/>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3643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Finding Key Metrics </a:t>
            </a:r>
            <a:r>
              <a:rPr lang="en-US" sz="2800"/>
              <a:t>(net school spending)</a:t>
            </a:r>
            <a:endParaRPr lang="en-US"/>
          </a:p>
        </p:txBody>
      </p:sp>
      <p:sp>
        <p:nvSpPr>
          <p:cNvPr id="7" name="Title 1">
            <a:extLst>
              <a:ext uri="{FF2B5EF4-FFF2-40B4-BE49-F238E27FC236}">
                <a16:creationId xmlns:a16="http://schemas.microsoft.com/office/drawing/2014/main" id="{1F6B1ABA-6302-BE5B-DD74-1DBA908DB9E4}"/>
              </a:ext>
            </a:extLst>
          </p:cNvPr>
          <p:cNvSpPr txBox="1">
            <a:spLocks/>
          </p:cNvSpPr>
          <p:nvPr/>
        </p:nvSpPr>
        <p:spPr>
          <a:xfrm>
            <a:off x="666120" y="2585753"/>
            <a:ext cx="4293440" cy="696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nSpc>
                <a:spcPct val="120000"/>
              </a:lnSpc>
            </a:pPr>
            <a:r>
              <a:rPr lang="en-US" sz="2000">
                <a:solidFill>
                  <a:schemeClr val="tx1"/>
                </a:solidFill>
              </a:rPr>
              <a:t>FY23 Net School Spending found in District’s FY23 End-of-Year Report (see reports sheet within workbook)</a:t>
            </a:r>
          </a:p>
        </p:txBody>
      </p:sp>
      <p:grpSp>
        <p:nvGrpSpPr>
          <p:cNvPr id="6" name="Group 5" descr="Screenshot of an FY23 End of Year Report workbook, with Net School Spending highlighted on the reports sheet">
            <a:extLst>
              <a:ext uri="{FF2B5EF4-FFF2-40B4-BE49-F238E27FC236}">
                <a16:creationId xmlns:a16="http://schemas.microsoft.com/office/drawing/2014/main" id="{2752C856-2F2A-1E10-9ADC-5181798ED37E}"/>
              </a:ext>
            </a:extLst>
          </p:cNvPr>
          <p:cNvGrpSpPr/>
          <p:nvPr/>
        </p:nvGrpSpPr>
        <p:grpSpPr>
          <a:xfrm>
            <a:off x="5145991" y="2015232"/>
            <a:ext cx="6124575" cy="4219575"/>
            <a:chOff x="5145991" y="2015232"/>
            <a:chExt cx="6124575" cy="4219575"/>
          </a:xfrm>
        </p:grpSpPr>
        <p:pic>
          <p:nvPicPr>
            <p:cNvPr id="1026" name="Picture 1" descr="Screenshot of a district's FY23 End of Year Report workbook, with Net School Spending highlighted on the reports sheet">
              <a:extLst>
                <a:ext uri="{FF2B5EF4-FFF2-40B4-BE49-F238E27FC236}">
                  <a16:creationId xmlns:a16="http://schemas.microsoft.com/office/drawing/2014/main" id="{D975D0FD-3C08-724F-4B5A-7EA6BE810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991" y="2015232"/>
              <a:ext cx="61245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B32FCAE-3DB9-7AAC-D5CE-EFACB4A163F9}"/>
                </a:ext>
                <a:ext uri="{C183D7F6-B498-43B3-948B-1728B52AA6E4}">
                  <adec:decorative xmlns:adec="http://schemas.microsoft.com/office/drawing/2017/decorative" val="1"/>
                </a:ext>
              </a:extLst>
            </p:cNvPr>
            <p:cNvSpPr/>
            <p:nvPr/>
          </p:nvSpPr>
          <p:spPr>
            <a:xfrm>
              <a:off x="10300625" y="5123062"/>
              <a:ext cx="920456" cy="36939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Rectangle 3">
              <a:extLst>
                <a:ext uri="{FF2B5EF4-FFF2-40B4-BE49-F238E27FC236}">
                  <a16:creationId xmlns:a16="http://schemas.microsoft.com/office/drawing/2014/main" id="{120D17C8-0C28-6C86-7F39-0A0AFF7D83AB}"/>
                </a:ext>
                <a:ext uri="{C183D7F6-B498-43B3-948B-1728B52AA6E4}">
                  <adec:decorative xmlns:adec="http://schemas.microsoft.com/office/drawing/2017/decorative" val="1"/>
                </a:ext>
              </a:extLst>
            </p:cNvPr>
            <p:cNvSpPr/>
            <p:nvPr/>
          </p:nvSpPr>
          <p:spPr>
            <a:xfrm>
              <a:off x="5638800" y="2383971"/>
              <a:ext cx="381000" cy="870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48A73C2-19F9-CCC6-7F3E-185142F0B207}"/>
                </a:ext>
                <a:ext uri="{C183D7F6-B498-43B3-948B-1728B52AA6E4}">
                  <adec:decorative xmlns:adec="http://schemas.microsoft.com/office/drawing/2017/decorative" val="1"/>
                </a:ext>
              </a:extLst>
            </p:cNvPr>
            <p:cNvSpPr/>
            <p:nvPr/>
          </p:nvSpPr>
          <p:spPr>
            <a:xfrm>
              <a:off x="5453743" y="2383970"/>
              <a:ext cx="146958" cy="870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4862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Relief Claiming Timeline</a:t>
            </a:r>
          </a:p>
        </p:txBody>
      </p:sp>
      <p:sp>
        <p:nvSpPr>
          <p:cNvPr id="5" name="Content Placeholder 4">
            <a:extLst>
              <a:ext uri="{FF2B5EF4-FFF2-40B4-BE49-F238E27FC236}">
                <a16:creationId xmlns:a16="http://schemas.microsoft.com/office/drawing/2014/main" id="{2AD3CCD5-60F2-EE2F-884E-EBF0A9BF0380}"/>
              </a:ext>
            </a:extLst>
          </p:cNvPr>
          <p:cNvSpPr>
            <a:spLocks noGrp="1"/>
          </p:cNvSpPr>
          <p:nvPr>
            <p:ph idx="1"/>
          </p:nvPr>
        </p:nvSpPr>
        <p:spPr>
          <a:xfrm>
            <a:off x="1859558" y="2324100"/>
            <a:ext cx="8911642" cy="4052559"/>
          </a:xfrm>
        </p:spPr>
        <p:txBody>
          <a:bodyPr vert="horz" lIns="91440" tIns="45720" rIns="91440" bIns="45720" rtlCol="0" anchor="t">
            <a:normAutofit lnSpcReduction="10000"/>
          </a:bodyPr>
          <a:lstStyle/>
          <a:p>
            <a:pPr marL="0" indent="0">
              <a:lnSpc>
                <a:spcPct val="100000"/>
              </a:lnSpc>
              <a:spcBef>
                <a:spcPts val="1200"/>
              </a:spcBef>
              <a:buNone/>
            </a:pPr>
            <a:r>
              <a:rPr lang="en-US" sz="2000" b="1">
                <a:latin typeface="Arial"/>
                <a:cs typeface="Arial"/>
              </a:rPr>
              <a:t>FY24 Relief Claims</a:t>
            </a:r>
            <a:r>
              <a:rPr lang="en-US" sz="2000">
                <a:latin typeface="Arial"/>
                <a:cs typeface="Arial"/>
              </a:rPr>
              <a:t> supporting both Extraordinary Relief and Reserve Relief</a:t>
            </a:r>
            <a:r>
              <a:rPr lang="en-US" sz="2000" b="1">
                <a:latin typeface="Arial"/>
                <a:cs typeface="Arial"/>
              </a:rPr>
              <a:t>:</a:t>
            </a:r>
          </a:p>
          <a:p>
            <a:pPr marL="683895" indent="-337820">
              <a:lnSpc>
                <a:spcPct val="100000"/>
              </a:lnSpc>
              <a:spcBef>
                <a:spcPts val="1200"/>
              </a:spcBef>
            </a:pPr>
            <a:r>
              <a:rPr lang="en-US" sz="2000">
                <a:latin typeface="Arial"/>
                <a:cs typeface="Arial"/>
              </a:rPr>
              <a:t>Beginning Today until January 26 – Districts should notify DESE of intent to file for Relief by emailing circuitbreaker@mass.gov</a:t>
            </a:r>
          </a:p>
          <a:p>
            <a:pPr marL="683895" indent="-337820">
              <a:lnSpc>
                <a:spcPct val="100000"/>
              </a:lnSpc>
              <a:spcBef>
                <a:spcPts val="1200"/>
              </a:spcBef>
            </a:pPr>
            <a:r>
              <a:rPr lang="en-US" sz="2000">
                <a:latin typeface="Arial"/>
                <a:cs typeface="Arial"/>
              </a:rPr>
              <a:t>February 2 – Relief claim files are available for download in the security portal</a:t>
            </a:r>
          </a:p>
          <a:p>
            <a:pPr marL="683895" indent="-337820">
              <a:lnSpc>
                <a:spcPct val="100000"/>
              </a:lnSpc>
              <a:spcBef>
                <a:spcPts val="1200"/>
              </a:spcBef>
            </a:pPr>
            <a:r>
              <a:rPr lang="en-US" sz="2000">
                <a:latin typeface="Arial"/>
                <a:cs typeface="Arial"/>
              </a:rPr>
              <a:t>Relief Training – Stay tuned</a:t>
            </a:r>
          </a:p>
          <a:p>
            <a:pPr marL="683895" indent="-337820">
              <a:lnSpc>
                <a:spcPct val="100000"/>
              </a:lnSpc>
              <a:spcBef>
                <a:spcPts val="1200"/>
              </a:spcBef>
            </a:pPr>
            <a:r>
              <a:rPr lang="en-US" sz="2000" b="1">
                <a:latin typeface="Arial"/>
                <a:cs typeface="Arial"/>
              </a:rPr>
              <a:t>March 8 – District Relief Claims Due</a:t>
            </a:r>
          </a:p>
          <a:p>
            <a:pPr marL="683895" indent="-337820">
              <a:lnSpc>
                <a:spcPct val="100000"/>
              </a:lnSpc>
              <a:spcBef>
                <a:spcPts val="1200"/>
              </a:spcBef>
            </a:pPr>
            <a:r>
              <a:rPr lang="en-US" sz="2000">
                <a:latin typeface="Arial"/>
                <a:cs typeface="Arial"/>
              </a:rPr>
              <a:t>March &amp; April – Relief claims are reviewed</a:t>
            </a:r>
          </a:p>
          <a:p>
            <a:pPr marL="683895" indent="-337820">
              <a:lnSpc>
                <a:spcPct val="100000"/>
              </a:lnSpc>
              <a:spcBef>
                <a:spcPts val="1200"/>
              </a:spcBef>
            </a:pPr>
            <a:r>
              <a:rPr lang="en-US" sz="2000">
                <a:latin typeface="Arial"/>
                <a:cs typeface="Arial"/>
              </a:rPr>
              <a:t>May – Extraordinary Relief and Reserve Relief reimbursements determined and paid</a:t>
            </a:r>
          </a:p>
        </p:txBody>
      </p:sp>
    </p:spTree>
    <p:extLst>
      <p:ext uri="{BB962C8B-B14F-4D97-AF65-F5344CB8AC3E}">
        <p14:creationId xmlns:p14="http://schemas.microsoft.com/office/powerpoint/2010/main" val="350503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Upcoming Trainings</a:t>
            </a:r>
          </a:p>
        </p:txBody>
      </p:sp>
      <p:graphicFrame>
        <p:nvGraphicFramePr>
          <p:cNvPr id="2" name="Table 3">
            <a:extLst>
              <a:ext uri="{FF2B5EF4-FFF2-40B4-BE49-F238E27FC236}">
                <a16:creationId xmlns:a16="http://schemas.microsoft.com/office/drawing/2014/main" id="{DD437A3A-CF3A-C14A-20BF-9C3AAFEB0B66}"/>
              </a:ext>
            </a:extLst>
          </p:cNvPr>
          <p:cNvGraphicFramePr>
            <a:graphicFrameLocks noGrp="1"/>
          </p:cNvGraphicFramePr>
          <p:nvPr>
            <p:extLst>
              <p:ext uri="{D42A27DB-BD31-4B8C-83A1-F6EECF244321}">
                <p14:modId xmlns:p14="http://schemas.microsoft.com/office/powerpoint/2010/main" val="1916140758"/>
              </p:ext>
            </p:extLst>
          </p:nvPr>
        </p:nvGraphicFramePr>
        <p:xfrm>
          <a:off x="1008743" y="2209831"/>
          <a:ext cx="10038896" cy="3134360"/>
        </p:xfrm>
        <a:graphic>
          <a:graphicData uri="http://schemas.openxmlformats.org/drawingml/2006/table">
            <a:tbl>
              <a:tblPr firstRow="1" bandRow="1">
                <a:tableStyleId>{5C22544A-7EE6-4342-B048-85BDC9FD1C3A}</a:tableStyleId>
              </a:tblPr>
              <a:tblGrid>
                <a:gridCol w="1541687">
                  <a:extLst>
                    <a:ext uri="{9D8B030D-6E8A-4147-A177-3AD203B41FA5}">
                      <a16:colId xmlns:a16="http://schemas.microsoft.com/office/drawing/2014/main" val="1070260097"/>
                    </a:ext>
                  </a:extLst>
                </a:gridCol>
                <a:gridCol w="5076669">
                  <a:extLst>
                    <a:ext uri="{9D8B030D-6E8A-4147-A177-3AD203B41FA5}">
                      <a16:colId xmlns:a16="http://schemas.microsoft.com/office/drawing/2014/main" val="3978627856"/>
                    </a:ext>
                  </a:extLst>
                </a:gridCol>
                <a:gridCol w="3420540">
                  <a:extLst>
                    <a:ext uri="{9D8B030D-6E8A-4147-A177-3AD203B41FA5}">
                      <a16:colId xmlns:a16="http://schemas.microsoft.com/office/drawing/2014/main" val="2127901620"/>
                    </a:ext>
                  </a:extLst>
                </a:gridCol>
              </a:tblGrid>
              <a:tr h="370840">
                <a:tc>
                  <a:txBody>
                    <a:bodyPr/>
                    <a:lstStyle/>
                    <a:p>
                      <a:r>
                        <a:rPr lang="en-US"/>
                        <a:t>Course Number</a:t>
                      </a:r>
                    </a:p>
                  </a:txBody>
                  <a:tcPr/>
                </a:tc>
                <a:tc>
                  <a:txBody>
                    <a:bodyPr/>
                    <a:lstStyle/>
                    <a:p>
                      <a:r>
                        <a:rPr lang="en-US"/>
                        <a:t>Topic</a:t>
                      </a:r>
                    </a:p>
                  </a:txBody>
                  <a:tcPr/>
                </a:tc>
                <a:tc>
                  <a:txBody>
                    <a:bodyPr/>
                    <a:lstStyle/>
                    <a:p>
                      <a:r>
                        <a:rPr lang="en-US"/>
                        <a:t>Date</a:t>
                      </a:r>
                    </a:p>
                  </a:txBody>
                  <a:tcPr/>
                </a:tc>
                <a:extLst>
                  <a:ext uri="{0D108BD9-81ED-4DB2-BD59-A6C34878D82A}">
                    <a16:rowId xmlns:a16="http://schemas.microsoft.com/office/drawing/2014/main" val="29171825"/>
                  </a:ext>
                </a:extLst>
              </a:tr>
              <a:tr h="370840">
                <a:tc>
                  <a:txBody>
                    <a:bodyPr/>
                    <a:lstStyle/>
                    <a:p>
                      <a:r>
                        <a:rPr lang="en-US"/>
                        <a:t>CB-201</a:t>
                      </a:r>
                    </a:p>
                  </a:txBody>
                  <a:tcPr/>
                </a:tc>
                <a:tc>
                  <a:txBody>
                    <a:bodyPr/>
                    <a:lstStyle/>
                    <a:p>
                      <a:r>
                        <a:rPr lang="en-US"/>
                        <a:t>Expense Claiming Overview</a:t>
                      </a:r>
                    </a:p>
                  </a:txBody>
                  <a:tcPr/>
                </a:tc>
                <a:tc>
                  <a:txBody>
                    <a:bodyPr/>
                    <a:lstStyle/>
                    <a:p>
                      <a:r>
                        <a:rPr lang="en-US"/>
                        <a:t>Wednesday 01/31/2024 at noon </a:t>
                      </a:r>
                    </a:p>
                  </a:txBody>
                  <a:tcPr/>
                </a:tc>
                <a:extLst>
                  <a:ext uri="{0D108BD9-81ED-4DB2-BD59-A6C34878D82A}">
                    <a16:rowId xmlns:a16="http://schemas.microsoft.com/office/drawing/2014/main" val="2808349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CB-202</a:t>
                      </a:r>
                    </a:p>
                  </a:txBody>
                  <a:tcPr/>
                </a:tc>
                <a:tc>
                  <a:txBody>
                    <a:bodyPr/>
                    <a:lstStyle/>
                    <a:p>
                      <a:r>
                        <a:rPr lang="en-US"/>
                        <a:t>Claiming In-District Services</a:t>
                      </a:r>
                    </a:p>
                  </a:txBody>
                  <a:tcPr/>
                </a:tc>
                <a:tc>
                  <a:txBody>
                    <a:bodyPr/>
                    <a:lstStyle/>
                    <a:p>
                      <a:r>
                        <a:rPr lang="en-US"/>
                        <a:t>Monday 02/05/2024 at noon</a:t>
                      </a:r>
                    </a:p>
                  </a:txBody>
                  <a:tcPr/>
                </a:tc>
                <a:extLst>
                  <a:ext uri="{0D108BD9-81ED-4DB2-BD59-A6C34878D82A}">
                    <a16:rowId xmlns:a16="http://schemas.microsoft.com/office/drawing/2014/main" val="16038619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CB-203</a:t>
                      </a:r>
                    </a:p>
                  </a:txBody>
                  <a:tcPr/>
                </a:tc>
                <a:tc>
                  <a:txBody>
                    <a:bodyPr/>
                    <a:lstStyle/>
                    <a:p>
                      <a:r>
                        <a:rPr lang="en-US"/>
                        <a:t>Claiming Out-Of-District Private, Approved </a:t>
                      </a:r>
                    </a:p>
                  </a:txBody>
                  <a:tcPr/>
                </a:tc>
                <a:tc>
                  <a:txBody>
                    <a:bodyPr/>
                    <a:lstStyle/>
                    <a:p>
                      <a:r>
                        <a:rPr lang="en-US"/>
                        <a:t>Monday 02/12/2024 at noon </a:t>
                      </a:r>
                    </a:p>
                  </a:txBody>
                  <a:tcPr/>
                </a:tc>
                <a:extLst>
                  <a:ext uri="{0D108BD9-81ED-4DB2-BD59-A6C34878D82A}">
                    <a16:rowId xmlns:a16="http://schemas.microsoft.com/office/drawing/2014/main" val="4108772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CB-204</a:t>
                      </a:r>
                    </a:p>
                  </a:txBody>
                  <a:tcPr/>
                </a:tc>
                <a:tc>
                  <a:txBody>
                    <a:bodyPr/>
                    <a:lstStyle/>
                    <a:p>
                      <a:r>
                        <a:rPr lang="en-US"/>
                        <a:t>Claiming Out-Of-District Public/Collaboratives and Unapproved Programs</a:t>
                      </a:r>
                    </a:p>
                  </a:txBody>
                  <a:tcPr/>
                </a:tc>
                <a:tc>
                  <a:txBody>
                    <a:bodyPr/>
                    <a:lstStyle/>
                    <a:p>
                      <a:r>
                        <a:rPr lang="en-US"/>
                        <a:t>Wednesday 02/14/2024 at noon </a:t>
                      </a:r>
                    </a:p>
                  </a:txBody>
                  <a:tcPr/>
                </a:tc>
                <a:extLst>
                  <a:ext uri="{0D108BD9-81ED-4DB2-BD59-A6C34878D82A}">
                    <a16:rowId xmlns:a16="http://schemas.microsoft.com/office/drawing/2014/main" val="2580943029"/>
                  </a:ext>
                </a:extLst>
              </a:tr>
              <a:tr h="370840">
                <a:tc>
                  <a:txBody>
                    <a:bodyPr/>
                    <a:lstStyle/>
                    <a:p>
                      <a:r>
                        <a:rPr lang="en-US"/>
                        <a:t>Q&amp;A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Questions &amp; Answers</a:t>
                      </a:r>
                    </a:p>
                  </a:txBody>
                  <a:tcPr/>
                </a:tc>
                <a:tc>
                  <a:txBody>
                    <a:bodyPr/>
                    <a:lstStyle/>
                    <a:p>
                      <a:r>
                        <a:rPr lang="en-US"/>
                        <a:t>Thursday 02/29/2024 at noon</a:t>
                      </a:r>
                    </a:p>
                  </a:txBody>
                  <a:tcPr/>
                </a:tc>
                <a:extLst>
                  <a:ext uri="{0D108BD9-81ED-4DB2-BD59-A6C34878D82A}">
                    <a16:rowId xmlns:a16="http://schemas.microsoft.com/office/drawing/2014/main" val="217506807"/>
                  </a:ext>
                </a:extLst>
              </a:tr>
              <a:tr h="370840">
                <a:tc>
                  <a:txBody>
                    <a:bodyPr/>
                    <a:lstStyle/>
                    <a:p>
                      <a:r>
                        <a:rPr lang="en-US"/>
                        <a:t>Q&amp;A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Questions &amp; Answers</a:t>
                      </a:r>
                    </a:p>
                  </a:txBody>
                  <a:tcPr/>
                </a:tc>
                <a:tc>
                  <a:txBody>
                    <a:bodyPr/>
                    <a:lstStyle/>
                    <a:p>
                      <a:r>
                        <a:rPr lang="en-US"/>
                        <a:t>Tuesday 03/05/2024 at noon</a:t>
                      </a:r>
                    </a:p>
                  </a:txBody>
                  <a:tcPr/>
                </a:tc>
                <a:extLst>
                  <a:ext uri="{0D108BD9-81ED-4DB2-BD59-A6C34878D82A}">
                    <a16:rowId xmlns:a16="http://schemas.microsoft.com/office/drawing/2014/main" val="2118290065"/>
                  </a:ext>
                </a:extLst>
              </a:tr>
            </a:tbl>
          </a:graphicData>
        </a:graphic>
      </p:graphicFrame>
      <p:sp>
        <p:nvSpPr>
          <p:cNvPr id="5" name="TextBox 4">
            <a:extLst>
              <a:ext uri="{FF2B5EF4-FFF2-40B4-BE49-F238E27FC236}">
                <a16:creationId xmlns:a16="http://schemas.microsoft.com/office/drawing/2014/main" id="{2489A2B0-D51E-914E-6516-A29D4A9930CC}"/>
              </a:ext>
            </a:extLst>
          </p:cNvPr>
          <p:cNvSpPr txBox="1"/>
          <p:nvPr/>
        </p:nvSpPr>
        <p:spPr>
          <a:xfrm>
            <a:off x="1289050" y="5480049"/>
            <a:ext cx="95482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C00000"/>
                </a:solidFill>
                <a:cs typeface="Calibri"/>
              </a:rPr>
              <a:t>Registration Links will be sent to the COA and Circuit Breaker listservs</a:t>
            </a:r>
          </a:p>
        </p:txBody>
      </p:sp>
    </p:spTree>
    <p:extLst>
      <p:ext uri="{BB962C8B-B14F-4D97-AF65-F5344CB8AC3E}">
        <p14:creationId xmlns:p14="http://schemas.microsoft.com/office/powerpoint/2010/main" val="34043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Further Information</a:t>
            </a:r>
          </a:p>
        </p:txBody>
      </p:sp>
      <p:sp>
        <p:nvSpPr>
          <p:cNvPr id="5" name="Content Placeholder 4">
            <a:extLst>
              <a:ext uri="{FF2B5EF4-FFF2-40B4-BE49-F238E27FC236}">
                <a16:creationId xmlns:a16="http://schemas.microsoft.com/office/drawing/2014/main" id="{2AD3CCD5-60F2-EE2F-884E-EBF0A9BF0380}"/>
              </a:ext>
            </a:extLst>
          </p:cNvPr>
          <p:cNvSpPr>
            <a:spLocks noGrp="1"/>
          </p:cNvSpPr>
          <p:nvPr>
            <p:ph idx="1"/>
          </p:nvPr>
        </p:nvSpPr>
        <p:spPr>
          <a:xfrm>
            <a:off x="1784479" y="2226600"/>
            <a:ext cx="8623041" cy="4052559"/>
          </a:xfrm>
        </p:spPr>
        <p:txBody>
          <a:bodyPr>
            <a:normAutofit/>
          </a:bodyPr>
          <a:lstStyle/>
          <a:p>
            <a:pPr marL="0" indent="0">
              <a:lnSpc>
                <a:spcPct val="100000"/>
              </a:lnSpc>
              <a:spcBef>
                <a:spcPts val="600"/>
              </a:spcBef>
              <a:buNone/>
            </a:pPr>
            <a:r>
              <a:rPr lang="en-US" sz="1800" b="1"/>
              <a:t>For assistance filling out claims</a:t>
            </a:r>
            <a:r>
              <a:rPr lang="en-US" sz="1800"/>
              <a:t>, including what costs are eligible and how to navigate the claim file</a:t>
            </a:r>
            <a:r>
              <a:rPr lang="en-US" sz="1800" b="1"/>
              <a:t>:</a:t>
            </a:r>
          </a:p>
          <a:p>
            <a:pPr>
              <a:lnSpc>
                <a:spcPct val="100000"/>
              </a:lnSpc>
              <a:spcBef>
                <a:spcPts val="600"/>
              </a:spcBef>
            </a:pPr>
            <a:r>
              <a:rPr lang="en-US" sz="1800"/>
              <a:t>Contact the circuit breaker liaison assigned to your district:  </a:t>
            </a:r>
            <a:r>
              <a:rPr lang="en-US" sz="1800">
                <a:hlinkClick r:id="rId2"/>
              </a:rPr>
              <a:t>https://www.doe.mass.edu/finance/circuitbreaker/liaison.html</a:t>
            </a:r>
            <a:endParaRPr lang="en-US" sz="1800"/>
          </a:p>
          <a:p>
            <a:pPr marL="0" indent="0">
              <a:lnSpc>
                <a:spcPct val="100000"/>
              </a:lnSpc>
              <a:spcBef>
                <a:spcPts val="1800"/>
              </a:spcBef>
              <a:buNone/>
            </a:pPr>
            <a:r>
              <a:rPr lang="en-US" sz="1800" b="1">
                <a:solidFill>
                  <a:srgbClr val="FF0000"/>
                </a:solidFill>
              </a:rPr>
              <a:t>Be sure your district has applied for and received any necessary approvals from the Operational Services Division (OSD):</a:t>
            </a:r>
          </a:p>
          <a:p>
            <a:pPr>
              <a:lnSpc>
                <a:spcPct val="100000"/>
              </a:lnSpc>
              <a:spcBef>
                <a:spcPts val="600"/>
              </a:spcBef>
            </a:pPr>
            <a:r>
              <a:rPr lang="en-US" sz="1800"/>
              <a:t>Includes Individual Price Authorizations (IPAs) and Individual Student Programs (ISPs)</a:t>
            </a:r>
          </a:p>
          <a:p>
            <a:pPr>
              <a:lnSpc>
                <a:spcPct val="100000"/>
              </a:lnSpc>
              <a:spcBef>
                <a:spcPts val="600"/>
              </a:spcBef>
            </a:pPr>
            <a:r>
              <a:rPr lang="en-US" sz="1800"/>
              <a:t>Links to applications can be found on this circuit breaker page:</a:t>
            </a:r>
          </a:p>
          <a:p>
            <a:pPr indent="0">
              <a:lnSpc>
                <a:spcPct val="100000"/>
              </a:lnSpc>
              <a:spcBef>
                <a:spcPts val="600"/>
              </a:spcBef>
              <a:buNone/>
            </a:pPr>
            <a:r>
              <a:rPr lang="en-US" sz="1800">
                <a:hlinkClick r:id="rId3"/>
              </a:rPr>
              <a:t>https://www.doe.mass.edu/finance/circuitbreaker/service-costs/default.html</a:t>
            </a:r>
            <a:endParaRPr lang="en-US" sz="1800"/>
          </a:p>
        </p:txBody>
      </p:sp>
    </p:spTree>
    <p:extLst>
      <p:ext uri="{BB962C8B-B14F-4D97-AF65-F5344CB8AC3E}">
        <p14:creationId xmlns:p14="http://schemas.microsoft.com/office/powerpoint/2010/main" val="386491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0801-7B10-CB35-EDE4-CC2621F684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83AE0C-A457-8AFE-6287-326895A194AD}"/>
              </a:ext>
            </a:extLst>
          </p:cNvPr>
          <p:cNvSpPr>
            <a:spLocks noGrp="1"/>
          </p:cNvSpPr>
          <p:nvPr>
            <p:ph type="title"/>
          </p:nvPr>
        </p:nvSpPr>
        <p:spPr/>
        <p:txBody>
          <a:bodyPr/>
          <a:lstStyle/>
          <a:p>
            <a:r>
              <a:rPr lang="en-US">
                <a:latin typeface="Arial"/>
                <a:cs typeface="Arial"/>
              </a:rPr>
              <a:t>Questions?</a:t>
            </a:r>
            <a:endParaRPr lang="en-US"/>
          </a:p>
        </p:txBody>
      </p:sp>
      <p:sp>
        <p:nvSpPr>
          <p:cNvPr id="7" name="Title 1">
            <a:extLst>
              <a:ext uri="{FF2B5EF4-FFF2-40B4-BE49-F238E27FC236}">
                <a16:creationId xmlns:a16="http://schemas.microsoft.com/office/drawing/2014/main" id="{633725A3-ECFB-014A-41DC-D7DF7C69BC2B}"/>
              </a:ext>
            </a:extLst>
          </p:cNvPr>
          <p:cNvSpPr txBox="1">
            <a:spLocks/>
          </p:cNvSpPr>
          <p:nvPr/>
        </p:nvSpPr>
        <p:spPr>
          <a:xfrm>
            <a:off x="842434" y="2907557"/>
            <a:ext cx="10515600" cy="1093686"/>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algn="ctr">
              <a:lnSpc>
                <a:spcPct val="120000"/>
              </a:lnSpc>
              <a:spcBef>
                <a:spcPts val="0"/>
              </a:spcBef>
            </a:pPr>
            <a:r>
              <a:rPr lang="en-US">
                <a:latin typeface="Arial"/>
                <a:cs typeface="Arial"/>
              </a:rPr>
              <a:t>Please type questions into the </a:t>
            </a:r>
            <a:r>
              <a:rPr lang="en-US" u="sng">
                <a:latin typeface="Arial"/>
                <a:cs typeface="Arial"/>
              </a:rPr>
              <a:t>Q&amp;A portion</a:t>
            </a:r>
            <a:r>
              <a:rPr lang="en-US">
                <a:latin typeface="Arial"/>
                <a:cs typeface="Arial"/>
              </a:rPr>
              <a:t> of Zoom (not chat)</a:t>
            </a:r>
            <a:endParaRPr lang="en-US"/>
          </a:p>
        </p:txBody>
      </p:sp>
    </p:spTree>
    <p:extLst>
      <p:ext uri="{BB962C8B-B14F-4D97-AF65-F5344CB8AC3E}">
        <p14:creationId xmlns:p14="http://schemas.microsoft.com/office/powerpoint/2010/main" val="421968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2498399" y="1227538"/>
            <a:ext cx="7315201" cy="644814"/>
          </a:xfrm>
        </p:spPr>
        <p:txBody>
          <a:bodyPr>
            <a:normAutofit/>
          </a:bodyPr>
          <a:lstStyle/>
          <a:p>
            <a:r>
              <a:rPr lang="en-US" sz="3200" u="sng"/>
              <a:t>Agenda</a:t>
            </a:r>
          </a:p>
        </p:txBody>
      </p:sp>
      <p:sp>
        <p:nvSpPr>
          <p:cNvPr id="3" name="Title 1">
            <a:extLst>
              <a:ext uri="{FF2B5EF4-FFF2-40B4-BE49-F238E27FC236}">
                <a16:creationId xmlns:a16="http://schemas.microsoft.com/office/drawing/2014/main" id="{D4778E8A-D312-8050-2067-C58BF3B9750D}"/>
              </a:ext>
            </a:extLst>
          </p:cNvPr>
          <p:cNvSpPr txBox="1">
            <a:spLocks/>
          </p:cNvSpPr>
          <p:nvPr/>
        </p:nvSpPr>
        <p:spPr>
          <a:xfrm>
            <a:off x="2044801" y="2042956"/>
            <a:ext cx="7473600"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1312863" indent="-285750">
              <a:lnSpc>
                <a:spcPct val="100000"/>
              </a:lnSpc>
              <a:spcBef>
                <a:spcPts val="1800"/>
              </a:spcBef>
              <a:buFont typeface="Arial" panose="020B0604020202020204" pitchFamily="34" charset="0"/>
              <a:buChar char="•"/>
            </a:pPr>
            <a:r>
              <a:rPr lang="en-US" sz="2800"/>
              <a:t>Circuit Breaker Program Overview</a:t>
            </a:r>
          </a:p>
          <a:p>
            <a:pPr marL="1312863" indent="-285750">
              <a:lnSpc>
                <a:spcPct val="100000"/>
              </a:lnSpc>
              <a:spcBef>
                <a:spcPts val="1800"/>
              </a:spcBef>
              <a:buFont typeface="Arial" panose="020B0604020202020204" pitchFamily="34" charset="0"/>
              <a:buChar char="•"/>
            </a:pPr>
            <a:r>
              <a:rPr lang="en-US" sz="2800"/>
              <a:t>Eligibility Criteria for Reimbursements</a:t>
            </a:r>
          </a:p>
          <a:p>
            <a:pPr marL="1312863" indent="-285750">
              <a:lnSpc>
                <a:spcPct val="100000"/>
              </a:lnSpc>
              <a:spcBef>
                <a:spcPts val="1800"/>
              </a:spcBef>
              <a:buFont typeface="Arial" panose="020B0604020202020204" pitchFamily="34" charset="0"/>
              <a:buChar char="•"/>
            </a:pPr>
            <a:r>
              <a:rPr lang="en-US" sz="2800"/>
              <a:t>Relief Calculation Examples </a:t>
            </a:r>
          </a:p>
          <a:p>
            <a:pPr marL="1312863" indent="-285750">
              <a:lnSpc>
                <a:spcPct val="100000"/>
              </a:lnSpc>
              <a:spcBef>
                <a:spcPts val="1800"/>
              </a:spcBef>
              <a:buFont typeface="Arial" panose="020B0604020202020204" pitchFamily="34" charset="0"/>
              <a:buChar char="•"/>
            </a:pPr>
            <a:r>
              <a:rPr lang="en-US" sz="2800"/>
              <a:t>Timeline &amp; Further Information</a:t>
            </a:r>
            <a:endParaRPr lang="en-US" sz="300"/>
          </a:p>
        </p:txBody>
      </p:sp>
    </p:spTree>
    <p:extLst>
      <p:ext uri="{BB962C8B-B14F-4D97-AF65-F5344CB8AC3E}">
        <p14:creationId xmlns:p14="http://schemas.microsoft.com/office/powerpoint/2010/main" val="148501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960033" y="2522324"/>
            <a:ext cx="7668684" cy="1093686"/>
          </a:xfrm>
        </p:spPr>
        <p:txBody>
          <a:bodyPr/>
          <a:lstStyle/>
          <a:p>
            <a:pPr algn="ctr"/>
            <a:r>
              <a:rPr lang="en-US">
                <a:latin typeface="Arial"/>
                <a:cs typeface="Arial"/>
              </a:rPr>
              <a:t>Thank You</a:t>
            </a:r>
            <a:endParaRPr lang="en-US"/>
          </a:p>
        </p:txBody>
      </p:sp>
    </p:spTree>
    <p:extLst>
      <p:ext uri="{BB962C8B-B14F-4D97-AF65-F5344CB8AC3E}">
        <p14:creationId xmlns:p14="http://schemas.microsoft.com/office/powerpoint/2010/main" val="91260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a:latin typeface="Arial"/>
                <a:cs typeface="Arial"/>
              </a:rPr>
              <a:t>Additional Resource Materials</a:t>
            </a:r>
            <a:endParaRPr lang="en-US"/>
          </a:p>
        </p:txBody>
      </p:sp>
    </p:spTree>
    <p:extLst>
      <p:ext uri="{BB962C8B-B14F-4D97-AF65-F5344CB8AC3E}">
        <p14:creationId xmlns:p14="http://schemas.microsoft.com/office/powerpoint/2010/main" val="4256863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Reserve Relief Language</a:t>
            </a:r>
          </a:p>
        </p:txBody>
      </p:sp>
      <p:sp>
        <p:nvSpPr>
          <p:cNvPr id="4" name="Content Placeholder 1">
            <a:extLst>
              <a:ext uri="{FF2B5EF4-FFF2-40B4-BE49-F238E27FC236}">
                <a16:creationId xmlns:a16="http://schemas.microsoft.com/office/drawing/2014/main" id="{DFE8F1CD-6325-7D36-0EDD-D694DC0C57AF}"/>
              </a:ext>
            </a:extLst>
          </p:cNvPr>
          <p:cNvSpPr txBox="1">
            <a:spLocks/>
          </p:cNvSpPr>
          <p:nvPr/>
        </p:nvSpPr>
        <p:spPr>
          <a:xfrm>
            <a:off x="970156" y="2319452"/>
            <a:ext cx="10671717" cy="40177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2400">
                <a:solidFill>
                  <a:srgbClr val="333333"/>
                </a:solidFill>
                <a:latin typeface="Raleway" pitchFamily="2" charset="0"/>
              </a:rPr>
              <a:t>1599-0012        For a reserve to support reimbursements for extraordinary relief to school districts pursuant to section 5A of chapter 71B of the General Laws and item 7061-0012; provided, that funds shall be made available for reimbursements in fiscal year 2024 to school districts that experience increases to instructional costs reimbursable under said section 5A of said chapter 71B and incurred such instructional costs during fiscal year 2024 that exceed 25 per cent of such instructional costs incurred during fiscal year 2023; </a:t>
            </a:r>
            <a:r>
              <a:rPr lang="en-US" sz="2400">
                <a:solidFill>
                  <a:srgbClr val="333333"/>
                </a:solidFill>
                <a:highlight>
                  <a:srgbClr val="FFFF00"/>
                </a:highlight>
                <a:latin typeface="Raleway" pitchFamily="2" charset="0"/>
              </a:rPr>
              <a:t>provided further, that funds shall also be made available to reimburse districts in fiscal year 2024 for 100 per cent of any such instructional cost increases exceeding 7.5 per cent where the total of such increase also exceeds 0.5 per cent of total actual net school spending in fiscal year 2023</a:t>
            </a:r>
            <a:r>
              <a:rPr lang="en-US" sz="2400">
                <a:solidFill>
                  <a:srgbClr val="333333"/>
                </a:solidFill>
                <a:latin typeface="Raleway" pitchFamily="2" charset="0"/>
              </a:rPr>
              <a:t>; …</a:t>
            </a:r>
            <a:r>
              <a:rPr lang="en-US" sz="2400" b="0" i="0">
                <a:solidFill>
                  <a:srgbClr val="333333"/>
                </a:solidFill>
                <a:effectLst/>
                <a:highlight>
                  <a:srgbClr val="00FFFF"/>
                </a:highlight>
                <a:latin typeface="Raleway" pitchFamily="2" charset="0"/>
              </a:rPr>
              <a:t>provided further, that funds paid from this provision in fiscal year 2024 shall not be reimbursable in fiscal year 2025</a:t>
            </a:r>
            <a:r>
              <a:rPr lang="en-US" sz="2400" b="0" i="0">
                <a:solidFill>
                  <a:srgbClr val="333333"/>
                </a:solidFill>
                <a:effectLst/>
                <a:latin typeface="Raleway" pitchFamily="2" charset="0"/>
              </a:rPr>
              <a:t>;…</a:t>
            </a:r>
            <a:endParaRPr lang="en-US" sz="3600"/>
          </a:p>
        </p:txBody>
      </p:sp>
    </p:spTree>
    <p:extLst>
      <p:ext uri="{BB962C8B-B14F-4D97-AF65-F5344CB8AC3E}">
        <p14:creationId xmlns:p14="http://schemas.microsoft.com/office/powerpoint/2010/main" val="362523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Cost Eligibility</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847931" y="4550858"/>
            <a:ext cx="8199481" cy="1698172"/>
          </a:xfrm>
        </p:spPr>
        <p:txBody>
          <a:bodyPr>
            <a:normAutofit/>
          </a:bodyPr>
          <a:lstStyle/>
          <a:p>
            <a:pPr>
              <a:lnSpc>
                <a:spcPct val="100000"/>
              </a:lnSpc>
              <a:spcBef>
                <a:spcPts val="600"/>
              </a:spcBef>
            </a:pPr>
            <a:r>
              <a:rPr lang="en-US" sz="1800"/>
              <a:t>Instruction &amp; tuition costs are further defined in School Finance Regulations </a:t>
            </a:r>
            <a:r>
              <a:rPr lang="en-US" sz="1800">
                <a:hlinkClick r:id="rId2"/>
              </a:rPr>
              <a:t>603 CMR 10.07</a:t>
            </a:r>
            <a:endParaRPr lang="en-US" sz="1800"/>
          </a:p>
          <a:p>
            <a:pPr>
              <a:lnSpc>
                <a:spcPct val="100000"/>
              </a:lnSpc>
              <a:spcBef>
                <a:spcPts val="600"/>
              </a:spcBef>
            </a:pPr>
            <a:r>
              <a:rPr lang="en-US" sz="1800"/>
              <a:t>Questions related to expense eligibility can be directed your district’s </a:t>
            </a:r>
            <a:r>
              <a:rPr lang="en-US" sz="1800">
                <a:hlinkClick r:id="rId3"/>
              </a:rPr>
              <a:t>Circuit Breaker Liaison</a:t>
            </a:r>
            <a:endParaRPr lang="en-US" sz="1800"/>
          </a:p>
        </p:txBody>
      </p:sp>
      <p:graphicFrame>
        <p:nvGraphicFramePr>
          <p:cNvPr id="4" name="Table 4">
            <a:extLst>
              <a:ext uri="{FF2B5EF4-FFF2-40B4-BE49-F238E27FC236}">
                <a16:creationId xmlns:a16="http://schemas.microsoft.com/office/drawing/2014/main" id="{81E1039A-11C0-59B3-075F-5136486FCE41}"/>
              </a:ext>
            </a:extLst>
          </p:cNvPr>
          <p:cNvGraphicFramePr>
            <a:graphicFrameLocks noGrp="1"/>
          </p:cNvGraphicFramePr>
          <p:nvPr>
            <p:extLst>
              <p:ext uri="{D42A27DB-BD31-4B8C-83A1-F6EECF244321}">
                <p14:modId xmlns:p14="http://schemas.microsoft.com/office/powerpoint/2010/main" val="2368882266"/>
              </p:ext>
            </p:extLst>
          </p:nvPr>
        </p:nvGraphicFramePr>
        <p:xfrm>
          <a:off x="1847931" y="2167239"/>
          <a:ext cx="8128000" cy="219989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38940811"/>
                    </a:ext>
                  </a:extLst>
                </a:gridCol>
                <a:gridCol w="4064000">
                  <a:extLst>
                    <a:ext uri="{9D8B030D-6E8A-4147-A177-3AD203B41FA5}">
                      <a16:colId xmlns:a16="http://schemas.microsoft.com/office/drawing/2014/main" val="1578551410"/>
                    </a:ext>
                  </a:extLst>
                </a:gridCol>
              </a:tblGrid>
              <a:tr h="509364">
                <a:tc>
                  <a:txBody>
                    <a:bodyPr/>
                    <a:lstStyle/>
                    <a:p>
                      <a:r>
                        <a:rPr lang="en-US" sz="2000" b="0"/>
                        <a:t>Examples of </a:t>
                      </a:r>
                      <a:r>
                        <a:rPr lang="en-US" sz="2000" b="1"/>
                        <a:t>Eligible</a:t>
                      </a:r>
                      <a:r>
                        <a:rPr lang="en-US" sz="2000" b="0"/>
                        <a:t> Expenses</a:t>
                      </a:r>
                    </a:p>
                  </a:txBody>
                  <a:tcPr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a:t>Examples of </a:t>
                      </a:r>
                      <a:r>
                        <a:rPr lang="en-US" sz="2000" b="1"/>
                        <a:t>Ineligible</a:t>
                      </a:r>
                      <a:r>
                        <a:rPr lang="en-US" sz="2000" b="0"/>
                        <a:t> Expenses</a:t>
                      </a:r>
                    </a:p>
                  </a:txBody>
                  <a:tcPr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062374"/>
                  </a:ext>
                </a:extLst>
              </a:tr>
              <a:tr h="1690531">
                <a:tc>
                  <a:txBody>
                    <a:bodyPr/>
                    <a:lstStyle/>
                    <a:p>
                      <a:pPr marL="344488" indent="-230188">
                        <a:lnSpc>
                          <a:spcPct val="90000"/>
                        </a:lnSpc>
                        <a:spcBef>
                          <a:spcPts val="2400"/>
                        </a:spcBef>
                        <a:buFont typeface="Arial" panose="020B0604020202020204" pitchFamily="34" charset="0"/>
                        <a:buChar char="•"/>
                      </a:pPr>
                      <a:r>
                        <a:rPr lang="en-US" sz="2000"/>
                        <a:t>Instruction (based on IEP)</a:t>
                      </a:r>
                    </a:p>
                    <a:p>
                      <a:pPr marL="344488" indent="-230188">
                        <a:lnSpc>
                          <a:spcPct val="90000"/>
                        </a:lnSpc>
                        <a:spcBef>
                          <a:spcPts val="600"/>
                        </a:spcBef>
                        <a:buFont typeface="Arial" panose="020B0604020202020204" pitchFamily="34" charset="0"/>
                        <a:buChar char="•"/>
                      </a:pPr>
                      <a:r>
                        <a:rPr lang="en-US" sz="2000"/>
                        <a:t>Tuition </a:t>
                      </a:r>
                    </a:p>
                    <a:p>
                      <a:pPr marL="344488" indent="-230188">
                        <a:spcBef>
                          <a:spcPts val="600"/>
                        </a:spcBef>
                        <a:buFont typeface="Arial" panose="020B0604020202020204" pitchFamily="34" charset="0"/>
                        <a:buChar char="•"/>
                      </a:pPr>
                      <a:r>
                        <a:rPr lang="en-US" sz="2000"/>
                        <a:t>Out-of-district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0050" indent="-230188">
                        <a:spcBef>
                          <a:spcPts val="600"/>
                        </a:spcBef>
                        <a:buFont typeface="Arial" panose="020B0604020202020204" pitchFamily="34" charset="0"/>
                        <a:buChar char="•"/>
                      </a:pPr>
                      <a:r>
                        <a:rPr lang="en-US" sz="2000"/>
                        <a:t>Evaluations</a:t>
                      </a:r>
                    </a:p>
                    <a:p>
                      <a:pPr marL="400050" indent="-230188">
                        <a:spcBef>
                          <a:spcPts val="600"/>
                        </a:spcBef>
                        <a:buFont typeface="Arial" panose="020B0604020202020204" pitchFamily="34" charset="0"/>
                        <a:buChar char="•"/>
                      </a:pPr>
                      <a:r>
                        <a:rPr lang="en-US" sz="2000"/>
                        <a:t>Building Adaptation</a:t>
                      </a:r>
                    </a:p>
                    <a:p>
                      <a:pPr marL="400050" indent="-230188">
                        <a:spcBef>
                          <a:spcPts val="600"/>
                        </a:spcBef>
                        <a:buFont typeface="Arial" panose="020B0604020202020204" pitchFamily="34" charset="0"/>
                        <a:buChar char="•"/>
                      </a:pPr>
                      <a:r>
                        <a:rPr lang="en-US" sz="2000"/>
                        <a:t>Administrative &amp; overhead costs</a:t>
                      </a:r>
                    </a:p>
                    <a:p>
                      <a:pPr marL="400050" indent="-230188">
                        <a:spcBef>
                          <a:spcPts val="600"/>
                        </a:spcBef>
                        <a:buFont typeface="Arial" panose="020B0604020202020204" pitchFamily="34" charset="0"/>
                        <a:buChar char="•"/>
                      </a:pPr>
                      <a:r>
                        <a:rPr lang="en-US" sz="2000"/>
                        <a:t>In-district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027665"/>
                  </a:ext>
                </a:extLst>
              </a:tr>
            </a:tbl>
          </a:graphicData>
        </a:graphic>
      </p:graphicFrame>
    </p:spTree>
    <p:extLst>
      <p:ext uri="{BB962C8B-B14F-4D97-AF65-F5344CB8AC3E}">
        <p14:creationId xmlns:p14="http://schemas.microsoft.com/office/powerpoint/2010/main" val="1575558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Eligible Out-of-District Costs</a:t>
            </a:r>
            <a:r>
              <a:rPr lang="en-US" sz="2400"/>
              <a:t>   (1 of 2)</a:t>
            </a:r>
            <a:endParaRPr lang="en-US"/>
          </a:p>
        </p:txBody>
      </p:sp>
      <p:graphicFrame>
        <p:nvGraphicFramePr>
          <p:cNvPr id="4" name="Table 4">
            <a:extLst>
              <a:ext uri="{FF2B5EF4-FFF2-40B4-BE49-F238E27FC236}">
                <a16:creationId xmlns:a16="http://schemas.microsoft.com/office/drawing/2014/main" id="{5CDF16BC-CCDF-A25B-1370-FAAB1D47BD06}"/>
              </a:ext>
            </a:extLst>
          </p:cNvPr>
          <p:cNvGraphicFramePr>
            <a:graphicFrameLocks noGrp="1"/>
          </p:cNvGraphicFramePr>
          <p:nvPr>
            <p:extLst>
              <p:ext uri="{D42A27DB-BD31-4B8C-83A1-F6EECF244321}">
                <p14:modId xmlns:p14="http://schemas.microsoft.com/office/powerpoint/2010/main" val="1231180795"/>
              </p:ext>
            </p:extLst>
          </p:nvPr>
        </p:nvGraphicFramePr>
        <p:xfrm>
          <a:off x="1908748" y="2587997"/>
          <a:ext cx="8464446" cy="3373120"/>
        </p:xfrm>
        <a:graphic>
          <a:graphicData uri="http://schemas.openxmlformats.org/drawingml/2006/table">
            <a:tbl>
              <a:tblPr firstRow="1" bandRow="1">
                <a:tableStyleId>{5C22544A-7EE6-4342-B048-85BDC9FD1C3A}</a:tableStyleId>
              </a:tblPr>
              <a:tblGrid>
                <a:gridCol w="2821482">
                  <a:extLst>
                    <a:ext uri="{9D8B030D-6E8A-4147-A177-3AD203B41FA5}">
                      <a16:colId xmlns:a16="http://schemas.microsoft.com/office/drawing/2014/main" val="1853952828"/>
                    </a:ext>
                  </a:extLst>
                </a:gridCol>
                <a:gridCol w="2821482">
                  <a:extLst>
                    <a:ext uri="{9D8B030D-6E8A-4147-A177-3AD203B41FA5}">
                      <a16:colId xmlns:a16="http://schemas.microsoft.com/office/drawing/2014/main" val="935218787"/>
                    </a:ext>
                  </a:extLst>
                </a:gridCol>
                <a:gridCol w="2821482">
                  <a:extLst>
                    <a:ext uri="{9D8B030D-6E8A-4147-A177-3AD203B41FA5}">
                      <a16:colId xmlns:a16="http://schemas.microsoft.com/office/drawing/2014/main" val="1750230642"/>
                    </a:ext>
                  </a:extLst>
                </a:gridCol>
              </a:tblGrid>
              <a:tr h="370840">
                <a:tc>
                  <a:txBody>
                    <a:bodyPr/>
                    <a:lstStyle/>
                    <a:p>
                      <a:pPr>
                        <a:spcBef>
                          <a:spcPts val="1200"/>
                        </a:spcBef>
                        <a:spcAft>
                          <a:spcPts val="1200"/>
                        </a:spcAft>
                      </a:pPr>
                      <a:r>
                        <a:rPr lang="en-US" sz="1600"/>
                        <a:t>Approved Private Programs</a:t>
                      </a:r>
                    </a:p>
                  </a:txBody>
                  <a:tcPr/>
                </a:tc>
                <a:tc>
                  <a:txBody>
                    <a:bodyPr/>
                    <a:lstStyle/>
                    <a:p>
                      <a:pPr>
                        <a:spcBef>
                          <a:spcPts val="1200"/>
                        </a:spcBef>
                        <a:spcAft>
                          <a:spcPts val="1200"/>
                        </a:spcAft>
                      </a:pPr>
                      <a:r>
                        <a:rPr lang="en-US" sz="1600"/>
                        <a:t>  Unapproved Private Programs</a:t>
                      </a:r>
                    </a:p>
                  </a:txBody>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600"/>
                        <a:t>Public Programs</a:t>
                      </a:r>
                    </a:p>
                  </a:txBody>
                  <a:tcPr/>
                </a:tc>
                <a:extLst>
                  <a:ext uri="{0D108BD9-81ED-4DB2-BD59-A6C34878D82A}">
                    <a16:rowId xmlns:a16="http://schemas.microsoft.com/office/drawing/2014/main" val="3325294181"/>
                  </a:ext>
                </a:extLst>
              </a:tr>
              <a:tr h="370840">
                <a:tc>
                  <a:txBody>
                    <a:bodyPr/>
                    <a:lstStyle/>
                    <a:p>
                      <a:r>
                        <a:rPr lang="en-US" sz="1600" dirty="0"/>
                        <a:t>Programs are approved and rates are set by Operational Services Division (OSD)</a:t>
                      </a:r>
                    </a:p>
                    <a:p>
                      <a:endParaRPr lang="en-US" sz="1600" dirty="0"/>
                    </a:p>
                    <a:p>
                      <a:pPr marL="285750" indent="-285750">
                        <a:spcAft>
                          <a:spcPts val="600"/>
                        </a:spcAft>
                        <a:buFont typeface="Arial" panose="020B0604020202020204" pitchFamily="34" charset="0"/>
                        <a:buChar char="•"/>
                      </a:pPr>
                      <a:r>
                        <a:rPr lang="en-US" sz="1600" dirty="0"/>
                        <a:t>DESE/OSD Approved Summer Programs</a:t>
                      </a:r>
                    </a:p>
                    <a:p>
                      <a:pPr marL="285750" indent="-285750">
                        <a:spcAft>
                          <a:spcPts val="600"/>
                        </a:spcAft>
                        <a:buFont typeface="Arial" panose="020B0604020202020204" pitchFamily="34" charset="0"/>
                        <a:buChar char="•"/>
                      </a:pPr>
                      <a:r>
                        <a:rPr lang="en-US" sz="1600" dirty="0"/>
                        <a:t>DESE/OSD Approved 10/12 Month Programs</a:t>
                      </a:r>
                    </a:p>
                    <a:p>
                      <a:pPr marL="285750" indent="-285750">
                        <a:spcAft>
                          <a:spcPts val="600"/>
                        </a:spcAft>
                        <a:buFont typeface="Arial" panose="020B0604020202020204" pitchFamily="34" charset="0"/>
                        <a:buChar char="•"/>
                      </a:pPr>
                      <a:r>
                        <a:rPr lang="en-US" sz="1600" dirty="0"/>
                        <a:t>DESE/OSD Approved One-to-One Services (1:1)</a:t>
                      </a:r>
                      <a:endParaRPr lang="en-US" sz="1600" dirty="0">
                        <a:solidFill>
                          <a:srgbClr val="FF0000"/>
                        </a:solidFill>
                      </a:endParaRPr>
                    </a:p>
                    <a:p>
                      <a:endParaRPr lang="en-US" sz="1600" dirty="0">
                        <a:solidFill>
                          <a:schemeClr val="tx1"/>
                        </a:solidFill>
                      </a:endParaRPr>
                    </a:p>
                  </a:txBody>
                  <a:tcPr>
                    <a:solidFill>
                      <a:schemeClr val="bg1">
                        <a:lumMod val="95000"/>
                      </a:schemeClr>
                    </a:solidFill>
                  </a:tcPr>
                </a:tc>
                <a:tc>
                  <a:txBody>
                    <a:bodyPr/>
                    <a:lstStyle/>
                    <a:p>
                      <a:r>
                        <a:rPr lang="en-US" sz="1600" dirty="0"/>
                        <a:t>Requires both DESE approval and OSD authorization per individual student</a:t>
                      </a:r>
                    </a:p>
                    <a:p>
                      <a:endParaRPr lang="en-US" sz="1600" dirty="0"/>
                    </a:p>
                    <a:p>
                      <a:pPr marL="285750" indent="-285750">
                        <a:buFont typeface="Arial" panose="020B0604020202020204" pitchFamily="34" charset="0"/>
                        <a:buChar char="•"/>
                      </a:pPr>
                      <a:r>
                        <a:rPr lang="en-US" sz="1600" dirty="0"/>
                        <a:t>Seek approval for Individual Student Program (ISP) and Request for Pricing Authorization online: </a:t>
                      </a:r>
                    </a:p>
                    <a:p>
                      <a:pPr marL="284163" lvl="1" indent="0">
                        <a:lnSpc>
                          <a:spcPct val="90000"/>
                        </a:lnSpc>
                        <a:buFont typeface="Arial" panose="020B0604020202020204" pitchFamily="34" charset="0"/>
                        <a:buNone/>
                      </a:pPr>
                      <a:r>
                        <a:rPr lang="en-US" sz="1600" dirty="0">
                          <a:hlinkClick r:id="rId2"/>
                        </a:rPr>
                        <a:t>mass.gov PQA portal (service-now)</a:t>
                      </a:r>
                      <a:endParaRPr lang="en-US" sz="1600" dirty="0"/>
                    </a:p>
                    <a:p>
                      <a:endParaRPr lang="en-US" sz="1600" dirty="0">
                        <a:solidFill>
                          <a:srgbClr val="FF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solidFill>
                            <a:schemeClr val="tx1"/>
                          </a:solidFill>
                        </a:rPr>
                        <a:t>Out-of-district public program at a public school or collaborative where tuition is paid by the student’s sending district</a:t>
                      </a:r>
                    </a:p>
                    <a:p>
                      <a:pPr marL="285750" indent="-285750">
                        <a:spcAft>
                          <a:spcPts val="600"/>
                        </a:spcAft>
                        <a:buFont typeface="Arial" panose="020B0604020202020204" pitchFamily="34" charset="0"/>
                        <a:buChar char="•"/>
                      </a:pPr>
                      <a:endParaRPr lang="en-US" sz="1600" dirty="0"/>
                    </a:p>
                  </a:txBody>
                  <a:tcPr>
                    <a:solidFill>
                      <a:schemeClr val="bg1">
                        <a:lumMod val="95000"/>
                      </a:schemeClr>
                    </a:solidFill>
                  </a:tcPr>
                </a:tc>
                <a:extLst>
                  <a:ext uri="{0D108BD9-81ED-4DB2-BD59-A6C34878D82A}">
                    <a16:rowId xmlns:a16="http://schemas.microsoft.com/office/drawing/2014/main" val="769819582"/>
                  </a:ext>
                </a:extLst>
              </a:tr>
            </a:tbl>
          </a:graphicData>
        </a:graphic>
      </p:graphicFrame>
      <p:sp>
        <p:nvSpPr>
          <p:cNvPr id="6" name="TextBox 5">
            <a:extLst>
              <a:ext uri="{FF2B5EF4-FFF2-40B4-BE49-F238E27FC236}">
                <a16:creationId xmlns:a16="http://schemas.microsoft.com/office/drawing/2014/main" id="{4592A7E9-02FF-F0AA-6C6F-13F31D396338}"/>
              </a:ext>
            </a:extLst>
          </p:cNvPr>
          <p:cNvSpPr txBox="1"/>
          <p:nvPr/>
        </p:nvSpPr>
        <p:spPr>
          <a:xfrm>
            <a:off x="4350516" y="1904625"/>
            <a:ext cx="3580910" cy="523220"/>
          </a:xfrm>
          <a:prstGeom prst="rect">
            <a:avLst/>
          </a:prstGeom>
          <a:noFill/>
        </p:spPr>
        <p:txBody>
          <a:bodyPr wrap="square" rtlCol="0">
            <a:spAutoFit/>
          </a:bodyPr>
          <a:lstStyle/>
          <a:p>
            <a:pPr algn="ctr"/>
            <a:r>
              <a:rPr lang="en-US" sz="2800"/>
              <a:t>Instruction and Tuition</a:t>
            </a:r>
          </a:p>
        </p:txBody>
      </p:sp>
    </p:spTree>
    <p:extLst>
      <p:ext uri="{BB962C8B-B14F-4D97-AF65-F5344CB8AC3E}">
        <p14:creationId xmlns:p14="http://schemas.microsoft.com/office/powerpoint/2010/main" val="20589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Eligible Out-of-District Costs </a:t>
            </a:r>
            <a:r>
              <a:rPr lang="en-US" sz="4400"/>
              <a:t> </a:t>
            </a:r>
            <a:r>
              <a:rPr lang="en-US" sz="2400"/>
              <a:t>(2 of 2)</a:t>
            </a:r>
          </a:p>
        </p:txBody>
      </p:sp>
      <p:sp>
        <p:nvSpPr>
          <p:cNvPr id="6" name="TextBox 5">
            <a:extLst>
              <a:ext uri="{FF2B5EF4-FFF2-40B4-BE49-F238E27FC236}">
                <a16:creationId xmlns:a16="http://schemas.microsoft.com/office/drawing/2014/main" id="{4592A7E9-02FF-F0AA-6C6F-13F31D396338}"/>
              </a:ext>
            </a:extLst>
          </p:cNvPr>
          <p:cNvSpPr txBox="1"/>
          <p:nvPr/>
        </p:nvSpPr>
        <p:spPr>
          <a:xfrm>
            <a:off x="4170596" y="2186617"/>
            <a:ext cx="3694243" cy="369332"/>
          </a:xfrm>
          <a:prstGeom prst="rect">
            <a:avLst/>
          </a:prstGeom>
          <a:noFill/>
        </p:spPr>
        <p:txBody>
          <a:bodyPr wrap="square" rtlCol="0">
            <a:spAutoFit/>
          </a:bodyPr>
          <a:lstStyle/>
          <a:p>
            <a:pPr algn="ctr"/>
            <a:r>
              <a:rPr lang="en-US"/>
              <a:t>out-of-district programs only</a:t>
            </a:r>
          </a:p>
        </p:txBody>
      </p:sp>
      <p:graphicFrame>
        <p:nvGraphicFramePr>
          <p:cNvPr id="2" name="Table 5">
            <a:extLst>
              <a:ext uri="{FF2B5EF4-FFF2-40B4-BE49-F238E27FC236}">
                <a16:creationId xmlns:a16="http://schemas.microsoft.com/office/drawing/2014/main" id="{4308FAA3-918E-3C06-15D4-6FEB1CC9EAFB}"/>
              </a:ext>
            </a:extLst>
          </p:cNvPr>
          <p:cNvGraphicFramePr>
            <a:graphicFrameLocks noGrp="1"/>
          </p:cNvGraphicFramePr>
          <p:nvPr>
            <p:extLst>
              <p:ext uri="{D42A27DB-BD31-4B8C-83A1-F6EECF244321}">
                <p14:modId xmlns:p14="http://schemas.microsoft.com/office/powerpoint/2010/main" val="313475089"/>
              </p:ext>
            </p:extLst>
          </p:nvPr>
        </p:nvGraphicFramePr>
        <p:xfrm>
          <a:off x="2411895" y="2681612"/>
          <a:ext cx="7368209" cy="3362228"/>
        </p:xfrm>
        <a:graphic>
          <a:graphicData uri="http://schemas.openxmlformats.org/drawingml/2006/table">
            <a:tbl>
              <a:tblPr firstRow="1" bandRow="1">
                <a:tableStyleId>{5C22544A-7EE6-4342-B048-85BDC9FD1C3A}</a:tableStyleId>
              </a:tblPr>
              <a:tblGrid>
                <a:gridCol w="7368209">
                  <a:extLst>
                    <a:ext uri="{9D8B030D-6E8A-4147-A177-3AD203B41FA5}">
                      <a16:colId xmlns:a16="http://schemas.microsoft.com/office/drawing/2014/main" val="2780582363"/>
                    </a:ext>
                  </a:extLst>
                </a:gridCol>
              </a:tblGrid>
              <a:tr h="36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OOD Transportation</a:t>
                      </a:r>
                    </a:p>
                  </a:txBody>
                  <a:tcPr/>
                </a:tc>
                <a:extLst>
                  <a:ext uri="{0D108BD9-81ED-4DB2-BD59-A6C34878D82A}">
                    <a16:rowId xmlns:a16="http://schemas.microsoft.com/office/drawing/2014/main" val="3942392997"/>
                  </a:ext>
                </a:extLst>
              </a:tr>
              <a:tr h="3000862">
                <a:tc>
                  <a:txBody>
                    <a:bodyPr/>
                    <a:lstStyle/>
                    <a:p>
                      <a:pPr marL="0" indent="0">
                        <a:buFont typeface="Arial" panose="020B0604020202020204" pitchFamily="34" charset="0"/>
                        <a:buNone/>
                      </a:pPr>
                      <a:r>
                        <a:rPr lang="en-US" sz="1600">
                          <a:solidFill>
                            <a:schemeClr val="tx1"/>
                          </a:solidFill>
                        </a:rPr>
                        <a:t>Beginning with the Student Opportunity Act (SOA), districts can claim transportation costs for students attending </a:t>
                      </a:r>
                      <a:r>
                        <a:rPr lang="en-US" sz="1600" b="1">
                          <a:solidFill>
                            <a:schemeClr val="tx1"/>
                          </a:solidFill>
                        </a:rPr>
                        <a:t>out-of-district programs</a:t>
                      </a:r>
                      <a:r>
                        <a:rPr lang="en-US" sz="1600" b="0">
                          <a:solidFill>
                            <a:schemeClr val="tx1"/>
                          </a:solidFill>
                        </a:rPr>
                        <a:t> only</a:t>
                      </a:r>
                    </a:p>
                    <a:p>
                      <a:pPr marL="0" indent="0">
                        <a:buFont typeface="Arial" panose="020B0604020202020204" pitchFamily="34" charset="0"/>
                        <a:buNone/>
                      </a:pPr>
                      <a:endParaRPr lang="en-US" sz="1600">
                        <a:solidFill>
                          <a:schemeClr val="tx1"/>
                        </a:solidFill>
                      </a:endParaRPr>
                    </a:p>
                    <a:p>
                      <a:pPr marL="285750" indent="-285750">
                        <a:spcAft>
                          <a:spcPts val="600"/>
                        </a:spcAft>
                        <a:buFont typeface="Arial" panose="020B0604020202020204" pitchFamily="34" charset="0"/>
                        <a:buChar char="•"/>
                      </a:pPr>
                      <a:r>
                        <a:rPr lang="en-US" sz="1600">
                          <a:solidFill>
                            <a:schemeClr val="tx1"/>
                          </a:solidFill>
                        </a:rPr>
                        <a:t>Transportation services provided by 3rd party (bus company)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rPr>
                        <a:t>In-house transportation (a district uses its own buses to transport students)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rPr>
                        <a:t>Parents reimbursement - based on state approved rate per mile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rPr>
                        <a:t>Can include cost of monitor</a:t>
                      </a:r>
                    </a:p>
                  </a:txBody>
                  <a:tcPr/>
                </a:tc>
                <a:extLst>
                  <a:ext uri="{0D108BD9-81ED-4DB2-BD59-A6C34878D82A}">
                    <a16:rowId xmlns:a16="http://schemas.microsoft.com/office/drawing/2014/main" val="165707055"/>
                  </a:ext>
                </a:extLst>
              </a:tr>
            </a:tbl>
          </a:graphicData>
        </a:graphic>
      </p:graphicFrame>
      <p:sp>
        <p:nvSpPr>
          <p:cNvPr id="4" name="TextBox 3">
            <a:extLst>
              <a:ext uri="{FF2B5EF4-FFF2-40B4-BE49-F238E27FC236}">
                <a16:creationId xmlns:a16="http://schemas.microsoft.com/office/drawing/2014/main" id="{5B531F87-4722-0E2B-B7F2-24C8457B190D}"/>
              </a:ext>
            </a:extLst>
          </p:cNvPr>
          <p:cNvSpPr txBox="1"/>
          <p:nvPr/>
        </p:nvSpPr>
        <p:spPr>
          <a:xfrm>
            <a:off x="4170596" y="1819782"/>
            <a:ext cx="3694243" cy="523220"/>
          </a:xfrm>
          <a:prstGeom prst="rect">
            <a:avLst/>
          </a:prstGeom>
          <a:noFill/>
        </p:spPr>
        <p:txBody>
          <a:bodyPr wrap="square" rtlCol="0">
            <a:spAutoFit/>
          </a:bodyPr>
          <a:lstStyle/>
          <a:p>
            <a:pPr algn="ctr"/>
            <a:r>
              <a:rPr lang="en-US" sz="2800"/>
              <a:t>Transportation</a:t>
            </a:r>
          </a:p>
        </p:txBody>
      </p:sp>
    </p:spTree>
    <p:extLst>
      <p:ext uri="{BB962C8B-B14F-4D97-AF65-F5344CB8AC3E}">
        <p14:creationId xmlns:p14="http://schemas.microsoft.com/office/powerpoint/2010/main" val="345978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Eligible In-District Costs </a:t>
            </a:r>
            <a:r>
              <a:rPr lang="en-US" sz="4400"/>
              <a:t> </a:t>
            </a:r>
            <a:r>
              <a:rPr lang="en-US" sz="2400"/>
              <a:t>(1 of 2)</a:t>
            </a:r>
            <a:endParaRPr lang="en-US"/>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490449" y="2295934"/>
            <a:ext cx="9211101" cy="3850433"/>
          </a:xfrm>
        </p:spPr>
        <p:txBody>
          <a:bodyPr>
            <a:normAutofit/>
          </a:bodyPr>
          <a:lstStyle/>
          <a:p>
            <a:pPr>
              <a:lnSpc>
                <a:spcPct val="100000"/>
              </a:lnSpc>
            </a:pPr>
            <a:r>
              <a:rPr lang="en-US" sz="2000"/>
              <a:t>Reimbursable costs are instructional services associated with implementing Individualized Education Plans (IEPs)</a:t>
            </a:r>
            <a:endParaRPr lang="en-US" altLang="en-US" sz="2000"/>
          </a:p>
          <a:p>
            <a:pPr lvl="1">
              <a:lnSpc>
                <a:spcPct val="100000"/>
              </a:lnSpc>
            </a:pPr>
            <a:r>
              <a:rPr lang="en-US" altLang="en-US" sz="2000"/>
              <a:t>All services being claimed must be documented in an IEP</a:t>
            </a:r>
          </a:p>
          <a:p>
            <a:pPr lvl="1">
              <a:lnSpc>
                <a:spcPct val="100000"/>
              </a:lnSpc>
            </a:pPr>
            <a:r>
              <a:rPr lang="en-US" altLang="en-US" sz="2000"/>
              <a:t>All services claimed </a:t>
            </a:r>
            <a:r>
              <a:rPr lang="en-US" altLang="en-US" sz="2000" b="1"/>
              <a:t>must have been provided</a:t>
            </a:r>
            <a:endParaRPr lang="en-US" sz="2000" b="1"/>
          </a:p>
          <a:p>
            <a:pPr>
              <a:lnSpc>
                <a:spcPct val="100000"/>
              </a:lnSpc>
              <a:spcBef>
                <a:spcPts val="1200"/>
              </a:spcBef>
            </a:pPr>
            <a:r>
              <a:rPr lang="en-US" altLang="en-US" sz="2000"/>
              <a:t>Reimbursement rates for in-district services:</a:t>
            </a:r>
          </a:p>
          <a:p>
            <a:pPr lvl="1">
              <a:lnSpc>
                <a:spcPct val="100000"/>
              </a:lnSpc>
            </a:pPr>
            <a:r>
              <a:rPr lang="en-US" altLang="en-US" sz="2000"/>
              <a:t>Set by the State </a:t>
            </a:r>
          </a:p>
          <a:p>
            <a:pPr lvl="1">
              <a:lnSpc>
                <a:spcPct val="100000"/>
              </a:lnSpc>
            </a:pPr>
            <a:r>
              <a:rPr lang="en-US" altLang="en-US" sz="2000"/>
              <a:t>Not based on actual district expense</a:t>
            </a:r>
          </a:p>
          <a:p>
            <a:pPr lvl="1">
              <a:lnSpc>
                <a:spcPct val="100000"/>
              </a:lnSpc>
            </a:pPr>
            <a:r>
              <a:rPr lang="en-US" altLang="en-US" sz="2000"/>
              <a:t>Adjusted annually</a:t>
            </a:r>
          </a:p>
        </p:txBody>
      </p:sp>
    </p:spTree>
    <p:extLst>
      <p:ext uri="{BB962C8B-B14F-4D97-AF65-F5344CB8AC3E}">
        <p14:creationId xmlns:p14="http://schemas.microsoft.com/office/powerpoint/2010/main" val="208398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Eligible In-District Costs </a:t>
            </a:r>
            <a:r>
              <a:rPr lang="en-US" sz="4400"/>
              <a:t> </a:t>
            </a:r>
            <a:r>
              <a:rPr lang="en-US" sz="2400"/>
              <a:t>(2 of 2)</a:t>
            </a:r>
            <a:endParaRPr lang="en-US"/>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313992"/>
            <a:ext cx="10515600" cy="3825551"/>
          </a:xfrm>
        </p:spPr>
        <p:txBody>
          <a:bodyPr>
            <a:normAutofit/>
          </a:bodyPr>
          <a:lstStyle/>
          <a:p>
            <a:r>
              <a:rPr lang="en-US" sz="2000"/>
              <a:t>Interpreting the IEP Service Delivery Grid:</a:t>
            </a:r>
          </a:p>
          <a:p>
            <a:pPr lvl="1">
              <a:buFont typeface="Arial" panose="020B0604020202020204" pitchFamily="34" charset="0"/>
              <a:buChar char="−"/>
            </a:pPr>
            <a:r>
              <a:rPr lang="en-US" sz="2000"/>
              <a:t>What service provider is listed?</a:t>
            </a:r>
          </a:p>
          <a:p>
            <a:pPr lvl="1">
              <a:buFont typeface="Arial" panose="020B0604020202020204" pitchFamily="34" charset="0"/>
              <a:buChar char="−"/>
            </a:pPr>
            <a:r>
              <a:rPr lang="en-US" sz="2000"/>
              <a:t>Who provided the service?</a:t>
            </a:r>
          </a:p>
          <a:p>
            <a:pPr lvl="1">
              <a:buFont typeface="Arial" panose="020B0604020202020204" pitchFamily="34" charset="0"/>
              <a:buChar char="−"/>
            </a:pPr>
            <a:r>
              <a:rPr lang="en-US" sz="2000"/>
              <a:t>How was the service provided (group, small group, individual)?</a:t>
            </a:r>
          </a:p>
          <a:p>
            <a:pPr lvl="1">
              <a:buFont typeface="Arial" panose="020B0604020202020204" pitchFamily="34" charset="0"/>
              <a:buChar char="−"/>
            </a:pPr>
            <a:r>
              <a:rPr lang="en-US" sz="2000"/>
              <a:t>Frequency/duration (number of hours)?</a:t>
            </a:r>
          </a:p>
          <a:p>
            <a:pPr lvl="1">
              <a:buFont typeface="Arial" panose="020B0604020202020204" pitchFamily="34" charset="0"/>
              <a:buChar char="−"/>
            </a:pPr>
            <a:r>
              <a:rPr lang="en-US" sz="2000"/>
              <a:t>Days in cycle?</a:t>
            </a:r>
          </a:p>
          <a:p>
            <a:pPr lvl="1">
              <a:buFont typeface="Arial" panose="020B0604020202020204" pitchFamily="34" charset="0"/>
              <a:buChar char="−"/>
            </a:pPr>
            <a:r>
              <a:rPr lang="en-US" sz="2000"/>
              <a:t>Dates of service?</a:t>
            </a:r>
          </a:p>
          <a:p>
            <a:r>
              <a:rPr lang="en-US" sz="2000"/>
              <a:t>In many cases, services provided in extended year programs are outlined separately</a:t>
            </a:r>
          </a:p>
        </p:txBody>
      </p:sp>
    </p:spTree>
    <p:extLst>
      <p:ext uri="{BB962C8B-B14F-4D97-AF65-F5344CB8AC3E}">
        <p14:creationId xmlns:p14="http://schemas.microsoft.com/office/powerpoint/2010/main" val="385970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Program</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38350"/>
            <a:ext cx="11106149" cy="4730749"/>
          </a:xfrm>
        </p:spPr>
        <p:txBody>
          <a:bodyPr>
            <a:normAutofit fontScale="47500" lnSpcReduction="20000"/>
          </a:bodyPr>
          <a:lstStyle/>
          <a:p>
            <a:pPr>
              <a:lnSpc>
                <a:spcPct val="120000"/>
              </a:lnSpc>
              <a:spcBef>
                <a:spcPts val="600"/>
              </a:spcBef>
            </a:pPr>
            <a:r>
              <a:rPr lang="en-US" sz="3800"/>
              <a:t>Commonwealth’s Special Education Reimbursement Program (“Circuit Breaker”)</a:t>
            </a:r>
          </a:p>
          <a:p>
            <a:pPr marL="855663" lvl="1" indent="-282575">
              <a:lnSpc>
                <a:spcPct val="120000"/>
              </a:lnSpc>
              <a:spcBef>
                <a:spcPts val="600"/>
              </a:spcBef>
              <a:buFont typeface="Arial" panose="020B0604020202020204" pitchFamily="34" charset="0"/>
              <a:buChar char="‒"/>
            </a:pPr>
            <a:r>
              <a:rPr lang="en-US" sz="3800"/>
              <a:t>Provides annual financial assistance to public school districts </a:t>
            </a:r>
          </a:p>
          <a:p>
            <a:pPr marL="855663" lvl="1" indent="-282575">
              <a:lnSpc>
                <a:spcPct val="120000"/>
              </a:lnSpc>
              <a:spcBef>
                <a:spcPts val="600"/>
              </a:spcBef>
              <a:buFont typeface="Arial" panose="020B0604020202020204" pitchFamily="34" charset="0"/>
              <a:buChar char="‒"/>
            </a:pPr>
            <a:r>
              <a:rPr lang="en-US" sz="3800"/>
              <a:t>Supports delivery of “high cost” special education services to students age 3 through 21</a:t>
            </a:r>
          </a:p>
          <a:p>
            <a:pPr>
              <a:lnSpc>
                <a:spcPct val="120000"/>
              </a:lnSpc>
              <a:spcBef>
                <a:spcPts val="1800"/>
              </a:spcBef>
            </a:pPr>
            <a:r>
              <a:rPr lang="en-US" sz="3800"/>
              <a:t>Annual Claim Cycle:</a:t>
            </a:r>
          </a:p>
          <a:p>
            <a:pPr marL="855663" lvl="1" indent="-282575">
              <a:lnSpc>
                <a:spcPct val="120000"/>
              </a:lnSpc>
              <a:spcBef>
                <a:spcPts val="600"/>
              </a:spcBef>
              <a:buFont typeface="Arial" panose="020B0604020202020204" pitchFamily="34" charset="0"/>
              <a:buChar char="‒"/>
            </a:pPr>
            <a:r>
              <a:rPr lang="en-US" sz="3800"/>
              <a:t>Relief claims: reimburse for current year instruction/tuition expenses (Net Claim in FY24 claim file) </a:t>
            </a:r>
          </a:p>
          <a:p>
            <a:pPr marL="858838" lvl="1" indent="0">
              <a:lnSpc>
                <a:spcPct val="120000"/>
              </a:lnSpc>
              <a:spcBef>
                <a:spcPts val="0"/>
              </a:spcBef>
              <a:buNone/>
            </a:pPr>
            <a:r>
              <a:rPr lang="en-US" sz="3800"/>
              <a:t>(districts file in March 2024, reimbursed in May 2024)</a:t>
            </a:r>
          </a:p>
          <a:p>
            <a:pPr marL="855663" lvl="1" indent="-282575">
              <a:lnSpc>
                <a:spcPct val="120000"/>
              </a:lnSpc>
              <a:spcBef>
                <a:spcPts val="600"/>
              </a:spcBef>
              <a:buFont typeface="Arial" panose="020B0604020202020204" pitchFamily="34" charset="0"/>
              <a:buChar char="‒"/>
            </a:pPr>
            <a:r>
              <a:rPr lang="en-US" sz="3800"/>
              <a:t>Year-End claims: reimburse for prior year instruction/tuition and transportation expenses </a:t>
            </a:r>
          </a:p>
          <a:p>
            <a:pPr marL="858838" lvl="1" indent="0">
              <a:lnSpc>
                <a:spcPct val="120000"/>
              </a:lnSpc>
              <a:spcBef>
                <a:spcPts val="0"/>
              </a:spcBef>
              <a:buNone/>
            </a:pPr>
            <a:r>
              <a:rPr lang="en-US" sz="3800"/>
              <a:t>(districts file in July 2024, reimbursed quarterly during FY25)</a:t>
            </a:r>
          </a:p>
          <a:p>
            <a:pPr>
              <a:lnSpc>
                <a:spcPct val="120000"/>
              </a:lnSpc>
              <a:spcBef>
                <a:spcPts val="1800"/>
              </a:spcBef>
            </a:pPr>
            <a:r>
              <a:rPr lang="en-US" sz="3800"/>
              <a:t>Legal References:</a:t>
            </a:r>
          </a:p>
          <a:p>
            <a:pPr marL="860425" lvl="2" indent="-285750">
              <a:lnSpc>
                <a:spcPct val="120000"/>
              </a:lnSpc>
              <a:spcBef>
                <a:spcPts val="600"/>
              </a:spcBef>
              <a:buFont typeface="Arial" panose="020B0604020202020204" pitchFamily="34" charset="0"/>
              <a:buChar char="−"/>
            </a:pPr>
            <a:r>
              <a:rPr lang="en-US" sz="3800"/>
              <a:t>School Finance Regulations </a:t>
            </a:r>
            <a:r>
              <a:rPr lang="en-US" sz="3800">
                <a:hlinkClick r:id="rId2"/>
              </a:rPr>
              <a:t>603 CMR 10.07</a:t>
            </a:r>
            <a:endParaRPr lang="en-US" sz="3800"/>
          </a:p>
          <a:p>
            <a:pPr marL="860425" lvl="2" indent="-285750">
              <a:lnSpc>
                <a:spcPct val="120000"/>
              </a:lnSpc>
              <a:spcBef>
                <a:spcPts val="600"/>
              </a:spcBef>
              <a:buFont typeface="Arial" panose="020B0604020202020204" pitchFamily="34" charset="0"/>
              <a:buChar char="−"/>
            </a:pPr>
            <a:r>
              <a:rPr lang="en-US" sz="3800">
                <a:hlinkClick r:id="rId3"/>
              </a:rPr>
              <a:t>Mass General Law Chapter 71B section 5A</a:t>
            </a:r>
            <a:endParaRPr lang="en-US" sz="3800"/>
          </a:p>
          <a:p>
            <a:pPr marL="860425" lvl="2" indent="-285750">
              <a:lnSpc>
                <a:spcPct val="120000"/>
              </a:lnSpc>
              <a:spcBef>
                <a:spcPts val="600"/>
              </a:spcBef>
              <a:buFont typeface="Arial" panose="020B0604020202020204" pitchFamily="34" charset="0"/>
              <a:buChar char="−"/>
            </a:pPr>
            <a:r>
              <a:rPr lang="en-US" sz="3800"/>
              <a:t>RESERVE RELIEF:  </a:t>
            </a:r>
            <a:r>
              <a:rPr lang="en-US" sz="3800">
                <a:hlinkClick r:id="rId4"/>
              </a:rPr>
              <a:t>Session Law, Acts of 2023</a:t>
            </a:r>
            <a:r>
              <a:rPr lang="en-US" sz="3800"/>
              <a:t> item 1599-0012 </a:t>
            </a:r>
          </a:p>
          <a:p>
            <a:pPr>
              <a:lnSpc>
                <a:spcPct val="110000"/>
              </a:lnSpc>
              <a:spcBef>
                <a:spcPts val="600"/>
              </a:spcBef>
            </a:pPr>
            <a:endParaRPr lang="en-US" sz="1600"/>
          </a:p>
        </p:txBody>
      </p:sp>
    </p:spTree>
    <p:extLst>
      <p:ext uri="{BB962C8B-B14F-4D97-AF65-F5344CB8AC3E}">
        <p14:creationId xmlns:p14="http://schemas.microsoft.com/office/powerpoint/2010/main" val="168517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Reserve Relief Language</a:t>
            </a:r>
          </a:p>
        </p:txBody>
      </p:sp>
      <p:sp>
        <p:nvSpPr>
          <p:cNvPr id="4" name="Content Placeholder 1">
            <a:extLst>
              <a:ext uri="{FF2B5EF4-FFF2-40B4-BE49-F238E27FC236}">
                <a16:creationId xmlns:a16="http://schemas.microsoft.com/office/drawing/2014/main" id="{DFE8F1CD-6325-7D36-0EDD-D694DC0C57AF}"/>
              </a:ext>
            </a:extLst>
          </p:cNvPr>
          <p:cNvSpPr txBox="1">
            <a:spLocks/>
          </p:cNvSpPr>
          <p:nvPr/>
        </p:nvSpPr>
        <p:spPr>
          <a:xfrm>
            <a:off x="970156" y="2319452"/>
            <a:ext cx="10671717" cy="40177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2400">
                <a:solidFill>
                  <a:srgbClr val="333333"/>
                </a:solidFill>
                <a:latin typeface="Raleway" pitchFamily="2" charset="0"/>
              </a:rPr>
              <a:t>1599-0012        For a reserve to support reimbursements for extraordinary relief to school districts pursuant to section 5A of chapter 71B of the General Laws and item 7061-0012; provided, that funds shall be made available for reimbursements in fiscal year 2024 to school districts that experience increases to instructional costs reimbursable under said section 5A of said chapter 71B and incurred such instructional costs during fiscal year 2024 that exceed 25 per cent of such instructional costs incurred during fiscal year 2023; </a:t>
            </a:r>
            <a:r>
              <a:rPr lang="en-US" sz="2400">
                <a:solidFill>
                  <a:srgbClr val="333333"/>
                </a:solidFill>
                <a:highlight>
                  <a:srgbClr val="FFFF00"/>
                </a:highlight>
                <a:latin typeface="Raleway" pitchFamily="2" charset="0"/>
              </a:rPr>
              <a:t>provided further, that funds shall also be made available to reimburse districts in fiscal year 2024 for 100 per cent of any such instructional cost increases exceeding 7.5 per cent where the total of such increase also exceeds 0.5 per cent of total actual net school spending in fiscal year 2023</a:t>
            </a:r>
            <a:r>
              <a:rPr lang="en-US" sz="2400">
                <a:solidFill>
                  <a:srgbClr val="333333"/>
                </a:solidFill>
                <a:latin typeface="Raleway" pitchFamily="2" charset="0"/>
              </a:rPr>
              <a:t>; …</a:t>
            </a:r>
            <a:r>
              <a:rPr lang="en-US" sz="2400" b="0" i="0">
                <a:solidFill>
                  <a:srgbClr val="333333"/>
                </a:solidFill>
                <a:effectLst/>
                <a:highlight>
                  <a:srgbClr val="00FFFF"/>
                </a:highlight>
                <a:latin typeface="Raleway" pitchFamily="2" charset="0"/>
              </a:rPr>
              <a:t>provided further, that funds paid from this provision in fiscal year 2024 shall not be reimbursable in fiscal year 2025</a:t>
            </a:r>
            <a:r>
              <a:rPr lang="en-US" sz="2400" b="0" i="0">
                <a:solidFill>
                  <a:srgbClr val="333333"/>
                </a:solidFill>
                <a:effectLst/>
                <a:latin typeface="Raleway" pitchFamily="2" charset="0"/>
              </a:rPr>
              <a:t>;…</a:t>
            </a:r>
            <a:endParaRPr lang="en-US" sz="3600"/>
          </a:p>
        </p:txBody>
      </p:sp>
    </p:spTree>
    <p:extLst>
      <p:ext uri="{BB962C8B-B14F-4D97-AF65-F5344CB8AC3E}">
        <p14:creationId xmlns:p14="http://schemas.microsoft.com/office/powerpoint/2010/main" val="362599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Relief Program: Eligibility Overview</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143000" y="2181225"/>
            <a:ext cx="10048876" cy="4381499"/>
          </a:xfrm>
        </p:spPr>
        <p:txBody>
          <a:bodyPr>
            <a:noAutofit/>
          </a:bodyPr>
          <a:lstStyle/>
          <a:p>
            <a:pPr marL="0" indent="0">
              <a:lnSpc>
                <a:spcPct val="100000"/>
              </a:lnSpc>
              <a:spcBef>
                <a:spcPts val="600"/>
              </a:spcBef>
              <a:buNone/>
            </a:pPr>
            <a:r>
              <a:rPr lang="en-US" sz="1600"/>
              <a:t>1. </a:t>
            </a:r>
            <a:r>
              <a:rPr lang="en-US" sz="1800"/>
              <a:t>District must qualify for Extraordinary Relief and/or Reserve Relief:</a:t>
            </a:r>
          </a:p>
          <a:p>
            <a:pPr marL="630238">
              <a:lnSpc>
                <a:spcPct val="100000"/>
              </a:lnSpc>
              <a:spcBef>
                <a:spcPts val="600"/>
              </a:spcBef>
            </a:pPr>
            <a:r>
              <a:rPr lang="en-US" sz="1800"/>
              <a:t>Key metric (both Extraordinary Relief and Reserve Relief) is the change in net eligible special education instruction/tuition expenses between FY23 and FY24 </a:t>
            </a:r>
          </a:p>
          <a:p>
            <a:pPr marL="630238">
              <a:lnSpc>
                <a:spcPct val="100000"/>
              </a:lnSpc>
              <a:spcBef>
                <a:spcPts val="600"/>
              </a:spcBef>
            </a:pPr>
            <a:r>
              <a:rPr lang="en-US" sz="1800"/>
              <a:t>Reserve Relief also compares that instruction/tuition change to the district’s FY23 Net School Spending (NSS)</a:t>
            </a:r>
          </a:p>
          <a:p>
            <a:pPr marL="630238">
              <a:lnSpc>
                <a:spcPct val="100000"/>
              </a:lnSpc>
              <a:spcBef>
                <a:spcPts val="600"/>
              </a:spcBef>
            </a:pPr>
            <a:r>
              <a:rPr lang="en-US" sz="1800"/>
              <a:t>Transportation expenses are not considered for Relief (year-end claims only)</a:t>
            </a:r>
          </a:p>
          <a:p>
            <a:pPr marL="0" indent="0">
              <a:lnSpc>
                <a:spcPct val="100000"/>
              </a:lnSpc>
              <a:spcBef>
                <a:spcPts val="1800"/>
              </a:spcBef>
              <a:buNone/>
            </a:pPr>
            <a:r>
              <a:rPr lang="en-US" sz="1800"/>
              <a:t>2.  Per-student expenses must reach “high cost” claim threshold for reimbursement:</a:t>
            </a:r>
          </a:p>
          <a:p>
            <a:pPr marL="630238">
              <a:lnSpc>
                <a:spcPct val="100000"/>
              </a:lnSpc>
              <a:spcBef>
                <a:spcPts val="600"/>
              </a:spcBef>
            </a:pPr>
            <a:r>
              <a:rPr lang="en-US" sz="1800"/>
              <a:t>FY24 per-student costs must exceed $51,721</a:t>
            </a:r>
          </a:p>
          <a:p>
            <a:pPr marL="630238">
              <a:lnSpc>
                <a:spcPct val="100000"/>
              </a:lnSpc>
              <a:spcBef>
                <a:spcPts val="600"/>
              </a:spcBef>
            </a:pPr>
            <a:r>
              <a:rPr lang="en-US" sz="1800"/>
              <a:t>District is reimbursed a percentage of costs over this claim threshold:</a:t>
            </a:r>
          </a:p>
          <a:p>
            <a:pPr marL="630238" indent="0">
              <a:lnSpc>
                <a:spcPct val="100000"/>
              </a:lnSpc>
              <a:spcBef>
                <a:spcPts val="0"/>
              </a:spcBef>
              <a:buNone/>
            </a:pPr>
            <a:r>
              <a:rPr lang="en-US" sz="1800"/>
              <a:t>Target is 75% reimbursement for Extraordinary Relief and 100% for Reserve Relief</a:t>
            </a:r>
          </a:p>
        </p:txBody>
      </p:sp>
    </p:spTree>
    <p:extLst>
      <p:ext uri="{BB962C8B-B14F-4D97-AF65-F5344CB8AC3E}">
        <p14:creationId xmlns:p14="http://schemas.microsoft.com/office/powerpoint/2010/main" val="170002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Claiming Eligibility</a:t>
            </a:r>
          </a:p>
        </p:txBody>
      </p:sp>
      <p:graphicFrame>
        <p:nvGraphicFramePr>
          <p:cNvPr id="7" name="Table 7">
            <a:extLst>
              <a:ext uri="{FF2B5EF4-FFF2-40B4-BE49-F238E27FC236}">
                <a16:creationId xmlns:a16="http://schemas.microsoft.com/office/drawing/2014/main" id="{BB715928-521B-9FA0-FCBF-9CAFB06D0E54}"/>
              </a:ext>
            </a:extLst>
          </p:cNvPr>
          <p:cNvGraphicFramePr>
            <a:graphicFrameLocks noGrp="1"/>
          </p:cNvGraphicFramePr>
          <p:nvPr>
            <p:extLst>
              <p:ext uri="{D42A27DB-BD31-4B8C-83A1-F6EECF244321}">
                <p14:modId xmlns:p14="http://schemas.microsoft.com/office/powerpoint/2010/main" val="1428631880"/>
              </p:ext>
            </p:extLst>
          </p:nvPr>
        </p:nvGraphicFramePr>
        <p:xfrm>
          <a:off x="448056" y="2304288"/>
          <a:ext cx="11037760" cy="4420362"/>
        </p:xfrm>
        <a:graphic>
          <a:graphicData uri="http://schemas.openxmlformats.org/drawingml/2006/table">
            <a:tbl>
              <a:tblPr firstRow="1" bandRow="1">
                <a:tableStyleId>{5C22544A-7EE6-4342-B048-85BDC9FD1C3A}</a:tableStyleId>
              </a:tblPr>
              <a:tblGrid>
                <a:gridCol w="1669215">
                  <a:extLst>
                    <a:ext uri="{9D8B030D-6E8A-4147-A177-3AD203B41FA5}">
                      <a16:colId xmlns:a16="http://schemas.microsoft.com/office/drawing/2014/main" val="1766423034"/>
                    </a:ext>
                  </a:extLst>
                </a:gridCol>
                <a:gridCol w="1681843">
                  <a:extLst>
                    <a:ext uri="{9D8B030D-6E8A-4147-A177-3AD203B41FA5}">
                      <a16:colId xmlns:a16="http://schemas.microsoft.com/office/drawing/2014/main" val="3253390314"/>
                    </a:ext>
                  </a:extLst>
                </a:gridCol>
                <a:gridCol w="4251196">
                  <a:extLst>
                    <a:ext uri="{9D8B030D-6E8A-4147-A177-3AD203B41FA5}">
                      <a16:colId xmlns:a16="http://schemas.microsoft.com/office/drawing/2014/main" val="4072773698"/>
                    </a:ext>
                  </a:extLst>
                </a:gridCol>
                <a:gridCol w="3435506">
                  <a:extLst>
                    <a:ext uri="{9D8B030D-6E8A-4147-A177-3AD203B41FA5}">
                      <a16:colId xmlns:a16="http://schemas.microsoft.com/office/drawing/2014/main" val="1186344143"/>
                    </a:ext>
                  </a:extLst>
                </a:gridCol>
              </a:tblGrid>
              <a:tr h="671125">
                <a:tc>
                  <a:txBody>
                    <a:bodyPr/>
                    <a:lstStyle/>
                    <a:p>
                      <a:r>
                        <a:rPr lang="en-US" sz="1500" b="1"/>
                        <a:t>Circuit Breaker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rPr>
                        <a:t>Claims Filed by Districts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rPr>
                        <a:t>Eligibility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rPr>
                        <a:t>Reimbursement Categories and Amounts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605047770"/>
                  </a:ext>
                </a:extLst>
              </a:tr>
              <a:tr h="110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Extraordinary Relief</a:t>
                      </a:r>
                      <a:endParaRPr lang="en-US" sz="1500" b="1" baseline="30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baseline="30000"/>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l">
                        <a:spcBef>
                          <a:spcPts val="0"/>
                        </a:spcBef>
                      </a:pPr>
                      <a:r>
                        <a:rPr lang="en-US" sz="1500" dirty="0">
                          <a:solidFill>
                            <a:srgbClr val="CC0000"/>
                          </a:solidFill>
                        </a:rPr>
                        <a:t>Filed March 2024 </a:t>
                      </a:r>
                      <a:r>
                        <a:rPr lang="en-US" sz="1500" dirty="0">
                          <a:solidFill>
                            <a:schemeClr val="tx1"/>
                          </a:solidFill>
                        </a:rPr>
                        <a:t>for services provided </a:t>
                      </a:r>
                      <a:r>
                        <a:rPr lang="en-US" sz="1500" b="1" dirty="0">
                          <a:solidFill>
                            <a:schemeClr val="tx1"/>
                          </a:solidFill>
                        </a:rPr>
                        <a:t>and anticipated </a:t>
                      </a:r>
                      <a:r>
                        <a:rPr lang="en-US" sz="1500" dirty="0">
                          <a:solidFill>
                            <a:schemeClr val="tx1"/>
                          </a:solidFill>
                        </a:rPr>
                        <a:t>through </a:t>
                      </a:r>
                      <a:r>
                        <a:rPr lang="en-US" sz="1500" dirty="0"/>
                        <a:t>June 30, 2024</a:t>
                      </a:r>
                    </a:p>
                  </a:txBody>
                  <a:tcPr marL="18288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0"/>
                        </a:spcBef>
                      </a:pPr>
                      <a:r>
                        <a:rPr lang="en-US" sz="1500"/>
                        <a:t>districts with net eligible FY24 tuition &amp; instructional expenditures that are:</a:t>
                      </a:r>
                    </a:p>
                    <a:p>
                      <a:pPr marL="288925" indent="-173038" algn="l">
                        <a:spcBef>
                          <a:spcPts val="300"/>
                        </a:spcBef>
                        <a:buFont typeface="Arial" panose="020B0604020202020204" pitchFamily="34" charset="0"/>
                        <a:buChar char="•"/>
                      </a:pPr>
                      <a:r>
                        <a:rPr lang="en-US" sz="1500"/>
                        <a:t>tuition/instructional 25%+ higher than in FY23</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lgn="l">
                        <a:spcBef>
                          <a:spcPts val="0"/>
                        </a:spcBef>
                        <a:buFont typeface="Arial" panose="020B0604020202020204" pitchFamily="34" charset="0"/>
                        <a:buChar char="•"/>
                      </a:pPr>
                      <a:r>
                        <a:rPr lang="en-US" sz="1500"/>
                        <a:t>Tuition &amp; instruction only</a:t>
                      </a:r>
                    </a:p>
                    <a:p>
                      <a:pPr marL="173038" indent="-173038" algn="l">
                        <a:spcBef>
                          <a:spcPts val="0"/>
                        </a:spcBef>
                        <a:buFont typeface="Arial" panose="020B0604020202020204" pitchFamily="34" charset="0"/>
                        <a:buChar char="•"/>
                      </a:pPr>
                      <a:r>
                        <a:rPr lang="en-US" sz="1500"/>
                        <a:t>75% reimbursement target (subject to appropriation) for expenses over eligibility threshold</a:t>
                      </a:r>
                      <a:endParaRPr lang="en-US" sz="1500" b="1"/>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5768643"/>
                  </a:ext>
                </a:extLst>
              </a:tr>
              <a:tr h="1349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Reserve Relief</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Filed March 2024 for services provided through FY24</a:t>
                      </a:r>
                    </a:p>
                    <a:p>
                      <a:pPr algn="l"/>
                      <a:endParaRPr lang="en-US" sz="1200"/>
                    </a:p>
                  </a:txBody>
                  <a:tcPr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a:spcBef>
                          <a:spcPts val="0"/>
                        </a:spcBef>
                      </a:pPr>
                      <a:r>
                        <a:rPr lang="en-US" sz="1500"/>
                        <a:t>districts with net eligible FY24 tuition &amp; instructional expenditures that are:</a:t>
                      </a:r>
                    </a:p>
                    <a:p>
                      <a:pPr marL="288925" marR="0" lvl="0" indent="-17303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500"/>
                        <a:t>7.5%+ higher than in prior year</a:t>
                      </a: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a:t>and</a:t>
                      </a:r>
                    </a:p>
                    <a:p>
                      <a:pPr marL="288925" marR="0" lvl="0" indent="-17303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500"/>
                        <a:t>Increase = an amount &gt; 0.5% of FY23 NSS</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lgn="l">
                        <a:spcBef>
                          <a:spcPts val="0"/>
                        </a:spcBef>
                        <a:buFont typeface="Arial" panose="020B0604020202020204" pitchFamily="34" charset="0"/>
                        <a:buChar char="•"/>
                      </a:pPr>
                      <a:r>
                        <a:rPr lang="en-US" sz="1500"/>
                        <a:t>Tuition &amp; instruction only</a:t>
                      </a:r>
                    </a:p>
                    <a:p>
                      <a:pPr marL="173038" indent="-173038" algn="l">
                        <a:spcBef>
                          <a:spcPts val="0"/>
                        </a:spcBef>
                        <a:buFont typeface="Arial" panose="020B0604020202020204" pitchFamily="34" charset="0"/>
                        <a:buChar char="•"/>
                      </a:pPr>
                      <a:r>
                        <a:rPr lang="en-US" sz="1500"/>
                        <a:t>100% reimbursement target (subject to appropriation) for expenses over eligibility threshold</a:t>
                      </a:r>
                      <a:endParaRPr lang="en-US" sz="1500" b="1"/>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409733"/>
                  </a:ext>
                </a:extLst>
              </a:tr>
              <a:tr h="1296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Final Year End Reimbursements</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spcBef>
                          <a:spcPts val="0"/>
                        </a:spcBef>
                      </a:pPr>
                      <a:r>
                        <a:rPr lang="en-US" sz="1500" dirty="0">
                          <a:solidFill>
                            <a:srgbClr val="CC0000"/>
                          </a:solidFill>
                        </a:rPr>
                        <a:t>Filed July 2024 </a:t>
                      </a:r>
                      <a:r>
                        <a:rPr lang="en-US" sz="1500" dirty="0"/>
                        <a:t>for services provided through June 30, 2024</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0"/>
                        </a:spcBef>
                      </a:pPr>
                      <a:r>
                        <a:rPr lang="en-US" sz="1500"/>
                        <a:t>All districts with financial responsibility for student(s) with services that meet or exceed the “high cost” threshold</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lgn="l">
                        <a:spcBef>
                          <a:spcPts val="0"/>
                        </a:spcBef>
                        <a:buFont typeface="Arial" panose="020B0604020202020204" pitchFamily="34" charset="0"/>
                        <a:buChar char="•"/>
                      </a:pPr>
                      <a:r>
                        <a:rPr lang="en-US" sz="1500" dirty="0"/>
                        <a:t>Tuition &amp; </a:t>
                      </a:r>
                      <a:r>
                        <a:rPr lang="en-US" sz="1500" b="0" dirty="0"/>
                        <a:t>instruction and </a:t>
                      </a:r>
                      <a:r>
                        <a:rPr lang="en-US" sz="1500" dirty="0"/>
                        <a:t>out-of-district transportation</a:t>
                      </a:r>
                    </a:p>
                    <a:p>
                      <a:pPr marL="173038" indent="-173038" algn="l">
                        <a:spcBef>
                          <a:spcPts val="0"/>
                        </a:spcBef>
                        <a:buFont typeface="Arial" panose="020B0604020202020204" pitchFamily="34" charset="0"/>
                        <a:buChar char="•"/>
                      </a:pPr>
                      <a:r>
                        <a:rPr lang="en-US" sz="1500" dirty="0"/>
                        <a:t>75% reimbursement target (subject to appropriation) for expenses over eligibility threshold</a:t>
                      </a:r>
                      <a:endParaRPr lang="en-US" sz="1500" b="1" dirty="0"/>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621924"/>
                  </a:ext>
                </a:extLst>
              </a:tr>
            </a:tbl>
          </a:graphicData>
        </a:graphic>
      </p:graphicFrame>
      <p:sp>
        <p:nvSpPr>
          <p:cNvPr id="2" name="TextBox 1">
            <a:extLst>
              <a:ext uri="{FF2B5EF4-FFF2-40B4-BE49-F238E27FC236}">
                <a16:creationId xmlns:a16="http://schemas.microsoft.com/office/drawing/2014/main" id="{602B667E-7F15-7A66-21D3-2662CEFC3ADC}"/>
              </a:ext>
            </a:extLst>
          </p:cNvPr>
          <p:cNvSpPr txBox="1"/>
          <p:nvPr/>
        </p:nvSpPr>
        <p:spPr>
          <a:xfrm>
            <a:off x="1905612" y="1884554"/>
            <a:ext cx="8143031" cy="369332"/>
          </a:xfrm>
          <a:prstGeom prst="rect">
            <a:avLst/>
          </a:prstGeom>
          <a:noFill/>
        </p:spPr>
        <p:txBody>
          <a:bodyPr wrap="square" rtlCol="0">
            <a:spAutoFit/>
          </a:bodyPr>
          <a:lstStyle/>
          <a:p>
            <a:pPr algn="ctr"/>
            <a:r>
              <a:rPr lang="en-US" b="1"/>
              <a:t>For services provided during FY24</a:t>
            </a:r>
            <a:r>
              <a:rPr lang="en-US"/>
              <a:t>  (July 1, 2023 to June 30, 2024)</a:t>
            </a:r>
          </a:p>
        </p:txBody>
      </p:sp>
    </p:spTree>
    <p:extLst>
      <p:ext uri="{BB962C8B-B14F-4D97-AF65-F5344CB8AC3E}">
        <p14:creationId xmlns:p14="http://schemas.microsoft.com/office/powerpoint/2010/main" val="171885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Reimbursements</a:t>
            </a:r>
          </a:p>
        </p:txBody>
      </p:sp>
      <p:sp>
        <p:nvSpPr>
          <p:cNvPr id="2" name="TextBox 1">
            <a:extLst>
              <a:ext uri="{FF2B5EF4-FFF2-40B4-BE49-F238E27FC236}">
                <a16:creationId xmlns:a16="http://schemas.microsoft.com/office/drawing/2014/main" id="{602B667E-7F15-7A66-21D3-2662CEFC3ADC}"/>
              </a:ext>
            </a:extLst>
          </p:cNvPr>
          <p:cNvSpPr txBox="1"/>
          <p:nvPr/>
        </p:nvSpPr>
        <p:spPr>
          <a:xfrm>
            <a:off x="2176272" y="2003524"/>
            <a:ext cx="8156448" cy="400110"/>
          </a:xfrm>
          <a:prstGeom prst="rect">
            <a:avLst/>
          </a:prstGeom>
          <a:noFill/>
        </p:spPr>
        <p:txBody>
          <a:bodyPr wrap="square" rtlCol="0">
            <a:spAutoFit/>
          </a:bodyPr>
          <a:lstStyle/>
          <a:p>
            <a:pPr algn="ctr"/>
            <a:r>
              <a:rPr lang="en-US" sz="2000" b="1"/>
              <a:t>For services provided during FY24</a:t>
            </a:r>
            <a:r>
              <a:rPr lang="en-US" sz="2000"/>
              <a:t>  (July 1, 2023 to June 30, 2024)</a:t>
            </a:r>
          </a:p>
        </p:txBody>
      </p:sp>
      <p:graphicFrame>
        <p:nvGraphicFramePr>
          <p:cNvPr id="4" name="Table 7">
            <a:extLst>
              <a:ext uri="{FF2B5EF4-FFF2-40B4-BE49-F238E27FC236}">
                <a16:creationId xmlns:a16="http://schemas.microsoft.com/office/drawing/2014/main" id="{B6F3BE39-E6AB-6C8D-D43D-00F33FDC0A78}"/>
              </a:ext>
            </a:extLst>
          </p:cNvPr>
          <p:cNvGraphicFramePr>
            <a:graphicFrameLocks noGrp="1"/>
          </p:cNvGraphicFramePr>
          <p:nvPr>
            <p:extLst>
              <p:ext uri="{D42A27DB-BD31-4B8C-83A1-F6EECF244321}">
                <p14:modId xmlns:p14="http://schemas.microsoft.com/office/powerpoint/2010/main" val="2298857450"/>
              </p:ext>
            </p:extLst>
          </p:nvPr>
        </p:nvGraphicFramePr>
        <p:xfrm>
          <a:off x="2190750" y="2457451"/>
          <a:ext cx="8143031" cy="4035423"/>
        </p:xfrm>
        <a:graphic>
          <a:graphicData uri="http://schemas.openxmlformats.org/drawingml/2006/table">
            <a:tbl>
              <a:tblPr firstRow="1" bandRow="1">
                <a:tableStyleId>{5C22544A-7EE6-4342-B048-85BDC9FD1C3A}</a:tableStyleId>
              </a:tblPr>
              <a:tblGrid>
                <a:gridCol w="2271522">
                  <a:extLst>
                    <a:ext uri="{9D8B030D-6E8A-4147-A177-3AD203B41FA5}">
                      <a16:colId xmlns:a16="http://schemas.microsoft.com/office/drawing/2014/main" val="1766423034"/>
                    </a:ext>
                  </a:extLst>
                </a:gridCol>
                <a:gridCol w="2639840">
                  <a:extLst>
                    <a:ext uri="{9D8B030D-6E8A-4147-A177-3AD203B41FA5}">
                      <a16:colId xmlns:a16="http://schemas.microsoft.com/office/drawing/2014/main" val="4236291079"/>
                    </a:ext>
                  </a:extLst>
                </a:gridCol>
                <a:gridCol w="3231669">
                  <a:extLst>
                    <a:ext uri="{9D8B030D-6E8A-4147-A177-3AD203B41FA5}">
                      <a16:colId xmlns:a16="http://schemas.microsoft.com/office/drawing/2014/main" val="581160249"/>
                    </a:ext>
                  </a:extLst>
                </a:gridCol>
              </a:tblGrid>
              <a:tr h="609120">
                <a:tc>
                  <a:txBody>
                    <a:bodyPr/>
                    <a:lstStyle/>
                    <a:p>
                      <a:r>
                        <a:rPr lang="en-US" sz="1800" b="1"/>
                        <a:t>CB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rPr>
                        <a:t>Reimbursement Paid</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rPr>
                        <a:t>Expenditure Deadlines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605047770"/>
                  </a:ext>
                </a:extLst>
              </a:tr>
              <a:tr h="114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Extraordinary Relief</a:t>
                      </a:r>
                      <a:endParaRPr lang="en-US" sz="1800" b="1" baseline="30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baseline="30000"/>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spcBef>
                          <a:spcPts val="0"/>
                        </a:spcBef>
                      </a:pPr>
                      <a:r>
                        <a:rPr lang="en-US" sz="1800"/>
                        <a:t> May 2024</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lang="en-US" sz="1800" b="1">
                          <a:solidFill>
                            <a:srgbClr val="FF0000"/>
                          </a:solidFill>
                        </a:rPr>
                        <a:t>Must be spent in current FY </a:t>
                      </a:r>
                    </a:p>
                    <a:p>
                      <a:pPr>
                        <a:spcBef>
                          <a:spcPts val="0"/>
                        </a:spcBef>
                      </a:pPr>
                      <a:r>
                        <a:rPr lang="en-US" sz="1800"/>
                        <a:t>(spend by June 30, 2024)</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5768643"/>
                  </a:ext>
                </a:extLst>
              </a:tr>
              <a:tr h="114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Reserve Relief</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spcBef>
                          <a:spcPts val="0"/>
                        </a:spcBef>
                      </a:pPr>
                      <a:r>
                        <a:rPr lang="en-US" sz="1800"/>
                        <a:t>May 2024</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lang="en-US" sz="1800"/>
                        <a:t>May carry forward one FY</a:t>
                      </a:r>
                    </a:p>
                    <a:p>
                      <a:pPr>
                        <a:spcBef>
                          <a:spcPts val="0"/>
                        </a:spcBef>
                      </a:pPr>
                      <a:r>
                        <a:rPr lang="en-US" sz="1800"/>
                        <a:t>(spend by June 30, 2025)</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409733"/>
                  </a:ext>
                </a:extLst>
              </a:tr>
              <a:tr h="114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Final Year End Reimbursements</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spcBef>
                          <a:spcPts val="0"/>
                        </a:spcBef>
                      </a:pPr>
                      <a:r>
                        <a:rPr lang="en-US" sz="1800"/>
                        <a:t>Quarterly during FY25</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lang="en-US" sz="1800"/>
                        <a:t>May carry forward one FY</a:t>
                      </a:r>
                    </a:p>
                    <a:p>
                      <a:pPr>
                        <a:spcBef>
                          <a:spcPts val="0"/>
                        </a:spcBef>
                      </a:pPr>
                      <a:r>
                        <a:rPr lang="en-US" sz="1800"/>
                        <a:t>(spend by June 30, 2026)</a:t>
                      </a:r>
                    </a:p>
                  </a:txBody>
                  <a:tcPr marL="182880" marT="18288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621924"/>
                  </a:ext>
                </a:extLst>
              </a:tr>
            </a:tbl>
          </a:graphicData>
        </a:graphic>
      </p:graphicFrame>
    </p:spTree>
    <p:extLst>
      <p:ext uri="{BB962C8B-B14F-4D97-AF65-F5344CB8AC3E}">
        <p14:creationId xmlns:p14="http://schemas.microsoft.com/office/powerpoint/2010/main" val="108450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AED27E-75E4-D3D5-653A-66BF5ED29BB3}"/>
              </a:ext>
            </a:extLst>
          </p:cNvPr>
          <p:cNvSpPr/>
          <p:nvPr/>
        </p:nvSpPr>
        <p:spPr>
          <a:xfrm>
            <a:off x="6207437" y="4500591"/>
            <a:ext cx="5770598" cy="192443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pPr>
            <a:r>
              <a:rPr lang="en-US" sz="1400" b="0">
                <a:solidFill>
                  <a:schemeClr val="tx1">
                    <a:lumMod val="65000"/>
                    <a:lumOff val="35000"/>
                  </a:schemeClr>
                </a:solidFill>
              </a:rPr>
              <a:t>N/A</a:t>
            </a:r>
          </a:p>
          <a:p>
            <a:pPr>
              <a:spcBef>
                <a:spcPts val="0"/>
              </a:spcBef>
            </a:pPr>
            <a:r>
              <a:rPr lang="en-US" sz="1400" b="0">
                <a:solidFill>
                  <a:schemeClr val="tx1">
                    <a:lumMod val="65000"/>
                    <a:lumOff val="35000"/>
                  </a:schemeClr>
                </a:solidFill>
              </a:rPr>
              <a:t>District was not eligible</a:t>
            </a:r>
          </a:p>
        </p:txBody>
      </p:sp>
      <p:sp>
        <p:nvSpPr>
          <p:cNvPr id="2" name="Rectangle 1">
            <a:extLst>
              <a:ext uri="{FF2B5EF4-FFF2-40B4-BE49-F238E27FC236}">
                <a16:creationId xmlns:a16="http://schemas.microsoft.com/office/drawing/2014/main" id="{80D44885-3965-2B33-2EE3-A4E14A0F09A1}"/>
              </a:ext>
            </a:extLst>
          </p:cNvPr>
          <p:cNvSpPr/>
          <p:nvPr/>
        </p:nvSpPr>
        <p:spPr>
          <a:xfrm>
            <a:off x="6207438" y="2340837"/>
            <a:ext cx="5794819" cy="174955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pPr>
            <a:r>
              <a:rPr lang="en-US" sz="1400" b="0">
                <a:solidFill>
                  <a:schemeClr val="tx1">
                    <a:lumMod val="65000"/>
                    <a:lumOff val="35000"/>
                  </a:schemeClr>
                </a:solidFill>
              </a:rPr>
              <a:t>N/A</a:t>
            </a:r>
          </a:p>
          <a:p>
            <a:pPr>
              <a:spcBef>
                <a:spcPts val="0"/>
              </a:spcBef>
            </a:pPr>
            <a:r>
              <a:rPr lang="en-US" sz="1400" b="0">
                <a:solidFill>
                  <a:schemeClr val="tx1">
                    <a:lumMod val="65000"/>
                    <a:lumOff val="35000"/>
                  </a:schemeClr>
                </a:solidFill>
              </a:rPr>
              <a:t>District was not eligible</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Calculation Example: Scenario 1</a:t>
            </a:r>
          </a:p>
        </p:txBody>
      </p:sp>
      <p:sp>
        <p:nvSpPr>
          <p:cNvPr id="8" name="TextBox 7">
            <a:extLst>
              <a:ext uri="{FF2B5EF4-FFF2-40B4-BE49-F238E27FC236}">
                <a16:creationId xmlns:a16="http://schemas.microsoft.com/office/drawing/2014/main" id="{4BF47F67-C4BC-6DCD-B9EF-469C4756EB2F}"/>
              </a:ext>
            </a:extLst>
          </p:cNvPr>
          <p:cNvSpPr txBox="1"/>
          <p:nvPr/>
        </p:nvSpPr>
        <p:spPr>
          <a:xfrm>
            <a:off x="315468" y="2054676"/>
            <a:ext cx="3260558" cy="307777"/>
          </a:xfrm>
          <a:prstGeom prst="rect">
            <a:avLst/>
          </a:prstGeom>
          <a:noFill/>
        </p:spPr>
        <p:txBody>
          <a:bodyPr wrap="square" rtlCol="0">
            <a:spAutoFit/>
          </a:bodyPr>
          <a:lstStyle/>
          <a:p>
            <a:r>
              <a:rPr lang="en-US" sz="1400" b="1"/>
              <a:t>A. Key District Metrics</a:t>
            </a:r>
          </a:p>
        </p:txBody>
      </p:sp>
      <p:sp>
        <p:nvSpPr>
          <p:cNvPr id="9" name="TextBox 8">
            <a:extLst>
              <a:ext uri="{FF2B5EF4-FFF2-40B4-BE49-F238E27FC236}">
                <a16:creationId xmlns:a16="http://schemas.microsoft.com/office/drawing/2014/main" id="{1B801340-53C6-5FDE-6976-42C7AAD2948B}"/>
              </a:ext>
            </a:extLst>
          </p:cNvPr>
          <p:cNvSpPr txBox="1"/>
          <p:nvPr/>
        </p:nvSpPr>
        <p:spPr>
          <a:xfrm>
            <a:off x="315468" y="3678105"/>
            <a:ext cx="3260558" cy="307777"/>
          </a:xfrm>
          <a:prstGeom prst="rect">
            <a:avLst/>
          </a:prstGeom>
          <a:noFill/>
        </p:spPr>
        <p:txBody>
          <a:bodyPr wrap="square" rtlCol="0">
            <a:spAutoFit/>
          </a:bodyPr>
          <a:lstStyle/>
          <a:p>
            <a:r>
              <a:rPr lang="en-US" sz="1400" b="1"/>
              <a:t>B. Calculate District Eligibility Thresholds</a:t>
            </a:r>
          </a:p>
        </p:txBody>
      </p:sp>
      <p:sp>
        <p:nvSpPr>
          <p:cNvPr id="10" name="TextBox 9">
            <a:extLst>
              <a:ext uri="{FF2B5EF4-FFF2-40B4-BE49-F238E27FC236}">
                <a16:creationId xmlns:a16="http://schemas.microsoft.com/office/drawing/2014/main" id="{20AE3685-CD75-A57C-55BA-858C6BCF0D02}"/>
              </a:ext>
            </a:extLst>
          </p:cNvPr>
          <p:cNvSpPr txBox="1"/>
          <p:nvPr/>
        </p:nvSpPr>
        <p:spPr>
          <a:xfrm>
            <a:off x="315468" y="4862160"/>
            <a:ext cx="3260558" cy="307777"/>
          </a:xfrm>
          <a:prstGeom prst="rect">
            <a:avLst/>
          </a:prstGeom>
          <a:noFill/>
        </p:spPr>
        <p:txBody>
          <a:bodyPr wrap="square" rtlCol="0">
            <a:spAutoFit/>
          </a:bodyPr>
          <a:lstStyle/>
          <a:p>
            <a:r>
              <a:rPr lang="en-US" sz="1400" b="1"/>
              <a:t>C. Determine District Eligibility</a:t>
            </a:r>
          </a:p>
        </p:txBody>
      </p:sp>
      <p:graphicFrame>
        <p:nvGraphicFramePr>
          <p:cNvPr id="11" name="Table 6">
            <a:extLst>
              <a:ext uri="{FF2B5EF4-FFF2-40B4-BE49-F238E27FC236}">
                <a16:creationId xmlns:a16="http://schemas.microsoft.com/office/drawing/2014/main" id="{BAE0C0D2-B765-0971-5408-C0DDFAFABA23}"/>
              </a:ext>
            </a:extLst>
          </p:cNvPr>
          <p:cNvGraphicFramePr>
            <a:graphicFrameLocks noGrp="1"/>
          </p:cNvGraphicFramePr>
          <p:nvPr>
            <p:extLst>
              <p:ext uri="{D42A27DB-BD31-4B8C-83A1-F6EECF244321}">
                <p14:modId xmlns:p14="http://schemas.microsoft.com/office/powerpoint/2010/main" val="2576282323"/>
              </p:ext>
            </p:extLst>
          </p:nvPr>
        </p:nvGraphicFramePr>
        <p:xfrm>
          <a:off x="325922" y="2340837"/>
          <a:ext cx="5505784" cy="1244514"/>
        </p:xfrm>
        <a:graphic>
          <a:graphicData uri="http://schemas.openxmlformats.org/drawingml/2006/table">
            <a:tbl>
              <a:tblPr firstRow="1">
                <a:tableStyleId>{5C22544A-7EE6-4342-B048-85BDC9FD1C3A}</a:tableStyleId>
              </a:tblPr>
              <a:tblGrid>
                <a:gridCol w="2502057">
                  <a:extLst>
                    <a:ext uri="{9D8B030D-6E8A-4147-A177-3AD203B41FA5}">
                      <a16:colId xmlns:a16="http://schemas.microsoft.com/office/drawing/2014/main" val="1299756746"/>
                    </a:ext>
                  </a:extLst>
                </a:gridCol>
                <a:gridCol w="3003727">
                  <a:extLst>
                    <a:ext uri="{9D8B030D-6E8A-4147-A177-3AD203B41FA5}">
                      <a16:colId xmlns:a16="http://schemas.microsoft.com/office/drawing/2014/main" val="3789867017"/>
                    </a:ext>
                  </a:extLst>
                </a:gridCol>
              </a:tblGrid>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FY23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2154935"/>
                  </a:ext>
                </a:extLst>
              </a:tr>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$1,090,000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081227"/>
                  </a:ext>
                </a:extLst>
              </a:tr>
              <a:tr h="3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$20,000,000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6115548"/>
                  </a:ext>
                </a:extLst>
              </a:tr>
            </a:tbl>
          </a:graphicData>
        </a:graphic>
      </p:graphicFrame>
      <p:graphicFrame>
        <p:nvGraphicFramePr>
          <p:cNvPr id="12" name="Table 6">
            <a:extLst>
              <a:ext uri="{FF2B5EF4-FFF2-40B4-BE49-F238E27FC236}">
                <a16:creationId xmlns:a16="http://schemas.microsoft.com/office/drawing/2014/main" id="{8A95D89E-5114-D7E7-D2A0-80AE19596C63}"/>
              </a:ext>
            </a:extLst>
          </p:cNvPr>
          <p:cNvGraphicFramePr>
            <a:graphicFrameLocks noGrp="1"/>
          </p:cNvGraphicFramePr>
          <p:nvPr>
            <p:extLst>
              <p:ext uri="{D42A27DB-BD31-4B8C-83A1-F6EECF244321}">
                <p14:modId xmlns:p14="http://schemas.microsoft.com/office/powerpoint/2010/main" val="2010876580"/>
              </p:ext>
            </p:extLst>
          </p:nvPr>
        </p:nvGraphicFramePr>
        <p:xfrm>
          <a:off x="325922" y="3961782"/>
          <a:ext cx="5505784" cy="828701"/>
        </p:xfrm>
        <a:graphic>
          <a:graphicData uri="http://schemas.openxmlformats.org/drawingml/2006/table">
            <a:tbl>
              <a:tblPr firstRow="1">
                <a:tableStyleId>{5C22544A-7EE6-4342-B048-85BDC9FD1C3A}</a:tableStyleId>
              </a:tblPr>
              <a:tblGrid>
                <a:gridCol w="2496001">
                  <a:extLst>
                    <a:ext uri="{9D8B030D-6E8A-4147-A177-3AD203B41FA5}">
                      <a16:colId xmlns:a16="http://schemas.microsoft.com/office/drawing/2014/main" val="1299756746"/>
                    </a:ext>
                  </a:extLst>
                </a:gridCol>
                <a:gridCol w="3009783">
                  <a:extLst>
                    <a:ext uri="{9D8B030D-6E8A-4147-A177-3AD203B41FA5}">
                      <a16:colId xmlns:a16="http://schemas.microsoft.com/office/drawing/2014/main" val="3789867017"/>
                    </a:ext>
                  </a:extLst>
                </a:gridCol>
              </a:tblGrid>
              <a:tr h="46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Change in net eligible instruction/ tuition costs from FY23 to FY24</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$1,090,000 minus $1,000,000 = </a:t>
                      </a:r>
                    </a:p>
                    <a:p>
                      <a:pPr algn="l">
                        <a:spcBef>
                          <a:spcPts val="300"/>
                        </a:spcBef>
                      </a:pPr>
                      <a:r>
                        <a:rPr lang="en-US" sz="1200" b="0">
                          <a:solidFill>
                            <a:schemeClr val="tx1"/>
                          </a:solidFill>
                        </a:rPr>
                        <a:t>$90,000, which is a 9% increase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9066832"/>
                  </a:ext>
                </a:extLst>
              </a:tr>
              <a:tr h="333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0.5% of 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$20,000,000 times 0.005 = $100,000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643472"/>
                  </a:ext>
                </a:extLst>
              </a:tr>
            </a:tbl>
          </a:graphicData>
        </a:graphic>
      </p:graphicFrame>
      <p:graphicFrame>
        <p:nvGraphicFramePr>
          <p:cNvPr id="13" name="Table 6">
            <a:extLst>
              <a:ext uri="{FF2B5EF4-FFF2-40B4-BE49-F238E27FC236}">
                <a16:creationId xmlns:a16="http://schemas.microsoft.com/office/drawing/2014/main" id="{1803DAAF-DFD8-41D3-BBAC-2CF53A29EE39}"/>
              </a:ext>
            </a:extLst>
          </p:cNvPr>
          <p:cNvGraphicFramePr>
            <a:graphicFrameLocks noGrp="1"/>
          </p:cNvGraphicFramePr>
          <p:nvPr>
            <p:extLst>
              <p:ext uri="{D42A27DB-BD31-4B8C-83A1-F6EECF244321}">
                <p14:modId xmlns:p14="http://schemas.microsoft.com/office/powerpoint/2010/main" val="2868042417"/>
              </p:ext>
            </p:extLst>
          </p:nvPr>
        </p:nvGraphicFramePr>
        <p:xfrm>
          <a:off x="325922" y="5147869"/>
          <a:ext cx="5505784" cy="1463040"/>
        </p:xfrm>
        <a:graphic>
          <a:graphicData uri="http://schemas.openxmlformats.org/drawingml/2006/table">
            <a:tbl>
              <a:tblPr firstRow="1">
                <a:tableStyleId>{5C22544A-7EE6-4342-B048-85BDC9FD1C3A}</a:tableStyleId>
              </a:tblPr>
              <a:tblGrid>
                <a:gridCol w="2483890">
                  <a:extLst>
                    <a:ext uri="{9D8B030D-6E8A-4147-A177-3AD203B41FA5}">
                      <a16:colId xmlns:a16="http://schemas.microsoft.com/office/drawing/2014/main" val="1299756746"/>
                    </a:ext>
                  </a:extLst>
                </a:gridCol>
                <a:gridCol w="3021894">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Does district qualify for Extraordinary Relief?</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No. Change in expenses are 9%, which is lower than the 25%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240613"/>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Does district qualify for Reserve Relief?</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 Change in expenses are $90,000, which is more than the $100,000 NSS increase required  (even though change in expenses are 9%, which is higher than the 7.5%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6245356"/>
                  </a:ext>
                </a:extLst>
              </a:tr>
            </a:tbl>
          </a:graphicData>
        </a:graphic>
      </p:graphicFrame>
      <p:sp>
        <p:nvSpPr>
          <p:cNvPr id="14" name="TextBox 13">
            <a:extLst>
              <a:ext uri="{FF2B5EF4-FFF2-40B4-BE49-F238E27FC236}">
                <a16:creationId xmlns:a16="http://schemas.microsoft.com/office/drawing/2014/main" id="{C66E4C7E-5FF8-E3DB-4221-FD727F644837}"/>
              </a:ext>
            </a:extLst>
          </p:cNvPr>
          <p:cNvSpPr txBox="1"/>
          <p:nvPr/>
        </p:nvSpPr>
        <p:spPr>
          <a:xfrm>
            <a:off x="6206048" y="2054676"/>
            <a:ext cx="5660136" cy="307777"/>
          </a:xfrm>
          <a:prstGeom prst="rect">
            <a:avLst/>
          </a:prstGeom>
          <a:noFill/>
        </p:spPr>
        <p:txBody>
          <a:bodyPr wrap="square" rtlCol="0">
            <a:spAutoFit/>
          </a:bodyPr>
          <a:lstStyle/>
          <a:p>
            <a:r>
              <a:rPr lang="en-US" sz="1400" b="1"/>
              <a:t>D. Calculating Extraordinary Relief Reimbursement</a:t>
            </a:r>
          </a:p>
        </p:txBody>
      </p:sp>
      <p:sp>
        <p:nvSpPr>
          <p:cNvPr id="15" name="TextBox 14">
            <a:extLst>
              <a:ext uri="{FF2B5EF4-FFF2-40B4-BE49-F238E27FC236}">
                <a16:creationId xmlns:a16="http://schemas.microsoft.com/office/drawing/2014/main" id="{A08B095B-3FD3-C18D-BEC8-9BD386D856DC}"/>
              </a:ext>
            </a:extLst>
          </p:cNvPr>
          <p:cNvSpPr txBox="1"/>
          <p:nvPr/>
        </p:nvSpPr>
        <p:spPr>
          <a:xfrm>
            <a:off x="6196904" y="4214203"/>
            <a:ext cx="5687568" cy="307777"/>
          </a:xfrm>
          <a:prstGeom prst="rect">
            <a:avLst/>
          </a:prstGeom>
          <a:noFill/>
        </p:spPr>
        <p:txBody>
          <a:bodyPr wrap="square" rtlCol="0">
            <a:spAutoFit/>
          </a:bodyPr>
          <a:lstStyle/>
          <a:p>
            <a:r>
              <a:rPr lang="en-US" sz="1400" b="1"/>
              <a:t>E. Calculating Reserve Relief Reimbursement</a:t>
            </a:r>
          </a:p>
        </p:txBody>
      </p:sp>
    </p:spTree>
    <p:extLst>
      <p:ext uri="{BB962C8B-B14F-4D97-AF65-F5344CB8AC3E}">
        <p14:creationId xmlns:p14="http://schemas.microsoft.com/office/powerpoint/2010/main" val="225853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4F8FB1-25AC-19BA-9B92-9AD74A292C4D}"/>
              </a:ext>
            </a:extLst>
          </p:cNvPr>
          <p:cNvSpPr/>
          <p:nvPr/>
        </p:nvSpPr>
        <p:spPr>
          <a:xfrm>
            <a:off x="6200965" y="4507872"/>
            <a:ext cx="5752847" cy="190195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pPr>
            <a:r>
              <a:rPr lang="en-US" sz="1400" b="0">
                <a:solidFill>
                  <a:schemeClr val="tx1">
                    <a:lumMod val="65000"/>
                    <a:lumOff val="35000"/>
                  </a:schemeClr>
                </a:solidFill>
              </a:rPr>
              <a:t>N/A</a:t>
            </a:r>
          </a:p>
          <a:p>
            <a:pPr>
              <a:spcBef>
                <a:spcPts val="0"/>
              </a:spcBef>
            </a:pPr>
            <a:r>
              <a:rPr lang="en-US" sz="1400" b="0">
                <a:solidFill>
                  <a:schemeClr val="tx1">
                    <a:lumMod val="65000"/>
                    <a:lumOff val="35000"/>
                  </a:schemeClr>
                </a:solidFill>
              </a:rPr>
              <a:t>District was not eligible</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Calculation Example: Scenario 2</a:t>
            </a:r>
          </a:p>
        </p:txBody>
      </p:sp>
      <p:sp>
        <p:nvSpPr>
          <p:cNvPr id="8" name="TextBox 7">
            <a:extLst>
              <a:ext uri="{FF2B5EF4-FFF2-40B4-BE49-F238E27FC236}">
                <a16:creationId xmlns:a16="http://schemas.microsoft.com/office/drawing/2014/main" id="{4BF47F67-C4BC-6DCD-B9EF-469C4756EB2F}"/>
              </a:ext>
            </a:extLst>
          </p:cNvPr>
          <p:cNvSpPr txBox="1"/>
          <p:nvPr/>
        </p:nvSpPr>
        <p:spPr>
          <a:xfrm>
            <a:off x="315468" y="2054676"/>
            <a:ext cx="3260558" cy="307777"/>
          </a:xfrm>
          <a:prstGeom prst="rect">
            <a:avLst/>
          </a:prstGeom>
          <a:noFill/>
        </p:spPr>
        <p:txBody>
          <a:bodyPr wrap="square" rtlCol="0">
            <a:spAutoFit/>
          </a:bodyPr>
          <a:lstStyle/>
          <a:p>
            <a:r>
              <a:rPr lang="en-US" sz="1400" b="1"/>
              <a:t>A. Key District Metrics</a:t>
            </a:r>
          </a:p>
        </p:txBody>
      </p:sp>
      <p:sp>
        <p:nvSpPr>
          <p:cNvPr id="9" name="TextBox 8">
            <a:extLst>
              <a:ext uri="{FF2B5EF4-FFF2-40B4-BE49-F238E27FC236}">
                <a16:creationId xmlns:a16="http://schemas.microsoft.com/office/drawing/2014/main" id="{1B801340-53C6-5FDE-6976-42C7AAD2948B}"/>
              </a:ext>
            </a:extLst>
          </p:cNvPr>
          <p:cNvSpPr txBox="1"/>
          <p:nvPr/>
        </p:nvSpPr>
        <p:spPr>
          <a:xfrm>
            <a:off x="315468" y="3678105"/>
            <a:ext cx="3260558" cy="307777"/>
          </a:xfrm>
          <a:prstGeom prst="rect">
            <a:avLst/>
          </a:prstGeom>
          <a:noFill/>
        </p:spPr>
        <p:txBody>
          <a:bodyPr wrap="square" rtlCol="0">
            <a:spAutoFit/>
          </a:bodyPr>
          <a:lstStyle/>
          <a:p>
            <a:r>
              <a:rPr lang="en-US" sz="1400" b="1"/>
              <a:t>B. Calculate District Eligibility Thresholds</a:t>
            </a:r>
          </a:p>
        </p:txBody>
      </p:sp>
      <p:sp>
        <p:nvSpPr>
          <p:cNvPr id="10" name="TextBox 9">
            <a:extLst>
              <a:ext uri="{FF2B5EF4-FFF2-40B4-BE49-F238E27FC236}">
                <a16:creationId xmlns:a16="http://schemas.microsoft.com/office/drawing/2014/main" id="{20AE3685-CD75-A57C-55BA-858C6BCF0D02}"/>
              </a:ext>
            </a:extLst>
          </p:cNvPr>
          <p:cNvSpPr txBox="1"/>
          <p:nvPr/>
        </p:nvSpPr>
        <p:spPr>
          <a:xfrm>
            <a:off x="315468" y="4862160"/>
            <a:ext cx="3260558" cy="307777"/>
          </a:xfrm>
          <a:prstGeom prst="rect">
            <a:avLst/>
          </a:prstGeom>
          <a:noFill/>
        </p:spPr>
        <p:txBody>
          <a:bodyPr wrap="square" rtlCol="0">
            <a:spAutoFit/>
          </a:bodyPr>
          <a:lstStyle/>
          <a:p>
            <a:r>
              <a:rPr lang="en-US" sz="1400" b="1"/>
              <a:t>C. Determine District Eligibility</a:t>
            </a:r>
          </a:p>
        </p:txBody>
      </p:sp>
      <p:graphicFrame>
        <p:nvGraphicFramePr>
          <p:cNvPr id="4" name="Table 6">
            <a:extLst>
              <a:ext uri="{FF2B5EF4-FFF2-40B4-BE49-F238E27FC236}">
                <a16:creationId xmlns:a16="http://schemas.microsoft.com/office/drawing/2014/main" id="{D6C0D6DB-6720-CEC6-25A0-A9C20CB49495}"/>
              </a:ext>
            </a:extLst>
          </p:cNvPr>
          <p:cNvGraphicFramePr>
            <a:graphicFrameLocks noGrp="1"/>
          </p:cNvGraphicFramePr>
          <p:nvPr>
            <p:extLst>
              <p:ext uri="{D42A27DB-BD31-4B8C-83A1-F6EECF244321}">
                <p14:modId xmlns:p14="http://schemas.microsoft.com/office/powerpoint/2010/main" val="3444961721"/>
              </p:ext>
            </p:extLst>
          </p:nvPr>
        </p:nvGraphicFramePr>
        <p:xfrm>
          <a:off x="6207438" y="2340837"/>
          <a:ext cx="5782705" cy="1775460"/>
        </p:xfrm>
        <a:graphic>
          <a:graphicData uri="http://schemas.openxmlformats.org/drawingml/2006/table">
            <a:tbl>
              <a:tblPr firstRow="1">
                <a:tableStyleId>{5C22544A-7EE6-4342-B048-85BDC9FD1C3A}</a:tableStyleId>
              </a:tblPr>
              <a:tblGrid>
                <a:gridCol w="2724612">
                  <a:extLst>
                    <a:ext uri="{9D8B030D-6E8A-4147-A177-3AD203B41FA5}">
                      <a16:colId xmlns:a16="http://schemas.microsoft.com/office/drawing/2014/main" val="1299756746"/>
                    </a:ext>
                  </a:extLst>
                </a:gridCol>
                <a:gridCol w="3058093">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District FY23 net eligible special education instruction/tuition costs plus expected escalation (assumed at 10%)</a:t>
                      </a:r>
                      <a:endParaRPr lang="en-US" sz="1200" b="0" baseline="30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0"/>
                        </a:spcBef>
                      </a:pPr>
                      <a:r>
                        <a:rPr lang="en-US" sz="1200" b="0">
                          <a:solidFill>
                            <a:schemeClr val="tx1"/>
                          </a:solidFill>
                        </a:rPr>
                        <a:t>$1,000,000 times 1.10 = </a:t>
                      </a:r>
                    </a:p>
                    <a:p>
                      <a:pPr algn="l">
                        <a:spcBef>
                          <a:spcPts val="300"/>
                        </a:spcBef>
                      </a:pPr>
                      <a:r>
                        <a:rPr lang="en-US" sz="1200" b="0">
                          <a:solidFill>
                            <a:schemeClr val="tx1"/>
                          </a:solidFill>
                        </a:rPr>
                        <a:t>$1,100,000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2154935"/>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$1,300,000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081227"/>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Target 75% reimbursement of unanticipated increase (subject to appropriation)</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$1,300,000 minus $1,100,000 = $200,000, then times 0.75 = </a:t>
                      </a:r>
                    </a:p>
                    <a:p>
                      <a:pPr algn="l">
                        <a:spcBef>
                          <a:spcPts val="300"/>
                        </a:spcBef>
                      </a:pPr>
                      <a:r>
                        <a:rPr lang="en-US" sz="1200" b="1" dirty="0">
                          <a:solidFill>
                            <a:schemeClr val="tx1"/>
                          </a:solidFill>
                        </a:rPr>
                        <a:t>$150,000 Extraordinary Relief</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6115548"/>
                  </a:ext>
                </a:extLst>
              </a:tr>
            </a:tbl>
          </a:graphicData>
        </a:graphic>
      </p:graphicFrame>
      <p:graphicFrame>
        <p:nvGraphicFramePr>
          <p:cNvPr id="11" name="Table 6">
            <a:extLst>
              <a:ext uri="{FF2B5EF4-FFF2-40B4-BE49-F238E27FC236}">
                <a16:creationId xmlns:a16="http://schemas.microsoft.com/office/drawing/2014/main" id="{BAE0C0D2-B765-0971-5408-C0DDFAFABA23}"/>
              </a:ext>
            </a:extLst>
          </p:cNvPr>
          <p:cNvGraphicFramePr>
            <a:graphicFrameLocks noGrp="1"/>
          </p:cNvGraphicFramePr>
          <p:nvPr>
            <p:extLst>
              <p:ext uri="{D42A27DB-BD31-4B8C-83A1-F6EECF244321}">
                <p14:modId xmlns:p14="http://schemas.microsoft.com/office/powerpoint/2010/main" val="1161323915"/>
              </p:ext>
            </p:extLst>
          </p:nvPr>
        </p:nvGraphicFramePr>
        <p:xfrm>
          <a:off x="325922" y="2340837"/>
          <a:ext cx="5505784" cy="1244514"/>
        </p:xfrm>
        <a:graphic>
          <a:graphicData uri="http://schemas.openxmlformats.org/drawingml/2006/table">
            <a:tbl>
              <a:tblPr firstRow="1">
                <a:tableStyleId>{5C22544A-7EE6-4342-B048-85BDC9FD1C3A}</a:tableStyleId>
              </a:tblPr>
              <a:tblGrid>
                <a:gridCol w="2502057">
                  <a:extLst>
                    <a:ext uri="{9D8B030D-6E8A-4147-A177-3AD203B41FA5}">
                      <a16:colId xmlns:a16="http://schemas.microsoft.com/office/drawing/2014/main" val="1299756746"/>
                    </a:ext>
                  </a:extLst>
                </a:gridCol>
                <a:gridCol w="3003727">
                  <a:extLst>
                    <a:ext uri="{9D8B030D-6E8A-4147-A177-3AD203B41FA5}">
                      <a16:colId xmlns:a16="http://schemas.microsoft.com/office/drawing/2014/main" val="3789867017"/>
                    </a:ext>
                  </a:extLst>
                </a:gridCol>
              </a:tblGrid>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FY23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$1,000,000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2154935"/>
                  </a:ext>
                </a:extLst>
              </a:tr>
              <a:tr h="427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District FY24 net eligible special education instruction/tuition costs</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$1,300,000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081227"/>
                  </a:ext>
                </a:extLst>
              </a:tr>
              <a:tr h="3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$64,000,000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6115548"/>
                  </a:ext>
                </a:extLst>
              </a:tr>
            </a:tbl>
          </a:graphicData>
        </a:graphic>
      </p:graphicFrame>
      <p:graphicFrame>
        <p:nvGraphicFramePr>
          <p:cNvPr id="12" name="Table 6">
            <a:extLst>
              <a:ext uri="{FF2B5EF4-FFF2-40B4-BE49-F238E27FC236}">
                <a16:creationId xmlns:a16="http://schemas.microsoft.com/office/drawing/2014/main" id="{8A95D89E-5114-D7E7-D2A0-80AE19596C63}"/>
              </a:ext>
            </a:extLst>
          </p:cNvPr>
          <p:cNvGraphicFramePr>
            <a:graphicFrameLocks noGrp="1"/>
          </p:cNvGraphicFramePr>
          <p:nvPr>
            <p:extLst>
              <p:ext uri="{D42A27DB-BD31-4B8C-83A1-F6EECF244321}">
                <p14:modId xmlns:p14="http://schemas.microsoft.com/office/powerpoint/2010/main" val="3483966196"/>
              </p:ext>
            </p:extLst>
          </p:nvPr>
        </p:nvGraphicFramePr>
        <p:xfrm>
          <a:off x="325922" y="3961782"/>
          <a:ext cx="5505784" cy="828701"/>
        </p:xfrm>
        <a:graphic>
          <a:graphicData uri="http://schemas.openxmlformats.org/drawingml/2006/table">
            <a:tbl>
              <a:tblPr firstRow="1">
                <a:tableStyleId>{5C22544A-7EE6-4342-B048-85BDC9FD1C3A}</a:tableStyleId>
              </a:tblPr>
              <a:tblGrid>
                <a:gridCol w="2496001">
                  <a:extLst>
                    <a:ext uri="{9D8B030D-6E8A-4147-A177-3AD203B41FA5}">
                      <a16:colId xmlns:a16="http://schemas.microsoft.com/office/drawing/2014/main" val="1299756746"/>
                    </a:ext>
                  </a:extLst>
                </a:gridCol>
                <a:gridCol w="3009783">
                  <a:extLst>
                    <a:ext uri="{9D8B030D-6E8A-4147-A177-3AD203B41FA5}">
                      <a16:colId xmlns:a16="http://schemas.microsoft.com/office/drawing/2014/main" val="3789867017"/>
                    </a:ext>
                  </a:extLst>
                </a:gridCol>
              </a:tblGrid>
              <a:tr h="46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Change in net eligible instruction/ tuition costs from FY23 to FY24</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a:solidFill>
                            <a:schemeClr val="tx1"/>
                          </a:solidFill>
                        </a:rPr>
                        <a:t>$1,300,000 minus $1,000,000 = </a:t>
                      </a:r>
                    </a:p>
                    <a:p>
                      <a:pPr algn="l">
                        <a:spcBef>
                          <a:spcPts val="300"/>
                        </a:spcBef>
                      </a:pPr>
                      <a:r>
                        <a:rPr lang="en-US" sz="1200" b="0">
                          <a:solidFill>
                            <a:schemeClr val="tx1"/>
                          </a:solidFill>
                        </a:rPr>
                        <a:t>$300,000, which is a 30% increase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9066832"/>
                  </a:ext>
                </a:extLst>
              </a:tr>
              <a:tr h="333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0.5% of FY23 Net School Spending</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spcBef>
                          <a:spcPts val="300"/>
                        </a:spcBef>
                      </a:pPr>
                      <a:r>
                        <a:rPr lang="en-US" sz="1200" b="0" dirty="0">
                          <a:solidFill>
                            <a:schemeClr val="tx1"/>
                          </a:solidFill>
                        </a:rPr>
                        <a:t>$64,000,000 times 0.005 = $320,000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643472"/>
                  </a:ext>
                </a:extLst>
              </a:tr>
            </a:tbl>
          </a:graphicData>
        </a:graphic>
      </p:graphicFrame>
      <p:graphicFrame>
        <p:nvGraphicFramePr>
          <p:cNvPr id="13" name="Table 6">
            <a:extLst>
              <a:ext uri="{FF2B5EF4-FFF2-40B4-BE49-F238E27FC236}">
                <a16:creationId xmlns:a16="http://schemas.microsoft.com/office/drawing/2014/main" id="{1803DAAF-DFD8-41D3-BBAC-2CF53A29EE39}"/>
              </a:ext>
            </a:extLst>
          </p:cNvPr>
          <p:cNvGraphicFramePr>
            <a:graphicFrameLocks noGrp="1"/>
          </p:cNvGraphicFramePr>
          <p:nvPr>
            <p:extLst>
              <p:ext uri="{D42A27DB-BD31-4B8C-83A1-F6EECF244321}">
                <p14:modId xmlns:p14="http://schemas.microsoft.com/office/powerpoint/2010/main" val="3215824916"/>
              </p:ext>
            </p:extLst>
          </p:nvPr>
        </p:nvGraphicFramePr>
        <p:xfrm>
          <a:off x="325922" y="5147869"/>
          <a:ext cx="5505784" cy="1463040"/>
        </p:xfrm>
        <a:graphic>
          <a:graphicData uri="http://schemas.openxmlformats.org/drawingml/2006/table">
            <a:tbl>
              <a:tblPr firstRow="1">
                <a:tableStyleId>{5C22544A-7EE6-4342-B048-85BDC9FD1C3A}</a:tableStyleId>
              </a:tblPr>
              <a:tblGrid>
                <a:gridCol w="2483890">
                  <a:extLst>
                    <a:ext uri="{9D8B030D-6E8A-4147-A177-3AD203B41FA5}">
                      <a16:colId xmlns:a16="http://schemas.microsoft.com/office/drawing/2014/main" val="1299756746"/>
                    </a:ext>
                  </a:extLst>
                </a:gridCol>
                <a:gridCol w="3021894">
                  <a:extLst>
                    <a:ext uri="{9D8B030D-6E8A-4147-A177-3AD203B41FA5}">
                      <a16:colId xmlns:a16="http://schemas.microsoft.com/office/drawing/2014/main" val="3789867017"/>
                    </a:ext>
                  </a:extLst>
                </a:gridCol>
              </a:tblGrid>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Does district qualify for Extraordinary Relief?</a:t>
                      </a:r>
                      <a:endParaRPr lang="en-US" sz="1200" b="0" baseline="300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Yes. Change in expenses are 30%, which is higher than the 25%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240613"/>
                  </a:ext>
                </a:extLst>
              </a:tr>
              <a:tr h="436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Does district qualify for Reserve Relief?</a:t>
                      </a:r>
                      <a:endParaRPr lang="en-US" sz="1200" b="0" baseline="300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 Change in expenses are $300,000, which is less than the $320,000 NSS increase required (even though change in expenses are 30%, which is higher than the 7.5% required)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6245356"/>
                  </a:ext>
                </a:extLst>
              </a:tr>
            </a:tbl>
          </a:graphicData>
        </a:graphic>
      </p:graphicFrame>
      <p:sp>
        <p:nvSpPr>
          <p:cNvPr id="14" name="TextBox 13">
            <a:extLst>
              <a:ext uri="{FF2B5EF4-FFF2-40B4-BE49-F238E27FC236}">
                <a16:creationId xmlns:a16="http://schemas.microsoft.com/office/drawing/2014/main" id="{C66E4C7E-5FF8-E3DB-4221-FD727F644837}"/>
              </a:ext>
            </a:extLst>
          </p:cNvPr>
          <p:cNvSpPr txBox="1"/>
          <p:nvPr/>
        </p:nvSpPr>
        <p:spPr>
          <a:xfrm>
            <a:off x="6206048" y="2054676"/>
            <a:ext cx="5660136" cy="307777"/>
          </a:xfrm>
          <a:prstGeom prst="rect">
            <a:avLst/>
          </a:prstGeom>
          <a:noFill/>
        </p:spPr>
        <p:txBody>
          <a:bodyPr wrap="square" rtlCol="0">
            <a:spAutoFit/>
          </a:bodyPr>
          <a:lstStyle/>
          <a:p>
            <a:r>
              <a:rPr lang="en-US" sz="1400" b="1"/>
              <a:t>D. Calculating Extraordinary Relief Reimbursement</a:t>
            </a:r>
          </a:p>
        </p:txBody>
      </p:sp>
      <p:sp>
        <p:nvSpPr>
          <p:cNvPr id="15" name="TextBox 14">
            <a:extLst>
              <a:ext uri="{FF2B5EF4-FFF2-40B4-BE49-F238E27FC236}">
                <a16:creationId xmlns:a16="http://schemas.microsoft.com/office/drawing/2014/main" id="{A08B095B-3FD3-C18D-BEC8-9BD386D856DC}"/>
              </a:ext>
            </a:extLst>
          </p:cNvPr>
          <p:cNvSpPr txBox="1"/>
          <p:nvPr/>
        </p:nvSpPr>
        <p:spPr>
          <a:xfrm>
            <a:off x="6196904" y="4214203"/>
            <a:ext cx="5687568" cy="307777"/>
          </a:xfrm>
          <a:prstGeom prst="rect">
            <a:avLst/>
          </a:prstGeom>
          <a:noFill/>
        </p:spPr>
        <p:txBody>
          <a:bodyPr wrap="square" rtlCol="0">
            <a:spAutoFit/>
          </a:bodyPr>
          <a:lstStyle/>
          <a:p>
            <a:r>
              <a:rPr lang="en-US" sz="1400" b="1"/>
              <a:t>E. Calculating Reserve Relief Reimbursement</a:t>
            </a:r>
          </a:p>
        </p:txBody>
      </p:sp>
    </p:spTree>
    <p:extLst>
      <p:ext uri="{BB962C8B-B14F-4D97-AF65-F5344CB8AC3E}">
        <p14:creationId xmlns:p14="http://schemas.microsoft.com/office/powerpoint/2010/main" val="2232967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F26D5A5E6A7B48969CC172B6C19D03" ma:contentTypeVersion="13" ma:contentTypeDescription="Create a new document." ma:contentTypeScope="" ma:versionID="5a1a8b65e3ccba5c4fd573d80b6950de">
  <xsd:schema xmlns:xsd="http://www.w3.org/2001/XMLSchema" xmlns:xs="http://www.w3.org/2001/XMLSchema" xmlns:p="http://schemas.microsoft.com/office/2006/metadata/properties" xmlns:ns2="42e21ee1-8e13-46c6-b775-69c4c9f561ff" xmlns:ns3="2a2c6b6e-b2ea-4611-9a92-98190716b015" targetNamespace="http://schemas.microsoft.com/office/2006/metadata/properties" ma:root="true" ma:fieldsID="0b22dbc93845224e43f391529d647fac" ns2:_="" ns3:_="">
    <xsd:import namespace="42e21ee1-8e13-46c6-b775-69c4c9f561ff"/>
    <xsd:import namespace="2a2c6b6e-b2ea-4611-9a92-98190716b0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21ee1-8e13-46c6-b775-69c4c9f56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2c6b6e-b2ea-4611-9a92-98190716b0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6741360-81bc-40cb-aab6-8310e4820ba0}" ma:internalName="TaxCatchAll" ma:showField="CatchAllData" ma:web="2a2c6b6e-b2ea-4611-9a92-98190716b0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2c6b6e-b2ea-4611-9a92-98190716b015">
      <UserInfo>
        <DisplayName>Bettencourt, Helene H. (DESE)</DisplayName>
        <AccountId>18</AccountId>
        <AccountType/>
      </UserInfo>
      <UserInfo>
        <DisplayName>Foley, Kinnon (DESE)</DisplayName>
        <AccountId>1477</AccountId>
        <AccountType/>
      </UserInfo>
    </SharedWithUsers>
    <TaxCatchAll xmlns="2a2c6b6e-b2ea-4611-9a92-98190716b015" xsi:nil="true"/>
    <lcf76f155ced4ddcb4097134ff3c332f xmlns="42e21ee1-8e13-46c6-b775-69c4c9f561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8F8B0-161A-4670-8EE2-6A722059548F}">
  <ds:schemaRefs>
    <ds:schemaRef ds:uri="2a2c6b6e-b2ea-4611-9a92-98190716b015"/>
    <ds:schemaRef ds:uri="42e21ee1-8e13-46c6-b775-69c4c9f561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42e21ee1-8e13-46c6-b775-69c4c9f561ff"/>
    <ds:schemaRef ds:uri="http://purl.org/dc/terms/"/>
    <ds:schemaRef ds:uri="http://schemas.microsoft.com/office/infopath/2007/PartnerControls"/>
    <ds:schemaRef ds:uri="http://schemas.openxmlformats.org/package/2006/metadata/core-properties"/>
    <ds:schemaRef ds:uri="2a2c6b6e-b2ea-4611-9a92-98190716b015"/>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2838</Words>
  <Application>Microsoft Office PowerPoint</Application>
  <PresentationFormat>Widescreen</PresentationFormat>
  <Paragraphs>404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Raleway</vt:lpstr>
      <vt:lpstr>Office Theme</vt:lpstr>
      <vt:lpstr>Extraordinary Relief and Reserve Relief</vt:lpstr>
      <vt:lpstr>Agenda</vt:lpstr>
      <vt:lpstr>Circuit Breaker Program</vt:lpstr>
      <vt:lpstr>Reserve Relief Language</vt:lpstr>
      <vt:lpstr>Relief Program: Eligibility Overview</vt:lpstr>
      <vt:lpstr>Circuit Breaker Claiming Eligibility</vt:lpstr>
      <vt:lpstr>Circuit Breaker Reimbursements</vt:lpstr>
      <vt:lpstr>Calculation Example: Scenario 1</vt:lpstr>
      <vt:lpstr>Calculation Example: Scenario 2</vt:lpstr>
      <vt:lpstr>Calculation Example: Scenario 3</vt:lpstr>
      <vt:lpstr>Calculation Example: Scenario 4</vt:lpstr>
      <vt:lpstr>Scenarios 1 - 4</vt:lpstr>
      <vt:lpstr>Scenarios 1 – 4 Continued</vt:lpstr>
      <vt:lpstr>Finding Key Metrics (net eligible instruction &amp; tuition)</vt:lpstr>
      <vt:lpstr>Finding Key Metrics (net school spending)</vt:lpstr>
      <vt:lpstr>Relief Claiming Timeline</vt:lpstr>
      <vt:lpstr>Upcoming Trainings</vt:lpstr>
      <vt:lpstr>Further Information</vt:lpstr>
      <vt:lpstr>Questions?</vt:lpstr>
      <vt:lpstr>Thank You</vt:lpstr>
      <vt:lpstr>Additional Resource Materials</vt:lpstr>
      <vt:lpstr>Reserve Relief Language</vt:lpstr>
      <vt:lpstr>Circuit Breaker Cost Eligibility</vt:lpstr>
      <vt:lpstr>Eligible Out-of-District Costs   (1 of 2)</vt:lpstr>
      <vt:lpstr>Eligible Out-of-District Costs  (2 of 2)</vt:lpstr>
      <vt:lpstr>Eligible In-District Costs  (1 of 2)</vt:lpstr>
      <vt:lpstr>Eligible In-District Costs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Extraordinary Relief and Reserve Relief Overview</dc:title>
  <dc:creator>DESE</dc:creator>
  <cp:lastModifiedBy>Zou, Dong (EOE)</cp:lastModifiedBy>
  <cp:revision>4</cp:revision>
  <dcterms:created xsi:type="dcterms:W3CDTF">2022-10-11T20:32:22Z</dcterms:created>
  <dcterms:modified xsi:type="dcterms:W3CDTF">2024-01-09T19:55:39Z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9 2024 12:00AM</vt:lpwstr>
  </property>
</Properties>
</file>