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27"/>
  </p:notesMasterIdLst>
  <p:handoutMasterIdLst>
    <p:handoutMasterId r:id="rId28"/>
  </p:handoutMasterIdLst>
  <p:sldIdLst>
    <p:sldId id="277" r:id="rId6"/>
    <p:sldId id="257" r:id="rId7"/>
    <p:sldId id="285" r:id="rId8"/>
    <p:sldId id="284" r:id="rId9"/>
    <p:sldId id="282" r:id="rId10"/>
    <p:sldId id="286" r:id="rId11"/>
    <p:sldId id="287" r:id="rId12"/>
    <p:sldId id="288" r:id="rId13"/>
    <p:sldId id="290" r:id="rId14"/>
    <p:sldId id="358" r:id="rId15"/>
    <p:sldId id="289" r:id="rId16"/>
    <p:sldId id="291" r:id="rId17"/>
    <p:sldId id="299" r:id="rId18"/>
    <p:sldId id="357" r:id="rId19"/>
    <p:sldId id="296" r:id="rId20"/>
    <p:sldId id="293" r:id="rId21"/>
    <p:sldId id="295" r:id="rId22"/>
    <p:sldId id="298" r:id="rId23"/>
    <p:sldId id="294" r:id="rId24"/>
    <p:sldId id="359" r:id="rId25"/>
    <p:sldId id="350" r:id="rId2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85"/>
            <p14:sldId id="284"/>
            <p14:sldId id="282"/>
            <p14:sldId id="286"/>
            <p14:sldId id="287"/>
            <p14:sldId id="288"/>
            <p14:sldId id="290"/>
            <p14:sldId id="358"/>
            <p14:sldId id="289"/>
            <p14:sldId id="291"/>
            <p14:sldId id="299"/>
            <p14:sldId id="357"/>
            <p14:sldId id="296"/>
            <p14:sldId id="293"/>
            <p14:sldId id="295"/>
            <p14:sldId id="298"/>
            <p14:sldId id="294"/>
            <p14:sldId id="359"/>
            <p14:sldId id="3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791C"/>
    <a:srgbClr val="203B6A"/>
    <a:srgbClr val="E7E8EB"/>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68" autoAdjust="0"/>
    <p:restoredTop sz="93792" autoAdjust="0"/>
  </p:normalViewPr>
  <p:slideViewPr>
    <p:cSldViewPr snapToGrid="0">
      <p:cViewPr varScale="1">
        <p:scale>
          <a:sx n="81" d="100"/>
          <a:sy n="81" d="100"/>
        </p:scale>
        <p:origin x="126"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13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SE-FPS-MAL-001.doe.mass.edu\SHARED\FINANCE\SCHFIN\FY21data\choice21\March\ChoiceCalc21Marc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851152640089"/>
          <c:y val="4.4725902874647672E-2"/>
          <c:w val="0.71229286837149908"/>
          <c:h val="0.78909284237128052"/>
        </c:manualLayout>
      </c:layout>
      <c:barChart>
        <c:barDir val="col"/>
        <c:grouping val="clustered"/>
        <c:varyColors val="0"/>
        <c:ser>
          <c:idx val="1"/>
          <c:order val="1"/>
          <c:tx>
            <c:strRef>
              <c:f>graph!$J$10</c:f>
              <c:strCache>
                <c:ptCount val="1"/>
                <c:pt idx="0">
                  <c:v>Tuition</c:v>
                </c:pt>
              </c:strCache>
            </c:strRef>
          </c:tx>
          <c:spPr>
            <a:solidFill>
              <a:srgbClr val="92D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8786008929338051E-2"/>
                      <c:h val="7.1785975549297623E-2"/>
                    </c:manualLayout>
                  </c15:layout>
                </c:ext>
                <c:ext xmlns:c16="http://schemas.microsoft.com/office/drawing/2014/chart" uri="{C3380CC4-5D6E-409C-BE32-E72D297353CC}">
                  <c16:uniqueId val="{0000001E-0CBF-4D7A-9C65-263B41A1445A}"/>
                </c:ext>
              </c:extLst>
            </c:dLbl>
            <c:dLbl>
              <c:idx val="1"/>
              <c:delete val="1"/>
              <c:extLst>
                <c:ext xmlns:c15="http://schemas.microsoft.com/office/drawing/2012/chart" uri="{CE6537A1-D6FC-4f65-9D91-7224C49458BB}"/>
                <c:ext xmlns:c16="http://schemas.microsoft.com/office/drawing/2014/chart" uri="{C3380CC4-5D6E-409C-BE32-E72D297353CC}">
                  <c16:uniqueId val="{00000000-0CBF-4D7A-9C65-263B41A1445A}"/>
                </c:ext>
              </c:extLst>
            </c:dLbl>
            <c:dLbl>
              <c:idx val="2"/>
              <c:delete val="1"/>
              <c:extLst>
                <c:ext xmlns:c15="http://schemas.microsoft.com/office/drawing/2012/chart" uri="{CE6537A1-D6FC-4f65-9D91-7224C49458BB}"/>
                <c:ext xmlns:c16="http://schemas.microsoft.com/office/drawing/2014/chart" uri="{C3380CC4-5D6E-409C-BE32-E72D297353CC}">
                  <c16:uniqueId val="{00000001-0CBF-4D7A-9C65-263B41A1445A}"/>
                </c:ext>
              </c:extLst>
            </c:dLbl>
            <c:dLbl>
              <c:idx val="3"/>
              <c:delete val="1"/>
              <c:extLst>
                <c:ext xmlns:c15="http://schemas.microsoft.com/office/drawing/2012/chart" uri="{CE6537A1-D6FC-4f65-9D91-7224C49458BB}"/>
                <c:ext xmlns:c16="http://schemas.microsoft.com/office/drawing/2014/chart" uri="{C3380CC4-5D6E-409C-BE32-E72D297353CC}">
                  <c16:uniqueId val="{00000002-0CBF-4D7A-9C65-263B41A1445A}"/>
                </c:ext>
              </c:extLst>
            </c:dLbl>
            <c:dLbl>
              <c:idx val="4"/>
              <c:delete val="1"/>
              <c:extLst>
                <c:ext xmlns:c15="http://schemas.microsoft.com/office/drawing/2012/chart" uri="{CE6537A1-D6FC-4f65-9D91-7224C49458BB}"/>
                <c:ext xmlns:c16="http://schemas.microsoft.com/office/drawing/2014/chart" uri="{C3380CC4-5D6E-409C-BE32-E72D297353CC}">
                  <c16:uniqueId val="{00000003-0CBF-4D7A-9C65-263B41A1445A}"/>
                </c:ext>
              </c:extLst>
            </c:dLbl>
            <c:dLbl>
              <c:idx val="5"/>
              <c:delete val="1"/>
              <c:extLst>
                <c:ext xmlns:c15="http://schemas.microsoft.com/office/drawing/2012/chart" uri="{CE6537A1-D6FC-4f65-9D91-7224C49458BB}"/>
                <c:ext xmlns:c16="http://schemas.microsoft.com/office/drawing/2014/chart" uri="{C3380CC4-5D6E-409C-BE32-E72D297353CC}">
                  <c16:uniqueId val="{00000004-0CBF-4D7A-9C65-263B41A1445A}"/>
                </c:ext>
              </c:extLst>
            </c:dLbl>
            <c:dLbl>
              <c:idx val="6"/>
              <c:delete val="1"/>
              <c:extLst>
                <c:ext xmlns:c15="http://schemas.microsoft.com/office/drawing/2012/chart" uri="{CE6537A1-D6FC-4f65-9D91-7224C49458BB}"/>
                <c:ext xmlns:c16="http://schemas.microsoft.com/office/drawing/2014/chart" uri="{C3380CC4-5D6E-409C-BE32-E72D297353CC}">
                  <c16:uniqueId val="{00000005-0CBF-4D7A-9C65-263B41A1445A}"/>
                </c:ext>
              </c:extLst>
            </c:dLbl>
            <c:dLbl>
              <c:idx val="7"/>
              <c:delete val="1"/>
              <c:extLst>
                <c:ext xmlns:c15="http://schemas.microsoft.com/office/drawing/2012/chart" uri="{CE6537A1-D6FC-4f65-9D91-7224C49458BB}"/>
                <c:ext xmlns:c16="http://schemas.microsoft.com/office/drawing/2014/chart" uri="{C3380CC4-5D6E-409C-BE32-E72D297353CC}">
                  <c16:uniqueId val="{00000006-0CBF-4D7A-9C65-263B41A1445A}"/>
                </c:ext>
              </c:extLst>
            </c:dLbl>
            <c:dLbl>
              <c:idx val="8"/>
              <c:delete val="1"/>
              <c:extLst>
                <c:ext xmlns:c15="http://schemas.microsoft.com/office/drawing/2012/chart" uri="{CE6537A1-D6FC-4f65-9D91-7224C49458BB}"/>
                <c:ext xmlns:c16="http://schemas.microsoft.com/office/drawing/2014/chart" uri="{C3380CC4-5D6E-409C-BE32-E72D297353CC}">
                  <c16:uniqueId val="{00000007-0CBF-4D7A-9C65-263B41A1445A}"/>
                </c:ext>
              </c:extLst>
            </c:dLbl>
            <c:dLbl>
              <c:idx val="9"/>
              <c:delete val="1"/>
              <c:extLst>
                <c:ext xmlns:c15="http://schemas.microsoft.com/office/drawing/2012/chart" uri="{CE6537A1-D6FC-4f65-9D91-7224C49458BB}"/>
                <c:ext xmlns:c16="http://schemas.microsoft.com/office/drawing/2014/chart" uri="{C3380CC4-5D6E-409C-BE32-E72D297353CC}">
                  <c16:uniqueId val="{00000008-0CBF-4D7A-9C65-263B41A1445A}"/>
                </c:ext>
              </c:extLst>
            </c:dLbl>
            <c:dLbl>
              <c:idx val="10"/>
              <c:delete val="1"/>
              <c:extLst>
                <c:ext xmlns:c15="http://schemas.microsoft.com/office/drawing/2012/chart" uri="{CE6537A1-D6FC-4f65-9D91-7224C49458BB}"/>
                <c:ext xmlns:c16="http://schemas.microsoft.com/office/drawing/2014/chart" uri="{C3380CC4-5D6E-409C-BE32-E72D297353CC}">
                  <c16:uniqueId val="{00000009-0CBF-4D7A-9C65-263B41A1445A}"/>
                </c:ext>
              </c:extLst>
            </c:dLbl>
            <c:dLbl>
              <c:idx val="11"/>
              <c:delete val="1"/>
              <c:extLst>
                <c:ext xmlns:c15="http://schemas.microsoft.com/office/drawing/2012/chart" uri="{CE6537A1-D6FC-4f65-9D91-7224C49458BB}"/>
                <c:ext xmlns:c16="http://schemas.microsoft.com/office/drawing/2014/chart" uri="{C3380CC4-5D6E-409C-BE32-E72D297353CC}">
                  <c16:uniqueId val="{0000000A-0CBF-4D7A-9C65-263B41A1445A}"/>
                </c:ext>
              </c:extLst>
            </c:dLbl>
            <c:dLbl>
              <c:idx val="12"/>
              <c:delete val="1"/>
              <c:extLst>
                <c:ext xmlns:c15="http://schemas.microsoft.com/office/drawing/2012/chart" uri="{CE6537A1-D6FC-4f65-9D91-7224C49458BB}"/>
                <c:ext xmlns:c16="http://schemas.microsoft.com/office/drawing/2014/chart" uri="{C3380CC4-5D6E-409C-BE32-E72D297353CC}">
                  <c16:uniqueId val="{0000000B-0CBF-4D7A-9C65-263B41A1445A}"/>
                </c:ext>
              </c:extLst>
            </c:dLbl>
            <c:dLbl>
              <c:idx val="13"/>
              <c:layout>
                <c:manualLayout>
                  <c:x val="3.4231921266581087E-3"/>
                  <c:y val="0.165559402350970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BF-4D7A-9C65-263B41A144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graph!$H$11:$H$24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graph!$J$11:$J$24</c:f>
              <c:numCache>
                <c:formatCode>"$"#,##0.0</c:formatCode>
                <c:ptCount val="14"/>
                <c:pt idx="0">
                  <c:v>62.019694999999999</c:v>
                </c:pt>
                <c:pt idx="1">
                  <c:v>65.515722999999994</c:v>
                </c:pt>
                <c:pt idx="2">
                  <c:v>67.917120999999995</c:v>
                </c:pt>
                <c:pt idx="3">
                  <c:v>70.310744999999997</c:v>
                </c:pt>
                <c:pt idx="4">
                  <c:v>74.110558999999995</c:v>
                </c:pt>
                <c:pt idx="5">
                  <c:v>77.736784999999998</c:v>
                </c:pt>
                <c:pt idx="6">
                  <c:v>82.461387000000002</c:v>
                </c:pt>
                <c:pt idx="7">
                  <c:v>88.792518999999999</c:v>
                </c:pt>
                <c:pt idx="8">
                  <c:v>94.745180000000005</c:v>
                </c:pt>
                <c:pt idx="9">
                  <c:v>99.975746999999998</c:v>
                </c:pt>
                <c:pt idx="10">
                  <c:v>103.38994700000001</c:v>
                </c:pt>
                <c:pt idx="11">
                  <c:v>111.022226</c:v>
                </c:pt>
                <c:pt idx="12">
                  <c:v>114.1</c:v>
                </c:pt>
                <c:pt idx="13">
                  <c:v>113.6</c:v>
                </c:pt>
              </c:numCache>
            </c:numRef>
          </c:val>
          <c:extLst>
            <c:ext xmlns:c16="http://schemas.microsoft.com/office/drawing/2014/chart" uri="{C3380CC4-5D6E-409C-BE32-E72D297353CC}">
              <c16:uniqueId val="{0000000D-0CBF-4D7A-9C65-263B41A1445A}"/>
            </c:ext>
          </c:extLst>
        </c:ser>
        <c:dLbls>
          <c:dLblPos val="ctr"/>
          <c:showLegendKey val="0"/>
          <c:showVal val="1"/>
          <c:showCatName val="0"/>
          <c:showSerName val="0"/>
          <c:showPercent val="0"/>
          <c:showBubbleSize val="0"/>
        </c:dLbls>
        <c:gapWidth val="150"/>
        <c:axId val="174557440"/>
        <c:axId val="174567424"/>
      </c:barChart>
      <c:lineChart>
        <c:grouping val="standard"/>
        <c:varyColors val="0"/>
        <c:ser>
          <c:idx val="0"/>
          <c:order val="0"/>
          <c:tx>
            <c:strRef>
              <c:f>graph!$I$10</c:f>
              <c:strCache>
                <c:ptCount val="1"/>
                <c:pt idx="0">
                  <c:v>Students</c:v>
                </c:pt>
              </c:strCache>
            </c:strRef>
          </c:tx>
          <c:spPr>
            <a:ln w="28575" cap="rnd" cmpd="sng" algn="ctr">
              <a:solidFill>
                <a:schemeClr val="accent1">
                  <a:shade val="95000"/>
                  <a:satMod val="105000"/>
                </a:schemeClr>
              </a:solidFill>
              <a:prstDash val="solid"/>
              <a:round/>
            </a:ln>
            <a:effectLst/>
          </c:spPr>
          <c:marker>
            <c:symbol val="none"/>
          </c:marker>
          <c:dLbls>
            <c:dLbl>
              <c:idx val="0"/>
              <c:layout>
                <c:manualLayout>
                  <c:x val="-5.2066420664206657E-2"/>
                  <c:y val="-5.0666666666666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BF-4D7A-9C65-263B41A1445A}"/>
                </c:ext>
              </c:extLst>
            </c:dLbl>
            <c:dLbl>
              <c:idx val="1"/>
              <c:delete val="1"/>
              <c:extLst>
                <c:ext xmlns:c15="http://schemas.microsoft.com/office/drawing/2012/chart" uri="{CE6537A1-D6FC-4f65-9D91-7224C49458BB}"/>
                <c:ext xmlns:c16="http://schemas.microsoft.com/office/drawing/2014/chart" uri="{C3380CC4-5D6E-409C-BE32-E72D297353CC}">
                  <c16:uniqueId val="{0000000F-0CBF-4D7A-9C65-263B41A1445A}"/>
                </c:ext>
              </c:extLst>
            </c:dLbl>
            <c:dLbl>
              <c:idx val="2"/>
              <c:delete val="1"/>
              <c:extLst>
                <c:ext xmlns:c15="http://schemas.microsoft.com/office/drawing/2012/chart" uri="{CE6537A1-D6FC-4f65-9D91-7224C49458BB}"/>
                <c:ext xmlns:c16="http://schemas.microsoft.com/office/drawing/2014/chart" uri="{C3380CC4-5D6E-409C-BE32-E72D297353CC}">
                  <c16:uniqueId val="{00000010-0CBF-4D7A-9C65-263B41A1445A}"/>
                </c:ext>
              </c:extLst>
            </c:dLbl>
            <c:dLbl>
              <c:idx val="3"/>
              <c:delete val="1"/>
              <c:extLst>
                <c:ext xmlns:c15="http://schemas.microsoft.com/office/drawing/2012/chart" uri="{CE6537A1-D6FC-4f65-9D91-7224C49458BB}"/>
                <c:ext xmlns:c16="http://schemas.microsoft.com/office/drawing/2014/chart" uri="{C3380CC4-5D6E-409C-BE32-E72D297353CC}">
                  <c16:uniqueId val="{00000011-0CBF-4D7A-9C65-263B41A1445A}"/>
                </c:ext>
              </c:extLst>
            </c:dLbl>
            <c:dLbl>
              <c:idx val="4"/>
              <c:delete val="1"/>
              <c:extLst>
                <c:ext xmlns:c15="http://schemas.microsoft.com/office/drawing/2012/chart" uri="{CE6537A1-D6FC-4f65-9D91-7224C49458BB}"/>
                <c:ext xmlns:c16="http://schemas.microsoft.com/office/drawing/2014/chart" uri="{C3380CC4-5D6E-409C-BE32-E72D297353CC}">
                  <c16:uniqueId val="{00000012-0CBF-4D7A-9C65-263B41A1445A}"/>
                </c:ext>
              </c:extLst>
            </c:dLbl>
            <c:dLbl>
              <c:idx val="5"/>
              <c:delete val="1"/>
              <c:extLst>
                <c:ext xmlns:c15="http://schemas.microsoft.com/office/drawing/2012/chart" uri="{CE6537A1-D6FC-4f65-9D91-7224C49458BB}"/>
                <c:ext xmlns:c16="http://schemas.microsoft.com/office/drawing/2014/chart" uri="{C3380CC4-5D6E-409C-BE32-E72D297353CC}">
                  <c16:uniqueId val="{00000013-0CBF-4D7A-9C65-263B41A1445A}"/>
                </c:ext>
              </c:extLst>
            </c:dLbl>
            <c:dLbl>
              <c:idx val="6"/>
              <c:delete val="1"/>
              <c:extLst>
                <c:ext xmlns:c15="http://schemas.microsoft.com/office/drawing/2012/chart" uri="{CE6537A1-D6FC-4f65-9D91-7224C49458BB}"/>
                <c:ext xmlns:c16="http://schemas.microsoft.com/office/drawing/2014/chart" uri="{C3380CC4-5D6E-409C-BE32-E72D297353CC}">
                  <c16:uniqueId val="{00000014-0CBF-4D7A-9C65-263B41A1445A}"/>
                </c:ext>
              </c:extLst>
            </c:dLbl>
            <c:dLbl>
              <c:idx val="7"/>
              <c:delete val="1"/>
              <c:extLst>
                <c:ext xmlns:c15="http://schemas.microsoft.com/office/drawing/2012/chart" uri="{CE6537A1-D6FC-4f65-9D91-7224C49458BB}"/>
                <c:ext xmlns:c16="http://schemas.microsoft.com/office/drawing/2014/chart" uri="{C3380CC4-5D6E-409C-BE32-E72D297353CC}">
                  <c16:uniqueId val="{00000015-0CBF-4D7A-9C65-263B41A1445A}"/>
                </c:ext>
              </c:extLst>
            </c:dLbl>
            <c:dLbl>
              <c:idx val="8"/>
              <c:delete val="1"/>
              <c:extLst>
                <c:ext xmlns:c15="http://schemas.microsoft.com/office/drawing/2012/chart" uri="{CE6537A1-D6FC-4f65-9D91-7224C49458BB}"/>
                <c:ext xmlns:c16="http://schemas.microsoft.com/office/drawing/2014/chart" uri="{C3380CC4-5D6E-409C-BE32-E72D297353CC}">
                  <c16:uniqueId val="{00000016-0CBF-4D7A-9C65-263B41A1445A}"/>
                </c:ext>
              </c:extLst>
            </c:dLbl>
            <c:dLbl>
              <c:idx val="9"/>
              <c:delete val="1"/>
              <c:extLst>
                <c:ext xmlns:c15="http://schemas.microsoft.com/office/drawing/2012/chart" uri="{CE6537A1-D6FC-4f65-9D91-7224C49458BB}"/>
                <c:ext xmlns:c16="http://schemas.microsoft.com/office/drawing/2014/chart" uri="{C3380CC4-5D6E-409C-BE32-E72D297353CC}">
                  <c16:uniqueId val="{00000017-0CBF-4D7A-9C65-263B41A1445A}"/>
                </c:ext>
              </c:extLst>
            </c:dLbl>
            <c:dLbl>
              <c:idx val="10"/>
              <c:delete val="1"/>
              <c:extLst>
                <c:ext xmlns:c15="http://schemas.microsoft.com/office/drawing/2012/chart" uri="{CE6537A1-D6FC-4f65-9D91-7224C49458BB}"/>
                <c:ext xmlns:c16="http://schemas.microsoft.com/office/drawing/2014/chart" uri="{C3380CC4-5D6E-409C-BE32-E72D297353CC}">
                  <c16:uniqueId val="{00000018-0CBF-4D7A-9C65-263B41A1445A}"/>
                </c:ext>
              </c:extLst>
            </c:dLbl>
            <c:dLbl>
              <c:idx val="11"/>
              <c:delete val="1"/>
              <c:extLst>
                <c:ext xmlns:c15="http://schemas.microsoft.com/office/drawing/2012/chart" uri="{CE6537A1-D6FC-4f65-9D91-7224C49458BB}"/>
                <c:ext xmlns:c16="http://schemas.microsoft.com/office/drawing/2014/chart" uri="{C3380CC4-5D6E-409C-BE32-E72D297353CC}">
                  <c16:uniqueId val="{00000019-0CBF-4D7A-9C65-263B41A1445A}"/>
                </c:ext>
              </c:extLst>
            </c:dLbl>
            <c:dLbl>
              <c:idx val="12"/>
              <c:delete val="1"/>
              <c:extLst>
                <c:ext xmlns:c15="http://schemas.microsoft.com/office/drawing/2012/chart" uri="{CE6537A1-D6FC-4f65-9D91-7224C49458BB}"/>
                <c:ext xmlns:c16="http://schemas.microsoft.com/office/drawing/2014/chart" uri="{C3380CC4-5D6E-409C-BE32-E72D297353CC}">
                  <c16:uniqueId val="{0000001A-0CBF-4D7A-9C65-263B41A1445A}"/>
                </c:ext>
              </c:extLst>
            </c:dLbl>
            <c:dLbl>
              <c:idx val="13"/>
              <c:layout>
                <c:manualLayout>
                  <c:x val="-0.13861176422636487"/>
                  <c:y val="-0.113215660066689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CBF-4D7A-9C65-263B41A144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graph!$H$11:$H$24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graph!$I$11:$I$24</c:f>
              <c:numCache>
                <c:formatCode>#,##0.0</c:formatCode>
                <c:ptCount val="14"/>
                <c:pt idx="0">
                  <c:v>10790.064999999995</c:v>
                </c:pt>
                <c:pt idx="1">
                  <c:v>11300.224999999999</c:v>
                </c:pt>
                <c:pt idx="2">
                  <c:v>11806.3</c:v>
                </c:pt>
                <c:pt idx="3">
                  <c:v>12195.25</c:v>
                </c:pt>
                <c:pt idx="4">
                  <c:v>12892.030000000006</c:v>
                </c:pt>
                <c:pt idx="5">
                  <c:v>13362.350000000008</c:v>
                </c:pt>
                <c:pt idx="6">
                  <c:v>13929.670000000002</c:v>
                </c:pt>
                <c:pt idx="7">
                  <c:v>14855.580000000011</c:v>
                </c:pt>
                <c:pt idx="8">
                  <c:v>15635.540000000006</c:v>
                </c:pt>
                <c:pt idx="9">
                  <c:v>16353.240000000013</c:v>
                </c:pt>
                <c:pt idx="10">
                  <c:v>16686.900000000001</c:v>
                </c:pt>
                <c:pt idx="11">
                  <c:v>17146.349999999999</c:v>
                </c:pt>
                <c:pt idx="12">
                  <c:v>17374.400000000001</c:v>
                </c:pt>
                <c:pt idx="13">
                  <c:v>17161.009999999998</c:v>
                </c:pt>
              </c:numCache>
            </c:numRef>
          </c:val>
          <c:smooth val="0"/>
          <c:extLst>
            <c:ext xmlns:c16="http://schemas.microsoft.com/office/drawing/2014/chart" uri="{C3380CC4-5D6E-409C-BE32-E72D297353CC}">
              <c16:uniqueId val="{0000001C-0CBF-4D7A-9C65-263B41A1445A}"/>
            </c:ext>
          </c:extLst>
        </c:ser>
        <c:dLbls>
          <c:dLblPos val="ctr"/>
          <c:showLegendKey val="0"/>
          <c:showVal val="1"/>
          <c:showCatName val="0"/>
          <c:showSerName val="0"/>
          <c:showPercent val="0"/>
          <c:showBubbleSize val="0"/>
        </c:dLbls>
        <c:marker val="1"/>
        <c:smooth val="0"/>
        <c:axId val="174571520"/>
        <c:axId val="174569344"/>
      </c:lineChart>
      <c:catAx>
        <c:axId val="17455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567424"/>
        <c:crosses val="autoZero"/>
        <c:auto val="1"/>
        <c:lblAlgn val="ctr"/>
        <c:lblOffset val="100"/>
        <c:noMultiLvlLbl val="0"/>
      </c:catAx>
      <c:valAx>
        <c:axId val="174567424"/>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t>
                </a:r>
                <a:r>
                  <a:rPr lang="en-US" sz="1400" baseline="0"/>
                  <a:t> millions</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quot;$&quot;#,##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557440"/>
        <c:crosses val="autoZero"/>
        <c:crossBetween val="between"/>
      </c:valAx>
      <c:valAx>
        <c:axId val="174569344"/>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Students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571520"/>
        <c:crosses val="max"/>
        <c:crossBetween val="between"/>
      </c:valAx>
      <c:catAx>
        <c:axId val="174571520"/>
        <c:scaling>
          <c:orientation val="minMax"/>
        </c:scaling>
        <c:delete val="1"/>
        <c:axPos val="b"/>
        <c:numFmt formatCode="General" sourceLinked="1"/>
        <c:majorTickMark val="out"/>
        <c:minorTickMark val="none"/>
        <c:tickLblPos val="none"/>
        <c:crossAx val="174569344"/>
        <c:crosses val="autoZero"/>
        <c:auto val="1"/>
        <c:lblAlgn val="ctr"/>
        <c:lblOffset val="100"/>
        <c:noMultiLvlLbl val="0"/>
      </c:catAx>
      <c:spPr>
        <a:noFill/>
        <a:ln>
          <a:noFill/>
        </a:ln>
        <a:effectLst/>
      </c:spPr>
    </c:plotArea>
    <c:legend>
      <c:legendPos val="b"/>
      <c:layout>
        <c:manualLayout>
          <c:xMode val="edge"/>
          <c:yMode val="edge"/>
          <c:x val="0.37315624563283245"/>
          <c:y val="0.92519056606293404"/>
          <c:w val="0.25368739409170882"/>
          <c:h val="5.02283812060625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6F54F-E719-43ED-80F7-CD752D1F8D5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DCAA22F-1E2D-49EA-BFB9-5221ABE1AD74}">
      <dgm:prSet phldrT="[Text]"/>
      <dgm:spPr/>
      <dgm:t>
        <a:bodyPr/>
        <a:lstStyle/>
        <a:p>
          <a:pPr>
            <a:buFont typeface="+mj-lt"/>
            <a:buNone/>
          </a:pPr>
          <a:r>
            <a:rPr lang="en-US" dirty="0">
              <a:effectLst/>
              <a:latin typeface="+mn-lt"/>
              <a:ea typeface="Times New Roman" panose="02020603050405020304" pitchFamily="18" charset="0"/>
            </a:rPr>
            <a:t>	Days during the school year that the student was receiving remote services, if the level of service differed from in-person services. </a:t>
          </a:r>
          <a:endParaRPr lang="en-US" dirty="0"/>
        </a:p>
      </dgm:t>
    </dgm:pt>
    <dgm:pt modelId="{EA64665B-0F36-4F58-BE7C-27ABE4F3E107}" type="parTrans" cxnId="{1D3E150F-7E32-43B6-B98B-7641B09FD1D2}">
      <dgm:prSet/>
      <dgm:spPr/>
      <dgm:t>
        <a:bodyPr/>
        <a:lstStyle/>
        <a:p>
          <a:endParaRPr lang="en-US"/>
        </a:p>
      </dgm:t>
    </dgm:pt>
    <dgm:pt modelId="{C7D1A0F7-886E-4734-85FB-118E3B17B85E}" type="sibTrans" cxnId="{1D3E150F-7E32-43B6-B98B-7641B09FD1D2}">
      <dgm:prSet/>
      <dgm:spPr/>
      <dgm:t>
        <a:bodyPr/>
        <a:lstStyle/>
        <a:p>
          <a:endParaRPr lang="en-US"/>
        </a:p>
      </dgm:t>
    </dgm:pt>
    <dgm:pt modelId="{9AC9391C-90E9-4421-990A-5C1443299B8D}">
      <dgm:prSet phldrT="[Text]"/>
      <dgm:spPr/>
      <dgm:t>
        <a:bodyPr/>
        <a:lstStyle/>
        <a:p>
          <a:pPr>
            <a:buFont typeface="+mj-lt"/>
            <a:buNone/>
          </a:pPr>
          <a:r>
            <a:rPr lang="en-US" dirty="0">
              <a:effectLst/>
              <a:latin typeface="+mn-lt"/>
              <a:ea typeface="Times New Roman" panose="02020603050405020304" pitchFamily="18" charset="0"/>
            </a:rPr>
            <a:t>	Days during the school year after the return to full-time in-person instruction if the student was receiving a different level of service than they were receiving during in-person days earlier in the year. </a:t>
          </a:r>
          <a:endParaRPr lang="en-US" dirty="0"/>
        </a:p>
      </dgm:t>
    </dgm:pt>
    <dgm:pt modelId="{A586CD31-ECCA-43AA-A1A5-565DA967B02D}" type="parTrans" cxnId="{CC2F1A93-DE69-4E52-931C-826A2ACA17CA}">
      <dgm:prSet/>
      <dgm:spPr/>
      <dgm:t>
        <a:bodyPr/>
        <a:lstStyle/>
        <a:p>
          <a:endParaRPr lang="en-US"/>
        </a:p>
      </dgm:t>
    </dgm:pt>
    <dgm:pt modelId="{ABF830DE-9EB0-48B4-AFFE-D0297F94AF24}" type="sibTrans" cxnId="{CC2F1A93-DE69-4E52-931C-826A2ACA17CA}">
      <dgm:prSet/>
      <dgm:spPr/>
      <dgm:t>
        <a:bodyPr/>
        <a:lstStyle/>
        <a:p>
          <a:endParaRPr lang="en-US"/>
        </a:p>
      </dgm:t>
    </dgm:pt>
    <dgm:pt modelId="{2A226BF2-D4D6-4521-9FCC-BABB61710977}">
      <dgm:prSet phldrT="[Text]"/>
      <dgm:spPr/>
      <dgm:t>
        <a:bodyPr/>
        <a:lstStyle/>
        <a:p>
          <a:pPr>
            <a:buFont typeface="+mj-lt"/>
            <a:buNone/>
          </a:pPr>
          <a:r>
            <a:rPr lang="en-US" dirty="0">
              <a:effectLst/>
              <a:latin typeface="+mn-lt"/>
              <a:ea typeface="Times New Roman" panose="02020603050405020304" pitchFamily="18" charset="0"/>
            </a:rPr>
            <a:t>	Days during the school year when the student was receiving in-person services in a hybrid model. </a:t>
          </a:r>
          <a:endParaRPr lang="en-US" dirty="0"/>
        </a:p>
      </dgm:t>
      <dgm:extLst>
        <a:ext uri="{E40237B7-FDA0-4F09-8148-C483321AD2D9}">
          <dgm14:cNvPr xmlns:dgm14="http://schemas.microsoft.com/office/drawing/2010/diagram" id="0" name="" descr="&#10;"/>
        </a:ext>
      </dgm:extLst>
    </dgm:pt>
    <dgm:pt modelId="{654ADACA-1D25-45D5-8B9E-833331855EC8}" type="sibTrans" cxnId="{30EF0750-047C-4AB3-A2F6-4DBB188CD8F6}">
      <dgm:prSet/>
      <dgm:spPr/>
      <dgm:t>
        <a:bodyPr/>
        <a:lstStyle/>
        <a:p>
          <a:endParaRPr lang="en-US"/>
        </a:p>
      </dgm:t>
    </dgm:pt>
    <dgm:pt modelId="{9DED153B-6A92-448D-91A0-444790CDC3AE}" type="parTrans" cxnId="{30EF0750-047C-4AB3-A2F6-4DBB188CD8F6}">
      <dgm:prSet/>
      <dgm:spPr/>
      <dgm:t>
        <a:bodyPr/>
        <a:lstStyle/>
        <a:p>
          <a:endParaRPr lang="en-US"/>
        </a:p>
      </dgm:t>
    </dgm:pt>
    <dgm:pt modelId="{548E66CB-1BA5-4449-B05A-4C1AF1A8D752}">
      <dgm:prSet phldrT="[Text]"/>
      <dgm:spPr/>
      <dgm:t>
        <a:bodyPr/>
        <a:lstStyle/>
        <a:p>
          <a:r>
            <a:rPr lang="en-US" dirty="0"/>
            <a:t>3</a:t>
          </a:r>
          <a:r>
            <a:rPr lang="en-US" baseline="30000" dirty="0"/>
            <a:t>rd</a:t>
          </a:r>
          <a:r>
            <a:rPr lang="en-US" dirty="0"/>
            <a:t> placement</a:t>
          </a:r>
        </a:p>
      </dgm:t>
    </dgm:pt>
    <dgm:pt modelId="{45D38B00-B4B9-483B-B6DF-BEB3BC3A4A84}" type="sibTrans" cxnId="{D3308B32-A43A-43C9-BCF8-B19F65A8AE0D}">
      <dgm:prSet/>
      <dgm:spPr/>
      <dgm:t>
        <a:bodyPr/>
        <a:lstStyle/>
        <a:p>
          <a:endParaRPr lang="en-US"/>
        </a:p>
      </dgm:t>
    </dgm:pt>
    <dgm:pt modelId="{8F6BA30B-8F14-4C61-9BFE-6A853B81D42A}" type="parTrans" cxnId="{D3308B32-A43A-43C9-BCF8-B19F65A8AE0D}">
      <dgm:prSet/>
      <dgm:spPr/>
      <dgm:t>
        <a:bodyPr/>
        <a:lstStyle/>
        <a:p>
          <a:endParaRPr lang="en-US"/>
        </a:p>
      </dgm:t>
    </dgm:pt>
    <dgm:pt modelId="{C5C78183-151F-4C50-8F57-B2608A30BE69}">
      <dgm:prSet phldrT="[Text]"/>
      <dgm:spPr/>
      <dgm:t>
        <a:bodyPr/>
        <a:lstStyle/>
        <a:p>
          <a:r>
            <a:rPr lang="en-US" dirty="0">
              <a:solidFill>
                <a:srgbClr val="000000"/>
              </a:solidFill>
            </a:rPr>
            <a:t>2</a:t>
          </a:r>
          <a:r>
            <a:rPr lang="en-US" baseline="30000" dirty="0">
              <a:solidFill>
                <a:srgbClr val="000000"/>
              </a:solidFill>
            </a:rPr>
            <a:t>nd</a:t>
          </a:r>
          <a:r>
            <a:rPr lang="en-US" dirty="0">
              <a:solidFill>
                <a:srgbClr val="000000"/>
              </a:solidFill>
            </a:rPr>
            <a:t> placement</a:t>
          </a:r>
        </a:p>
      </dgm:t>
    </dgm:pt>
    <dgm:pt modelId="{B5299E13-05A0-42BA-BF8C-A9FDF0151EBF}" type="sibTrans" cxnId="{90419605-9382-4BBD-B171-BCC897C7AB74}">
      <dgm:prSet/>
      <dgm:spPr/>
      <dgm:t>
        <a:bodyPr/>
        <a:lstStyle/>
        <a:p>
          <a:endParaRPr lang="en-US"/>
        </a:p>
      </dgm:t>
    </dgm:pt>
    <dgm:pt modelId="{B6BEA353-92FB-4B5B-9DEC-3ADA0C4394E6}" type="parTrans" cxnId="{90419605-9382-4BBD-B171-BCC897C7AB74}">
      <dgm:prSet/>
      <dgm:spPr/>
      <dgm:t>
        <a:bodyPr/>
        <a:lstStyle/>
        <a:p>
          <a:endParaRPr lang="en-US"/>
        </a:p>
      </dgm:t>
    </dgm:pt>
    <dgm:pt modelId="{C0C68BF8-FB5E-4D7B-9AA5-B79D39869B38}">
      <dgm:prSet phldrT="[Text]"/>
      <dgm:spPr/>
      <dgm:t>
        <a:bodyPr/>
        <a:lstStyle/>
        <a:p>
          <a:r>
            <a:rPr lang="en-US" dirty="0">
              <a:solidFill>
                <a:srgbClr val="000000"/>
              </a:solidFill>
            </a:rPr>
            <a:t>1</a:t>
          </a:r>
          <a:r>
            <a:rPr lang="en-US" baseline="30000" dirty="0">
              <a:solidFill>
                <a:srgbClr val="000000"/>
              </a:solidFill>
            </a:rPr>
            <a:t>st</a:t>
          </a:r>
          <a:r>
            <a:rPr lang="en-US" dirty="0">
              <a:solidFill>
                <a:srgbClr val="000000"/>
              </a:solidFill>
            </a:rPr>
            <a:t> placement</a:t>
          </a:r>
        </a:p>
      </dgm:t>
    </dgm:pt>
    <dgm:pt modelId="{549E4372-9988-412A-9E22-CEB47E128D4C}" type="sibTrans" cxnId="{C4218C9F-2C4E-4DA3-9536-24D37EAF824B}">
      <dgm:prSet/>
      <dgm:spPr/>
      <dgm:t>
        <a:bodyPr/>
        <a:lstStyle/>
        <a:p>
          <a:endParaRPr lang="en-US"/>
        </a:p>
      </dgm:t>
    </dgm:pt>
    <dgm:pt modelId="{B6009F67-184E-43AB-B8C0-24FBA0E5D2DC}" type="parTrans" cxnId="{C4218C9F-2C4E-4DA3-9536-24D37EAF824B}">
      <dgm:prSet/>
      <dgm:spPr/>
      <dgm:t>
        <a:bodyPr/>
        <a:lstStyle/>
        <a:p>
          <a:endParaRPr lang="en-US"/>
        </a:p>
      </dgm:t>
    </dgm:pt>
    <dgm:pt modelId="{4AED97F6-62F7-4EA9-9AB6-8193039607D6}" type="pres">
      <dgm:prSet presAssocID="{ED36F54F-E719-43ED-80F7-CD752D1F8D5B}" presName="linear" presStyleCnt="0">
        <dgm:presLayoutVars>
          <dgm:dir/>
          <dgm:animLvl val="lvl"/>
          <dgm:resizeHandles val="exact"/>
        </dgm:presLayoutVars>
      </dgm:prSet>
      <dgm:spPr/>
    </dgm:pt>
    <dgm:pt modelId="{3244FF89-0D78-4DCA-93A1-88258775EDF8}" type="pres">
      <dgm:prSet presAssocID="{C0C68BF8-FB5E-4D7B-9AA5-B79D39869B38}" presName="parentLin" presStyleCnt="0"/>
      <dgm:spPr/>
    </dgm:pt>
    <dgm:pt modelId="{A4E8B614-0601-4EDC-8AA4-4F034EC849C2}" type="pres">
      <dgm:prSet presAssocID="{C0C68BF8-FB5E-4D7B-9AA5-B79D39869B38}" presName="parentLeftMargin" presStyleLbl="node1" presStyleIdx="0" presStyleCnt="3"/>
      <dgm:spPr/>
    </dgm:pt>
    <dgm:pt modelId="{496B45B7-2840-476C-9E3B-664368FE1DAA}" type="pres">
      <dgm:prSet presAssocID="{C0C68BF8-FB5E-4D7B-9AA5-B79D39869B38}" presName="parentText" presStyleLbl="node1" presStyleIdx="0" presStyleCnt="3">
        <dgm:presLayoutVars>
          <dgm:chMax val="0"/>
          <dgm:bulletEnabled val="1"/>
        </dgm:presLayoutVars>
      </dgm:prSet>
      <dgm:spPr/>
    </dgm:pt>
    <dgm:pt modelId="{12C3B9DD-220A-4851-8F37-F84DAAE33D19}" type="pres">
      <dgm:prSet presAssocID="{C0C68BF8-FB5E-4D7B-9AA5-B79D39869B38}" presName="negativeSpace" presStyleCnt="0"/>
      <dgm:spPr/>
    </dgm:pt>
    <dgm:pt modelId="{31689B3A-2CAD-401D-A788-AEE0ED8076E9}" type="pres">
      <dgm:prSet presAssocID="{C0C68BF8-FB5E-4D7B-9AA5-B79D39869B38}" presName="childText" presStyleLbl="conFgAcc1" presStyleIdx="0" presStyleCnt="3">
        <dgm:presLayoutVars>
          <dgm:bulletEnabled val="1"/>
        </dgm:presLayoutVars>
      </dgm:prSet>
      <dgm:spPr/>
    </dgm:pt>
    <dgm:pt modelId="{42FD2332-B4C4-4585-B414-5C25FF18C3FB}" type="pres">
      <dgm:prSet presAssocID="{549E4372-9988-412A-9E22-CEB47E128D4C}" presName="spaceBetweenRectangles" presStyleCnt="0"/>
      <dgm:spPr/>
    </dgm:pt>
    <dgm:pt modelId="{81861F98-78F5-4098-9B87-86592599B6E0}" type="pres">
      <dgm:prSet presAssocID="{C5C78183-151F-4C50-8F57-B2608A30BE69}" presName="parentLin" presStyleCnt="0"/>
      <dgm:spPr/>
    </dgm:pt>
    <dgm:pt modelId="{A341773B-56F9-47DC-ACD8-F1A7A752D09B}" type="pres">
      <dgm:prSet presAssocID="{C5C78183-151F-4C50-8F57-B2608A30BE69}" presName="parentLeftMargin" presStyleLbl="node1" presStyleIdx="0" presStyleCnt="3"/>
      <dgm:spPr/>
    </dgm:pt>
    <dgm:pt modelId="{8C6EED4F-E1CF-467F-BB6B-C1687C22EE90}" type="pres">
      <dgm:prSet presAssocID="{C5C78183-151F-4C50-8F57-B2608A30BE69}" presName="parentText" presStyleLbl="node1" presStyleIdx="1" presStyleCnt="3">
        <dgm:presLayoutVars>
          <dgm:chMax val="0"/>
          <dgm:bulletEnabled val="1"/>
        </dgm:presLayoutVars>
      </dgm:prSet>
      <dgm:spPr/>
    </dgm:pt>
    <dgm:pt modelId="{9D1DCB6C-F201-4504-9940-53C512D462A2}" type="pres">
      <dgm:prSet presAssocID="{C5C78183-151F-4C50-8F57-B2608A30BE69}" presName="negativeSpace" presStyleCnt="0"/>
      <dgm:spPr/>
    </dgm:pt>
    <dgm:pt modelId="{6637C6E3-DEF3-43BC-9A42-B1754330E834}" type="pres">
      <dgm:prSet presAssocID="{C5C78183-151F-4C50-8F57-B2608A30BE69}" presName="childText" presStyleLbl="conFgAcc1" presStyleIdx="1" presStyleCnt="3" custLinFactNeighborX="-55377" custLinFactNeighborY="-57463">
        <dgm:presLayoutVars>
          <dgm:bulletEnabled val="1"/>
        </dgm:presLayoutVars>
      </dgm:prSet>
      <dgm:spPr/>
    </dgm:pt>
    <dgm:pt modelId="{C6F6CFC8-ED12-4632-ACEE-0CE2C21B02CF}" type="pres">
      <dgm:prSet presAssocID="{B5299E13-05A0-42BA-BF8C-A9FDF0151EBF}" presName="spaceBetweenRectangles" presStyleCnt="0"/>
      <dgm:spPr/>
    </dgm:pt>
    <dgm:pt modelId="{3496186C-BD29-41BC-8E64-0FA23652BECA}" type="pres">
      <dgm:prSet presAssocID="{548E66CB-1BA5-4449-B05A-4C1AF1A8D752}" presName="parentLin" presStyleCnt="0"/>
      <dgm:spPr/>
    </dgm:pt>
    <dgm:pt modelId="{5CF449AA-94CA-41E3-BA46-F74D247B66F4}" type="pres">
      <dgm:prSet presAssocID="{548E66CB-1BA5-4449-B05A-4C1AF1A8D752}" presName="parentLeftMargin" presStyleLbl="node1" presStyleIdx="1" presStyleCnt="3"/>
      <dgm:spPr/>
    </dgm:pt>
    <dgm:pt modelId="{2F9628CB-4935-4C65-9421-71809B47427D}" type="pres">
      <dgm:prSet presAssocID="{548E66CB-1BA5-4449-B05A-4C1AF1A8D752}" presName="parentText" presStyleLbl="node1" presStyleIdx="2" presStyleCnt="3">
        <dgm:presLayoutVars>
          <dgm:chMax val="0"/>
          <dgm:bulletEnabled val="1"/>
        </dgm:presLayoutVars>
      </dgm:prSet>
      <dgm:spPr/>
    </dgm:pt>
    <dgm:pt modelId="{236BA174-9AA6-495D-AA2B-20DA493A11DB}" type="pres">
      <dgm:prSet presAssocID="{548E66CB-1BA5-4449-B05A-4C1AF1A8D752}" presName="negativeSpace" presStyleCnt="0"/>
      <dgm:spPr/>
    </dgm:pt>
    <dgm:pt modelId="{D60AC9E3-CDAA-4366-89E2-C27E4B28FE29}" type="pres">
      <dgm:prSet presAssocID="{548E66CB-1BA5-4449-B05A-4C1AF1A8D752}" presName="childText" presStyleLbl="conFgAcc1" presStyleIdx="2" presStyleCnt="3">
        <dgm:presLayoutVars>
          <dgm:bulletEnabled val="1"/>
        </dgm:presLayoutVars>
      </dgm:prSet>
      <dgm:spPr/>
    </dgm:pt>
  </dgm:ptLst>
  <dgm:cxnLst>
    <dgm:cxn modelId="{90419605-9382-4BBD-B171-BCC897C7AB74}" srcId="{ED36F54F-E719-43ED-80F7-CD752D1F8D5B}" destId="{C5C78183-151F-4C50-8F57-B2608A30BE69}" srcOrd="1" destOrd="0" parTransId="{B6BEA353-92FB-4B5B-9DEC-3ADA0C4394E6}" sibTransId="{B5299E13-05A0-42BA-BF8C-A9FDF0151EBF}"/>
    <dgm:cxn modelId="{1D3E150F-7E32-43B6-B98B-7641B09FD1D2}" srcId="{C5C78183-151F-4C50-8F57-B2608A30BE69}" destId="{4DCAA22F-1E2D-49EA-BFB9-5221ABE1AD74}" srcOrd="0" destOrd="0" parTransId="{EA64665B-0F36-4F58-BE7C-27ABE4F3E107}" sibTransId="{C7D1A0F7-886E-4734-85FB-118E3B17B85E}"/>
    <dgm:cxn modelId="{F803C620-58E0-4295-AFA9-113CF02371BF}" type="presOf" srcId="{C0C68BF8-FB5E-4D7B-9AA5-B79D39869B38}" destId="{A4E8B614-0601-4EDC-8AA4-4F034EC849C2}" srcOrd="0" destOrd="0" presId="urn:microsoft.com/office/officeart/2005/8/layout/list1"/>
    <dgm:cxn modelId="{E4454D30-7EAC-4F86-93A9-82A9E3631DEE}" type="presOf" srcId="{548E66CB-1BA5-4449-B05A-4C1AF1A8D752}" destId="{2F9628CB-4935-4C65-9421-71809B47427D}" srcOrd="1" destOrd="0" presId="urn:microsoft.com/office/officeart/2005/8/layout/list1"/>
    <dgm:cxn modelId="{D3308B32-A43A-43C9-BCF8-B19F65A8AE0D}" srcId="{ED36F54F-E719-43ED-80F7-CD752D1F8D5B}" destId="{548E66CB-1BA5-4449-B05A-4C1AF1A8D752}" srcOrd="2" destOrd="0" parTransId="{8F6BA30B-8F14-4C61-9BFE-6A853B81D42A}" sibTransId="{45D38B00-B4B9-483B-B6DF-BEB3BC3A4A84}"/>
    <dgm:cxn modelId="{DD427A45-10F5-4331-8823-5EBA3C69B339}" type="presOf" srcId="{C5C78183-151F-4C50-8F57-B2608A30BE69}" destId="{A341773B-56F9-47DC-ACD8-F1A7A752D09B}" srcOrd="0" destOrd="0" presId="urn:microsoft.com/office/officeart/2005/8/layout/list1"/>
    <dgm:cxn modelId="{0297B06B-B287-456F-BB55-CFC91FC3044D}" type="presOf" srcId="{ED36F54F-E719-43ED-80F7-CD752D1F8D5B}" destId="{4AED97F6-62F7-4EA9-9AB6-8193039607D6}" srcOrd="0" destOrd="0" presId="urn:microsoft.com/office/officeart/2005/8/layout/list1"/>
    <dgm:cxn modelId="{30EF0750-047C-4AB3-A2F6-4DBB188CD8F6}" srcId="{C0C68BF8-FB5E-4D7B-9AA5-B79D39869B38}" destId="{2A226BF2-D4D6-4521-9FCC-BABB61710977}" srcOrd="0" destOrd="0" parTransId="{9DED153B-6A92-448D-91A0-444790CDC3AE}" sibTransId="{654ADACA-1D25-45D5-8B9E-833331855EC8}"/>
    <dgm:cxn modelId="{8E728B71-6350-4402-9E64-0BFF70284D1F}" type="presOf" srcId="{2A226BF2-D4D6-4521-9FCC-BABB61710977}" destId="{31689B3A-2CAD-401D-A788-AEE0ED8076E9}" srcOrd="0" destOrd="0" presId="urn:microsoft.com/office/officeart/2005/8/layout/list1"/>
    <dgm:cxn modelId="{CC2F1A93-DE69-4E52-931C-826A2ACA17CA}" srcId="{548E66CB-1BA5-4449-B05A-4C1AF1A8D752}" destId="{9AC9391C-90E9-4421-990A-5C1443299B8D}" srcOrd="0" destOrd="0" parTransId="{A586CD31-ECCA-43AA-A1A5-565DA967B02D}" sibTransId="{ABF830DE-9EB0-48B4-AFFE-D0297F94AF24}"/>
    <dgm:cxn modelId="{C4218C9F-2C4E-4DA3-9536-24D37EAF824B}" srcId="{ED36F54F-E719-43ED-80F7-CD752D1F8D5B}" destId="{C0C68BF8-FB5E-4D7B-9AA5-B79D39869B38}" srcOrd="0" destOrd="0" parTransId="{B6009F67-184E-43AB-B8C0-24FBA0E5D2DC}" sibTransId="{549E4372-9988-412A-9E22-CEB47E128D4C}"/>
    <dgm:cxn modelId="{C2B2C2A5-2EF4-4DE7-B6AE-5E72A3775DD6}" type="presOf" srcId="{548E66CB-1BA5-4449-B05A-4C1AF1A8D752}" destId="{5CF449AA-94CA-41E3-BA46-F74D247B66F4}" srcOrd="0" destOrd="0" presId="urn:microsoft.com/office/officeart/2005/8/layout/list1"/>
    <dgm:cxn modelId="{0C28A5C0-5CD1-4ACD-885C-C0A482753C89}" type="presOf" srcId="{C5C78183-151F-4C50-8F57-B2608A30BE69}" destId="{8C6EED4F-E1CF-467F-BB6B-C1687C22EE90}" srcOrd="1" destOrd="0" presId="urn:microsoft.com/office/officeart/2005/8/layout/list1"/>
    <dgm:cxn modelId="{D17056C2-25B9-4C45-B21F-8465D26C54BB}" type="presOf" srcId="{C0C68BF8-FB5E-4D7B-9AA5-B79D39869B38}" destId="{496B45B7-2840-476C-9E3B-664368FE1DAA}" srcOrd="1" destOrd="0" presId="urn:microsoft.com/office/officeart/2005/8/layout/list1"/>
    <dgm:cxn modelId="{19A259CA-70C8-4184-8BCB-06F665120ED2}" type="presOf" srcId="{4DCAA22F-1E2D-49EA-BFB9-5221ABE1AD74}" destId="{6637C6E3-DEF3-43BC-9A42-B1754330E834}" srcOrd="0" destOrd="0" presId="urn:microsoft.com/office/officeart/2005/8/layout/list1"/>
    <dgm:cxn modelId="{DD855AF5-E3B2-4A64-A197-51666CA17BF6}" type="presOf" srcId="{9AC9391C-90E9-4421-990A-5C1443299B8D}" destId="{D60AC9E3-CDAA-4366-89E2-C27E4B28FE29}" srcOrd="0" destOrd="0" presId="urn:microsoft.com/office/officeart/2005/8/layout/list1"/>
    <dgm:cxn modelId="{F1B1E38A-8C51-407A-8CCA-643DC608511B}" type="presParOf" srcId="{4AED97F6-62F7-4EA9-9AB6-8193039607D6}" destId="{3244FF89-0D78-4DCA-93A1-88258775EDF8}" srcOrd="0" destOrd="0" presId="urn:microsoft.com/office/officeart/2005/8/layout/list1"/>
    <dgm:cxn modelId="{E0A866C4-9CCA-49B8-AEE3-0FD40CB33630}" type="presParOf" srcId="{3244FF89-0D78-4DCA-93A1-88258775EDF8}" destId="{A4E8B614-0601-4EDC-8AA4-4F034EC849C2}" srcOrd="0" destOrd="0" presId="urn:microsoft.com/office/officeart/2005/8/layout/list1"/>
    <dgm:cxn modelId="{B7036462-D0D9-4D7C-AC85-1B6619F58230}" type="presParOf" srcId="{3244FF89-0D78-4DCA-93A1-88258775EDF8}" destId="{496B45B7-2840-476C-9E3B-664368FE1DAA}" srcOrd="1" destOrd="0" presId="urn:microsoft.com/office/officeart/2005/8/layout/list1"/>
    <dgm:cxn modelId="{618BA007-E1A2-4C7F-9042-8CC0C9E53526}" type="presParOf" srcId="{4AED97F6-62F7-4EA9-9AB6-8193039607D6}" destId="{12C3B9DD-220A-4851-8F37-F84DAAE33D19}" srcOrd="1" destOrd="0" presId="urn:microsoft.com/office/officeart/2005/8/layout/list1"/>
    <dgm:cxn modelId="{7DF3BAA8-CF01-47ED-B386-29DC2E1B5C68}" type="presParOf" srcId="{4AED97F6-62F7-4EA9-9AB6-8193039607D6}" destId="{31689B3A-2CAD-401D-A788-AEE0ED8076E9}" srcOrd="2" destOrd="0" presId="urn:microsoft.com/office/officeart/2005/8/layout/list1"/>
    <dgm:cxn modelId="{5C1110B2-6D70-4E38-8D17-03D290189760}" type="presParOf" srcId="{4AED97F6-62F7-4EA9-9AB6-8193039607D6}" destId="{42FD2332-B4C4-4585-B414-5C25FF18C3FB}" srcOrd="3" destOrd="0" presId="urn:microsoft.com/office/officeart/2005/8/layout/list1"/>
    <dgm:cxn modelId="{9C6CCFA4-AC2B-4560-AEE5-A7791ABFC02E}" type="presParOf" srcId="{4AED97F6-62F7-4EA9-9AB6-8193039607D6}" destId="{81861F98-78F5-4098-9B87-86592599B6E0}" srcOrd="4" destOrd="0" presId="urn:microsoft.com/office/officeart/2005/8/layout/list1"/>
    <dgm:cxn modelId="{B068C87B-F9C9-4381-AD70-9F99D9461CA4}" type="presParOf" srcId="{81861F98-78F5-4098-9B87-86592599B6E0}" destId="{A341773B-56F9-47DC-ACD8-F1A7A752D09B}" srcOrd="0" destOrd="0" presId="urn:microsoft.com/office/officeart/2005/8/layout/list1"/>
    <dgm:cxn modelId="{3CAD09BA-57A7-4630-AC4E-57728EA2641A}" type="presParOf" srcId="{81861F98-78F5-4098-9B87-86592599B6E0}" destId="{8C6EED4F-E1CF-467F-BB6B-C1687C22EE90}" srcOrd="1" destOrd="0" presId="urn:microsoft.com/office/officeart/2005/8/layout/list1"/>
    <dgm:cxn modelId="{4A81E88F-4BDA-4758-9767-BB506322D19A}" type="presParOf" srcId="{4AED97F6-62F7-4EA9-9AB6-8193039607D6}" destId="{9D1DCB6C-F201-4504-9940-53C512D462A2}" srcOrd="5" destOrd="0" presId="urn:microsoft.com/office/officeart/2005/8/layout/list1"/>
    <dgm:cxn modelId="{E6CFD70E-74EF-419B-9AB2-94C8E3D96032}" type="presParOf" srcId="{4AED97F6-62F7-4EA9-9AB6-8193039607D6}" destId="{6637C6E3-DEF3-43BC-9A42-B1754330E834}" srcOrd="6" destOrd="0" presId="urn:microsoft.com/office/officeart/2005/8/layout/list1"/>
    <dgm:cxn modelId="{8125C962-3F26-4082-B5EB-CA54B4FB985A}" type="presParOf" srcId="{4AED97F6-62F7-4EA9-9AB6-8193039607D6}" destId="{C6F6CFC8-ED12-4632-ACEE-0CE2C21B02CF}" srcOrd="7" destOrd="0" presId="urn:microsoft.com/office/officeart/2005/8/layout/list1"/>
    <dgm:cxn modelId="{B909AD52-A977-41E8-9C18-32C45737B88B}" type="presParOf" srcId="{4AED97F6-62F7-4EA9-9AB6-8193039607D6}" destId="{3496186C-BD29-41BC-8E64-0FA23652BECA}" srcOrd="8" destOrd="0" presId="urn:microsoft.com/office/officeart/2005/8/layout/list1"/>
    <dgm:cxn modelId="{BC573A91-F86F-4BBC-857C-796BA51C8850}" type="presParOf" srcId="{3496186C-BD29-41BC-8E64-0FA23652BECA}" destId="{5CF449AA-94CA-41E3-BA46-F74D247B66F4}" srcOrd="0" destOrd="0" presId="urn:microsoft.com/office/officeart/2005/8/layout/list1"/>
    <dgm:cxn modelId="{47F7B17B-9C3E-4BE2-8E7C-CD773F9F28D5}" type="presParOf" srcId="{3496186C-BD29-41BC-8E64-0FA23652BECA}" destId="{2F9628CB-4935-4C65-9421-71809B47427D}" srcOrd="1" destOrd="0" presId="urn:microsoft.com/office/officeart/2005/8/layout/list1"/>
    <dgm:cxn modelId="{72076338-B3FD-4D7C-A453-1A0AC0134778}" type="presParOf" srcId="{4AED97F6-62F7-4EA9-9AB6-8193039607D6}" destId="{236BA174-9AA6-495D-AA2B-20DA493A11DB}" srcOrd="9" destOrd="0" presId="urn:microsoft.com/office/officeart/2005/8/layout/list1"/>
    <dgm:cxn modelId="{FC972340-16B4-46F4-81CE-BE00A010957A}" type="presParOf" srcId="{4AED97F6-62F7-4EA9-9AB6-8193039607D6}" destId="{D60AC9E3-CDAA-4366-89E2-C27E4B28FE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89B3A-2CAD-401D-A788-AEE0ED8076E9}">
      <dsp:nvSpPr>
        <dsp:cNvPr id="0" name=""/>
        <dsp:cNvSpPr/>
      </dsp:nvSpPr>
      <dsp:spPr>
        <a:xfrm>
          <a:off x="0" y="331185"/>
          <a:ext cx="5453062" cy="837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218" tIns="291592" rIns="423218" bIns="99568" numCol="1" spcCol="1270" anchor="t" anchorCtr="0">
          <a:noAutofit/>
        </a:bodyPr>
        <a:lstStyle/>
        <a:p>
          <a:pPr marL="114300" lvl="1" indent="-114300" algn="l" defTabSz="622300">
            <a:lnSpc>
              <a:spcPct val="90000"/>
            </a:lnSpc>
            <a:spcBef>
              <a:spcPct val="0"/>
            </a:spcBef>
            <a:spcAft>
              <a:spcPct val="15000"/>
            </a:spcAft>
            <a:buFont typeface="+mj-lt"/>
            <a:buNone/>
          </a:pPr>
          <a:r>
            <a:rPr lang="en-US" sz="1400" kern="1200" dirty="0">
              <a:effectLst/>
              <a:latin typeface="+mn-lt"/>
              <a:ea typeface="Times New Roman" panose="02020603050405020304" pitchFamily="18" charset="0"/>
            </a:rPr>
            <a:t>	Days during the school year when the student was receiving in-person services in a hybrid model. </a:t>
          </a:r>
          <a:endParaRPr lang="en-US" sz="1400" kern="1200" dirty="0"/>
        </a:p>
      </dsp:txBody>
      <dsp:txXfrm>
        <a:off x="0" y="331185"/>
        <a:ext cx="5453062" cy="837900"/>
      </dsp:txXfrm>
    </dsp:sp>
    <dsp:sp modelId="{496B45B7-2840-476C-9E3B-664368FE1DAA}">
      <dsp:nvSpPr>
        <dsp:cNvPr id="0" name=""/>
        <dsp:cNvSpPr/>
      </dsp:nvSpPr>
      <dsp:spPr>
        <a:xfrm>
          <a:off x="272653" y="124545"/>
          <a:ext cx="3817143"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79" tIns="0" rIns="144279"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1</a:t>
          </a:r>
          <a:r>
            <a:rPr lang="en-US" sz="1400" kern="1200" baseline="30000" dirty="0">
              <a:solidFill>
                <a:srgbClr val="000000"/>
              </a:solidFill>
            </a:rPr>
            <a:t>st</a:t>
          </a:r>
          <a:r>
            <a:rPr lang="en-US" sz="1400" kern="1200" dirty="0">
              <a:solidFill>
                <a:srgbClr val="000000"/>
              </a:solidFill>
            </a:rPr>
            <a:t> placement</a:t>
          </a:r>
        </a:p>
      </dsp:txBody>
      <dsp:txXfrm>
        <a:off x="292828" y="144720"/>
        <a:ext cx="3776793" cy="372930"/>
      </dsp:txXfrm>
    </dsp:sp>
    <dsp:sp modelId="{6637C6E3-DEF3-43BC-9A42-B1754330E834}">
      <dsp:nvSpPr>
        <dsp:cNvPr id="0" name=""/>
        <dsp:cNvSpPr/>
      </dsp:nvSpPr>
      <dsp:spPr>
        <a:xfrm>
          <a:off x="0" y="1407883"/>
          <a:ext cx="5453062" cy="10363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218" tIns="291592" rIns="423218" bIns="99568" numCol="1" spcCol="1270" anchor="t" anchorCtr="0">
          <a:noAutofit/>
        </a:bodyPr>
        <a:lstStyle/>
        <a:p>
          <a:pPr marL="114300" lvl="1" indent="-114300" algn="l" defTabSz="622300">
            <a:lnSpc>
              <a:spcPct val="90000"/>
            </a:lnSpc>
            <a:spcBef>
              <a:spcPct val="0"/>
            </a:spcBef>
            <a:spcAft>
              <a:spcPct val="15000"/>
            </a:spcAft>
            <a:buFont typeface="+mj-lt"/>
            <a:buNone/>
          </a:pPr>
          <a:r>
            <a:rPr lang="en-US" sz="1400" kern="1200" dirty="0">
              <a:effectLst/>
              <a:latin typeface="+mn-lt"/>
              <a:ea typeface="Times New Roman" panose="02020603050405020304" pitchFamily="18" charset="0"/>
            </a:rPr>
            <a:t>	Days during the school year that the student was receiving remote services, if the level of service differed from in-person services. </a:t>
          </a:r>
          <a:endParaRPr lang="en-US" sz="1400" kern="1200" dirty="0"/>
        </a:p>
      </dsp:txBody>
      <dsp:txXfrm>
        <a:off x="0" y="1407883"/>
        <a:ext cx="5453062" cy="1036350"/>
      </dsp:txXfrm>
    </dsp:sp>
    <dsp:sp modelId="{8C6EED4F-E1CF-467F-BB6B-C1687C22EE90}">
      <dsp:nvSpPr>
        <dsp:cNvPr id="0" name=""/>
        <dsp:cNvSpPr/>
      </dsp:nvSpPr>
      <dsp:spPr>
        <a:xfrm>
          <a:off x="272653" y="1244686"/>
          <a:ext cx="3817143"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79" tIns="0" rIns="144279"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2</a:t>
          </a:r>
          <a:r>
            <a:rPr lang="en-US" sz="1400" kern="1200" baseline="30000" dirty="0">
              <a:solidFill>
                <a:srgbClr val="000000"/>
              </a:solidFill>
            </a:rPr>
            <a:t>nd</a:t>
          </a:r>
          <a:r>
            <a:rPr lang="en-US" sz="1400" kern="1200" dirty="0">
              <a:solidFill>
                <a:srgbClr val="000000"/>
              </a:solidFill>
            </a:rPr>
            <a:t> placement</a:t>
          </a:r>
        </a:p>
      </dsp:txBody>
      <dsp:txXfrm>
        <a:off x="292828" y="1264861"/>
        <a:ext cx="3776793" cy="372930"/>
      </dsp:txXfrm>
    </dsp:sp>
    <dsp:sp modelId="{D60AC9E3-CDAA-4366-89E2-C27E4B28FE29}">
      <dsp:nvSpPr>
        <dsp:cNvPr id="0" name=""/>
        <dsp:cNvSpPr/>
      </dsp:nvSpPr>
      <dsp:spPr>
        <a:xfrm>
          <a:off x="0" y="2769915"/>
          <a:ext cx="5453062" cy="12568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218" tIns="291592" rIns="423218" bIns="99568" numCol="1" spcCol="1270" anchor="t" anchorCtr="0">
          <a:noAutofit/>
        </a:bodyPr>
        <a:lstStyle/>
        <a:p>
          <a:pPr marL="114300" lvl="1" indent="-114300" algn="l" defTabSz="622300">
            <a:lnSpc>
              <a:spcPct val="90000"/>
            </a:lnSpc>
            <a:spcBef>
              <a:spcPct val="0"/>
            </a:spcBef>
            <a:spcAft>
              <a:spcPct val="15000"/>
            </a:spcAft>
            <a:buFont typeface="+mj-lt"/>
            <a:buNone/>
          </a:pPr>
          <a:r>
            <a:rPr lang="en-US" sz="1400" kern="1200" dirty="0">
              <a:effectLst/>
              <a:latin typeface="+mn-lt"/>
              <a:ea typeface="Times New Roman" panose="02020603050405020304" pitchFamily="18" charset="0"/>
            </a:rPr>
            <a:t>	Days during the school year after the return to full-time in-person instruction if the student was receiving a different level of service than they were receiving during in-person days earlier in the year. </a:t>
          </a:r>
          <a:endParaRPr lang="en-US" sz="1400" kern="1200" dirty="0"/>
        </a:p>
      </dsp:txBody>
      <dsp:txXfrm>
        <a:off x="0" y="2769915"/>
        <a:ext cx="5453062" cy="1256850"/>
      </dsp:txXfrm>
    </dsp:sp>
    <dsp:sp modelId="{2F9628CB-4935-4C65-9421-71809B47427D}">
      <dsp:nvSpPr>
        <dsp:cNvPr id="0" name=""/>
        <dsp:cNvSpPr/>
      </dsp:nvSpPr>
      <dsp:spPr>
        <a:xfrm>
          <a:off x="272653" y="2563275"/>
          <a:ext cx="3817143"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79" tIns="0" rIns="144279" bIns="0" numCol="1" spcCol="1270" anchor="ctr" anchorCtr="0">
          <a:noAutofit/>
        </a:bodyPr>
        <a:lstStyle/>
        <a:p>
          <a:pPr marL="0" lvl="0" indent="0" algn="l" defTabSz="622300">
            <a:lnSpc>
              <a:spcPct val="90000"/>
            </a:lnSpc>
            <a:spcBef>
              <a:spcPct val="0"/>
            </a:spcBef>
            <a:spcAft>
              <a:spcPct val="35000"/>
            </a:spcAft>
            <a:buNone/>
          </a:pPr>
          <a:r>
            <a:rPr lang="en-US" sz="1400" kern="1200" dirty="0"/>
            <a:t>3</a:t>
          </a:r>
          <a:r>
            <a:rPr lang="en-US" sz="1400" kern="1200" baseline="30000" dirty="0"/>
            <a:t>rd</a:t>
          </a:r>
          <a:r>
            <a:rPr lang="en-US" sz="1400" kern="1200" dirty="0"/>
            <a:t> placement</a:t>
          </a:r>
        </a:p>
      </dsp:txBody>
      <dsp:txXfrm>
        <a:off x="292828" y="2583450"/>
        <a:ext cx="3776793"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2021/4/27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2021/4/27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j-lt"/>
                <a:ea typeface="Times New Roman" panose="02020603050405020304" pitchFamily="18" charset="0"/>
              </a:rPr>
              <a:t>These placements do not constitute a change in a student’s IEP but reflect adjustments to services that are being delivered during the pandemic so that we can capture costs as accurately as possible. You should use the student’s calendar to determine what days were remote and what days were in person. If services changed during remote days, then total all in person days and all remote days and claim separate placements</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24322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a:p>
        </p:txBody>
      </p:sp>
    </p:spTree>
    <p:extLst>
      <p:ext uri="{BB962C8B-B14F-4D97-AF65-F5344CB8AC3E}">
        <p14:creationId xmlns:p14="http://schemas.microsoft.com/office/powerpoint/2010/main" val="731650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dirty="0"/>
              <a:t>Thank you</a:t>
            </a:r>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6"/>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 name="Straight Connector 4" descr="White graphic line."/>
          <p:cNvCxnSpPr/>
          <p:nvPr/>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73152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hasCustomPrompt="1"/>
          </p:nvPr>
        </p:nvSpPr>
        <p:spPr/>
        <p:txBody>
          <a:bodyPr/>
          <a:lstStyle>
            <a:lvl1pPr>
              <a:defRPr/>
            </a:lvl1pPr>
          </a:lstStyle>
          <a:p>
            <a:r>
              <a:rPr lang="en-US" dirty="0"/>
              <a:t>Table of contents</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itle 2"/>
          <p:cNvSpPr>
            <a:spLocks noGrp="1"/>
          </p:cNvSpPr>
          <p:nvPr>
            <p:ph type="title" hasCustomPrompt="1"/>
          </p:nvPr>
        </p:nvSpPr>
        <p:spPr/>
        <p:txBody>
          <a:bodyPr/>
          <a:lstStyle>
            <a:lvl1pPr>
              <a:defRPr baseline="0"/>
            </a:lvl1pPr>
          </a:lstStyle>
          <a:p>
            <a:r>
              <a:rPr lang="en-US" dirty="0"/>
              <a:t>Section break</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4/27/2021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21choice%20sample%20for%20webinar.xlsx"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Cheryl.A.Loiselle@mass.gov"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urvey.alchemer.com/s3/4124415/Massachusetts-school-choice-survey-br-2021-2022-school-year"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doe.mass.edu/lawsregs/advisory/2019-0423glc76s12b.html"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circuitbreaker@mass.gov" TargetMode="External"/><Relationship Id="rId2" Type="http://schemas.openxmlformats.org/officeDocument/2006/relationships/hyperlink" Target="mailto:Robert.F.O'Donnell@mass.gov" TargetMode="External"/><Relationship Id="rId1" Type="http://schemas.openxmlformats.org/officeDocument/2006/relationships/slideLayout" Target="../slideLayouts/slideLayout5.xml"/><Relationship Id="rId4" Type="http://schemas.openxmlformats.org/officeDocument/2006/relationships/hyperlink" Target="mailto:Marnie.A.Jain@mas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us02web.zoom.us/rec/share/bnxGlp_97u-Ajw2-hCQHv-H50OiG5-75vVcgaGnZe_ZmJNAOz3IwPG09pAnLUTI4.qmoW917s3NZ5QvKc?startTime=1616083450000"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latin typeface="Segoe SemiBold" panose="020B0703040204020203" pitchFamily="34" charset="0"/>
                <a:cs typeface="Segoe SemiBold" panose="020B0703040204020203" pitchFamily="34" charset="0"/>
              </a:rPr>
              <a:t>Spring school choice webinar</a:t>
            </a:r>
            <a:endParaRPr lang="en-US" dirty="0"/>
          </a:p>
        </p:txBody>
      </p:sp>
      <p:sp>
        <p:nvSpPr>
          <p:cNvPr id="3" name="Subtitle 2"/>
          <p:cNvSpPr>
            <a:spLocks noGrp="1"/>
          </p:cNvSpPr>
          <p:nvPr>
            <p:ph type="subTitle" idx="1"/>
          </p:nvPr>
        </p:nvSpPr>
        <p:spPr/>
        <p:txBody>
          <a:bodyPr/>
          <a:lstStyle/>
          <a:p>
            <a:r>
              <a:rPr lang="en-US" altLang="zh-CN" dirty="0"/>
              <a:t>April 2021</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85A5-4AB6-4489-ADC5-89B9031798BA}"/>
              </a:ext>
            </a:extLst>
          </p:cNvPr>
          <p:cNvSpPr>
            <a:spLocks noGrp="1"/>
          </p:cNvSpPr>
          <p:nvPr>
            <p:ph type="title"/>
          </p:nvPr>
        </p:nvSpPr>
        <p:spPr/>
        <p:txBody>
          <a:bodyPr/>
          <a:lstStyle/>
          <a:p>
            <a:r>
              <a:rPr lang="en-US" dirty="0"/>
              <a:t>School Choice Claim Form </a:t>
            </a:r>
          </a:p>
        </p:txBody>
      </p:sp>
      <p:sp>
        <p:nvSpPr>
          <p:cNvPr id="3" name="Content Placeholder 2">
            <a:extLst>
              <a:ext uri="{FF2B5EF4-FFF2-40B4-BE49-F238E27FC236}">
                <a16:creationId xmlns:a16="http://schemas.microsoft.com/office/drawing/2014/main" id="{27770AD0-E0E2-4A3A-BAB9-4E55566A93B9}"/>
              </a:ext>
            </a:extLst>
          </p:cNvPr>
          <p:cNvSpPr>
            <a:spLocks noGrp="1"/>
          </p:cNvSpPr>
          <p:nvPr>
            <p:ph idx="1"/>
          </p:nvPr>
        </p:nvSpPr>
        <p:spPr/>
        <p:txBody>
          <a:bodyPr/>
          <a:lstStyle/>
          <a:p>
            <a:pPr marL="0" indent="0" algn="ctr">
              <a:buNone/>
            </a:pPr>
            <a:endParaRPr lang="en-US" dirty="0">
              <a:hlinkClick r:id="rId2" action="ppaction://hlinkfile"/>
            </a:endParaRPr>
          </a:p>
          <a:p>
            <a:pPr marL="0" indent="0" algn="ctr">
              <a:buNone/>
            </a:pPr>
            <a:endParaRPr lang="en-US" dirty="0">
              <a:hlinkClick r:id="rId2" action="ppaction://hlinkfile"/>
            </a:endParaRPr>
          </a:p>
          <a:p>
            <a:pPr marL="0" indent="0" algn="ctr">
              <a:buNone/>
            </a:pPr>
            <a:endParaRPr lang="en-US" dirty="0">
              <a:hlinkClick r:id="rId2" action="ppaction://hlinkfile"/>
            </a:endParaRPr>
          </a:p>
          <a:p>
            <a:pPr marL="0" indent="0" algn="ctr">
              <a:buNone/>
            </a:pPr>
            <a:r>
              <a:rPr lang="en-US" dirty="0">
                <a:hlinkClick r:id="rId2" action="ppaction://hlinkfile"/>
              </a:rPr>
              <a:t>Sample District </a:t>
            </a:r>
            <a:endParaRPr lang="en-US" dirty="0"/>
          </a:p>
          <a:p>
            <a:endParaRPr lang="en-US" dirty="0"/>
          </a:p>
        </p:txBody>
      </p:sp>
      <p:sp>
        <p:nvSpPr>
          <p:cNvPr id="4" name="Slide Number Placeholder 3">
            <a:extLst>
              <a:ext uri="{FF2B5EF4-FFF2-40B4-BE49-F238E27FC236}">
                <a16:creationId xmlns:a16="http://schemas.microsoft.com/office/drawing/2014/main" id="{FF46BFCD-19FB-4646-9617-1D9C01174D41}"/>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77604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month of May we work to validate your data before we submit final numbers to DOR-DLS in June</a:t>
            </a:r>
          </a:p>
        </p:txBody>
      </p:sp>
      <p:sp>
        <p:nvSpPr>
          <p:cNvPr id="3" name="Content Placeholder 2"/>
          <p:cNvSpPr>
            <a:spLocks noGrp="1"/>
          </p:cNvSpPr>
          <p:nvPr>
            <p:ph idx="1"/>
          </p:nvPr>
        </p:nvSpPr>
        <p:spPr/>
        <p:txBody>
          <a:bodyPr/>
          <a:lstStyle/>
          <a:p>
            <a:r>
              <a:rPr lang="en-US" dirty="0"/>
              <a:t>If you need to make corrections to your submission, contact Cheryl at </a:t>
            </a:r>
            <a:r>
              <a:rPr lang="en-US" dirty="0">
                <a:hlinkClick r:id="rId2"/>
              </a:rPr>
              <a:t>Cheryl.A.Loiselle@mass.gov</a:t>
            </a:r>
            <a:r>
              <a:rPr lang="en-US" dirty="0"/>
              <a:t> </a:t>
            </a:r>
          </a:p>
          <a:p>
            <a:r>
              <a:rPr lang="en-US" dirty="0"/>
              <a:t>Any issues that are not corrected before the end of the year can be handled as prior year adjustments next year</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82866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special education increment forms allows districts to cost out services for school choice students </a:t>
            </a:r>
          </a:p>
        </p:txBody>
      </p:sp>
      <p:sp>
        <p:nvSpPr>
          <p:cNvPr id="3" name="Content Placeholder 2"/>
          <p:cNvSpPr>
            <a:spLocks noGrp="1"/>
          </p:cNvSpPr>
          <p:nvPr>
            <p:ph idx="1"/>
          </p:nvPr>
        </p:nvSpPr>
        <p:spPr/>
        <p:txBody>
          <a:bodyPr/>
          <a:lstStyle/>
          <a:p>
            <a:r>
              <a:rPr lang="en-US" sz="2800" dirty="0"/>
              <a:t>Person completing the form should have circuit breaker training</a:t>
            </a:r>
          </a:p>
          <a:p>
            <a:r>
              <a:rPr lang="en-US" sz="2800" dirty="0"/>
              <a:t>The form includes students who had special education increments last year</a:t>
            </a:r>
          </a:p>
          <a:p>
            <a:r>
              <a:rPr lang="en-US" sz="2800" dirty="0"/>
              <a:t>If no students were reported last year, then a blank file is available</a:t>
            </a:r>
          </a:p>
          <a:p>
            <a:r>
              <a:rPr lang="en-US" sz="2800" dirty="0"/>
              <a:t>When working with the file:</a:t>
            </a:r>
          </a:p>
          <a:p>
            <a:pPr lvl="1"/>
            <a:r>
              <a:rPr lang="en-US" sz="2400" dirty="0"/>
              <a:t>Do not change the filename</a:t>
            </a:r>
          </a:p>
          <a:p>
            <a:pPr lvl="1"/>
            <a:r>
              <a:rPr lang="en-US" sz="2400" dirty="0"/>
              <a:t>Add, remove, or update student information based on valid IEPs to cost out services</a:t>
            </a:r>
          </a:p>
          <a:p>
            <a:pPr lvl="1"/>
            <a:r>
              <a:rPr lang="en-US" sz="2400" dirty="0"/>
              <a:t>Changes made to a student’s IEP during the year may require 2 records</a:t>
            </a:r>
          </a:p>
          <a:p>
            <a:r>
              <a:rPr lang="en-US" sz="2800" dirty="0"/>
              <a:t>Increment forms are subject to audit</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108257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A831-D30D-45F5-9375-9C8658387C80}"/>
              </a:ext>
            </a:extLst>
          </p:cNvPr>
          <p:cNvSpPr>
            <a:spLocks noGrp="1"/>
          </p:cNvSpPr>
          <p:nvPr>
            <p:ph type="title"/>
          </p:nvPr>
        </p:nvSpPr>
        <p:spPr>
          <a:xfrm>
            <a:off x="567743" y="288925"/>
            <a:ext cx="11370972" cy="656297"/>
          </a:xfrm>
        </p:spPr>
        <p:txBody>
          <a:bodyPr/>
          <a:lstStyle/>
          <a:p>
            <a:r>
              <a:rPr lang="en-US" dirty="0"/>
              <a:t>You may need account for remote and in-person days when completing your special education increments</a:t>
            </a:r>
          </a:p>
        </p:txBody>
      </p:sp>
      <p:sp>
        <p:nvSpPr>
          <p:cNvPr id="4" name="Slide Number Placeholder 3">
            <a:extLst>
              <a:ext uri="{FF2B5EF4-FFF2-40B4-BE49-F238E27FC236}">
                <a16:creationId xmlns:a16="http://schemas.microsoft.com/office/drawing/2014/main" id="{FB3EC5C6-5A1F-4DFB-A25E-466D0F5EC4D0}"/>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7" name="Content Placeholder 6">
            <a:extLst>
              <a:ext uri="{FF2B5EF4-FFF2-40B4-BE49-F238E27FC236}">
                <a16:creationId xmlns:a16="http://schemas.microsoft.com/office/drawing/2014/main" id="{AF760556-C2F8-4917-84A7-3BF6B5B26EB2}"/>
              </a:ext>
            </a:extLst>
          </p:cNvPr>
          <p:cNvSpPr>
            <a:spLocks noGrp="1"/>
          </p:cNvSpPr>
          <p:nvPr>
            <p:ph idx="1"/>
          </p:nvPr>
        </p:nvSpPr>
        <p:spPr/>
        <p:txBody>
          <a:bodyPr/>
          <a:lstStyle/>
          <a:p>
            <a:pPr>
              <a:lnSpc>
                <a:spcPct val="107000"/>
              </a:lnSpc>
              <a:spcBef>
                <a:spcPts val="0"/>
              </a:spcBef>
              <a:spcAft>
                <a:spcPts val="750"/>
              </a:spcAft>
            </a:pPr>
            <a:r>
              <a:rPr lang="en-US" sz="2800" dirty="0">
                <a:solidFill>
                  <a:srgbClr val="000000"/>
                </a:solidFill>
                <a:effectLst/>
                <a:latin typeface="+mn-lt"/>
                <a:ea typeface="Calibri" panose="020F0502020204030204" pitchFamily="34" charset="0"/>
                <a:cs typeface="Times New Roman" panose="02020603050405020304" pitchFamily="18" charset="0"/>
              </a:rPr>
              <a:t>Districts should submit claims for both remote and in-person services </a:t>
            </a:r>
            <a:r>
              <a:rPr lang="en-US" sz="2800" u="sng" dirty="0">
                <a:solidFill>
                  <a:srgbClr val="000000"/>
                </a:solidFill>
                <a:effectLst/>
                <a:latin typeface="+mn-lt"/>
                <a:ea typeface="Calibri" panose="020F0502020204030204" pitchFamily="34" charset="0"/>
                <a:cs typeface="Times New Roman" panose="02020603050405020304" pitchFamily="18" charset="0"/>
              </a:rPr>
              <a:t>provided </a:t>
            </a:r>
            <a:r>
              <a:rPr lang="en-US" sz="2800" dirty="0">
                <a:solidFill>
                  <a:srgbClr val="000000"/>
                </a:solidFill>
                <a:effectLst/>
                <a:latin typeface="+mn-lt"/>
                <a:ea typeface="Calibri" panose="020F0502020204030204" pitchFamily="34" charset="0"/>
                <a:cs typeface="Times New Roman" panose="02020603050405020304" pitchFamily="18" charset="0"/>
              </a:rPr>
              <a:t>during the pandemic if the level of service the students received in a remote setting is different than the services received in-person</a:t>
            </a:r>
            <a:r>
              <a:rPr lang="en-US" sz="2800" dirty="0">
                <a:solidFill>
                  <a:srgbClr val="000000"/>
                </a:solidFill>
                <a:latin typeface="+mn-lt"/>
                <a:ea typeface="Calibri" panose="020F0502020204030204" pitchFamily="34" charset="0"/>
                <a:cs typeface="Times New Roman" panose="02020603050405020304" pitchFamily="18" charset="0"/>
              </a:rPr>
              <a:t> </a:t>
            </a:r>
          </a:p>
          <a:p>
            <a:pPr>
              <a:lnSpc>
                <a:spcPct val="107000"/>
              </a:lnSpc>
              <a:spcBef>
                <a:spcPts val="0"/>
              </a:spcBef>
              <a:spcAft>
                <a:spcPts val="750"/>
              </a:spcAft>
            </a:pPr>
            <a:r>
              <a:rPr lang="en-US" sz="2800" dirty="0">
                <a:effectLst/>
                <a:latin typeface="+mn-lt"/>
                <a:ea typeface="Times New Roman" panose="02020603050405020304" pitchFamily="18" charset="0"/>
              </a:rPr>
              <a:t>If your district used the ten days of professional development at the beginning of the school year, then you should claim those as remote days</a:t>
            </a:r>
            <a:endParaRPr lang="en-US" sz="2800" dirty="0">
              <a:solidFill>
                <a:srgbClr val="000000"/>
              </a:solidFill>
              <a:latin typeface="+mn-lt"/>
              <a:ea typeface="Calibri" panose="020F0502020204030204" pitchFamily="34" charset="0"/>
              <a:cs typeface="Times New Roman" panose="02020603050405020304" pitchFamily="18" charset="0"/>
            </a:endParaRPr>
          </a:p>
          <a:p>
            <a:pPr>
              <a:lnSpc>
                <a:spcPct val="107000"/>
              </a:lnSpc>
              <a:spcBef>
                <a:spcPts val="0"/>
              </a:spcBef>
              <a:spcAft>
                <a:spcPts val="750"/>
              </a:spcAft>
            </a:pPr>
            <a:r>
              <a:rPr lang="en-US" sz="2800" dirty="0">
                <a:latin typeface="+mn-lt"/>
              </a:rPr>
              <a:t>For any school choice in out-of-district placement, you should claim the full cost of the tuition that was paid</a:t>
            </a:r>
          </a:p>
          <a:p>
            <a:pPr marL="0" indent="0">
              <a:lnSpc>
                <a:spcPct val="107000"/>
              </a:lnSpc>
              <a:spcBef>
                <a:spcPts val="0"/>
              </a:spcBef>
              <a:spcAft>
                <a:spcPts val="750"/>
              </a:spcAft>
              <a:buNone/>
            </a:pPr>
            <a:endParaRPr lang="en-US" sz="2800" dirty="0">
              <a:effectLst/>
              <a:latin typeface="+mn-l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5442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69AE0-8C0A-4E76-81E6-09046454D764}"/>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3" name="Content Placeholder 2">
            <a:extLst>
              <a:ext uri="{FF2B5EF4-FFF2-40B4-BE49-F238E27FC236}">
                <a16:creationId xmlns:a16="http://schemas.microsoft.com/office/drawing/2014/main" id="{D691AD3B-9BA0-40A0-8010-0E8445A79BF1}"/>
              </a:ext>
            </a:extLst>
          </p:cNvPr>
          <p:cNvSpPr>
            <a:spLocks noGrp="1"/>
          </p:cNvSpPr>
          <p:nvPr>
            <p:ph idx="13"/>
          </p:nvPr>
        </p:nvSpPr>
        <p:spPr>
          <a:xfrm>
            <a:off x="567743" y="1336505"/>
            <a:ext cx="5637848" cy="4621730"/>
          </a:xfrm>
        </p:spPr>
        <p:txBody>
          <a:bodyPr/>
          <a:lstStyle/>
          <a:p>
            <a:r>
              <a:rPr lang="en-US" sz="2400" dirty="0">
                <a:effectLst/>
                <a:latin typeface="+mn-lt"/>
                <a:ea typeface="Times New Roman" panose="02020603050405020304" pitchFamily="18" charset="0"/>
              </a:rPr>
              <a:t>Districts can only include days in which services were </a:t>
            </a:r>
            <a:r>
              <a:rPr lang="en-US" sz="2400" u="sng" dirty="0">
                <a:effectLst/>
                <a:latin typeface="+mn-lt"/>
                <a:ea typeface="Times New Roman" panose="02020603050405020304" pitchFamily="18" charset="0"/>
              </a:rPr>
              <a:t>provided</a:t>
            </a:r>
            <a:r>
              <a:rPr lang="en-US" sz="2400" dirty="0">
                <a:effectLst/>
                <a:latin typeface="+mn-lt"/>
                <a:ea typeface="Times New Roman" panose="02020603050405020304" pitchFamily="18" charset="0"/>
              </a:rPr>
              <a:t>. If remote services were </a:t>
            </a:r>
            <a:r>
              <a:rPr lang="en-US" sz="2400" u="sng" dirty="0">
                <a:effectLst/>
                <a:latin typeface="+mn-lt"/>
                <a:ea typeface="Times New Roman" panose="02020603050405020304" pitchFamily="18" charset="0"/>
              </a:rPr>
              <a:t>not provided</a:t>
            </a:r>
            <a:r>
              <a:rPr lang="en-US" sz="2400" dirty="0">
                <a:effectLst/>
                <a:latin typeface="+mn-lt"/>
                <a:ea typeface="Times New Roman" panose="02020603050405020304" pitchFamily="18" charset="0"/>
              </a:rPr>
              <a:t>, you </a:t>
            </a:r>
            <a:r>
              <a:rPr lang="en-US" sz="2400" u="sng" dirty="0">
                <a:effectLst/>
                <a:latin typeface="+mn-lt"/>
                <a:ea typeface="Times New Roman" panose="02020603050405020304" pitchFamily="18" charset="0"/>
              </a:rPr>
              <a:t>cannot</a:t>
            </a:r>
            <a:r>
              <a:rPr lang="en-US" sz="2400" dirty="0">
                <a:effectLst/>
                <a:latin typeface="+mn-lt"/>
                <a:ea typeface="Times New Roman" panose="02020603050405020304" pitchFamily="18" charset="0"/>
              </a:rPr>
              <a:t> include those days in your claim</a:t>
            </a:r>
          </a:p>
        </p:txBody>
      </p:sp>
      <p:sp>
        <p:nvSpPr>
          <p:cNvPr id="16" name="Text Placeholder 15">
            <a:extLst>
              <a:ext uri="{FF2B5EF4-FFF2-40B4-BE49-F238E27FC236}">
                <a16:creationId xmlns:a16="http://schemas.microsoft.com/office/drawing/2014/main" id="{0F4E7D97-D596-44C3-9002-E1CE1FB711B4}"/>
              </a:ext>
            </a:extLst>
          </p:cNvPr>
          <p:cNvSpPr>
            <a:spLocks noGrp="1"/>
          </p:cNvSpPr>
          <p:nvPr>
            <p:ph type="body" idx="15"/>
          </p:nvPr>
        </p:nvSpPr>
        <p:spPr>
          <a:xfrm>
            <a:off x="6313714" y="1336505"/>
            <a:ext cx="5452057" cy="516108"/>
          </a:xfrm>
          <a:solidFill>
            <a:schemeClr val="bg1"/>
          </a:solidFill>
        </p:spPr>
        <p:txBody>
          <a:bodyPr/>
          <a:lstStyle/>
          <a:p>
            <a:r>
              <a:rPr lang="en-US" b="0" dirty="0">
                <a:solidFill>
                  <a:srgbClr val="203B6A"/>
                </a:solidFill>
              </a:rPr>
              <a:t>Possible placement scenarios</a:t>
            </a:r>
          </a:p>
        </p:txBody>
      </p:sp>
      <p:sp>
        <p:nvSpPr>
          <p:cNvPr id="6" name="Title 5">
            <a:extLst>
              <a:ext uri="{FF2B5EF4-FFF2-40B4-BE49-F238E27FC236}">
                <a16:creationId xmlns:a16="http://schemas.microsoft.com/office/drawing/2014/main" id="{97588450-F5EA-4A4D-B32B-FA834B85C80D}"/>
              </a:ext>
            </a:extLst>
          </p:cNvPr>
          <p:cNvSpPr>
            <a:spLocks noGrp="1"/>
          </p:cNvSpPr>
          <p:nvPr>
            <p:ph type="title"/>
          </p:nvPr>
        </p:nvSpPr>
        <p:spPr/>
        <p:txBody>
          <a:bodyPr/>
          <a:lstStyle/>
          <a:p>
            <a:r>
              <a:rPr lang="en-US" dirty="0"/>
              <a:t>Some special education students may have multiple placements</a:t>
            </a:r>
          </a:p>
        </p:txBody>
      </p:sp>
      <p:graphicFrame>
        <p:nvGraphicFramePr>
          <p:cNvPr id="11" name="Content Placeholder 10" descr="This is a graphic showing the three placement scenarios that you may need to submit for each student when completing your special education increment claim.&#10;&#10;First placement: Beginning of the school year through the shutdown date plus up to 20 days absent, if you so choose&#10;&#10;Second placement: The day remote services started or after 20 days of absences, if used, through May 1st&#10;&#10;Third placement: May 4th through the end of the school year based on services you will be providing assuming school is back in session&#10;&#10;">
            <a:extLst>
              <a:ext uri="{FF2B5EF4-FFF2-40B4-BE49-F238E27FC236}">
                <a16:creationId xmlns:a16="http://schemas.microsoft.com/office/drawing/2014/main" id="{A386D01F-C016-4901-A8B5-BA40F133DBD0}"/>
              </a:ext>
            </a:extLst>
          </p:cNvPr>
          <p:cNvGraphicFramePr>
            <a:graphicFrameLocks noGrp="1"/>
          </p:cNvGraphicFramePr>
          <p:nvPr>
            <p:ph idx="16"/>
            <p:extLst>
              <p:ext uri="{D42A27DB-BD31-4B8C-83A1-F6EECF244321}">
                <p14:modId xmlns:p14="http://schemas.microsoft.com/office/powerpoint/2010/main" val="2984836511"/>
              </p:ext>
            </p:extLst>
          </p:nvPr>
        </p:nvGraphicFramePr>
        <p:xfrm>
          <a:off x="6313488" y="1852614"/>
          <a:ext cx="5453062" cy="41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21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considerations that may impact special education increment claims</a:t>
            </a:r>
          </a:p>
        </p:txBody>
      </p:sp>
      <p:sp>
        <p:nvSpPr>
          <p:cNvPr id="3" name="Content Placeholder 2"/>
          <p:cNvSpPr>
            <a:spLocks noGrp="1"/>
          </p:cNvSpPr>
          <p:nvPr>
            <p:ph idx="1"/>
          </p:nvPr>
        </p:nvSpPr>
        <p:spPr/>
        <p:txBody>
          <a:bodyPr/>
          <a:lstStyle/>
          <a:p>
            <a:r>
              <a:rPr lang="en-US" dirty="0"/>
              <a:t>OSD authorization is required for unapproved programs and Individual Price Authorizations (IPAs)</a:t>
            </a:r>
          </a:p>
          <a:p>
            <a:pPr lvl="1"/>
            <a:r>
              <a:rPr lang="en-US" dirty="0"/>
              <a:t>There is an online process for IPAs &gt; $20/hour</a:t>
            </a:r>
          </a:p>
          <a:p>
            <a:r>
              <a:rPr lang="en-US" dirty="0"/>
              <a:t>Out-of-state public programs: Any costs for additional services must be claimed as supplemental in-district</a:t>
            </a:r>
          </a:p>
          <a:p>
            <a:r>
              <a:rPr lang="en-US" dirty="0"/>
              <a:t>Settlement agreements must lead to an IEP and if the student is placed in an unapproved program, OSD authorization is required</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106442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School choice participation report and school choice advisory</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r>
              <a:rPr lang="en-US" dirty="0"/>
              <a:t>Section break 3</a:t>
            </a:r>
          </a:p>
        </p:txBody>
      </p:sp>
    </p:spTree>
    <p:extLst>
      <p:ext uri="{BB962C8B-B14F-4D97-AF65-F5344CB8AC3E}">
        <p14:creationId xmlns:p14="http://schemas.microsoft.com/office/powerpoint/2010/main" val="90576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districts are required to accept school choice students unless they vote otherwise</a:t>
            </a:r>
          </a:p>
        </p:txBody>
      </p:sp>
      <p:sp>
        <p:nvSpPr>
          <p:cNvPr id="3" name="Content Placeholder 2"/>
          <p:cNvSpPr>
            <a:spLocks noGrp="1"/>
          </p:cNvSpPr>
          <p:nvPr>
            <p:ph idx="1"/>
          </p:nvPr>
        </p:nvSpPr>
        <p:spPr/>
        <p:txBody>
          <a:bodyPr>
            <a:normAutofit/>
          </a:bodyPr>
          <a:lstStyle/>
          <a:p>
            <a:r>
              <a:rPr lang="en-US" dirty="0"/>
              <a:t>All districts must report their school choice participation plans by </a:t>
            </a:r>
            <a:r>
              <a:rPr lang="en-US" b="1" dirty="0"/>
              <a:t>June 1, 2021</a:t>
            </a:r>
            <a:endParaRPr lang="en-US" dirty="0"/>
          </a:p>
          <a:p>
            <a:r>
              <a:rPr lang="en-US" dirty="0"/>
              <a:t>We are using an </a:t>
            </a:r>
            <a:r>
              <a:rPr lang="en-US" dirty="0">
                <a:hlinkClick r:id="rId2"/>
              </a:rPr>
              <a:t>electronic report</a:t>
            </a:r>
            <a:r>
              <a:rPr lang="en-US" dirty="0"/>
              <a:t> to collect this information, eliminating the need to submit letters or emails </a:t>
            </a:r>
          </a:p>
          <a:p>
            <a:r>
              <a:rPr lang="en-US" dirty="0"/>
              <a:t>If you still plan to participate, your school committee does NOT need to vote, but you still need to complete the form</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12333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8AB8-F351-408F-9E7E-B3515F8E52B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A6E563C-FD75-4EF4-A7F0-8A5B48DB4000}"/>
              </a:ext>
            </a:extLst>
          </p:cNvPr>
          <p:cNvSpPr>
            <a:spLocks noGrp="1"/>
          </p:cNvSpPr>
          <p:nvPr>
            <p:ph idx="1"/>
          </p:nvPr>
        </p:nvSpPr>
        <p:spPr/>
        <p:txBody>
          <a:bodyPr/>
          <a:lstStyle/>
          <a:p>
            <a:r>
              <a:rPr lang="en-US" dirty="0">
                <a:hlinkClick r:id="rId2"/>
              </a:rPr>
              <a:t>School choice advisory</a:t>
            </a:r>
            <a:r>
              <a:rPr lang="en-US" dirty="0"/>
              <a:t> and Frequently Asked Questions document. The topic areas addressed in the FAQ include: </a:t>
            </a:r>
          </a:p>
          <a:p>
            <a:pPr lvl="1"/>
            <a:r>
              <a:rPr lang="en-US" dirty="0"/>
              <a:t>District participation in school choice</a:t>
            </a:r>
          </a:p>
          <a:p>
            <a:pPr lvl="1"/>
            <a:r>
              <a:rPr lang="en-US" dirty="0"/>
              <a:t>Provision of information on school choice</a:t>
            </a:r>
          </a:p>
          <a:p>
            <a:pPr lvl="1"/>
            <a:r>
              <a:rPr lang="en-US" dirty="0"/>
              <a:t>Admission and continued attendance of students</a:t>
            </a:r>
          </a:p>
          <a:p>
            <a:pPr lvl="1"/>
            <a:r>
              <a:rPr lang="en-US" dirty="0"/>
              <a:t>Rights of students</a:t>
            </a:r>
          </a:p>
          <a:p>
            <a:pPr lvl="1"/>
            <a:r>
              <a:rPr lang="en-US" dirty="0"/>
              <a:t>Transition between schools</a:t>
            </a:r>
          </a:p>
        </p:txBody>
      </p:sp>
      <p:sp>
        <p:nvSpPr>
          <p:cNvPr id="4" name="Slide Number Placeholder 3">
            <a:extLst>
              <a:ext uri="{FF2B5EF4-FFF2-40B4-BE49-F238E27FC236}">
                <a16:creationId xmlns:a16="http://schemas.microsoft.com/office/drawing/2014/main" id="{983A23FC-F994-4CC0-8730-26265EC2CAFD}"/>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extLst>
      <p:ext uri="{BB962C8B-B14F-4D97-AF65-F5344CB8AC3E}">
        <p14:creationId xmlns:p14="http://schemas.microsoft.com/office/powerpoint/2010/main" val="284775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contact us if you have questions</a:t>
            </a:r>
          </a:p>
        </p:txBody>
      </p:sp>
      <p:graphicFrame>
        <p:nvGraphicFramePr>
          <p:cNvPr id="5" name="Content Placeholder 4" descr="Table showing of program contacts for the school choice program"/>
          <p:cNvGraphicFramePr>
            <a:graphicFrameLocks noGrp="1"/>
          </p:cNvGraphicFramePr>
          <p:nvPr>
            <p:ph idx="1"/>
            <p:extLst>
              <p:ext uri="{D42A27DB-BD31-4B8C-83A1-F6EECF244321}">
                <p14:modId xmlns:p14="http://schemas.microsoft.com/office/powerpoint/2010/main" val="4184256408"/>
              </p:ext>
            </p:extLst>
          </p:nvPr>
        </p:nvGraphicFramePr>
        <p:xfrm>
          <a:off x="949325" y="1431479"/>
          <a:ext cx="10313035" cy="3213672"/>
        </p:xfrm>
        <a:graphic>
          <a:graphicData uri="http://schemas.openxmlformats.org/drawingml/2006/table">
            <a:tbl>
              <a:tblPr firstRow="1" bandRow="1">
                <a:tableStyleId>{5C22544A-7EE6-4342-B048-85BDC9FD1C3A}</a:tableStyleId>
              </a:tblPr>
              <a:tblGrid>
                <a:gridCol w="3296104">
                  <a:extLst>
                    <a:ext uri="{9D8B030D-6E8A-4147-A177-3AD203B41FA5}">
                      <a16:colId xmlns:a16="http://schemas.microsoft.com/office/drawing/2014/main" val="20000"/>
                    </a:ext>
                  </a:extLst>
                </a:gridCol>
                <a:gridCol w="2449285">
                  <a:extLst>
                    <a:ext uri="{9D8B030D-6E8A-4147-A177-3AD203B41FA5}">
                      <a16:colId xmlns:a16="http://schemas.microsoft.com/office/drawing/2014/main" val="20001"/>
                    </a:ext>
                  </a:extLst>
                </a:gridCol>
                <a:gridCol w="4567646">
                  <a:extLst>
                    <a:ext uri="{9D8B030D-6E8A-4147-A177-3AD203B41FA5}">
                      <a16:colId xmlns:a16="http://schemas.microsoft.com/office/drawing/2014/main" val="20002"/>
                    </a:ext>
                  </a:extLst>
                </a:gridCol>
              </a:tblGrid>
              <a:tr h="1071224">
                <a:tc>
                  <a:txBody>
                    <a:bodyPr/>
                    <a:lstStyle/>
                    <a:p>
                      <a:r>
                        <a:rPr lang="en-US" sz="2400" b="0" dirty="0">
                          <a:solidFill>
                            <a:srgbClr val="203B6A"/>
                          </a:solidFill>
                        </a:rPr>
                        <a:t>School choice claim form</a:t>
                      </a:r>
                    </a:p>
                  </a:txBody>
                  <a:tcPr>
                    <a:solidFill>
                      <a:srgbClr val="E7E8EB"/>
                    </a:solidFill>
                  </a:tcPr>
                </a:tc>
                <a:tc>
                  <a:txBody>
                    <a:bodyPr/>
                    <a:lstStyle/>
                    <a:p>
                      <a:r>
                        <a:rPr lang="en-US" sz="2400" b="0" dirty="0">
                          <a:solidFill>
                            <a:srgbClr val="203B6A"/>
                          </a:solidFill>
                        </a:rPr>
                        <a:t>Cheryl Loiselle</a:t>
                      </a:r>
                    </a:p>
                  </a:txBody>
                  <a:tcPr>
                    <a:solidFill>
                      <a:srgbClr val="E7E8EB"/>
                    </a:solidFill>
                  </a:tcPr>
                </a:tc>
                <a:tc>
                  <a:txBody>
                    <a:bodyPr/>
                    <a:lstStyle/>
                    <a:p>
                      <a:r>
                        <a:rPr lang="en-US" sz="2400" b="0" dirty="0">
                          <a:hlinkClick r:id="rId2"/>
                        </a:rPr>
                        <a:t>Cheryl.A.Loiselle@mass.gov</a:t>
                      </a:r>
                      <a:endParaRPr lang="en-US" sz="2400" b="0" dirty="0"/>
                    </a:p>
                  </a:txBody>
                  <a:tcPr>
                    <a:solidFill>
                      <a:srgbClr val="E7E8EB"/>
                    </a:solidFill>
                  </a:tcPr>
                </a:tc>
                <a:extLst>
                  <a:ext uri="{0D108BD9-81ED-4DB2-BD59-A6C34878D82A}">
                    <a16:rowId xmlns:a16="http://schemas.microsoft.com/office/drawing/2014/main" val="10000"/>
                  </a:ext>
                </a:extLst>
              </a:tr>
              <a:tr h="1071224">
                <a:tc>
                  <a:txBody>
                    <a:bodyPr/>
                    <a:lstStyle/>
                    <a:p>
                      <a:r>
                        <a:rPr lang="en-US" sz="2400" dirty="0"/>
                        <a:t>Special </a:t>
                      </a:r>
                      <a:r>
                        <a:rPr lang="en-US" sz="2400" dirty="0">
                          <a:solidFill>
                            <a:srgbClr val="203B6A"/>
                          </a:solidFill>
                        </a:rPr>
                        <a:t>education</a:t>
                      </a:r>
                      <a:r>
                        <a:rPr lang="en-US" sz="2400" dirty="0"/>
                        <a:t> increment</a:t>
                      </a:r>
                      <a:r>
                        <a:rPr lang="en-US" sz="2400" baseline="0" dirty="0"/>
                        <a:t> form</a:t>
                      </a:r>
                      <a:endParaRPr lang="en-US" sz="2400" dirty="0"/>
                    </a:p>
                  </a:txBody>
                  <a:tcPr/>
                </a:tc>
                <a:tc>
                  <a:txBody>
                    <a:bodyPr/>
                    <a:lstStyle/>
                    <a:p>
                      <a:endParaRPr lang="en-US" sz="2400" dirty="0">
                        <a:highlight>
                          <a:srgbClr val="FFFF00"/>
                        </a:highlight>
                      </a:endParaRPr>
                    </a:p>
                  </a:txBody>
                  <a:tcPr/>
                </a:tc>
                <a:tc>
                  <a:txBody>
                    <a:bodyPr/>
                    <a:lstStyle/>
                    <a:p>
                      <a:r>
                        <a:rPr lang="en-US" sz="2400" dirty="0">
                          <a:hlinkClick r:id="rId3"/>
                        </a:rPr>
                        <a:t>circuitbreaker@mass.gov</a:t>
                      </a:r>
                      <a:endParaRPr lang="en-US" sz="2400" dirty="0"/>
                    </a:p>
                    <a:p>
                      <a:endParaRPr lang="en-US" sz="2400" dirty="0"/>
                    </a:p>
                  </a:txBody>
                  <a:tcPr/>
                </a:tc>
                <a:extLst>
                  <a:ext uri="{0D108BD9-81ED-4DB2-BD59-A6C34878D82A}">
                    <a16:rowId xmlns:a16="http://schemas.microsoft.com/office/drawing/2014/main" val="10001"/>
                  </a:ext>
                </a:extLst>
              </a:tr>
              <a:tr h="1071224">
                <a:tc>
                  <a:txBody>
                    <a:bodyPr/>
                    <a:lstStyle/>
                    <a:p>
                      <a:r>
                        <a:rPr lang="en-US" sz="2400" dirty="0"/>
                        <a:t>Program questions</a:t>
                      </a:r>
                    </a:p>
                  </a:txBody>
                  <a:tcPr>
                    <a:solidFill>
                      <a:srgbClr val="E7E8EB"/>
                    </a:solidFill>
                  </a:tcPr>
                </a:tc>
                <a:tc>
                  <a:txBody>
                    <a:bodyPr/>
                    <a:lstStyle/>
                    <a:p>
                      <a:r>
                        <a:rPr lang="en-US" sz="2400" dirty="0"/>
                        <a:t>Marnie Jain</a:t>
                      </a:r>
                    </a:p>
                  </a:txBody>
                  <a:tcPr>
                    <a:solidFill>
                      <a:srgbClr val="E7E8EB"/>
                    </a:solidFill>
                  </a:tcPr>
                </a:tc>
                <a:tc>
                  <a:txBody>
                    <a:bodyPr/>
                    <a:lstStyle/>
                    <a:p>
                      <a:r>
                        <a:rPr lang="en-US" sz="2400" dirty="0">
                          <a:hlinkClick r:id="rId4"/>
                        </a:rPr>
                        <a:t>Marnie.A.Jain@mass.gov</a:t>
                      </a:r>
                      <a:endParaRPr lang="en-US" sz="2400" dirty="0"/>
                    </a:p>
                  </a:txBody>
                  <a:tcPr>
                    <a:solidFill>
                      <a:srgbClr val="E7E8EB"/>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Tree>
    <p:extLst>
      <p:ext uri="{BB962C8B-B14F-4D97-AF65-F5344CB8AC3E}">
        <p14:creationId xmlns:p14="http://schemas.microsoft.com/office/powerpoint/2010/main" val="4546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21" name="Group 20" descr="02 Program highlights and timeline"/>
          <p:cNvGrpSpPr/>
          <p:nvPr/>
        </p:nvGrpSpPr>
        <p:grpSpPr>
          <a:xfrm>
            <a:off x="3070393" y="1787238"/>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Program highlights and timeline </a:t>
              </a:r>
              <a:endParaRPr lang="zh-CN" altLang="en-US" sz="3600" dirty="0">
                <a:solidFill>
                  <a:schemeClr val="accent1">
                    <a:lumMod val="50000"/>
                  </a:schemeClr>
                </a:solidFill>
              </a:endParaRPr>
            </a:p>
          </p:txBody>
        </p:sp>
      </p:grpSp>
      <p:grpSp>
        <p:nvGrpSpPr>
          <p:cNvPr id="22" name="Group 21" descr="03 School choice claim and special education increment forms"/>
          <p:cNvGrpSpPr/>
          <p:nvPr/>
        </p:nvGrpSpPr>
        <p:grpSpPr>
          <a:xfrm>
            <a:off x="3070392" y="3024957"/>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School choice claim and special education increment forms</a:t>
              </a:r>
              <a:endParaRPr lang="zh-CN" altLang="en-US" sz="3600" dirty="0">
                <a:solidFill>
                  <a:schemeClr val="accent1">
                    <a:lumMod val="50000"/>
                  </a:schemeClr>
                </a:solidFill>
              </a:endParaRPr>
            </a:p>
          </p:txBody>
        </p:sp>
      </p:grpSp>
      <p:grpSp>
        <p:nvGrpSpPr>
          <p:cNvPr id="23" name="Group 22" descr="04 Common questions"/>
          <p:cNvGrpSpPr/>
          <p:nvPr/>
        </p:nvGrpSpPr>
        <p:grpSpPr>
          <a:xfrm>
            <a:off x="3070391" y="4249702"/>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School choice participation report and school choice advisory</a:t>
              </a:r>
              <a:endParaRPr lang="zh-CN" altLang="en-US" sz="3600" dirty="0">
                <a:solidFill>
                  <a:schemeClr val="accent1">
                    <a:lumMod val="50000"/>
                  </a:schemeClr>
                </a:solidFill>
              </a:endParaRPr>
            </a:p>
          </p:txBody>
        </p:sp>
      </p:grpSp>
      <p:sp>
        <p:nvSpPr>
          <p:cNvPr id="2" name="Title 1" hidden="1"/>
          <p:cNvSpPr>
            <a:spLocks noGrp="1"/>
          </p:cNvSpPr>
          <p:nvPr>
            <p:ph type="title"/>
          </p:nvPr>
        </p:nvSpPr>
        <p:spPr/>
        <p:txBody>
          <a:bodyPr/>
          <a:lstStyle/>
          <a:p>
            <a:r>
              <a:rPr lang="en-US" dirty="0"/>
              <a:t>Table</a:t>
            </a:r>
            <a:r>
              <a:rPr lang="en-US" baseline="0" dirty="0"/>
              <a:t> of contents</a:t>
            </a:r>
            <a:endParaRPr lang="en-US" dirty="0"/>
          </a:p>
        </p:txBody>
      </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71CD-5CD9-4EDB-8C32-AC95F0AD96AF}"/>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0EFF4274-CDD3-441B-AAD6-C5996A529307}"/>
              </a:ext>
            </a:extLst>
          </p:cNvPr>
          <p:cNvSpPr>
            <a:spLocks noGrp="1"/>
          </p:cNvSpPr>
          <p:nvPr>
            <p:ph idx="1"/>
          </p:nvPr>
        </p:nvSpPr>
        <p:spPr/>
        <p:txBody>
          <a:bodyPr/>
          <a:lstStyle/>
          <a:p>
            <a:r>
              <a:rPr lang="en-US" u="sng" dirty="0">
                <a:solidFill>
                  <a:schemeClr val="dk1"/>
                </a:solidFill>
                <a:hlinkClick r:id="rId2"/>
              </a:rPr>
              <a:t>School choice program website</a:t>
            </a:r>
          </a:p>
          <a:p>
            <a:pPr marL="0" indent="0">
              <a:buNone/>
            </a:pPr>
            <a:endParaRPr lang="en-US" u="sng" dirty="0">
              <a:solidFill>
                <a:schemeClr val="dk1"/>
              </a:solidFill>
              <a:hlinkClick r:id="rId2"/>
            </a:endParaRPr>
          </a:p>
          <a:p>
            <a:r>
              <a:rPr lang="en-US" u="sng" dirty="0">
                <a:solidFill>
                  <a:schemeClr val="dk1"/>
                </a:solidFill>
                <a:hlinkClick r:id="rId2"/>
              </a:rPr>
              <a:t>Webinar on claiming special education students </a:t>
            </a:r>
            <a:endParaRPr lang="en-US"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73762187-FE99-4197-931C-99E2CD538F62}"/>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231820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75 Pleasant Street, Malden, MA 02148">
            <a:extLst>
              <a:ext uri="{FF2B5EF4-FFF2-40B4-BE49-F238E27FC236}">
                <a16:creationId xmlns:a16="http://schemas.microsoft.com/office/drawing/2014/main" id="{5D838ABB-2920-4CCA-BBF1-F1299182F9FE}"/>
              </a:ext>
            </a:extLst>
          </p:cNvPr>
          <p:cNvSpPr txBox="1"/>
          <p:nvPr/>
        </p:nvSpPr>
        <p:spPr>
          <a:xfrm>
            <a:off x="5879080" y="4168789"/>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6" name="Home icon"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639" t="15745" r="18234" b="17372"/>
          <a:stretch/>
        </p:blipFill>
        <p:spPr>
          <a:xfrm flipH="1">
            <a:off x="5611828" y="4152144"/>
            <a:ext cx="329609" cy="333371"/>
          </a:xfrm>
          <a:prstGeom prst="rect">
            <a:avLst/>
          </a:prstGeom>
        </p:spPr>
      </p:pic>
      <p:sp>
        <p:nvSpPr>
          <p:cNvPr id="14" name="www.doe.mass.edu">
            <a:extLst>
              <a:ext uri="{FF2B5EF4-FFF2-40B4-BE49-F238E27FC236}">
                <a16:creationId xmlns:a16="http://schemas.microsoft.com/office/drawing/2014/main" id="{A2246D95-2355-47E1-9E27-1351EA05075A}"/>
              </a:ext>
            </a:extLst>
          </p:cNvPr>
          <p:cNvSpPr txBox="1"/>
          <p:nvPr/>
        </p:nvSpPr>
        <p:spPr>
          <a:xfrm>
            <a:off x="3264680" y="4168789"/>
            <a:ext cx="2260074"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www.doe.mass.edu</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3" name="Homepage icon"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2989497" y="4123684"/>
            <a:ext cx="329607" cy="390291"/>
          </a:xfrm>
          <a:prstGeom prst="rect">
            <a:avLst/>
          </a:prstGeom>
        </p:spPr>
      </p:pic>
      <p:sp>
        <p:nvSpPr>
          <p:cNvPr id="11" name="sfinance@doe.mass.edu">
            <a:extLst>
              <a:ext uri="{FF2B5EF4-FFF2-40B4-BE49-F238E27FC236}">
                <a16:creationId xmlns:a16="http://schemas.microsoft.com/office/drawing/2014/main" id="{7702F5C2-4DC0-4CA8-AF5F-AA20DC05FA81}"/>
              </a:ext>
            </a:extLst>
          </p:cNvPr>
          <p:cNvSpPr txBox="1"/>
          <p:nvPr/>
        </p:nvSpPr>
        <p:spPr>
          <a:xfrm>
            <a:off x="5879080" y="3820656"/>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Cheryl.A.Loiselle@mass.gov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Mail icon"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060" t="19266" r="18307" b="28003"/>
          <a:stretch/>
        </p:blipFill>
        <p:spPr>
          <a:xfrm>
            <a:off x="5629273" y="3823601"/>
            <a:ext cx="317798" cy="281016"/>
          </a:xfrm>
          <a:prstGeom prst="rect">
            <a:avLst/>
          </a:prstGeom>
        </p:spPr>
      </p:pic>
      <p:sp>
        <p:nvSpPr>
          <p:cNvPr id="8" name="781-338-6585">
            <a:extLst>
              <a:ext uri="{FF2B5EF4-FFF2-40B4-BE49-F238E27FC236}">
                <a16:creationId xmlns:a16="http://schemas.microsoft.com/office/drawing/2014/main" id="{992D2954-C2DD-4172-8B10-E4A8A6E0EFEE}"/>
              </a:ext>
            </a:extLst>
          </p:cNvPr>
          <p:cNvSpPr txBox="1"/>
          <p:nvPr/>
        </p:nvSpPr>
        <p:spPr>
          <a:xfrm>
            <a:off x="3252185" y="3823602"/>
            <a:ext cx="1767526" cy="553998"/>
          </a:xfrm>
          <a:prstGeom prst="rect">
            <a:avLst/>
          </a:prstGeom>
          <a:noFill/>
        </p:spPr>
        <p:txBody>
          <a:bodyPr wrap="square" rtlCol="0">
            <a:spAutoFit/>
          </a:bodyPr>
          <a:lstStyle/>
          <a:p>
            <a:r>
              <a:rPr lang="en-US" altLang="zh-CN" sz="1500">
                <a:solidFill>
                  <a:schemeClr val="bg1"/>
                </a:solidFill>
                <a:latin typeface="Segoe SemiBold" panose="020B0703040204020203" pitchFamily="34" charset="0"/>
                <a:cs typeface="Segoe SemiBold" panose="020B0703040204020203" pitchFamily="34" charset="0"/>
              </a:rPr>
              <a:t>781.338.6517</a:t>
            </a:r>
            <a:r>
              <a:rPr lang="en-US" altLang="zh-CN" sz="1500" dirty="0">
                <a:solidFill>
                  <a:schemeClr val="bg1"/>
                </a:solidFill>
                <a:latin typeface="Segoe SemiBold" panose="020B0703040204020203" pitchFamily="34" charset="0"/>
                <a:cs typeface="Segoe SemiBold" panose="020B0703040204020203" pitchFamily="34" charset="0"/>
              </a:rPr>
              <a:t>	</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7" name="Phone icon"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4891" t="25979" r="24249" b="25362"/>
          <a:stretch/>
        </p:blipFill>
        <p:spPr>
          <a:xfrm>
            <a:off x="3000129" y="3853064"/>
            <a:ext cx="252056" cy="241157"/>
          </a:xfrm>
          <a:prstGeom prst="rect">
            <a:avLst/>
          </a:prstGeom>
        </p:spPr>
      </p:pic>
      <p:sp>
        <p:nvSpPr>
          <p:cNvPr id="12" name="DESE District and School Finance Team">
            <a:extLst>
              <a:ext uri="{FF2B5EF4-FFF2-40B4-BE49-F238E27FC236}">
                <a16:creationId xmlns:a16="http://schemas.microsoft.com/office/drawing/2014/main" id="{7702F5C2-4DC0-4CA8-AF5F-AA20DC05FA81}"/>
              </a:ext>
            </a:extLst>
          </p:cNvPr>
          <p:cNvSpPr txBox="1"/>
          <p:nvPr/>
        </p:nvSpPr>
        <p:spPr>
          <a:xfrm>
            <a:off x="1524002" y="3323742"/>
            <a:ext cx="9143999" cy="323165"/>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District and School Finance</a:t>
            </a:r>
            <a:endParaRPr lang="zh-CN" altLang="en-US" sz="1500" b="1" dirty="0">
              <a:solidFill>
                <a:schemeClr val="bg1"/>
              </a:solidFill>
              <a:latin typeface="Segoe SemiBold" panose="020B0703040204020203" pitchFamily="34" charset="0"/>
              <a:cs typeface="Segoe SemiBold" panose="020B0703040204020203" pitchFamily="34" charset="0"/>
            </a:endParaRPr>
          </a:p>
        </p:txBody>
      </p:sp>
      <p:sp>
        <p:nvSpPr>
          <p:cNvPr id="5" name="Thank you" descr="Thank you">
            <a:extLst>
              <a:ext uri="{FF2B5EF4-FFF2-40B4-BE49-F238E27FC236}">
                <a16:creationId xmlns:a16="http://schemas.microsoft.com/office/drawing/2014/main" id="{CAFC36B0-4AD1-44AB-96C1-76527DDE7F8C}"/>
              </a:ext>
            </a:extLst>
          </p:cNvPr>
          <p:cNvSpPr txBox="1"/>
          <p:nvPr/>
        </p:nvSpPr>
        <p:spPr>
          <a:xfrm>
            <a:off x="1524002" y="1579874"/>
            <a:ext cx="9143999" cy="1419619"/>
          </a:xfrm>
          <a:prstGeom prst="rect">
            <a:avLst/>
          </a:prstGeom>
          <a:noFill/>
        </p:spPr>
        <p:txBody>
          <a:bodyPr wrap="square" rtlCol="0">
            <a:spAutoFit/>
          </a:bodyPr>
          <a:lstStyle/>
          <a:p>
            <a:pPr algn="ctr"/>
            <a:r>
              <a:rPr lang="en-US" altLang="zh-CN" sz="8625"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8625" dirty="0">
              <a:solidFill>
                <a:schemeClr val="bg1"/>
              </a:solidFill>
              <a:latin typeface="Segoe SemiBold" panose="020B0703040204020203" pitchFamily="34" charset="0"/>
              <a:cs typeface="Segoe SemiBold" panose="020B0703040204020203" pitchFamily="34" charset="0"/>
            </a:endParaRPr>
          </a:p>
        </p:txBody>
      </p:sp>
      <p:sp>
        <p:nvSpPr>
          <p:cNvPr id="2" name="Title 1" hidden="1">
            <a:extLst>
              <a:ext uri="{FF2B5EF4-FFF2-40B4-BE49-F238E27FC236}">
                <a16:creationId xmlns:a16="http://schemas.microsoft.com/office/drawing/2014/main" id="{9D50EC4F-ABA5-49FC-9584-6F6045D95690}"/>
              </a:ext>
            </a:extLst>
          </p:cNvPr>
          <p:cNvSpPr>
            <a:spLocks noGrp="1"/>
          </p:cNvSpPr>
          <p:nvPr>
            <p:ph type="title" idx="4294967295"/>
          </p:nvPr>
        </p:nvSpPr>
        <p:spPr/>
        <p:txBody>
          <a:bodyPr/>
          <a:lstStyle/>
          <a:p>
            <a:r>
              <a:rPr lang="en-US" dirty="0"/>
              <a:t>Thank you</a:t>
            </a:r>
          </a:p>
        </p:txBody>
      </p:sp>
    </p:spTree>
    <p:extLst>
      <p:ext uri="{BB962C8B-B14F-4D97-AF65-F5344CB8AC3E}">
        <p14:creationId xmlns:p14="http://schemas.microsoft.com/office/powerpoint/2010/main" val="300248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Program highlights and timeline</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r>
              <a:rPr lang="en-US" dirty="0"/>
              <a:t>Section break 1</a:t>
            </a:r>
          </a:p>
        </p:txBody>
      </p:sp>
    </p:spTree>
    <p:extLst>
      <p:ext uri="{BB962C8B-B14F-4D97-AF65-F5344CB8AC3E}">
        <p14:creationId xmlns:p14="http://schemas.microsoft.com/office/powerpoint/2010/main" val="194948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choice has been an option for students and families for over 28 years</a:t>
            </a:r>
          </a:p>
        </p:txBody>
      </p:sp>
      <p:sp>
        <p:nvSpPr>
          <p:cNvPr id="3" name="Content Placeholder 2"/>
          <p:cNvSpPr>
            <a:spLocks noGrp="1"/>
          </p:cNvSpPr>
          <p:nvPr>
            <p:ph idx="1"/>
          </p:nvPr>
        </p:nvSpPr>
        <p:spPr/>
        <p:txBody>
          <a:bodyPr/>
          <a:lstStyle/>
          <a:p>
            <a:r>
              <a:rPr lang="en-US" dirty="0"/>
              <a:t>32 districts in FY92, 194 districts (including virtual schools) in FY21</a:t>
            </a:r>
          </a:p>
          <a:p>
            <a:r>
              <a:rPr lang="en-US" dirty="0"/>
              <a:t>The regular education tuition rate is $5,000 per student</a:t>
            </a:r>
          </a:p>
          <a:p>
            <a:r>
              <a:rPr lang="en-US" dirty="0"/>
              <a:t>Special education increments are added to the $5,000 rate</a:t>
            </a:r>
          </a:p>
          <a:p>
            <a:pPr lvl="1"/>
            <a:r>
              <a:rPr lang="en-US" dirty="0"/>
              <a:t>There is no cap on special education charges</a:t>
            </a:r>
          </a:p>
          <a:p>
            <a:pPr lvl="1"/>
            <a:r>
              <a:rPr lang="en-US" dirty="0"/>
              <a:t>State average special education increment based on current estimates is $4,998</a:t>
            </a:r>
          </a:p>
          <a:p>
            <a:pPr lvl="1"/>
            <a:r>
              <a:rPr lang="en-US" dirty="0"/>
              <a:t>The virtual school rate is $8,666 plus a $75 per pupil administrative fee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102945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School choice enrollment and tuition have grown steadily over time, including virtual school enrollment</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graphicFrame>
        <p:nvGraphicFramePr>
          <p:cNvPr id="5" name="Chart 4">
            <a:extLst>
              <a:ext uri="{FF2B5EF4-FFF2-40B4-BE49-F238E27FC236}">
                <a16:creationId xmlns:a16="http://schemas.microsoft.com/office/drawing/2014/main" id="{00000000-0008-0000-1300-000002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30902264"/>
              </p:ext>
            </p:extLst>
          </p:nvPr>
        </p:nvGraphicFramePr>
        <p:xfrm>
          <a:off x="1356189" y="1232899"/>
          <a:ext cx="8979613" cy="5123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864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a number of important milestones throughout the year</a:t>
            </a:r>
          </a:p>
        </p:txBody>
      </p:sp>
      <p:sp>
        <p:nvSpPr>
          <p:cNvPr id="3" name="Content Placeholder 2"/>
          <p:cNvSpPr>
            <a:spLocks noGrp="1"/>
          </p:cNvSpPr>
          <p:nvPr>
            <p:ph idx="1"/>
          </p:nvPr>
        </p:nvSpPr>
        <p:spPr/>
        <p:txBody>
          <a:bodyPr/>
          <a:lstStyle/>
          <a:p>
            <a:r>
              <a:rPr lang="en-US" sz="2400" b="1" dirty="0"/>
              <a:t>Spring:</a:t>
            </a:r>
            <a:r>
              <a:rPr lang="en-US" sz="2400" dirty="0"/>
              <a:t> School committees vote on school choice participation plans</a:t>
            </a:r>
          </a:p>
          <a:p>
            <a:r>
              <a:rPr lang="en-US" sz="2400" b="1" dirty="0"/>
              <a:t>July-November:</a:t>
            </a:r>
            <a:r>
              <a:rPr lang="en-US" sz="2400" dirty="0"/>
              <a:t> DOR-DLS tuitions based fiscal year projections</a:t>
            </a:r>
          </a:p>
          <a:p>
            <a:r>
              <a:rPr lang="en-US" sz="2400" b="1" dirty="0"/>
              <a:t>December:</a:t>
            </a:r>
            <a:r>
              <a:rPr lang="en-US" sz="2400" dirty="0"/>
              <a:t> DESE publishes choice tuitions based on October 1 SIMS, releases choice rosters, and DOR-DLS adjusts payments</a:t>
            </a:r>
          </a:p>
          <a:p>
            <a:r>
              <a:rPr lang="en-US" sz="2400" b="1" dirty="0"/>
              <a:t>January-March:</a:t>
            </a:r>
            <a:r>
              <a:rPr lang="en-US" sz="2400" dirty="0"/>
              <a:t> LEAs submit roster corrections</a:t>
            </a:r>
          </a:p>
          <a:p>
            <a:r>
              <a:rPr lang="en-US" sz="2400" b="1" dirty="0"/>
              <a:t>April:</a:t>
            </a:r>
            <a:r>
              <a:rPr lang="en-US" sz="2400" dirty="0"/>
              <a:t> LEAs submit school choice claim and special education increment forms</a:t>
            </a:r>
          </a:p>
          <a:p>
            <a:r>
              <a:rPr lang="en-US" sz="2400" b="1" dirty="0"/>
              <a:t>May-June:</a:t>
            </a:r>
            <a:r>
              <a:rPr lang="en-US" sz="2400" dirty="0"/>
              <a:t> DESE publishes final choice tuitions, DOR-DLS adjusts local aid payments</a:t>
            </a:r>
          </a:p>
          <a:p>
            <a:r>
              <a:rPr lang="en-US" sz="2400" b="1" dirty="0"/>
              <a:t>Post June: </a:t>
            </a:r>
            <a:r>
              <a:rPr lang="en-US" sz="2400" dirty="0"/>
              <a:t>DESE adjusts any FY21 errors during FY22, up until June 2022</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1980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School choice claim form and special education increment form</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r>
              <a:rPr lang="en-US" dirty="0"/>
              <a:t>Section</a:t>
            </a:r>
            <a:r>
              <a:rPr lang="en-US" baseline="0" dirty="0"/>
              <a:t> break 2</a:t>
            </a:r>
            <a:endParaRPr lang="en-US" dirty="0"/>
          </a:p>
        </p:txBody>
      </p:sp>
    </p:spTree>
    <p:extLst>
      <p:ext uri="{BB962C8B-B14F-4D97-AF65-F5344CB8AC3E}">
        <p14:creationId xmlns:p14="http://schemas.microsoft.com/office/powerpoint/2010/main" val="33411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school choice claim form allows districts to finalize their school choice enrollment for the entire year</a:t>
            </a:r>
          </a:p>
        </p:txBody>
      </p:sp>
      <p:sp>
        <p:nvSpPr>
          <p:cNvPr id="3" name="Content Placeholder 2"/>
          <p:cNvSpPr>
            <a:spLocks noGrp="1"/>
          </p:cNvSpPr>
          <p:nvPr>
            <p:ph idx="1"/>
          </p:nvPr>
        </p:nvSpPr>
        <p:spPr/>
        <p:txBody>
          <a:bodyPr/>
          <a:lstStyle/>
          <a:p>
            <a:pPr lvl="0"/>
            <a:r>
              <a:rPr lang="en-US" sz="2800" dirty="0"/>
              <a:t>Add or remove students</a:t>
            </a:r>
          </a:p>
          <a:p>
            <a:pPr lvl="0"/>
            <a:r>
              <a:rPr lang="en-US" sz="2800" dirty="0"/>
              <a:t>Update SIMs information, including special education placement codes</a:t>
            </a:r>
          </a:p>
          <a:p>
            <a:pPr lvl="0"/>
            <a:r>
              <a:rPr lang="en-US" sz="2800" dirty="0"/>
              <a:t>Review and updated prepopulated addresses as needed</a:t>
            </a:r>
          </a:p>
          <a:p>
            <a:pPr lvl="0"/>
            <a:r>
              <a:rPr lang="en-US" sz="2800" dirty="0"/>
              <a:t>Enter street address and city/town of residence for each student (no PO boxes) for students who do not have addresses</a:t>
            </a:r>
          </a:p>
          <a:p>
            <a:pPr lvl="0"/>
            <a:r>
              <a:rPr lang="en-US" sz="2800" dirty="0"/>
              <a:t>Update start and end dates for individual students as needed</a:t>
            </a:r>
          </a:p>
          <a:p>
            <a:pPr lvl="0"/>
            <a:r>
              <a:rPr lang="en-US" sz="2800" dirty="0"/>
              <a:t>Enter special education increments and transportation amounts</a:t>
            </a:r>
          </a:p>
          <a:p>
            <a:pPr lvl="0"/>
            <a:r>
              <a:rPr lang="en-US" sz="2800" dirty="0"/>
              <a:t>Enter multiple records for students who moved or whose parents share custody</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123829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important that you check your data thoroughly before you submit it</a:t>
            </a:r>
          </a:p>
        </p:txBody>
      </p:sp>
      <p:sp>
        <p:nvSpPr>
          <p:cNvPr id="3" name="Content Placeholder 2"/>
          <p:cNvSpPr>
            <a:spLocks noGrp="1"/>
          </p:cNvSpPr>
          <p:nvPr>
            <p:ph idx="1"/>
          </p:nvPr>
        </p:nvSpPr>
        <p:spPr/>
        <p:txBody>
          <a:bodyPr/>
          <a:lstStyle/>
          <a:p>
            <a:r>
              <a:rPr lang="en-US" sz="2800" dirty="0"/>
              <a:t>VERIFY that special education increments match the amounts entered on the special education increment form			</a:t>
            </a:r>
          </a:p>
          <a:p>
            <a:r>
              <a:rPr lang="en-US" sz="2800" dirty="0"/>
              <a:t>ONLY enter dates for individual students if they differ from the district's start or end dates (see the instructions)				</a:t>
            </a:r>
          </a:p>
          <a:p>
            <a:r>
              <a:rPr lang="en-US" sz="2800" dirty="0"/>
              <a:t>DO NOT report any of a student's time spent as a resident during the year	</a:t>
            </a:r>
          </a:p>
          <a:p>
            <a:r>
              <a:rPr lang="en-US" sz="2800" dirty="0"/>
              <a:t>USE the dropdown menu to enter the city or town of residence	</a:t>
            </a:r>
          </a:p>
          <a:p>
            <a:r>
              <a:rPr lang="en-US" sz="2800" dirty="0"/>
              <a:t>CHECK all addresses before submitting your file</a:t>
            </a:r>
          </a:p>
          <a:p>
            <a:r>
              <a:rPr lang="en-US" sz="2800" dirty="0"/>
              <a:t>DO NOT leave blank rows in your data</a:t>
            </a:r>
            <a:r>
              <a:rPr lang="en-US" sz="2400" dirty="0"/>
              <a:t>				</a:t>
            </a:r>
          </a:p>
          <a:p>
            <a:pPr marL="0" indent="0">
              <a:buNone/>
            </a:pPr>
            <a:r>
              <a:rPr lang="en-US" dirty="0"/>
              <a: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129934849"/>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DESE-231-70122</_dlc_DocId>
    <_dlc_DocIdUrl xmlns="733efe1c-5bbe-4968-87dc-d400e65c879f">
      <Url>https://sharepoint.doemass.org/ese/webteam/cps/_layouts/DocIdRedir.aspx?ID=DESE-231-70122</Url>
      <Description>DESE-231-70122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D52B27-B65E-45E8-9869-95C5314233E0}">
  <ds:schemaRefs>
    <ds:schemaRef ds:uri="http://schemas.microsoft.com/sharepoint/events"/>
  </ds:schemaRefs>
</ds:datastoreItem>
</file>

<file path=customXml/itemProps2.xml><?xml version="1.0" encoding="utf-8"?>
<ds:datastoreItem xmlns:ds="http://schemas.openxmlformats.org/officeDocument/2006/customXml" ds:itemID="{80014007-7D46-47E5-8DC0-8BADA5AC9A3B}">
  <ds:schemaRefs>
    <ds:schemaRef ds:uri="http://schemas.microsoft.com/sharepoint/v3/contenttype/forms"/>
  </ds:schemaRefs>
</ds:datastoreItem>
</file>

<file path=customXml/itemProps3.xml><?xml version="1.0" encoding="utf-8"?>
<ds:datastoreItem xmlns:ds="http://schemas.openxmlformats.org/officeDocument/2006/customXml" ds:itemID="{BC046D86-FF7D-47C2-89AF-4E82B4726204}">
  <ds:schemaRefs>
    <ds:schemaRef ds:uri="http://purl.org/dc/elements/1.1/"/>
    <ds:schemaRef ds:uri="http://schemas.microsoft.com/office/2006/metadata/properties"/>
    <ds:schemaRef ds:uri="733efe1c-5bbe-4968-87dc-d400e65c879f"/>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0a4e05da-b9bc-4326-ad73-01ef31b95567"/>
    <ds:schemaRef ds:uri="http://www.w3.org/XML/1998/namespace"/>
  </ds:schemaRefs>
</ds:datastoreItem>
</file>

<file path=customXml/itemProps4.xml><?xml version="1.0" encoding="utf-8"?>
<ds:datastoreItem xmlns:ds="http://schemas.openxmlformats.org/officeDocument/2006/customXml" ds:itemID="{C390CC94-8CD5-4A9D-A817-AB82ECFE0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4294</TotalTime>
  <Words>1209</Words>
  <Application>Microsoft Office PowerPoint</Application>
  <PresentationFormat>Widescreen</PresentationFormat>
  <Paragraphs>138</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等线 Light</vt:lpstr>
      <vt:lpstr>Arial</vt:lpstr>
      <vt:lpstr>Courier New</vt:lpstr>
      <vt:lpstr>Segoe</vt:lpstr>
      <vt:lpstr>Segoe SemiBold</vt:lpstr>
      <vt:lpstr>Segoe UI</vt:lpstr>
      <vt:lpstr>Segoe UI Semibold</vt:lpstr>
      <vt:lpstr>Wingdings</vt:lpstr>
      <vt:lpstr>ESE PowerPoint Template 2017</vt:lpstr>
      <vt:lpstr>Spring school choice webinar</vt:lpstr>
      <vt:lpstr>Table of contents</vt:lpstr>
      <vt:lpstr>Section break 1</vt:lpstr>
      <vt:lpstr>School choice has been an option for students and families for over 28 years</vt:lpstr>
      <vt:lpstr>School choice enrollment and tuition have grown steadily over time, including virtual school enrollment</vt:lpstr>
      <vt:lpstr>There are a number of important milestones throughout the year</vt:lpstr>
      <vt:lpstr>Section break 2</vt:lpstr>
      <vt:lpstr>The school choice claim form allows districts to finalize their school choice enrollment for the entire year</vt:lpstr>
      <vt:lpstr>Its important that you check your data thoroughly before you submit it</vt:lpstr>
      <vt:lpstr>School Choice Claim Form </vt:lpstr>
      <vt:lpstr>During the month of May we work to validate your data before we submit final numbers to DOR-DLS in June</vt:lpstr>
      <vt:lpstr>The special education increment forms allows districts to cost out services for school choice students </vt:lpstr>
      <vt:lpstr>You may need account for remote and in-person days when completing your special education increments</vt:lpstr>
      <vt:lpstr>Some special education students may have multiple placements</vt:lpstr>
      <vt:lpstr>Other important considerations that may impact special education increment claims</vt:lpstr>
      <vt:lpstr>Section break 3</vt:lpstr>
      <vt:lpstr>School districts are required to accept school choice students unless they vote otherwise</vt:lpstr>
      <vt:lpstr>Resources</vt:lpstr>
      <vt:lpstr>Please contact us if you have questions</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FY2021 Spring School Choice Webinar </dc:title>
  <dc:creator>DESE</dc:creator>
  <cp:lastModifiedBy>Zou, Dong (EOE)</cp:lastModifiedBy>
  <cp:revision>118</cp:revision>
  <cp:lastPrinted>2017-08-07T14:46:10Z</cp:lastPrinted>
  <dcterms:created xsi:type="dcterms:W3CDTF">2018-03-30T20:45:27Z</dcterms:created>
  <dcterms:modified xsi:type="dcterms:W3CDTF">2021-04-27T13:36:44Z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27 2021</vt:lpwstr>
  </property>
</Properties>
</file>