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98" r:id="rId6"/>
    <p:sldId id="301" r:id="rId7"/>
  </p:sldIdLst>
  <p:sldSz cx="7772400" cy="10058400"/>
  <p:notesSz cx="7102475" cy="93884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509412"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018824"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528237"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037649"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547061" algn="l" defTabSz="1018824"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3056473" algn="l" defTabSz="1018824"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565886" algn="l" defTabSz="1018824"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4075298" algn="l" defTabSz="1018824"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3168">
          <p15:clr>
            <a:srgbClr val="A4A3A4"/>
          </p15:clr>
        </p15:guide>
        <p15:guide id="4" pos="244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Kazeroid, Susan (DESE)" initials="KS(" lastIdx="4" clrIdx="6">
    <p:extLst>
      <p:ext uri="{19B8F6BF-5375-455C-9EA6-DF929625EA0E}">
        <p15:presenceInfo xmlns:p15="http://schemas.microsoft.com/office/powerpoint/2012/main" userId="S::Susan.M.Kazeroid@mass.gov::00b57962-26c2-42c5-ad5c-9b8b022a45bc" providerId="AD"/>
      </p:ext>
    </p:extLst>
  </p:cmAuthor>
  <p:cmAuthor id="1" name="ekx" initials="" lastIdx="4" clrIdx="0"/>
  <p:cmAuthor id="2" name="Jass Stewart" initials="" lastIdx="0" clrIdx="1"/>
  <p:cmAuthor id="3" name="Bob" initials="RPB" lastIdx="16" clrIdx="2"/>
  <p:cmAuthor id="4" name="Office 2004 Test Drive User" initials="" lastIdx="2" clrIdx="3"/>
  <p:cmAuthor id="5" name="Jass Stewart" initials="JSX" lastIdx="1" clrIdx="4"/>
  <p:cmAuthor id="6" name="Tarca, Katherine (DESE)" initials="TK(" lastIdx="23" clrIdx="5">
    <p:extLst>
      <p:ext uri="{19B8F6BF-5375-455C-9EA6-DF929625EA0E}">
        <p15:presenceInfo xmlns:p15="http://schemas.microsoft.com/office/powerpoint/2012/main" userId="S::Katherine.Tarca@mass.gov::19130e79-1b78-4f60-a0a5-8511ea9cc8b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4686"/>
    <a:srgbClr val="B5DEF2"/>
    <a:srgbClr val="45BDB2"/>
    <a:srgbClr val="E38426"/>
    <a:srgbClr val="F5D13B"/>
    <a:srgbClr val="3278CC"/>
    <a:srgbClr val="FEF3CF"/>
    <a:srgbClr val="D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2" autoAdjust="0"/>
    <p:restoredTop sz="86388" autoAdjust="0"/>
  </p:normalViewPr>
  <p:slideViewPr>
    <p:cSldViewPr>
      <p:cViewPr varScale="1">
        <p:scale>
          <a:sx n="65" d="100"/>
          <a:sy n="65" d="100"/>
        </p:scale>
        <p:origin x="3126" y="108"/>
      </p:cViewPr>
      <p:guideLst>
        <p:guide orient="horz" pos="2880"/>
        <p:guide pos="2160"/>
        <p:guide orient="horz" pos="3168"/>
        <p:guide pos="244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69745"/>
          </a:xfrm>
          <a:prstGeom prst="rect">
            <a:avLst/>
          </a:prstGeom>
        </p:spPr>
        <p:txBody>
          <a:bodyPr vert="horz" lIns="94221" tIns="47111" rIns="94221" bIns="47111"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idx="1"/>
          </p:nvPr>
        </p:nvSpPr>
        <p:spPr>
          <a:xfrm>
            <a:off x="4022485" y="0"/>
            <a:ext cx="3078383" cy="469745"/>
          </a:xfrm>
          <a:prstGeom prst="rect">
            <a:avLst/>
          </a:prstGeom>
        </p:spPr>
        <p:txBody>
          <a:bodyPr vert="horz" lIns="94221" tIns="47111" rIns="94221" bIns="47111" rtlCol="0"/>
          <a:lstStyle>
            <a:lvl1pPr algn="r" fontAlgn="auto">
              <a:spcBef>
                <a:spcPts val="0"/>
              </a:spcBef>
              <a:spcAft>
                <a:spcPts val="0"/>
              </a:spcAft>
              <a:defRPr sz="1200" smtClean="0">
                <a:latin typeface="+mn-lt"/>
                <a:cs typeface="+mn-cs"/>
              </a:defRPr>
            </a:lvl1pPr>
          </a:lstStyle>
          <a:p>
            <a:pPr>
              <a:defRPr/>
            </a:pPr>
            <a:fld id="{9E880410-6EFA-4D71-BD8A-E72CA23DC2E6}" type="datetimeFigureOut">
              <a:rPr lang="en-US"/>
              <a:pPr>
                <a:defRPr/>
              </a:pPr>
              <a:t>4/30/2021</a:t>
            </a:fld>
            <a:endParaRPr lang="en-US" dirty="0"/>
          </a:p>
        </p:txBody>
      </p:sp>
      <p:sp>
        <p:nvSpPr>
          <p:cNvPr id="4" name="Slide Image Placeholder 3"/>
          <p:cNvSpPr>
            <a:spLocks noGrp="1" noRot="1" noChangeAspect="1"/>
          </p:cNvSpPr>
          <p:nvPr>
            <p:ph type="sldImg" idx="2"/>
          </p:nvPr>
        </p:nvSpPr>
        <p:spPr>
          <a:xfrm>
            <a:off x="2190750" y="703263"/>
            <a:ext cx="2720975" cy="3521075"/>
          </a:xfrm>
          <a:prstGeom prst="rect">
            <a:avLst/>
          </a:prstGeom>
          <a:noFill/>
          <a:ln w="12700">
            <a:solidFill>
              <a:prstClr val="black"/>
            </a:solidFill>
          </a:ln>
        </p:spPr>
        <p:txBody>
          <a:bodyPr vert="horz" lIns="94221" tIns="47111" rIns="94221" bIns="47111" rtlCol="0" anchor="ctr"/>
          <a:lstStyle/>
          <a:p>
            <a:pPr lvl="0"/>
            <a:endParaRPr lang="en-US" noProof="0" dirty="0"/>
          </a:p>
        </p:txBody>
      </p:sp>
      <p:sp>
        <p:nvSpPr>
          <p:cNvPr id="5" name="Notes Placeholder 4"/>
          <p:cNvSpPr>
            <a:spLocks noGrp="1"/>
          </p:cNvSpPr>
          <p:nvPr>
            <p:ph type="body" sz="quarter" idx="3"/>
          </p:nvPr>
        </p:nvSpPr>
        <p:spPr>
          <a:xfrm>
            <a:off x="710891" y="4460167"/>
            <a:ext cx="5680693" cy="4224494"/>
          </a:xfrm>
          <a:prstGeom prst="rect">
            <a:avLst/>
          </a:prstGeom>
        </p:spPr>
        <p:txBody>
          <a:bodyPr vert="horz" lIns="94221" tIns="47111" rIns="94221" bIns="4711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17127"/>
            <a:ext cx="3078383" cy="469745"/>
          </a:xfrm>
          <a:prstGeom prst="rect">
            <a:avLst/>
          </a:prstGeom>
        </p:spPr>
        <p:txBody>
          <a:bodyPr vert="horz" lIns="94221" tIns="47111" rIns="94221" bIns="47111"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4022485" y="8917127"/>
            <a:ext cx="3078383" cy="469745"/>
          </a:xfrm>
          <a:prstGeom prst="rect">
            <a:avLst/>
          </a:prstGeom>
        </p:spPr>
        <p:txBody>
          <a:bodyPr vert="horz" wrap="square" lIns="94221" tIns="47111" rIns="94221" bIns="47111" numCol="1" anchor="b" anchorCtr="0" compatLnSpc="1">
            <a:prstTxWarp prst="textNoShape">
              <a:avLst/>
            </a:prstTxWarp>
          </a:bodyPr>
          <a:lstStyle>
            <a:lvl1pPr algn="r">
              <a:defRPr sz="1200">
                <a:latin typeface="Calibri" panose="020F0502020204030204" pitchFamily="34" charset="0"/>
              </a:defRPr>
            </a:lvl1pPr>
          </a:lstStyle>
          <a:p>
            <a:fld id="{32249589-16A1-4333-8BF2-D7E9C6C70877}" type="slidenum">
              <a:rPr lang="en-US" altLang="en-US"/>
              <a:pPr/>
              <a:t>‹#›</a:t>
            </a:fld>
            <a:endParaRPr lang="en-US" altLang="en-US" dirty="0"/>
          </a:p>
        </p:txBody>
      </p:sp>
    </p:spTree>
    <p:extLst>
      <p:ext uri="{BB962C8B-B14F-4D97-AF65-F5344CB8AC3E}">
        <p14:creationId xmlns:p14="http://schemas.microsoft.com/office/powerpoint/2010/main" val="2443533652"/>
      </p:ext>
    </p:extLst>
  </p:cSld>
  <p:clrMap bg1="lt1" tx1="dk1" bg2="lt2" tx2="dk2" accent1="accent1" accent2="accent2" accent3="accent3" accent4="accent4" accent5="accent5" accent6="accent6" hlink="hlink" folHlink="folHlink"/>
  <p:notesStyle>
    <a:lvl1pPr algn="l" defTabSz="509412" rtl="0" fontAlgn="base">
      <a:spcBef>
        <a:spcPct val="30000"/>
      </a:spcBef>
      <a:spcAft>
        <a:spcPct val="0"/>
      </a:spcAft>
      <a:defRPr sz="1300" kern="1200">
        <a:solidFill>
          <a:schemeClr val="tx1"/>
        </a:solidFill>
        <a:latin typeface="+mn-lt"/>
        <a:ea typeface="+mn-ea"/>
        <a:cs typeface="+mn-cs"/>
      </a:defRPr>
    </a:lvl1pPr>
    <a:lvl2pPr marL="509412" algn="l" defTabSz="509412" rtl="0" fontAlgn="base">
      <a:spcBef>
        <a:spcPct val="30000"/>
      </a:spcBef>
      <a:spcAft>
        <a:spcPct val="0"/>
      </a:spcAft>
      <a:defRPr sz="1300" kern="1200">
        <a:solidFill>
          <a:schemeClr val="tx1"/>
        </a:solidFill>
        <a:latin typeface="+mn-lt"/>
        <a:ea typeface="+mn-ea"/>
        <a:cs typeface="+mn-cs"/>
      </a:defRPr>
    </a:lvl2pPr>
    <a:lvl3pPr marL="1018824" algn="l" defTabSz="509412" rtl="0" fontAlgn="base">
      <a:spcBef>
        <a:spcPct val="30000"/>
      </a:spcBef>
      <a:spcAft>
        <a:spcPct val="0"/>
      </a:spcAft>
      <a:defRPr sz="1300" kern="1200">
        <a:solidFill>
          <a:schemeClr val="tx1"/>
        </a:solidFill>
        <a:latin typeface="+mn-lt"/>
        <a:ea typeface="+mn-ea"/>
        <a:cs typeface="+mn-cs"/>
      </a:defRPr>
    </a:lvl3pPr>
    <a:lvl4pPr marL="1528237" algn="l" defTabSz="509412" rtl="0" fontAlgn="base">
      <a:spcBef>
        <a:spcPct val="30000"/>
      </a:spcBef>
      <a:spcAft>
        <a:spcPct val="0"/>
      </a:spcAft>
      <a:defRPr sz="1300" kern="1200">
        <a:solidFill>
          <a:schemeClr val="tx1"/>
        </a:solidFill>
        <a:latin typeface="+mn-lt"/>
        <a:ea typeface="+mn-ea"/>
        <a:cs typeface="+mn-cs"/>
      </a:defRPr>
    </a:lvl4pPr>
    <a:lvl5pPr marL="2037649" algn="l" defTabSz="509412" rtl="0" fontAlgn="base">
      <a:spcBef>
        <a:spcPct val="30000"/>
      </a:spcBef>
      <a:spcAft>
        <a:spcPct val="0"/>
      </a:spcAft>
      <a:defRPr sz="1300" kern="1200">
        <a:solidFill>
          <a:schemeClr val="tx1"/>
        </a:solidFill>
        <a:latin typeface="+mn-lt"/>
        <a:ea typeface="+mn-ea"/>
        <a:cs typeface="+mn-cs"/>
      </a:defRPr>
    </a:lvl5pPr>
    <a:lvl6pPr marL="2547061" algn="l" defTabSz="509412" rtl="0" eaLnBrk="1" latinLnBrk="0" hangingPunct="1">
      <a:defRPr sz="1300" kern="1200">
        <a:solidFill>
          <a:schemeClr val="tx1"/>
        </a:solidFill>
        <a:latin typeface="+mn-lt"/>
        <a:ea typeface="+mn-ea"/>
        <a:cs typeface="+mn-cs"/>
      </a:defRPr>
    </a:lvl6pPr>
    <a:lvl7pPr marL="3056473" algn="l" defTabSz="509412" rtl="0" eaLnBrk="1" latinLnBrk="0" hangingPunct="1">
      <a:defRPr sz="1300" kern="1200">
        <a:solidFill>
          <a:schemeClr val="tx1"/>
        </a:solidFill>
        <a:latin typeface="+mn-lt"/>
        <a:ea typeface="+mn-ea"/>
        <a:cs typeface="+mn-cs"/>
      </a:defRPr>
    </a:lvl7pPr>
    <a:lvl8pPr marL="3565886" algn="l" defTabSz="509412" rtl="0" eaLnBrk="1" latinLnBrk="0" hangingPunct="1">
      <a:defRPr sz="1300" kern="1200">
        <a:solidFill>
          <a:schemeClr val="tx1"/>
        </a:solidFill>
        <a:latin typeface="+mn-lt"/>
        <a:ea typeface="+mn-ea"/>
        <a:cs typeface="+mn-cs"/>
      </a:defRPr>
    </a:lvl8pPr>
    <a:lvl9pPr marL="4075298" algn="l" defTabSz="50941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249589-16A1-4333-8BF2-D7E9C6C70877}" type="slidenum">
              <a:rPr lang="en-US" altLang="en-US" smtClean="0"/>
              <a:pPr/>
              <a:t>1</a:t>
            </a:fld>
            <a:endParaRPr lang="en-US" altLang="en-US" dirty="0"/>
          </a:p>
        </p:txBody>
      </p:sp>
    </p:spTree>
    <p:extLst>
      <p:ext uri="{BB962C8B-B14F-4D97-AF65-F5344CB8AC3E}">
        <p14:creationId xmlns:p14="http://schemas.microsoft.com/office/powerpoint/2010/main" val="927866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19C43C5-05F2-43CD-AE5B-467511C6408C}" type="datetimeFigureOut">
              <a:rPr lang="en-US"/>
              <a:pPr>
                <a:defRPr/>
              </a:pPr>
              <a:t>4/30/2021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3739DEE0-A716-45D6-BF74-6BCAB059B071}" type="slidenum">
              <a:rPr lang="en-US" altLang="en-US"/>
              <a:pPr/>
              <a:t>‹#›</a:t>
            </a:fld>
            <a:endParaRPr lang="en-US" altLang="en-US" dirty="0"/>
          </a:p>
        </p:txBody>
      </p:sp>
    </p:spTree>
    <p:extLst>
      <p:ext uri="{BB962C8B-B14F-4D97-AF65-F5344CB8AC3E}">
        <p14:creationId xmlns:p14="http://schemas.microsoft.com/office/powerpoint/2010/main" val="3560777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B432D21-84A0-4E92-9459-B0647141E7DC}" type="datetimeFigureOut">
              <a:rPr lang="en-US"/>
              <a:pPr>
                <a:defRPr/>
              </a:pPr>
              <a:t>4/30/2021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6BD8FBE-D08A-4B0D-AFCB-D4E3A6FB8B97}" type="slidenum">
              <a:rPr lang="en-US" altLang="en-US"/>
              <a:pPr/>
              <a:t>‹#›</a:t>
            </a:fld>
            <a:endParaRPr lang="en-US" altLang="en-US" dirty="0"/>
          </a:p>
        </p:txBody>
      </p:sp>
    </p:spTree>
    <p:extLst>
      <p:ext uri="{BB962C8B-B14F-4D97-AF65-F5344CB8AC3E}">
        <p14:creationId xmlns:p14="http://schemas.microsoft.com/office/powerpoint/2010/main" val="872162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5"/>
            <a:ext cx="1748790" cy="85822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5"/>
            <a:ext cx="5116830" cy="85822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6A51644-3B38-42FA-BE30-A49B33A95E7A}" type="datetimeFigureOut">
              <a:rPr lang="en-US"/>
              <a:pPr>
                <a:defRPr/>
              </a:pPr>
              <a:t>4/30/2021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48CFA5CB-8BDD-4601-9FB9-810ACABEAD75}" type="slidenum">
              <a:rPr lang="en-US" altLang="en-US"/>
              <a:pPr/>
              <a:t>‹#›</a:t>
            </a:fld>
            <a:endParaRPr lang="en-US" altLang="en-US" dirty="0"/>
          </a:p>
        </p:txBody>
      </p:sp>
    </p:spTree>
    <p:extLst>
      <p:ext uri="{BB962C8B-B14F-4D97-AF65-F5344CB8AC3E}">
        <p14:creationId xmlns:p14="http://schemas.microsoft.com/office/powerpoint/2010/main" val="592315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E1935FD-9033-4E39-BFEF-C234F120F020}" type="datetimeFigureOut">
              <a:rPr lang="en-US"/>
              <a:pPr>
                <a:defRPr/>
              </a:pPr>
              <a:t>4/30/2021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24E11C9A-8E86-4FB6-A4FA-68CD56BFB9A8}" type="slidenum">
              <a:rPr lang="en-US" altLang="en-US"/>
              <a:pPr/>
              <a:t>‹#›</a:t>
            </a:fld>
            <a:endParaRPr lang="en-US" altLang="en-US" dirty="0"/>
          </a:p>
        </p:txBody>
      </p:sp>
    </p:spTree>
    <p:extLst>
      <p:ext uri="{BB962C8B-B14F-4D97-AF65-F5344CB8AC3E}">
        <p14:creationId xmlns:p14="http://schemas.microsoft.com/office/powerpoint/2010/main" val="3189060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2808105-99C1-4CF9-9AFC-D5F6AC4309CA}" type="datetimeFigureOut">
              <a:rPr lang="en-US"/>
              <a:pPr>
                <a:defRPr/>
              </a:pPr>
              <a:t>4/30/2021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509E42E4-DF78-4627-88A1-46584A2DF51C}" type="slidenum">
              <a:rPr lang="en-US" altLang="en-US"/>
              <a:pPr/>
              <a:t>‹#›</a:t>
            </a:fld>
            <a:endParaRPr lang="en-US" altLang="en-US" dirty="0"/>
          </a:p>
        </p:txBody>
      </p:sp>
    </p:spTree>
    <p:extLst>
      <p:ext uri="{BB962C8B-B14F-4D97-AF65-F5344CB8AC3E}">
        <p14:creationId xmlns:p14="http://schemas.microsoft.com/office/powerpoint/2010/main" val="175601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5"/>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5"/>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F2B3F1E-C1DA-45DE-8AA5-47737D7E30C0}" type="datetimeFigureOut">
              <a:rPr lang="en-US"/>
              <a:pPr>
                <a:defRPr/>
              </a:pPr>
              <a:t>4/30/2021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C989EF39-62CE-4EAF-90A1-7A70678F8A43}" type="slidenum">
              <a:rPr lang="en-US" altLang="en-US"/>
              <a:pPr/>
              <a:t>‹#›</a:t>
            </a:fld>
            <a:endParaRPr lang="en-US" altLang="en-US" dirty="0"/>
          </a:p>
        </p:txBody>
      </p:sp>
    </p:spTree>
    <p:extLst>
      <p:ext uri="{BB962C8B-B14F-4D97-AF65-F5344CB8AC3E}">
        <p14:creationId xmlns:p14="http://schemas.microsoft.com/office/powerpoint/2010/main" val="3394957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79920B5-DE2F-4C9D-844B-6E922D045387}" type="datetimeFigureOut">
              <a:rPr lang="en-US"/>
              <a:pPr>
                <a:defRPr/>
              </a:pPr>
              <a:t>4/30/2021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1CC91EEE-0121-492C-9C4B-5C29A1BD3BCD}" type="slidenum">
              <a:rPr lang="en-US" altLang="en-US"/>
              <a:pPr/>
              <a:t>‹#›</a:t>
            </a:fld>
            <a:endParaRPr lang="en-US" altLang="en-US" dirty="0"/>
          </a:p>
        </p:txBody>
      </p:sp>
    </p:spTree>
    <p:extLst>
      <p:ext uri="{BB962C8B-B14F-4D97-AF65-F5344CB8AC3E}">
        <p14:creationId xmlns:p14="http://schemas.microsoft.com/office/powerpoint/2010/main" val="2298455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2E7D817-2BD4-44EF-B5E9-575B8B9E1420}" type="datetimeFigureOut">
              <a:rPr lang="en-US"/>
              <a:pPr>
                <a:defRPr/>
              </a:pPr>
              <a:t>4/30/2021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99042AD5-1A3D-4E67-9F59-FAD68CE371BE}" type="slidenum">
              <a:rPr lang="en-US" altLang="en-US"/>
              <a:pPr/>
              <a:t>‹#›</a:t>
            </a:fld>
            <a:endParaRPr lang="en-US" altLang="en-US" dirty="0"/>
          </a:p>
        </p:txBody>
      </p:sp>
    </p:spTree>
    <p:extLst>
      <p:ext uri="{BB962C8B-B14F-4D97-AF65-F5344CB8AC3E}">
        <p14:creationId xmlns:p14="http://schemas.microsoft.com/office/powerpoint/2010/main" val="3437939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D1C431-72D8-407B-8E6F-810290B1B319}" type="datetimeFigureOut">
              <a:rPr lang="en-US"/>
              <a:pPr>
                <a:defRPr/>
              </a:pPr>
              <a:t>4/30/2021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C9F963D2-A494-497D-A059-CFB584ACAD94}" type="slidenum">
              <a:rPr lang="en-US" altLang="en-US"/>
              <a:pPr/>
              <a:t>‹#›</a:t>
            </a:fld>
            <a:endParaRPr lang="en-US" altLang="en-US" dirty="0"/>
          </a:p>
        </p:txBody>
      </p:sp>
    </p:spTree>
    <p:extLst>
      <p:ext uri="{BB962C8B-B14F-4D97-AF65-F5344CB8AC3E}">
        <p14:creationId xmlns:p14="http://schemas.microsoft.com/office/powerpoint/2010/main" val="656436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4D29D58-9AD2-46BD-9E8E-EA2C9EA2102F}" type="datetimeFigureOut">
              <a:rPr lang="en-US"/>
              <a:pPr>
                <a:defRPr/>
              </a:pPr>
              <a:t>4/30/2021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AAB81708-CC54-4AA5-A3F0-CFBEBCC52211}" type="slidenum">
              <a:rPr lang="en-US" altLang="en-US"/>
              <a:pPr/>
              <a:t>‹#›</a:t>
            </a:fld>
            <a:endParaRPr lang="en-US" altLang="en-US" dirty="0"/>
          </a:p>
        </p:txBody>
      </p:sp>
    </p:spTree>
    <p:extLst>
      <p:ext uri="{BB962C8B-B14F-4D97-AF65-F5344CB8AC3E}">
        <p14:creationId xmlns:p14="http://schemas.microsoft.com/office/powerpoint/2010/main" val="1533545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3"/>
            <a:ext cx="4663440" cy="831216"/>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rtlCol="0">
            <a:normAutofit/>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endParaRPr lang="en-US" noProof="0" dirty="0"/>
          </a:p>
        </p:txBody>
      </p:sp>
      <p:sp>
        <p:nvSpPr>
          <p:cNvPr id="4" name="Text Placeholder 3"/>
          <p:cNvSpPr>
            <a:spLocks noGrp="1"/>
          </p:cNvSpPr>
          <p:nvPr>
            <p:ph type="body" sz="half" idx="2"/>
          </p:nvPr>
        </p:nvSpPr>
        <p:spPr>
          <a:xfrm>
            <a:off x="1523445" y="7872099"/>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E4E4438-71E0-477C-9BE8-7FAB5FC5007C}" type="datetimeFigureOut">
              <a:rPr lang="en-US"/>
              <a:pPr>
                <a:defRPr/>
              </a:pPr>
              <a:t>4/30/2021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88A3028-A54C-4270-8C19-C1F48A8AC21A}" type="slidenum">
              <a:rPr lang="en-US" altLang="en-US"/>
              <a:pPr/>
              <a:t>‹#›</a:t>
            </a:fld>
            <a:endParaRPr lang="en-US" altLang="en-US" dirty="0"/>
          </a:p>
        </p:txBody>
      </p:sp>
    </p:spTree>
    <p:extLst>
      <p:ext uri="{BB962C8B-B14F-4D97-AF65-F5344CB8AC3E}">
        <p14:creationId xmlns:p14="http://schemas.microsoft.com/office/powerpoint/2010/main" val="130115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8620" y="403384"/>
            <a:ext cx="6995160" cy="1676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01882" tIns="50941" rIns="101882" bIns="50941"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388620" y="2346962"/>
            <a:ext cx="6995160" cy="66374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01882" tIns="50941" rIns="101882" bIns="5094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388620" y="9323233"/>
            <a:ext cx="1813560" cy="534353"/>
          </a:xfrm>
          <a:prstGeom prst="rect">
            <a:avLst/>
          </a:prstGeom>
        </p:spPr>
        <p:txBody>
          <a:bodyPr vert="horz" lIns="101882" tIns="50941" rIns="101882" bIns="50941" rtlCol="0" anchor="ctr"/>
          <a:lstStyle>
            <a:lvl1pPr algn="l" fontAlgn="auto">
              <a:spcBef>
                <a:spcPts val="0"/>
              </a:spcBef>
              <a:spcAft>
                <a:spcPts val="0"/>
              </a:spcAft>
              <a:defRPr sz="1300" smtClean="0">
                <a:solidFill>
                  <a:schemeClr val="tx1">
                    <a:tint val="75000"/>
                  </a:schemeClr>
                </a:solidFill>
                <a:latin typeface="+mn-lt"/>
                <a:cs typeface="+mn-cs"/>
              </a:defRPr>
            </a:lvl1pPr>
          </a:lstStyle>
          <a:p>
            <a:pPr>
              <a:defRPr/>
            </a:pPr>
            <a:fld id="{6D3E9597-AB08-425E-BF6C-99EA30B61198}" type="datetimeFigureOut">
              <a:rPr lang="en-US"/>
              <a:pPr>
                <a:defRPr/>
              </a:pPr>
              <a:t>4/30/2021</a:t>
            </a:fld>
            <a:endParaRPr lang="en-US" dirty="0"/>
          </a:p>
        </p:txBody>
      </p:sp>
      <p:sp>
        <p:nvSpPr>
          <p:cNvPr id="5" name="Footer Placeholder 4"/>
          <p:cNvSpPr>
            <a:spLocks noGrp="1"/>
          </p:cNvSpPr>
          <p:nvPr>
            <p:ph type="ftr" sz="quarter" idx="3"/>
          </p:nvPr>
        </p:nvSpPr>
        <p:spPr>
          <a:xfrm>
            <a:off x="2655570" y="9323233"/>
            <a:ext cx="2461260" cy="534353"/>
          </a:xfrm>
          <a:prstGeom prst="rect">
            <a:avLst/>
          </a:prstGeom>
        </p:spPr>
        <p:txBody>
          <a:bodyPr vert="horz" lIns="101882" tIns="50941" rIns="101882" bIns="50941" rtlCol="0" anchor="ctr"/>
          <a:lstStyle>
            <a:lvl1pPr algn="ctr" fontAlgn="auto">
              <a:spcBef>
                <a:spcPts val="0"/>
              </a:spcBef>
              <a:spcAft>
                <a:spcPts val="0"/>
              </a:spcAft>
              <a:defRPr sz="1300" dirty="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5570220" y="9323233"/>
            <a:ext cx="1813560" cy="534353"/>
          </a:xfrm>
          <a:prstGeom prst="rect">
            <a:avLst/>
          </a:prstGeom>
        </p:spPr>
        <p:txBody>
          <a:bodyPr vert="horz" wrap="square" lIns="101882" tIns="50941" rIns="101882" bIns="50941" numCol="1" anchor="ctr" anchorCtr="0" compatLnSpc="1">
            <a:prstTxWarp prst="textNoShape">
              <a:avLst/>
            </a:prstTxWarp>
          </a:bodyPr>
          <a:lstStyle>
            <a:lvl1pPr algn="r">
              <a:defRPr sz="1300">
                <a:solidFill>
                  <a:srgbClr val="898989"/>
                </a:solidFill>
                <a:latin typeface="Calibri" panose="020F0502020204030204" pitchFamily="34" charset="0"/>
              </a:defRPr>
            </a:lvl1pPr>
          </a:lstStyle>
          <a:p>
            <a:fld id="{A74D949D-EA8B-4C64-B256-FAEEED4A5159}"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900" kern="1200">
          <a:solidFill>
            <a:schemeClr val="tx1"/>
          </a:solidFill>
          <a:latin typeface="+mj-lt"/>
          <a:ea typeface="+mj-ea"/>
          <a:cs typeface="+mj-cs"/>
        </a:defRPr>
      </a:lvl1pPr>
      <a:lvl2pPr algn="ctr" rtl="0" fontAlgn="base">
        <a:spcBef>
          <a:spcPct val="0"/>
        </a:spcBef>
        <a:spcAft>
          <a:spcPct val="0"/>
        </a:spcAft>
        <a:defRPr sz="4900">
          <a:solidFill>
            <a:schemeClr val="tx1"/>
          </a:solidFill>
          <a:latin typeface="Calibri" panose="020F0502020204030204" pitchFamily="34" charset="0"/>
        </a:defRPr>
      </a:lvl2pPr>
      <a:lvl3pPr algn="ctr" rtl="0" fontAlgn="base">
        <a:spcBef>
          <a:spcPct val="0"/>
        </a:spcBef>
        <a:spcAft>
          <a:spcPct val="0"/>
        </a:spcAft>
        <a:defRPr sz="4900">
          <a:solidFill>
            <a:schemeClr val="tx1"/>
          </a:solidFill>
          <a:latin typeface="Calibri" panose="020F0502020204030204" pitchFamily="34" charset="0"/>
        </a:defRPr>
      </a:lvl3pPr>
      <a:lvl4pPr algn="ctr" rtl="0" fontAlgn="base">
        <a:spcBef>
          <a:spcPct val="0"/>
        </a:spcBef>
        <a:spcAft>
          <a:spcPct val="0"/>
        </a:spcAft>
        <a:defRPr sz="4900">
          <a:solidFill>
            <a:schemeClr val="tx1"/>
          </a:solidFill>
          <a:latin typeface="Calibri" panose="020F0502020204030204" pitchFamily="34" charset="0"/>
        </a:defRPr>
      </a:lvl4pPr>
      <a:lvl5pPr algn="ctr" rtl="0" fontAlgn="base">
        <a:spcBef>
          <a:spcPct val="0"/>
        </a:spcBef>
        <a:spcAft>
          <a:spcPct val="0"/>
        </a:spcAft>
        <a:defRPr sz="4900">
          <a:solidFill>
            <a:schemeClr val="tx1"/>
          </a:solidFill>
          <a:latin typeface="Calibri" panose="020F0502020204030204" pitchFamily="34" charset="0"/>
        </a:defRPr>
      </a:lvl5pPr>
      <a:lvl6pPr marL="509412" algn="ctr" rtl="0" fontAlgn="base">
        <a:spcBef>
          <a:spcPct val="0"/>
        </a:spcBef>
        <a:spcAft>
          <a:spcPct val="0"/>
        </a:spcAft>
        <a:defRPr sz="4900">
          <a:solidFill>
            <a:schemeClr val="tx1"/>
          </a:solidFill>
          <a:latin typeface="Calibri" panose="020F0502020204030204" pitchFamily="34" charset="0"/>
        </a:defRPr>
      </a:lvl6pPr>
      <a:lvl7pPr marL="1018824" algn="ctr" rtl="0" fontAlgn="base">
        <a:spcBef>
          <a:spcPct val="0"/>
        </a:spcBef>
        <a:spcAft>
          <a:spcPct val="0"/>
        </a:spcAft>
        <a:defRPr sz="4900">
          <a:solidFill>
            <a:schemeClr val="tx1"/>
          </a:solidFill>
          <a:latin typeface="Calibri" panose="020F0502020204030204" pitchFamily="34" charset="0"/>
        </a:defRPr>
      </a:lvl7pPr>
      <a:lvl8pPr marL="1528237" algn="ctr" rtl="0" fontAlgn="base">
        <a:spcBef>
          <a:spcPct val="0"/>
        </a:spcBef>
        <a:spcAft>
          <a:spcPct val="0"/>
        </a:spcAft>
        <a:defRPr sz="4900">
          <a:solidFill>
            <a:schemeClr val="tx1"/>
          </a:solidFill>
          <a:latin typeface="Calibri" panose="020F0502020204030204" pitchFamily="34" charset="0"/>
        </a:defRPr>
      </a:lvl8pPr>
      <a:lvl9pPr marL="2037649" algn="ctr" rtl="0" fontAlgn="base">
        <a:spcBef>
          <a:spcPct val="0"/>
        </a:spcBef>
        <a:spcAft>
          <a:spcPct val="0"/>
        </a:spcAft>
        <a:defRPr sz="4900">
          <a:solidFill>
            <a:schemeClr val="tx1"/>
          </a:solidFill>
          <a:latin typeface="Calibri" panose="020F0502020204030204" pitchFamily="34" charset="0"/>
        </a:defRPr>
      </a:lvl9pPr>
    </p:titleStyle>
    <p:bodyStyle>
      <a:lvl1pPr marL="382059" indent="-382059" algn="l" rtl="0" fontAlgn="base">
        <a:spcBef>
          <a:spcPct val="20000"/>
        </a:spcBef>
        <a:spcAft>
          <a:spcPct val="0"/>
        </a:spcAft>
        <a:buFont typeface="Arial" panose="020B0604020202020204" pitchFamily="34" charset="0"/>
        <a:buChar char="•"/>
        <a:defRPr sz="3600" kern="1200">
          <a:solidFill>
            <a:schemeClr val="tx1"/>
          </a:solidFill>
          <a:latin typeface="+mn-lt"/>
          <a:ea typeface="+mn-ea"/>
          <a:cs typeface="+mn-cs"/>
        </a:defRPr>
      </a:lvl1pPr>
      <a:lvl2pPr marL="827795" indent="-318383" algn="l" rtl="0" fontAlgn="base">
        <a:spcBef>
          <a:spcPct val="20000"/>
        </a:spcBef>
        <a:spcAft>
          <a:spcPct val="0"/>
        </a:spcAft>
        <a:buFont typeface="Arial" panose="020B0604020202020204" pitchFamily="34" charset="0"/>
        <a:buChar char="–"/>
        <a:defRPr sz="3100" kern="1200">
          <a:solidFill>
            <a:schemeClr val="tx1"/>
          </a:solidFill>
          <a:latin typeface="+mn-lt"/>
          <a:ea typeface="+mn-ea"/>
          <a:cs typeface="+mn-cs"/>
        </a:defRPr>
      </a:lvl2pPr>
      <a:lvl3pPr marL="1273531" indent="-254706" algn="l" rtl="0" fontAlgn="base">
        <a:spcBef>
          <a:spcPct val="20000"/>
        </a:spcBef>
        <a:spcAft>
          <a:spcPct val="0"/>
        </a:spcAft>
        <a:buFont typeface="Arial" panose="020B0604020202020204" pitchFamily="34" charset="0"/>
        <a:buChar char="•"/>
        <a:defRPr sz="2700" kern="1200">
          <a:solidFill>
            <a:schemeClr val="tx1"/>
          </a:solidFill>
          <a:latin typeface="+mn-lt"/>
          <a:ea typeface="+mn-ea"/>
          <a:cs typeface="+mn-cs"/>
        </a:defRPr>
      </a:lvl3pPr>
      <a:lvl4pPr marL="1782943" indent="-254706" algn="l" rtl="0" fontAlgn="base">
        <a:spcBef>
          <a:spcPct val="20000"/>
        </a:spcBef>
        <a:spcAft>
          <a:spcPct val="0"/>
        </a:spcAft>
        <a:buFont typeface="Arial" panose="020B0604020202020204" pitchFamily="34" charset="0"/>
        <a:buChar char="–"/>
        <a:defRPr sz="2200" kern="1200">
          <a:solidFill>
            <a:schemeClr val="tx1"/>
          </a:solidFill>
          <a:latin typeface="+mn-lt"/>
          <a:ea typeface="+mn-ea"/>
          <a:cs typeface="+mn-cs"/>
        </a:defRPr>
      </a:lvl4pPr>
      <a:lvl5pPr marL="2292355" indent="-254706" algn="l" rtl="0" fontAlgn="base">
        <a:spcBef>
          <a:spcPct val="20000"/>
        </a:spcBef>
        <a:spcAft>
          <a:spcPct val="0"/>
        </a:spcAft>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png"/><Relationship Id="rId7" Type="http://schemas.openxmlformats.org/officeDocument/2006/relationships/hyperlink" Target="https://www.doe.mass.edu/massliteracy/pathway-to-equity.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doe.mass.edu/frameworks/search/" TargetMode="External"/><Relationship Id="rId5" Type="http://schemas.openxmlformats.org/officeDocument/2006/relationships/hyperlink" Target="http://www.doe.mass.edu/frameworks/ela/2017-06.pdf" TargetMode="External"/><Relationship Id="rId4" Type="http://schemas.openxmlformats.org/officeDocument/2006/relationships/hyperlink" Target="https://www.doe.mass.edu/massliterac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oe.mass.edu/edeval/model/PartIII_AppxC.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Box 74" descr="A quick guide for observing classroom content and practice"/>
          <p:cNvSpPr txBox="1"/>
          <p:nvPr/>
        </p:nvSpPr>
        <p:spPr>
          <a:xfrm>
            <a:off x="11876" y="701039"/>
            <a:ext cx="7772400" cy="365989"/>
          </a:xfrm>
          <a:prstGeom prst="rect">
            <a:avLst/>
          </a:prstGeom>
          <a:solidFill>
            <a:srgbClr val="164686"/>
          </a:solidFill>
          <a:ln w="9525">
            <a:noFill/>
          </a:ln>
        </p:spPr>
        <p:txBody>
          <a:bodyPr wrap="square" bIns="64008" rtlCol="0" anchor="ctr" anchorCtr="0">
            <a:noAutofit/>
          </a:bodyPr>
          <a:lstStyle/>
          <a:p>
            <a:pPr algn="ctr"/>
            <a:r>
              <a:rPr lang="en-US" sz="1100" b="1" dirty="0">
                <a:solidFill>
                  <a:schemeClr val="bg1"/>
                </a:solidFill>
                <a:latin typeface="Quicksand" pitchFamily="2" charset="0"/>
              </a:rPr>
              <a:t>A quick guide for </a:t>
            </a:r>
            <a:r>
              <a:rPr lang="en-US" sz="1100" b="1" dirty="0">
                <a:solidFill>
                  <a:prstClr val="white"/>
                </a:solidFill>
                <a:latin typeface="Quicksand" pitchFamily="2" charset="0"/>
              </a:rPr>
              <a:t>observing </a:t>
            </a:r>
            <a:r>
              <a:rPr lang="en-US" sz="1100" b="1" dirty="0">
                <a:solidFill>
                  <a:schemeClr val="bg1"/>
                </a:solidFill>
                <a:latin typeface="Quicksand" pitchFamily="2" charset="0"/>
              </a:rPr>
              <a:t>evidence-based foundational skills instruction in whole- and small-group settings, K-3</a:t>
            </a:r>
          </a:p>
        </p:txBody>
      </p:sp>
      <p:sp>
        <p:nvSpPr>
          <p:cNvPr id="82" name="Snip Single Corner Rectangle 81" descr="This is a sentence where the word look is represented as a pair of eyeglasses. The sentence is what to look for. &#10;"/>
          <p:cNvSpPr/>
          <p:nvPr/>
        </p:nvSpPr>
        <p:spPr>
          <a:xfrm rot="10800000">
            <a:off x="2683006" y="9525"/>
            <a:ext cx="5077518" cy="646940"/>
          </a:xfrm>
          <a:prstGeom prst="snip1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descr="Title of this document is What to Look For."/>
          <p:cNvSpPr txBox="1"/>
          <p:nvPr/>
        </p:nvSpPr>
        <p:spPr>
          <a:xfrm>
            <a:off x="2743200" y="35808"/>
            <a:ext cx="4953000" cy="630942"/>
          </a:xfrm>
          <a:prstGeom prst="rect">
            <a:avLst/>
          </a:prstGeom>
          <a:noFill/>
        </p:spPr>
        <p:txBody>
          <a:bodyPr wrap="square" rtlCol="0">
            <a:spAutoFit/>
          </a:bodyPr>
          <a:lstStyle/>
          <a:p>
            <a:pPr algn="ctr"/>
            <a:r>
              <a:rPr lang="en-US" sz="3500" dirty="0">
                <a:solidFill>
                  <a:srgbClr val="F5D13B"/>
                </a:solidFill>
                <a:latin typeface="Berlin Sans FB" panose="020E0602020502020306" pitchFamily="34" charset="0"/>
              </a:rPr>
              <a:t>WHAT TO L         K FOR</a:t>
            </a:r>
          </a:p>
        </p:txBody>
      </p:sp>
      <p:pic>
        <p:nvPicPr>
          <p:cNvPr id="61" name="Picture 2" descr="Eyeglasses"/>
          <p:cNvPicPr>
            <a:picLocks noChangeAspect="1" noChangeArrowheads="1"/>
          </p:cNvPicPr>
          <p:nvPr/>
        </p:nvPicPr>
        <p:blipFill>
          <a:blip r:embed="rId3" cstate="print"/>
          <a:srcRect/>
          <a:stretch>
            <a:fillRect/>
          </a:stretch>
        </p:blipFill>
        <p:spPr bwMode="auto">
          <a:xfrm>
            <a:off x="5251450" y="160592"/>
            <a:ext cx="973647" cy="389459"/>
          </a:xfrm>
          <a:prstGeom prst="rect">
            <a:avLst/>
          </a:prstGeom>
          <a:noFill/>
        </p:spPr>
      </p:pic>
      <p:sp>
        <p:nvSpPr>
          <p:cNvPr id="5" name="TextBox 4">
            <a:extLst>
              <a:ext uri="{FF2B5EF4-FFF2-40B4-BE49-F238E27FC236}">
                <a16:creationId xmlns:a16="http://schemas.microsoft.com/office/drawing/2014/main" id="{9D33B2EC-A5AA-4BC7-929D-95431F370718}"/>
              </a:ext>
            </a:extLst>
          </p:cNvPr>
          <p:cNvSpPr txBox="1"/>
          <p:nvPr/>
        </p:nvSpPr>
        <p:spPr>
          <a:xfrm>
            <a:off x="297808" y="1201870"/>
            <a:ext cx="5167002" cy="1323439"/>
          </a:xfrm>
          <a:prstGeom prst="rect">
            <a:avLst/>
          </a:prstGeom>
          <a:solidFill>
            <a:srgbClr val="B5DEF2"/>
          </a:solidFill>
          <a:ln>
            <a:solidFill>
              <a:srgbClr val="B5DEF2"/>
            </a:solidFill>
          </a:ln>
        </p:spPr>
        <p:txBody>
          <a:bodyPr wrap="square" rtlCol="0">
            <a:spAutoFit/>
          </a:bodyPr>
          <a:lstStyle/>
          <a:p>
            <a:pPr algn="just"/>
            <a:r>
              <a:rPr lang="en-US" sz="1000" dirty="0"/>
              <a:t>Explicit and systematic core instruction ensures that all children have equitable opportunity to learn and develop the foundational skills of literacy.</a:t>
            </a:r>
          </a:p>
          <a:p>
            <a:pPr algn="just"/>
            <a:r>
              <a:rPr lang="en-US" sz="1000" dirty="0"/>
              <a:t> </a:t>
            </a:r>
          </a:p>
          <a:p>
            <a:pPr algn="just"/>
            <a:r>
              <a:rPr lang="en-US" sz="1000" dirty="0"/>
              <a:t>Each foundational skills lesson should include explicit and systematic instruction provided clearly and directly in an intentional sequence, with guided practice, and independent practice with feedback. Differentiated instruction in small groups is also necessary because students develop uniquely and need varying amounts of time on different skills.  Assessment informs the instruction that meets the needs of each child.  </a:t>
            </a:r>
          </a:p>
        </p:txBody>
      </p:sp>
      <p:sp>
        <p:nvSpPr>
          <p:cNvPr id="6" name="TextBox 5">
            <a:extLst>
              <a:ext uri="{FF2B5EF4-FFF2-40B4-BE49-F238E27FC236}">
                <a16:creationId xmlns:a16="http://schemas.microsoft.com/office/drawing/2014/main" id="{2EEA991A-2D7A-4275-92FA-D921717723E9}"/>
              </a:ext>
            </a:extLst>
          </p:cNvPr>
          <p:cNvSpPr txBox="1"/>
          <p:nvPr/>
        </p:nvSpPr>
        <p:spPr>
          <a:xfrm>
            <a:off x="319398" y="2692470"/>
            <a:ext cx="7186592" cy="276999"/>
          </a:xfrm>
          <a:prstGeom prst="rect">
            <a:avLst/>
          </a:prstGeom>
          <a:solidFill>
            <a:srgbClr val="E38426"/>
          </a:solidFill>
        </p:spPr>
        <p:txBody>
          <a:bodyPr wrap="square" rtlCol="0">
            <a:spAutoFit/>
          </a:bodyPr>
          <a:lstStyle/>
          <a:p>
            <a:pPr algn="ctr"/>
            <a:r>
              <a:rPr lang="en-US" sz="1200" b="1" dirty="0">
                <a:latin typeface="Quicksand" pitchFamily="2" charset="0"/>
              </a:rPr>
              <a:t>What Might You See in Grade-appropriate Foundational Skills Instruction? **</a:t>
            </a:r>
          </a:p>
        </p:txBody>
      </p:sp>
      <p:sp>
        <p:nvSpPr>
          <p:cNvPr id="16" name="TextBox 15">
            <a:extLst>
              <a:ext uri="{FF2B5EF4-FFF2-40B4-BE49-F238E27FC236}">
                <a16:creationId xmlns:a16="http://schemas.microsoft.com/office/drawing/2014/main" id="{8B01E498-9954-4215-A4C4-D86DFB024C6C}"/>
              </a:ext>
            </a:extLst>
          </p:cNvPr>
          <p:cNvSpPr txBox="1"/>
          <p:nvPr/>
        </p:nvSpPr>
        <p:spPr>
          <a:xfrm>
            <a:off x="222690" y="9357361"/>
            <a:ext cx="5733602" cy="369332"/>
          </a:xfrm>
          <a:prstGeom prst="rect">
            <a:avLst/>
          </a:prstGeom>
          <a:noFill/>
        </p:spPr>
        <p:txBody>
          <a:bodyPr wrap="square" rtlCol="0">
            <a:spAutoFit/>
          </a:bodyPr>
          <a:lstStyle/>
          <a:p>
            <a:r>
              <a:rPr lang="en-US" dirty="0"/>
              <a:t> </a:t>
            </a:r>
            <a:r>
              <a:rPr lang="en-US" sz="1000" dirty="0"/>
              <a:t>**This is a list of appropriate content, but not all skills will necessarily be present in every lesson.</a:t>
            </a:r>
          </a:p>
        </p:txBody>
      </p:sp>
      <p:graphicFrame>
        <p:nvGraphicFramePr>
          <p:cNvPr id="21" name="Table 20" descr="This is a table laid out by grade that describes what you might see in grade appropriate foundational skills instruction.">
            <a:extLst>
              <a:ext uri="{FF2B5EF4-FFF2-40B4-BE49-F238E27FC236}">
                <a16:creationId xmlns:a16="http://schemas.microsoft.com/office/drawing/2014/main" id="{93EB1B50-61FE-452E-AFA5-A4375111276A}"/>
              </a:ext>
            </a:extLst>
          </p:cNvPr>
          <p:cNvGraphicFramePr>
            <a:graphicFrameLocks noGrp="1"/>
          </p:cNvGraphicFramePr>
          <p:nvPr>
            <p:extLst>
              <p:ext uri="{D42A27DB-BD31-4B8C-83A1-F6EECF244321}">
                <p14:modId xmlns:p14="http://schemas.microsoft.com/office/powerpoint/2010/main" val="3998620326"/>
              </p:ext>
            </p:extLst>
          </p:nvPr>
        </p:nvGraphicFramePr>
        <p:xfrm>
          <a:off x="292904" y="3061802"/>
          <a:ext cx="7186592" cy="6447959"/>
        </p:xfrm>
        <a:graphic>
          <a:graphicData uri="http://schemas.openxmlformats.org/drawingml/2006/table">
            <a:tbl>
              <a:tblPr firstRow="1"/>
              <a:tblGrid>
                <a:gridCol w="1828799">
                  <a:extLst>
                    <a:ext uri="{9D8B030D-6E8A-4147-A177-3AD203B41FA5}">
                      <a16:colId xmlns:a16="http://schemas.microsoft.com/office/drawing/2014/main" val="1268545595"/>
                    </a:ext>
                  </a:extLst>
                </a:gridCol>
                <a:gridCol w="1905000">
                  <a:extLst>
                    <a:ext uri="{9D8B030D-6E8A-4147-A177-3AD203B41FA5}">
                      <a16:colId xmlns:a16="http://schemas.microsoft.com/office/drawing/2014/main" val="2740201773"/>
                    </a:ext>
                  </a:extLst>
                </a:gridCol>
                <a:gridCol w="1752600">
                  <a:extLst>
                    <a:ext uri="{9D8B030D-6E8A-4147-A177-3AD203B41FA5}">
                      <a16:colId xmlns:a16="http://schemas.microsoft.com/office/drawing/2014/main" val="1156074340"/>
                    </a:ext>
                  </a:extLst>
                </a:gridCol>
                <a:gridCol w="153581">
                  <a:extLst>
                    <a:ext uri="{9D8B030D-6E8A-4147-A177-3AD203B41FA5}">
                      <a16:colId xmlns:a16="http://schemas.microsoft.com/office/drawing/2014/main" val="782747367"/>
                    </a:ext>
                  </a:extLst>
                </a:gridCol>
                <a:gridCol w="1546612">
                  <a:extLst>
                    <a:ext uri="{9D8B030D-6E8A-4147-A177-3AD203B41FA5}">
                      <a16:colId xmlns:a16="http://schemas.microsoft.com/office/drawing/2014/main" val="171156955"/>
                    </a:ext>
                  </a:extLst>
                </a:gridCol>
              </a:tblGrid>
              <a:tr h="223944">
                <a:tc>
                  <a:txBody>
                    <a:bodyPr/>
                    <a:lstStyle/>
                    <a:p>
                      <a:pPr algn="ctr" rtl="0" fontAlgn="t">
                        <a:spcBef>
                          <a:spcPts val="0"/>
                        </a:spcBef>
                        <a:spcAft>
                          <a:spcPts val="0"/>
                        </a:spcAft>
                      </a:pPr>
                      <a:r>
                        <a:rPr lang="en-US" sz="1000" b="1" i="0" u="none" strike="noStrike" dirty="0">
                          <a:solidFill>
                            <a:srgbClr val="000000"/>
                          </a:solidFill>
                          <a:effectLst/>
                          <a:latin typeface="Arial" panose="020B0604020202020204" pitchFamily="34" charset="0"/>
                          <a:cs typeface="Arial" panose="020B0604020202020204" pitchFamily="34" charset="0"/>
                        </a:rPr>
                        <a:t>Kindergarten</a:t>
                      </a:r>
                      <a:endParaRPr lang="en-US" sz="1000" dirty="0">
                        <a:effectLst/>
                        <a:latin typeface="Arial" panose="020B0604020202020204" pitchFamily="34" charset="0"/>
                        <a:cs typeface="Arial" panose="020B0604020202020204" pitchFamily="34" charset="0"/>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1" i="0" u="none" strike="noStrike" dirty="0">
                          <a:solidFill>
                            <a:srgbClr val="000000"/>
                          </a:solidFill>
                          <a:effectLst/>
                          <a:latin typeface="Arial" panose="020B0604020202020204" pitchFamily="34" charset="0"/>
                          <a:cs typeface="Arial" panose="020B0604020202020204" pitchFamily="34" charset="0"/>
                        </a:rPr>
                        <a:t>Grade 1</a:t>
                      </a:r>
                      <a:endParaRPr lang="en-US" sz="1000" dirty="0">
                        <a:effectLst/>
                        <a:latin typeface="Arial" panose="020B0604020202020204" pitchFamily="34" charset="0"/>
                        <a:cs typeface="Arial" panose="020B0604020202020204" pitchFamily="34" charset="0"/>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0" fontAlgn="t">
                        <a:spcBef>
                          <a:spcPts val="0"/>
                        </a:spcBef>
                        <a:spcAft>
                          <a:spcPts val="0"/>
                        </a:spcAft>
                      </a:pPr>
                      <a:r>
                        <a:rPr lang="en-US" sz="1000" b="1" i="0" u="none" strike="noStrike" dirty="0">
                          <a:solidFill>
                            <a:srgbClr val="000000"/>
                          </a:solidFill>
                          <a:effectLst/>
                          <a:latin typeface="Arial" panose="020B0604020202020204" pitchFamily="34" charset="0"/>
                          <a:cs typeface="Arial" panose="020B0604020202020204" pitchFamily="34" charset="0"/>
                        </a:rPr>
                        <a:t>Grade 2</a:t>
                      </a:r>
                      <a:endParaRPr lang="en-US" sz="1000" dirty="0">
                        <a:effectLst/>
                        <a:latin typeface="Arial" panose="020B0604020202020204" pitchFamily="34" charset="0"/>
                        <a:cs typeface="Arial" panose="020B0604020202020204" pitchFamily="34" charset="0"/>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fontAlgn="t">
                        <a:spcBef>
                          <a:spcPts val="0"/>
                        </a:spcBef>
                        <a:spcAft>
                          <a:spcPts val="0"/>
                        </a:spcAft>
                      </a:pPr>
                      <a:endParaRPr lang="en-US" sz="1000">
                        <a:effectLst/>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1000" b="1" i="0" u="none" strike="noStrike" dirty="0">
                          <a:solidFill>
                            <a:srgbClr val="000000"/>
                          </a:solidFill>
                          <a:effectLst/>
                          <a:latin typeface="Arial" panose="020B0604020202020204" pitchFamily="34" charset="0"/>
                          <a:cs typeface="Arial" panose="020B0604020202020204" pitchFamily="34" charset="0"/>
                        </a:rPr>
                        <a:t>Grade 3</a:t>
                      </a:r>
                      <a:endParaRPr lang="en-US" sz="1000" dirty="0">
                        <a:effectLst/>
                        <a:latin typeface="Arial" panose="020B0604020202020204" pitchFamily="34" charset="0"/>
                        <a:cs typeface="Arial" panose="020B0604020202020204" pitchFamily="34" charset="0"/>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872631"/>
                  </a:ext>
                </a:extLst>
              </a:tr>
              <a:tr h="1676399">
                <a:tc>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Phonological Awareness</a:t>
                      </a:r>
                      <a:endParaRPr lang="en-US" sz="1000" b="1" u="sng"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Words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Syllables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Rhymes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Alliteration</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Onset-rime</a:t>
                      </a:r>
                    </a:p>
                    <a:p>
                      <a:pPr marL="0" indent="0" rtl="0" fontAlgn="base">
                        <a:spcBef>
                          <a:spcPts val="0"/>
                        </a:spcBef>
                        <a:spcAft>
                          <a:spcPts val="0"/>
                        </a:spcAft>
                        <a:buFont typeface="Arial" panose="020B0604020202020204" pitchFamily="34" charset="0"/>
                        <a:buNone/>
                      </a:pPr>
                      <a:r>
                        <a:rPr lang="en-US" sz="1000" b="1" i="0" u="sng" strike="noStrike" dirty="0">
                          <a:solidFill>
                            <a:srgbClr val="000000"/>
                          </a:solidFill>
                          <a:effectLst/>
                          <a:latin typeface="Arial" panose="020B0604020202020204" pitchFamily="34" charset="0"/>
                          <a:cs typeface="Arial" panose="020B0604020202020204" pitchFamily="34" charset="0"/>
                        </a:rPr>
                        <a:t>Phoneme Awareness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Initial phoneme blending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segmentation</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blending</a:t>
                      </a: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Phonological Awareness</a:t>
                      </a:r>
                      <a:r>
                        <a:rPr lang="en-US" sz="1000" b="0" i="0" u="sng" strike="noStrike" dirty="0">
                          <a:solidFill>
                            <a:srgbClr val="000000"/>
                          </a:solidFill>
                          <a:effectLst/>
                          <a:latin typeface="Arial" panose="020B0604020202020204" pitchFamily="34" charset="0"/>
                          <a:cs typeface="Arial" panose="020B0604020202020204" pitchFamily="34" charset="0"/>
                        </a:rPr>
                        <a:t>: </a:t>
                      </a:r>
                      <a:endParaRPr lang="en-US" sz="1000" u="sng" dirty="0">
                        <a:effectLst/>
                        <a:latin typeface="Arial" panose="020B0604020202020204" pitchFamily="34" charset="0"/>
                        <a:cs typeface="Arial" panose="020B0604020202020204" pitchFamily="34" charset="0"/>
                      </a:endParaRPr>
                    </a:p>
                    <a:p>
                      <a:pPr marL="171450" lvl="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Onset-rime</a:t>
                      </a:r>
                    </a:p>
                    <a:p>
                      <a:pPr marL="171450" lvl="0" indent="-171450" rtl="0" fontAlgn="base">
                        <a:spcBef>
                          <a:spcPts val="0"/>
                        </a:spcBef>
                        <a:spcAft>
                          <a:spcPts val="0"/>
                        </a:spcAft>
                        <a:buFont typeface="Arial" panose="020B0604020202020204" pitchFamily="34" charset="0"/>
                        <a:buChar char="•"/>
                      </a:pPr>
                      <a:endParaRPr lang="en-US" sz="1000" b="0" i="0" u="none" strike="noStrike" dirty="0">
                        <a:solidFill>
                          <a:srgbClr val="000000"/>
                        </a:solidFill>
                        <a:effectLst/>
                        <a:latin typeface="Arial" panose="020B0604020202020204" pitchFamily="34" charset="0"/>
                        <a:cs typeface="Arial" panose="020B0604020202020204" pitchFamily="34" charset="0"/>
                      </a:endParaRPr>
                    </a:p>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Phoneme Awareness</a:t>
                      </a:r>
                      <a:endParaRPr lang="en-US" sz="1000" b="1" u="sng"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Initial phoneme blending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isolation</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segmentation</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manipulation </a:t>
                      </a: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Advanced Phoneme Awareness</a:t>
                      </a:r>
                      <a:endParaRPr lang="en-US" sz="1000" b="1" u="sng"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manipulation</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deletion</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substitution</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 reversal</a:t>
                      </a: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8833808"/>
                  </a:ext>
                </a:extLst>
              </a:tr>
              <a:tr h="2431838">
                <a:tc>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Phonics and Decoding</a:t>
                      </a:r>
                      <a:endParaRPr lang="en-US" sz="1000" b="1" u="sng"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Letter names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Letter-sound correspondence</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Letter formation</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Decoding/encoding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Regular and a few irregular words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Practice with decodable texts</a:t>
                      </a:r>
                    </a:p>
                    <a:p>
                      <a:pPr marL="0" indent="0" rtl="0" fontAlgn="base">
                        <a:spcBef>
                          <a:spcPts val="0"/>
                        </a:spcBef>
                        <a:spcAft>
                          <a:spcPts val="0"/>
                        </a:spcAft>
                        <a:buFont typeface="Arial" panose="020B0604020202020204" pitchFamily="34" charset="0"/>
                        <a:buNone/>
                      </a:pP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Phonics and Decoding</a:t>
                      </a:r>
                      <a:endParaRPr lang="en-US" sz="1000" b="1" u="sng"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Phoneme-grapheme correspondence (e.g., consonant digraphs, two consonant blends)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Syllable patterns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Morphology</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Most common prefixes/suffixes</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Compound words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Word recognition of regular and irregular words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Decoding/encoding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Spelling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Practice with decodable texts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Letter formation</a:t>
                      </a: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rtl="0" fontAlgn="t">
                        <a:spcBef>
                          <a:spcPts val="0"/>
                        </a:spcBef>
                        <a:spcAft>
                          <a:spcPts val="0"/>
                        </a:spcAft>
                        <a:buFont typeface="Arial" panose="020B0604020202020204" pitchFamily="34" charset="0"/>
                        <a:buNone/>
                      </a:pPr>
                      <a:r>
                        <a:rPr lang="en-US" sz="1000" b="1" i="0" u="sng" strike="noStrike" dirty="0">
                          <a:solidFill>
                            <a:srgbClr val="000000"/>
                          </a:solidFill>
                          <a:effectLst/>
                          <a:latin typeface="Arial" panose="020B0604020202020204" pitchFamily="34" charset="0"/>
                          <a:cs typeface="Arial" panose="020B0604020202020204" pitchFamily="34" charset="0"/>
                        </a:rPr>
                        <a:t>Phonics and Decoding</a:t>
                      </a:r>
                      <a:endParaRPr lang="en-US" sz="1000" b="1" u="sng"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Phoneme-grapheme correspondence (e.g., 2 &amp; 3 consonant blends)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Syllable patterns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Morphology</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Less common prefixes and suffixes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Word recognition of regular and irregular words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Decoding/encoding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Spelling </a:t>
                      </a:r>
                    </a:p>
                    <a:p>
                      <a:pPr fontAlgn="t"/>
                      <a:br>
                        <a:rPr lang="en-US" sz="1000" dirty="0">
                          <a:effectLst/>
                          <a:latin typeface="Arial" panose="020B0604020202020204" pitchFamily="34" charset="0"/>
                          <a:cs typeface="Arial" panose="020B0604020202020204" pitchFamily="34" charset="0"/>
                        </a:rPr>
                      </a:br>
                      <a:endParaRPr lang="en-US" sz="1000" dirty="0">
                        <a:effectLst/>
                        <a:latin typeface="Arial" panose="020B0604020202020204" pitchFamily="34" charset="0"/>
                        <a:cs typeface="Arial" panose="020B0604020202020204" pitchFamily="34" charset="0"/>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Advanced Phonics </a:t>
                      </a:r>
                      <a:endParaRPr lang="en-US" sz="1000" b="1" u="sng"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Syllable patterns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Morphology</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Common Latin    roots </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Derivational and inflectional</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Word recognition of regular and irregular words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Decoding/encoding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Spelling</a:t>
                      </a:r>
                      <a:endParaRPr lang="en-US" sz="1000" dirty="0">
                        <a:effectLst/>
                        <a:latin typeface="Arial" panose="020B0604020202020204" pitchFamily="34" charset="0"/>
                        <a:cs typeface="Arial" panose="020B0604020202020204" pitchFamily="34" charset="0"/>
                      </a:endParaRPr>
                    </a:p>
                    <a:p>
                      <a:pPr fontAlgn="t"/>
                      <a:br>
                        <a:rPr lang="en-US" sz="1000" dirty="0">
                          <a:effectLst/>
                          <a:latin typeface="Arial" panose="020B0604020202020204" pitchFamily="34" charset="0"/>
                          <a:cs typeface="Arial" panose="020B0604020202020204" pitchFamily="34" charset="0"/>
                        </a:rPr>
                      </a:br>
                      <a:endParaRPr lang="en-US" sz="1000" dirty="0">
                        <a:effectLst/>
                        <a:latin typeface="Arial" panose="020B0604020202020204" pitchFamily="34" charset="0"/>
                        <a:cs typeface="Arial" panose="020B0604020202020204" pitchFamily="34" charset="0"/>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fontAlgn="t">
                        <a:spcBef>
                          <a:spcPts val="0"/>
                        </a:spcBef>
                        <a:spcAft>
                          <a:spcPts val="0"/>
                        </a:spcAft>
                      </a:pPr>
                      <a:r>
                        <a:rPr lang="en-US" sz="1000" b="1" i="0" u="sng" strike="noStrike" dirty="0">
                          <a:solidFill>
                            <a:srgbClr val="000000"/>
                          </a:solidFill>
                          <a:effectLst/>
                          <a:latin typeface="Calibri" panose="020F0502020204030204" pitchFamily="34" charset="0"/>
                        </a:rPr>
                        <a:t>Advanced Phonics </a:t>
                      </a:r>
                      <a:endParaRPr lang="en-US" sz="1000" b="1" u="sng" dirty="0">
                        <a:effectLst/>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Syllable patterns</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Morphology</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common Latin    roots </a:t>
                      </a:r>
                    </a:p>
                    <a:p>
                      <a:pPr marL="680862" lvl="1"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derivational and inflectional</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Decoding/</a:t>
                      </a:r>
                    </a:p>
                    <a:p>
                      <a:pPr marL="0" indent="0" rtl="0" fontAlgn="base">
                        <a:spcBef>
                          <a:spcPts val="0"/>
                        </a:spcBef>
                        <a:spcAft>
                          <a:spcPts val="0"/>
                        </a:spcAft>
                        <a:buFont typeface="Arial" panose="020B0604020202020204" pitchFamily="34" charset="0"/>
                        <a:buNone/>
                      </a:pPr>
                      <a:r>
                        <a:rPr lang="en-US" sz="1000" b="0" i="0" u="none" strike="noStrike" dirty="0">
                          <a:solidFill>
                            <a:srgbClr val="000000"/>
                          </a:solidFill>
                          <a:effectLst/>
                          <a:latin typeface="Calibri" panose="020F0502020204030204" pitchFamily="34" charset="0"/>
                        </a:rPr>
                        <a:t>       encoding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Spelling</a:t>
                      </a:r>
                      <a:endParaRPr lang="en-US" sz="1000" dirty="0">
                        <a:effectLst/>
                      </a:endParaRPr>
                    </a:p>
                    <a:p>
                      <a:pPr fontAlgn="t"/>
                      <a:br>
                        <a:rPr lang="en-US" sz="1000" dirty="0">
                          <a:effectLst/>
                        </a:rPr>
                      </a:br>
                      <a:endParaRPr lang="en-US" sz="1000" dirty="0">
                        <a:effectLst/>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7262438"/>
                  </a:ext>
                </a:extLst>
              </a:tr>
              <a:tr h="1634873">
                <a:tc>
                  <a:txBody>
                    <a:bodyPr/>
                    <a:lstStyle/>
                    <a:p>
                      <a:pPr rtl="0" fontAlgn="t">
                        <a:spcBef>
                          <a:spcPts val="0"/>
                        </a:spcBef>
                        <a:spcAft>
                          <a:spcPts val="900"/>
                        </a:spcAft>
                      </a:pPr>
                      <a:endParaRPr lang="en-US" sz="800" dirty="0">
                        <a:effectLst/>
                        <a:latin typeface="Arial" panose="020B0604020202020204" pitchFamily="34" charset="0"/>
                        <a:cs typeface="Arial" panose="020B0604020202020204" pitchFamily="34" charset="0"/>
                      </a:endParaRP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Fluency</a:t>
                      </a:r>
                      <a:r>
                        <a:rPr lang="en-US" sz="1000" b="0" i="0" u="none" strike="noStrike" dirty="0">
                          <a:solidFill>
                            <a:srgbClr val="000000"/>
                          </a:solidFill>
                          <a:effectLst/>
                          <a:latin typeface="Arial" panose="020B0604020202020204" pitchFamily="34" charset="0"/>
                          <a:cs typeface="Arial" panose="020B0604020202020204" pitchFamily="34" charset="0"/>
                        </a:rPr>
                        <a:t> at the word, phrase, sentence, and passage levels</a:t>
                      </a:r>
                      <a:endParaRPr lang="en-US" sz="1000"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Automatic word recognition (orthographic mapping)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sufficient accuracy*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rate appropriate to text and task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expression*</a:t>
                      </a:r>
                    </a:p>
                    <a:p>
                      <a:pPr marL="0" indent="0" rtl="0" fontAlgn="base">
                        <a:spcBef>
                          <a:spcPts val="0"/>
                        </a:spcBef>
                        <a:spcAft>
                          <a:spcPts val="0"/>
                        </a:spcAft>
                        <a:buFont typeface="Arial" panose="020B0604020202020204" pitchFamily="34" charset="0"/>
                        <a:buNone/>
                      </a:pPr>
                      <a:endParaRPr lang="en-US" sz="1000" b="0" i="0" u="none" strike="noStrike" dirty="0">
                        <a:solidFill>
                          <a:srgbClr val="000000"/>
                        </a:solidFill>
                        <a:effectLst/>
                        <a:latin typeface="Arial" panose="020B0604020202020204" pitchFamily="34" charset="0"/>
                        <a:cs typeface="Arial" panose="020B0604020202020204" pitchFamily="34" charset="0"/>
                      </a:endParaRPr>
                    </a:p>
                    <a:p>
                      <a:pPr marL="0" indent="0" rtl="0" fontAlgn="base">
                        <a:spcBef>
                          <a:spcPts val="0"/>
                        </a:spcBef>
                        <a:spcAft>
                          <a:spcPts val="0"/>
                        </a:spcAft>
                        <a:buFont typeface="Arial" panose="020B0604020202020204" pitchFamily="34" charset="0"/>
                        <a:buNone/>
                      </a:pPr>
                      <a:r>
                        <a:rPr lang="en-US" sz="1000" b="0" i="0" u="none" strike="noStrike" dirty="0">
                          <a:solidFill>
                            <a:srgbClr val="000000"/>
                          </a:solidFill>
                          <a:effectLst/>
                          <a:latin typeface="Arial" panose="020B0604020202020204" pitchFamily="34" charset="0"/>
                          <a:cs typeface="Arial" panose="020B0604020202020204" pitchFamily="34" charset="0"/>
                        </a:rPr>
                        <a:t>*to support comprehension</a:t>
                      </a: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Fluency</a:t>
                      </a:r>
                      <a:r>
                        <a:rPr lang="en-US" sz="1000" b="0" i="0" u="none" strike="noStrike" dirty="0">
                          <a:solidFill>
                            <a:srgbClr val="000000"/>
                          </a:solidFill>
                          <a:effectLst/>
                          <a:latin typeface="Arial" panose="020B0604020202020204" pitchFamily="34" charset="0"/>
                          <a:cs typeface="Arial" panose="020B0604020202020204" pitchFamily="34" charset="0"/>
                        </a:rPr>
                        <a:t>: at the word, phrase, sentence and passage levels</a:t>
                      </a:r>
                      <a:endParaRPr lang="en-US" sz="1000" dirty="0">
                        <a:effectLst/>
                        <a:latin typeface="Arial" panose="020B0604020202020204" pitchFamily="34" charset="0"/>
                        <a:cs typeface="Arial" panose="020B0604020202020204" pitchFamily="34" charset="0"/>
                      </a:endParaRP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Automatic word recognition (orthographic mapping)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sufficient accuracy*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rate appropriate to text and task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expression*</a:t>
                      </a:r>
                    </a:p>
                    <a:p>
                      <a:pPr marL="0" indent="0" rtl="0" fontAlgn="base">
                        <a:spcBef>
                          <a:spcPts val="0"/>
                        </a:spcBef>
                        <a:spcAft>
                          <a:spcPts val="0"/>
                        </a:spcAft>
                        <a:buFont typeface="Arial" panose="020B0604020202020204" pitchFamily="34" charset="0"/>
                        <a:buNone/>
                      </a:pPr>
                      <a:endParaRPr lang="en-US" sz="1000" b="0" i="0" u="none" strike="noStrike" dirty="0">
                        <a:solidFill>
                          <a:srgbClr val="000000"/>
                        </a:solidFill>
                        <a:effectLst/>
                        <a:latin typeface="Arial" panose="020B0604020202020204" pitchFamily="34" charset="0"/>
                        <a:cs typeface="Arial" panose="020B0604020202020204" pitchFamily="34" charset="0"/>
                      </a:endParaRPr>
                    </a:p>
                    <a:p>
                      <a:pPr marL="0" indent="0" rtl="0" fontAlgn="base">
                        <a:spcBef>
                          <a:spcPts val="0"/>
                        </a:spcBef>
                        <a:spcAft>
                          <a:spcPts val="0"/>
                        </a:spcAft>
                        <a:buFont typeface="Arial" panose="020B0604020202020204" pitchFamily="34" charset="0"/>
                        <a:buNone/>
                      </a:pPr>
                      <a:r>
                        <a:rPr lang="en-US" sz="1000" b="0" i="0" u="none" strike="noStrike" dirty="0">
                          <a:solidFill>
                            <a:srgbClr val="000000"/>
                          </a:solidFill>
                          <a:effectLst/>
                          <a:latin typeface="Arial" panose="020B0604020202020204" pitchFamily="34" charset="0"/>
                          <a:cs typeface="Arial" panose="020B0604020202020204" pitchFamily="34" charset="0"/>
                        </a:rPr>
                        <a:t>*to support comprehension</a:t>
                      </a: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rtl="0" fontAlgn="t">
                        <a:spcBef>
                          <a:spcPts val="0"/>
                        </a:spcBef>
                        <a:spcAft>
                          <a:spcPts val="0"/>
                        </a:spcAft>
                      </a:pPr>
                      <a:r>
                        <a:rPr lang="en-US" sz="1000" b="1" i="0" u="sng" strike="noStrike" dirty="0">
                          <a:solidFill>
                            <a:srgbClr val="000000"/>
                          </a:solidFill>
                          <a:effectLst/>
                          <a:latin typeface="Arial" panose="020B0604020202020204" pitchFamily="34" charset="0"/>
                          <a:cs typeface="Arial" panose="020B0604020202020204" pitchFamily="34" charset="0"/>
                        </a:rPr>
                        <a:t>Fluency</a:t>
                      </a:r>
                      <a:r>
                        <a:rPr lang="en-US" sz="1000" b="0" i="0" u="none" strike="noStrike" dirty="0">
                          <a:solidFill>
                            <a:srgbClr val="000000"/>
                          </a:solidFill>
                          <a:effectLst/>
                          <a:latin typeface="Arial" panose="020B0604020202020204" pitchFamily="34" charset="0"/>
                          <a:cs typeface="Arial" panose="020B0604020202020204" pitchFamily="34" charset="0"/>
                        </a:rPr>
                        <a:t>:  with grade-level prose and poetry</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Automatic word recognition (orthographic mapping)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sufficient accuracy*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rate appropriate to text and task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Arial" panose="020B0604020202020204" pitchFamily="34" charset="0"/>
                          <a:cs typeface="Arial" panose="020B0604020202020204" pitchFamily="34" charset="0"/>
                        </a:rPr>
                        <a:t>Read with expression*</a:t>
                      </a:r>
                    </a:p>
                    <a:p>
                      <a:pPr marL="0" indent="0" rtl="0" fontAlgn="base">
                        <a:spcBef>
                          <a:spcPts val="0"/>
                        </a:spcBef>
                        <a:spcAft>
                          <a:spcPts val="0"/>
                        </a:spcAft>
                        <a:buFont typeface="Arial" panose="020B0604020202020204" pitchFamily="34" charset="0"/>
                        <a:buNone/>
                      </a:pPr>
                      <a:endParaRPr lang="en-US" sz="1000" b="0" i="0" u="none" strike="noStrike" dirty="0">
                        <a:solidFill>
                          <a:srgbClr val="000000"/>
                        </a:solidFill>
                        <a:effectLst/>
                        <a:latin typeface="Arial" panose="020B0604020202020204" pitchFamily="34" charset="0"/>
                        <a:cs typeface="Arial" panose="020B0604020202020204" pitchFamily="34" charset="0"/>
                      </a:endParaRPr>
                    </a:p>
                    <a:p>
                      <a:pPr marL="0" indent="0" rtl="0" fontAlgn="base">
                        <a:spcBef>
                          <a:spcPts val="0"/>
                        </a:spcBef>
                        <a:spcAft>
                          <a:spcPts val="0"/>
                        </a:spcAft>
                        <a:buFont typeface="Arial" panose="020B0604020202020204" pitchFamily="34" charset="0"/>
                        <a:buNone/>
                      </a:pPr>
                      <a:r>
                        <a:rPr lang="en-US" sz="1000" b="0" i="0" u="none" strike="noStrike" dirty="0">
                          <a:solidFill>
                            <a:srgbClr val="000000"/>
                          </a:solidFill>
                          <a:effectLst/>
                          <a:latin typeface="Arial" panose="020B0604020202020204" pitchFamily="34" charset="0"/>
                          <a:cs typeface="Arial" panose="020B0604020202020204" pitchFamily="34" charset="0"/>
                        </a:rPr>
                        <a:t>*to support comprehension</a:t>
                      </a: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0" fontAlgn="t">
                        <a:spcBef>
                          <a:spcPts val="0"/>
                        </a:spcBef>
                        <a:spcAft>
                          <a:spcPts val="0"/>
                        </a:spcAft>
                      </a:pPr>
                      <a:r>
                        <a:rPr lang="en-US" sz="1000" b="1" i="0" u="sng" strike="noStrike" dirty="0">
                          <a:solidFill>
                            <a:srgbClr val="000000"/>
                          </a:solidFill>
                          <a:effectLst/>
                          <a:latin typeface="Calibri" panose="020F0502020204030204" pitchFamily="34" charset="0"/>
                        </a:rPr>
                        <a:t>Fluency</a:t>
                      </a:r>
                      <a:r>
                        <a:rPr lang="en-US" sz="1000" b="0" i="0" u="none" strike="noStrike" dirty="0">
                          <a:solidFill>
                            <a:srgbClr val="000000"/>
                          </a:solidFill>
                          <a:effectLst/>
                          <a:latin typeface="Calibri" panose="020F0502020204030204" pitchFamily="34" charset="0"/>
                        </a:rPr>
                        <a:t>:  of grade-level prose and poetry</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Automatic word recognition (orthographic mapping)</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Read with sufficient accuracy*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Read with rate appropriate to text and task *</a:t>
                      </a:r>
                    </a:p>
                    <a:p>
                      <a:pPr marL="171450" indent="-171450" rtl="0" fontAlgn="base">
                        <a:spcBef>
                          <a:spcPts val="0"/>
                        </a:spcBef>
                        <a:spcAft>
                          <a:spcPts val="0"/>
                        </a:spcAft>
                        <a:buFont typeface="Arial" panose="020B0604020202020204" pitchFamily="34" charset="0"/>
                        <a:buChar char="•"/>
                      </a:pPr>
                      <a:r>
                        <a:rPr lang="en-US" sz="1000" b="0" i="0" u="none" strike="noStrike" dirty="0">
                          <a:solidFill>
                            <a:srgbClr val="000000"/>
                          </a:solidFill>
                          <a:effectLst/>
                          <a:latin typeface="Calibri" panose="020F0502020204030204" pitchFamily="34" charset="0"/>
                        </a:rPr>
                        <a:t>Read with expression*</a:t>
                      </a:r>
                    </a:p>
                  </a:txBody>
                  <a:tcPr marL="32004" marR="32004" marT="32004" marB="3200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0391664"/>
                  </a:ext>
                </a:extLst>
              </a:tr>
            </a:tbl>
          </a:graphicData>
        </a:graphic>
      </p:graphicFrame>
      <p:graphicFrame>
        <p:nvGraphicFramePr>
          <p:cNvPr id="25" name="Table 24" descr="This a text box with a list of links to  key resources.">
            <a:extLst>
              <a:ext uri="{FF2B5EF4-FFF2-40B4-BE49-F238E27FC236}">
                <a16:creationId xmlns:a16="http://schemas.microsoft.com/office/drawing/2014/main" id="{36F33233-91C5-40B9-AFA8-880780223C0C}"/>
              </a:ext>
            </a:extLst>
          </p:cNvPr>
          <p:cNvGraphicFramePr>
            <a:graphicFrameLocks noGrp="1"/>
          </p:cNvGraphicFramePr>
          <p:nvPr>
            <p:extLst>
              <p:ext uri="{D42A27DB-BD31-4B8C-83A1-F6EECF244321}">
                <p14:modId xmlns:p14="http://schemas.microsoft.com/office/powerpoint/2010/main" val="3145167695"/>
              </p:ext>
            </p:extLst>
          </p:nvPr>
        </p:nvGraphicFramePr>
        <p:xfrm>
          <a:off x="5638800" y="1359049"/>
          <a:ext cx="1867190" cy="1193800"/>
        </p:xfrm>
        <a:graphic>
          <a:graphicData uri="http://schemas.openxmlformats.org/drawingml/2006/table">
            <a:tbl>
              <a:tblPr firstRow="1"/>
              <a:tblGrid>
                <a:gridCol w="1867190">
                  <a:extLst>
                    <a:ext uri="{9D8B030D-6E8A-4147-A177-3AD203B41FA5}">
                      <a16:colId xmlns:a16="http://schemas.microsoft.com/office/drawing/2014/main" val="3756951062"/>
                    </a:ext>
                  </a:extLst>
                </a:gridCol>
              </a:tblGrid>
              <a:tr h="1185776">
                <a:tc>
                  <a:txBody>
                    <a:bodyPr/>
                    <a:lstStyle/>
                    <a:p>
                      <a:pPr algn="ctr" rtl="0" fontAlgn="t">
                        <a:spcBef>
                          <a:spcPts val="0"/>
                        </a:spcBef>
                        <a:spcAft>
                          <a:spcPts val="0"/>
                        </a:spcAft>
                      </a:pPr>
                      <a:r>
                        <a:rPr lang="en-US" sz="1000" b="1" i="0" u="none" strike="noStrike" dirty="0">
                          <a:solidFill>
                            <a:srgbClr val="000000"/>
                          </a:solidFill>
                          <a:effectLst/>
                          <a:latin typeface="Arial" panose="020B0604020202020204" pitchFamily="34" charset="0"/>
                          <a:cs typeface="Arial" panose="020B0604020202020204" pitchFamily="34" charset="0"/>
                        </a:rPr>
                        <a:t>Key Resources:</a:t>
                      </a:r>
                      <a:r>
                        <a:rPr lang="en-US" sz="1000" b="0" i="0" u="none" strike="noStrike" dirty="0">
                          <a:solidFill>
                            <a:srgbClr val="000000"/>
                          </a:solidFill>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cs typeface="Arial" panose="020B0604020202020204" pitchFamily="34" charset="0"/>
                      </a:endParaRPr>
                    </a:p>
                    <a:p>
                      <a:pPr algn="ctr" rtl="0" fontAlgn="t">
                        <a:spcBef>
                          <a:spcPts val="0"/>
                        </a:spcBef>
                        <a:spcAft>
                          <a:spcPts val="0"/>
                        </a:spcAft>
                      </a:pPr>
                      <a:r>
                        <a:rPr lang="en-US" sz="1000" b="0" i="0" u="none" strike="noStrike" dirty="0">
                          <a:solidFill>
                            <a:schemeClr val="tx1"/>
                          </a:solidFill>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Mass Literacy Guide</a:t>
                      </a:r>
                      <a:endParaRPr lang="en-US" sz="1000" b="0" i="0" u="none" strike="noStrike" dirty="0">
                        <a:solidFill>
                          <a:schemeClr val="tx1"/>
                        </a:solidFill>
                        <a:effectLst/>
                        <a:latin typeface="Arial" panose="020B0604020202020204" pitchFamily="34" charset="0"/>
                        <a:cs typeface="Arial" panose="020B0604020202020204" pitchFamily="34" charset="0"/>
                      </a:endParaRPr>
                    </a:p>
                    <a:p>
                      <a:pPr algn="ctr" rtl="0" fontAlgn="t">
                        <a:spcBef>
                          <a:spcPts val="0"/>
                        </a:spcBef>
                        <a:spcAft>
                          <a:spcPts val="0"/>
                        </a:spcAft>
                      </a:pPr>
                      <a:r>
                        <a:rPr lang="en-US" sz="1000" b="0" i="0" u="sng" strike="noStrike" dirty="0">
                          <a:solidFill>
                            <a:schemeClr val="tx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2017 Massachusetts ELA and Literacy Framework</a:t>
                      </a:r>
                      <a:endParaRPr lang="en-US" sz="1000" dirty="0">
                        <a:solidFill>
                          <a:schemeClr val="tx1"/>
                        </a:solidFill>
                        <a:effectLst/>
                        <a:latin typeface="Arial" panose="020B0604020202020204" pitchFamily="34" charset="0"/>
                        <a:cs typeface="Arial" panose="020B0604020202020204" pitchFamily="34" charset="0"/>
                      </a:endParaRPr>
                    </a:p>
                    <a:p>
                      <a:pPr algn="ctr" rtl="0" fontAlgn="t">
                        <a:spcBef>
                          <a:spcPts val="0"/>
                        </a:spcBef>
                        <a:spcAft>
                          <a:spcPts val="0"/>
                        </a:spcAft>
                      </a:pPr>
                      <a:r>
                        <a:rPr lang="en-US" sz="1000" b="0" i="0" u="sng" strike="noStrike" dirty="0">
                          <a:solidFill>
                            <a:schemeClr val="tx1"/>
                          </a:solidFill>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Standards Navigator</a:t>
                      </a:r>
                      <a:endParaRPr lang="en-US" sz="1000" b="0" i="0" u="sng" strike="noStrike" dirty="0">
                        <a:solidFill>
                          <a:schemeClr val="tx1"/>
                        </a:solidFill>
                        <a:effectLst/>
                        <a:latin typeface="Arial" panose="020B0604020202020204" pitchFamily="34" charset="0"/>
                        <a:cs typeface="Arial" panose="020B0604020202020204" pitchFamily="34" charset="0"/>
                      </a:endParaRPr>
                    </a:p>
                    <a:p>
                      <a:pPr marL="0" marR="0" lvl="0" indent="0" algn="ctr" defTabSz="1018824" rtl="0" eaLnBrk="1" fontAlgn="t"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Pathways to Equity in Early Literacy</a:t>
                      </a:r>
                      <a:endParaRPr lang="en-US" sz="1000" dirty="0">
                        <a:solidFill>
                          <a:schemeClr val="tx1"/>
                        </a:solidFill>
                        <a:effectLst/>
                        <a:latin typeface="Arial" panose="020B0604020202020204" pitchFamily="34" charset="0"/>
                        <a:cs typeface="Arial" panose="020B0604020202020204" pitchFamily="34" charset="0"/>
                      </a:endParaRPr>
                    </a:p>
                  </a:txBody>
                  <a:tcPr marL="63500" marR="63500" marT="63500" marB="635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45BDB2"/>
                    </a:solidFill>
                  </a:tcPr>
                </a:tc>
                <a:extLst>
                  <a:ext uri="{0D108BD9-81ED-4DB2-BD59-A6C34878D82A}">
                    <a16:rowId xmlns:a16="http://schemas.microsoft.com/office/drawing/2014/main" val="1550732238"/>
                  </a:ext>
                </a:extLst>
              </a:tr>
            </a:tbl>
          </a:graphicData>
        </a:graphic>
      </p:graphicFrame>
      <p:pic>
        <p:nvPicPr>
          <p:cNvPr id="31" name="Picture 3" descr="ESE Star Logo">
            <a:extLst>
              <a:ext uri="{FF2B5EF4-FFF2-40B4-BE49-F238E27FC236}">
                <a16:creationId xmlns:a16="http://schemas.microsoft.com/office/drawing/2014/main" id="{1D38BA91-99AA-4D30-B3FB-22115C88C7A3}"/>
              </a:ext>
            </a:extLst>
          </p:cNvPr>
          <p:cNvPicPr>
            <a:picLocks noChangeAspect="1" noChangeArrowheads="1"/>
          </p:cNvPicPr>
          <p:nvPr/>
        </p:nvPicPr>
        <p:blipFill>
          <a:blip r:embed="rId8" cstate="print"/>
          <a:srcRect l="32420" r="30839"/>
          <a:stretch>
            <a:fillRect/>
          </a:stretch>
        </p:blipFill>
        <p:spPr bwMode="auto">
          <a:xfrm>
            <a:off x="2628905" y="9524"/>
            <a:ext cx="460586" cy="609600"/>
          </a:xfrm>
          <a:prstGeom prst="rect">
            <a:avLst/>
          </a:prstGeom>
          <a:noFill/>
        </p:spPr>
      </p:pic>
      <p:sp>
        <p:nvSpPr>
          <p:cNvPr id="2" name="Ribbon: Tilted Up 1" descr="This is a yellow ribbon with the words ELA Literacy Foundational Skills K-3. ">
            <a:extLst>
              <a:ext uri="{FF2B5EF4-FFF2-40B4-BE49-F238E27FC236}">
                <a16:creationId xmlns:a16="http://schemas.microsoft.com/office/drawing/2014/main" id="{155AA8D3-D9E7-42C3-9AAB-07228A5ACF84}"/>
              </a:ext>
            </a:extLst>
          </p:cNvPr>
          <p:cNvSpPr/>
          <p:nvPr/>
        </p:nvSpPr>
        <p:spPr>
          <a:xfrm>
            <a:off x="11876" y="81695"/>
            <a:ext cx="1969324" cy="519630"/>
          </a:xfrm>
          <a:prstGeom prst="ribbon2">
            <a:avLst/>
          </a:prstGeom>
          <a:solidFill>
            <a:srgbClr val="F5D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1FCAFE9-A067-4DA1-8CF0-BC52115BA40C}"/>
              </a:ext>
            </a:extLst>
          </p:cNvPr>
          <p:cNvSpPr txBox="1"/>
          <p:nvPr/>
        </p:nvSpPr>
        <p:spPr>
          <a:xfrm>
            <a:off x="470242" y="101880"/>
            <a:ext cx="1052591" cy="360705"/>
          </a:xfrm>
          <a:prstGeom prst="rect">
            <a:avLst/>
          </a:prstGeom>
          <a:noFill/>
          <a:ln>
            <a:noFill/>
          </a:ln>
        </p:spPr>
        <p:txBody>
          <a:bodyPr wrap="square" lIns="91440" rIns="91440" rtlCol="0" anchor="ctr" anchorCtr="1">
            <a:noAutofit/>
          </a:bodyPr>
          <a:lstStyle/>
          <a:p>
            <a:pPr algn="ctr"/>
            <a:r>
              <a:rPr lang="en-US" sz="800" dirty="0">
                <a:solidFill>
                  <a:srgbClr val="164686"/>
                </a:solidFill>
                <a:latin typeface="Berlin Sans FB" panose="020E0602020502020306" pitchFamily="34" charset="0"/>
              </a:rPr>
              <a:t>ELA/Literacy</a:t>
            </a:r>
          </a:p>
          <a:p>
            <a:pPr algn="ctr"/>
            <a:r>
              <a:rPr lang="en-US" sz="800" dirty="0">
                <a:solidFill>
                  <a:srgbClr val="164686"/>
                </a:solidFill>
                <a:latin typeface="Berlin Sans FB" panose="020E0602020502020306" pitchFamily="34" charset="0"/>
              </a:rPr>
              <a:t>Foundational Skills</a:t>
            </a:r>
          </a:p>
          <a:p>
            <a:pPr algn="ctr"/>
            <a:r>
              <a:rPr lang="en-US" sz="800" dirty="0">
                <a:solidFill>
                  <a:srgbClr val="164686"/>
                </a:solidFill>
                <a:latin typeface="Berlin Sans FB" panose="020E0602020502020306" pitchFamily="34" charset="0"/>
              </a:rPr>
              <a:t>K-3</a:t>
            </a:r>
          </a:p>
        </p:txBody>
      </p:sp>
      <p:sp>
        <p:nvSpPr>
          <p:cNvPr id="3" name="Title 2">
            <a:extLst>
              <a:ext uri="{FF2B5EF4-FFF2-40B4-BE49-F238E27FC236}">
                <a16:creationId xmlns:a16="http://schemas.microsoft.com/office/drawing/2014/main" id="{91879C2C-A5D5-4743-8CB9-1EEBC1190875}"/>
              </a:ext>
            </a:extLst>
          </p:cNvPr>
          <p:cNvSpPr>
            <a:spLocks noGrp="1"/>
          </p:cNvSpPr>
          <p:nvPr>
            <p:ph type="ctrTitle"/>
          </p:nvPr>
        </p:nvSpPr>
        <p:spPr>
          <a:xfrm>
            <a:off x="582930" y="-2156036"/>
            <a:ext cx="6606540" cy="2156036"/>
          </a:xfrm>
        </p:spPr>
        <p:txBody>
          <a:bodyPr vert="horz" wrap="square" lIns="101882" tIns="50941" rIns="101882" bIns="50941" numCol="1" anchor="b" anchorCtr="0" compatLnSpc="1">
            <a:prstTxWarp prst="textNoShape">
              <a:avLst/>
            </a:prstTxWarp>
          </a:bodyPr>
          <a:lstStyle/>
          <a:p>
            <a:r>
              <a:rPr lang="en-US" dirty="0"/>
              <a:t>What to Look For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2682608" y="408684"/>
            <a:ext cx="4884825" cy="1276428"/>
          </a:xfrm>
          <a:prstGeom prst="rect">
            <a:avLst/>
          </a:prstGeom>
          <a:solidFill>
            <a:srgbClr val="B5DEF2"/>
          </a:solidFill>
          <a:ln>
            <a:noFill/>
          </a:ln>
        </p:spPr>
        <p:txBody>
          <a:bodyPr wrap="square" lIns="182880" rIns="182880" rtlCol="0" anchor="t" anchorCtr="0">
            <a:noAutofit/>
          </a:bodyPr>
          <a:lstStyle/>
          <a:p>
            <a:pPr lvl="0" algn="just"/>
            <a:r>
              <a:rPr lang="en-US" sz="1050" dirty="0"/>
              <a:t>The Look-</a:t>
            </a:r>
            <a:r>
              <a:rPr lang="en-US" sz="1050" dirty="0" err="1"/>
              <a:t>Fors</a:t>
            </a:r>
            <a:r>
              <a:rPr lang="en-US" sz="1050" dirty="0"/>
              <a:t> below feature three Indicators from the </a:t>
            </a:r>
            <a:r>
              <a:rPr lang="en-US" sz="1050" dirty="0">
                <a:hlinkClick r:id="rId2">
                  <a:extLst>
                    <a:ext uri="{A12FA001-AC4F-418D-AE19-62706E023703}">
                      <ahyp:hlinkClr xmlns:ahyp="http://schemas.microsoft.com/office/drawing/2018/hyperlinkcolor" val="tx"/>
                    </a:ext>
                  </a:extLst>
                </a:hlinkClick>
              </a:rPr>
              <a:t>Standards of Effective Practice.</a:t>
            </a:r>
            <a:r>
              <a:rPr lang="en-US" sz="1050" dirty="0"/>
              <a:t> These Indicators are just a sampling from the full set of Standards. This example highlights teacher and student behaviors aligned to the three Indicators that you can expect to see in a rigorous kindergarten to grade 3 ELA classroom during foundational skills instruction. To best support all students, these practices must be provided in schools and classrooms that are culturally responsive and sustaining.</a:t>
            </a:r>
            <a:endParaRPr lang="en-US" sz="1050" dirty="0">
              <a:solidFill>
                <a:schemeClr val="tx1">
                  <a:lumMod val="95000"/>
                  <a:lumOff val="5000"/>
                </a:schemeClr>
              </a:solidFill>
              <a:latin typeface="Arial Narrow" pitchFamily="34" charset="0"/>
            </a:endParaRPr>
          </a:p>
          <a:p>
            <a:pPr algn="just">
              <a:lnSpc>
                <a:spcPts val="1500"/>
              </a:lnSpc>
            </a:pPr>
            <a:endParaRPr lang="en-US" sz="1050" dirty="0">
              <a:solidFill>
                <a:schemeClr val="tx2">
                  <a:lumMod val="50000"/>
                </a:schemeClr>
              </a:solidFill>
              <a:latin typeface="+mj-lt"/>
            </a:endParaRPr>
          </a:p>
        </p:txBody>
      </p:sp>
      <p:sp>
        <p:nvSpPr>
          <p:cNvPr id="25" name="TextBox 24" descr="These are two text boxes next to each other.  "/>
          <p:cNvSpPr txBox="1"/>
          <p:nvPr/>
        </p:nvSpPr>
        <p:spPr>
          <a:xfrm>
            <a:off x="355866" y="2331921"/>
            <a:ext cx="7257772" cy="1940957"/>
          </a:xfrm>
          <a:prstGeom prst="flowChartAlternateProcess">
            <a:avLst/>
          </a:prstGeom>
          <a:noFill/>
          <a:ln>
            <a:solidFill>
              <a:srgbClr val="B5DEF2"/>
            </a:solidFill>
          </a:ln>
        </p:spPr>
        <p:txBody>
          <a:bodyPr wrap="square" rtlCol="0">
            <a:spAutoFit/>
          </a:bodyPr>
          <a:lstStyle/>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19" name="TextBox 18" descr="Expectations (Standard II, Indicator D)"/>
          <p:cNvSpPr txBox="1"/>
          <p:nvPr/>
        </p:nvSpPr>
        <p:spPr>
          <a:xfrm>
            <a:off x="298438" y="1767285"/>
            <a:ext cx="1734532" cy="430888"/>
          </a:xfrm>
          <a:prstGeom prst="rect">
            <a:avLst/>
          </a:prstGeom>
          <a:solidFill>
            <a:srgbClr val="164686"/>
          </a:solidFill>
          <a:ln>
            <a:solidFill>
              <a:schemeClr val="accent1"/>
            </a:solidFill>
          </a:ln>
        </p:spPr>
        <p:txBody>
          <a:bodyPr wrap="square" rtlCol="0" anchor="ctr">
            <a:spAutoFit/>
          </a:bodyPr>
          <a:lstStyle/>
          <a:p>
            <a:r>
              <a:rPr lang="en-US" sz="1100" b="1" dirty="0">
                <a:solidFill>
                  <a:schemeClr val="bg1"/>
                </a:solidFill>
              </a:rPr>
              <a:t>Expectations </a:t>
            </a:r>
          </a:p>
          <a:p>
            <a:r>
              <a:rPr lang="en-US" sz="1100" dirty="0">
                <a:solidFill>
                  <a:schemeClr val="bg1"/>
                </a:solidFill>
              </a:rPr>
              <a:t>(Standard II, Indicator D)</a:t>
            </a:r>
          </a:p>
        </p:txBody>
      </p:sp>
      <p:sp>
        <p:nvSpPr>
          <p:cNvPr id="20" name="TextBox 19" descr="Plans and implements lessons that set clear and high expectations and also make knowledge accessible for all students.&#10;"/>
          <p:cNvSpPr txBox="1"/>
          <p:nvPr/>
        </p:nvSpPr>
        <p:spPr>
          <a:xfrm>
            <a:off x="2032970" y="1742296"/>
            <a:ext cx="5580668" cy="447337"/>
          </a:xfrm>
          <a:prstGeom prst="rect">
            <a:avLst/>
          </a:prstGeom>
          <a:solidFill>
            <a:srgbClr val="B5DEF2"/>
          </a:solidFill>
          <a:ln>
            <a:noFill/>
          </a:ln>
        </p:spPr>
        <p:txBody>
          <a:bodyPr wrap="square" rtlCol="0" anchor="ctr">
            <a:spAutoFit/>
          </a:bodyPr>
          <a:lstStyle/>
          <a:p>
            <a:r>
              <a:rPr lang="en-US" sz="1100" dirty="0"/>
              <a:t>Plans and delivers instruction in foundational skills that reflects grade-level standards and a systematic scope and sequence.</a:t>
            </a:r>
          </a:p>
        </p:txBody>
      </p:sp>
      <p:sp>
        <p:nvSpPr>
          <p:cNvPr id="46" name="TextBox 45" descr="These are two text boxes next to each other. "/>
          <p:cNvSpPr txBox="1"/>
          <p:nvPr/>
        </p:nvSpPr>
        <p:spPr>
          <a:xfrm>
            <a:off x="269423" y="7873750"/>
            <a:ext cx="7267934" cy="1940957"/>
          </a:xfrm>
          <a:prstGeom prst="flowChartAlternateProcess">
            <a:avLst/>
          </a:prstGeom>
          <a:noFill/>
          <a:ln>
            <a:solidFill>
              <a:srgbClr val="B5DEF2"/>
            </a:solidFill>
          </a:ln>
        </p:spPr>
        <p:txBody>
          <a:bodyPr wrap="square" rtlCol="0">
            <a:spAutoFit/>
          </a:bodyPr>
          <a:lstStyle/>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p:txBody>
      </p:sp>
      <p:sp>
        <p:nvSpPr>
          <p:cNvPr id="47" name="TextBox 46" descr="Assessment&#10;(Standard I, Indicator B)&#10;"/>
          <p:cNvSpPr txBox="1"/>
          <p:nvPr/>
        </p:nvSpPr>
        <p:spPr>
          <a:xfrm>
            <a:off x="252233" y="7267712"/>
            <a:ext cx="1734532" cy="430887"/>
          </a:xfrm>
          <a:prstGeom prst="rect">
            <a:avLst/>
          </a:prstGeom>
          <a:solidFill>
            <a:srgbClr val="45BDB2"/>
          </a:solidFill>
          <a:ln>
            <a:noFill/>
          </a:ln>
        </p:spPr>
        <p:txBody>
          <a:bodyPr wrap="square" rtlCol="0" anchor="ctr" anchorCtr="0">
            <a:spAutoFit/>
          </a:bodyPr>
          <a:lstStyle/>
          <a:p>
            <a:r>
              <a:rPr lang="en-US" sz="1100" b="1" dirty="0"/>
              <a:t>Assessment</a:t>
            </a:r>
          </a:p>
          <a:p>
            <a:r>
              <a:rPr lang="en-US" sz="1100" dirty="0"/>
              <a:t>(Standard I, Indicator B)</a:t>
            </a:r>
          </a:p>
        </p:txBody>
      </p:sp>
      <p:sp>
        <p:nvSpPr>
          <p:cNvPr id="49" name="TextBox 48" descr="Uses a variety of informal and formal methods of assessments to measure student learning, growth, and understanding to develop differentiated and enhanced learning experiences and improve future instruction.&#10;"/>
          <p:cNvSpPr txBox="1"/>
          <p:nvPr/>
        </p:nvSpPr>
        <p:spPr>
          <a:xfrm>
            <a:off x="1986765" y="7276334"/>
            <a:ext cx="5580668" cy="430887"/>
          </a:xfrm>
          <a:prstGeom prst="rect">
            <a:avLst/>
          </a:prstGeom>
          <a:solidFill>
            <a:srgbClr val="B5DEF2"/>
          </a:solidFill>
          <a:ln>
            <a:noFill/>
          </a:ln>
        </p:spPr>
        <p:txBody>
          <a:bodyPr wrap="square" rtlCol="0" anchor="ctr">
            <a:spAutoFit/>
          </a:bodyPr>
          <a:lstStyle/>
          <a:p>
            <a:r>
              <a:rPr lang="en-US" sz="1100" dirty="0"/>
              <a:t>Uses data from a variety of informal and formal assessments to measure students’ skills and growth to develop differentiated learning experiences.</a:t>
            </a:r>
          </a:p>
        </p:txBody>
      </p:sp>
      <p:sp>
        <p:nvSpPr>
          <p:cNvPr id="54" name="TextBox 53" descr="What is the teacher doing?&#10;"/>
          <p:cNvSpPr txBox="1"/>
          <p:nvPr/>
        </p:nvSpPr>
        <p:spPr>
          <a:xfrm>
            <a:off x="951364" y="2450618"/>
            <a:ext cx="2514600" cy="261610"/>
          </a:xfrm>
          <a:prstGeom prst="rect">
            <a:avLst/>
          </a:prstGeom>
          <a:noFill/>
        </p:spPr>
        <p:txBody>
          <a:bodyPr wrap="square" rtlCol="0">
            <a:spAutoFit/>
          </a:bodyPr>
          <a:lstStyle/>
          <a:p>
            <a:pPr marL="182880" indent="-182880">
              <a:spcAft>
                <a:spcPts val="600"/>
              </a:spcAft>
            </a:pPr>
            <a:r>
              <a:rPr lang="en-US" sz="1100" b="1" dirty="0"/>
              <a:t>What is the teacher doing?</a:t>
            </a:r>
          </a:p>
        </p:txBody>
      </p:sp>
      <p:sp>
        <p:nvSpPr>
          <p:cNvPr id="55" name="TextBox 54" descr="What are the students doing?&#10;"/>
          <p:cNvSpPr txBox="1"/>
          <p:nvPr/>
        </p:nvSpPr>
        <p:spPr>
          <a:xfrm>
            <a:off x="4577224" y="2466835"/>
            <a:ext cx="2286000" cy="261610"/>
          </a:xfrm>
          <a:prstGeom prst="rect">
            <a:avLst/>
          </a:prstGeom>
          <a:noFill/>
        </p:spPr>
        <p:txBody>
          <a:bodyPr wrap="square" rtlCol="0">
            <a:spAutoFit/>
          </a:bodyPr>
          <a:lstStyle/>
          <a:p>
            <a:pPr marL="182880" indent="-182880">
              <a:spcAft>
                <a:spcPts val="600"/>
              </a:spcAft>
            </a:pPr>
            <a:r>
              <a:rPr lang="en-US" sz="1100" b="1" dirty="0"/>
              <a:t>What are the students `doing?</a:t>
            </a:r>
            <a:endParaRPr lang="en-US" sz="1100" b="1" strike="sngStrike" dirty="0"/>
          </a:p>
        </p:txBody>
      </p:sp>
      <p:cxnSp>
        <p:nvCxnSpPr>
          <p:cNvPr id="59" name="Straight Connector 58" descr="Line separating &quot;what is the teacher doing?&quot; from &quot;what are the students  doing?&quot;"/>
          <p:cNvCxnSpPr>
            <a:cxnSpLocks/>
          </p:cNvCxnSpPr>
          <p:nvPr/>
        </p:nvCxnSpPr>
        <p:spPr>
          <a:xfrm>
            <a:off x="3886200" y="2466835"/>
            <a:ext cx="12411" cy="1474371"/>
          </a:xfrm>
          <a:prstGeom prst="line">
            <a:avLst/>
          </a:prstGeom>
          <a:ln>
            <a:solidFill>
              <a:srgbClr val="164686"/>
            </a:solidFill>
          </a:ln>
        </p:spPr>
        <p:style>
          <a:lnRef idx="1">
            <a:schemeClr val="accent1"/>
          </a:lnRef>
          <a:fillRef idx="0">
            <a:schemeClr val="accent1"/>
          </a:fillRef>
          <a:effectRef idx="0">
            <a:schemeClr val="accent1"/>
          </a:effectRef>
          <a:fontRef idx="minor">
            <a:schemeClr val="tx1"/>
          </a:fontRef>
        </p:style>
      </p:cxnSp>
      <p:sp>
        <p:nvSpPr>
          <p:cNvPr id="61" name="TextBox 60" descr="What is the teacher doing?&#10;"/>
          <p:cNvSpPr txBox="1"/>
          <p:nvPr/>
        </p:nvSpPr>
        <p:spPr>
          <a:xfrm>
            <a:off x="925413" y="8010228"/>
            <a:ext cx="2514600" cy="261610"/>
          </a:xfrm>
          <a:prstGeom prst="rect">
            <a:avLst/>
          </a:prstGeom>
          <a:noFill/>
        </p:spPr>
        <p:txBody>
          <a:bodyPr wrap="square" rtlCol="0">
            <a:spAutoFit/>
          </a:bodyPr>
          <a:lstStyle/>
          <a:p>
            <a:pPr marL="91440" indent="-91440">
              <a:spcAft>
                <a:spcPts val="600"/>
              </a:spcAft>
            </a:pPr>
            <a:r>
              <a:rPr lang="en-US" sz="1100" b="1" dirty="0"/>
              <a:t>What is the teacher doing?</a:t>
            </a:r>
          </a:p>
        </p:txBody>
      </p:sp>
      <p:sp>
        <p:nvSpPr>
          <p:cNvPr id="62" name="TextBox 61" descr="What are the students doing?&#10;"/>
          <p:cNvSpPr txBox="1"/>
          <p:nvPr/>
        </p:nvSpPr>
        <p:spPr>
          <a:xfrm>
            <a:off x="4379795" y="8004241"/>
            <a:ext cx="2438400" cy="261610"/>
          </a:xfrm>
          <a:prstGeom prst="rect">
            <a:avLst/>
          </a:prstGeom>
          <a:noFill/>
        </p:spPr>
        <p:txBody>
          <a:bodyPr wrap="square" rtlCol="0">
            <a:spAutoFit/>
          </a:bodyPr>
          <a:lstStyle/>
          <a:p>
            <a:pPr marL="91440" indent="-91440">
              <a:spcAft>
                <a:spcPts val="600"/>
              </a:spcAft>
            </a:pPr>
            <a:r>
              <a:rPr lang="en-US" sz="1100" b="1" dirty="0"/>
              <a:t>What are the students doing?</a:t>
            </a:r>
          </a:p>
        </p:txBody>
      </p:sp>
      <p:cxnSp>
        <p:nvCxnSpPr>
          <p:cNvPr id="42" name="Straight Connector 41" descr="Line separating &quot;what is the teacher doing?&quot; from &quot;what are the students  doing?&quot;"/>
          <p:cNvCxnSpPr>
            <a:cxnSpLocks/>
          </p:cNvCxnSpPr>
          <p:nvPr/>
        </p:nvCxnSpPr>
        <p:spPr>
          <a:xfrm>
            <a:off x="3930608" y="7841711"/>
            <a:ext cx="0" cy="1683289"/>
          </a:xfrm>
          <a:prstGeom prst="line">
            <a:avLst/>
          </a:prstGeom>
          <a:ln>
            <a:solidFill>
              <a:srgbClr val="164686"/>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25669" y="5052230"/>
            <a:ext cx="7257772" cy="1993067"/>
          </a:xfrm>
          <a:prstGeom prst="flowChartAlternateProcess">
            <a:avLst/>
          </a:prstGeom>
          <a:noFill/>
          <a:ln>
            <a:solidFill>
              <a:srgbClr val="B5DEF2"/>
            </a:solidFill>
          </a:ln>
        </p:spPr>
        <p:txBody>
          <a:bodyPr wrap="square" rtlCol="0">
            <a:spAutoFit/>
          </a:bodyPr>
          <a:lstStyle/>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endParaRPr lang="en-US" sz="1200" dirty="0">
              <a:latin typeface="+mn-lt"/>
            </a:endParaRPr>
          </a:p>
          <a:p>
            <a:r>
              <a:rPr lang="en-US" sz="1200" dirty="0">
                <a:latin typeface="+mn-lt"/>
              </a:rPr>
              <a:t>`</a:t>
            </a:r>
          </a:p>
        </p:txBody>
      </p:sp>
      <p:sp>
        <p:nvSpPr>
          <p:cNvPr id="39" name="TextBox 38" descr="Instruction&#10;(Standard II, Indicator A)&#10;"/>
          <p:cNvSpPr txBox="1"/>
          <p:nvPr/>
        </p:nvSpPr>
        <p:spPr>
          <a:xfrm>
            <a:off x="269423" y="4487111"/>
            <a:ext cx="1734532" cy="446276"/>
          </a:xfrm>
          <a:prstGeom prst="rect">
            <a:avLst/>
          </a:prstGeom>
          <a:solidFill>
            <a:srgbClr val="E38426"/>
          </a:solidFill>
          <a:ln>
            <a:noFill/>
          </a:ln>
        </p:spPr>
        <p:txBody>
          <a:bodyPr wrap="square" rtlCol="0" anchor="ctr">
            <a:spAutoFit/>
          </a:bodyPr>
          <a:lstStyle/>
          <a:p>
            <a:r>
              <a:rPr lang="en-US" sz="1100" b="1" dirty="0"/>
              <a:t>Instruction</a:t>
            </a:r>
          </a:p>
          <a:p>
            <a:r>
              <a:rPr lang="en-US" sz="1100" dirty="0"/>
              <a:t>(Standard II, Indicator A</a:t>
            </a:r>
            <a:r>
              <a:rPr lang="en-US" sz="1200" dirty="0">
                <a:latin typeface="+mn-lt"/>
              </a:rPr>
              <a:t>)</a:t>
            </a:r>
          </a:p>
        </p:txBody>
      </p:sp>
      <p:sp>
        <p:nvSpPr>
          <p:cNvPr id="44" name="TextBox 43" descr="These are two side by side text boxes. &#10;"/>
          <p:cNvSpPr txBox="1"/>
          <p:nvPr/>
        </p:nvSpPr>
        <p:spPr>
          <a:xfrm>
            <a:off x="947659" y="5110712"/>
            <a:ext cx="2514600" cy="261610"/>
          </a:xfrm>
          <a:prstGeom prst="rect">
            <a:avLst/>
          </a:prstGeom>
          <a:noFill/>
        </p:spPr>
        <p:txBody>
          <a:bodyPr wrap="square" rtlCol="0">
            <a:spAutoFit/>
          </a:bodyPr>
          <a:lstStyle/>
          <a:p>
            <a:pPr marL="91440" indent="-91440"/>
            <a:r>
              <a:rPr lang="en-US" sz="1100" b="1" dirty="0"/>
              <a:t>What is the teacher doing?</a:t>
            </a:r>
          </a:p>
        </p:txBody>
      </p:sp>
      <p:sp>
        <p:nvSpPr>
          <p:cNvPr id="45" name="TextBox 44" descr="What are the students doing?&#10;"/>
          <p:cNvSpPr txBox="1"/>
          <p:nvPr/>
        </p:nvSpPr>
        <p:spPr>
          <a:xfrm>
            <a:off x="4443662" y="5105605"/>
            <a:ext cx="2667000" cy="769441"/>
          </a:xfrm>
          <a:prstGeom prst="rect">
            <a:avLst/>
          </a:prstGeom>
          <a:noFill/>
        </p:spPr>
        <p:txBody>
          <a:bodyPr wrap="square" rtlCol="0">
            <a:spAutoFit/>
          </a:bodyPr>
          <a:lstStyle/>
          <a:p>
            <a:pPr marL="91440" indent="-91440"/>
            <a:r>
              <a:rPr lang="en-US" sz="1100" b="1" dirty="0"/>
              <a:t>What are the students doing?1			1		1`	</a:t>
            </a:r>
          </a:p>
        </p:txBody>
      </p:sp>
      <p:cxnSp>
        <p:nvCxnSpPr>
          <p:cNvPr id="50" name="Straight Connector 49" descr="Line separating &quot;what is the teacher doing?&quot; from &quot;what are the students  doing?&quot;"/>
          <p:cNvCxnSpPr>
            <a:cxnSpLocks/>
          </p:cNvCxnSpPr>
          <p:nvPr/>
        </p:nvCxnSpPr>
        <p:spPr>
          <a:xfrm>
            <a:off x="3935212" y="4806843"/>
            <a:ext cx="0" cy="1879453"/>
          </a:xfrm>
          <a:prstGeom prst="line">
            <a:avLst/>
          </a:prstGeom>
          <a:ln>
            <a:solidFill>
              <a:srgbClr val="164686"/>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020202" y="2783098"/>
            <a:ext cx="3390895" cy="1169551"/>
          </a:xfrm>
          <a:prstGeom prst="rect">
            <a:avLst/>
          </a:prstGeom>
          <a:noFill/>
        </p:spPr>
        <p:txBody>
          <a:bodyPr wrap="square" rtlCol="0">
            <a:spAutoFit/>
          </a:bodyPr>
          <a:lstStyle/>
          <a:p>
            <a:pPr marL="171450" indent="-171450">
              <a:buFont typeface="Arial" panose="020B0604020202020204" pitchFamily="34" charset="0"/>
              <a:buChar char="•"/>
            </a:pPr>
            <a:r>
              <a:rPr lang="en-US" sz="1000" dirty="0"/>
              <a:t>Practicing with materials and written or oral tasks that are aligned to targeted skills.</a:t>
            </a:r>
          </a:p>
          <a:p>
            <a:pPr marL="171450" indent="-171450">
              <a:buFont typeface="Arial" panose="020B0604020202020204" pitchFamily="34" charset="0"/>
              <a:buChar char="•"/>
            </a:pPr>
            <a:r>
              <a:rPr lang="en-US" sz="1000" dirty="0"/>
              <a:t>Practicing target skills in the context of decodable texts as needed.</a:t>
            </a:r>
          </a:p>
          <a:p>
            <a:pPr marL="171450" indent="-171450">
              <a:buFont typeface="Arial" panose="020B0604020202020204" pitchFamily="34" charset="0"/>
              <a:buChar char="•"/>
            </a:pPr>
            <a:r>
              <a:rPr lang="en-US" sz="1000" dirty="0"/>
              <a:t>Accessing challenging learning tasks regardless of learning needs (e.g., linguistic background, disability, academic gifts).</a:t>
            </a:r>
          </a:p>
        </p:txBody>
      </p:sp>
      <p:sp>
        <p:nvSpPr>
          <p:cNvPr id="51" name="TextBox 50"/>
          <p:cNvSpPr txBox="1"/>
          <p:nvPr/>
        </p:nvSpPr>
        <p:spPr>
          <a:xfrm>
            <a:off x="392033" y="2763097"/>
            <a:ext cx="3581360" cy="1323439"/>
          </a:xfrm>
          <a:prstGeom prst="rect">
            <a:avLst/>
          </a:prstGeom>
          <a:noFill/>
        </p:spPr>
        <p:txBody>
          <a:bodyPr wrap="square" rtlCol="0">
            <a:spAutoFit/>
          </a:bodyPr>
          <a:lstStyle/>
          <a:p>
            <a:pPr marL="171450" indent="-171450">
              <a:buFont typeface="Arial" panose="020B0604020202020204" pitchFamily="34" charset="0"/>
              <a:buChar char="•"/>
            </a:pPr>
            <a:r>
              <a:rPr lang="en-US" sz="1000" dirty="0"/>
              <a:t>Implementing foundational skills instruction that is explicit, clear and accurate.`	</a:t>
            </a:r>
          </a:p>
          <a:p>
            <a:pPr marL="171450" indent="-171450">
              <a:buFont typeface="Arial" panose="020B0604020202020204" pitchFamily="34" charset="0"/>
              <a:buChar char="•"/>
            </a:pPr>
            <a:r>
              <a:rPr lang="en-US" sz="1000" dirty="0"/>
              <a:t>Providing instructional materials and  opportunities to connect acquisition of foundation skills to making meaning from reading and listening.</a:t>
            </a:r>
          </a:p>
          <a:p>
            <a:pPr marL="171450" indent="-171450">
              <a:buFont typeface="Arial" panose="020B0604020202020204" pitchFamily="34" charset="0"/>
              <a:buChar char="•"/>
            </a:pPr>
            <a:r>
              <a:rPr lang="en-US" sz="1000" dirty="0"/>
              <a:t>Planning using a systematic scope and sequence.</a:t>
            </a:r>
          </a:p>
          <a:p>
            <a:pPr marL="171450" indent="-171450">
              <a:buFont typeface="Arial" panose="020B0604020202020204" pitchFamily="34" charset="0"/>
              <a:buChar char="•"/>
            </a:pPr>
            <a:r>
              <a:rPr lang="en-US" sz="1000" dirty="0"/>
              <a:t>Providing foundational skills instruction appropriate for the grade level. (see page 1)		</a:t>
            </a:r>
          </a:p>
        </p:txBody>
      </p:sp>
      <p:sp>
        <p:nvSpPr>
          <p:cNvPr id="52" name="TextBox 51"/>
          <p:cNvSpPr txBox="1"/>
          <p:nvPr/>
        </p:nvSpPr>
        <p:spPr>
          <a:xfrm>
            <a:off x="4024565" y="5399372"/>
            <a:ext cx="3505196" cy="1477328"/>
          </a:xfrm>
          <a:prstGeom prst="rect">
            <a:avLst/>
          </a:prstGeom>
          <a:noFill/>
        </p:spPr>
        <p:txBody>
          <a:bodyPr wrap="square" rtlCol="0">
            <a:spAutoFit/>
          </a:bodyPr>
          <a:lstStyle/>
          <a:p>
            <a:pPr marL="171450" indent="-171450">
              <a:buFont typeface="Arial" panose="020B0604020202020204" pitchFamily="34" charset="0"/>
              <a:buChar char="•"/>
            </a:pPr>
            <a:r>
              <a:rPr lang="en-US" sz="1000" dirty="0"/>
              <a:t>Actively and meaningfully participating in the content of the lesson (e.g., movement, songs, chants, writing, discussion, collaboration, games, puzzles).</a:t>
            </a:r>
          </a:p>
          <a:p>
            <a:pPr marL="171450" indent="-171450">
              <a:buFont typeface="Arial" panose="020B0604020202020204" pitchFamily="34" charset="0"/>
              <a:buChar char="•"/>
            </a:pPr>
            <a:r>
              <a:rPr lang="en-US" sz="1000" dirty="0"/>
              <a:t>Practicing target skills, as needed, in the context of decodable texts</a:t>
            </a:r>
            <a:endParaRPr lang="en-US" sz="1000" dirty="0">
              <a:highlight>
                <a:srgbClr val="FFFF00"/>
              </a:highlight>
            </a:endParaRPr>
          </a:p>
          <a:p>
            <a:pPr marL="171450" indent="-171450">
              <a:buFont typeface="Arial" panose="020B0604020202020204" pitchFamily="34" charset="0"/>
              <a:buChar char="•"/>
            </a:pPr>
            <a:r>
              <a:rPr lang="en-US" sz="1000" dirty="0"/>
              <a:t>Participating in center, small-group and independent tasks to practice phonological awareness, phonics and decoding, and/or fluency.</a:t>
            </a:r>
          </a:p>
          <a:p>
            <a:pPr marL="171450" indent="-171450">
              <a:buFont typeface="Arial" panose="020B0604020202020204" pitchFamily="34" charset="0"/>
              <a:buChar char="•"/>
            </a:pPr>
            <a:endParaRPr lang="en-US" sz="1000" dirty="0"/>
          </a:p>
        </p:txBody>
      </p:sp>
      <p:sp>
        <p:nvSpPr>
          <p:cNvPr id="53" name="TextBox 52"/>
          <p:cNvSpPr txBox="1"/>
          <p:nvPr/>
        </p:nvSpPr>
        <p:spPr>
          <a:xfrm>
            <a:off x="474706" y="5424083"/>
            <a:ext cx="3505183" cy="1785104"/>
          </a:xfrm>
          <a:prstGeom prst="rect">
            <a:avLst/>
          </a:prstGeom>
          <a:noFill/>
        </p:spPr>
        <p:txBody>
          <a:bodyPr wrap="square" rtlCol="0">
            <a:spAutoFit/>
          </a:bodyPr>
          <a:lstStyle/>
          <a:p>
            <a:pPr marL="171450" indent="-171450">
              <a:buFont typeface="Arial" panose="020B0604020202020204" pitchFamily="34" charset="0"/>
              <a:buChar char="•"/>
            </a:pPr>
            <a:r>
              <a:rPr lang="en-US" sz="1000" dirty="0"/>
              <a:t>Providing explicit instruction and gradual release of responsibility when introducing all the foundational skills. </a:t>
            </a:r>
          </a:p>
          <a:p>
            <a:pPr marL="171450" indent="-171450">
              <a:buFont typeface="Arial" panose="020B0604020202020204" pitchFamily="34" charset="0"/>
              <a:buChar char="•"/>
            </a:pPr>
            <a:r>
              <a:rPr lang="en-US" sz="1000" dirty="0"/>
              <a:t>Providing adequate time and support for repetitive, engaging, active, and efficient student practice.</a:t>
            </a:r>
          </a:p>
          <a:p>
            <a:pPr marL="171450" indent="-171450">
              <a:buFont typeface="Arial" panose="020B0604020202020204" pitchFamily="34" charset="0"/>
              <a:buChar char="•"/>
            </a:pPr>
            <a:r>
              <a:rPr lang="en-US" sz="1000" dirty="0"/>
              <a:t>Providing more intensive and frequent supplemental instruction to students based on assessment data. </a:t>
            </a:r>
          </a:p>
          <a:p>
            <a:pPr marL="171450" indent="-171450">
              <a:buFont typeface="Arial" panose="020B0604020202020204" pitchFamily="34" charset="0"/>
              <a:buChar char="•"/>
            </a:pPr>
            <a:r>
              <a:rPr lang="en-US" sz="1000" dirty="0"/>
              <a:t>Choosing text and activities purposefully for whole- and small-group instruction based on student needs to promote transfer of phonics and decoding skills.</a:t>
            </a:r>
          </a:p>
          <a:p>
            <a:pPr>
              <a:spcAft>
                <a:spcPts val="100"/>
              </a:spcAft>
              <a:buFont typeface="Arial" pitchFamily="34" charset="0"/>
              <a:buChar char="•"/>
            </a:pPr>
            <a:endParaRPr lang="en-US" sz="1000" dirty="0"/>
          </a:p>
        </p:txBody>
      </p:sp>
      <p:sp>
        <p:nvSpPr>
          <p:cNvPr id="56" name="TextBox 55"/>
          <p:cNvSpPr txBox="1"/>
          <p:nvPr/>
        </p:nvSpPr>
        <p:spPr>
          <a:xfrm>
            <a:off x="4100762" y="8234081"/>
            <a:ext cx="3352799" cy="1323439"/>
          </a:xfrm>
          <a:prstGeom prst="rect">
            <a:avLst/>
          </a:prstGeom>
          <a:noFill/>
        </p:spPr>
        <p:txBody>
          <a:bodyPr wrap="square" rtlCol="0">
            <a:spAutoFit/>
          </a:bodyPr>
          <a:lstStyle/>
          <a:p>
            <a:pPr marL="171450" indent="-171450">
              <a:buFont typeface="Arial" panose="020B0604020202020204" pitchFamily="34" charset="0"/>
              <a:buChar char="•"/>
            </a:pPr>
            <a:r>
              <a:rPr lang="en-US" sz="1000" dirty="0"/>
              <a:t>Persevering in challenging learning tasks.  </a:t>
            </a:r>
          </a:p>
          <a:p>
            <a:pPr marL="171450" indent="-171450">
              <a:buFont typeface="Arial" panose="020B0604020202020204" pitchFamily="34" charset="0"/>
              <a:buChar char="•"/>
            </a:pPr>
            <a:r>
              <a:rPr lang="en-US" sz="1000" dirty="0"/>
              <a:t>Demonstrating understanding using multiple means of expression (e.g., finger tapping, chanting, movement, dictation, writing).</a:t>
            </a:r>
          </a:p>
          <a:p>
            <a:pPr marL="171450" indent="-171450">
              <a:buFont typeface="Arial" panose="020B0604020202020204" pitchFamily="34" charset="0"/>
              <a:buChar char="•"/>
            </a:pPr>
            <a:r>
              <a:rPr lang="en-US" sz="1000" dirty="0"/>
              <a:t>Responding to teacher feedback to move towards mastery of foundational skills.</a:t>
            </a:r>
          </a:p>
          <a:p>
            <a:pPr marL="171450" indent="-171450">
              <a:buFont typeface="Arial" panose="020B0604020202020204" pitchFamily="34" charset="0"/>
              <a:buChar char="•"/>
            </a:pPr>
            <a:r>
              <a:rPr lang="en-US" sz="1000" dirty="0"/>
              <a:t>Applying taught sound or spelling patterns through writing.</a:t>
            </a:r>
          </a:p>
        </p:txBody>
      </p:sp>
      <p:sp>
        <p:nvSpPr>
          <p:cNvPr id="58" name="TextBox 57"/>
          <p:cNvSpPr txBox="1"/>
          <p:nvPr/>
        </p:nvSpPr>
        <p:spPr>
          <a:xfrm>
            <a:off x="448493" y="8256775"/>
            <a:ext cx="3428977" cy="1477328"/>
          </a:xfrm>
          <a:prstGeom prst="rect">
            <a:avLst/>
          </a:prstGeom>
          <a:noFill/>
        </p:spPr>
        <p:txBody>
          <a:bodyPr wrap="square" rtlCol="0">
            <a:spAutoFit/>
          </a:bodyPr>
          <a:lstStyle/>
          <a:p>
            <a:pPr marL="171450" indent="-171450">
              <a:buFont typeface="Arial" panose="020B0604020202020204" pitchFamily="34" charset="0"/>
              <a:buChar char="•"/>
            </a:pPr>
            <a:r>
              <a:rPr lang="en-US" sz="1000" dirty="0"/>
              <a:t>Organizing differentiated support in small-group, independent, or center-based activities depending on student needs as determined by assessment data.</a:t>
            </a:r>
          </a:p>
          <a:p>
            <a:pPr marL="171450" indent="-171450">
              <a:buFont typeface="Arial" panose="020B0604020202020204" pitchFamily="34" charset="0"/>
              <a:buChar char="•"/>
            </a:pPr>
            <a:r>
              <a:rPr lang="en-US" sz="1000" dirty="0"/>
              <a:t>Conducting frequent checks for student understanding and adjusting instruction accordingly (e.g., listening to students oral reading, observing student practice). </a:t>
            </a:r>
          </a:p>
          <a:p>
            <a:pPr marL="171450" indent="-171450">
              <a:buFont typeface="Arial" panose="020B0604020202020204" pitchFamily="34" charset="0"/>
              <a:buChar char="•"/>
            </a:pPr>
            <a:r>
              <a:rPr lang="en-US" sz="1000" dirty="0"/>
              <a:t>Providing feedback and concrete decoding strategies to students (e.g., look at letter, sound out).</a:t>
            </a:r>
          </a:p>
          <a:p>
            <a:pPr>
              <a:spcAft>
                <a:spcPts val="100"/>
              </a:spcAft>
            </a:pPr>
            <a:endParaRPr lang="en-US" sz="1000" dirty="0"/>
          </a:p>
        </p:txBody>
      </p:sp>
      <p:grpSp>
        <p:nvGrpSpPr>
          <p:cNvPr id="65" name="Group 30" descr="Logo: What to look for">
            <a:extLst>
              <a:ext uri="{FF2B5EF4-FFF2-40B4-BE49-F238E27FC236}">
                <a16:creationId xmlns:a16="http://schemas.microsoft.com/office/drawing/2014/main" id="{D3602D76-6BF1-450F-92EE-B138B0944A9C}"/>
              </a:ext>
            </a:extLst>
          </p:cNvPr>
          <p:cNvGrpSpPr/>
          <p:nvPr/>
        </p:nvGrpSpPr>
        <p:grpSpPr>
          <a:xfrm>
            <a:off x="746005" y="396669"/>
            <a:ext cx="2133600" cy="307777"/>
            <a:chOff x="615148" y="752652"/>
            <a:chExt cx="2133600" cy="307777"/>
          </a:xfrm>
        </p:grpSpPr>
        <p:sp>
          <p:nvSpPr>
            <p:cNvPr id="66" name="TextBox 65">
              <a:extLst>
                <a:ext uri="{FF2B5EF4-FFF2-40B4-BE49-F238E27FC236}">
                  <a16:creationId xmlns:a16="http://schemas.microsoft.com/office/drawing/2014/main" id="{EFE4B139-15C6-4504-BB1F-761F0B41FEB7}"/>
                </a:ext>
              </a:extLst>
            </p:cNvPr>
            <p:cNvSpPr txBox="1"/>
            <p:nvPr/>
          </p:nvSpPr>
          <p:spPr>
            <a:xfrm>
              <a:off x="615148" y="752652"/>
              <a:ext cx="2133600" cy="307777"/>
            </a:xfrm>
            <a:prstGeom prst="rect">
              <a:avLst/>
            </a:prstGeom>
            <a:noFill/>
          </p:spPr>
          <p:txBody>
            <a:bodyPr wrap="square" rtlCol="0">
              <a:spAutoFit/>
            </a:bodyPr>
            <a:lstStyle/>
            <a:p>
              <a:r>
                <a:rPr lang="en-US" sz="1400" dirty="0">
                  <a:solidFill>
                    <a:srgbClr val="FFC000"/>
                  </a:solidFill>
                  <a:latin typeface="Berlin Sans FB" pitchFamily="34" charset="0"/>
                </a:rPr>
                <a:t>WHAT TO L        K FOR</a:t>
              </a:r>
            </a:p>
          </p:txBody>
        </p:sp>
        <p:pic>
          <p:nvPicPr>
            <p:cNvPr id="67" name="Picture 2" descr="Eyeglasses">
              <a:extLst>
                <a:ext uri="{FF2B5EF4-FFF2-40B4-BE49-F238E27FC236}">
                  <a16:creationId xmlns:a16="http://schemas.microsoft.com/office/drawing/2014/main" id="{CA3D6FB7-C3D9-41BE-912F-BC398FC6B37B}"/>
                </a:ext>
              </a:extLst>
            </p:cNvPr>
            <p:cNvPicPr>
              <a:picLocks noChangeAspect="1" noChangeArrowheads="1"/>
            </p:cNvPicPr>
            <p:nvPr/>
          </p:nvPicPr>
          <p:blipFill>
            <a:blip r:embed="rId3" cstate="print"/>
            <a:srcRect/>
            <a:stretch>
              <a:fillRect/>
            </a:stretch>
          </p:blipFill>
          <p:spPr bwMode="auto">
            <a:xfrm>
              <a:off x="1609720" y="846670"/>
              <a:ext cx="344000" cy="137600"/>
            </a:xfrm>
            <a:prstGeom prst="rect">
              <a:avLst/>
            </a:prstGeom>
            <a:noFill/>
          </p:spPr>
        </p:pic>
      </p:grpSp>
      <p:pic>
        <p:nvPicPr>
          <p:cNvPr id="68" name="Picture 3" descr="ESE Star Logo">
            <a:extLst>
              <a:ext uri="{FF2B5EF4-FFF2-40B4-BE49-F238E27FC236}">
                <a16:creationId xmlns:a16="http://schemas.microsoft.com/office/drawing/2014/main" id="{FBE6D924-208F-4C60-9683-DFAD7752CD16}"/>
              </a:ext>
            </a:extLst>
          </p:cNvPr>
          <p:cNvPicPr>
            <a:picLocks noChangeAspect="1" noChangeArrowheads="1"/>
          </p:cNvPicPr>
          <p:nvPr/>
        </p:nvPicPr>
        <p:blipFill>
          <a:blip r:embed="rId4" cstate="print"/>
          <a:srcRect l="32420" r="30839"/>
          <a:stretch>
            <a:fillRect/>
          </a:stretch>
        </p:blipFill>
        <p:spPr bwMode="auto">
          <a:xfrm>
            <a:off x="392033" y="216249"/>
            <a:ext cx="460586" cy="609600"/>
          </a:xfrm>
          <a:prstGeom prst="rect">
            <a:avLst/>
          </a:prstGeom>
          <a:noFill/>
        </p:spPr>
      </p:pic>
      <p:sp>
        <p:nvSpPr>
          <p:cNvPr id="69" name="Ribbon: Tilted Up 68" descr="This is a yellow ribbon with the words ELA Literacy Foundational Skills K-3.">
            <a:extLst>
              <a:ext uri="{FF2B5EF4-FFF2-40B4-BE49-F238E27FC236}">
                <a16:creationId xmlns:a16="http://schemas.microsoft.com/office/drawing/2014/main" id="{93E3131C-DA56-4006-9A40-B0F06DE6F385}"/>
              </a:ext>
            </a:extLst>
          </p:cNvPr>
          <p:cNvSpPr/>
          <p:nvPr/>
        </p:nvSpPr>
        <p:spPr>
          <a:xfrm>
            <a:off x="492998" y="862835"/>
            <a:ext cx="1969324" cy="633832"/>
          </a:xfrm>
          <a:prstGeom prst="ribbon2">
            <a:avLst/>
          </a:prstGeom>
          <a:solidFill>
            <a:srgbClr val="F5D1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AD569ACD-9061-486C-84E3-EED60E82C85E}"/>
              </a:ext>
            </a:extLst>
          </p:cNvPr>
          <p:cNvSpPr txBox="1"/>
          <p:nvPr/>
        </p:nvSpPr>
        <p:spPr>
          <a:xfrm>
            <a:off x="951364" y="958965"/>
            <a:ext cx="1052591" cy="360705"/>
          </a:xfrm>
          <a:prstGeom prst="rect">
            <a:avLst/>
          </a:prstGeom>
          <a:noFill/>
          <a:ln>
            <a:noFill/>
          </a:ln>
        </p:spPr>
        <p:txBody>
          <a:bodyPr wrap="square" lIns="91440" rIns="91440" rtlCol="0" anchor="ctr" anchorCtr="1">
            <a:noAutofit/>
          </a:bodyPr>
          <a:lstStyle/>
          <a:p>
            <a:pPr algn="ctr"/>
            <a:r>
              <a:rPr lang="en-US" sz="800" dirty="0">
                <a:solidFill>
                  <a:srgbClr val="164686"/>
                </a:solidFill>
                <a:latin typeface="Berlin Sans FB" panose="020E0602020502020306" pitchFamily="34" charset="0"/>
              </a:rPr>
              <a:t>ELA/Literacy</a:t>
            </a:r>
          </a:p>
          <a:p>
            <a:pPr algn="ctr"/>
            <a:r>
              <a:rPr lang="en-US" sz="800" dirty="0">
                <a:solidFill>
                  <a:srgbClr val="164686"/>
                </a:solidFill>
                <a:latin typeface="Berlin Sans FB" panose="020E0602020502020306" pitchFamily="34" charset="0"/>
              </a:rPr>
              <a:t>Foundational Skills</a:t>
            </a:r>
          </a:p>
          <a:p>
            <a:pPr algn="ctr"/>
            <a:r>
              <a:rPr lang="en-US" sz="800" dirty="0">
                <a:solidFill>
                  <a:srgbClr val="164686"/>
                </a:solidFill>
                <a:latin typeface="Berlin Sans FB" panose="020E0602020502020306" pitchFamily="34" charset="0"/>
              </a:rPr>
              <a:t>K-3</a:t>
            </a:r>
          </a:p>
        </p:txBody>
      </p:sp>
      <p:sp>
        <p:nvSpPr>
          <p:cNvPr id="78" name="TextBox 77" descr="Plans and implements lessons that set clear and high expectations and also make knowledge accessible for all students.&#10;">
            <a:extLst>
              <a:ext uri="{FF2B5EF4-FFF2-40B4-BE49-F238E27FC236}">
                <a16:creationId xmlns:a16="http://schemas.microsoft.com/office/drawing/2014/main" id="{E4CB64CB-18A0-4536-954C-F4DAA2BC2790}"/>
              </a:ext>
            </a:extLst>
          </p:cNvPr>
          <p:cNvSpPr txBox="1"/>
          <p:nvPr/>
        </p:nvSpPr>
        <p:spPr>
          <a:xfrm>
            <a:off x="2012422" y="4502500"/>
            <a:ext cx="5580668" cy="430887"/>
          </a:xfrm>
          <a:prstGeom prst="rect">
            <a:avLst/>
          </a:prstGeom>
          <a:solidFill>
            <a:srgbClr val="B5DEF2"/>
          </a:solidFill>
          <a:ln>
            <a:noFill/>
          </a:ln>
        </p:spPr>
        <p:txBody>
          <a:bodyPr wrap="square" rtlCol="0" anchor="ctr">
            <a:spAutoFit/>
          </a:bodyPr>
          <a:lstStyle/>
          <a:p>
            <a:r>
              <a:rPr lang="en-US" sz="1100" dirty="0">
                <a:solidFill>
                  <a:srgbClr val="000000"/>
                </a:solidFill>
              </a:rPr>
              <a:t>Plans and implements explicit and systematic instruction in foundational skills.</a:t>
            </a:r>
          </a:p>
          <a:p>
            <a:r>
              <a:rPr lang="en-US" sz="1100" dirty="0">
                <a:solidFill>
                  <a:srgbClr val="000000"/>
                </a:solidFill>
              </a:rPr>
              <a:t> </a:t>
            </a:r>
            <a:endParaRPr lang="en-US" sz="1100" dirty="0"/>
          </a:p>
        </p:txBody>
      </p:sp>
      <p:sp>
        <p:nvSpPr>
          <p:cNvPr id="2" name="Title 1">
            <a:extLst>
              <a:ext uri="{FF2B5EF4-FFF2-40B4-BE49-F238E27FC236}">
                <a16:creationId xmlns:a16="http://schemas.microsoft.com/office/drawing/2014/main" id="{6510845F-8A67-4296-8001-8FDA32671B06}"/>
              </a:ext>
            </a:extLst>
          </p:cNvPr>
          <p:cNvSpPr>
            <a:spLocks noGrp="1"/>
          </p:cNvSpPr>
          <p:nvPr>
            <p:ph type="title"/>
          </p:nvPr>
        </p:nvSpPr>
        <p:spPr>
          <a:xfrm>
            <a:off x="388620" y="-1676400"/>
            <a:ext cx="6995160" cy="1676400"/>
          </a:xfrm>
        </p:spPr>
        <p:txBody>
          <a:bodyPr vert="horz" wrap="square" lIns="101882" tIns="50941" rIns="101882" bIns="50941" numCol="1" anchor="b" anchorCtr="0" compatLnSpc="1">
            <a:prstTxWarp prst="textNoShape">
              <a:avLst/>
            </a:prstTxWarp>
          </a:bodyPr>
          <a:lstStyle/>
          <a:p>
            <a:r>
              <a:rPr lang="en-US" dirty="0"/>
              <a:t>ELA/Literacy Foundational Skills K-3</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733efe1c-5bbe-4968-87dc-d400e65c879f">DESE-231-70277</_dlc_DocId>
    <_dlc_DocIdUrl xmlns="733efe1c-5bbe-4968-87dc-d400e65c879f">
      <Url>https://sharepoint.doemass.org/ese/webteam/cps/_layouts/DocIdRedir.aspx?ID=DESE-231-70277</Url>
      <Description>DESE-231-70277</Description>
    </_dlc_DocIdUrl>
    <_vti_RoutingExistingProperties xmlns="0a4e05da-b9bc-4326-ad73-01ef31b95567" xsi:nil="true"/>
    <_dlc_DocIdPersistId xmlns="733efe1c-5bbe-4968-87dc-d400e65c879f">true</_dlc_DocIdPersistId>
  </documentManagement>
</p:propertie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50C3CA2-CD38-4415-8BBB-2FA26046A0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B3C6F0-4E7B-4A6C-AD15-5378ED10B41A}">
  <ds:schemaRefs>
    <ds:schemaRef ds:uri="http://purl.org/dc/terms/"/>
    <ds:schemaRef ds:uri="0a4e05da-b9bc-4326-ad73-01ef31b95567"/>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733efe1c-5bbe-4968-87dc-d400e65c879f"/>
    <ds:schemaRef ds:uri="http://www.w3.org/XML/1998/namespace"/>
    <ds:schemaRef ds:uri="http://purl.org/dc/dcmitype/"/>
  </ds:schemaRefs>
</ds:datastoreItem>
</file>

<file path=customXml/itemProps3.xml><?xml version="1.0" encoding="utf-8"?>
<ds:datastoreItem xmlns:ds="http://schemas.openxmlformats.org/officeDocument/2006/customXml" ds:itemID="{B8CAA7C3-B004-4B5E-8DD0-4594956DA518}">
  <ds:schemaRefs>
    <ds:schemaRef ds:uri="http://schemas.microsoft.com/sharepoint/v3/contenttype/forms"/>
  </ds:schemaRefs>
</ds:datastoreItem>
</file>

<file path=customXml/itemProps4.xml><?xml version="1.0" encoding="utf-8"?>
<ds:datastoreItem xmlns:ds="http://schemas.openxmlformats.org/officeDocument/2006/customXml" ds:itemID="{D9FC8DC1-14A7-44CA-96F5-69DA4FE3A78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27604</TotalTime>
  <Words>1041</Words>
  <Application>Microsoft Office PowerPoint</Application>
  <PresentationFormat>Custom</PresentationFormat>
  <Paragraphs>167</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Narrow</vt:lpstr>
      <vt:lpstr>Berlin Sans FB</vt:lpstr>
      <vt:lpstr>Calibri</vt:lpstr>
      <vt:lpstr>Quicksand</vt:lpstr>
      <vt:lpstr>Office Theme</vt:lpstr>
      <vt:lpstr>What to Look For</vt:lpstr>
      <vt:lpstr>ELA/Literacy Foundational Skills K-3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Foundational Skills What To Look Fors</dc:title>
  <dc:subject/>
  <dc:creator>DESE</dc:creator>
  <cp:lastModifiedBy>Zou, Dong (EOE)</cp:lastModifiedBy>
  <cp:revision>1600</cp:revision>
  <cp:lastPrinted>2020-09-10T13:19:26Z</cp:lastPrinted>
  <dcterms:created xsi:type="dcterms:W3CDTF">2012-11-07T14:02:08Z</dcterms:created>
  <dcterms:modified xsi:type="dcterms:W3CDTF">2021-04-30T20:44:18Z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Apr 30 2021</vt:lpwstr>
  </property>
</Properties>
</file>