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5"/>
  </p:sldMasterIdLst>
  <p:notesMasterIdLst>
    <p:notesMasterId r:id="rId20"/>
  </p:notesMasterIdLst>
  <p:handoutMasterIdLst>
    <p:handoutMasterId r:id="rId21"/>
  </p:handoutMasterIdLst>
  <p:sldIdLst>
    <p:sldId id="256" r:id="rId6"/>
    <p:sldId id="268" r:id="rId7"/>
    <p:sldId id="269" r:id="rId8"/>
    <p:sldId id="257" r:id="rId9"/>
    <p:sldId id="258" r:id="rId10"/>
    <p:sldId id="259" r:id="rId11"/>
    <p:sldId id="266" r:id="rId12"/>
    <p:sldId id="260" r:id="rId13"/>
    <p:sldId id="263" r:id="rId14"/>
    <p:sldId id="261" r:id="rId15"/>
    <p:sldId id="262" r:id="rId16"/>
    <p:sldId id="264" r:id="rId17"/>
    <p:sldId id="265"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lata, Elizabeth (DESE)" initials="CE(" lastIdx="1" clrIdx="0">
    <p:extLst>
      <p:ext uri="{19B8F6BF-5375-455C-9EA6-DF929625EA0E}">
        <p15:presenceInfo xmlns:p15="http://schemas.microsoft.com/office/powerpoint/2012/main" userId="S-1-5-21-875326689-928589111-1252796590-17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114"/>
      </p:cViewPr>
      <p:guideLst>
        <p:guide orient="horz" pos="2160"/>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DE6DE-9FD4-4BCB-9393-43228045CD50}" type="doc">
      <dgm:prSet loTypeId="urn:microsoft.com/office/officeart/2005/8/layout/hierarchy4" loCatId="relationship" qsTypeId="urn:microsoft.com/office/officeart/2005/8/quickstyle/simple1" qsCatId="simple" csTypeId="urn:microsoft.com/office/officeart/2005/8/colors/accent0_1" csCatId="mainScheme" phldr="1"/>
      <dgm:spPr/>
      <dgm:t>
        <a:bodyPr/>
        <a:lstStyle/>
        <a:p>
          <a:endParaRPr lang="en-US"/>
        </a:p>
      </dgm:t>
    </dgm:pt>
    <dgm:pt modelId="{0001512C-959D-44B0-95E3-1FC9942FA5D6}">
      <dgm:prSet phldrT="[Text]" custT="1"/>
      <dgm:spPr>
        <a:ln w="9525">
          <a:solidFill>
            <a:schemeClr val="accent1"/>
          </a:solidFill>
        </a:ln>
      </dgm:spPr>
      <dgm:t>
        <a:bodyPr/>
        <a:lstStyle/>
        <a:p>
          <a:r>
            <a:rPr lang="en-US" sz="1600" b="1" dirty="0"/>
            <a:t>Economically Disadvantaged Data</a:t>
          </a:r>
        </a:p>
      </dgm:t>
    </dgm:pt>
    <dgm:pt modelId="{C6CEAF35-3F7F-4C82-ABF3-738F3106F534}" type="parTrans" cxnId="{651A927B-5CE4-4F32-8389-E43E64AB78FF}">
      <dgm:prSet/>
      <dgm:spPr/>
      <dgm:t>
        <a:bodyPr/>
        <a:lstStyle/>
        <a:p>
          <a:endParaRPr lang="en-US" sz="1600"/>
        </a:p>
      </dgm:t>
    </dgm:pt>
    <dgm:pt modelId="{3262C935-C448-4469-A7C3-DAA8CBC3960E}" type="sibTrans" cxnId="{651A927B-5CE4-4F32-8389-E43E64AB78FF}">
      <dgm:prSet/>
      <dgm:spPr/>
      <dgm:t>
        <a:bodyPr/>
        <a:lstStyle/>
        <a:p>
          <a:endParaRPr lang="en-US" sz="1600"/>
        </a:p>
      </dgm:t>
    </dgm:pt>
    <dgm:pt modelId="{DCAAA482-ED56-40EB-805D-146145B7ED47}">
      <dgm:prSet phldrT="[Text]" custT="1"/>
      <dgm:spPr>
        <a:ln w="9525">
          <a:solidFill>
            <a:schemeClr val="accent1"/>
          </a:solidFill>
        </a:ln>
      </dgm:spPr>
      <dgm:t>
        <a:bodyPr/>
        <a:lstStyle/>
        <a:p>
          <a:r>
            <a:rPr lang="en-US" sz="1600" b="1" dirty="0"/>
            <a:t>Economically Disadvantaged Data x 1.6 multiplier</a:t>
          </a:r>
        </a:p>
      </dgm:t>
    </dgm:pt>
    <dgm:pt modelId="{34D01333-F3B2-4117-ABA1-B91F332D0B63}" type="parTrans" cxnId="{D637E146-7C4E-4FAD-B8FC-8023CA7E156F}">
      <dgm:prSet/>
      <dgm:spPr/>
      <dgm:t>
        <a:bodyPr/>
        <a:lstStyle/>
        <a:p>
          <a:endParaRPr lang="en-US" sz="1600"/>
        </a:p>
      </dgm:t>
    </dgm:pt>
    <dgm:pt modelId="{A45CE231-E04A-462E-8690-AF344E2B422E}" type="sibTrans" cxnId="{D637E146-7C4E-4FAD-B8FC-8023CA7E156F}">
      <dgm:prSet/>
      <dgm:spPr/>
      <dgm:t>
        <a:bodyPr/>
        <a:lstStyle/>
        <a:p>
          <a:endParaRPr lang="en-US" sz="1600"/>
        </a:p>
      </dgm:t>
    </dgm:pt>
    <dgm:pt modelId="{BB7F7385-DC08-4D88-9E2A-F82324ED285F}">
      <dgm:prSet phldrT="[Text]" custT="1"/>
      <dgm:spPr>
        <a:ln w="9525">
          <a:solidFill>
            <a:schemeClr val="accent1"/>
          </a:solidFill>
        </a:ln>
      </dgm:spPr>
      <dgm:t>
        <a:bodyPr/>
        <a:lstStyle/>
        <a:p>
          <a:r>
            <a:rPr lang="en-US" sz="1600" b="1" dirty="0"/>
            <a:t>Other</a:t>
          </a:r>
        </a:p>
      </dgm:t>
    </dgm:pt>
    <dgm:pt modelId="{E43B2BE3-80C9-4D84-AC9C-6008D97D525E}" type="parTrans" cxnId="{3C1FE501-4FF8-4857-8A2A-0CFFCE5B357A}">
      <dgm:prSet/>
      <dgm:spPr/>
      <dgm:t>
        <a:bodyPr/>
        <a:lstStyle/>
        <a:p>
          <a:endParaRPr lang="en-US" sz="1600"/>
        </a:p>
      </dgm:t>
    </dgm:pt>
    <dgm:pt modelId="{A8A1B896-3FD9-456C-ADEC-9E1591A55BC8}" type="sibTrans" cxnId="{3C1FE501-4FF8-4857-8A2A-0CFFCE5B357A}">
      <dgm:prSet/>
      <dgm:spPr/>
      <dgm:t>
        <a:bodyPr/>
        <a:lstStyle/>
        <a:p>
          <a:endParaRPr lang="en-US" sz="1600"/>
        </a:p>
      </dgm:t>
    </dgm:pt>
    <dgm:pt modelId="{177EA355-FF85-46D6-A273-B07AC90C4C3D}" type="pres">
      <dgm:prSet presAssocID="{436DE6DE-9FD4-4BCB-9393-43228045CD50}" presName="Name0" presStyleCnt="0">
        <dgm:presLayoutVars>
          <dgm:chPref val="1"/>
          <dgm:dir/>
          <dgm:animOne val="branch"/>
          <dgm:animLvl val="lvl"/>
          <dgm:resizeHandles/>
        </dgm:presLayoutVars>
      </dgm:prSet>
      <dgm:spPr/>
    </dgm:pt>
    <dgm:pt modelId="{67BD6167-F87D-4B8B-895A-F6BE2FE4C488}" type="pres">
      <dgm:prSet presAssocID="{0001512C-959D-44B0-95E3-1FC9942FA5D6}" presName="vertOne" presStyleCnt="0"/>
      <dgm:spPr/>
    </dgm:pt>
    <dgm:pt modelId="{D4C7F59D-1B1E-4180-9936-4DB3859C3F98}" type="pres">
      <dgm:prSet presAssocID="{0001512C-959D-44B0-95E3-1FC9942FA5D6}" presName="txOne" presStyleLbl="node0" presStyleIdx="0" presStyleCnt="3" custScaleX="140088" custLinFactNeighborX="-57">
        <dgm:presLayoutVars>
          <dgm:chPref val="3"/>
        </dgm:presLayoutVars>
      </dgm:prSet>
      <dgm:spPr/>
    </dgm:pt>
    <dgm:pt modelId="{0A7FB929-12A1-44FE-9A43-F205327FB40C}" type="pres">
      <dgm:prSet presAssocID="{0001512C-959D-44B0-95E3-1FC9942FA5D6}" presName="horzOne" presStyleCnt="0"/>
      <dgm:spPr/>
    </dgm:pt>
    <dgm:pt modelId="{249BDB75-80FF-46AB-95D1-A1EC2DB62985}" type="pres">
      <dgm:prSet presAssocID="{3262C935-C448-4469-A7C3-DAA8CBC3960E}" presName="sibSpaceOne" presStyleCnt="0"/>
      <dgm:spPr/>
    </dgm:pt>
    <dgm:pt modelId="{040DB021-B7B9-4D89-8099-3AA26515758B}" type="pres">
      <dgm:prSet presAssocID="{DCAAA482-ED56-40EB-805D-146145B7ED47}" presName="vertOne" presStyleCnt="0"/>
      <dgm:spPr/>
    </dgm:pt>
    <dgm:pt modelId="{7B9B07A6-FDA4-4A22-A9EC-9AB24B6E0FEA}" type="pres">
      <dgm:prSet presAssocID="{DCAAA482-ED56-40EB-805D-146145B7ED47}" presName="txOne" presStyleLbl="node0" presStyleIdx="1" presStyleCnt="3" custScaleX="140088">
        <dgm:presLayoutVars>
          <dgm:chPref val="3"/>
        </dgm:presLayoutVars>
      </dgm:prSet>
      <dgm:spPr/>
    </dgm:pt>
    <dgm:pt modelId="{C5260339-5656-4C61-B83D-1FF1AF43EFA3}" type="pres">
      <dgm:prSet presAssocID="{DCAAA482-ED56-40EB-805D-146145B7ED47}" presName="horzOne" presStyleCnt="0"/>
      <dgm:spPr/>
    </dgm:pt>
    <dgm:pt modelId="{564BC06B-220D-4AF6-B5CC-B78D5EB1D777}" type="pres">
      <dgm:prSet presAssocID="{A45CE231-E04A-462E-8690-AF344E2B422E}" presName="sibSpaceOne" presStyleCnt="0"/>
      <dgm:spPr/>
    </dgm:pt>
    <dgm:pt modelId="{304D6009-0735-4365-9CFE-4B19A7FF02AB}" type="pres">
      <dgm:prSet presAssocID="{BB7F7385-DC08-4D88-9E2A-F82324ED285F}" presName="vertOne" presStyleCnt="0"/>
      <dgm:spPr/>
    </dgm:pt>
    <dgm:pt modelId="{14AC228E-B2DA-414F-9865-D05EA6303B5F}" type="pres">
      <dgm:prSet presAssocID="{BB7F7385-DC08-4D88-9E2A-F82324ED285F}" presName="txOne" presStyleLbl="node0" presStyleIdx="2" presStyleCnt="3" custScaleX="140088">
        <dgm:presLayoutVars>
          <dgm:chPref val="3"/>
        </dgm:presLayoutVars>
      </dgm:prSet>
      <dgm:spPr/>
    </dgm:pt>
    <dgm:pt modelId="{B6AFADA3-2660-4599-BD2D-78E2A67D6923}" type="pres">
      <dgm:prSet presAssocID="{BB7F7385-DC08-4D88-9E2A-F82324ED285F}" presName="horzOne" presStyleCnt="0"/>
      <dgm:spPr/>
    </dgm:pt>
  </dgm:ptLst>
  <dgm:cxnLst>
    <dgm:cxn modelId="{3C1FE501-4FF8-4857-8A2A-0CFFCE5B357A}" srcId="{436DE6DE-9FD4-4BCB-9393-43228045CD50}" destId="{BB7F7385-DC08-4D88-9E2A-F82324ED285F}" srcOrd="2" destOrd="0" parTransId="{E43B2BE3-80C9-4D84-AC9C-6008D97D525E}" sibTransId="{A8A1B896-3FD9-456C-ADEC-9E1591A55BC8}"/>
    <dgm:cxn modelId="{3B216764-1DC0-41E3-9D34-7E48FAC31932}" type="presOf" srcId="{436DE6DE-9FD4-4BCB-9393-43228045CD50}" destId="{177EA355-FF85-46D6-A273-B07AC90C4C3D}" srcOrd="0" destOrd="0" presId="urn:microsoft.com/office/officeart/2005/8/layout/hierarchy4"/>
    <dgm:cxn modelId="{D637E146-7C4E-4FAD-B8FC-8023CA7E156F}" srcId="{436DE6DE-9FD4-4BCB-9393-43228045CD50}" destId="{DCAAA482-ED56-40EB-805D-146145B7ED47}" srcOrd="1" destOrd="0" parTransId="{34D01333-F3B2-4117-ABA1-B91F332D0B63}" sibTransId="{A45CE231-E04A-462E-8690-AF344E2B422E}"/>
    <dgm:cxn modelId="{651A927B-5CE4-4F32-8389-E43E64AB78FF}" srcId="{436DE6DE-9FD4-4BCB-9393-43228045CD50}" destId="{0001512C-959D-44B0-95E3-1FC9942FA5D6}" srcOrd="0" destOrd="0" parTransId="{C6CEAF35-3F7F-4C82-ABF3-738F3106F534}" sibTransId="{3262C935-C448-4469-A7C3-DAA8CBC3960E}"/>
    <dgm:cxn modelId="{5E0EC8AC-2BFC-4F8C-ADCA-63D40C5717B7}" type="presOf" srcId="{BB7F7385-DC08-4D88-9E2A-F82324ED285F}" destId="{14AC228E-B2DA-414F-9865-D05EA6303B5F}" srcOrd="0" destOrd="0" presId="urn:microsoft.com/office/officeart/2005/8/layout/hierarchy4"/>
    <dgm:cxn modelId="{BAC2BED5-F94B-45A0-8FC0-A3E1892E7E84}" type="presOf" srcId="{DCAAA482-ED56-40EB-805D-146145B7ED47}" destId="{7B9B07A6-FDA4-4A22-A9EC-9AB24B6E0FEA}" srcOrd="0" destOrd="0" presId="urn:microsoft.com/office/officeart/2005/8/layout/hierarchy4"/>
    <dgm:cxn modelId="{D75852EF-9097-4D89-B5FC-A955E4798269}" type="presOf" srcId="{0001512C-959D-44B0-95E3-1FC9942FA5D6}" destId="{D4C7F59D-1B1E-4180-9936-4DB3859C3F98}" srcOrd="0" destOrd="0" presId="urn:microsoft.com/office/officeart/2005/8/layout/hierarchy4"/>
    <dgm:cxn modelId="{7B814CBA-5393-4F42-BE3D-B4DF748128B6}" type="presParOf" srcId="{177EA355-FF85-46D6-A273-B07AC90C4C3D}" destId="{67BD6167-F87D-4B8B-895A-F6BE2FE4C488}" srcOrd="0" destOrd="0" presId="urn:microsoft.com/office/officeart/2005/8/layout/hierarchy4"/>
    <dgm:cxn modelId="{D3082BAA-A415-4914-B293-1329E1DA5858}" type="presParOf" srcId="{67BD6167-F87D-4B8B-895A-F6BE2FE4C488}" destId="{D4C7F59D-1B1E-4180-9936-4DB3859C3F98}" srcOrd="0" destOrd="0" presId="urn:microsoft.com/office/officeart/2005/8/layout/hierarchy4"/>
    <dgm:cxn modelId="{A4D63FBB-E44C-4CD8-BC0E-5E90C803332E}" type="presParOf" srcId="{67BD6167-F87D-4B8B-895A-F6BE2FE4C488}" destId="{0A7FB929-12A1-44FE-9A43-F205327FB40C}" srcOrd="1" destOrd="0" presId="urn:microsoft.com/office/officeart/2005/8/layout/hierarchy4"/>
    <dgm:cxn modelId="{4D61D587-F3E9-40D8-9C8B-A5D8B9A6475A}" type="presParOf" srcId="{177EA355-FF85-46D6-A273-B07AC90C4C3D}" destId="{249BDB75-80FF-46AB-95D1-A1EC2DB62985}" srcOrd="1" destOrd="0" presId="urn:microsoft.com/office/officeart/2005/8/layout/hierarchy4"/>
    <dgm:cxn modelId="{E04017EA-F224-4A1B-A14F-05C04D8C6BBA}" type="presParOf" srcId="{177EA355-FF85-46D6-A273-B07AC90C4C3D}" destId="{040DB021-B7B9-4D89-8099-3AA26515758B}" srcOrd="2" destOrd="0" presId="urn:microsoft.com/office/officeart/2005/8/layout/hierarchy4"/>
    <dgm:cxn modelId="{609730EF-73E4-42DE-966F-BE5DC4C7F11E}" type="presParOf" srcId="{040DB021-B7B9-4D89-8099-3AA26515758B}" destId="{7B9B07A6-FDA4-4A22-A9EC-9AB24B6E0FEA}" srcOrd="0" destOrd="0" presId="urn:microsoft.com/office/officeart/2005/8/layout/hierarchy4"/>
    <dgm:cxn modelId="{54F78440-CBD8-40A6-8CC6-13AEF0417F12}" type="presParOf" srcId="{040DB021-B7B9-4D89-8099-3AA26515758B}" destId="{C5260339-5656-4C61-B83D-1FF1AF43EFA3}" srcOrd="1" destOrd="0" presId="urn:microsoft.com/office/officeart/2005/8/layout/hierarchy4"/>
    <dgm:cxn modelId="{084CCF63-7DD0-431A-B45B-60C7BA493CCB}" type="presParOf" srcId="{177EA355-FF85-46D6-A273-B07AC90C4C3D}" destId="{564BC06B-220D-4AF6-B5CC-B78D5EB1D777}" srcOrd="3" destOrd="0" presId="urn:microsoft.com/office/officeart/2005/8/layout/hierarchy4"/>
    <dgm:cxn modelId="{EE296025-9E13-434B-A24F-7B98DEEFAF01}" type="presParOf" srcId="{177EA355-FF85-46D6-A273-B07AC90C4C3D}" destId="{304D6009-0735-4365-9CFE-4B19A7FF02AB}" srcOrd="4" destOrd="0" presId="urn:microsoft.com/office/officeart/2005/8/layout/hierarchy4"/>
    <dgm:cxn modelId="{BECC1765-8BEA-429E-AC2F-E5A2B336555F}" type="presParOf" srcId="{304D6009-0735-4365-9CFE-4B19A7FF02AB}" destId="{14AC228E-B2DA-414F-9865-D05EA6303B5F}" srcOrd="0" destOrd="0" presId="urn:microsoft.com/office/officeart/2005/8/layout/hierarchy4"/>
    <dgm:cxn modelId="{D97A8020-792E-4129-B2E1-97A5DAF5E660}" type="presParOf" srcId="{304D6009-0735-4365-9CFE-4B19A7FF02AB}" destId="{B6AFADA3-2660-4599-BD2D-78E2A67D692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8CBA53-CE42-4183-A5C4-B36428EC4A86}"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3B118F18-3D49-4360-8B52-F2497A7E0FE6}">
      <dgm:prSet phldrT="[Text]" custT="1"/>
      <dgm:spPr>
        <a:ln w="6350">
          <a:solidFill>
            <a:schemeClr val="accent1"/>
          </a:solidFill>
        </a:ln>
      </dgm:spPr>
      <dgm:t>
        <a:bodyPr/>
        <a:lstStyle/>
        <a:p>
          <a:r>
            <a:rPr lang="en-US" sz="1200" b="1" dirty="0"/>
            <a:t>District-wide low-income percentage</a:t>
          </a:r>
        </a:p>
      </dgm:t>
    </dgm:pt>
    <dgm:pt modelId="{F2F04136-0F4B-4864-AE66-37A26F0E4FB7}" type="parTrans" cxnId="{32362BD2-4047-48B6-8533-AD0F8FAD2F64}">
      <dgm:prSet/>
      <dgm:spPr/>
      <dgm:t>
        <a:bodyPr/>
        <a:lstStyle/>
        <a:p>
          <a:endParaRPr lang="en-US" sz="1200" b="1"/>
        </a:p>
      </dgm:t>
    </dgm:pt>
    <dgm:pt modelId="{1DCFB99F-01F0-4717-8436-BC19F5F6BAD2}" type="sibTrans" cxnId="{32362BD2-4047-48B6-8533-AD0F8FAD2F64}">
      <dgm:prSet/>
      <dgm:spPr/>
      <dgm:t>
        <a:bodyPr/>
        <a:lstStyle/>
        <a:p>
          <a:endParaRPr lang="en-US" sz="1200" b="1"/>
        </a:p>
      </dgm:t>
    </dgm:pt>
    <dgm:pt modelId="{BD6E0CD7-C100-4D8E-89C9-BB2BF3284532}">
      <dgm:prSet phldrT="[Text]" custT="1"/>
      <dgm:spPr>
        <a:ln w="6350">
          <a:solidFill>
            <a:schemeClr val="accent1"/>
          </a:solidFill>
        </a:ln>
      </dgm:spPr>
      <dgm:t>
        <a:bodyPr/>
        <a:lstStyle/>
        <a:p>
          <a:r>
            <a:rPr lang="en-US" sz="1200" b="1" dirty="0"/>
            <a:t>Grade span grouping &amp; district-wide percentage</a:t>
          </a:r>
        </a:p>
      </dgm:t>
    </dgm:pt>
    <dgm:pt modelId="{A2A3B297-676F-4A83-9DDE-69E4440BDF25}" type="parTrans" cxnId="{7B390F9B-A989-453E-8980-72510C9CB03B}">
      <dgm:prSet/>
      <dgm:spPr/>
      <dgm:t>
        <a:bodyPr/>
        <a:lstStyle/>
        <a:p>
          <a:endParaRPr lang="en-US" sz="1200" b="1"/>
        </a:p>
      </dgm:t>
    </dgm:pt>
    <dgm:pt modelId="{A0072FA4-ABD3-440C-956C-CC266A911F98}" type="sibTrans" cxnId="{7B390F9B-A989-453E-8980-72510C9CB03B}">
      <dgm:prSet/>
      <dgm:spPr/>
      <dgm:t>
        <a:bodyPr/>
        <a:lstStyle/>
        <a:p>
          <a:endParaRPr lang="en-US" sz="1200" b="1"/>
        </a:p>
      </dgm:t>
    </dgm:pt>
    <dgm:pt modelId="{35C378E6-ADE8-4261-8DE5-B98DB406553A}">
      <dgm:prSet phldrT="[Text]" custT="1"/>
      <dgm:spPr>
        <a:ln w="6350">
          <a:solidFill>
            <a:schemeClr val="accent1"/>
          </a:solidFill>
        </a:ln>
      </dgm:spPr>
      <dgm:t>
        <a:bodyPr/>
        <a:lstStyle/>
        <a:p>
          <a:r>
            <a:rPr lang="en-US" sz="1200" b="1" dirty="0"/>
            <a:t>One school per grade span</a:t>
          </a:r>
        </a:p>
      </dgm:t>
    </dgm:pt>
    <dgm:pt modelId="{C41BF026-3339-4E47-B14A-45A55881A620}" type="parTrans" cxnId="{FD91B7EF-738E-4A28-A6FA-F7ED4B3411E9}">
      <dgm:prSet/>
      <dgm:spPr/>
      <dgm:t>
        <a:bodyPr/>
        <a:lstStyle/>
        <a:p>
          <a:endParaRPr lang="en-US" sz="1200" b="1"/>
        </a:p>
      </dgm:t>
    </dgm:pt>
    <dgm:pt modelId="{E3643AB0-AF7D-41E9-AEE5-515CA36E537D}" type="sibTrans" cxnId="{FD91B7EF-738E-4A28-A6FA-F7ED4B3411E9}">
      <dgm:prSet/>
      <dgm:spPr/>
      <dgm:t>
        <a:bodyPr/>
        <a:lstStyle/>
        <a:p>
          <a:endParaRPr lang="en-US" sz="1200" b="1"/>
        </a:p>
      </dgm:t>
    </dgm:pt>
    <dgm:pt modelId="{6594B3F6-E4F7-4B66-B7BD-5C82ABC1AE03}">
      <dgm:prSet phldrT="[Text]" custT="1"/>
      <dgm:spPr>
        <a:ln w="6350">
          <a:solidFill>
            <a:schemeClr val="accent1"/>
          </a:solidFill>
        </a:ln>
      </dgm:spPr>
      <dgm:t>
        <a:bodyPr/>
        <a:lstStyle/>
        <a:p>
          <a:r>
            <a:rPr lang="en-US" sz="1200" b="1" dirty="0"/>
            <a:t>Total enrollment less than 1,000</a:t>
          </a:r>
        </a:p>
      </dgm:t>
    </dgm:pt>
    <dgm:pt modelId="{756991DE-1B83-4717-8AA3-C9830A71E873}" type="parTrans" cxnId="{EDF3B6BF-6BCC-41DB-B0C1-920DDF524FED}">
      <dgm:prSet/>
      <dgm:spPr/>
      <dgm:t>
        <a:bodyPr/>
        <a:lstStyle/>
        <a:p>
          <a:endParaRPr lang="en-US" sz="1200" b="1"/>
        </a:p>
      </dgm:t>
    </dgm:pt>
    <dgm:pt modelId="{012B2187-8962-4652-B299-8E58D85F1A1B}" type="sibTrans" cxnId="{EDF3B6BF-6BCC-41DB-B0C1-920DDF524FED}">
      <dgm:prSet/>
      <dgm:spPr/>
      <dgm:t>
        <a:bodyPr/>
        <a:lstStyle/>
        <a:p>
          <a:endParaRPr lang="en-US" sz="1200" b="1"/>
        </a:p>
      </dgm:t>
    </dgm:pt>
    <dgm:pt modelId="{C2BD1114-E13C-424E-BE33-E4A65B52091D}">
      <dgm:prSet phldrT="[Text]" custT="1"/>
      <dgm:spPr>
        <a:ln w="6350">
          <a:solidFill>
            <a:schemeClr val="accent1"/>
          </a:solidFill>
        </a:ln>
      </dgm:spPr>
      <dgm:t>
        <a:bodyPr/>
        <a:lstStyle/>
        <a:p>
          <a:r>
            <a:rPr lang="en-US" sz="1200" b="1" dirty="0"/>
            <a:t>35% Rule</a:t>
          </a:r>
        </a:p>
      </dgm:t>
    </dgm:pt>
    <dgm:pt modelId="{6483CAC2-2402-4058-9922-09347F3E12A9}" type="parTrans" cxnId="{9D0D8BDE-B66D-4C55-B248-BB3E69FADB38}">
      <dgm:prSet/>
      <dgm:spPr/>
      <dgm:t>
        <a:bodyPr/>
        <a:lstStyle/>
        <a:p>
          <a:endParaRPr lang="en-US" sz="1200" b="1"/>
        </a:p>
      </dgm:t>
    </dgm:pt>
    <dgm:pt modelId="{8B97B2B0-A4B2-4BEE-997B-95CD4E61CDB0}" type="sibTrans" cxnId="{9D0D8BDE-B66D-4C55-B248-BB3E69FADB38}">
      <dgm:prSet/>
      <dgm:spPr/>
      <dgm:t>
        <a:bodyPr/>
        <a:lstStyle/>
        <a:p>
          <a:endParaRPr lang="en-US" sz="1200" b="1"/>
        </a:p>
      </dgm:t>
    </dgm:pt>
    <dgm:pt modelId="{04D88F7B-08A7-4910-8FAB-DFE56A712F3D}">
      <dgm:prSet phldrT="[Text]" custT="1"/>
      <dgm:spPr>
        <a:ln w="6350">
          <a:solidFill>
            <a:schemeClr val="accent1"/>
          </a:solidFill>
        </a:ln>
      </dgm:spPr>
      <dgm:t>
        <a:bodyPr/>
        <a:lstStyle/>
        <a:p>
          <a:r>
            <a:rPr lang="en-US" sz="1200" b="1" dirty="0"/>
            <a:t>Grade span grouping &amp; 35% rule</a:t>
          </a:r>
        </a:p>
      </dgm:t>
    </dgm:pt>
    <dgm:pt modelId="{267BA20A-DD5E-4A0F-9955-FDD394FC1BF7}" type="parTrans" cxnId="{A5E319B7-2D95-4AEF-8C66-6EA10B970CE6}">
      <dgm:prSet/>
      <dgm:spPr/>
      <dgm:t>
        <a:bodyPr/>
        <a:lstStyle/>
        <a:p>
          <a:endParaRPr lang="en-US" sz="1200" b="1"/>
        </a:p>
      </dgm:t>
    </dgm:pt>
    <dgm:pt modelId="{4EFA4318-9D73-414E-9644-09108217EB4E}" type="sibTrans" cxnId="{A5E319B7-2D95-4AEF-8C66-6EA10B970CE6}">
      <dgm:prSet/>
      <dgm:spPr/>
      <dgm:t>
        <a:bodyPr/>
        <a:lstStyle/>
        <a:p>
          <a:endParaRPr lang="en-US" sz="1200" b="1"/>
        </a:p>
      </dgm:t>
    </dgm:pt>
    <dgm:pt modelId="{A5DA4F70-1725-42EC-8C71-7EAD05576DAA}">
      <dgm:prSet phldrT="[Text]" custT="1"/>
      <dgm:spPr>
        <a:ln w="6350">
          <a:solidFill>
            <a:schemeClr val="accent1"/>
          </a:solidFill>
        </a:ln>
      </dgm:spPr>
      <dgm:t>
        <a:bodyPr/>
        <a:lstStyle/>
        <a:p>
          <a:r>
            <a:rPr lang="en-US" sz="1200" b="1" dirty="0"/>
            <a:t>Grade span grouping &amp; group-wide percentage</a:t>
          </a:r>
        </a:p>
      </dgm:t>
    </dgm:pt>
    <dgm:pt modelId="{E69A9791-004B-4E99-A2AF-A395C5F9B604}" type="parTrans" cxnId="{A94E5708-7BA8-40D4-BCCC-1D92DC2368CF}">
      <dgm:prSet/>
      <dgm:spPr/>
      <dgm:t>
        <a:bodyPr/>
        <a:lstStyle/>
        <a:p>
          <a:endParaRPr lang="en-US" sz="1200" b="1"/>
        </a:p>
      </dgm:t>
    </dgm:pt>
    <dgm:pt modelId="{8EABE79E-46BF-44B7-AD86-2FC237DBB4EF}" type="sibTrans" cxnId="{A94E5708-7BA8-40D4-BCCC-1D92DC2368CF}">
      <dgm:prSet/>
      <dgm:spPr/>
      <dgm:t>
        <a:bodyPr/>
        <a:lstStyle/>
        <a:p>
          <a:endParaRPr lang="en-US" sz="1200" b="1"/>
        </a:p>
      </dgm:t>
    </dgm:pt>
    <dgm:pt modelId="{A3E0122C-BF21-442D-8725-69731DA0EDF9}" type="pres">
      <dgm:prSet presAssocID="{048CBA53-CE42-4183-A5C4-B36428EC4A86}" presName="Name0" presStyleCnt="0">
        <dgm:presLayoutVars>
          <dgm:chPref val="1"/>
          <dgm:dir/>
          <dgm:animOne val="branch"/>
          <dgm:animLvl val="lvl"/>
          <dgm:resizeHandles/>
        </dgm:presLayoutVars>
      </dgm:prSet>
      <dgm:spPr/>
    </dgm:pt>
    <dgm:pt modelId="{A91BEB91-9D86-40F3-9ADA-13258439BC0D}" type="pres">
      <dgm:prSet presAssocID="{3B118F18-3D49-4360-8B52-F2497A7E0FE6}" presName="vertOne" presStyleCnt="0"/>
      <dgm:spPr/>
    </dgm:pt>
    <dgm:pt modelId="{E8AB73C4-0092-42E7-9E76-EE25A5738AFC}" type="pres">
      <dgm:prSet presAssocID="{3B118F18-3D49-4360-8B52-F2497A7E0FE6}" presName="txOne" presStyleLbl="node0" presStyleIdx="0" presStyleCnt="7" custScaleX="128827">
        <dgm:presLayoutVars>
          <dgm:chPref val="3"/>
        </dgm:presLayoutVars>
      </dgm:prSet>
      <dgm:spPr/>
    </dgm:pt>
    <dgm:pt modelId="{2098E525-2B10-485D-AC3C-2FDDFBD33B74}" type="pres">
      <dgm:prSet presAssocID="{3B118F18-3D49-4360-8B52-F2497A7E0FE6}" presName="horzOne" presStyleCnt="0"/>
      <dgm:spPr/>
    </dgm:pt>
    <dgm:pt modelId="{D8CDA8EA-D0BC-4565-A6B9-D5DA4BA42A8C}" type="pres">
      <dgm:prSet presAssocID="{1DCFB99F-01F0-4717-8436-BC19F5F6BAD2}" presName="sibSpaceOne" presStyleCnt="0"/>
      <dgm:spPr/>
    </dgm:pt>
    <dgm:pt modelId="{FDE1C886-E4E0-4CD1-B0D6-303526229645}" type="pres">
      <dgm:prSet presAssocID="{BD6E0CD7-C100-4D8E-89C9-BB2BF3284532}" presName="vertOne" presStyleCnt="0"/>
      <dgm:spPr/>
    </dgm:pt>
    <dgm:pt modelId="{F70BBDBF-539E-4498-B7F3-3AD64C37199E}" type="pres">
      <dgm:prSet presAssocID="{BD6E0CD7-C100-4D8E-89C9-BB2BF3284532}" presName="txOne" presStyleLbl="node0" presStyleIdx="1" presStyleCnt="7" custScaleX="128827" custLinFactNeighborX="-1060" custLinFactNeighborY="4839">
        <dgm:presLayoutVars>
          <dgm:chPref val="3"/>
        </dgm:presLayoutVars>
      </dgm:prSet>
      <dgm:spPr/>
    </dgm:pt>
    <dgm:pt modelId="{8144B071-A1BD-4849-A2FF-6D42A8CA64AD}" type="pres">
      <dgm:prSet presAssocID="{BD6E0CD7-C100-4D8E-89C9-BB2BF3284532}" presName="horzOne" presStyleCnt="0"/>
      <dgm:spPr/>
    </dgm:pt>
    <dgm:pt modelId="{DF4916BF-5799-4604-A420-56AB41A6EC0C}" type="pres">
      <dgm:prSet presAssocID="{A0072FA4-ABD3-440C-956C-CC266A911F98}" presName="sibSpaceOne" presStyleCnt="0"/>
      <dgm:spPr/>
    </dgm:pt>
    <dgm:pt modelId="{3B0753F5-325C-4823-9F97-D58C0980B9BD}" type="pres">
      <dgm:prSet presAssocID="{35C378E6-ADE8-4261-8DE5-B98DB406553A}" presName="vertOne" presStyleCnt="0"/>
      <dgm:spPr/>
    </dgm:pt>
    <dgm:pt modelId="{D5256C84-27E9-423D-A1E9-F4F3C9FCE70F}" type="pres">
      <dgm:prSet presAssocID="{35C378E6-ADE8-4261-8DE5-B98DB406553A}" presName="txOne" presStyleLbl="node0" presStyleIdx="2" presStyleCnt="7" custScaleX="128827" custLinFactX="200000" custLinFactNeighborX="212507" custLinFactNeighborY="-838">
        <dgm:presLayoutVars>
          <dgm:chPref val="3"/>
        </dgm:presLayoutVars>
      </dgm:prSet>
      <dgm:spPr/>
    </dgm:pt>
    <dgm:pt modelId="{E44F60D7-65B7-4472-BFCA-BE490679DF33}" type="pres">
      <dgm:prSet presAssocID="{35C378E6-ADE8-4261-8DE5-B98DB406553A}" presName="horzOne" presStyleCnt="0"/>
      <dgm:spPr/>
    </dgm:pt>
    <dgm:pt modelId="{6B3F9399-59A3-4AD9-B2EA-93C44C434585}" type="pres">
      <dgm:prSet presAssocID="{E3643AB0-AF7D-41E9-AEE5-515CA36E537D}" presName="sibSpaceOne" presStyleCnt="0"/>
      <dgm:spPr/>
    </dgm:pt>
    <dgm:pt modelId="{3BFAE182-DF77-4841-8C48-4C9BCC425475}" type="pres">
      <dgm:prSet presAssocID="{6594B3F6-E4F7-4B66-B7BD-5C82ABC1AE03}" presName="vertOne" presStyleCnt="0"/>
      <dgm:spPr/>
    </dgm:pt>
    <dgm:pt modelId="{E584DE37-BA85-4052-AAA8-11D6328C1815}" type="pres">
      <dgm:prSet presAssocID="{6594B3F6-E4F7-4B66-B7BD-5C82ABC1AE03}" presName="txOne" presStyleLbl="node0" presStyleIdx="3" presStyleCnt="7" custScaleX="128827" custLinFactX="200000" custLinFactNeighborX="211500" custLinFactNeighborY="0">
        <dgm:presLayoutVars>
          <dgm:chPref val="3"/>
        </dgm:presLayoutVars>
      </dgm:prSet>
      <dgm:spPr/>
    </dgm:pt>
    <dgm:pt modelId="{FBA44514-80B9-4859-8B69-815C87678E5C}" type="pres">
      <dgm:prSet presAssocID="{6594B3F6-E4F7-4B66-B7BD-5C82ABC1AE03}" presName="horzOne" presStyleCnt="0"/>
      <dgm:spPr/>
    </dgm:pt>
    <dgm:pt modelId="{B3719672-AEEA-411C-A2E1-971F7E1B1C63}" type="pres">
      <dgm:prSet presAssocID="{012B2187-8962-4652-B299-8E58D85F1A1B}" presName="sibSpaceOne" presStyleCnt="0"/>
      <dgm:spPr/>
    </dgm:pt>
    <dgm:pt modelId="{9E52ECC4-323F-4F08-98A3-48A5124718FC}" type="pres">
      <dgm:prSet presAssocID="{C2BD1114-E13C-424E-BE33-E4A65B52091D}" presName="vertOne" presStyleCnt="0"/>
      <dgm:spPr/>
    </dgm:pt>
    <dgm:pt modelId="{450ABE82-D1EC-465A-A2D5-D7A75B88D470}" type="pres">
      <dgm:prSet presAssocID="{C2BD1114-E13C-424E-BE33-E4A65B52091D}" presName="txOne" presStyleLbl="node0" presStyleIdx="4" presStyleCnt="7" custScaleX="128827" custLinFactX="-100000" custLinFactNeighborX="-193321" custLinFactNeighborY="-1381">
        <dgm:presLayoutVars>
          <dgm:chPref val="3"/>
        </dgm:presLayoutVars>
      </dgm:prSet>
      <dgm:spPr/>
    </dgm:pt>
    <dgm:pt modelId="{88C5600C-5595-461E-ACCA-ADEB8684539C}" type="pres">
      <dgm:prSet presAssocID="{C2BD1114-E13C-424E-BE33-E4A65B52091D}" presName="horzOne" presStyleCnt="0"/>
      <dgm:spPr/>
    </dgm:pt>
    <dgm:pt modelId="{FD9394EC-C42F-4638-8CFF-D2F7FD53D574}" type="pres">
      <dgm:prSet presAssocID="{8B97B2B0-A4B2-4BEE-997B-95CD4E61CDB0}" presName="sibSpaceOne" presStyleCnt="0"/>
      <dgm:spPr/>
    </dgm:pt>
    <dgm:pt modelId="{B7A242F3-9E70-4088-B901-72C47DE3BCFD}" type="pres">
      <dgm:prSet presAssocID="{04D88F7B-08A7-4910-8FAB-DFE56A712F3D}" presName="vertOne" presStyleCnt="0"/>
      <dgm:spPr/>
    </dgm:pt>
    <dgm:pt modelId="{24B439DA-1337-4289-9521-9B35F3C9DB3D}" type="pres">
      <dgm:prSet presAssocID="{04D88F7B-08A7-4910-8FAB-DFE56A712F3D}" presName="txOne" presStyleLbl="node0" presStyleIdx="5" presStyleCnt="7" custScaleX="128827" custLinFactX="-103971" custLinFactNeighborX="-200000" custLinFactNeighborY="-2251">
        <dgm:presLayoutVars>
          <dgm:chPref val="3"/>
        </dgm:presLayoutVars>
      </dgm:prSet>
      <dgm:spPr/>
    </dgm:pt>
    <dgm:pt modelId="{7F263770-BDE0-42B9-8BED-0D848913F26D}" type="pres">
      <dgm:prSet presAssocID="{04D88F7B-08A7-4910-8FAB-DFE56A712F3D}" presName="horzOne" presStyleCnt="0"/>
      <dgm:spPr/>
    </dgm:pt>
    <dgm:pt modelId="{57B61583-89B5-4ECA-8936-383F52282E5C}" type="pres">
      <dgm:prSet presAssocID="{4EFA4318-9D73-414E-9644-09108217EB4E}" presName="sibSpaceOne" presStyleCnt="0"/>
      <dgm:spPr/>
    </dgm:pt>
    <dgm:pt modelId="{D56301BA-7A06-4ACC-B7EA-68A27C517072}" type="pres">
      <dgm:prSet presAssocID="{A5DA4F70-1725-42EC-8C71-7EAD05576DAA}" presName="vertOne" presStyleCnt="0"/>
      <dgm:spPr/>
    </dgm:pt>
    <dgm:pt modelId="{25885039-F3F1-43E8-A324-4EE8599C2EB6}" type="pres">
      <dgm:prSet presAssocID="{A5DA4F70-1725-42EC-8C71-7EAD05576DAA}" presName="txOne" presStyleLbl="node0" presStyleIdx="6" presStyleCnt="7" custScaleX="128827" custLinFactX="-104978" custLinFactNeighborX="-200000" custLinFactNeighborY="4839">
        <dgm:presLayoutVars>
          <dgm:chPref val="3"/>
        </dgm:presLayoutVars>
      </dgm:prSet>
      <dgm:spPr/>
    </dgm:pt>
    <dgm:pt modelId="{C83944ED-D84F-4CA8-BC72-25B6DFAA392D}" type="pres">
      <dgm:prSet presAssocID="{A5DA4F70-1725-42EC-8C71-7EAD05576DAA}" presName="horzOne" presStyleCnt="0"/>
      <dgm:spPr/>
    </dgm:pt>
  </dgm:ptLst>
  <dgm:cxnLst>
    <dgm:cxn modelId="{A94E5708-7BA8-40D4-BCCC-1D92DC2368CF}" srcId="{048CBA53-CE42-4183-A5C4-B36428EC4A86}" destId="{A5DA4F70-1725-42EC-8C71-7EAD05576DAA}" srcOrd="6" destOrd="0" parTransId="{E69A9791-004B-4E99-A2AF-A395C5F9B604}" sibTransId="{8EABE79E-46BF-44B7-AD86-2FC237DBB4EF}"/>
    <dgm:cxn modelId="{5F818D17-317F-4177-A733-76CB5702F9D5}" type="presOf" srcId="{04D88F7B-08A7-4910-8FAB-DFE56A712F3D}" destId="{24B439DA-1337-4289-9521-9B35F3C9DB3D}" srcOrd="0" destOrd="0" presId="urn:microsoft.com/office/officeart/2005/8/layout/hierarchy4"/>
    <dgm:cxn modelId="{F9A73F5E-6DD1-4A58-87F2-2C5CCD0AB3B1}" type="presOf" srcId="{C2BD1114-E13C-424E-BE33-E4A65B52091D}" destId="{450ABE82-D1EC-465A-A2D5-D7A75B88D470}" srcOrd="0" destOrd="0" presId="urn:microsoft.com/office/officeart/2005/8/layout/hierarchy4"/>
    <dgm:cxn modelId="{D5873E65-1AA6-427F-B394-3C9CA0FB1271}" type="presOf" srcId="{6594B3F6-E4F7-4B66-B7BD-5C82ABC1AE03}" destId="{E584DE37-BA85-4052-AAA8-11D6328C1815}" srcOrd="0" destOrd="0" presId="urn:microsoft.com/office/officeart/2005/8/layout/hierarchy4"/>
    <dgm:cxn modelId="{DD5A6970-980A-4528-9A89-280E53B3C360}" type="presOf" srcId="{BD6E0CD7-C100-4D8E-89C9-BB2BF3284532}" destId="{F70BBDBF-539E-4498-B7F3-3AD64C37199E}" srcOrd="0" destOrd="0" presId="urn:microsoft.com/office/officeart/2005/8/layout/hierarchy4"/>
    <dgm:cxn modelId="{5F962282-0906-4C24-9AC4-37E3C1236199}" type="presOf" srcId="{048CBA53-CE42-4183-A5C4-B36428EC4A86}" destId="{A3E0122C-BF21-442D-8725-69731DA0EDF9}" srcOrd="0" destOrd="0" presId="urn:microsoft.com/office/officeart/2005/8/layout/hierarchy4"/>
    <dgm:cxn modelId="{F560AF83-36D7-416F-952F-194E3CA2E889}" type="presOf" srcId="{35C378E6-ADE8-4261-8DE5-B98DB406553A}" destId="{D5256C84-27E9-423D-A1E9-F4F3C9FCE70F}" srcOrd="0" destOrd="0" presId="urn:microsoft.com/office/officeart/2005/8/layout/hierarchy4"/>
    <dgm:cxn modelId="{22368C93-5E59-4D42-A295-88B9379B3F28}" type="presOf" srcId="{3B118F18-3D49-4360-8B52-F2497A7E0FE6}" destId="{E8AB73C4-0092-42E7-9E76-EE25A5738AFC}" srcOrd="0" destOrd="0" presId="urn:microsoft.com/office/officeart/2005/8/layout/hierarchy4"/>
    <dgm:cxn modelId="{7B390F9B-A989-453E-8980-72510C9CB03B}" srcId="{048CBA53-CE42-4183-A5C4-B36428EC4A86}" destId="{BD6E0CD7-C100-4D8E-89C9-BB2BF3284532}" srcOrd="1" destOrd="0" parTransId="{A2A3B297-676F-4A83-9DDE-69E4440BDF25}" sibTransId="{A0072FA4-ABD3-440C-956C-CC266A911F98}"/>
    <dgm:cxn modelId="{A5E319B7-2D95-4AEF-8C66-6EA10B970CE6}" srcId="{048CBA53-CE42-4183-A5C4-B36428EC4A86}" destId="{04D88F7B-08A7-4910-8FAB-DFE56A712F3D}" srcOrd="5" destOrd="0" parTransId="{267BA20A-DD5E-4A0F-9955-FDD394FC1BF7}" sibTransId="{4EFA4318-9D73-414E-9644-09108217EB4E}"/>
    <dgm:cxn modelId="{EDF3B6BF-6BCC-41DB-B0C1-920DDF524FED}" srcId="{048CBA53-CE42-4183-A5C4-B36428EC4A86}" destId="{6594B3F6-E4F7-4B66-B7BD-5C82ABC1AE03}" srcOrd="3" destOrd="0" parTransId="{756991DE-1B83-4717-8AA3-C9830A71E873}" sibTransId="{012B2187-8962-4652-B299-8E58D85F1A1B}"/>
    <dgm:cxn modelId="{F55937CC-1432-4DFB-81E3-17015EF54664}" type="presOf" srcId="{A5DA4F70-1725-42EC-8C71-7EAD05576DAA}" destId="{25885039-F3F1-43E8-A324-4EE8599C2EB6}" srcOrd="0" destOrd="0" presId="urn:microsoft.com/office/officeart/2005/8/layout/hierarchy4"/>
    <dgm:cxn modelId="{32362BD2-4047-48B6-8533-AD0F8FAD2F64}" srcId="{048CBA53-CE42-4183-A5C4-B36428EC4A86}" destId="{3B118F18-3D49-4360-8B52-F2497A7E0FE6}" srcOrd="0" destOrd="0" parTransId="{F2F04136-0F4B-4864-AE66-37A26F0E4FB7}" sibTransId="{1DCFB99F-01F0-4717-8436-BC19F5F6BAD2}"/>
    <dgm:cxn modelId="{9D0D8BDE-B66D-4C55-B248-BB3E69FADB38}" srcId="{048CBA53-CE42-4183-A5C4-B36428EC4A86}" destId="{C2BD1114-E13C-424E-BE33-E4A65B52091D}" srcOrd="4" destOrd="0" parTransId="{6483CAC2-2402-4058-9922-09347F3E12A9}" sibTransId="{8B97B2B0-A4B2-4BEE-997B-95CD4E61CDB0}"/>
    <dgm:cxn modelId="{FD91B7EF-738E-4A28-A6FA-F7ED4B3411E9}" srcId="{048CBA53-CE42-4183-A5C4-B36428EC4A86}" destId="{35C378E6-ADE8-4261-8DE5-B98DB406553A}" srcOrd="2" destOrd="0" parTransId="{C41BF026-3339-4E47-B14A-45A55881A620}" sibTransId="{E3643AB0-AF7D-41E9-AEE5-515CA36E537D}"/>
    <dgm:cxn modelId="{498E5FB7-3983-419D-B3F0-728E597881EF}" type="presParOf" srcId="{A3E0122C-BF21-442D-8725-69731DA0EDF9}" destId="{A91BEB91-9D86-40F3-9ADA-13258439BC0D}" srcOrd="0" destOrd="0" presId="urn:microsoft.com/office/officeart/2005/8/layout/hierarchy4"/>
    <dgm:cxn modelId="{4154E628-C608-46AF-942E-5EF5E95CC91B}" type="presParOf" srcId="{A91BEB91-9D86-40F3-9ADA-13258439BC0D}" destId="{E8AB73C4-0092-42E7-9E76-EE25A5738AFC}" srcOrd="0" destOrd="0" presId="urn:microsoft.com/office/officeart/2005/8/layout/hierarchy4"/>
    <dgm:cxn modelId="{928401AC-6968-41CB-A1A9-E4AB6986461B}" type="presParOf" srcId="{A91BEB91-9D86-40F3-9ADA-13258439BC0D}" destId="{2098E525-2B10-485D-AC3C-2FDDFBD33B74}" srcOrd="1" destOrd="0" presId="urn:microsoft.com/office/officeart/2005/8/layout/hierarchy4"/>
    <dgm:cxn modelId="{2F47D3AD-C898-4655-B4C8-9785EA4CA110}" type="presParOf" srcId="{A3E0122C-BF21-442D-8725-69731DA0EDF9}" destId="{D8CDA8EA-D0BC-4565-A6B9-D5DA4BA42A8C}" srcOrd="1" destOrd="0" presId="urn:microsoft.com/office/officeart/2005/8/layout/hierarchy4"/>
    <dgm:cxn modelId="{08BB1AA9-4A0B-4E40-A27F-A793C8E239AF}" type="presParOf" srcId="{A3E0122C-BF21-442D-8725-69731DA0EDF9}" destId="{FDE1C886-E4E0-4CD1-B0D6-303526229645}" srcOrd="2" destOrd="0" presId="urn:microsoft.com/office/officeart/2005/8/layout/hierarchy4"/>
    <dgm:cxn modelId="{04435BDE-D563-42B0-AA80-DE4114BA2C53}" type="presParOf" srcId="{FDE1C886-E4E0-4CD1-B0D6-303526229645}" destId="{F70BBDBF-539E-4498-B7F3-3AD64C37199E}" srcOrd="0" destOrd="0" presId="urn:microsoft.com/office/officeart/2005/8/layout/hierarchy4"/>
    <dgm:cxn modelId="{D33886BF-0855-4FE9-A288-003EA628934E}" type="presParOf" srcId="{FDE1C886-E4E0-4CD1-B0D6-303526229645}" destId="{8144B071-A1BD-4849-A2FF-6D42A8CA64AD}" srcOrd="1" destOrd="0" presId="urn:microsoft.com/office/officeart/2005/8/layout/hierarchy4"/>
    <dgm:cxn modelId="{A72B9C07-66B7-4C3E-AEE9-F31336A191D5}" type="presParOf" srcId="{A3E0122C-BF21-442D-8725-69731DA0EDF9}" destId="{DF4916BF-5799-4604-A420-56AB41A6EC0C}" srcOrd="3" destOrd="0" presId="urn:microsoft.com/office/officeart/2005/8/layout/hierarchy4"/>
    <dgm:cxn modelId="{7FD8F5F0-0062-405B-843C-C6A691FAA4A6}" type="presParOf" srcId="{A3E0122C-BF21-442D-8725-69731DA0EDF9}" destId="{3B0753F5-325C-4823-9F97-D58C0980B9BD}" srcOrd="4" destOrd="0" presId="urn:microsoft.com/office/officeart/2005/8/layout/hierarchy4"/>
    <dgm:cxn modelId="{A33986A5-2672-4FEB-BE6A-F00C75237EFD}" type="presParOf" srcId="{3B0753F5-325C-4823-9F97-D58C0980B9BD}" destId="{D5256C84-27E9-423D-A1E9-F4F3C9FCE70F}" srcOrd="0" destOrd="0" presId="urn:microsoft.com/office/officeart/2005/8/layout/hierarchy4"/>
    <dgm:cxn modelId="{9BD379AC-DFBF-4CD2-A12A-1B5DC1B449F5}" type="presParOf" srcId="{3B0753F5-325C-4823-9F97-D58C0980B9BD}" destId="{E44F60D7-65B7-4472-BFCA-BE490679DF33}" srcOrd="1" destOrd="0" presId="urn:microsoft.com/office/officeart/2005/8/layout/hierarchy4"/>
    <dgm:cxn modelId="{DBB6EF3D-097F-4E43-88E5-3711864F8E77}" type="presParOf" srcId="{A3E0122C-BF21-442D-8725-69731DA0EDF9}" destId="{6B3F9399-59A3-4AD9-B2EA-93C44C434585}" srcOrd="5" destOrd="0" presId="urn:microsoft.com/office/officeart/2005/8/layout/hierarchy4"/>
    <dgm:cxn modelId="{458ACD8C-8E64-4616-B4C2-0AB0EE44A774}" type="presParOf" srcId="{A3E0122C-BF21-442D-8725-69731DA0EDF9}" destId="{3BFAE182-DF77-4841-8C48-4C9BCC425475}" srcOrd="6" destOrd="0" presId="urn:microsoft.com/office/officeart/2005/8/layout/hierarchy4"/>
    <dgm:cxn modelId="{EE29DE34-1820-47FA-9128-3A8C12AE8061}" type="presParOf" srcId="{3BFAE182-DF77-4841-8C48-4C9BCC425475}" destId="{E584DE37-BA85-4052-AAA8-11D6328C1815}" srcOrd="0" destOrd="0" presId="urn:microsoft.com/office/officeart/2005/8/layout/hierarchy4"/>
    <dgm:cxn modelId="{65448807-09FB-4377-A0D7-5700F7CCF307}" type="presParOf" srcId="{3BFAE182-DF77-4841-8C48-4C9BCC425475}" destId="{FBA44514-80B9-4859-8B69-815C87678E5C}" srcOrd="1" destOrd="0" presId="urn:microsoft.com/office/officeart/2005/8/layout/hierarchy4"/>
    <dgm:cxn modelId="{27C36D29-6EAC-4433-865C-8D584164629A}" type="presParOf" srcId="{A3E0122C-BF21-442D-8725-69731DA0EDF9}" destId="{B3719672-AEEA-411C-A2E1-971F7E1B1C63}" srcOrd="7" destOrd="0" presId="urn:microsoft.com/office/officeart/2005/8/layout/hierarchy4"/>
    <dgm:cxn modelId="{1A2BCCF3-ABAF-42B8-9AAC-95B7D5D8B137}" type="presParOf" srcId="{A3E0122C-BF21-442D-8725-69731DA0EDF9}" destId="{9E52ECC4-323F-4F08-98A3-48A5124718FC}" srcOrd="8" destOrd="0" presId="urn:microsoft.com/office/officeart/2005/8/layout/hierarchy4"/>
    <dgm:cxn modelId="{D6A4F247-2F13-49DC-B3ED-265EF3E8AFF6}" type="presParOf" srcId="{9E52ECC4-323F-4F08-98A3-48A5124718FC}" destId="{450ABE82-D1EC-465A-A2D5-D7A75B88D470}" srcOrd="0" destOrd="0" presId="urn:microsoft.com/office/officeart/2005/8/layout/hierarchy4"/>
    <dgm:cxn modelId="{D1C896CB-AF1D-4D24-900E-B8BB83D725C7}" type="presParOf" srcId="{9E52ECC4-323F-4F08-98A3-48A5124718FC}" destId="{88C5600C-5595-461E-ACCA-ADEB8684539C}" srcOrd="1" destOrd="0" presId="urn:microsoft.com/office/officeart/2005/8/layout/hierarchy4"/>
    <dgm:cxn modelId="{77B488E5-DA6F-404F-A210-752E755255B3}" type="presParOf" srcId="{A3E0122C-BF21-442D-8725-69731DA0EDF9}" destId="{FD9394EC-C42F-4638-8CFF-D2F7FD53D574}" srcOrd="9" destOrd="0" presId="urn:microsoft.com/office/officeart/2005/8/layout/hierarchy4"/>
    <dgm:cxn modelId="{0072BC98-16A6-4ED6-974F-4C2352972BF8}" type="presParOf" srcId="{A3E0122C-BF21-442D-8725-69731DA0EDF9}" destId="{B7A242F3-9E70-4088-B901-72C47DE3BCFD}" srcOrd="10" destOrd="0" presId="urn:microsoft.com/office/officeart/2005/8/layout/hierarchy4"/>
    <dgm:cxn modelId="{DD9F4EAD-B088-45CB-8BAB-F931662BBE08}" type="presParOf" srcId="{B7A242F3-9E70-4088-B901-72C47DE3BCFD}" destId="{24B439DA-1337-4289-9521-9B35F3C9DB3D}" srcOrd="0" destOrd="0" presId="urn:microsoft.com/office/officeart/2005/8/layout/hierarchy4"/>
    <dgm:cxn modelId="{41B307E3-D8D2-4CB5-BBDB-4D0977D592B3}" type="presParOf" srcId="{B7A242F3-9E70-4088-B901-72C47DE3BCFD}" destId="{7F263770-BDE0-42B9-8BED-0D848913F26D}" srcOrd="1" destOrd="0" presId="urn:microsoft.com/office/officeart/2005/8/layout/hierarchy4"/>
    <dgm:cxn modelId="{B4DB0117-2148-41E4-9F0E-C58A6E34A454}" type="presParOf" srcId="{A3E0122C-BF21-442D-8725-69731DA0EDF9}" destId="{57B61583-89B5-4ECA-8936-383F52282E5C}" srcOrd="11" destOrd="0" presId="urn:microsoft.com/office/officeart/2005/8/layout/hierarchy4"/>
    <dgm:cxn modelId="{216BBD14-A161-41ED-9643-3D8EA8DB44B8}" type="presParOf" srcId="{A3E0122C-BF21-442D-8725-69731DA0EDF9}" destId="{D56301BA-7A06-4ACC-B7EA-68A27C517072}" srcOrd="12" destOrd="0" presId="urn:microsoft.com/office/officeart/2005/8/layout/hierarchy4"/>
    <dgm:cxn modelId="{31ADF309-C4FB-4A33-AB6E-B4EDF32C3BF4}" type="presParOf" srcId="{D56301BA-7A06-4ACC-B7EA-68A27C517072}" destId="{25885039-F3F1-43E8-A324-4EE8599C2EB6}" srcOrd="0" destOrd="0" presId="urn:microsoft.com/office/officeart/2005/8/layout/hierarchy4"/>
    <dgm:cxn modelId="{E030442B-9608-400E-9548-7773393AC1BC}" type="presParOf" srcId="{D56301BA-7A06-4ACC-B7EA-68A27C517072}" destId="{C83944ED-D84F-4CA8-BC72-25B6DFAA392D}" srcOrd="1" destOrd="0" presId="urn:microsoft.com/office/officeart/2005/8/layout/hierarchy4"/>
  </dgm:cxnLst>
  <dgm:bg/>
  <dgm:whole>
    <a:ln w="1270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7F59D-1B1E-4180-9936-4DB3859C3F98}">
      <dsp:nvSpPr>
        <dsp:cNvPr id="0" name=""/>
        <dsp:cNvSpPr/>
      </dsp:nvSpPr>
      <dsp:spPr>
        <a:xfrm>
          <a:off x="108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Economically Disadvantaged Data</a:t>
          </a:r>
        </a:p>
      </dsp:txBody>
      <dsp:txXfrm>
        <a:off x="30095" y="29014"/>
        <a:ext cx="2386729" cy="932572"/>
      </dsp:txXfrm>
    </dsp:sp>
    <dsp:sp modelId="{7B9B07A6-FDA4-4A22-A9EC-9AB24B6E0FEA}">
      <dsp:nvSpPr>
        <dsp:cNvPr id="0" name=""/>
        <dsp:cNvSpPr/>
      </dsp:nvSpPr>
      <dsp:spPr>
        <a:xfrm>
          <a:off x="274002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Economically Disadvantaged Data x 1.6 multiplier</a:t>
          </a:r>
        </a:p>
      </dsp:txBody>
      <dsp:txXfrm>
        <a:off x="2769035" y="29014"/>
        <a:ext cx="2386729" cy="932572"/>
      </dsp:txXfrm>
    </dsp:sp>
    <dsp:sp modelId="{14AC228E-B2DA-414F-9865-D05EA6303B5F}">
      <dsp:nvSpPr>
        <dsp:cNvPr id="0" name=""/>
        <dsp:cNvSpPr/>
      </dsp:nvSpPr>
      <dsp:spPr>
        <a:xfrm>
          <a:off x="5477965"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Other</a:t>
          </a:r>
        </a:p>
      </dsp:txBody>
      <dsp:txXfrm>
        <a:off x="5506979" y="29014"/>
        <a:ext cx="2386729" cy="9325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B73C4-0092-42E7-9E76-EE25A5738AFC}">
      <dsp:nvSpPr>
        <dsp:cNvPr id="0" name=""/>
        <dsp:cNvSpPr/>
      </dsp:nvSpPr>
      <dsp:spPr>
        <a:xfrm>
          <a:off x="410"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District-wide low-income percentage</a:t>
          </a:r>
        </a:p>
      </dsp:txBody>
      <dsp:txXfrm>
        <a:off x="30232" y="29822"/>
        <a:ext cx="958542" cy="2302557"/>
      </dsp:txXfrm>
    </dsp:sp>
    <dsp:sp modelId="{F70BBDBF-539E-4498-B7F3-3AD64C37199E}">
      <dsp:nvSpPr>
        <dsp:cNvPr id="0" name=""/>
        <dsp:cNvSpPr/>
      </dsp:nvSpPr>
      <dsp:spPr>
        <a:xfrm>
          <a:off x="114299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district-wide percentage</a:t>
          </a:r>
        </a:p>
      </dsp:txBody>
      <dsp:txXfrm>
        <a:off x="1172819" y="29822"/>
        <a:ext cx="958542" cy="2302557"/>
      </dsp:txXfrm>
    </dsp:sp>
    <dsp:sp modelId="{D5256C84-27E9-423D-A1E9-F4F3C9FCE70F}">
      <dsp:nvSpPr>
        <dsp:cNvPr id="0" name=""/>
        <dsp:cNvSpPr/>
      </dsp:nvSpPr>
      <dsp:spPr>
        <a:xfrm>
          <a:off x="556259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One school per grade span</a:t>
          </a:r>
        </a:p>
      </dsp:txBody>
      <dsp:txXfrm>
        <a:off x="5592419" y="29822"/>
        <a:ext cx="958542" cy="2302557"/>
      </dsp:txXfrm>
    </dsp:sp>
    <dsp:sp modelId="{E584DE37-BA85-4052-AAA8-11D6328C1815}">
      <dsp:nvSpPr>
        <dsp:cNvPr id="0" name=""/>
        <dsp:cNvSpPr/>
      </dsp:nvSpPr>
      <dsp:spPr>
        <a:xfrm>
          <a:off x="6705604"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Total enrollment less than 1,000</a:t>
          </a:r>
        </a:p>
      </dsp:txBody>
      <dsp:txXfrm>
        <a:off x="6735426" y="29822"/>
        <a:ext cx="958542" cy="2302557"/>
      </dsp:txXfrm>
    </dsp:sp>
    <dsp:sp modelId="{450ABE82-D1EC-465A-A2D5-D7A75B88D470}">
      <dsp:nvSpPr>
        <dsp:cNvPr id="0" name=""/>
        <dsp:cNvSpPr/>
      </dsp:nvSpPr>
      <dsp:spPr>
        <a:xfrm>
          <a:off x="2286004"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35% Rule</a:t>
          </a:r>
        </a:p>
      </dsp:txBody>
      <dsp:txXfrm>
        <a:off x="2315826" y="29822"/>
        <a:ext cx="958542" cy="2302557"/>
      </dsp:txXfrm>
    </dsp:sp>
    <dsp:sp modelId="{24B439DA-1337-4289-9521-9B35F3C9DB3D}">
      <dsp:nvSpPr>
        <dsp:cNvPr id="0" name=""/>
        <dsp:cNvSpPr/>
      </dsp:nvSpPr>
      <dsp:spPr>
        <a:xfrm>
          <a:off x="335279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35% rule</a:t>
          </a:r>
        </a:p>
      </dsp:txBody>
      <dsp:txXfrm>
        <a:off x="3382619" y="29822"/>
        <a:ext cx="958542" cy="2302557"/>
      </dsp:txXfrm>
    </dsp:sp>
    <dsp:sp modelId="{25885039-F3F1-43E8-A324-4EE8599C2EB6}">
      <dsp:nvSpPr>
        <dsp:cNvPr id="0" name=""/>
        <dsp:cNvSpPr/>
      </dsp:nvSpPr>
      <dsp:spPr>
        <a:xfrm>
          <a:off x="4495804"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group-wide percentage</a:t>
          </a:r>
        </a:p>
      </dsp:txBody>
      <dsp:txXfrm>
        <a:off x="4525626" y="29822"/>
        <a:ext cx="958542" cy="23025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7/10/2020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12828477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7/10/2020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4211832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4</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email">
            <a:lum bright="20000"/>
            <a:extLst>
              <a:ext uri="{28A0092B-C50C-407E-A947-70E740481C1C}">
                <a14:useLocalDpi xmlns:a14="http://schemas.microsoft.com/office/drawing/2010/main"/>
              </a:ext>
            </a:extLst>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8" name="Picture 2" descr="Massachusetts Department of Elementary and Secondary Education"/>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7/10/2020</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email">
            <a:lum bright="20000"/>
            <a:extLst>
              <a:ext uri="{28A0092B-C50C-407E-A947-70E740481C1C}">
                <a14:useLocalDpi xmlns:a14="http://schemas.microsoft.com/office/drawing/2010/main"/>
              </a:ext>
            </a:extLst>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2" name="Picture 11" descr="ESE Logo"/>
          <p:cNvPicPr>
            <a:picLocks noChangeAspect="1"/>
          </p:cNvPicPr>
          <p:nvPr/>
        </p:nvPicPr>
        <p:blipFill>
          <a:blip r:embed="rId3" cstate="email">
            <a:extLst>
              <a:ext uri="{28A0092B-C50C-407E-A947-70E740481C1C}">
                <a14:useLocalDpi xmlns:a14="http://schemas.microsoft.com/office/drawing/2010/main"/>
              </a:ext>
            </a:extLst>
          </a:blip>
          <a:srcRect l="22374" t="42899"/>
          <a:stretch>
            <a:fillRect/>
          </a:stretch>
        </p:blipFill>
        <p:spPr>
          <a:xfrm>
            <a:off x="5486400" y="6019800"/>
            <a:ext cx="1828800" cy="654233"/>
          </a:xfrm>
          <a:prstGeom prst="rect">
            <a:avLst/>
          </a:prstGeom>
        </p:spPr>
      </p:pic>
      <p:sp>
        <p:nvSpPr>
          <p:cNvPr id="13" name="Content Placeholder 12"/>
          <p:cNvSpPr>
            <a:spLocks noGrp="1"/>
          </p:cNvSpPr>
          <p:nvPr>
            <p:ph sz="quarter" idx="10"/>
          </p:nvPr>
        </p:nvSpPr>
        <p:spPr>
          <a:xfrm>
            <a:off x="685800" y="381000"/>
            <a:ext cx="67818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7/10/2020</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D1969">
                  <a:tint val="75000"/>
                </a:srgbClr>
              </a:solidFill>
              <a:latin typeface="Arial" charset="0"/>
              <a:cs typeface="Arial" charset="0"/>
            </a:endParaRPr>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a:solidFill>
                  <a:srgbClr val="0D1969">
                    <a:tint val="75000"/>
                  </a:srgbClr>
                </a:solidFill>
                <a:latin typeface="Arial" charset="0"/>
                <a:cs typeface="Arial" charset="0"/>
              </a:rPr>
              <a:t>Massachusetts Department of Elementary and Secondary Education</a:t>
            </a:r>
            <a:endParaRPr lang="en-US" dirty="0">
              <a:solidFill>
                <a:srgbClr val="0D1969">
                  <a:tint val="75000"/>
                </a:srgbClr>
              </a:solidFill>
              <a:latin typeface="Arial" charset="0"/>
              <a:cs typeface="Arial" charset="0"/>
            </a:endParaRPr>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pPr fontAlgn="base">
              <a:spcBef>
                <a:spcPct val="0"/>
              </a:spcBef>
              <a:spcAft>
                <a:spcPct val="0"/>
              </a:spcAft>
              <a:defRPr/>
            </a:pPr>
            <a:fld id="{5D880029-59AD-408D-B9E9-C4DB9223719A}" type="slidenum">
              <a:rPr lang="en-US" smtClean="0">
                <a:solidFill>
                  <a:srgbClr val="0D1969">
                    <a:tint val="75000"/>
                  </a:srgbClr>
                </a:solidFill>
                <a:cs typeface="Arial" charset="0"/>
              </a:rPr>
              <a:pPr fontAlgn="base">
                <a:spcBef>
                  <a:spcPct val="0"/>
                </a:spcBef>
                <a:spcAft>
                  <a:spcPct val="0"/>
                </a:spcAft>
                <a:defRPr/>
              </a:pPr>
              <a:t>‹#›</a:t>
            </a:fld>
            <a:endParaRPr lang="en-US" dirty="0">
              <a:solidFill>
                <a:srgbClr val="0D1969">
                  <a:tint val="75000"/>
                </a:srgbClr>
              </a:solidFill>
              <a:cs typeface="Arial" charset="0"/>
            </a:endParaRPr>
          </a:p>
        </p:txBody>
      </p:sp>
    </p:spTree>
  </p:cSld>
  <p:clrMap bg1="lt1" tx1="dk1" bg2="lt2" tx2="dk2" accent1="accent1" accent2="accent2" accent3="accent3" accent4="accent4" accent5="accent5" accent6="accent6" hlink="hlink" folHlink="folHlink"/>
  <p:sldLayoutIdLst>
    <p:sldLayoutId id="2147483780" r:id="rId1"/>
    <p:sldLayoutId id="2147483815" r:id="rId2"/>
    <p:sldLayoutId id="2147483753" r:id="rId3"/>
    <p:sldLayoutId id="2147483758" r:id="rId4"/>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ass.mass.edu/federalgrants" TargetMode="External"/><Relationship Id="rId2" Type="http://schemas.openxmlformats.org/officeDocument/2006/relationships/hyperlink" Target="mailto:federalgrantprograms@doe.mas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grants/award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rofiles.doe.mass.edu/statereport/accountability.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Selecting Title I schools and allocating funds</a:t>
            </a:r>
          </a:p>
        </p:txBody>
      </p:sp>
      <p:sp>
        <p:nvSpPr>
          <p:cNvPr id="3" name="Subtitle 2"/>
          <p:cNvSpPr>
            <a:spLocks noGrp="1"/>
          </p:cNvSpPr>
          <p:nvPr>
            <p:ph type="subTitle" idx="1"/>
          </p:nvPr>
        </p:nvSpPr>
        <p:spPr/>
        <p:txBody>
          <a:bodyPr/>
          <a:lstStyle/>
          <a:p>
            <a:r>
              <a:rPr lang="en-US" dirty="0"/>
              <a:t>June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706562"/>
          </a:xfrm>
        </p:spPr>
        <p:txBody>
          <a:bodyPr>
            <a:normAutofit fontScale="90000"/>
          </a:bodyPr>
          <a:lstStyle/>
          <a:p>
            <a:r>
              <a:rPr lang="en-US" dirty="0"/>
              <a:t>Rank all schools in descending order by the percentage of greatest poverty</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pic>
        <p:nvPicPr>
          <p:cNvPr id="2052" name="Picture 4" descr="Schools with 75% poverty or higher : Serve all or as many schools as funding allows. Serve school with less than 35% poverty if funds remain. &#10;&#10;Schools with 35% poverty or higher: Serve as many schools as possible in order of poverty. If funds remain, sevre schools with less than 35% poverty. &#10;&#10;Schools with less than 35% poverty: Serve if possible, and qualify schools. "/>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2133600"/>
            <a:ext cx="7652084" cy="4038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477962"/>
          </a:xfrm>
        </p:spPr>
        <p:txBody>
          <a:bodyPr>
            <a:normAutofit fontScale="90000"/>
          </a:bodyPr>
          <a:lstStyle/>
          <a:p>
            <a:r>
              <a:rPr lang="en-US" dirty="0"/>
              <a:t>Identify schools having the greatest need for additional services</a:t>
            </a:r>
          </a:p>
        </p:txBody>
      </p:sp>
      <p:sp>
        <p:nvSpPr>
          <p:cNvPr id="3" name="Content Placeholder 2"/>
          <p:cNvSpPr>
            <a:spLocks noGrp="1"/>
          </p:cNvSpPr>
          <p:nvPr>
            <p:ph idx="1"/>
          </p:nvPr>
        </p:nvSpPr>
        <p:spPr>
          <a:xfrm>
            <a:off x="609600" y="2133600"/>
            <a:ext cx="7924800" cy="3992563"/>
          </a:xfrm>
        </p:spPr>
        <p:txBody>
          <a:bodyPr>
            <a:normAutofit/>
          </a:bodyPr>
          <a:lstStyle/>
          <a:p>
            <a:pPr>
              <a:buNone/>
            </a:pPr>
            <a:r>
              <a:rPr lang="en-US" sz="2400" dirty="0">
                <a:latin typeface="+mn-lt"/>
              </a:rPr>
              <a:t>For each school, consider:</a:t>
            </a:r>
          </a:p>
          <a:p>
            <a:r>
              <a:rPr lang="en-US" sz="2400" dirty="0">
                <a:latin typeface="+mn-lt"/>
              </a:rPr>
              <a:t>Accountability and assistance Level</a:t>
            </a:r>
          </a:p>
          <a:p>
            <a:r>
              <a:rPr lang="en-US" sz="2400" dirty="0">
                <a:latin typeface="+mn-lt"/>
              </a:rPr>
              <a:t>Low-performing subgroup(s)</a:t>
            </a:r>
          </a:p>
          <a:p>
            <a:r>
              <a:rPr lang="en-US" sz="2400" dirty="0">
                <a:latin typeface="+mn-lt"/>
              </a:rPr>
              <a:t>Presence of additional funding (beyond Title I)</a:t>
            </a:r>
          </a:p>
          <a:p>
            <a:endParaRPr lang="en-US" sz="2400"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Allocate funds to schools</a:t>
            </a:r>
          </a:p>
        </p:txBody>
      </p:sp>
      <p:sp>
        <p:nvSpPr>
          <p:cNvPr id="3" name="Content Placeholder 2"/>
          <p:cNvSpPr>
            <a:spLocks noGrp="1"/>
          </p:cNvSpPr>
          <p:nvPr>
            <p:ph idx="1"/>
          </p:nvPr>
        </p:nvSpPr>
        <p:spPr>
          <a:xfrm>
            <a:off x="609600" y="1600200"/>
            <a:ext cx="7924800" cy="4525963"/>
          </a:xfrm>
        </p:spPr>
        <p:txBody>
          <a:bodyPr/>
          <a:lstStyle/>
          <a:p>
            <a:r>
              <a:rPr lang="en-US" sz="2400" dirty="0">
                <a:latin typeface="+mn-lt"/>
              </a:rPr>
              <a:t>Base school allocations on the per-pupil amounts and low-income enrollment for each school</a:t>
            </a:r>
          </a:p>
          <a:p>
            <a:pPr>
              <a:buNone/>
            </a:pPr>
            <a:endParaRPr lang="en-US" sz="2400" dirty="0">
              <a:latin typeface="+mn-lt"/>
            </a:endParaRPr>
          </a:p>
          <a:p>
            <a:r>
              <a:rPr lang="en-US" sz="2400" dirty="0">
                <a:latin typeface="+mn-lt"/>
              </a:rPr>
              <a:t>Include required accountability-related district-level reservations for targeted supports and interventions</a:t>
            </a:r>
          </a:p>
          <a:p>
            <a:pPr>
              <a:buNone/>
            </a:pPr>
            <a:endParaRPr lang="en-US" sz="2400" dirty="0">
              <a:latin typeface="+mn-lt"/>
            </a:endParaRPr>
          </a:p>
          <a:p>
            <a:pPr>
              <a:buNone/>
            </a:pPr>
            <a:r>
              <a:rPr lang="en-US" sz="2000" b="1" dirty="0">
                <a:latin typeface="+mn-lt"/>
              </a:rPr>
              <a:t>Note: </a:t>
            </a:r>
          </a:p>
          <a:p>
            <a:pPr marL="0" indent="0">
              <a:buNone/>
            </a:pPr>
            <a:r>
              <a:rPr lang="en-US" sz="2000" dirty="0">
                <a:latin typeface="+mn-lt"/>
              </a:rPr>
              <a:t>Minimum per-pupil amounts are set for districts serving schools under 35% poverty. Districts serving only schools at or above 35% poverty can set the per-pupil amount. </a:t>
            </a: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Determine the actual per-pupil amount for each Title I school</a:t>
            </a:r>
          </a:p>
        </p:txBody>
      </p:sp>
      <p:sp>
        <p:nvSpPr>
          <p:cNvPr id="3" name="Content Placeholder 2"/>
          <p:cNvSpPr>
            <a:spLocks noGrp="1"/>
          </p:cNvSpPr>
          <p:nvPr>
            <p:ph idx="1"/>
          </p:nvPr>
        </p:nvSpPr>
        <p:spPr>
          <a:xfrm>
            <a:off x="609600" y="1752600"/>
            <a:ext cx="7924800" cy="4373563"/>
          </a:xfrm>
        </p:spPr>
        <p:txBody>
          <a:bodyPr>
            <a:normAutofit/>
          </a:bodyPr>
          <a:lstStyle/>
          <a:p>
            <a:r>
              <a:rPr lang="en-US" sz="2400" dirty="0">
                <a:latin typeface="+mn-lt"/>
              </a:rPr>
              <a:t>Based on each school’s total allocation divided by the number of low-income students enrolled in the school</a:t>
            </a:r>
          </a:p>
          <a:p>
            <a:pPr>
              <a:buNone/>
            </a:pPr>
            <a:endParaRPr lang="en-US" sz="2400" dirty="0">
              <a:latin typeface="+mn-lt"/>
            </a:endParaRPr>
          </a:p>
          <a:p>
            <a:r>
              <a:rPr lang="en-US" sz="2400" dirty="0">
                <a:latin typeface="+mn-lt"/>
              </a:rPr>
              <a:t>Per-pupil allocations must either be equal across all served schools in the district or descend in the order of poverty percentage for each served school</a:t>
            </a:r>
          </a:p>
          <a:p>
            <a:pPr>
              <a:buNone/>
            </a:pPr>
            <a:endParaRPr lang="en-US" sz="2400" dirty="0">
              <a:latin typeface="+mn-lt"/>
            </a:endParaRPr>
          </a:p>
          <a:p>
            <a:pPr lvl="0"/>
            <a:r>
              <a:rPr lang="en-US" sz="2400" dirty="0">
                <a:latin typeface="+mn-lt"/>
              </a:rPr>
              <a:t>School allocations must meet minimum funding requirements based on minimum per-pupil allocations and low-income enrollment</a:t>
            </a:r>
          </a:p>
          <a:p>
            <a:pPr lvl="0">
              <a:buNone/>
            </a:pPr>
            <a:endParaRPr lang="en-US" sz="2400" b="1"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Questions?</a:t>
            </a:r>
          </a:p>
        </p:txBody>
      </p:sp>
      <p:sp>
        <p:nvSpPr>
          <p:cNvPr id="3" name="Content Placeholder 2"/>
          <p:cNvSpPr>
            <a:spLocks noGrp="1"/>
          </p:cNvSpPr>
          <p:nvPr>
            <p:ph idx="1"/>
          </p:nvPr>
        </p:nvSpPr>
        <p:spPr/>
        <p:txBody>
          <a:bodyPr/>
          <a:lstStyle/>
          <a:p>
            <a:pPr algn="ctr">
              <a:buNone/>
            </a:pPr>
            <a:r>
              <a:rPr lang="en-US" sz="2400" dirty="0">
                <a:latin typeface="+mn-lt"/>
              </a:rPr>
              <a:t>Resource Allocation Strategy and Planning</a:t>
            </a:r>
          </a:p>
          <a:p>
            <a:pPr algn="ctr">
              <a:buNone/>
            </a:pPr>
            <a:endParaRPr lang="en-US" sz="2400" dirty="0">
              <a:latin typeface="+mn-lt"/>
            </a:endParaRPr>
          </a:p>
          <a:p>
            <a:pPr algn="ctr">
              <a:buNone/>
            </a:pPr>
            <a:r>
              <a:rPr lang="en-US" sz="2400" dirty="0">
                <a:latin typeface="+mn-lt"/>
              </a:rPr>
              <a:t>(781) 338-6230</a:t>
            </a:r>
          </a:p>
          <a:p>
            <a:pPr algn="ctr">
              <a:buNone/>
            </a:pPr>
            <a:endParaRPr lang="en-US" sz="2400" dirty="0">
              <a:latin typeface="+mn-lt"/>
            </a:endParaRPr>
          </a:p>
          <a:p>
            <a:pPr algn="ctr">
              <a:buNone/>
            </a:pPr>
            <a:r>
              <a:rPr lang="en-US" sz="2400" dirty="0">
                <a:latin typeface="+mn-lt"/>
                <a:hlinkClick r:id="rId2"/>
              </a:rPr>
              <a:t>federalgrantprograms@doe.mass.edu</a:t>
            </a:r>
            <a:endParaRPr lang="en-US" sz="2400" dirty="0">
              <a:latin typeface="+mn-lt"/>
            </a:endParaRPr>
          </a:p>
          <a:p>
            <a:pPr algn="ctr">
              <a:buNone/>
            </a:pPr>
            <a:endParaRPr lang="en-US" sz="2400" dirty="0">
              <a:latin typeface="+mn-lt"/>
            </a:endParaRPr>
          </a:p>
          <a:p>
            <a:pPr algn="ctr">
              <a:buNone/>
            </a:pPr>
            <a:r>
              <a:rPr lang="en-US" sz="2400" dirty="0">
                <a:hlinkClick r:id="rId3"/>
              </a:rPr>
              <a:t>www.mass.mass.edu/federalgrants</a:t>
            </a:r>
            <a:endParaRPr lang="en-US" sz="2400" dirty="0"/>
          </a:p>
          <a:p>
            <a:pPr algn="ctr">
              <a:buNone/>
            </a:pPr>
            <a:endParaRPr lang="en-US" sz="2400" dirty="0"/>
          </a:p>
          <a:p>
            <a:pPr algn="ctr">
              <a:buNone/>
            </a:pPr>
            <a:endParaRPr lang="en-US" dirty="0">
              <a:latin typeface="+mn-lt"/>
            </a:endParaRPr>
          </a:p>
          <a:p>
            <a:pPr algn="ctr">
              <a:buNone/>
            </a:pPr>
            <a:endParaRPr lang="en-US" dirty="0">
              <a:latin typeface="+mn-lt"/>
            </a:endParaRPr>
          </a:p>
          <a:p>
            <a:pPr algn="ctr">
              <a:buNone/>
            </a:pPr>
            <a:endParaRPr lang="en-US" dirty="0">
              <a:latin typeface="+mn-lt"/>
            </a:endParaRP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normAutofit/>
          </a:bodyPr>
          <a:lstStyle/>
          <a:p>
            <a:r>
              <a:rPr lang="en-US" sz="4000" dirty="0"/>
              <a:t>Overview</a:t>
            </a:r>
          </a:p>
        </p:txBody>
      </p:sp>
      <p:sp>
        <p:nvSpPr>
          <p:cNvPr id="3" name="Content Placeholder 2"/>
          <p:cNvSpPr>
            <a:spLocks noGrp="1"/>
          </p:cNvSpPr>
          <p:nvPr>
            <p:ph idx="1"/>
          </p:nvPr>
        </p:nvSpPr>
        <p:spPr>
          <a:xfrm>
            <a:off x="533400" y="1219200"/>
            <a:ext cx="8229600" cy="5029200"/>
          </a:xfrm>
        </p:spPr>
        <p:txBody>
          <a:bodyPr>
            <a:noAutofit/>
          </a:bodyPr>
          <a:lstStyle/>
          <a:p>
            <a:pPr marL="514350" indent="-514350">
              <a:lnSpc>
                <a:spcPct val="150000"/>
              </a:lnSpc>
              <a:buFont typeface="+mj-lt"/>
              <a:buAutoNum type="arabicPeriod"/>
            </a:pPr>
            <a:r>
              <a:rPr lang="en-US" sz="1600" dirty="0">
                <a:latin typeface="+mn-lt"/>
              </a:rPr>
              <a:t>Introduction</a:t>
            </a:r>
          </a:p>
          <a:p>
            <a:pPr marL="514350" indent="-514350">
              <a:lnSpc>
                <a:spcPct val="150000"/>
              </a:lnSpc>
              <a:buFont typeface="+mj-lt"/>
              <a:buAutoNum type="arabicPeriod"/>
            </a:pPr>
            <a:r>
              <a:rPr lang="en-US" sz="1600" dirty="0">
                <a:latin typeface="+mn-lt"/>
              </a:rPr>
              <a:t>Obtain the district’s Title I allocation</a:t>
            </a:r>
          </a:p>
          <a:p>
            <a:pPr marL="514350" indent="-514350">
              <a:lnSpc>
                <a:spcPct val="150000"/>
              </a:lnSpc>
              <a:buFont typeface="+mj-lt"/>
              <a:buAutoNum type="arabicPeriod"/>
            </a:pPr>
            <a:r>
              <a:rPr lang="en-US" sz="1600" dirty="0">
                <a:latin typeface="+mn-lt"/>
              </a:rPr>
              <a:t>Determine district-level reservations</a:t>
            </a:r>
          </a:p>
          <a:p>
            <a:pPr marL="514350" indent="-514350">
              <a:lnSpc>
                <a:spcPct val="150000"/>
              </a:lnSpc>
              <a:buFont typeface="+mj-lt"/>
              <a:buAutoNum type="arabicPeriod"/>
            </a:pPr>
            <a:r>
              <a:rPr lang="en-US" sz="1600" dirty="0">
                <a:latin typeface="+mn-lt"/>
              </a:rPr>
              <a:t>Determine if rank ordering by poverty percentage is needed for school-level funding</a:t>
            </a:r>
          </a:p>
          <a:p>
            <a:pPr marL="914400" lvl="1" indent="-457200">
              <a:lnSpc>
                <a:spcPct val="150000"/>
              </a:lnSpc>
              <a:buFont typeface="+mj-lt"/>
              <a:buAutoNum type="alphaLcPeriod"/>
            </a:pPr>
            <a:r>
              <a:rPr lang="en-US" sz="1600" dirty="0">
                <a:latin typeface="+mn-lt"/>
              </a:rPr>
              <a:t>For districts/charter schools with only one school per grade span</a:t>
            </a:r>
          </a:p>
          <a:p>
            <a:pPr marL="914400" lvl="1" indent="-457200">
              <a:lnSpc>
                <a:spcPct val="150000"/>
              </a:lnSpc>
              <a:buFont typeface="+mj-lt"/>
              <a:buAutoNum type="alphaLcPeriod"/>
            </a:pPr>
            <a:r>
              <a:rPr lang="en-US" sz="1600" dirty="0">
                <a:latin typeface="+mn-lt"/>
              </a:rPr>
              <a:t>For districts/charter schools with enrollment less than 1,000 students</a:t>
            </a:r>
          </a:p>
          <a:p>
            <a:pPr marL="514350" indent="-514350">
              <a:lnSpc>
                <a:spcPct val="150000"/>
              </a:lnSpc>
              <a:buFont typeface="+mj-lt"/>
              <a:buAutoNum type="arabicPeriod"/>
            </a:pPr>
            <a:r>
              <a:rPr lang="en-US" sz="1600" dirty="0">
                <a:latin typeface="+mn-lt"/>
              </a:rPr>
              <a:t>Select the basis for determining poverty</a:t>
            </a:r>
          </a:p>
          <a:p>
            <a:pPr marL="514350" indent="-514350">
              <a:lnSpc>
                <a:spcPct val="150000"/>
              </a:lnSpc>
              <a:buFont typeface="+mj-lt"/>
              <a:buAutoNum type="arabicPeriod"/>
            </a:pPr>
            <a:r>
              <a:rPr lang="en-US" sz="1600" dirty="0">
                <a:latin typeface="+mn-lt"/>
              </a:rPr>
              <a:t>Choose the method for qualifying schools</a:t>
            </a:r>
          </a:p>
          <a:p>
            <a:pPr marL="514350" indent="-514350">
              <a:lnSpc>
                <a:spcPct val="150000"/>
              </a:lnSpc>
              <a:buFont typeface="+mj-lt"/>
              <a:buAutoNum type="arabicPeriod"/>
            </a:pPr>
            <a:r>
              <a:rPr lang="en-US" sz="1600" dirty="0">
                <a:latin typeface="+mn-lt"/>
              </a:rPr>
              <a:t>Rank all schools in descending order by the percentage of greatest poverty</a:t>
            </a:r>
          </a:p>
          <a:p>
            <a:pPr marL="514350" indent="-514350">
              <a:lnSpc>
                <a:spcPct val="150000"/>
              </a:lnSpc>
              <a:buFont typeface="+mj-lt"/>
              <a:buAutoNum type="arabicPeriod"/>
            </a:pPr>
            <a:r>
              <a:rPr lang="en-US" sz="1600" dirty="0">
                <a:latin typeface="+mn-lt"/>
              </a:rPr>
              <a:t>Identify schools having the greatest need for additional services</a:t>
            </a:r>
          </a:p>
          <a:p>
            <a:pPr marL="514350" indent="-514350">
              <a:lnSpc>
                <a:spcPct val="150000"/>
              </a:lnSpc>
              <a:buFont typeface="+mj-lt"/>
              <a:buAutoNum type="arabicPeriod"/>
            </a:pPr>
            <a:r>
              <a:rPr lang="en-US" sz="1600" dirty="0">
                <a:latin typeface="+mn-lt"/>
              </a:rPr>
              <a:t>Allocate funds to schools</a:t>
            </a:r>
          </a:p>
          <a:p>
            <a:pPr marL="514350" indent="-514350">
              <a:lnSpc>
                <a:spcPct val="150000"/>
              </a:lnSpc>
              <a:buFont typeface="+mj-lt"/>
              <a:buAutoNum type="arabicPeriod"/>
            </a:pPr>
            <a:r>
              <a:rPr lang="en-US" sz="1600" dirty="0">
                <a:latin typeface="+mn-lt"/>
              </a:rPr>
              <a:t>Determine the actual per-pupil amount for each Title I school</a:t>
            </a:r>
          </a:p>
        </p:txBody>
      </p:sp>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lstStyle/>
          <a:p>
            <a:r>
              <a:rPr lang="en-US" sz="4000" dirty="0"/>
              <a:t>Introduction</a:t>
            </a:r>
            <a:endParaRPr lang="en-US" dirty="0"/>
          </a:p>
        </p:txBody>
      </p:sp>
      <p:sp>
        <p:nvSpPr>
          <p:cNvPr id="3" name="Content Placeholder 2"/>
          <p:cNvSpPr>
            <a:spLocks noGrp="1"/>
          </p:cNvSpPr>
          <p:nvPr>
            <p:ph idx="1"/>
          </p:nvPr>
        </p:nvSpPr>
        <p:spPr>
          <a:xfrm>
            <a:off x="609600" y="1219200"/>
            <a:ext cx="7924800" cy="5257800"/>
          </a:xfrm>
        </p:spPr>
        <p:txBody>
          <a:bodyPr>
            <a:noAutofit/>
          </a:bodyPr>
          <a:lstStyle/>
          <a:p>
            <a:pPr marL="0" indent="0">
              <a:buNone/>
            </a:pPr>
            <a:r>
              <a:rPr lang="en-US" sz="2400" dirty="0">
                <a:latin typeface="+mn-lt"/>
              </a:rPr>
              <a:t>Federal Title I, Part A funds are allocated to districts with high percentages or high numbers of children from low-income families. In turn, districts must identify Title I schools and assign funds to those schools based on poverty percentage. Districts may also consider school performance when funding school- and district-level supports and interventions with Title I.</a:t>
            </a:r>
          </a:p>
          <a:p>
            <a:pPr marL="0" indent="0">
              <a:buNone/>
            </a:pPr>
            <a:endParaRPr lang="en-US" sz="2400" dirty="0">
              <a:latin typeface="+mn-lt"/>
            </a:endParaRPr>
          </a:p>
          <a:p>
            <a:pPr marL="0" indent="0">
              <a:buNone/>
            </a:pPr>
            <a:r>
              <a:rPr lang="en-US" sz="2400" dirty="0">
                <a:latin typeface="+mn-lt"/>
              </a:rPr>
              <a:t>The primary purpose of this guide is to provide to Title I Directors and other district staff a brief overview of the process used in selecting and allocating funds to schools for the purposes of implementing Title I programs.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a:t>Obtain the district’s total Title I allocation and accountability and assistance categories</a:t>
            </a:r>
          </a:p>
        </p:txBody>
      </p:sp>
      <p:sp>
        <p:nvSpPr>
          <p:cNvPr id="3" name="Content Placeholder 2"/>
          <p:cNvSpPr>
            <a:spLocks noGrp="1"/>
          </p:cNvSpPr>
          <p:nvPr>
            <p:ph idx="1"/>
          </p:nvPr>
        </p:nvSpPr>
        <p:spPr>
          <a:xfrm>
            <a:off x="609600" y="2514600"/>
            <a:ext cx="8229600" cy="3611563"/>
          </a:xfrm>
        </p:spPr>
        <p:txBody>
          <a:bodyPr>
            <a:normAutofit/>
          </a:bodyPr>
          <a:lstStyle/>
          <a:p>
            <a:r>
              <a:rPr lang="en-US" sz="2400" dirty="0">
                <a:latin typeface="+mn-lt"/>
              </a:rPr>
              <a:t>District Title I, Part A allocations: </a:t>
            </a:r>
            <a:r>
              <a:rPr lang="en-US" sz="2400" u="sng" dirty="0">
                <a:latin typeface="+mn-lt"/>
                <a:hlinkClick r:id="rId3"/>
              </a:rPr>
              <a:t>http://www.doe.mass.edu/grants/awards.html</a:t>
            </a:r>
            <a:endParaRPr lang="en-US" sz="2400" u="sng" dirty="0">
              <a:latin typeface="+mn-lt"/>
            </a:endParaRPr>
          </a:p>
          <a:p>
            <a:pPr marL="0" indent="0">
              <a:buNone/>
            </a:pPr>
            <a:endParaRPr lang="en-US" sz="2400" u="sng" dirty="0">
              <a:latin typeface="+mn-lt"/>
            </a:endParaRPr>
          </a:p>
          <a:p>
            <a:r>
              <a:rPr lang="en-US" sz="2400" dirty="0">
                <a:latin typeface="+mn-lt"/>
              </a:rPr>
              <a:t>District and school accountability and assistance categories: </a:t>
            </a:r>
            <a:r>
              <a:rPr lang="en-US" sz="2400" dirty="0">
                <a:latin typeface="+mn-lt"/>
                <a:hlinkClick r:id="rId4"/>
              </a:rPr>
              <a:t>http://profiles.doe.mass.edu/statereport/accountability.aspx</a:t>
            </a:r>
            <a:endParaRPr lang="en-US" sz="2400" dirty="0">
              <a:latin typeface="+mn-lt"/>
            </a:endParaRPr>
          </a:p>
          <a:p>
            <a:pPr marL="0" indent="0">
              <a:buNone/>
            </a:pPr>
            <a:r>
              <a:rPr lang="en-US" sz="2400" dirty="0">
                <a:latin typeface="+mn-lt"/>
              </a:rPr>
              <a:t>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normAutofit fontScale="90000"/>
          </a:bodyPr>
          <a:lstStyle/>
          <a:p>
            <a:r>
              <a:rPr lang="en-US" dirty="0"/>
              <a:t>Determine district-level reservations</a:t>
            </a:r>
          </a:p>
        </p:txBody>
      </p:sp>
      <p:grpSp>
        <p:nvGrpSpPr>
          <p:cNvPr id="20" name="Group 19"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GrpSpPr/>
          <p:nvPr/>
        </p:nvGrpSpPr>
        <p:grpSpPr>
          <a:xfrm>
            <a:off x="755731" y="1486693"/>
            <a:ext cx="7171481" cy="4525963"/>
            <a:chOff x="755731" y="1486693"/>
            <a:chExt cx="7171481" cy="4525963"/>
          </a:xfrm>
        </p:grpSpPr>
        <p:sp>
          <p:nvSpPr>
            <p:cNvPr id="8" name="Freeform 7"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SpPr/>
            <p:nvPr/>
          </p:nvSpPr>
          <p:spPr>
            <a:xfrm>
              <a:off x="755731" y="1486693"/>
              <a:ext cx="7171481" cy="4525963"/>
            </a:xfrm>
            <a:custGeom>
              <a:avLst/>
              <a:gdLst>
                <a:gd name="connsiteX0" fmla="*/ 0 w 7171481"/>
                <a:gd name="connsiteY0" fmla="*/ 452596 h 4525963"/>
                <a:gd name="connsiteX1" fmla="*/ 452596 w 7171481"/>
                <a:gd name="connsiteY1" fmla="*/ 0 h 4525963"/>
                <a:gd name="connsiteX2" fmla="*/ 6718885 w 7171481"/>
                <a:gd name="connsiteY2" fmla="*/ 0 h 4525963"/>
                <a:gd name="connsiteX3" fmla="*/ 7171481 w 7171481"/>
                <a:gd name="connsiteY3" fmla="*/ 452596 h 4525963"/>
                <a:gd name="connsiteX4" fmla="*/ 7171481 w 7171481"/>
                <a:gd name="connsiteY4" fmla="*/ 4073367 h 4525963"/>
                <a:gd name="connsiteX5" fmla="*/ 6718885 w 7171481"/>
                <a:gd name="connsiteY5" fmla="*/ 4525963 h 4525963"/>
                <a:gd name="connsiteX6" fmla="*/ 452596 w 7171481"/>
                <a:gd name="connsiteY6" fmla="*/ 4525963 h 4525963"/>
                <a:gd name="connsiteX7" fmla="*/ 0 w 7171481"/>
                <a:gd name="connsiteY7" fmla="*/ 4073367 h 4525963"/>
                <a:gd name="connsiteX8" fmla="*/ 0 w 7171481"/>
                <a:gd name="connsiteY8" fmla="*/ 452596 h 452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1481" h="4525963">
                  <a:moveTo>
                    <a:pt x="0" y="452596"/>
                  </a:moveTo>
                  <a:cubicBezTo>
                    <a:pt x="0" y="202634"/>
                    <a:pt x="202634" y="0"/>
                    <a:pt x="452596" y="0"/>
                  </a:cubicBezTo>
                  <a:lnTo>
                    <a:pt x="6718885" y="0"/>
                  </a:lnTo>
                  <a:cubicBezTo>
                    <a:pt x="6968847" y="0"/>
                    <a:pt x="7171481" y="202634"/>
                    <a:pt x="7171481" y="452596"/>
                  </a:cubicBezTo>
                  <a:lnTo>
                    <a:pt x="7171481" y="4073367"/>
                  </a:lnTo>
                  <a:cubicBezTo>
                    <a:pt x="7171481" y="4323329"/>
                    <a:pt x="6968847" y="4525963"/>
                    <a:pt x="6718885" y="4525963"/>
                  </a:cubicBezTo>
                  <a:lnTo>
                    <a:pt x="452596" y="4525963"/>
                  </a:lnTo>
                  <a:cubicBezTo>
                    <a:pt x="202634" y="4525963"/>
                    <a:pt x="0" y="4323329"/>
                    <a:pt x="0" y="4073367"/>
                  </a:cubicBezTo>
                  <a:lnTo>
                    <a:pt x="0" y="452596"/>
                  </a:lnTo>
                  <a:close/>
                </a:path>
              </a:pathLst>
            </a:custGeom>
            <a:noFill/>
            <a:ln w="9525">
              <a:solidFill>
                <a:schemeClr val="accent1"/>
              </a:solidFill>
            </a:ln>
          </p:spPr>
          <p:style>
            <a:lnRef idx="0">
              <a:scrgbClr r="0" g="0" b="0"/>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txBody>
            <a:bodyPr spcFirstLastPara="0" vert="horz" wrap="square" lIns="68580" tIns="68580" rIns="68580" bIns="3236755" numCol="1" spcCol="1270" anchor="ctr" anchorCtr="0">
              <a:noAutofit/>
            </a:bodyPr>
            <a:lstStyle/>
            <a:p>
              <a:pPr lvl="0" algn="ctr" defTabSz="800100">
                <a:lnSpc>
                  <a:spcPct val="90000"/>
                </a:lnSpc>
                <a:spcBef>
                  <a:spcPct val="0"/>
                </a:spcBef>
                <a:spcAft>
                  <a:spcPct val="35000"/>
                </a:spcAft>
              </a:pPr>
              <a:r>
                <a:rPr lang="en-US" sz="1800" b="1" kern="1200" dirty="0"/>
                <a:t>Step 1 District Reservations</a:t>
              </a:r>
            </a:p>
          </p:txBody>
        </p:sp>
        <p:sp>
          <p:nvSpPr>
            <p:cNvPr id="9" name="Freeform 8" descr="Equitable participation  for private school &#10;"/>
            <p:cNvSpPr/>
            <p:nvPr/>
          </p:nvSpPr>
          <p:spPr>
            <a:xfrm>
              <a:off x="1472879" y="2845491"/>
              <a:ext cx="5737185" cy="385300"/>
            </a:xfrm>
            <a:custGeom>
              <a:avLst/>
              <a:gdLst>
                <a:gd name="connsiteX0" fmla="*/ 0 w 5737185"/>
                <a:gd name="connsiteY0" fmla="*/ 38530 h 385300"/>
                <a:gd name="connsiteX1" fmla="*/ 38530 w 5737185"/>
                <a:gd name="connsiteY1" fmla="*/ 0 h 385300"/>
                <a:gd name="connsiteX2" fmla="*/ 5698655 w 5737185"/>
                <a:gd name="connsiteY2" fmla="*/ 0 h 385300"/>
                <a:gd name="connsiteX3" fmla="*/ 5737185 w 5737185"/>
                <a:gd name="connsiteY3" fmla="*/ 38530 h 385300"/>
                <a:gd name="connsiteX4" fmla="*/ 5737185 w 5737185"/>
                <a:gd name="connsiteY4" fmla="*/ 346770 h 385300"/>
                <a:gd name="connsiteX5" fmla="*/ 5698655 w 5737185"/>
                <a:gd name="connsiteY5" fmla="*/ 385300 h 385300"/>
                <a:gd name="connsiteX6" fmla="*/ 38530 w 5737185"/>
                <a:gd name="connsiteY6" fmla="*/ 385300 h 385300"/>
                <a:gd name="connsiteX7" fmla="*/ 0 w 5737185"/>
                <a:gd name="connsiteY7" fmla="*/ 346770 h 385300"/>
                <a:gd name="connsiteX8" fmla="*/ 0 w 5737185"/>
                <a:gd name="connsiteY8" fmla="*/ 38530 h 38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385300">
                  <a:moveTo>
                    <a:pt x="0" y="38530"/>
                  </a:moveTo>
                  <a:cubicBezTo>
                    <a:pt x="0" y="17250"/>
                    <a:pt x="17250" y="0"/>
                    <a:pt x="38530" y="0"/>
                  </a:cubicBezTo>
                  <a:lnTo>
                    <a:pt x="5698655" y="0"/>
                  </a:lnTo>
                  <a:cubicBezTo>
                    <a:pt x="5719935" y="0"/>
                    <a:pt x="5737185" y="17250"/>
                    <a:pt x="5737185" y="38530"/>
                  </a:cubicBezTo>
                  <a:lnTo>
                    <a:pt x="5737185" y="346770"/>
                  </a:lnTo>
                  <a:cubicBezTo>
                    <a:pt x="5737185" y="368050"/>
                    <a:pt x="5719935" y="385300"/>
                    <a:pt x="5698655" y="385300"/>
                  </a:cubicBezTo>
                  <a:lnTo>
                    <a:pt x="38530" y="385300"/>
                  </a:lnTo>
                  <a:cubicBezTo>
                    <a:pt x="17250" y="385300"/>
                    <a:pt x="0" y="368050"/>
                    <a:pt x="0" y="346770"/>
                  </a:cubicBezTo>
                  <a:lnTo>
                    <a:pt x="0" y="38530"/>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1765" tIns="34145" rIns="41765" bIns="34145" numCol="1" spcCol="1270" anchor="ctr" anchorCtr="0">
              <a:noAutofit/>
            </a:bodyPr>
            <a:lstStyle/>
            <a:p>
              <a:pPr lvl="0" algn="ctr" defTabSz="533400">
                <a:lnSpc>
                  <a:spcPct val="90000"/>
                </a:lnSpc>
                <a:spcBef>
                  <a:spcPct val="0"/>
                </a:spcBef>
                <a:spcAft>
                  <a:spcPct val="35000"/>
                </a:spcAft>
              </a:pPr>
              <a:r>
                <a:rPr lang="en-US" sz="1200" b="1" kern="1200" dirty="0"/>
                <a:t>Equitable participation  for private school students</a:t>
              </a:r>
            </a:p>
          </p:txBody>
        </p:sp>
        <p:sp>
          <p:nvSpPr>
            <p:cNvPr id="10" name="Freeform 9" descr="Family engagement"/>
            <p:cNvSpPr/>
            <p:nvPr/>
          </p:nvSpPr>
          <p:spPr>
            <a:xfrm>
              <a:off x="1472879" y="326863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Family engagement</a:t>
              </a:r>
            </a:p>
          </p:txBody>
        </p:sp>
        <p:sp>
          <p:nvSpPr>
            <p:cNvPr id="11" name="Freeform 10" descr="Neglected &amp; Delinquent programs"/>
            <p:cNvSpPr/>
            <p:nvPr/>
          </p:nvSpPr>
          <p:spPr>
            <a:xfrm>
              <a:off x="1472879" y="355247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Neglected &amp; Delinquent programs</a:t>
              </a:r>
            </a:p>
          </p:txBody>
        </p:sp>
        <p:sp>
          <p:nvSpPr>
            <p:cNvPr id="12" name="Freeform 11" descr="Administrative costs"/>
            <p:cNvSpPr/>
            <p:nvPr/>
          </p:nvSpPr>
          <p:spPr>
            <a:xfrm>
              <a:off x="1472879" y="383631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Administrative costs</a:t>
              </a:r>
            </a:p>
          </p:txBody>
        </p:sp>
        <p:sp>
          <p:nvSpPr>
            <p:cNvPr id="13" name="Freeform 12" descr="Professional development"/>
            <p:cNvSpPr/>
            <p:nvPr/>
          </p:nvSpPr>
          <p:spPr>
            <a:xfrm>
              <a:off x="1470307" y="5555695"/>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dirty="0"/>
                <a:t>Other Costs</a:t>
              </a:r>
              <a:endParaRPr lang="en-US" sz="1200" b="1" kern="1200" dirty="0"/>
            </a:p>
          </p:txBody>
        </p:sp>
        <p:sp>
          <p:nvSpPr>
            <p:cNvPr id="14" name="Freeform 13" descr="Preschool programs"/>
            <p:cNvSpPr/>
            <p:nvPr/>
          </p:nvSpPr>
          <p:spPr>
            <a:xfrm>
              <a:off x="1472878" y="4127514"/>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Preschool programs</a:t>
              </a:r>
            </a:p>
          </p:txBody>
        </p:sp>
        <p:sp>
          <p:nvSpPr>
            <p:cNvPr id="15" name="Freeform 14" descr="Homeless students"/>
            <p:cNvSpPr/>
            <p:nvPr/>
          </p:nvSpPr>
          <p:spPr>
            <a:xfrm>
              <a:off x="1472878" y="443083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Homeless students</a:t>
              </a:r>
            </a:p>
          </p:txBody>
        </p:sp>
        <p:sp>
          <p:nvSpPr>
            <p:cNvPr id="16" name="Freeform 15" descr="Foster Care transportation"/>
            <p:cNvSpPr/>
            <p:nvPr/>
          </p:nvSpPr>
          <p:spPr>
            <a:xfrm>
              <a:off x="1470309" y="4725681"/>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Foster Care transportation</a:t>
              </a:r>
            </a:p>
          </p:txBody>
        </p:sp>
        <p:sp>
          <p:nvSpPr>
            <p:cNvPr id="17" name="Freeform 16" descr="Indirect costs"/>
            <p:cNvSpPr/>
            <p:nvPr/>
          </p:nvSpPr>
          <p:spPr>
            <a:xfrm>
              <a:off x="1470308" y="5029003"/>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Indirect costs</a:t>
              </a:r>
            </a:p>
          </p:txBody>
        </p:sp>
        <p:sp>
          <p:nvSpPr>
            <p:cNvPr id="18" name="Freeform 17" descr="MTRS"/>
            <p:cNvSpPr/>
            <p:nvPr/>
          </p:nvSpPr>
          <p:spPr>
            <a:xfrm>
              <a:off x="1462601" y="5292349"/>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MTRS</a:t>
              </a:r>
            </a:p>
          </p:txBody>
        </p:sp>
      </p:gr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6" name="Picture 5" descr="If the district or charter school has only one school per gradespan, rank ordering is not required. As long as sufficient funds are available, all schools can be served. If sufficient funds are not available, the district may serve any school(s) as long as they justify their selection. &#10;&#10;If the district or charter school has more than one school per grade span, rank ordering is required. "/>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3429000"/>
            <a:ext cx="7391400" cy="2590800"/>
          </a:xfrm>
          <a:prstGeom prst="rect">
            <a:avLst/>
          </a:prstGeom>
          <a:noFill/>
          <a:ln w="9525">
            <a:noFill/>
            <a:miter lim="800000"/>
            <a:headEnd/>
            <a:tailEnd/>
          </a:ln>
        </p:spPr>
      </p:pic>
      <p:sp>
        <p:nvSpPr>
          <p:cNvPr id="7" name="TextBox 6"/>
          <p:cNvSpPr txBox="1"/>
          <p:nvPr/>
        </p:nvSpPr>
        <p:spPr>
          <a:xfrm>
            <a:off x="685800" y="2362200"/>
            <a:ext cx="7924800" cy="830997"/>
          </a:xfrm>
          <a:prstGeom prst="rect">
            <a:avLst/>
          </a:prstGeom>
          <a:noFill/>
        </p:spPr>
        <p:txBody>
          <a:bodyPr wrap="square" rtlCol="0">
            <a:spAutoFit/>
          </a:bodyPr>
          <a:lstStyle/>
          <a:p>
            <a:r>
              <a:rPr lang="en-US" sz="2400" dirty="0">
                <a:solidFill>
                  <a:schemeClr val="accent1"/>
                </a:solidFill>
              </a:rPr>
              <a:t>For districts/charter schools with only one school per grade span: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2011362"/>
          </a:xfrm>
        </p:spPr>
        <p:txBody>
          <a:bodyPr>
            <a:normAutofit/>
          </a:bodyPr>
          <a:lstStyle/>
          <a:p>
            <a:r>
              <a:rPr lang="en-US" sz="4000" dirty="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
        <p:nvSpPr>
          <p:cNvPr id="7" name="TextBox 6"/>
          <p:cNvSpPr txBox="1"/>
          <p:nvPr/>
        </p:nvSpPr>
        <p:spPr>
          <a:xfrm>
            <a:off x="609600" y="2362200"/>
            <a:ext cx="8001000" cy="830997"/>
          </a:xfrm>
          <a:prstGeom prst="rect">
            <a:avLst/>
          </a:prstGeom>
          <a:noFill/>
        </p:spPr>
        <p:txBody>
          <a:bodyPr wrap="square" rtlCol="0">
            <a:spAutoFit/>
          </a:bodyPr>
          <a:lstStyle/>
          <a:p>
            <a:r>
              <a:rPr lang="en-US" sz="2400" dirty="0">
                <a:solidFill>
                  <a:schemeClr val="accent1"/>
                </a:solidFill>
              </a:rPr>
              <a:t>For districts/charter schools with enrollment less than 1,000 students:</a:t>
            </a:r>
          </a:p>
        </p:txBody>
      </p:sp>
      <p:pic>
        <p:nvPicPr>
          <p:cNvPr id="9" name="Picture 8" descr="If the district or charter school has an enrollment of less than 1,000 students, rank ordering is not required. As long as sufficient funds are available, all schools can be served. If not, the district can choose which school(s) to serve and must justify their rationale. "/>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3352800"/>
            <a:ext cx="7620000" cy="2438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Select the basis for determining poverty</a:t>
            </a:r>
          </a:p>
        </p:txBody>
      </p:sp>
      <p:graphicFrame>
        <p:nvGraphicFramePr>
          <p:cNvPr id="6" name="Content Placeholder 5" descr="Direct Certification Data&#10;Direct Certification Data x 1.6 multiplier&#10;Free &amp; Reduced Lunch Data (where available)"/>
          <p:cNvGraphicFramePr>
            <a:graphicFrameLocks noGrp="1"/>
          </p:cNvGraphicFramePr>
          <p:nvPr>
            <p:ph idx="1"/>
          </p:nvPr>
        </p:nvGraphicFramePr>
        <p:xfrm>
          <a:off x="609600" y="2133600"/>
          <a:ext cx="79248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
        <p:nvSpPr>
          <p:cNvPr id="11" name="Content Placeholder 2"/>
          <p:cNvSpPr txBox="1">
            <a:spLocks/>
          </p:cNvSpPr>
          <p:nvPr/>
        </p:nvSpPr>
        <p:spPr>
          <a:xfrm>
            <a:off x="609600" y="3886200"/>
            <a:ext cx="7924800" cy="23622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a:ln>
                  <a:noFill/>
                </a:ln>
                <a:solidFill>
                  <a:schemeClr val="tx1"/>
                </a:solidFill>
                <a:effectLst/>
                <a:uLnTx/>
                <a:uFillTx/>
                <a:ea typeface="Tahoma" pitchFamily="34" charset="0"/>
                <a:cs typeface="Tahoma" pitchFamily="34" charset="0"/>
              </a:rPr>
              <a:t>Note: </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Poverty data may be used by itself or</a:t>
            </a:r>
            <a:r>
              <a:rPr kumimoji="0" lang="en-US" sz="2000" b="0" i="0" u="none" strike="noStrike" kern="1200" cap="none" spc="0" normalizeH="0" noProof="0" dirty="0">
                <a:ln>
                  <a:noFill/>
                </a:ln>
                <a:solidFill>
                  <a:schemeClr val="tx1"/>
                </a:solidFill>
                <a:effectLst/>
                <a:uLnTx/>
                <a:uFillTx/>
                <a:ea typeface="Tahoma" pitchFamily="34" charset="0"/>
                <a:cs typeface="Tahoma" pitchFamily="34" charset="0"/>
              </a:rPr>
              <a:t> in combination with two or more other sources. </a:t>
            </a:r>
            <a:endParaRPr kumimoji="0" lang="en-US" sz="2000" b="0" i="0" u="sng" strike="noStrike" kern="1200" cap="none" spc="0" normalizeH="0" baseline="0" noProof="0" dirty="0">
              <a:ln>
                <a:noFill/>
              </a:ln>
              <a:solidFill>
                <a:schemeClr val="tx1"/>
              </a:solidFill>
              <a:effectLst/>
              <a:uLnTx/>
              <a:uFillTx/>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ESE preloads </a:t>
            </a:r>
            <a:r>
              <a:rPr lang="en-US" sz="2000" dirty="0">
                <a:ea typeface="Tahoma" pitchFamily="34" charset="0"/>
                <a:cs typeface="Tahoma" pitchFamily="34" charset="0"/>
              </a:rPr>
              <a:t>Economically Disadvantaged </a:t>
            </a:r>
            <a:r>
              <a:rPr kumimoji="0" lang="en-US" sz="2000" b="0" i="0" u="none" strike="noStrike" kern="1200" cap="none" spc="0" normalizeH="0" noProof="0" dirty="0">
                <a:ln>
                  <a:noFill/>
                </a:ln>
                <a:solidFill>
                  <a:schemeClr val="tx1"/>
                </a:solidFill>
                <a:effectLst/>
                <a:uLnTx/>
                <a:uFillTx/>
                <a:ea typeface="Tahoma" pitchFamily="34" charset="0"/>
                <a:cs typeface="Tahoma" pitchFamily="34" charset="0"/>
              </a:rPr>
              <a:t>data into the Title I, Part A grant application as the default source of poverty data. Districts may opt to use other sources if there is compelling reason to do so. </a:t>
            </a:r>
            <a:endPar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Choose the method for qualifying Title I schools</a:t>
            </a:r>
          </a:p>
        </p:txBody>
      </p:sp>
      <p:graphicFrame>
        <p:nvGraphicFramePr>
          <p:cNvPr id="6" name="Content Placeholder 5" descr="District-wide low-income percentage&#10;35% Rule&#10;One school per grade span&#10;Total enrollment less than 1,000&#10;Grade span grouping &amp; district-wide percentage&#10;Grade span grouping &amp; 35% rule&#10;Grade span grouping &amp; group-wide percentage"/>
          <p:cNvGraphicFramePr>
            <a:graphicFrameLocks noGrp="1"/>
          </p:cNvGraphicFramePr>
          <p:nvPr>
            <p:ph idx="1"/>
            <p:extLst>
              <p:ext uri="{D42A27DB-BD31-4B8C-83A1-F6EECF244321}">
                <p14:modId xmlns:p14="http://schemas.microsoft.com/office/powerpoint/2010/main" val="464987181"/>
              </p:ext>
            </p:extLst>
          </p:nvPr>
        </p:nvGraphicFramePr>
        <p:xfrm>
          <a:off x="609600" y="2133599"/>
          <a:ext cx="7924800" cy="2362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
        <p:nvSpPr>
          <p:cNvPr id="9" name="Content Placeholder 2"/>
          <p:cNvSpPr txBox="1">
            <a:spLocks/>
          </p:cNvSpPr>
          <p:nvPr/>
        </p:nvSpPr>
        <p:spPr>
          <a:xfrm>
            <a:off x="609600" y="5105400"/>
            <a:ext cx="7924800" cy="106680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a:ln>
                  <a:noFill/>
                </a:ln>
                <a:solidFill>
                  <a:schemeClr val="tx1"/>
                </a:solidFill>
                <a:effectLst/>
                <a:uLnTx/>
                <a:uFillTx/>
                <a:ea typeface="Tahoma" pitchFamily="34" charset="0"/>
                <a:cs typeface="Tahoma" pitchFamily="34" charset="0"/>
              </a:rPr>
              <a:t>Note:</a:t>
            </a:r>
          </a:p>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When possible, consider allocating funds in accordance with academic need. </a:t>
            </a:r>
          </a:p>
        </p:txBody>
      </p:sp>
    </p:spTree>
  </p:cSld>
  <p:clrMapOvr>
    <a:masterClrMapping/>
  </p:clrMapOvr>
</p:sld>
</file>

<file path=ppt/theme/theme1.xml><?xml version="1.0" encoding="utf-8"?>
<a:theme xmlns:a="http://schemas.openxmlformats.org/drawingml/2006/main" name="ESE2007">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DESE-231-62244</_dlc_DocId>
    <_dlc_DocIdUrl xmlns="733efe1c-5bbe-4968-87dc-d400e65c879f">
      <Url>https://sharepoint.doemass.org/ese/webteam/cps/_layouts/DocIdRedir.aspx?ID=DESE-231-62244</Url>
      <Description>DESE-231-62244</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E53869-6F0B-4C3B-A14E-B1C5AD777A9E}">
  <ds:schemaRefs>
    <ds:schemaRef ds:uri="733efe1c-5bbe-4968-87dc-d400e65c879f"/>
    <ds:schemaRef ds:uri="http://purl.org/dc/elements/1.1/"/>
    <ds:schemaRef ds:uri="http://schemas.microsoft.com/office/2006/metadata/properties"/>
    <ds:schemaRef ds:uri="http://schemas.microsoft.com/office/infopath/2007/PartnerControls"/>
    <ds:schemaRef ds:uri="0a4e05da-b9bc-4326-ad73-01ef31b95567"/>
    <ds:schemaRef ds:uri="http://schemas.microsoft.com/office/2006/documentManagement/types"/>
    <ds:schemaRef ds:uri="http://purl.org/dc/dcmitype/"/>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AD7EA1D2-232A-4D80-9F1B-EB0A14A0C205}">
  <ds:schemaRefs>
    <ds:schemaRef ds:uri="http://schemas.microsoft.com/sharepoint/events"/>
  </ds:schemaRefs>
</ds:datastoreItem>
</file>

<file path=customXml/itemProps3.xml><?xml version="1.0" encoding="utf-8"?>
<ds:datastoreItem xmlns:ds="http://schemas.openxmlformats.org/officeDocument/2006/customXml" ds:itemID="{1C2216B8-C9F5-4316-A1CD-1021FE55FF86}">
  <ds:schemaRefs>
    <ds:schemaRef ds:uri="http://schemas.microsoft.com/sharepoint/v3/contenttype/forms"/>
  </ds:schemaRefs>
</ds:datastoreItem>
</file>

<file path=customXml/itemProps4.xml><?xml version="1.0" encoding="utf-8"?>
<ds:datastoreItem xmlns:ds="http://schemas.openxmlformats.org/officeDocument/2006/customXml" ds:itemID="{895CE6E2-323E-458A-A786-802DF87A0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2007_ESE_Template</Template>
  <TotalTime>594</TotalTime>
  <Words>809</Words>
  <Application>Microsoft Office PowerPoint</Application>
  <PresentationFormat>On-screen Show (4:3)</PresentationFormat>
  <Paragraphs>121</Paragraphs>
  <Slides>14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Tahoma</vt:lpstr>
      <vt:lpstr>Wingdings 2</vt:lpstr>
      <vt:lpstr>ESE2007</vt:lpstr>
      <vt:lpstr>Selecting Title I schools and allocating funds</vt:lpstr>
      <vt:lpstr>Overview</vt:lpstr>
      <vt:lpstr>Introduction</vt:lpstr>
      <vt:lpstr>Obtain the district’s total Title I allocation and accountability and assistance categories</vt:lpstr>
      <vt:lpstr>Determine district-level reservations</vt:lpstr>
      <vt:lpstr>Determine if rank ordering by poverty percentage is needed for school-level funding</vt:lpstr>
      <vt:lpstr>Determine if rank ordering by poverty percentage is needed for school-level funding</vt:lpstr>
      <vt:lpstr>Select the basis for determining poverty</vt:lpstr>
      <vt:lpstr>Choose the method for qualifying Title I schools</vt:lpstr>
      <vt:lpstr>Rank all schools in descending order by the percentage of greatest poverty</vt:lpstr>
      <vt:lpstr>Identify schools having the greatest need for additional services</vt:lpstr>
      <vt:lpstr>Allocate funds to schools</vt:lpstr>
      <vt:lpstr>Determine the actual per-pupil amount for each Title I school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FY2021 FC 305 Selecting Title I Schools and Allocating Funds </dc:title>
  <dc:creator>DESE</dc:creator>
  <cp:lastModifiedBy>Zou, Dong (EOE)</cp:lastModifiedBy>
  <cp:revision>80</cp:revision>
  <dcterms:created xsi:type="dcterms:W3CDTF">2012-07-24T16:27:55Z</dcterms:created>
  <dcterms:modified xsi:type="dcterms:W3CDTF">2020-07-10T19:14:49Z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Jul 10 2020</vt:lpwstr>
  </property>
</Properties>
</file>