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9" r:id="rId4"/>
  </p:sldMasterIdLst>
  <p:notesMasterIdLst>
    <p:notesMasterId r:id="rId18"/>
  </p:notesMasterIdLst>
  <p:handoutMasterIdLst>
    <p:handoutMasterId r:id="rId19"/>
  </p:handoutMasterIdLst>
  <p:sldIdLst>
    <p:sldId id="256" r:id="rId5"/>
    <p:sldId id="268" r:id="rId6"/>
    <p:sldId id="269" r:id="rId7"/>
    <p:sldId id="257" r:id="rId8"/>
    <p:sldId id="258" r:id="rId9"/>
    <p:sldId id="259" r:id="rId10"/>
    <p:sldId id="266" r:id="rId11"/>
    <p:sldId id="263" r:id="rId12"/>
    <p:sldId id="261" r:id="rId13"/>
    <p:sldId id="262" r:id="rId14"/>
    <p:sldId id="264" r:id="rId15"/>
    <p:sldId id="265" r:id="rId16"/>
    <p:sldId id="267"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6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elata, Elizabeth (DESE)" initials="CE(" lastIdx="1" clrIdx="0">
    <p:extLst>
      <p:ext uri="{19B8F6BF-5375-455C-9EA6-DF929625EA0E}">
        <p15:presenceInfo xmlns:p15="http://schemas.microsoft.com/office/powerpoint/2012/main" userId="S-1-5-21-875326689-928589111-1252796590-1714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C11806A-79E7-414C-9F5B-3FCAA632C22E}" v="3" dt="2022-07-18T22:00:52.8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098" y="114"/>
      </p:cViewPr>
      <p:guideLst>
        <p:guide orient="horz" pos="2160"/>
        <p:guide pos="31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elata, Elizabeth (DESE)" userId="4117863f-dc8d-4834-b71c-41b50593256c" providerId="ADAL" clId="{4C11806A-79E7-414C-9F5B-3FCAA632C22E}"/>
    <pc:docChg chg="modSld">
      <pc:chgData name="Celata, Elizabeth (DESE)" userId="4117863f-dc8d-4834-b71c-41b50593256c" providerId="ADAL" clId="{4C11806A-79E7-414C-9F5B-3FCAA632C22E}" dt="2022-07-18T22:00:54.046" v="2" actId="20577"/>
      <pc:docMkLst>
        <pc:docMk/>
      </pc:docMkLst>
      <pc:sldChg chg="modSp mod">
        <pc:chgData name="Celata, Elizabeth (DESE)" userId="4117863f-dc8d-4834-b71c-41b50593256c" providerId="ADAL" clId="{4C11806A-79E7-414C-9F5B-3FCAA632C22E}" dt="2022-07-18T22:00:54.046" v="2" actId="20577"/>
        <pc:sldMkLst>
          <pc:docMk/>
          <pc:sldMk cId="0" sldId="267"/>
        </pc:sldMkLst>
        <pc:spChg chg="mod">
          <ac:chgData name="Celata, Elizabeth (DESE)" userId="4117863f-dc8d-4834-b71c-41b50593256c" providerId="ADAL" clId="{4C11806A-79E7-414C-9F5B-3FCAA632C22E}" dt="2022-07-18T22:00:54.046" v="2" actId="20577"/>
          <ac:spMkLst>
            <pc:docMk/>
            <pc:sldMk cId="0" sldId="267"/>
            <ac:spMk id="3"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8CBA53-CE42-4183-A5C4-B36428EC4A86}" type="doc">
      <dgm:prSet loTypeId="urn:microsoft.com/office/officeart/2005/8/layout/hierarchy4" loCatId="list" qsTypeId="urn:microsoft.com/office/officeart/2005/8/quickstyle/simple1" qsCatId="simple" csTypeId="urn:microsoft.com/office/officeart/2005/8/colors/accent0_1" csCatId="mainScheme" phldr="1"/>
      <dgm:spPr/>
      <dgm:t>
        <a:bodyPr/>
        <a:lstStyle/>
        <a:p>
          <a:endParaRPr lang="en-US"/>
        </a:p>
      </dgm:t>
    </dgm:pt>
    <dgm:pt modelId="{3B118F18-3D49-4360-8B52-F2497A7E0FE6}">
      <dgm:prSet phldrT="[Text]" custT="1"/>
      <dgm:spPr>
        <a:ln w="6350">
          <a:solidFill>
            <a:schemeClr val="accent1"/>
          </a:solidFill>
        </a:ln>
      </dgm:spPr>
      <dgm:t>
        <a:bodyPr/>
        <a:lstStyle/>
        <a:p>
          <a:r>
            <a:rPr lang="en-US" sz="1200" b="1" dirty="0"/>
            <a:t>District-wide low-income percentage</a:t>
          </a:r>
        </a:p>
      </dgm:t>
    </dgm:pt>
    <dgm:pt modelId="{F2F04136-0F4B-4864-AE66-37A26F0E4FB7}" type="parTrans" cxnId="{32362BD2-4047-48B6-8533-AD0F8FAD2F64}">
      <dgm:prSet/>
      <dgm:spPr/>
      <dgm:t>
        <a:bodyPr/>
        <a:lstStyle/>
        <a:p>
          <a:endParaRPr lang="en-US" sz="1200" b="1"/>
        </a:p>
      </dgm:t>
    </dgm:pt>
    <dgm:pt modelId="{1DCFB99F-01F0-4717-8436-BC19F5F6BAD2}" type="sibTrans" cxnId="{32362BD2-4047-48B6-8533-AD0F8FAD2F64}">
      <dgm:prSet/>
      <dgm:spPr/>
      <dgm:t>
        <a:bodyPr/>
        <a:lstStyle/>
        <a:p>
          <a:endParaRPr lang="en-US" sz="1200" b="1"/>
        </a:p>
      </dgm:t>
    </dgm:pt>
    <dgm:pt modelId="{BD6E0CD7-C100-4D8E-89C9-BB2BF3284532}">
      <dgm:prSet phldrT="[Text]" custT="1"/>
      <dgm:spPr>
        <a:ln w="6350">
          <a:solidFill>
            <a:schemeClr val="accent1"/>
          </a:solidFill>
        </a:ln>
      </dgm:spPr>
      <dgm:t>
        <a:bodyPr/>
        <a:lstStyle/>
        <a:p>
          <a:r>
            <a:rPr lang="en-US" sz="1200" b="1" dirty="0"/>
            <a:t>Grade span grouping &amp; district-wide percentage</a:t>
          </a:r>
        </a:p>
      </dgm:t>
    </dgm:pt>
    <dgm:pt modelId="{A2A3B297-676F-4A83-9DDE-69E4440BDF25}" type="parTrans" cxnId="{7B390F9B-A989-453E-8980-72510C9CB03B}">
      <dgm:prSet/>
      <dgm:spPr/>
      <dgm:t>
        <a:bodyPr/>
        <a:lstStyle/>
        <a:p>
          <a:endParaRPr lang="en-US" sz="1200" b="1"/>
        </a:p>
      </dgm:t>
    </dgm:pt>
    <dgm:pt modelId="{A0072FA4-ABD3-440C-956C-CC266A911F98}" type="sibTrans" cxnId="{7B390F9B-A989-453E-8980-72510C9CB03B}">
      <dgm:prSet/>
      <dgm:spPr/>
      <dgm:t>
        <a:bodyPr/>
        <a:lstStyle/>
        <a:p>
          <a:endParaRPr lang="en-US" sz="1200" b="1"/>
        </a:p>
      </dgm:t>
    </dgm:pt>
    <dgm:pt modelId="{35C378E6-ADE8-4261-8DE5-B98DB406553A}">
      <dgm:prSet phldrT="[Text]" custT="1"/>
      <dgm:spPr>
        <a:ln w="6350">
          <a:solidFill>
            <a:schemeClr val="accent1"/>
          </a:solidFill>
        </a:ln>
      </dgm:spPr>
      <dgm:t>
        <a:bodyPr/>
        <a:lstStyle/>
        <a:p>
          <a:r>
            <a:rPr lang="en-US" sz="1200" b="1" dirty="0"/>
            <a:t>One school per grade span</a:t>
          </a:r>
        </a:p>
      </dgm:t>
    </dgm:pt>
    <dgm:pt modelId="{C41BF026-3339-4E47-B14A-45A55881A620}" type="parTrans" cxnId="{FD91B7EF-738E-4A28-A6FA-F7ED4B3411E9}">
      <dgm:prSet/>
      <dgm:spPr/>
      <dgm:t>
        <a:bodyPr/>
        <a:lstStyle/>
        <a:p>
          <a:endParaRPr lang="en-US" sz="1200" b="1"/>
        </a:p>
      </dgm:t>
    </dgm:pt>
    <dgm:pt modelId="{E3643AB0-AF7D-41E9-AEE5-515CA36E537D}" type="sibTrans" cxnId="{FD91B7EF-738E-4A28-A6FA-F7ED4B3411E9}">
      <dgm:prSet/>
      <dgm:spPr/>
      <dgm:t>
        <a:bodyPr/>
        <a:lstStyle/>
        <a:p>
          <a:endParaRPr lang="en-US" sz="1200" b="1"/>
        </a:p>
      </dgm:t>
    </dgm:pt>
    <dgm:pt modelId="{6594B3F6-E4F7-4B66-B7BD-5C82ABC1AE03}">
      <dgm:prSet phldrT="[Text]" custT="1"/>
      <dgm:spPr>
        <a:ln w="6350">
          <a:solidFill>
            <a:schemeClr val="accent1"/>
          </a:solidFill>
        </a:ln>
      </dgm:spPr>
      <dgm:t>
        <a:bodyPr/>
        <a:lstStyle/>
        <a:p>
          <a:r>
            <a:rPr lang="en-US" sz="1200" b="1" dirty="0"/>
            <a:t>Total enrollment less than 1,000</a:t>
          </a:r>
        </a:p>
      </dgm:t>
    </dgm:pt>
    <dgm:pt modelId="{756991DE-1B83-4717-8AA3-C9830A71E873}" type="parTrans" cxnId="{EDF3B6BF-6BCC-41DB-B0C1-920DDF524FED}">
      <dgm:prSet/>
      <dgm:spPr/>
      <dgm:t>
        <a:bodyPr/>
        <a:lstStyle/>
        <a:p>
          <a:endParaRPr lang="en-US" sz="1200" b="1"/>
        </a:p>
      </dgm:t>
    </dgm:pt>
    <dgm:pt modelId="{012B2187-8962-4652-B299-8E58D85F1A1B}" type="sibTrans" cxnId="{EDF3B6BF-6BCC-41DB-B0C1-920DDF524FED}">
      <dgm:prSet/>
      <dgm:spPr/>
      <dgm:t>
        <a:bodyPr/>
        <a:lstStyle/>
        <a:p>
          <a:endParaRPr lang="en-US" sz="1200" b="1"/>
        </a:p>
      </dgm:t>
    </dgm:pt>
    <dgm:pt modelId="{C2BD1114-E13C-424E-BE33-E4A65B52091D}">
      <dgm:prSet phldrT="[Text]" custT="1"/>
      <dgm:spPr>
        <a:ln w="6350">
          <a:solidFill>
            <a:schemeClr val="accent1"/>
          </a:solidFill>
        </a:ln>
      </dgm:spPr>
      <dgm:t>
        <a:bodyPr/>
        <a:lstStyle/>
        <a:p>
          <a:r>
            <a:rPr lang="en-US" sz="1200" b="1" dirty="0"/>
            <a:t>35% Rule</a:t>
          </a:r>
        </a:p>
      </dgm:t>
    </dgm:pt>
    <dgm:pt modelId="{6483CAC2-2402-4058-9922-09347F3E12A9}" type="parTrans" cxnId="{9D0D8BDE-B66D-4C55-B248-BB3E69FADB38}">
      <dgm:prSet/>
      <dgm:spPr/>
      <dgm:t>
        <a:bodyPr/>
        <a:lstStyle/>
        <a:p>
          <a:endParaRPr lang="en-US" sz="1200" b="1"/>
        </a:p>
      </dgm:t>
    </dgm:pt>
    <dgm:pt modelId="{8B97B2B0-A4B2-4BEE-997B-95CD4E61CDB0}" type="sibTrans" cxnId="{9D0D8BDE-B66D-4C55-B248-BB3E69FADB38}">
      <dgm:prSet/>
      <dgm:spPr/>
      <dgm:t>
        <a:bodyPr/>
        <a:lstStyle/>
        <a:p>
          <a:endParaRPr lang="en-US" sz="1200" b="1"/>
        </a:p>
      </dgm:t>
    </dgm:pt>
    <dgm:pt modelId="{04D88F7B-08A7-4910-8FAB-DFE56A712F3D}">
      <dgm:prSet phldrT="[Text]" custT="1"/>
      <dgm:spPr>
        <a:ln w="6350">
          <a:solidFill>
            <a:schemeClr val="accent1"/>
          </a:solidFill>
        </a:ln>
      </dgm:spPr>
      <dgm:t>
        <a:bodyPr/>
        <a:lstStyle/>
        <a:p>
          <a:r>
            <a:rPr lang="en-US" sz="1200" b="1" dirty="0"/>
            <a:t>Grade span grouping &amp; 35% rule</a:t>
          </a:r>
        </a:p>
      </dgm:t>
    </dgm:pt>
    <dgm:pt modelId="{267BA20A-DD5E-4A0F-9955-FDD394FC1BF7}" type="parTrans" cxnId="{A5E319B7-2D95-4AEF-8C66-6EA10B970CE6}">
      <dgm:prSet/>
      <dgm:spPr/>
      <dgm:t>
        <a:bodyPr/>
        <a:lstStyle/>
        <a:p>
          <a:endParaRPr lang="en-US" sz="1200" b="1"/>
        </a:p>
      </dgm:t>
    </dgm:pt>
    <dgm:pt modelId="{4EFA4318-9D73-414E-9644-09108217EB4E}" type="sibTrans" cxnId="{A5E319B7-2D95-4AEF-8C66-6EA10B970CE6}">
      <dgm:prSet/>
      <dgm:spPr/>
      <dgm:t>
        <a:bodyPr/>
        <a:lstStyle/>
        <a:p>
          <a:endParaRPr lang="en-US" sz="1200" b="1"/>
        </a:p>
      </dgm:t>
    </dgm:pt>
    <dgm:pt modelId="{A5DA4F70-1725-42EC-8C71-7EAD05576DAA}">
      <dgm:prSet phldrT="[Text]" custT="1"/>
      <dgm:spPr>
        <a:ln w="6350">
          <a:solidFill>
            <a:schemeClr val="accent1"/>
          </a:solidFill>
        </a:ln>
      </dgm:spPr>
      <dgm:t>
        <a:bodyPr/>
        <a:lstStyle/>
        <a:p>
          <a:r>
            <a:rPr lang="en-US" sz="1200" b="1" dirty="0"/>
            <a:t>Grade span grouping &amp; group-wide percentage</a:t>
          </a:r>
        </a:p>
      </dgm:t>
    </dgm:pt>
    <dgm:pt modelId="{E69A9791-004B-4E99-A2AF-A395C5F9B604}" type="parTrans" cxnId="{A94E5708-7BA8-40D4-BCCC-1D92DC2368CF}">
      <dgm:prSet/>
      <dgm:spPr/>
      <dgm:t>
        <a:bodyPr/>
        <a:lstStyle/>
        <a:p>
          <a:endParaRPr lang="en-US" sz="1200" b="1"/>
        </a:p>
      </dgm:t>
    </dgm:pt>
    <dgm:pt modelId="{8EABE79E-46BF-44B7-AD86-2FC237DBB4EF}" type="sibTrans" cxnId="{A94E5708-7BA8-40D4-BCCC-1D92DC2368CF}">
      <dgm:prSet/>
      <dgm:spPr/>
      <dgm:t>
        <a:bodyPr/>
        <a:lstStyle/>
        <a:p>
          <a:endParaRPr lang="en-US" sz="1200" b="1"/>
        </a:p>
      </dgm:t>
    </dgm:pt>
    <dgm:pt modelId="{A3E0122C-BF21-442D-8725-69731DA0EDF9}" type="pres">
      <dgm:prSet presAssocID="{048CBA53-CE42-4183-A5C4-B36428EC4A86}" presName="Name0" presStyleCnt="0">
        <dgm:presLayoutVars>
          <dgm:chPref val="1"/>
          <dgm:dir/>
          <dgm:animOne val="branch"/>
          <dgm:animLvl val="lvl"/>
          <dgm:resizeHandles/>
        </dgm:presLayoutVars>
      </dgm:prSet>
      <dgm:spPr/>
    </dgm:pt>
    <dgm:pt modelId="{A91BEB91-9D86-40F3-9ADA-13258439BC0D}" type="pres">
      <dgm:prSet presAssocID="{3B118F18-3D49-4360-8B52-F2497A7E0FE6}" presName="vertOne" presStyleCnt="0"/>
      <dgm:spPr/>
    </dgm:pt>
    <dgm:pt modelId="{E8AB73C4-0092-42E7-9E76-EE25A5738AFC}" type="pres">
      <dgm:prSet presAssocID="{3B118F18-3D49-4360-8B52-F2497A7E0FE6}" presName="txOne" presStyleLbl="node0" presStyleIdx="0" presStyleCnt="7" custScaleX="128827">
        <dgm:presLayoutVars>
          <dgm:chPref val="3"/>
        </dgm:presLayoutVars>
      </dgm:prSet>
      <dgm:spPr/>
    </dgm:pt>
    <dgm:pt modelId="{2098E525-2B10-485D-AC3C-2FDDFBD33B74}" type="pres">
      <dgm:prSet presAssocID="{3B118F18-3D49-4360-8B52-F2497A7E0FE6}" presName="horzOne" presStyleCnt="0"/>
      <dgm:spPr/>
    </dgm:pt>
    <dgm:pt modelId="{D8CDA8EA-D0BC-4565-A6B9-D5DA4BA42A8C}" type="pres">
      <dgm:prSet presAssocID="{1DCFB99F-01F0-4717-8436-BC19F5F6BAD2}" presName="sibSpaceOne" presStyleCnt="0"/>
      <dgm:spPr/>
    </dgm:pt>
    <dgm:pt modelId="{FDE1C886-E4E0-4CD1-B0D6-303526229645}" type="pres">
      <dgm:prSet presAssocID="{BD6E0CD7-C100-4D8E-89C9-BB2BF3284532}" presName="vertOne" presStyleCnt="0"/>
      <dgm:spPr/>
    </dgm:pt>
    <dgm:pt modelId="{F70BBDBF-539E-4498-B7F3-3AD64C37199E}" type="pres">
      <dgm:prSet presAssocID="{BD6E0CD7-C100-4D8E-89C9-BB2BF3284532}" presName="txOne" presStyleLbl="node0" presStyleIdx="1" presStyleCnt="7" custScaleX="128827" custLinFactNeighborX="-1060" custLinFactNeighborY="4839">
        <dgm:presLayoutVars>
          <dgm:chPref val="3"/>
        </dgm:presLayoutVars>
      </dgm:prSet>
      <dgm:spPr/>
    </dgm:pt>
    <dgm:pt modelId="{8144B071-A1BD-4849-A2FF-6D42A8CA64AD}" type="pres">
      <dgm:prSet presAssocID="{BD6E0CD7-C100-4D8E-89C9-BB2BF3284532}" presName="horzOne" presStyleCnt="0"/>
      <dgm:spPr/>
    </dgm:pt>
    <dgm:pt modelId="{DF4916BF-5799-4604-A420-56AB41A6EC0C}" type="pres">
      <dgm:prSet presAssocID="{A0072FA4-ABD3-440C-956C-CC266A911F98}" presName="sibSpaceOne" presStyleCnt="0"/>
      <dgm:spPr/>
    </dgm:pt>
    <dgm:pt modelId="{3B0753F5-325C-4823-9F97-D58C0980B9BD}" type="pres">
      <dgm:prSet presAssocID="{35C378E6-ADE8-4261-8DE5-B98DB406553A}" presName="vertOne" presStyleCnt="0"/>
      <dgm:spPr/>
    </dgm:pt>
    <dgm:pt modelId="{D5256C84-27E9-423D-A1E9-F4F3C9FCE70F}" type="pres">
      <dgm:prSet presAssocID="{35C378E6-ADE8-4261-8DE5-B98DB406553A}" presName="txOne" presStyleLbl="node0" presStyleIdx="2" presStyleCnt="7" custScaleX="128827" custLinFactX="200000" custLinFactNeighborX="212507" custLinFactNeighborY="-838">
        <dgm:presLayoutVars>
          <dgm:chPref val="3"/>
        </dgm:presLayoutVars>
      </dgm:prSet>
      <dgm:spPr/>
    </dgm:pt>
    <dgm:pt modelId="{E44F60D7-65B7-4472-BFCA-BE490679DF33}" type="pres">
      <dgm:prSet presAssocID="{35C378E6-ADE8-4261-8DE5-B98DB406553A}" presName="horzOne" presStyleCnt="0"/>
      <dgm:spPr/>
    </dgm:pt>
    <dgm:pt modelId="{6B3F9399-59A3-4AD9-B2EA-93C44C434585}" type="pres">
      <dgm:prSet presAssocID="{E3643AB0-AF7D-41E9-AEE5-515CA36E537D}" presName="sibSpaceOne" presStyleCnt="0"/>
      <dgm:spPr/>
    </dgm:pt>
    <dgm:pt modelId="{3BFAE182-DF77-4841-8C48-4C9BCC425475}" type="pres">
      <dgm:prSet presAssocID="{6594B3F6-E4F7-4B66-B7BD-5C82ABC1AE03}" presName="vertOne" presStyleCnt="0"/>
      <dgm:spPr/>
    </dgm:pt>
    <dgm:pt modelId="{E584DE37-BA85-4052-AAA8-11D6328C1815}" type="pres">
      <dgm:prSet presAssocID="{6594B3F6-E4F7-4B66-B7BD-5C82ABC1AE03}" presName="txOne" presStyleLbl="node0" presStyleIdx="3" presStyleCnt="7" custScaleX="128827" custLinFactX="200000" custLinFactNeighborX="211500" custLinFactNeighborY="0">
        <dgm:presLayoutVars>
          <dgm:chPref val="3"/>
        </dgm:presLayoutVars>
      </dgm:prSet>
      <dgm:spPr/>
    </dgm:pt>
    <dgm:pt modelId="{FBA44514-80B9-4859-8B69-815C87678E5C}" type="pres">
      <dgm:prSet presAssocID="{6594B3F6-E4F7-4B66-B7BD-5C82ABC1AE03}" presName="horzOne" presStyleCnt="0"/>
      <dgm:spPr/>
    </dgm:pt>
    <dgm:pt modelId="{B3719672-AEEA-411C-A2E1-971F7E1B1C63}" type="pres">
      <dgm:prSet presAssocID="{012B2187-8962-4652-B299-8E58D85F1A1B}" presName="sibSpaceOne" presStyleCnt="0"/>
      <dgm:spPr/>
    </dgm:pt>
    <dgm:pt modelId="{9E52ECC4-323F-4F08-98A3-48A5124718FC}" type="pres">
      <dgm:prSet presAssocID="{C2BD1114-E13C-424E-BE33-E4A65B52091D}" presName="vertOne" presStyleCnt="0"/>
      <dgm:spPr/>
    </dgm:pt>
    <dgm:pt modelId="{450ABE82-D1EC-465A-A2D5-D7A75B88D470}" type="pres">
      <dgm:prSet presAssocID="{C2BD1114-E13C-424E-BE33-E4A65B52091D}" presName="txOne" presStyleLbl="node0" presStyleIdx="4" presStyleCnt="7" custScaleX="128827" custLinFactX="-100000" custLinFactNeighborX="-193321" custLinFactNeighborY="-1381">
        <dgm:presLayoutVars>
          <dgm:chPref val="3"/>
        </dgm:presLayoutVars>
      </dgm:prSet>
      <dgm:spPr/>
    </dgm:pt>
    <dgm:pt modelId="{88C5600C-5595-461E-ACCA-ADEB8684539C}" type="pres">
      <dgm:prSet presAssocID="{C2BD1114-E13C-424E-BE33-E4A65B52091D}" presName="horzOne" presStyleCnt="0"/>
      <dgm:spPr/>
    </dgm:pt>
    <dgm:pt modelId="{FD9394EC-C42F-4638-8CFF-D2F7FD53D574}" type="pres">
      <dgm:prSet presAssocID="{8B97B2B0-A4B2-4BEE-997B-95CD4E61CDB0}" presName="sibSpaceOne" presStyleCnt="0"/>
      <dgm:spPr/>
    </dgm:pt>
    <dgm:pt modelId="{B7A242F3-9E70-4088-B901-72C47DE3BCFD}" type="pres">
      <dgm:prSet presAssocID="{04D88F7B-08A7-4910-8FAB-DFE56A712F3D}" presName="vertOne" presStyleCnt="0"/>
      <dgm:spPr/>
    </dgm:pt>
    <dgm:pt modelId="{24B439DA-1337-4289-9521-9B35F3C9DB3D}" type="pres">
      <dgm:prSet presAssocID="{04D88F7B-08A7-4910-8FAB-DFE56A712F3D}" presName="txOne" presStyleLbl="node0" presStyleIdx="5" presStyleCnt="7" custScaleX="128827" custLinFactX="-103971" custLinFactNeighborX="-200000" custLinFactNeighborY="-2251">
        <dgm:presLayoutVars>
          <dgm:chPref val="3"/>
        </dgm:presLayoutVars>
      </dgm:prSet>
      <dgm:spPr/>
    </dgm:pt>
    <dgm:pt modelId="{7F263770-BDE0-42B9-8BED-0D848913F26D}" type="pres">
      <dgm:prSet presAssocID="{04D88F7B-08A7-4910-8FAB-DFE56A712F3D}" presName="horzOne" presStyleCnt="0"/>
      <dgm:spPr/>
    </dgm:pt>
    <dgm:pt modelId="{57B61583-89B5-4ECA-8936-383F52282E5C}" type="pres">
      <dgm:prSet presAssocID="{4EFA4318-9D73-414E-9644-09108217EB4E}" presName="sibSpaceOne" presStyleCnt="0"/>
      <dgm:spPr/>
    </dgm:pt>
    <dgm:pt modelId="{D56301BA-7A06-4ACC-B7EA-68A27C517072}" type="pres">
      <dgm:prSet presAssocID="{A5DA4F70-1725-42EC-8C71-7EAD05576DAA}" presName="vertOne" presStyleCnt="0"/>
      <dgm:spPr/>
    </dgm:pt>
    <dgm:pt modelId="{25885039-F3F1-43E8-A324-4EE8599C2EB6}" type="pres">
      <dgm:prSet presAssocID="{A5DA4F70-1725-42EC-8C71-7EAD05576DAA}" presName="txOne" presStyleLbl="node0" presStyleIdx="6" presStyleCnt="7" custScaleX="128827" custLinFactX="-104978" custLinFactNeighborX="-200000" custLinFactNeighborY="4839">
        <dgm:presLayoutVars>
          <dgm:chPref val="3"/>
        </dgm:presLayoutVars>
      </dgm:prSet>
      <dgm:spPr/>
    </dgm:pt>
    <dgm:pt modelId="{C83944ED-D84F-4CA8-BC72-25B6DFAA392D}" type="pres">
      <dgm:prSet presAssocID="{A5DA4F70-1725-42EC-8C71-7EAD05576DAA}" presName="horzOne" presStyleCnt="0"/>
      <dgm:spPr/>
    </dgm:pt>
  </dgm:ptLst>
  <dgm:cxnLst>
    <dgm:cxn modelId="{A94E5708-7BA8-40D4-BCCC-1D92DC2368CF}" srcId="{048CBA53-CE42-4183-A5C4-B36428EC4A86}" destId="{A5DA4F70-1725-42EC-8C71-7EAD05576DAA}" srcOrd="6" destOrd="0" parTransId="{E69A9791-004B-4E99-A2AF-A395C5F9B604}" sibTransId="{8EABE79E-46BF-44B7-AD86-2FC237DBB4EF}"/>
    <dgm:cxn modelId="{5F818D17-317F-4177-A733-76CB5702F9D5}" type="presOf" srcId="{04D88F7B-08A7-4910-8FAB-DFE56A712F3D}" destId="{24B439DA-1337-4289-9521-9B35F3C9DB3D}" srcOrd="0" destOrd="0" presId="urn:microsoft.com/office/officeart/2005/8/layout/hierarchy4"/>
    <dgm:cxn modelId="{F9A73F5E-6DD1-4A58-87F2-2C5CCD0AB3B1}" type="presOf" srcId="{C2BD1114-E13C-424E-BE33-E4A65B52091D}" destId="{450ABE82-D1EC-465A-A2D5-D7A75B88D470}" srcOrd="0" destOrd="0" presId="urn:microsoft.com/office/officeart/2005/8/layout/hierarchy4"/>
    <dgm:cxn modelId="{D5873E65-1AA6-427F-B394-3C9CA0FB1271}" type="presOf" srcId="{6594B3F6-E4F7-4B66-B7BD-5C82ABC1AE03}" destId="{E584DE37-BA85-4052-AAA8-11D6328C1815}" srcOrd="0" destOrd="0" presId="urn:microsoft.com/office/officeart/2005/8/layout/hierarchy4"/>
    <dgm:cxn modelId="{DD5A6970-980A-4528-9A89-280E53B3C360}" type="presOf" srcId="{BD6E0CD7-C100-4D8E-89C9-BB2BF3284532}" destId="{F70BBDBF-539E-4498-B7F3-3AD64C37199E}" srcOrd="0" destOrd="0" presId="urn:microsoft.com/office/officeart/2005/8/layout/hierarchy4"/>
    <dgm:cxn modelId="{5F962282-0906-4C24-9AC4-37E3C1236199}" type="presOf" srcId="{048CBA53-CE42-4183-A5C4-B36428EC4A86}" destId="{A3E0122C-BF21-442D-8725-69731DA0EDF9}" srcOrd="0" destOrd="0" presId="urn:microsoft.com/office/officeart/2005/8/layout/hierarchy4"/>
    <dgm:cxn modelId="{F560AF83-36D7-416F-952F-194E3CA2E889}" type="presOf" srcId="{35C378E6-ADE8-4261-8DE5-B98DB406553A}" destId="{D5256C84-27E9-423D-A1E9-F4F3C9FCE70F}" srcOrd="0" destOrd="0" presId="urn:microsoft.com/office/officeart/2005/8/layout/hierarchy4"/>
    <dgm:cxn modelId="{22368C93-5E59-4D42-A295-88B9379B3F28}" type="presOf" srcId="{3B118F18-3D49-4360-8B52-F2497A7E0FE6}" destId="{E8AB73C4-0092-42E7-9E76-EE25A5738AFC}" srcOrd="0" destOrd="0" presId="urn:microsoft.com/office/officeart/2005/8/layout/hierarchy4"/>
    <dgm:cxn modelId="{7B390F9B-A989-453E-8980-72510C9CB03B}" srcId="{048CBA53-CE42-4183-A5C4-B36428EC4A86}" destId="{BD6E0CD7-C100-4D8E-89C9-BB2BF3284532}" srcOrd="1" destOrd="0" parTransId="{A2A3B297-676F-4A83-9DDE-69E4440BDF25}" sibTransId="{A0072FA4-ABD3-440C-956C-CC266A911F98}"/>
    <dgm:cxn modelId="{A5E319B7-2D95-4AEF-8C66-6EA10B970CE6}" srcId="{048CBA53-CE42-4183-A5C4-B36428EC4A86}" destId="{04D88F7B-08A7-4910-8FAB-DFE56A712F3D}" srcOrd="5" destOrd="0" parTransId="{267BA20A-DD5E-4A0F-9955-FDD394FC1BF7}" sibTransId="{4EFA4318-9D73-414E-9644-09108217EB4E}"/>
    <dgm:cxn modelId="{EDF3B6BF-6BCC-41DB-B0C1-920DDF524FED}" srcId="{048CBA53-CE42-4183-A5C4-B36428EC4A86}" destId="{6594B3F6-E4F7-4B66-B7BD-5C82ABC1AE03}" srcOrd="3" destOrd="0" parTransId="{756991DE-1B83-4717-8AA3-C9830A71E873}" sibTransId="{012B2187-8962-4652-B299-8E58D85F1A1B}"/>
    <dgm:cxn modelId="{F55937CC-1432-4DFB-81E3-17015EF54664}" type="presOf" srcId="{A5DA4F70-1725-42EC-8C71-7EAD05576DAA}" destId="{25885039-F3F1-43E8-A324-4EE8599C2EB6}" srcOrd="0" destOrd="0" presId="urn:microsoft.com/office/officeart/2005/8/layout/hierarchy4"/>
    <dgm:cxn modelId="{32362BD2-4047-48B6-8533-AD0F8FAD2F64}" srcId="{048CBA53-CE42-4183-A5C4-B36428EC4A86}" destId="{3B118F18-3D49-4360-8B52-F2497A7E0FE6}" srcOrd="0" destOrd="0" parTransId="{F2F04136-0F4B-4864-AE66-37A26F0E4FB7}" sibTransId="{1DCFB99F-01F0-4717-8436-BC19F5F6BAD2}"/>
    <dgm:cxn modelId="{9D0D8BDE-B66D-4C55-B248-BB3E69FADB38}" srcId="{048CBA53-CE42-4183-A5C4-B36428EC4A86}" destId="{C2BD1114-E13C-424E-BE33-E4A65B52091D}" srcOrd="4" destOrd="0" parTransId="{6483CAC2-2402-4058-9922-09347F3E12A9}" sibTransId="{8B97B2B0-A4B2-4BEE-997B-95CD4E61CDB0}"/>
    <dgm:cxn modelId="{FD91B7EF-738E-4A28-A6FA-F7ED4B3411E9}" srcId="{048CBA53-CE42-4183-A5C4-B36428EC4A86}" destId="{35C378E6-ADE8-4261-8DE5-B98DB406553A}" srcOrd="2" destOrd="0" parTransId="{C41BF026-3339-4E47-B14A-45A55881A620}" sibTransId="{E3643AB0-AF7D-41E9-AEE5-515CA36E537D}"/>
    <dgm:cxn modelId="{498E5FB7-3983-419D-B3F0-728E597881EF}" type="presParOf" srcId="{A3E0122C-BF21-442D-8725-69731DA0EDF9}" destId="{A91BEB91-9D86-40F3-9ADA-13258439BC0D}" srcOrd="0" destOrd="0" presId="urn:microsoft.com/office/officeart/2005/8/layout/hierarchy4"/>
    <dgm:cxn modelId="{4154E628-C608-46AF-942E-5EF5E95CC91B}" type="presParOf" srcId="{A91BEB91-9D86-40F3-9ADA-13258439BC0D}" destId="{E8AB73C4-0092-42E7-9E76-EE25A5738AFC}" srcOrd="0" destOrd="0" presId="urn:microsoft.com/office/officeart/2005/8/layout/hierarchy4"/>
    <dgm:cxn modelId="{928401AC-6968-41CB-A1A9-E4AB6986461B}" type="presParOf" srcId="{A91BEB91-9D86-40F3-9ADA-13258439BC0D}" destId="{2098E525-2B10-485D-AC3C-2FDDFBD33B74}" srcOrd="1" destOrd="0" presId="urn:microsoft.com/office/officeart/2005/8/layout/hierarchy4"/>
    <dgm:cxn modelId="{2F47D3AD-C898-4655-B4C8-9785EA4CA110}" type="presParOf" srcId="{A3E0122C-BF21-442D-8725-69731DA0EDF9}" destId="{D8CDA8EA-D0BC-4565-A6B9-D5DA4BA42A8C}" srcOrd="1" destOrd="0" presId="urn:microsoft.com/office/officeart/2005/8/layout/hierarchy4"/>
    <dgm:cxn modelId="{08BB1AA9-4A0B-4E40-A27F-A793C8E239AF}" type="presParOf" srcId="{A3E0122C-BF21-442D-8725-69731DA0EDF9}" destId="{FDE1C886-E4E0-4CD1-B0D6-303526229645}" srcOrd="2" destOrd="0" presId="urn:microsoft.com/office/officeart/2005/8/layout/hierarchy4"/>
    <dgm:cxn modelId="{04435BDE-D563-42B0-AA80-DE4114BA2C53}" type="presParOf" srcId="{FDE1C886-E4E0-4CD1-B0D6-303526229645}" destId="{F70BBDBF-539E-4498-B7F3-3AD64C37199E}" srcOrd="0" destOrd="0" presId="urn:microsoft.com/office/officeart/2005/8/layout/hierarchy4"/>
    <dgm:cxn modelId="{D33886BF-0855-4FE9-A288-003EA628934E}" type="presParOf" srcId="{FDE1C886-E4E0-4CD1-B0D6-303526229645}" destId="{8144B071-A1BD-4849-A2FF-6D42A8CA64AD}" srcOrd="1" destOrd="0" presId="urn:microsoft.com/office/officeart/2005/8/layout/hierarchy4"/>
    <dgm:cxn modelId="{A72B9C07-66B7-4C3E-AEE9-F31336A191D5}" type="presParOf" srcId="{A3E0122C-BF21-442D-8725-69731DA0EDF9}" destId="{DF4916BF-5799-4604-A420-56AB41A6EC0C}" srcOrd="3" destOrd="0" presId="urn:microsoft.com/office/officeart/2005/8/layout/hierarchy4"/>
    <dgm:cxn modelId="{7FD8F5F0-0062-405B-843C-C6A691FAA4A6}" type="presParOf" srcId="{A3E0122C-BF21-442D-8725-69731DA0EDF9}" destId="{3B0753F5-325C-4823-9F97-D58C0980B9BD}" srcOrd="4" destOrd="0" presId="urn:microsoft.com/office/officeart/2005/8/layout/hierarchy4"/>
    <dgm:cxn modelId="{A33986A5-2672-4FEB-BE6A-F00C75237EFD}" type="presParOf" srcId="{3B0753F5-325C-4823-9F97-D58C0980B9BD}" destId="{D5256C84-27E9-423D-A1E9-F4F3C9FCE70F}" srcOrd="0" destOrd="0" presId="urn:microsoft.com/office/officeart/2005/8/layout/hierarchy4"/>
    <dgm:cxn modelId="{9BD379AC-DFBF-4CD2-A12A-1B5DC1B449F5}" type="presParOf" srcId="{3B0753F5-325C-4823-9F97-D58C0980B9BD}" destId="{E44F60D7-65B7-4472-BFCA-BE490679DF33}" srcOrd="1" destOrd="0" presId="urn:microsoft.com/office/officeart/2005/8/layout/hierarchy4"/>
    <dgm:cxn modelId="{DBB6EF3D-097F-4E43-88E5-3711864F8E77}" type="presParOf" srcId="{A3E0122C-BF21-442D-8725-69731DA0EDF9}" destId="{6B3F9399-59A3-4AD9-B2EA-93C44C434585}" srcOrd="5" destOrd="0" presId="urn:microsoft.com/office/officeart/2005/8/layout/hierarchy4"/>
    <dgm:cxn modelId="{458ACD8C-8E64-4616-B4C2-0AB0EE44A774}" type="presParOf" srcId="{A3E0122C-BF21-442D-8725-69731DA0EDF9}" destId="{3BFAE182-DF77-4841-8C48-4C9BCC425475}" srcOrd="6" destOrd="0" presId="urn:microsoft.com/office/officeart/2005/8/layout/hierarchy4"/>
    <dgm:cxn modelId="{EE29DE34-1820-47FA-9128-3A8C12AE8061}" type="presParOf" srcId="{3BFAE182-DF77-4841-8C48-4C9BCC425475}" destId="{E584DE37-BA85-4052-AAA8-11D6328C1815}" srcOrd="0" destOrd="0" presId="urn:microsoft.com/office/officeart/2005/8/layout/hierarchy4"/>
    <dgm:cxn modelId="{65448807-09FB-4377-A0D7-5700F7CCF307}" type="presParOf" srcId="{3BFAE182-DF77-4841-8C48-4C9BCC425475}" destId="{FBA44514-80B9-4859-8B69-815C87678E5C}" srcOrd="1" destOrd="0" presId="urn:microsoft.com/office/officeart/2005/8/layout/hierarchy4"/>
    <dgm:cxn modelId="{27C36D29-6EAC-4433-865C-8D584164629A}" type="presParOf" srcId="{A3E0122C-BF21-442D-8725-69731DA0EDF9}" destId="{B3719672-AEEA-411C-A2E1-971F7E1B1C63}" srcOrd="7" destOrd="0" presId="urn:microsoft.com/office/officeart/2005/8/layout/hierarchy4"/>
    <dgm:cxn modelId="{1A2BCCF3-ABAF-42B8-9AAC-95B7D5D8B137}" type="presParOf" srcId="{A3E0122C-BF21-442D-8725-69731DA0EDF9}" destId="{9E52ECC4-323F-4F08-98A3-48A5124718FC}" srcOrd="8" destOrd="0" presId="urn:microsoft.com/office/officeart/2005/8/layout/hierarchy4"/>
    <dgm:cxn modelId="{D6A4F247-2F13-49DC-B3ED-265EF3E8AFF6}" type="presParOf" srcId="{9E52ECC4-323F-4F08-98A3-48A5124718FC}" destId="{450ABE82-D1EC-465A-A2D5-D7A75B88D470}" srcOrd="0" destOrd="0" presId="urn:microsoft.com/office/officeart/2005/8/layout/hierarchy4"/>
    <dgm:cxn modelId="{D1C896CB-AF1D-4D24-900E-B8BB83D725C7}" type="presParOf" srcId="{9E52ECC4-323F-4F08-98A3-48A5124718FC}" destId="{88C5600C-5595-461E-ACCA-ADEB8684539C}" srcOrd="1" destOrd="0" presId="urn:microsoft.com/office/officeart/2005/8/layout/hierarchy4"/>
    <dgm:cxn modelId="{77B488E5-DA6F-404F-A210-752E755255B3}" type="presParOf" srcId="{A3E0122C-BF21-442D-8725-69731DA0EDF9}" destId="{FD9394EC-C42F-4638-8CFF-D2F7FD53D574}" srcOrd="9" destOrd="0" presId="urn:microsoft.com/office/officeart/2005/8/layout/hierarchy4"/>
    <dgm:cxn modelId="{0072BC98-16A6-4ED6-974F-4C2352972BF8}" type="presParOf" srcId="{A3E0122C-BF21-442D-8725-69731DA0EDF9}" destId="{B7A242F3-9E70-4088-B901-72C47DE3BCFD}" srcOrd="10" destOrd="0" presId="urn:microsoft.com/office/officeart/2005/8/layout/hierarchy4"/>
    <dgm:cxn modelId="{DD9F4EAD-B088-45CB-8BAB-F931662BBE08}" type="presParOf" srcId="{B7A242F3-9E70-4088-B901-72C47DE3BCFD}" destId="{24B439DA-1337-4289-9521-9B35F3C9DB3D}" srcOrd="0" destOrd="0" presId="urn:microsoft.com/office/officeart/2005/8/layout/hierarchy4"/>
    <dgm:cxn modelId="{41B307E3-D8D2-4CB5-BBDB-4D0977D592B3}" type="presParOf" srcId="{B7A242F3-9E70-4088-B901-72C47DE3BCFD}" destId="{7F263770-BDE0-42B9-8BED-0D848913F26D}" srcOrd="1" destOrd="0" presId="urn:microsoft.com/office/officeart/2005/8/layout/hierarchy4"/>
    <dgm:cxn modelId="{B4DB0117-2148-41E4-9F0E-C58A6E34A454}" type="presParOf" srcId="{A3E0122C-BF21-442D-8725-69731DA0EDF9}" destId="{57B61583-89B5-4ECA-8936-383F52282E5C}" srcOrd="11" destOrd="0" presId="urn:microsoft.com/office/officeart/2005/8/layout/hierarchy4"/>
    <dgm:cxn modelId="{216BBD14-A161-41ED-9643-3D8EA8DB44B8}" type="presParOf" srcId="{A3E0122C-BF21-442D-8725-69731DA0EDF9}" destId="{D56301BA-7A06-4ACC-B7EA-68A27C517072}" srcOrd="12" destOrd="0" presId="urn:microsoft.com/office/officeart/2005/8/layout/hierarchy4"/>
    <dgm:cxn modelId="{31ADF309-C4FB-4A33-AB6E-B4EDF32C3BF4}" type="presParOf" srcId="{D56301BA-7A06-4ACC-B7EA-68A27C517072}" destId="{25885039-F3F1-43E8-A324-4EE8599C2EB6}" srcOrd="0" destOrd="0" presId="urn:microsoft.com/office/officeart/2005/8/layout/hierarchy4"/>
    <dgm:cxn modelId="{E030442B-9608-400E-9548-7773393AC1BC}" type="presParOf" srcId="{D56301BA-7A06-4ACC-B7EA-68A27C517072}" destId="{C83944ED-D84F-4CA8-BC72-25B6DFAA392D}" srcOrd="1" destOrd="0" presId="urn:microsoft.com/office/officeart/2005/8/layout/hierarchy4"/>
  </dgm:cxnLst>
  <dgm:bg/>
  <dgm:whole>
    <a:ln w="12700">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AB73C4-0092-42E7-9E76-EE25A5738AFC}">
      <dsp:nvSpPr>
        <dsp:cNvPr id="0" name=""/>
        <dsp:cNvSpPr/>
      </dsp:nvSpPr>
      <dsp:spPr>
        <a:xfrm>
          <a:off x="410" y="0"/>
          <a:ext cx="1018186" cy="2362201"/>
        </a:xfrm>
        <a:prstGeom prst="roundRect">
          <a:avLst>
            <a:gd name="adj" fmla="val 10000"/>
          </a:avLst>
        </a:prstGeom>
        <a:solidFill>
          <a:schemeClr val="lt1">
            <a:hueOff val="0"/>
            <a:satOff val="0"/>
            <a:lumOff val="0"/>
            <a:alphaOff val="0"/>
          </a:schemeClr>
        </a:solidFill>
        <a:ln w="635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t>District-wide low-income percentage</a:t>
          </a:r>
        </a:p>
      </dsp:txBody>
      <dsp:txXfrm>
        <a:off x="30232" y="29822"/>
        <a:ext cx="958542" cy="2302557"/>
      </dsp:txXfrm>
    </dsp:sp>
    <dsp:sp modelId="{F70BBDBF-539E-4498-B7F3-3AD64C37199E}">
      <dsp:nvSpPr>
        <dsp:cNvPr id="0" name=""/>
        <dsp:cNvSpPr/>
      </dsp:nvSpPr>
      <dsp:spPr>
        <a:xfrm>
          <a:off x="1142997" y="0"/>
          <a:ext cx="1018186" cy="2362201"/>
        </a:xfrm>
        <a:prstGeom prst="roundRect">
          <a:avLst>
            <a:gd name="adj" fmla="val 10000"/>
          </a:avLst>
        </a:prstGeom>
        <a:solidFill>
          <a:schemeClr val="lt1">
            <a:hueOff val="0"/>
            <a:satOff val="0"/>
            <a:lumOff val="0"/>
            <a:alphaOff val="0"/>
          </a:schemeClr>
        </a:solidFill>
        <a:ln w="635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t>Grade span grouping &amp; district-wide percentage</a:t>
          </a:r>
        </a:p>
      </dsp:txBody>
      <dsp:txXfrm>
        <a:off x="1172819" y="29822"/>
        <a:ext cx="958542" cy="2302557"/>
      </dsp:txXfrm>
    </dsp:sp>
    <dsp:sp modelId="{D5256C84-27E9-423D-A1E9-F4F3C9FCE70F}">
      <dsp:nvSpPr>
        <dsp:cNvPr id="0" name=""/>
        <dsp:cNvSpPr/>
      </dsp:nvSpPr>
      <dsp:spPr>
        <a:xfrm>
          <a:off x="5562597" y="0"/>
          <a:ext cx="1018186" cy="2362201"/>
        </a:xfrm>
        <a:prstGeom prst="roundRect">
          <a:avLst>
            <a:gd name="adj" fmla="val 10000"/>
          </a:avLst>
        </a:prstGeom>
        <a:solidFill>
          <a:schemeClr val="lt1">
            <a:hueOff val="0"/>
            <a:satOff val="0"/>
            <a:lumOff val="0"/>
            <a:alphaOff val="0"/>
          </a:schemeClr>
        </a:solidFill>
        <a:ln w="635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t>One school per grade span</a:t>
          </a:r>
        </a:p>
      </dsp:txBody>
      <dsp:txXfrm>
        <a:off x="5592419" y="29822"/>
        <a:ext cx="958542" cy="2302557"/>
      </dsp:txXfrm>
    </dsp:sp>
    <dsp:sp modelId="{E584DE37-BA85-4052-AAA8-11D6328C1815}">
      <dsp:nvSpPr>
        <dsp:cNvPr id="0" name=""/>
        <dsp:cNvSpPr/>
      </dsp:nvSpPr>
      <dsp:spPr>
        <a:xfrm>
          <a:off x="6705604" y="0"/>
          <a:ext cx="1018186" cy="2362201"/>
        </a:xfrm>
        <a:prstGeom prst="roundRect">
          <a:avLst>
            <a:gd name="adj" fmla="val 10000"/>
          </a:avLst>
        </a:prstGeom>
        <a:solidFill>
          <a:schemeClr val="lt1">
            <a:hueOff val="0"/>
            <a:satOff val="0"/>
            <a:lumOff val="0"/>
            <a:alphaOff val="0"/>
          </a:schemeClr>
        </a:solidFill>
        <a:ln w="635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t>Total enrollment less than 1,000</a:t>
          </a:r>
        </a:p>
      </dsp:txBody>
      <dsp:txXfrm>
        <a:off x="6735426" y="29822"/>
        <a:ext cx="958542" cy="2302557"/>
      </dsp:txXfrm>
    </dsp:sp>
    <dsp:sp modelId="{450ABE82-D1EC-465A-A2D5-D7A75B88D470}">
      <dsp:nvSpPr>
        <dsp:cNvPr id="0" name=""/>
        <dsp:cNvSpPr/>
      </dsp:nvSpPr>
      <dsp:spPr>
        <a:xfrm>
          <a:off x="2286004" y="0"/>
          <a:ext cx="1018186" cy="2362201"/>
        </a:xfrm>
        <a:prstGeom prst="roundRect">
          <a:avLst>
            <a:gd name="adj" fmla="val 10000"/>
          </a:avLst>
        </a:prstGeom>
        <a:solidFill>
          <a:schemeClr val="lt1">
            <a:hueOff val="0"/>
            <a:satOff val="0"/>
            <a:lumOff val="0"/>
            <a:alphaOff val="0"/>
          </a:schemeClr>
        </a:solidFill>
        <a:ln w="635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t>35% Rule</a:t>
          </a:r>
        </a:p>
      </dsp:txBody>
      <dsp:txXfrm>
        <a:off x="2315826" y="29822"/>
        <a:ext cx="958542" cy="2302557"/>
      </dsp:txXfrm>
    </dsp:sp>
    <dsp:sp modelId="{24B439DA-1337-4289-9521-9B35F3C9DB3D}">
      <dsp:nvSpPr>
        <dsp:cNvPr id="0" name=""/>
        <dsp:cNvSpPr/>
      </dsp:nvSpPr>
      <dsp:spPr>
        <a:xfrm>
          <a:off x="3352797" y="0"/>
          <a:ext cx="1018186" cy="2362201"/>
        </a:xfrm>
        <a:prstGeom prst="roundRect">
          <a:avLst>
            <a:gd name="adj" fmla="val 10000"/>
          </a:avLst>
        </a:prstGeom>
        <a:solidFill>
          <a:schemeClr val="lt1">
            <a:hueOff val="0"/>
            <a:satOff val="0"/>
            <a:lumOff val="0"/>
            <a:alphaOff val="0"/>
          </a:schemeClr>
        </a:solidFill>
        <a:ln w="635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t>Grade span grouping &amp; 35% rule</a:t>
          </a:r>
        </a:p>
      </dsp:txBody>
      <dsp:txXfrm>
        <a:off x="3382619" y="29822"/>
        <a:ext cx="958542" cy="2302557"/>
      </dsp:txXfrm>
    </dsp:sp>
    <dsp:sp modelId="{25885039-F3F1-43E8-A324-4EE8599C2EB6}">
      <dsp:nvSpPr>
        <dsp:cNvPr id="0" name=""/>
        <dsp:cNvSpPr/>
      </dsp:nvSpPr>
      <dsp:spPr>
        <a:xfrm>
          <a:off x="4495804" y="0"/>
          <a:ext cx="1018186" cy="2362201"/>
        </a:xfrm>
        <a:prstGeom prst="roundRect">
          <a:avLst>
            <a:gd name="adj" fmla="val 10000"/>
          </a:avLst>
        </a:prstGeom>
        <a:solidFill>
          <a:schemeClr val="lt1">
            <a:hueOff val="0"/>
            <a:satOff val="0"/>
            <a:lumOff val="0"/>
            <a:alphaOff val="0"/>
          </a:schemeClr>
        </a:solidFill>
        <a:ln w="635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t>Grade span grouping &amp; group-wide percentage</a:t>
          </a:r>
        </a:p>
      </dsp:txBody>
      <dsp:txXfrm>
        <a:off x="4525626" y="29822"/>
        <a:ext cx="958542" cy="230255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38AE5D3-7EC3-498C-8A93-D1F55A96F4C1}" type="datetimeFigureOut">
              <a:rPr lang="en-US" smtClean="0"/>
              <a:pPr/>
              <a:t>7/19/2022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t>Massachusetts Department of Elementary and Secondary Education</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0820B25-C917-4208-BDDF-C72B78E7CCFD}" type="slidenum">
              <a:rPr lang="en-US" smtClean="0"/>
              <a:pPr/>
              <a:t>‹#›</a:t>
            </a:fld>
            <a:endParaRPr lang="en-US"/>
          </a:p>
        </p:txBody>
      </p:sp>
    </p:spTree>
    <p:extLst>
      <p:ext uri="{BB962C8B-B14F-4D97-AF65-F5344CB8AC3E}">
        <p14:creationId xmlns:p14="http://schemas.microsoft.com/office/powerpoint/2010/main" val="128284777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63F597-CE17-476A-A5CB-91589ED997B7}" type="datetimeFigureOut">
              <a:rPr lang="en-US" smtClean="0"/>
              <a:pPr/>
              <a:t>7/19/2022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Massachusetts Department of Elementary and Secondary Education</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5724FF-A098-4B60-9000-6891DF0985A5}" type="slidenum">
              <a:rPr lang="en-US" smtClean="0"/>
              <a:pPr/>
              <a:t>‹#›</a:t>
            </a:fld>
            <a:endParaRPr lang="en-US"/>
          </a:p>
        </p:txBody>
      </p:sp>
    </p:spTree>
    <p:extLst>
      <p:ext uri="{BB962C8B-B14F-4D97-AF65-F5344CB8AC3E}">
        <p14:creationId xmlns:p14="http://schemas.microsoft.com/office/powerpoint/2010/main" val="4211832092"/>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a:t>Massachusetts Department of Elementary and Secondary Education</a:t>
            </a:r>
          </a:p>
        </p:txBody>
      </p:sp>
      <p:sp>
        <p:nvSpPr>
          <p:cNvPr id="5" name="Slide Number Placeholder 4"/>
          <p:cNvSpPr>
            <a:spLocks noGrp="1"/>
          </p:cNvSpPr>
          <p:nvPr>
            <p:ph type="sldNum" sz="quarter" idx="11"/>
          </p:nvPr>
        </p:nvSpPr>
        <p:spPr/>
        <p:txBody>
          <a:bodyPr/>
          <a:lstStyle/>
          <a:p>
            <a:fld id="{145724FF-A098-4B60-9000-6891DF0985A5}"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45724FF-A098-4B60-9000-6891DF0985A5}" type="slidenum">
              <a:rPr lang="en-US" smtClean="0"/>
              <a:pPr/>
              <a:t>4</a:t>
            </a:fld>
            <a:endParaRPr lang="en-US"/>
          </a:p>
        </p:txBody>
      </p:sp>
      <p:sp>
        <p:nvSpPr>
          <p:cNvPr id="5" name="Footer Placeholder 4"/>
          <p:cNvSpPr>
            <a:spLocks noGrp="1"/>
          </p:cNvSpPr>
          <p:nvPr>
            <p:ph type="ftr" sz="quarter" idx="11"/>
          </p:nvPr>
        </p:nvSpPr>
        <p:spPr/>
        <p:txBody>
          <a:bodyPr/>
          <a:lstStyle/>
          <a:p>
            <a:r>
              <a:rPr lang="en-US"/>
              <a:t>Massachusetts Department of Elementary and Secondary Education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a:t>Massachusetts Department of Elementary and Secondary Education</a:t>
            </a:r>
          </a:p>
        </p:txBody>
      </p:sp>
      <p:sp>
        <p:nvSpPr>
          <p:cNvPr id="5" name="Slide Number Placeholder 4"/>
          <p:cNvSpPr>
            <a:spLocks noGrp="1"/>
          </p:cNvSpPr>
          <p:nvPr>
            <p:ph type="sldNum" sz="quarter" idx="11"/>
          </p:nvPr>
        </p:nvSpPr>
        <p:spPr/>
        <p:txBody>
          <a:bodyPr/>
          <a:lstStyle/>
          <a:p>
            <a:fld id="{145724FF-A098-4B60-9000-6891DF0985A5}" type="slidenum">
              <a:rPr lang="en-US" smtClean="0"/>
              <a:pPr/>
              <a:t>10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a:t>Massachusetts Department of Elementary and Secondary Education</a:t>
            </a:r>
          </a:p>
        </p:txBody>
      </p:sp>
      <p:sp>
        <p:nvSpPr>
          <p:cNvPr id="5" name="Slide Number Placeholder 4"/>
          <p:cNvSpPr>
            <a:spLocks noGrp="1"/>
          </p:cNvSpPr>
          <p:nvPr>
            <p:ph type="sldNum" sz="quarter" idx="11"/>
          </p:nvPr>
        </p:nvSpPr>
        <p:spPr/>
        <p:txBody>
          <a:bodyPr/>
          <a:lstStyle/>
          <a:p>
            <a:fld id="{145724FF-A098-4B60-9000-6891DF0985A5}"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cSld name="Title Slide">
    <p:spTree>
      <p:nvGrpSpPr>
        <p:cNvPr id="1" name=""/>
        <p:cNvGrpSpPr/>
        <p:nvPr/>
      </p:nvGrpSpPr>
      <p:grpSpPr>
        <a:xfrm>
          <a:off x="0" y="0"/>
          <a:ext cx="0" cy="0"/>
          <a:chOff x="0" y="0"/>
          <a:chExt cx="0" cy="0"/>
        </a:xfrm>
      </p:grpSpPr>
      <p:pic>
        <p:nvPicPr>
          <p:cNvPr id="6" name="Picture 5" descr="ESE Logo"/>
          <p:cNvPicPr>
            <a:picLocks noChangeAspect="1"/>
          </p:cNvPicPr>
          <p:nvPr/>
        </p:nvPicPr>
        <p:blipFill>
          <a:blip r:embed="rId2" cstate="email">
            <a:lum bright="20000"/>
            <a:extLst>
              <a:ext uri="{28A0092B-C50C-407E-A947-70E740481C1C}">
                <a14:useLocalDpi xmlns:a14="http://schemas.microsoft.com/office/drawing/2010/main"/>
              </a:ext>
            </a:extLst>
          </a:blip>
          <a:srcRect r="77994"/>
          <a:stretch>
            <a:fillRect/>
          </a:stretch>
        </p:blipFill>
        <p:spPr>
          <a:xfrm>
            <a:off x="5867400" y="-381000"/>
            <a:ext cx="3505200" cy="7745744"/>
          </a:xfrm>
          <a:prstGeom prst="rect">
            <a:avLst/>
          </a:prstGeom>
        </p:spPr>
      </p:pic>
      <p:sp>
        <p:nvSpPr>
          <p:cNvPr id="9" name="Title 1"/>
          <p:cNvSpPr>
            <a:spLocks noGrp="1"/>
          </p:cNvSpPr>
          <p:nvPr>
            <p:ph type="ctrTitle"/>
          </p:nvPr>
        </p:nvSpPr>
        <p:spPr>
          <a:xfrm>
            <a:off x="533400" y="990601"/>
            <a:ext cx="7772400" cy="1905000"/>
          </a:xfrm>
        </p:spPr>
        <p:txBody>
          <a:bodyPr anchor="b" anchorCtr="0"/>
          <a:lstStyle>
            <a:lvl1pPr algn="l">
              <a:defRPr/>
            </a:lvl1pPr>
          </a:lstStyle>
          <a:p>
            <a:r>
              <a:rPr lang="en-US"/>
              <a:t>Click to edit Master title style</a:t>
            </a:r>
            <a:endParaRPr lang="en-US" dirty="0"/>
          </a:p>
        </p:txBody>
      </p:sp>
      <p:sp>
        <p:nvSpPr>
          <p:cNvPr id="10" name="Subtitle 2"/>
          <p:cNvSpPr>
            <a:spLocks noGrp="1"/>
          </p:cNvSpPr>
          <p:nvPr>
            <p:ph type="subTitle" idx="1"/>
          </p:nvPr>
        </p:nvSpPr>
        <p:spPr>
          <a:xfrm>
            <a:off x="533400" y="2895600"/>
            <a:ext cx="6400800" cy="1066800"/>
          </a:xfrm>
        </p:spPr>
        <p:txBody>
          <a:bodyPr anchor="t" anchorCtr="0"/>
          <a:lstStyle>
            <a:lvl1pPr marL="0" indent="0" algn="l">
              <a:buNone/>
              <a:defRPr>
                <a:solidFill>
                  <a:schemeClr val="tx1">
                    <a:tint val="75000"/>
                  </a:schemeClr>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8" name="Picture 2" descr="Massachusetts Department of Elementary and Secondary Education"/>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533400" y="5562600"/>
            <a:ext cx="2714625" cy="647700"/>
          </a:xfrm>
          <a:prstGeom prst="rect">
            <a:avLst/>
          </a:prstGeom>
          <a:noFill/>
          <a:ln w="9525">
            <a:noFill/>
            <a:miter lim="800000"/>
            <a:headEnd/>
            <a:tailEnd/>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73FCE0-82CF-4805-9DFB-E2B0729D46AD}" type="datetime1">
              <a:rPr lang="en-US" smtClean="0"/>
              <a:pPr/>
              <a:t>7/19/2022</a:t>
            </a:fld>
            <a:endParaRPr lang="en-US"/>
          </a:p>
        </p:txBody>
      </p:sp>
      <p:sp>
        <p:nvSpPr>
          <p:cNvPr id="5" name="Footer Placeholder 4"/>
          <p:cNvSpPr>
            <a:spLocks noGrp="1"/>
          </p:cNvSpPr>
          <p:nvPr>
            <p:ph type="ftr" sz="quarter" idx="11"/>
          </p:nvPr>
        </p:nvSpPr>
        <p:spPr/>
        <p:txBody>
          <a:bodyPr/>
          <a:lstStyle/>
          <a:p>
            <a:r>
              <a:rPr lang="en-US"/>
              <a:t>Massachusetts Department of Elementary and Secondary Education</a:t>
            </a:r>
          </a:p>
        </p:txBody>
      </p:sp>
      <p:sp>
        <p:nvSpPr>
          <p:cNvPr id="6" name="Slide Number Placeholder 5"/>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with Picture">
    <p:spTree>
      <p:nvGrpSpPr>
        <p:cNvPr id="1" name=""/>
        <p:cNvGrpSpPr/>
        <p:nvPr/>
      </p:nvGrpSpPr>
      <p:grpSpPr>
        <a:xfrm>
          <a:off x="0" y="0"/>
          <a:ext cx="0" cy="0"/>
          <a:chOff x="0" y="0"/>
          <a:chExt cx="0" cy="0"/>
        </a:xfrm>
      </p:grpSpPr>
      <p:pic>
        <p:nvPicPr>
          <p:cNvPr id="8" name="Picture 7" descr="ESE Logo"/>
          <p:cNvPicPr>
            <a:picLocks noChangeAspect="1"/>
          </p:cNvPicPr>
          <p:nvPr/>
        </p:nvPicPr>
        <p:blipFill>
          <a:blip r:embed="rId2" cstate="email">
            <a:lum bright="20000"/>
            <a:extLst>
              <a:ext uri="{28A0092B-C50C-407E-A947-70E740481C1C}">
                <a14:useLocalDpi xmlns:a14="http://schemas.microsoft.com/office/drawing/2010/main"/>
              </a:ext>
            </a:extLst>
          </a:blip>
          <a:srcRect t="-1145" r="79429" b="6542"/>
          <a:stretch>
            <a:fillRect/>
          </a:stretch>
        </p:blipFill>
        <p:spPr>
          <a:xfrm>
            <a:off x="6895187" y="1828800"/>
            <a:ext cx="2248812" cy="5029200"/>
          </a:xfrm>
          <a:prstGeom prst="rect">
            <a:avLst/>
          </a:prstGeom>
        </p:spPr>
      </p:pic>
      <p:sp>
        <p:nvSpPr>
          <p:cNvPr id="10" name="Title 1"/>
          <p:cNvSpPr>
            <a:spLocks noGrp="1"/>
          </p:cNvSpPr>
          <p:nvPr>
            <p:ph type="title"/>
          </p:nvPr>
        </p:nvSpPr>
        <p:spPr>
          <a:xfrm>
            <a:off x="685800" y="2209800"/>
            <a:ext cx="6781800" cy="2895600"/>
          </a:xfrm>
        </p:spPr>
        <p:txBody>
          <a:bodyPr anchor="b" anchorCtr="0">
            <a:noAutofit/>
          </a:bodyPr>
          <a:lstStyle>
            <a:lvl1pPr algn="l">
              <a:defRPr lang="en-US" sz="4400" kern="1200">
                <a:solidFill>
                  <a:schemeClr val="tx1"/>
                </a:solidFill>
                <a:latin typeface="+mj-lt"/>
                <a:ea typeface="+mj-ea"/>
                <a:cs typeface="+mj-cs"/>
              </a:defRPr>
            </a:lvl1pPr>
          </a:lstStyle>
          <a:p>
            <a:r>
              <a:rPr lang="en-US"/>
              <a:t>Click to edit Master title style</a:t>
            </a:r>
            <a:endParaRPr lang="en-US" dirty="0"/>
          </a:p>
        </p:txBody>
      </p:sp>
      <p:sp>
        <p:nvSpPr>
          <p:cNvPr id="11" name="Text Placeholder 2"/>
          <p:cNvSpPr>
            <a:spLocks noGrp="1"/>
          </p:cNvSpPr>
          <p:nvPr>
            <p:ph type="body" idx="1"/>
          </p:nvPr>
        </p:nvSpPr>
        <p:spPr>
          <a:xfrm>
            <a:off x="685800" y="5105401"/>
            <a:ext cx="6781800" cy="685800"/>
          </a:xfrm>
        </p:spPr>
        <p:txBody>
          <a:bodyPr anchor="t" anchorCtr="0"/>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12" name="Picture 11" descr="ESE Logo"/>
          <p:cNvPicPr>
            <a:picLocks noChangeAspect="1"/>
          </p:cNvPicPr>
          <p:nvPr/>
        </p:nvPicPr>
        <p:blipFill>
          <a:blip r:embed="rId3" cstate="email">
            <a:extLst>
              <a:ext uri="{28A0092B-C50C-407E-A947-70E740481C1C}">
                <a14:useLocalDpi xmlns:a14="http://schemas.microsoft.com/office/drawing/2010/main"/>
              </a:ext>
            </a:extLst>
          </a:blip>
          <a:srcRect l="22374" t="42899"/>
          <a:stretch>
            <a:fillRect/>
          </a:stretch>
        </p:blipFill>
        <p:spPr>
          <a:xfrm>
            <a:off x="5486400" y="6019800"/>
            <a:ext cx="1828800" cy="654233"/>
          </a:xfrm>
          <a:prstGeom prst="rect">
            <a:avLst/>
          </a:prstGeom>
        </p:spPr>
      </p:pic>
      <p:sp>
        <p:nvSpPr>
          <p:cNvPr id="13" name="Content Placeholder 12"/>
          <p:cNvSpPr>
            <a:spLocks noGrp="1"/>
          </p:cNvSpPr>
          <p:nvPr>
            <p:ph sz="quarter" idx="10"/>
          </p:nvPr>
        </p:nvSpPr>
        <p:spPr>
          <a:xfrm>
            <a:off x="685800" y="381000"/>
            <a:ext cx="6781800" cy="228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icture on Left Half">
    <p:spTree>
      <p:nvGrpSpPr>
        <p:cNvPr id="1" name=""/>
        <p:cNvGrpSpPr/>
        <p:nvPr/>
      </p:nvGrpSpPr>
      <p:grpSpPr>
        <a:xfrm>
          <a:off x="0" y="0"/>
          <a:ext cx="0" cy="0"/>
          <a:chOff x="0" y="0"/>
          <a:chExt cx="0" cy="0"/>
        </a:xfrm>
      </p:grpSpPr>
      <p:sp>
        <p:nvSpPr>
          <p:cNvPr id="2" name="Title 1"/>
          <p:cNvSpPr>
            <a:spLocks noGrp="1"/>
          </p:cNvSpPr>
          <p:nvPr>
            <p:ph type="title"/>
          </p:nvPr>
        </p:nvSpPr>
        <p:spPr>
          <a:xfrm>
            <a:off x="4648200" y="285750"/>
            <a:ext cx="4191000" cy="1162050"/>
          </a:xfrm>
        </p:spPr>
        <p:txBody>
          <a:bodyPr anchor="b">
            <a:noAutofit/>
          </a:bodyPr>
          <a:lstStyle>
            <a:lvl1pPr algn="l">
              <a:defRPr sz="4400" b="1"/>
            </a:lvl1pPr>
          </a:lstStyle>
          <a:p>
            <a:r>
              <a:rPr lang="en-US"/>
              <a:t>Click to edit Master title style</a:t>
            </a:r>
            <a:endParaRPr lang="en-US" dirty="0"/>
          </a:p>
        </p:txBody>
      </p:sp>
      <p:sp>
        <p:nvSpPr>
          <p:cNvPr id="3" name="Content Placeholder 2"/>
          <p:cNvSpPr>
            <a:spLocks noGrp="1"/>
          </p:cNvSpPr>
          <p:nvPr>
            <p:ph idx="1"/>
          </p:nvPr>
        </p:nvSpPr>
        <p:spPr>
          <a:xfrm>
            <a:off x="0" y="0"/>
            <a:ext cx="4572000" cy="6858000"/>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3B31CE43-016E-449F-9706-26248BFC54AD}" type="datetime1">
              <a:rPr lang="en-US" smtClean="0"/>
              <a:pPr/>
              <a:t>7/19/2022</a:t>
            </a:fld>
            <a:endParaRPr lang="en-US" dirty="0"/>
          </a:p>
        </p:txBody>
      </p:sp>
      <p:sp>
        <p:nvSpPr>
          <p:cNvPr id="9" name="Slide Number Placeholder 8"/>
          <p:cNvSpPr>
            <a:spLocks noGrp="1"/>
          </p:cNvSpPr>
          <p:nvPr>
            <p:ph type="sldNum" sz="quarter" idx="11"/>
          </p:nvPr>
        </p:nvSpPr>
        <p:spPr/>
        <p:txBody>
          <a:bodyPr/>
          <a:lstStyle>
            <a:lvl1pPr algn="ctr">
              <a:defRPr/>
            </a:lvl1pPr>
          </a:lstStyle>
          <a:p>
            <a:fld id="{BD26C40E-487C-40A4-A841-8174FD7B7142}" type="slidenum">
              <a:rPr lang="en-US" smtClean="0"/>
              <a:pPr/>
              <a:t>‹#›</a:t>
            </a:fld>
            <a:endParaRPr lang="en-US" dirty="0"/>
          </a:p>
        </p:txBody>
      </p:sp>
      <p:sp>
        <p:nvSpPr>
          <p:cNvPr id="10" name="Footer Placeholder 9"/>
          <p:cNvSpPr>
            <a:spLocks noGrp="1"/>
          </p:cNvSpPr>
          <p:nvPr>
            <p:ph type="ftr" sz="quarter" idx="12"/>
          </p:nvPr>
        </p:nvSpPr>
        <p:spPr/>
        <p:txBody>
          <a:bodyPr/>
          <a:lstStyle>
            <a:lvl1pPr>
              <a:defRPr sz="1100"/>
            </a:lvl1pPr>
          </a:lstStyle>
          <a:p>
            <a:r>
              <a:rPr lang="en-US"/>
              <a:t>Massachusetts Department of Elementary and Secondary Education</a:t>
            </a:r>
            <a:endParaRPr lang="en-US" dirty="0"/>
          </a:p>
        </p:txBody>
      </p:sp>
      <p:sp>
        <p:nvSpPr>
          <p:cNvPr id="12" name="Text Placeholder 11"/>
          <p:cNvSpPr>
            <a:spLocks noGrp="1"/>
          </p:cNvSpPr>
          <p:nvPr>
            <p:ph type="body" sz="quarter" idx="13"/>
          </p:nvPr>
        </p:nvSpPr>
        <p:spPr>
          <a:xfrm>
            <a:off x="4648200" y="1524000"/>
            <a:ext cx="3886200" cy="472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gi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ESE_StarLogo_2881_1401_transparent_color.gif"/>
          <p:cNvPicPr>
            <a:picLocks noChangeAspect="1"/>
          </p:cNvPicPr>
          <p:nvPr/>
        </p:nvPicPr>
        <p:blipFill>
          <a:blip r:embed="rId6" cstate="email">
            <a:lum bright="40000"/>
            <a:extLst>
              <a:ext uri="{28A0092B-C50C-407E-A947-70E740481C1C}">
                <a14:useLocalDpi xmlns:a14="http://schemas.microsoft.com/office/drawing/2010/main"/>
              </a:ext>
            </a:extLst>
          </a:blip>
          <a:srcRect r="76032"/>
          <a:stretch>
            <a:fillRect/>
          </a:stretch>
        </p:blipFill>
        <p:spPr>
          <a:xfrm>
            <a:off x="8258088" y="4953000"/>
            <a:ext cx="914400" cy="1905000"/>
          </a:xfrm>
          <a:prstGeom prst="rect">
            <a:avLst/>
          </a:prstGeom>
        </p:spPr>
      </p:pic>
      <p:pic>
        <p:nvPicPr>
          <p:cNvPr id="8" name="Picture 7" descr="ESE_StarLogo_2881_1401_transparent_color.gif"/>
          <p:cNvPicPr>
            <a:picLocks noChangeAspect="1"/>
          </p:cNvPicPr>
          <p:nvPr/>
        </p:nvPicPr>
        <p:blipFill>
          <a:blip r:embed="rId6" cstate="email">
            <a:lum bright="40000"/>
            <a:extLst>
              <a:ext uri="{28A0092B-C50C-407E-A947-70E740481C1C}">
                <a14:useLocalDpi xmlns:a14="http://schemas.microsoft.com/office/drawing/2010/main"/>
              </a:ext>
            </a:extLst>
          </a:blip>
          <a:srcRect r="76032"/>
          <a:stretch>
            <a:fillRect/>
          </a:stretch>
        </p:blipFill>
        <p:spPr>
          <a:xfrm>
            <a:off x="8258088" y="4953000"/>
            <a:ext cx="914400" cy="1905000"/>
          </a:xfrm>
          <a:prstGeom prst="rect">
            <a:avLst/>
          </a:prstGeom>
        </p:spPr>
      </p:pic>
      <p:pic>
        <p:nvPicPr>
          <p:cNvPr id="7" name="Picture 6" descr="ESE Logo"/>
          <p:cNvPicPr>
            <a:picLocks noChangeAspect="1"/>
          </p:cNvPicPr>
          <p:nvPr/>
        </p:nvPicPr>
        <p:blipFill>
          <a:blip r:embed="rId6" cstate="email">
            <a:lum bright="40000"/>
            <a:extLst>
              <a:ext uri="{28A0092B-C50C-407E-A947-70E740481C1C}">
                <a14:useLocalDpi xmlns:a14="http://schemas.microsoft.com/office/drawing/2010/main"/>
              </a:ext>
            </a:extLst>
          </a:blip>
          <a:srcRect r="76032"/>
          <a:stretch>
            <a:fillRect/>
          </a:stretch>
        </p:blipFill>
        <p:spPr>
          <a:xfrm>
            <a:off x="8258088" y="4953000"/>
            <a:ext cx="914400" cy="1905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524000"/>
            <a:ext cx="7924800" cy="4602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58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defRPr/>
            </a:pPr>
            <a:endParaRPr lang="en-US" dirty="0">
              <a:solidFill>
                <a:srgbClr val="0D1969">
                  <a:tint val="75000"/>
                </a:srgbClr>
              </a:solidFill>
              <a:latin typeface="Arial" charset="0"/>
              <a:cs typeface="Arial" charset="0"/>
            </a:endParaRPr>
          </a:p>
        </p:txBody>
      </p:sp>
      <p:sp>
        <p:nvSpPr>
          <p:cNvPr id="5" name="Footer Placeholder 4"/>
          <p:cNvSpPr>
            <a:spLocks noGrp="1"/>
          </p:cNvSpPr>
          <p:nvPr>
            <p:ph type="ftr" sz="quarter" idx="3"/>
          </p:nvPr>
        </p:nvSpPr>
        <p:spPr>
          <a:xfrm>
            <a:off x="3124200" y="6356350"/>
            <a:ext cx="5410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r>
              <a:rPr lang="en-US">
                <a:solidFill>
                  <a:srgbClr val="0D1969">
                    <a:tint val="75000"/>
                  </a:srgbClr>
                </a:solidFill>
                <a:latin typeface="Arial" charset="0"/>
                <a:cs typeface="Arial" charset="0"/>
              </a:rPr>
              <a:t>Massachusetts Department of Elementary and Secondary Education</a:t>
            </a:r>
            <a:endParaRPr lang="en-US" dirty="0">
              <a:solidFill>
                <a:srgbClr val="0D1969">
                  <a:tint val="75000"/>
                </a:srgbClr>
              </a:solidFill>
              <a:latin typeface="Arial" charset="0"/>
              <a:cs typeface="Arial" charset="0"/>
            </a:endParaRPr>
          </a:p>
        </p:txBody>
      </p:sp>
      <p:sp>
        <p:nvSpPr>
          <p:cNvPr id="6" name="Slide Number Placeholder 5"/>
          <p:cNvSpPr>
            <a:spLocks noGrp="1"/>
          </p:cNvSpPr>
          <p:nvPr>
            <p:ph type="sldNum" sz="quarter" idx="4"/>
          </p:nvPr>
        </p:nvSpPr>
        <p:spPr>
          <a:xfrm>
            <a:off x="8486688" y="5257800"/>
            <a:ext cx="533400" cy="457200"/>
          </a:xfrm>
          <a:prstGeom prst="rect">
            <a:avLst/>
          </a:prstGeom>
        </p:spPr>
        <p:txBody>
          <a:bodyPr vert="horz" lIns="91440" tIns="45720" rIns="91440" bIns="45720" rtlCol="0" anchor="ctr"/>
          <a:lstStyle>
            <a:lvl1pPr algn="ctr">
              <a:defRPr sz="1600">
                <a:solidFill>
                  <a:schemeClr val="tx1">
                    <a:tint val="75000"/>
                  </a:schemeClr>
                </a:solidFill>
                <a:latin typeface="+mj-lt"/>
              </a:defRPr>
            </a:lvl1pPr>
          </a:lstStyle>
          <a:p>
            <a:pPr fontAlgn="base">
              <a:spcBef>
                <a:spcPct val="0"/>
              </a:spcBef>
              <a:spcAft>
                <a:spcPct val="0"/>
              </a:spcAft>
              <a:defRPr/>
            </a:pPr>
            <a:fld id="{5D880029-59AD-408D-B9E9-C4DB9223719A}" type="slidenum">
              <a:rPr lang="en-US" smtClean="0">
                <a:solidFill>
                  <a:srgbClr val="0D1969">
                    <a:tint val="75000"/>
                  </a:srgbClr>
                </a:solidFill>
                <a:cs typeface="Arial" charset="0"/>
              </a:rPr>
              <a:pPr fontAlgn="base">
                <a:spcBef>
                  <a:spcPct val="0"/>
                </a:spcBef>
                <a:spcAft>
                  <a:spcPct val="0"/>
                </a:spcAft>
                <a:defRPr/>
              </a:pPr>
              <a:t>‹#›</a:t>
            </a:fld>
            <a:endParaRPr lang="en-US" dirty="0">
              <a:solidFill>
                <a:srgbClr val="0D1969">
                  <a:tint val="75000"/>
                </a:srgbClr>
              </a:solidFill>
              <a:cs typeface="Arial" charset="0"/>
            </a:endParaRPr>
          </a:p>
        </p:txBody>
      </p:sp>
    </p:spTree>
  </p:cSld>
  <p:clrMap bg1="lt1" tx1="dk1" bg2="lt2" tx2="dk2" accent1="accent1" accent2="accent2" accent3="accent3" accent4="accent4" accent5="accent5" accent6="accent6" hlink="hlink" folHlink="folHlink"/>
  <p:sldLayoutIdLst>
    <p:sldLayoutId id="2147483780" r:id="rId1"/>
    <p:sldLayoutId id="2147483815" r:id="rId2"/>
    <p:sldLayoutId id="2147483753" r:id="rId3"/>
    <p:sldLayoutId id="2147483758" r:id="rId4"/>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chemeClr val="accent1"/>
        </a:buClr>
        <a:buFont typeface="Wingdings 2" pitchFamily="18" charset="2"/>
        <a:buChar char=""/>
        <a:defRPr sz="2800" kern="1200">
          <a:solidFill>
            <a:schemeClr val="tx1"/>
          </a:solidFill>
          <a:latin typeface="Tahoma" pitchFamily="34" charset="0"/>
          <a:ea typeface="Tahoma" pitchFamily="34" charset="0"/>
          <a:cs typeface="Tahoma" pitchFamily="34" charset="0"/>
        </a:defRPr>
      </a:lvl1pPr>
      <a:lvl2pPr marL="742950" indent="-285750" algn="l" defTabSz="914400" rtl="0" eaLnBrk="1" latinLnBrk="0" hangingPunct="1">
        <a:spcBef>
          <a:spcPct val="20000"/>
        </a:spcBef>
        <a:buClr>
          <a:schemeClr val="accent1"/>
        </a:buClr>
        <a:buFont typeface="Wingdings 2" pitchFamily="18" charset="2"/>
        <a:buChar char="ê"/>
        <a:defRPr sz="2400" kern="1200">
          <a:solidFill>
            <a:schemeClr val="tx1"/>
          </a:solidFill>
          <a:latin typeface="Tahoma" pitchFamily="34" charset="0"/>
          <a:ea typeface="Tahoma" pitchFamily="34" charset="0"/>
          <a:cs typeface="Tahoma" pitchFamily="34" charset="0"/>
        </a:defRPr>
      </a:lvl2pPr>
      <a:lvl3pPr marL="11430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3pPr>
      <a:lvl4pPr marL="16002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4pPr>
      <a:lvl5pPr marL="20574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mass.mass.edu/federalgrants" TargetMode="External"/><Relationship Id="rId2" Type="http://schemas.openxmlformats.org/officeDocument/2006/relationships/hyperlink" Target="mailto:federalgrantprograms@mass.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doe.mass.edu/grants/award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profiles.doe.mass.edu/statereport/accountability.asp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Selecting Title I schools and allocating funds</a:t>
            </a:r>
          </a:p>
        </p:txBody>
      </p:sp>
      <p:sp>
        <p:nvSpPr>
          <p:cNvPr id="3" name="Subtitle 2"/>
          <p:cNvSpPr>
            <a:spLocks noGrp="1"/>
          </p:cNvSpPr>
          <p:nvPr>
            <p:ph type="subTitle" idx="1"/>
          </p:nvPr>
        </p:nvSpPr>
        <p:spPr/>
        <p:txBody>
          <a:bodyPr/>
          <a:lstStyle/>
          <a:p>
            <a:r>
              <a:rPr lang="en-US" dirty="0"/>
              <a:t>June 2022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477962"/>
          </a:xfrm>
        </p:spPr>
        <p:txBody>
          <a:bodyPr>
            <a:normAutofit fontScale="90000"/>
          </a:bodyPr>
          <a:lstStyle/>
          <a:p>
            <a:r>
              <a:rPr lang="en-US" dirty="0"/>
              <a:t>Identify schools having the greatest need for additional services</a:t>
            </a:r>
          </a:p>
        </p:txBody>
      </p:sp>
      <p:sp>
        <p:nvSpPr>
          <p:cNvPr id="3" name="Content Placeholder 2"/>
          <p:cNvSpPr>
            <a:spLocks noGrp="1"/>
          </p:cNvSpPr>
          <p:nvPr>
            <p:ph idx="1"/>
          </p:nvPr>
        </p:nvSpPr>
        <p:spPr>
          <a:xfrm>
            <a:off x="609600" y="2133600"/>
            <a:ext cx="7924800" cy="3992563"/>
          </a:xfrm>
        </p:spPr>
        <p:txBody>
          <a:bodyPr>
            <a:normAutofit/>
          </a:bodyPr>
          <a:lstStyle/>
          <a:p>
            <a:pPr>
              <a:buNone/>
            </a:pPr>
            <a:r>
              <a:rPr lang="en-US" sz="2400" dirty="0">
                <a:latin typeface="+mn-lt"/>
              </a:rPr>
              <a:t>For each school, consider:</a:t>
            </a:r>
          </a:p>
          <a:p>
            <a:r>
              <a:rPr lang="en-US" sz="2400" dirty="0">
                <a:latin typeface="+mn-lt"/>
              </a:rPr>
              <a:t>Accountability and assistance Level</a:t>
            </a:r>
          </a:p>
          <a:p>
            <a:r>
              <a:rPr lang="en-US" sz="2400" dirty="0">
                <a:latin typeface="+mn-lt"/>
              </a:rPr>
              <a:t>Low-performing subgroup(s)</a:t>
            </a:r>
          </a:p>
          <a:p>
            <a:r>
              <a:rPr lang="en-US" sz="2400" dirty="0">
                <a:latin typeface="+mn-lt"/>
              </a:rPr>
              <a:t>Presence of additional funding (beyond Title I)</a:t>
            </a:r>
          </a:p>
          <a:p>
            <a:endParaRPr lang="en-US" sz="2400" dirty="0">
              <a:latin typeface="+mn-lt"/>
            </a:endParaRPr>
          </a:p>
        </p:txBody>
      </p:sp>
      <p:sp>
        <p:nvSpPr>
          <p:cNvPr id="4" name="Footer Placeholder 3"/>
          <p:cNvSpPr>
            <a:spLocks noGrp="1"/>
          </p:cNvSpPr>
          <p:nvPr>
            <p:ph type="ftr" sz="quarter" idx="11"/>
          </p:nvPr>
        </p:nvSpPr>
        <p:spPr/>
        <p:txBody>
          <a:bodyPr/>
          <a:lstStyle/>
          <a:p>
            <a:r>
              <a:rPr lang="en-US"/>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Allocate funds to schools</a:t>
            </a:r>
          </a:p>
        </p:txBody>
      </p:sp>
      <p:sp>
        <p:nvSpPr>
          <p:cNvPr id="3" name="Content Placeholder 2"/>
          <p:cNvSpPr>
            <a:spLocks noGrp="1"/>
          </p:cNvSpPr>
          <p:nvPr>
            <p:ph idx="1"/>
          </p:nvPr>
        </p:nvSpPr>
        <p:spPr>
          <a:xfrm>
            <a:off x="609600" y="1600200"/>
            <a:ext cx="7924800" cy="4525963"/>
          </a:xfrm>
        </p:spPr>
        <p:txBody>
          <a:bodyPr/>
          <a:lstStyle/>
          <a:p>
            <a:r>
              <a:rPr lang="en-US" sz="2400" dirty="0">
                <a:latin typeface="+mn-lt"/>
              </a:rPr>
              <a:t>Base school allocations on the per-pupil amounts and low-income enrollment for each school</a:t>
            </a:r>
          </a:p>
          <a:p>
            <a:pPr>
              <a:buNone/>
            </a:pPr>
            <a:endParaRPr lang="en-US" sz="2400" dirty="0">
              <a:latin typeface="+mn-lt"/>
            </a:endParaRPr>
          </a:p>
          <a:p>
            <a:r>
              <a:rPr lang="en-US" sz="2400" dirty="0">
                <a:latin typeface="+mn-lt"/>
              </a:rPr>
              <a:t>Include required accountability-related district-level reservations for targeted supports and interventions</a:t>
            </a:r>
          </a:p>
          <a:p>
            <a:pPr>
              <a:buNone/>
            </a:pPr>
            <a:endParaRPr lang="en-US" sz="2400" dirty="0">
              <a:latin typeface="+mn-lt"/>
            </a:endParaRPr>
          </a:p>
          <a:p>
            <a:pPr>
              <a:buNone/>
            </a:pPr>
            <a:r>
              <a:rPr lang="en-US" sz="2000" b="1" dirty="0">
                <a:latin typeface="+mn-lt"/>
              </a:rPr>
              <a:t>Note: </a:t>
            </a:r>
          </a:p>
          <a:p>
            <a:pPr marL="0" indent="0">
              <a:buNone/>
            </a:pPr>
            <a:r>
              <a:rPr lang="en-US" sz="2000" dirty="0">
                <a:latin typeface="+mn-lt"/>
              </a:rPr>
              <a:t>Minimum per-pupil amounts are set for districts serving schools under 35% poverty. Districts serving only schools at or above 35% poverty can set the per-pupil amount. </a:t>
            </a:r>
          </a:p>
          <a:p>
            <a:pPr>
              <a:buNone/>
            </a:pPr>
            <a:endParaRPr lang="en-US" dirty="0">
              <a:latin typeface="+mn-lt"/>
            </a:endParaRPr>
          </a:p>
        </p:txBody>
      </p:sp>
      <p:sp>
        <p:nvSpPr>
          <p:cNvPr id="4" name="Footer Placeholder 3"/>
          <p:cNvSpPr>
            <a:spLocks noGrp="1"/>
          </p:cNvSpPr>
          <p:nvPr>
            <p:ph type="ftr" sz="quarter" idx="11"/>
          </p:nvPr>
        </p:nvSpPr>
        <p:spPr/>
        <p:txBody>
          <a:bodyPr/>
          <a:lstStyle/>
          <a:p>
            <a:r>
              <a:rPr lang="en-US" dirty="0"/>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Determine the actual per-pupil amount for each Title I school</a:t>
            </a:r>
          </a:p>
        </p:txBody>
      </p:sp>
      <p:sp>
        <p:nvSpPr>
          <p:cNvPr id="3" name="Content Placeholder 2"/>
          <p:cNvSpPr>
            <a:spLocks noGrp="1"/>
          </p:cNvSpPr>
          <p:nvPr>
            <p:ph idx="1"/>
          </p:nvPr>
        </p:nvSpPr>
        <p:spPr>
          <a:xfrm>
            <a:off x="609600" y="1752600"/>
            <a:ext cx="7924800" cy="4373563"/>
          </a:xfrm>
        </p:spPr>
        <p:txBody>
          <a:bodyPr>
            <a:normAutofit/>
          </a:bodyPr>
          <a:lstStyle/>
          <a:p>
            <a:r>
              <a:rPr lang="en-US" sz="2400" dirty="0">
                <a:latin typeface="+mn-lt"/>
              </a:rPr>
              <a:t>Based on each school’s total allocation divided by the number of low-income students enrolled in the school</a:t>
            </a:r>
          </a:p>
          <a:p>
            <a:pPr>
              <a:buNone/>
            </a:pPr>
            <a:endParaRPr lang="en-US" sz="2400" dirty="0">
              <a:latin typeface="+mn-lt"/>
            </a:endParaRPr>
          </a:p>
          <a:p>
            <a:r>
              <a:rPr lang="en-US" sz="2400" dirty="0">
                <a:latin typeface="+mn-lt"/>
              </a:rPr>
              <a:t>Per-pupil allocations must either be equal across all served schools in the district or descend in the order of poverty percentage for each served school</a:t>
            </a:r>
          </a:p>
          <a:p>
            <a:pPr>
              <a:buNone/>
            </a:pPr>
            <a:endParaRPr lang="en-US" sz="2400" dirty="0">
              <a:latin typeface="+mn-lt"/>
            </a:endParaRPr>
          </a:p>
          <a:p>
            <a:pPr lvl="0"/>
            <a:r>
              <a:rPr lang="en-US" sz="2400" dirty="0">
                <a:latin typeface="+mn-lt"/>
              </a:rPr>
              <a:t>School allocations must meet minimum funding requirements based on minimum per-pupil allocations and low-income enrollment</a:t>
            </a:r>
          </a:p>
          <a:p>
            <a:pPr lvl="0">
              <a:buNone/>
            </a:pPr>
            <a:endParaRPr lang="en-US" sz="2400" b="1" dirty="0">
              <a:latin typeface="+mn-lt"/>
            </a:endParaRPr>
          </a:p>
        </p:txBody>
      </p:sp>
      <p:sp>
        <p:nvSpPr>
          <p:cNvPr id="4" name="Footer Placeholder 3"/>
          <p:cNvSpPr>
            <a:spLocks noGrp="1"/>
          </p:cNvSpPr>
          <p:nvPr>
            <p:ph type="ftr" sz="quarter" idx="11"/>
          </p:nvPr>
        </p:nvSpPr>
        <p:spPr/>
        <p:txBody>
          <a:bodyPr/>
          <a:lstStyle/>
          <a:p>
            <a:r>
              <a:rPr lang="en-US"/>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Questions?</a:t>
            </a:r>
          </a:p>
        </p:txBody>
      </p:sp>
      <p:sp>
        <p:nvSpPr>
          <p:cNvPr id="3" name="Content Placeholder 2"/>
          <p:cNvSpPr>
            <a:spLocks noGrp="1"/>
          </p:cNvSpPr>
          <p:nvPr>
            <p:ph idx="1"/>
          </p:nvPr>
        </p:nvSpPr>
        <p:spPr/>
        <p:txBody>
          <a:bodyPr/>
          <a:lstStyle/>
          <a:p>
            <a:pPr algn="ctr">
              <a:buNone/>
            </a:pPr>
            <a:r>
              <a:rPr lang="en-US" sz="2400" dirty="0">
                <a:latin typeface="+mn-lt"/>
              </a:rPr>
              <a:t>Resource Allocation Strategy and Planning</a:t>
            </a:r>
          </a:p>
          <a:p>
            <a:pPr algn="ctr">
              <a:buNone/>
            </a:pPr>
            <a:endParaRPr lang="en-US" sz="2400" dirty="0">
              <a:latin typeface="+mn-lt"/>
            </a:endParaRPr>
          </a:p>
          <a:p>
            <a:pPr algn="ctr">
              <a:buNone/>
            </a:pPr>
            <a:r>
              <a:rPr lang="en-US" sz="2400" dirty="0">
                <a:latin typeface="+mn-lt"/>
              </a:rPr>
              <a:t>(781) 338-6230</a:t>
            </a:r>
          </a:p>
          <a:p>
            <a:pPr algn="ctr">
              <a:buNone/>
            </a:pPr>
            <a:endParaRPr lang="en-US" sz="2400" dirty="0">
              <a:latin typeface="+mn-lt"/>
            </a:endParaRPr>
          </a:p>
          <a:p>
            <a:pPr algn="ctr">
              <a:buNone/>
            </a:pPr>
            <a:r>
              <a:rPr lang="en-US" sz="2400" dirty="0">
                <a:latin typeface="+mn-lt"/>
                <a:hlinkClick r:id="rId2"/>
              </a:rPr>
              <a:t>federalgrantprograms@mass.gov</a:t>
            </a:r>
            <a:r>
              <a:rPr lang="en-US" sz="2400" dirty="0">
                <a:latin typeface="+mn-lt"/>
              </a:rPr>
              <a:t> </a:t>
            </a:r>
          </a:p>
          <a:p>
            <a:pPr algn="ctr">
              <a:buNone/>
            </a:pPr>
            <a:endParaRPr lang="en-US" sz="2400" dirty="0">
              <a:latin typeface="+mn-lt"/>
            </a:endParaRPr>
          </a:p>
          <a:p>
            <a:pPr algn="ctr">
              <a:buNone/>
            </a:pPr>
            <a:r>
              <a:rPr lang="en-US" sz="2400" dirty="0">
                <a:hlinkClick r:id="rId3"/>
              </a:rPr>
              <a:t>www.mass.mass.edu/federalgrants</a:t>
            </a:r>
            <a:endParaRPr lang="en-US" sz="2400" dirty="0"/>
          </a:p>
          <a:p>
            <a:pPr algn="ctr">
              <a:buNone/>
            </a:pPr>
            <a:endParaRPr lang="en-US" sz="2400" dirty="0"/>
          </a:p>
          <a:p>
            <a:pPr algn="ctr">
              <a:buNone/>
            </a:pPr>
            <a:endParaRPr lang="en-US" dirty="0">
              <a:latin typeface="+mn-lt"/>
            </a:endParaRPr>
          </a:p>
          <a:p>
            <a:pPr algn="ctr">
              <a:buNone/>
            </a:pPr>
            <a:endParaRPr lang="en-US" dirty="0">
              <a:latin typeface="+mn-lt"/>
            </a:endParaRPr>
          </a:p>
          <a:p>
            <a:pPr algn="ctr">
              <a:buNone/>
            </a:pPr>
            <a:endParaRPr lang="en-US" dirty="0">
              <a:latin typeface="+mn-lt"/>
            </a:endParaRPr>
          </a:p>
          <a:p>
            <a:pPr>
              <a:buNone/>
            </a:pPr>
            <a:endParaRPr lang="en-US" dirty="0">
              <a:latin typeface="+mn-lt"/>
            </a:endParaRPr>
          </a:p>
        </p:txBody>
      </p:sp>
      <p:sp>
        <p:nvSpPr>
          <p:cNvPr id="4" name="Footer Placeholder 3"/>
          <p:cNvSpPr>
            <a:spLocks noGrp="1"/>
          </p:cNvSpPr>
          <p:nvPr>
            <p:ph type="ftr" sz="quarter" idx="11"/>
          </p:nvPr>
        </p:nvSpPr>
        <p:spPr/>
        <p:txBody>
          <a:bodyPr/>
          <a:lstStyle/>
          <a:p>
            <a:r>
              <a:rPr lang="en-US"/>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13</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944562"/>
          </a:xfrm>
        </p:spPr>
        <p:txBody>
          <a:bodyPr>
            <a:normAutofit/>
          </a:bodyPr>
          <a:lstStyle/>
          <a:p>
            <a:r>
              <a:rPr lang="en-US" sz="4000" dirty="0"/>
              <a:t>Overview</a:t>
            </a:r>
          </a:p>
        </p:txBody>
      </p:sp>
      <p:sp>
        <p:nvSpPr>
          <p:cNvPr id="3" name="Content Placeholder 2"/>
          <p:cNvSpPr>
            <a:spLocks noGrp="1"/>
          </p:cNvSpPr>
          <p:nvPr>
            <p:ph idx="1"/>
          </p:nvPr>
        </p:nvSpPr>
        <p:spPr>
          <a:xfrm>
            <a:off x="533400" y="1219200"/>
            <a:ext cx="8229600" cy="5029200"/>
          </a:xfrm>
        </p:spPr>
        <p:txBody>
          <a:bodyPr>
            <a:noAutofit/>
          </a:bodyPr>
          <a:lstStyle/>
          <a:p>
            <a:pPr marL="514350" indent="-514350">
              <a:lnSpc>
                <a:spcPct val="150000"/>
              </a:lnSpc>
              <a:buFont typeface="+mj-lt"/>
              <a:buAutoNum type="arabicPeriod"/>
            </a:pPr>
            <a:r>
              <a:rPr lang="en-US" sz="1600" dirty="0">
                <a:latin typeface="+mn-lt"/>
              </a:rPr>
              <a:t>Introduction</a:t>
            </a:r>
          </a:p>
          <a:p>
            <a:pPr marL="514350" indent="-514350">
              <a:lnSpc>
                <a:spcPct val="150000"/>
              </a:lnSpc>
              <a:buFont typeface="+mj-lt"/>
              <a:buAutoNum type="arabicPeriod"/>
            </a:pPr>
            <a:r>
              <a:rPr lang="en-US" sz="1600" dirty="0">
                <a:latin typeface="+mn-lt"/>
              </a:rPr>
              <a:t>Obtain the district’s Title I allocation</a:t>
            </a:r>
          </a:p>
          <a:p>
            <a:pPr marL="514350" indent="-514350">
              <a:lnSpc>
                <a:spcPct val="150000"/>
              </a:lnSpc>
              <a:buFont typeface="+mj-lt"/>
              <a:buAutoNum type="arabicPeriod"/>
            </a:pPr>
            <a:r>
              <a:rPr lang="en-US" sz="1600" dirty="0">
                <a:latin typeface="+mn-lt"/>
              </a:rPr>
              <a:t>Determine district-level reservations</a:t>
            </a:r>
          </a:p>
          <a:p>
            <a:pPr marL="514350" indent="-514350">
              <a:lnSpc>
                <a:spcPct val="150000"/>
              </a:lnSpc>
              <a:buFont typeface="+mj-lt"/>
              <a:buAutoNum type="arabicPeriod"/>
            </a:pPr>
            <a:r>
              <a:rPr lang="en-US" sz="1600" dirty="0">
                <a:latin typeface="+mn-lt"/>
              </a:rPr>
              <a:t>Determine if rank ordering by poverty percentage is needed for school-level funding</a:t>
            </a:r>
          </a:p>
          <a:p>
            <a:pPr marL="914400" lvl="1" indent="-457200">
              <a:lnSpc>
                <a:spcPct val="150000"/>
              </a:lnSpc>
              <a:buFont typeface="+mj-lt"/>
              <a:buAutoNum type="alphaLcPeriod"/>
            </a:pPr>
            <a:r>
              <a:rPr lang="en-US" sz="1600" dirty="0">
                <a:latin typeface="+mn-lt"/>
              </a:rPr>
              <a:t>For districts/charter schools with only one school per grade span</a:t>
            </a:r>
          </a:p>
          <a:p>
            <a:pPr marL="914400" lvl="1" indent="-457200">
              <a:lnSpc>
                <a:spcPct val="150000"/>
              </a:lnSpc>
              <a:buFont typeface="+mj-lt"/>
              <a:buAutoNum type="alphaLcPeriod"/>
            </a:pPr>
            <a:r>
              <a:rPr lang="en-US" sz="1600" dirty="0">
                <a:latin typeface="+mn-lt"/>
              </a:rPr>
              <a:t>For districts/charter schools with enrollment less than 1,000 students</a:t>
            </a:r>
          </a:p>
          <a:p>
            <a:pPr marL="514350" indent="-514350">
              <a:lnSpc>
                <a:spcPct val="150000"/>
              </a:lnSpc>
              <a:buFont typeface="+mj-lt"/>
              <a:buAutoNum type="arabicPeriod"/>
            </a:pPr>
            <a:r>
              <a:rPr lang="en-US" sz="1600" dirty="0">
                <a:latin typeface="+mn-lt"/>
              </a:rPr>
              <a:t>Choose the method for qualifying schools</a:t>
            </a:r>
          </a:p>
          <a:p>
            <a:pPr marL="514350" indent="-514350">
              <a:lnSpc>
                <a:spcPct val="150000"/>
              </a:lnSpc>
              <a:buFont typeface="+mj-lt"/>
              <a:buAutoNum type="arabicPeriod"/>
            </a:pPr>
            <a:r>
              <a:rPr lang="en-US" sz="1600" dirty="0">
                <a:latin typeface="+mn-lt"/>
              </a:rPr>
              <a:t>Rank all schools in descending order by the percentage of greatest poverty</a:t>
            </a:r>
          </a:p>
          <a:p>
            <a:pPr marL="514350" indent="-514350">
              <a:lnSpc>
                <a:spcPct val="150000"/>
              </a:lnSpc>
              <a:buFont typeface="+mj-lt"/>
              <a:buAutoNum type="arabicPeriod"/>
            </a:pPr>
            <a:r>
              <a:rPr lang="en-US" sz="1600" dirty="0">
                <a:latin typeface="+mn-lt"/>
              </a:rPr>
              <a:t>Identify schools having the greatest need for additional services</a:t>
            </a:r>
          </a:p>
          <a:p>
            <a:pPr marL="514350" indent="-514350">
              <a:lnSpc>
                <a:spcPct val="150000"/>
              </a:lnSpc>
              <a:buFont typeface="+mj-lt"/>
              <a:buAutoNum type="arabicPeriod"/>
            </a:pPr>
            <a:r>
              <a:rPr lang="en-US" sz="1600" dirty="0">
                <a:latin typeface="+mn-lt"/>
              </a:rPr>
              <a:t>Allocate funds to schools</a:t>
            </a:r>
          </a:p>
          <a:p>
            <a:pPr marL="514350" indent="-514350">
              <a:lnSpc>
                <a:spcPct val="150000"/>
              </a:lnSpc>
              <a:buFont typeface="+mj-lt"/>
              <a:buAutoNum type="arabicPeriod"/>
            </a:pPr>
            <a:r>
              <a:rPr lang="en-US" sz="1600" dirty="0">
                <a:latin typeface="+mn-lt"/>
              </a:rPr>
              <a:t>Determine the actual per-pupil amount for each Title I school</a:t>
            </a:r>
          </a:p>
        </p:txBody>
      </p:sp>
      <p:sp>
        <p:nvSpPr>
          <p:cNvPr id="4" name="Footer Placeholder 3"/>
          <p:cNvSpPr>
            <a:spLocks noGrp="1"/>
          </p:cNvSpPr>
          <p:nvPr>
            <p:ph type="ftr" sz="quarter" idx="11"/>
          </p:nvPr>
        </p:nvSpPr>
        <p:spPr/>
        <p:txBody>
          <a:bodyPr/>
          <a:lstStyle/>
          <a:p>
            <a:r>
              <a:rPr lang="en-US" dirty="0"/>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944562"/>
          </a:xfrm>
        </p:spPr>
        <p:txBody>
          <a:bodyPr/>
          <a:lstStyle/>
          <a:p>
            <a:r>
              <a:rPr lang="en-US" sz="4000" dirty="0"/>
              <a:t>Introduction</a:t>
            </a:r>
            <a:endParaRPr lang="en-US" dirty="0"/>
          </a:p>
        </p:txBody>
      </p:sp>
      <p:sp>
        <p:nvSpPr>
          <p:cNvPr id="3" name="Content Placeholder 2"/>
          <p:cNvSpPr>
            <a:spLocks noGrp="1"/>
          </p:cNvSpPr>
          <p:nvPr>
            <p:ph idx="1"/>
          </p:nvPr>
        </p:nvSpPr>
        <p:spPr>
          <a:xfrm>
            <a:off x="609600" y="1219200"/>
            <a:ext cx="7924800" cy="5257800"/>
          </a:xfrm>
        </p:spPr>
        <p:txBody>
          <a:bodyPr>
            <a:noAutofit/>
          </a:bodyPr>
          <a:lstStyle/>
          <a:p>
            <a:pPr marL="0" indent="0">
              <a:buNone/>
            </a:pPr>
            <a:r>
              <a:rPr lang="en-US" sz="2400" dirty="0">
                <a:latin typeface="+mn-lt"/>
              </a:rPr>
              <a:t>Federal Title I, Part A funds are allocated to districts with high percentages or high numbers of children from low-income families. In turn, districts must identify Title I schools and assign funds to those schools based on poverty percentage. Districts may also consider school performance when funding school- and district-level supports and interventions with Title I.</a:t>
            </a:r>
          </a:p>
          <a:p>
            <a:pPr marL="0" indent="0">
              <a:buNone/>
            </a:pPr>
            <a:endParaRPr lang="en-US" sz="2400" dirty="0">
              <a:latin typeface="+mn-lt"/>
            </a:endParaRPr>
          </a:p>
          <a:p>
            <a:pPr marL="0" indent="0">
              <a:buNone/>
            </a:pPr>
            <a:r>
              <a:rPr lang="en-US" sz="2400" dirty="0">
                <a:latin typeface="+mn-lt"/>
              </a:rPr>
              <a:t>The primary purpose of this guide is to provide to Title I Directors and other district staff a brief overview of the process used in selecting and allocating funds to schools for the purposes of implementing Title I programs. </a:t>
            </a:r>
          </a:p>
        </p:txBody>
      </p:sp>
      <p:sp>
        <p:nvSpPr>
          <p:cNvPr id="4" name="Footer Placeholder 3"/>
          <p:cNvSpPr>
            <a:spLocks noGrp="1"/>
          </p:cNvSpPr>
          <p:nvPr>
            <p:ph type="ftr" sz="quarter" idx="11"/>
          </p:nvPr>
        </p:nvSpPr>
        <p:spPr/>
        <p:txBody>
          <a:bodyPr/>
          <a:lstStyle/>
          <a:p>
            <a:r>
              <a:rPr lang="en-US"/>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935162"/>
          </a:xfrm>
        </p:spPr>
        <p:txBody>
          <a:bodyPr>
            <a:normAutofit/>
          </a:bodyPr>
          <a:lstStyle/>
          <a:p>
            <a:r>
              <a:rPr lang="en-US" sz="4000" dirty="0"/>
              <a:t>Obtain the district’s total Title I allocation and accountability and assistance categories</a:t>
            </a:r>
          </a:p>
        </p:txBody>
      </p:sp>
      <p:sp>
        <p:nvSpPr>
          <p:cNvPr id="3" name="Content Placeholder 2"/>
          <p:cNvSpPr>
            <a:spLocks noGrp="1"/>
          </p:cNvSpPr>
          <p:nvPr>
            <p:ph idx="1"/>
          </p:nvPr>
        </p:nvSpPr>
        <p:spPr>
          <a:xfrm>
            <a:off x="609600" y="2514600"/>
            <a:ext cx="8229600" cy="3611563"/>
          </a:xfrm>
        </p:spPr>
        <p:txBody>
          <a:bodyPr>
            <a:normAutofit/>
          </a:bodyPr>
          <a:lstStyle/>
          <a:p>
            <a:r>
              <a:rPr lang="en-US" sz="2400" dirty="0">
                <a:latin typeface="+mn-lt"/>
              </a:rPr>
              <a:t>District Title I, Part A allocations: </a:t>
            </a:r>
            <a:r>
              <a:rPr lang="en-US" sz="2400" u="sng" dirty="0">
                <a:latin typeface="+mn-lt"/>
                <a:hlinkClick r:id="rId3"/>
              </a:rPr>
              <a:t>http://www.doe.mass.edu/grants/awards.html</a:t>
            </a:r>
            <a:endParaRPr lang="en-US" sz="2400" u="sng" dirty="0">
              <a:latin typeface="+mn-lt"/>
            </a:endParaRPr>
          </a:p>
          <a:p>
            <a:pPr marL="0" indent="0">
              <a:buNone/>
            </a:pPr>
            <a:endParaRPr lang="en-US" sz="2400" u="sng" dirty="0">
              <a:latin typeface="+mn-lt"/>
            </a:endParaRPr>
          </a:p>
          <a:p>
            <a:r>
              <a:rPr lang="en-US" sz="2400" dirty="0">
                <a:latin typeface="+mn-lt"/>
              </a:rPr>
              <a:t>District and school accountability and assistance categories: </a:t>
            </a:r>
            <a:r>
              <a:rPr lang="en-US" sz="2400" dirty="0">
                <a:latin typeface="+mn-lt"/>
                <a:hlinkClick r:id="rId4"/>
              </a:rPr>
              <a:t>http://profiles.doe.mass.edu/statereport/accountability.aspx</a:t>
            </a:r>
            <a:endParaRPr lang="en-US" sz="2400" dirty="0">
              <a:latin typeface="+mn-lt"/>
            </a:endParaRPr>
          </a:p>
          <a:p>
            <a:pPr marL="0" indent="0">
              <a:buNone/>
            </a:pPr>
            <a:r>
              <a:rPr lang="en-US" sz="2400" dirty="0">
                <a:latin typeface="+mn-lt"/>
              </a:rPr>
              <a:t> </a:t>
            </a:r>
          </a:p>
        </p:txBody>
      </p:sp>
      <p:sp>
        <p:nvSpPr>
          <p:cNvPr id="4" name="Footer Placeholder 3"/>
          <p:cNvSpPr>
            <a:spLocks noGrp="1"/>
          </p:cNvSpPr>
          <p:nvPr>
            <p:ph type="ftr" sz="quarter" idx="11"/>
          </p:nvPr>
        </p:nvSpPr>
        <p:spPr/>
        <p:txBody>
          <a:bodyPr/>
          <a:lstStyle/>
          <a:p>
            <a:r>
              <a:rPr lang="en-US"/>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868362"/>
          </a:xfrm>
        </p:spPr>
        <p:txBody>
          <a:bodyPr>
            <a:normAutofit fontScale="90000"/>
          </a:bodyPr>
          <a:lstStyle/>
          <a:p>
            <a:r>
              <a:rPr lang="en-US" dirty="0"/>
              <a:t>Determine district-level reservations</a:t>
            </a:r>
          </a:p>
        </p:txBody>
      </p:sp>
      <p:grpSp>
        <p:nvGrpSpPr>
          <p:cNvPr id="20" name="Group 19" descr="Step 1 District Reservations&#10;&#10;Equitable participation  for private school students&#10;Family engagement&#10;Neglected &amp; Delinquent programs&#10;Administrative costs&#10;Professional development&#10;Preschool programs&#10;Homeless students&#10;Foster Care transportation&#10;Indirect costs&#10;MTRS&#10;"/>
          <p:cNvGrpSpPr/>
          <p:nvPr/>
        </p:nvGrpSpPr>
        <p:grpSpPr>
          <a:xfrm>
            <a:off x="755731" y="1486693"/>
            <a:ext cx="7171481" cy="4525963"/>
            <a:chOff x="755731" y="1486693"/>
            <a:chExt cx="7171481" cy="4525963"/>
          </a:xfrm>
        </p:grpSpPr>
        <p:sp>
          <p:nvSpPr>
            <p:cNvPr id="8" name="Freeform 7" descr="Step 1 District Reservations&#10;&#10;Equitable participation  for private school students&#10;Family engagement&#10;Neglected &amp; Delinquent programs&#10;Administrative costs&#10;Professional development&#10;Preschool programs&#10;Homeless students&#10;Foster Care transportation&#10;Indirect costs&#10;MTRS&#10;"/>
            <p:cNvSpPr/>
            <p:nvPr/>
          </p:nvSpPr>
          <p:spPr>
            <a:xfrm>
              <a:off x="755731" y="1486693"/>
              <a:ext cx="7171481" cy="4525963"/>
            </a:xfrm>
            <a:custGeom>
              <a:avLst/>
              <a:gdLst>
                <a:gd name="connsiteX0" fmla="*/ 0 w 7171481"/>
                <a:gd name="connsiteY0" fmla="*/ 452596 h 4525963"/>
                <a:gd name="connsiteX1" fmla="*/ 452596 w 7171481"/>
                <a:gd name="connsiteY1" fmla="*/ 0 h 4525963"/>
                <a:gd name="connsiteX2" fmla="*/ 6718885 w 7171481"/>
                <a:gd name="connsiteY2" fmla="*/ 0 h 4525963"/>
                <a:gd name="connsiteX3" fmla="*/ 7171481 w 7171481"/>
                <a:gd name="connsiteY3" fmla="*/ 452596 h 4525963"/>
                <a:gd name="connsiteX4" fmla="*/ 7171481 w 7171481"/>
                <a:gd name="connsiteY4" fmla="*/ 4073367 h 4525963"/>
                <a:gd name="connsiteX5" fmla="*/ 6718885 w 7171481"/>
                <a:gd name="connsiteY5" fmla="*/ 4525963 h 4525963"/>
                <a:gd name="connsiteX6" fmla="*/ 452596 w 7171481"/>
                <a:gd name="connsiteY6" fmla="*/ 4525963 h 4525963"/>
                <a:gd name="connsiteX7" fmla="*/ 0 w 7171481"/>
                <a:gd name="connsiteY7" fmla="*/ 4073367 h 4525963"/>
                <a:gd name="connsiteX8" fmla="*/ 0 w 7171481"/>
                <a:gd name="connsiteY8" fmla="*/ 452596 h 4525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71481" h="4525963">
                  <a:moveTo>
                    <a:pt x="0" y="452596"/>
                  </a:moveTo>
                  <a:cubicBezTo>
                    <a:pt x="0" y="202634"/>
                    <a:pt x="202634" y="0"/>
                    <a:pt x="452596" y="0"/>
                  </a:cubicBezTo>
                  <a:lnTo>
                    <a:pt x="6718885" y="0"/>
                  </a:lnTo>
                  <a:cubicBezTo>
                    <a:pt x="6968847" y="0"/>
                    <a:pt x="7171481" y="202634"/>
                    <a:pt x="7171481" y="452596"/>
                  </a:cubicBezTo>
                  <a:lnTo>
                    <a:pt x="7171481" y="4073367"/>
                  </a:lnTo>
                  <a:cubicBezTo>
                    <a:pt x="7171481" y="4323329"/>
                    <a:pt x="6968847" y="4525963"/>
                    <a:pt x="6718885" y="4525963"/>
                  </a:cubicBezTo>
                  <a:lnTo>
                    <a:pt x="452596" y="4525963"/>
                  </a:lnTo>
                  <a:cubicBezTo>
                    <a:pt x="202634" y="4525963"/>
                    <a:pt x="0" y="4323329"/>
                    <a:pt x="0" y="4073367"/>
                  </a:cubicBezTo>
                  <a:lnTo>
                    <a:pt x="0" y="452596"/>
                  </a:lnTo>
                  <a:close/>
                </a:path>
              </a:pathLst>
            </a:custGeom>
            <a:noFill/>
            <a:ln w="9525">
              <a:solidFill>
                <a:schemeClr val="accent1"/>
              </a:solidFill>
            </a:ln>
          </p:spPr>
          <p:style>
            <a:lnRef idx="0">
              <a:scrgbClr r="0" g="0" b="0"/>
            </a:lnRef>
            <a:fillRef idx="1">
              <a:scrgbClr r="0" g="0" b="0"/>
            </a:fillRef>
            <a:effectRef idx="0">
              <a:schemeClr val="dk1">
                <a:tint val="40000"/>
                <a:hueOff val="0"/>
                <a:satOff val="0"/>
                <a:lumOff val="0"/>
                <a:alphaOff val="0"/>
              </a:schemeClr>
            </a:effectRef>
            <a:fontRef idx="minor">
              <a:schemeClr val="dk1">
                <a:hueOff val="0"/>
                <a:satOff val="0"/>
                <a:lumOff val="0"/>
                <a:alphaOff val="0"/>
              </a:schemeClr>
            </a:fontRef>
          </p:style>
          <p:txBody>
            <a:bodyPr spcFirstLastPara="0" vert="horz" wrap="square" lIns="68580" tIns="68580" rIns="68580" bIns="3236755" numCol="1" spcCol="1270" anchor="ctr" anchorCtr="0">
              <a:noAutofit/>
            </a:bodyPr>
            <a:lstStyle/>
            <a:p>
              <a:pPr lvl="0" algn="ctr" defTabSz="800100">
                <a:lnSpc>
                  <a:spcPct val="90000"/>
                </a:lnSpc>
                <a:spcBef>
                  <a:spcPct val="0"/>
                </a:spcBef>
                <a:spcAft>
                  <a:spcPct val="35000"/>
                </a:spcAft>
              </a:pPr>
              <a:r>
                <a:rPr lang="en-US" sz="1800" b="1" kern="1200" dirty="0"/>
                <a:t>Step 1 District Reservations</a:t>
              </a:r>
            </a:p>
          </p:txBody>
        </p:sp>
        <p:sp>
          <p:nvSpPr>
            <p:cNvPr id="9" name="Freeform 8" descr="Equitable participation  for private school &#10;"/>
            <p:cNvSpPr/>
            <p:nvPr/>
          </p:nvSpPr>
          <p:spPr>
            <a:xfrm>
              <a:off x="1472879" y="2845491"/>
              <a:ext cx="5737185" cy="385300"/>
            </a:xfrm>
            <a:custGeom>
              <a:avLst/>
              <a:gdLst>
                <a:gd name="connsiteX0" fmla="*/ 0 w 5737185"/>
                <a:gd name="connsiteY0" fmla="*/ 38530 h 385300"/>
                <a:gd name="connsiteX1" fmla="*/ 38530 w 5737185"/>
                <a:gd name="connsiteY1" fmla="*/ 0 h 385300"/>
                <a:gd name="connsiteX2" fmla="*/ 5698655 w 5737185"/>
                <a:gd name="connsiteY2" fmla="*/ 0 h 385300"/>
                <a:gd name="connsiteX3" fmla="*/ 5737185 w 5737185"/>
                <a:gd name="connsiteY3" fmla="*/ 38530 h 385300"/>
                <a:gd name="connsiteX4" fmla="*/ 5737185 w 5737185"/>
                <a:gd name="connsiteY4" fmla="*/ 346770 h 385300"/>
                <a:gd name="connsiteX5" fmla="*/ 5698655 w 5737185"/>
                <a:gd name="connsiteY5" fmla="*/ 385300 h 385300"/>
                <a:gd name="connsiteX6" fmla="*/ 38530 w 5737185"/>
                <a:gd name="connsiteY6" fmla="*/ 385300 h 385300"/>
                <a:gd name="connsiteX7" fmla="*/ 0 w 5737185"/>
                <a:gd name="connsiteY7" fmla="*/ 346770 h 385300"/>
                <a:gd name="connsiteX8" fmla="*/ 0 w 5737185"/>
                <a:gd name="connsiteY8" fmla="*/ 38530 h 38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37185" h="385300">
                  <a:moveTo>
                    <a:pt x="0" y="38530"/>
                  </a:moveTo>
                  <a:cubicBezTo>
                    <a:pt x="0" y="17250"/>
                    <a:pt x="17250" y="0"/>
                    <a:pt x="38530" y="0"/>
                  </a:cubicBezTo>
                  <a:lnTo>
                    <a:pt x="5698655" y="0"/>
                  </a:lnTo>
                  <a:cubicBezTo>
                    <a:pt x="5719935" y="0"/>
                    <a:pt x="5737185" y="17250"/>
                    <a:pt x="5737185" y="38530"/>
                  </a:cubicBezTo>
                  <a:lnTo>
                    <a:pt x="5737185" y="346770"/>
                  </a:lnTo>
                  <a:cubicBezTo>
                    <a:pt x="5737185" y="368050"/>
                    <a:pt x="5719935" y="385300"/>
                    <a:pt x="5698655" y="385300"/>
                  </a:cubicBezTo>
                  <a:lnTo>
                    <a:pt x="38530" y="385300"/>
                  </a:lnTo>
                  <a:cubicBezTo>
                    <a:pt x="17250" y="385300"/>
                    <a:pt x="0" y="368050"/>
                    <a:pt x="0" y="346770"/>
                  </a:cubicBezTo>
                  <a:lnTo>
                    <a:pt x="0" y="38530"/>
                  </a:lnTo>
                  <a:close/>
                </a:path>
              </a:pathLst>
            </a:custGeom>
            <a:noFill/>
            <a:ln w="9525">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41765" tIns="34145" rIns="41765" bIns="34145" numCol="1" spcCol="1270" anchor="ctr" anchorCtr="0">
              <a:noAutofit/>
            </a:bodyPr>
            <a:lstStyle/>
            <a:p>
              <a:pPr lvl="0" algn="ctr" defTabSz="533400">
                <a:lnSpc>
                  <a:spcPct val="90000"/>
                </a:lnSpc>
                <a:spcBef>
                  <a:spcPct val="0"/>
                </a:spcBef>
                <a:spcAft>
                  <a:spcPct val="35000"/>
                </a:spcAft>
              </a:pPr>
              <a:r>
                <a:rPr lang="en-US" sz="1200" b="1" kern="1200" dirty="0"/>
                <a:t>Equitable participation  for private school students</a:t>
              </a:r>
            </a:p>
          </p:txBody>
        </p:sp>
        <p:sp>
          <p:nvSpPr>
            <p:cNvPr id="10" name="Freeform 9" descr="Family engagement"/>
            <p:cNvSpPr/>
            <p:nvPr/>
          </p:nvSpPr>
          <p:spPr>
            <a:xfrm>
              <a:off x="1472879" y="3268637"/>
              <a:ext cx="5737185" cy="245994"/>
            </a:xfrm>
            <a:custGeom>
              <a:avLst/>
              <a:gdLst>
                <a:gd name="connsiteX0" fmla="*/ 0 w 5737185"/>
                <a:gd name="connsiteY0" fmla="*/ 24599 h 245994"/>
                <a:gd name="connsiteX1" fmla="*/ 24599 w 5737185"/>
                <a:gd name="connsiteY1" fmla="*/ 0 h 245994"/>
                <a:gd name="connsiteX2" fmla="*/ 5712586 w 5737185"/>
                <a:gd name="connsiteY2" fmla="*/ 0 h 245994"/>
                <a:gd name="connsiteX3" fmla="*/ 5737185 w 5737185"/>
                <a:gd name="connsiteY3" fmla="*/ 24599 h 245994"/>
                <a:gd name="connsiteX4" fmla="*/ 5737185 w 5737185"/>
                <a:gd name="connsiteY4" fmla="*/ 221395 h 245994"/>
                <a:gd name="connsiteX5" fmla="*/ 5712586 w 5737185"/>
                <a:gd name="connsiteY5" fmla="*/ 245994 h 245994"/>
                <a:gd name="connsiteX6" fmla="*/ 24599 w 5737185"/>
                <a:gd name="connsiteY6" fmla="*/ 245994 h 245994"/>
                <a:gd name="connsiteX7" fmla="*/ 0 w 5737185"/>
                <a:gd name="connsiteY7" fmla="*/ 221395 h 245994"/>
                <a:gd name="connsiteX8" fmla="*/ 0 w 5737185"/>
                <a:gd name="connsiteY8" fmla="*/ 24599 h 245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37185" h="245994">
                  <a:moveTo>
                    <a:pt x="0" y="24599"/>
                  </a:moveTo>
                  <a:cubicBezTo>
                    <a:pt x="0" y="11013"/>
                    <a:pt x="11013" y="0"/>
                    <a:pt x="24599" y="0"/>
                  </a:cubicBezTo>
                  <a:lnTo>
                    <a:pt x="5712586" y="0"/>
                  </a:lnTo>
                  <a:cubicBezTo>
                    <a:pt x="5726172" y="0"/>
                    <a:pt x="5737185" y="11013"/>
                    <a:pt x="5737185" y="24599"/>
                  </a:cubicBezTo>
                  <a:lnTo>
                    <a:pt x="5737185" y="221395"/>
                  </a:lnTo>
                  <a:cubicBezTo>
                    <a:pt x="5737185" y="234981"/>
                    <a:pt x="5726172" y="245994"/>
                    <a:pt x="5712586" y="245994"/>
                  </a:cubicBezTo>
                  <a:lnTo>
                    <a:pt x="24599" y="245994"/>
                  </a:lnTo>
                  <a:cubicBezTo>
                    <a:pt x="11013" y="245994"/>
                    <a:pt x="0" y="234981"/>
                    <a:pt x="0" y="221395"/>
                  </a:cubicBezTo>
                  <a:lnTo>
                    <a:pt x="0" y="24599"/>
                  </a:lnTo>
                  <a:close/>
                </a:path>
              </a:pathLst>
            </a:custGeom>
            <a:noFill/>
            <a:ln w="9525">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37685" tIns="30065" rIns="37685" bIns="30065" numCol="1" spcCol="1270" anchor="ctr" anchorCtr="0">
              <a:noAutofit/>
            </a:bodyPr>
            <a:lstStyle/>
            <a:p>
              <a:pPr lvl="0" algn="ctr" defTabSz="533400">
                <a:lnSpc>
                  <a:spcPct val="90000"/>
                </a:lnSpc>
                <a:spcBef>
                  <a:spcPct val="0"/>
                </a:spcBef>
                <a:spcAft>
                  <a:spcPct val="35000"/>
                </a:spcAft>
              </a:pPr>
              <a:r>
                <a:rPr lang="en-US" sz="1200" b="1" kern="1200" dirty="0"/>
                <a:t>Family engagement</a:t>
              </a:r>
            </a:p>
          </p:txBody>
        </p:sp>
        <p:sp>
          <p:nvSpPr>
            <p:cNvPr id="11" name="Freeform 10" descr="Neglected &amp; Delinquent programs"/>
            <p:cNvSpPr/>
            <p:nvPr/>
          </p:nvSpPr>
          <p:spPr>
            <a:xfrm>
              <a:off x="1472879" y="3552477"/>
              <a:ext cx="5737185" cy="245994"/>
            </a:xfrm>
            <a:custGeom>
              <a:avLst/>
              <a:gdLst>
                <a:gd name="connsiteX0" fmla="*/ 0 w 5737185"/>
                <a:gd name="connsiteY0" fmla="*/ 24599 h 245994"/>
                <a:gd name="connsiteX1" fmla="*/ 24599 w 5737185"/>
                <a:gd name="connsiteY1" fmla="*/ 0 h 245994"/>
                <a:gd name="connsiteX2" fmla="*/ 5712586 w 5737185"/>
                <a:gd name="connsiteY2" fmla="*/ 0 h 245994"/>
                <a:gd name="connsiteX3" fmla="*/ 5737185 w 5737185"/>
                <a:gd name="connsiteY3" fmla="*/ 24599 h 245994"/>
                <a:gd name="connsiteX4" fmla="*/ 5737185 w 5737185"/>
                <a:gd name="connsiteY4" fmla="*/ 221395 h 245994"/>
                <a:gd name="connsiteX5" fmla="*/ 5712586 w 5737185"/>
                <a:gd name="connsiteY5" fmla="*/ 245994 h 245994"/>
                <a:gd name="connsiteX6" fmla="*/ 24599 w 5737185"/>
                <a:gd name="connsiteY6" fmla="*/ 245994 h 245994"/>
                <a:gd name="connsiteX7" fmla="*/ 0 w 5737185"/>
                <a:gd name="connsiteY7" fmla="*/ 221395 h 245994"/>
                <a:gd name="connsiteX8" fmla="*/ 0 w 5737185"/>
                <a:gd name="connsiteY8" fmla="*/ 24599 h 245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37185" h="245994">
                  <a:moveTo>
                    <a:pt x="0" y="24599"/>
                  </a:moveTo>
                  <a:cubicBezTo>
                    <a:pt x="0" y="11013"/>
                    <a:pt x="11013" y="0"/>
                    <a:pt x="24599" y="0"/>
                  </a:cubicBezTo>
                  <a:lnTo>
                    <a:pt x="5712586" y="0"/>
                  </a:lnTo>
                  <a:cubicBezTo>
                    <a:pt x="5726172" y="0"/>
                    <a:pt x="5737185" y="11013"/>
                    <a:pt x="5737185" y="24599"/>
                  </a:cubicBezTo>
                  <a:lnTo>
                    <a:pt x="5737185" y="221395"/>
                  </a:lnTo>
                  <a:cubicBezTo>
                    <a:pt x="5737185" y="234981"/>
                    <a:pt x="5726172" y="245994"/>
                    <a:pt x="5712586" y="245994"/>
                  </a:cubicBezTo>
                  <a:lnTo>
                    <a:pt x="24599" y="245994"/>
                  </a:lnTo>
                  <a:cubicBezTo>
                    <a:pt x="11013" y="245994"/>
                    <a:pt x="0" y="234981"/>
                    <a:pt x="0" y="221395"/>
                  </a:cubicBezTo>
                  <a:lnTo>
                    <a:pt x="0" y="24599"/>
                  </a:lnTo>
                  <a:close/>
                </a:path>
              </a:pathLst>
            </a:custGeom>
            <a:noFill/>
            <a:ln w="9525">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37685" tIns="30065" rIns="37685" bIns="30065" numCol="1" spcCol="1270" anchor="ctr" anchorCtr="0">
              <a:noAutofit/>
            </a:bodyPr>
            <a:lstStyle/>
            <a:p>
              <a:pPr lvl="0" algn="ctr" defTabSz="533400">
                <a:lnSpc>
                  <a:spcPct val="90000"/>
                </a:lnSpc>
                <a:spcBef>
                  <a:spcPct val="0"/>
                </a:spcBef>
                <a:spcAft>
                  <a:spcPct val="35000"/>
                </a:spcAft>
              </a:pPr>
              <a:r>
                <a:rPr lang="en-US" sz="1200" b="1" kern="1200" dirty="0"/>
                <a:t>Neglected &amp; Delinquent programs</a:t>
              </a:r>
            </a:p>
          </p:txBody>
        </p:sp>
        <p:sp>
          <p:nvSpPr>
            <p:cNvPr id="12" name="Freeform 11" descr="Administrative costs"/>
            <p:cNvSpPr/>
            <p:nvPr/>
          </p:nvSpPr>
          <p:spPr>
            <a:xfrm>
              <a:off x="1472879" y="3836316"/>
              <a:ext cx="5737185" cy="245994"/>
            </a:xfrm>
            <a:custGeom>
              <a:avLst/>
              <a:gdLst>
                <a:gd name="connsiteX0" fmla="*/ 0 w 5737185"/>
                <a:gd name="connsiteY0" fmla="*/ 24599 h 245994"/>
                <a:gd name="connsiteX1" fmla="*/ 24599 w 5737185"/>
                <a:gd name="connsiteY1" fmla="*/ 0 h 245994"/>
                <a:gd name="connsiteX2" fmla="*/ 5712586 w 5737185"/>
                <a:gd name="connsiteY2" fmla="*/ 0 h 245994"/>
                <a:gd name="connsiteX3" fmla="*/ 5737185 w 5737185"/>
                <a:gd name="connsiteY3" fmla="*/ 24599 h 245994"/>
                <a:gd name="connsiteX4" fmla="*/ 5737185 w 5737185"/>
                <a:gd name="connsiteY4" fmla="*/ 221395 h 245994"/>
                <a:gd name="connsiteX5" fmla="*/ 5712586 w 5737185"/>
                <a:gd name="connsiteY5" fmla="*/ 245994 h 245994"/>
                <a:gd name="connsiteX6" fmla="*/ 24599 w 5737185"/>
                <a:gd name="connsiteY6" fmla="*/ 245994 h 245994"/>
                <a:gd name="connsiteX7" fmla="*/ 0 w 5737185"/>
                <a:gd name="connsiteY7" fmla="*/ 221395 h 245994"/>
                <a:gd name="connsiteX8" fmla="*/ 0 w 5737185"/>
                <a:gd name="connsiteY8" fmla="*/ 24599 h 245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37185" h="245994">
                  <a:moveTo>
                    <a:pt x="0" y="24599"/>
                  </a:moveTo>
                  <a:cubicBezTo>
                    <a:pt x="0" y="11013"/>
                    <a:pt x="11013" y="0"/>
                    <a:pt x="24599" y="0"/>
                  </a:cubicBezTo>
                  <a:lnTo>
                    <a:pt x="5712586" y="0"/>
                  </a:lnTo>
                  <a:cubicBezTo>
                    <a:pt x="5726172" y="0"/>
                    <a:pt x="5737185" y="11013"/>
                    <a:pt x="5737185" y="24599"/>
                  </a:cubicBezTo>
                  <a:lnTo>
                    <a:pt x="5737185" y="221395"/>
                  </a:lnTo>
                  <a:cubicBezTo>
                    <a:pt x="5737185" y="234981"/>
                    <a:pt x="5726172" y="245994"/>
                    <a:pt x="5712586" y="245994"/>
                  </a:cubicBezTo>
                  <a:lnTo>
                    <a:pt x="24599" y="245994"/>
                  </a:lnTo>
                  <a:cubicBezTo>
                    <a:pt x="11013" y="245994"/>
                    <a:pt x="0" y="234981"/>
                    <a:pt x="0" y="221395"/>
                  </a:cubicBezTo>
                  <a:lnTo>
                    <a:pt x="0" y="24599"/>
                  </a:lnTo>
                  <a:close/>
                </a:path>
              </a:pathLst>
            </a:custGeom>
            <a:noFill/>
            <a:ln w="9525">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37685" tIns="30065" rIns="37685" bIns="30065" numCol="1" spcCol="1270" anchor="ctr" anchorCtr="0">
              <a:noAutofit/>
            </a:bodyPr>
            <a:lstStyle/>
            <a:p>
              <a:pPr lvl="0" algn="ctr" defTabSz="533400">
                <a:lnSpc>
                  <a:spcPct val="90000"/>
                </a:lnSpc>
                <a:spcBef>
                  <a:spcPct val="0"/>
                </a:spcBef>
                <a:spcAft>
                  <a:spcPct val="35000"/>
                </a:spcAft>
              </a:pPr>
              <a:r>
                <a:rPr lang="en-US" sz="1200" b="1" kern="1200" dirty="0"/>
                <a:t>Administrative costs</a:t>
              </a:r>
            </a:p>
          </p:txBody>
        </p:sp>
        <p:sp>
          <p:nvSpPr>
            <p:cNvPr id="13" name="Freeform 12" descr="Professional development"/>
            <p:cNvSpPr/>
            <p:nvPr/>
          </p:nvSpPr>
          <p:spPr>
            <a:xfrm>
              <a:off x="1470307" y="5555695"/>
              <a:ext cx="5737185" cy="245994"/>
            </a:xfrm>
            <a:custGeom>
              <a:avLst/>
              <a:gdLst>
                <a:gd name="connsiteX0" fmla="*/ 0 w 5737185"/>
                <a:gd name="connsiteY0" fmla="*/ 24599 h 245994"/>
                <a:gd name="connsiteX1" fmla="*/ 24599 w 5737185"/>
                <a:gd name="connsiteY1" fmla="*/ 0 h 245994"/>
                <a:gd name="connsiteX2" fmla="*/ 5712586 w 5737185"/>
                <a:gd name="connsiteY2" fmla="*/ 0 h 245994"/>
                <a:gd name="connsiteX3" fmla="*/ 5737185 w 5737185"/>
                <a:gd name="connsiteY3" fmla="*/ 24599 h 245994"/>
                <a:gd name="connsiteX4" fmla="*/ 5737185 w 5737185"/>
                <a:gd name="connsiteY4" fmla="*/ 221395 h 245994"/>
                <a:gd name="connsiteX5" fmla="*/ 5712586 w 5737185"/>
                <a:gd name="connsiteY5" fmla="*/ 245994 h 245994"/>
                <a:gd name="connsiteX6" fmla="*/ 24599 w 5737185"/>
                <a:gd name="connsiteY6" fmla="*/ 245994 h 245994"/>
                <a:gd name="connsiteX7" fmla="*/ 0 w 5737185"/>
                <a:gd name="connsiteY7" fmla="*/ 221395 h 245994"/>
                <a:gd name="connsiteX8" fmla="*/ 0 w 5737185"/>
                <a:gd name="connsiteY8" fmla="*/ 24599 h 245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37185" h="245994">
                  <a:moveTo>
                    <a:pt x="0" y="24599"/>
                  </a:moveTo>
                  <a:cubicBezTo>
                    <a:pt x="0" y="11013"/>
                    <a:pt x="11013" y="0"/>
                    <a:pt x="24599" y="0"/>
                  </a:cubicBezTo>
                  <a:lnTo>
                    <a:pt x="5712586" y="0"/>
                  </a:lnTo>
                  <a:cubicBezTo>
                    <a:pt x="5726172" y="0"/>
                    <a:pt x="5737185" y="11013"/>
                    <a:pt x="5737185" y="24599"/>
                  </a:cubicBezTo>
                  <a:lnTo>
                    <a:pt x="5737185" y="221395"/>
                  </a:lnTo>
                  <a:cubicBezTo>
                    <a:pt x="5737185" y="234981"/>
                    <a:pt x="5726172" y="245994"/>
                    <a:pt x="5712586" y="245994"/>
                  </a:cubicBezTo>
                  <a:lnTo>
                    <a:pt x="24599" y="245994"/>
                  </a:lnTo>
                  <a:cubicBezTo>
                    <a:pt x="11013" y="245994"/>
                    <a:pt x="0" y="234981"/>
                    <a:pt x="0" y="221395"/>
                  </a:cubicBezTo>
                  <a:lnTo>
                    <a:pt x="0" y="24599"/>
                  </a:lnTo>
                  <a:close/>
                </a:path>
              </a:pathLst>
            </a:custGeom>
            <a:noFill/>
            <a:ln w="9525">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37685" tIns="30065" rIns="37685" bIns="30065" numCol="1" spcCol="1270" anchor="ctr" anchorCtr="0">
              <a:noAutofit/>
            </a:bodyPr>
            <a:lstStyle/>
            <a:p>
              <a:pPr lvl="0" algn="ctr" defTabSz="533400">
                <a:lnSpc>
                  <a:spcPct val="90000"/>
                </a:lnSpc>
                <a:spcBef>
                  <a:spcPct val="0"/>
                </a:spcBef>
                <a:spcAft>
                  <a:spcPct val="35000"/>
                </a:spcAft>
              </a:pPr>
              <a:r>
                <a:rPr lang="en-US" sz="1200" b="1" dirty="0"/>
                <a:t>Other Costs</a:t>
              </a:r>
              <a:endParaRPr lang="en-US" sz="1200" b="1" kern="1200" dirty="0"/>
            </a:p>
          </p:txBody>
        </p:sp>
        <p:sp>
          <p:nvSpPr>
            <p:cNvPr id="14" name="Freeform 13" descr="Preschool programs"/>
            <p:cNvSpPr/>
            <p:nvPr/>
          </p:nvSpPr>
          <p:spPr>
            <a:xfrm>
              <a:off x="1472878" y="4127514"/>
              <a:ext cx="5737185" cy="245994"/>
            </a:xfrm>
            <a:custGeom>
              <a:avLst/>
              <a:gdLst>
                <a:gd name="connsiteX0" fmla="*/ 0 w 5737185"/>
                <a:gd name="connsiteY0" fmla="*/ 24599 h 245994"/>
                <a:gd name="connsiteX1" fmla="*/ 24599 w 5737185"/>
                <a:gd name="connsiteY1" fmla="*/ 0 h 245994"/>
                <a:gd name="connsiteX2" fmla="*/ 5712586 w 5737185"/>
                <a:gd name="connsiteY2" fmla="*/ 0 h 245994"/>
                <a:gd name="connsiteX3" fmla="*/ 5737185 w 5737185"/>
                <a:gd name="connsiteY3" fmla="*/ 24599 h 245994"/>
                <a:gd name="connsiteX4" fmla="*/ 5737185 w 5737185"/>
                <a:gd name="connsiteY4" fmla="*/ 221395 h 245994"/>
                <a:gd name="connsiteX5" fmla="*/ 5712586 w 5737185"/>
                <a:gd name="connsiteY5" fmla="*/ 245994 h 245994"/>
                <a:gd name="connsiteX6" fmla="*/ 24599 w 5737185"/>
                <a:gd name="connsiteY6" fmla="*/ 245994 h 245994"/>
                <a:gd name="connsiteX7" fmla="*/ 0 w 5737185"/>
                <a:gd name="connsiteY7" fmla="*/ 221395 h 245994"/>
                <a:gd name="connsiteX8" fmla="*/ 0 w 5737185"/>
                <a:gd name="connsiteY8" fmla="*/ 24599 h 245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37185" h="245994">
                  <a:moveTo>
                    <a:pt x="0" y="24599"/>
                  </a:moveTo>
                  <a:cubicBezTo>
                    <a:pt x="0" y="11013"/>
                    <a:pt x="11013" y="0"/>
                    <a:pt x="24599" y="0"/>
                  </a:cubicBezTo>
                  <a:lnTo>
                    <a:pt x="5712586" y="0"/>
                  </a:lnTo>
                  <a:cubicBezTo>
                    <a:pt x="5726172" y="0"/>
                    <a:pt x="5737185" y="11013"/>
                    <a:pt x="5737185" y="24599"/>
                  </a:cubicBezTo>
                  <a:lnTo>
                    <a:pt x="5737185" y="221395"/>
                  </a:lnTo>
                  <a:cubicBezTo>
                    <a:pt x="5737185" y="234981"/>
                    <a:pt x="5726172" y="245994"/>
                    <a:pt x="5712586" y="245994"/>
                  </a:cubicBezTo>
                  <a:lnTo>
                    <a:pt x="24599" y="245994"/>
                  </a:lnTo>
                  <a:cubicBezTo>
                    <a:pt x="11013" y="245994"/>
                    <a:pt x="0" y="234981"/>
                    <a:pt x="0" y="221395"/>
                  </a:cubicBezTo>
                  <a:lnTo>
                    <a:pt x="0" y="24599"/>
                  </a:lnTo>
                  <a:close/>
                </a:path>
              </a:pathLst>
            </a:custGeom>
            <a:noFill/>
            <a:ln w="9525">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37685" tIns="30065" rIns="37685" bIns="30065" numCol="1" spcCol="1270" anchor="ctr" anchorCtr="0">
              <a:noAutofit/>
            </a:bodyPr>
            <a:lstStyle/>
            <a:p>
              <a:pPr lvl="0" algn="ctr" defTabSz="533400">
                <a:lnSpc>
                  <a:spcPct val="90000"/>
                </a:lnSpc>
                <a:spcBef>
                  <a:spcPct val="0"/>
                </a:spcBef>
                <a:spcAft>
                  <a:spcPct val="35000"/>
                </a:spcAft>
              </a:pPr>
              <a:r>
                <a:rPr lang="en-US" sz="1200" b="1" kern="1200" dirty="0"/>
                <a:t>Preschool programs</a:t>
              </a:r>
            </a:p>
          </p:txBody>
        </p:sp>
        <p:sp>
          <p:nvSpPr>
            <p:cNvPr id="15" name="Freeform 14" descr="Homeless students"/>
            <p:cNvSpPr/>
            <p:nvPr/>
          </p:nvSpPr>
          <p:spPr>
            <a:xfrm>
              <a:off x="1472878" y="4430836"/>
              <a:ext cx="5737185" cy="245994"/>
            </a:xfrm>
            <a:custGeom>
              <a:avLst/>
              <a:gdLst>
                <a:gd name="connsiteX0" fmla="*/ 0 w 5737185"/>
                <a:gd name="connsiteY0" fmla="*/ 24599 h 245994"/>
                <a:gd name="connsiteX1" fmla="*/ 24599 w 5737185"/>
                <a:gd name="connsiteY1" fmla="*/ 0 h 245994"/>
                <a:gd name="connsiteX2" fmla="*/ 5712586 w 5737185"/>
                <a:gd name="connsiteY2" fmla="*/ 0 h 245994"/>
                <a:gd name="connsiteX3" fmla="*/ 5737185 w 5737185"/>
                <a:gd name="connsiteY3" fmla="*/ 24599 h 245994"/>
                <a:gd name="connsiteX4" fmla="*/ 5737185 w 5737185"/>
                <a:gd name="connsiteY4" fmla="*/ 221395 h 245994"/>
                <a:gd name="connsiteX5" fmla="*/ 5712586 w 5737185"/>
                <a:gd name="connsiteY5" fmla="*/ 245994 h 245994"/>
                <a:gd name="connsiteX6" fmla="*/ 24599 w 5737185"/>
                <a:gd name="connsiteY6" fmla="*/ 245994 h 245994"/>
                <a:gd name="connsiteX7" fmla="*/ 0 w 5737185"/>
                <a:gd name="connsiteY7" fmla="*/ 221395 h 245994"/>
                <a:gd name="connsiteX8" fmla="*/ 0 w 5737185"/>
                <a:gd name="connsiteY8" fmla="*/ 24599 h 245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37185" h="245994">
                  <a:moveTo>
                    <a:pt x="0" y="24599"/>
                  </a:moveTo>
                  <a:cubicBezTo>
                    <a:pt x="0" y="11013"/>
                    <a:pt x="11013" y="0"/>
                    <a:pt x="24599" y="0"/>
                  </a:cubicBezTo>
                  <a:lnTo>
                    <a:pt x="5712586" y="0"/>
                  </a:lnTo>
                  <a:cubicBezTo>
                    <a:pt x="5726172" y="0"/>
                    <a:pt x="5737185" y="11013"/>
                    <a:pt x="5737185" y="24599"/>
                  </a:cubicBezTo>
                  <a:lnTo>
                    <a:pt x="5737185" y="221395"/>
                  </a:lnTo>
                  <a:cubicBezTo>
                    <a:pt x="5737185" y="234981"/>
                    <a:pt x="5726172" y="245994"/>
                    <a:pt x="5712586" y="245994"/>
                  </a:cubicBezTo>
                  <a:lnTo>
                    <a:pt x="24599" y="245994"/>
                  </a:lnTo>
                  <a:cubicBezTo>
                    <a:pt x="11013" y="245994"/>
                    <a:pt x="0" y="234981"/>
                    <a:pt x="0" y="221395"/>
                  </a:cubicBezTo>
                  <a:lnTo>
                    <a:pt x="0" y="24599"/>
                  </a:lnTo>
                  <a:close/>
                </a:path>
              </a:pathLst>
            </a:custGeom>
            <a:noFill/>
            <a:ln w="9525">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37685" tIns="30065" rIns="37685" bIns="30065" numCol="1" spcCol="1270" anchor="ctr" anchorCtr="0">
              <a:noAutofit/>
            </a:bodyPr>
            <a:lstStyle/>
            <a:p>
              <a:pPr lvl="0" algn="ctr" defTabSz="533400">
                <a:lnSpc>
                  <a:spcPct val="90000"/>
                </a:lnSpc>
                <a:spcBef>
                  <a:spcPct val="0"/>
                </a:spcBef>
                <a:spcAft>
                  <a:spcPct val="35000"/>
                </a:spcAft>
              </a:pPr>
              <a:r>
                <a:rPr lang="en-US" sz="1200" b="1" kern="1200" dirty="0"/>
                <a:t>Homeless students</a:t>
              </a:r>
            </a:p>
          </p:txBody>
        </p:sp>
        <p:sp>
          <p:nvSpPr>
            <p:cNvPr id="16" name="Freeform 15" descr="Foster Care transportation"/>
            <p:cNvSpPr/>
            <p:nvPr/>
          </p:nvSpPr>
          <p:spPr>
            <a:xfrm>
              <a:off x="1470309" y="4725681"/>
              <a:ext cx="5737185" cy="245994"/>
            </a:xfrm>
            <a:custGeom>
              <a:avLst/>
              <a:gdLst>
                <a:gd name="connsiteX0" fmla="*/ 0 w 5737185"/>
                <a:gd name="connsiteY0" fmla="*/ 24599 h 245994"/>
                <a:gd name="connsiteX1" fmla="*/ 24599 w 5737185"/>
                <a:gd name="connsiteY1" fmla="*/ 0 h 245994"/>
                <a:gd name="connsiteX2" fmla="*/ 5712586 w 5737185"/>
                <a:gd name="connsiteY2" fmla="*/ 0 h 245994"/>
                <a:gd name="connsiteX3" fmla="*/ 5737185 w 5737185"/>
                <a:gd name="connsiteY3" fmla="*/ 24599 h 245994"/>
                <a:gd name="connsiteX4" fmla="*/ 5737185 w 5737185"/>
                <a:gd name="connsiteY4" fmla="*/ 221395 h 245994"/>
                <a:gd name="connsiteX5" fmla="*/ 5712586 w 5737185"/>
                <a:gd name="connsiteY5" fmla="*/ 245994 h 245994"/>
                <a:gd name="connsiteX6" fmla="*/ 24599 w 5737185"/>
                <a:gd name="connsiteY6" fmla="*/ 245994 h 245994"/>
                <a:gd name="connsiteX7" fmla="*/ 0 w 5737185"/>
                <a:gd name="connsiteY7" fmla="*/ 221395 h 245994"/>
                <a:gd name="connsiteX8" fmla="*/ 0 w 5737185"/>
                <a:gd name="connsiteY8" fmla="*/ 24599 h 245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37185" h="245994">
                  <a:moveTo>
                    <a:pt x="0" y="24599"/>
                  </a:moveTo>
                  <a:cubicBezTo>
                    <a:pt x="0" y="11013"/>
                    <a:pt x="11013" y="0"/>
                    <a:pt x="24599" y="0"/>
                  </a:cubicBezTo>
                  <a:lnTo>
                    <a:pt x="5712586" y="0"/>
                  </a:lnTo>
                  <a:cubicBezTo>
                    <a:pt x="5726172" y="0"/>
                    <a:pt x="5737185" y="11013"/>
                    <a:pt x="5737185" y="24599"/>
                  </a:cubicBezTo>
                  <a:lnTo>
                    <a:pt x="5737185" y="221395"/>
                  </a:lnTo>
                  <a:cubicBezTo>
                    <a:pt x="5737185" y="234981"/>
                    <a:pt x="5726172" y="245994"/>
                    <a:pt x="5712586" y="245994"/>
                  </a:cubicBezTo>
                  <a:lnTo>
                    <a:pt x="24599" y="245994"/>
                  </a:lnTo>
                  <a:cubicBezTo>
                    <a:pt x="11013" y="245994"/>
                    <a:pt x="0" y="234981"/>
                    <a:pt x="0" y="221395"/>
                  </a:cubicBezTo>
                  <a:lnTo>
                    <a:pt x="0" y="24599"/>
                  </a:lnTo>
                  <a:close/>
                </a:path>
              </a:pathLst>
            </a:custGeom>
            <a:noFill/>
            <a:ln w="9525">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37685" tIns="30065" rIns="37685" bIns="30065" numCol="1" spcCol="1270" anchor="ctr" anchorCtr="0">
              <a:noAutofit/>
            </a:bodyPr>
            <a:lstStyle/>
            <a:p>
              <a:pPr lvl="0" algn="ctr" defTabSz="533400">
                <a:lnSpc>
                  <a:spcPct val="90000"/>
                </a:lnSpc>
                <a:spcBef>
                  <a:spcPct val="0"/>
                </a:spcBef>
                <a:spcAft>
                  <a:spcPct val="35000"/>
                </a:spcAft>
              </a:pPr>
              <a:r>
                <a:rPr lang="en-US" sz="1200" b="1" kern="1200" dirty="0"/>
                <a:t>Foster Care transportation</a:t>
              </a:r>
            </a:p>
          </p:txBody>
        </p:sp>
        <p:sp>
          <p:nvSpPr>
            <p:cNvPr id="17" name="Freeform 16" descr="Indirect costs"/>
            <p:cNvSpPr/>
            <p:nvPr/>
          </p:nvSpPr>
          <p:spPr>
            <a:xfrm>
              <a:off x="1470308" y="5029003"/>
              <a:ext cx="5737185" cy="245994"/>
            </a:xfrm>
            <a:custGeom>
              <a:avLst/>
              <a:gdLst>
                <a:gd name="connsiteX0" fmla="*/ 0 w 5737185"/>
                <a:gd name="connsiteY0" fmla="*/ 24599 h 245994"/>
                <a:gd name="connsiteX1" fmla="*/ 24599 w 5737185"/>
                <a:gd name="connsiteY1" fmla="*/ 0 h 245994"/>
                <a:gd name="connsiteX2" fmla="*/ 5712586 w 5737185"/>
                <a:gd name="connsiteY2" fmla="*/ 0 h 245994"/>
                <a:gd name="connsiteX3" fmla="*/ 5737185 w 5737185"/>
                <a:gd name="connsiteY3" fmla="*/ 24599 h 245994"/>
                <a:gd name="connsiteX4" fmla="*/ 5737185 w 5737185"/>
                <a:gd name="connsiteY4" fmla="*/ 221395 h 245994"/>
                <a:gd name="connsiteX5" fmla="*/ 5712586 w 5737185"/>
                <a:gd name="connsiteY5" fmla="*/ 245994 h 245994"/>
                <a:gd name="connsiteX6" fmla="*/ 24599 w 5737185"/>
                <a:gd name="connsiteY6" fmla="*/ 245994 h 245994"/>
                <a:gd name="connsiteX7" fmla="*/ 0 w 5737185"/>
                <a:gd name="connsiteY7" fmla="*/ 221395 h 245994"/>
                <a:gd name="connsiteX8" fmla="*/ 0 w 5737185"/>
                <a:gd name="connsiteY8" fmla="*/ 24599 h 245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37185" h="245994">
                  <a:moveTo>
                    <a:pt x="0" y="24599"/>
                  </a:moveTo>
                  <a:cubicBezTo>
                    <a:pt x="0" y="11013"/>
                    <a:pt x="11013" y="0"/>
                    <a:pt x="24599" y="0"/>
                  </a:cubicBezTo>
                  <a:lnTo>
                    <a:pt x="5712586" y="0"/>
                  </a:lnTo>
                  <a:cubicBezTo>
                    <a:pt x="5726172" y="0"/>
                    <a:pt x="5737185" y="11013"/>
                    <a:pt x="5737185" y="24599"/>
                  </a:cubicBezTo>
                  <a:lnTo>
                    <a:pt x="5737185" y="221395"/>
                  </a:lnTo>
                  <a:cubicBezTo>
                    <a:pt x="5737185" y="234981"/>
                    <a:pt x="5726172" y="245994"/>
                    <a:pt x="5712586" y="245994"/>
                  </a:cubicBezTo>
                  <a:lnTo>
                    <a:pt x="24599" y="245994"/>
                  </a:lnTo>
                  <a:cubicBezTo>
                    <a:pt x="11013" y="245994"/>
                    <a:pt x="0" y="234981"/>
                    <a:pt x="0" y="221395"/>
                  </a:cubicBezTo>
                  <a:lnTo>
                    <a:pt x="0" y="24599"/>
                  </a:lnTo>
                  <a:close/>
                </a:path>
              </a:pathLst>
            </a:custGeom>
            <a:noFill/>
            <a:ln w="9525">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37685" tIns="30065" rIns="37685" bIns="30065" numCol="1" spcCol="1270" anchor="ctr" anchorCtr="0">
              <a:noAutofit/>
            </a:bodyPr>
            <a:lstStyle/>
            <a:p>
              <a:pPr lvl="0" algn="ctr" defTabSz="533400">
                <a:lnSpc>
                  <a:spcPct val="90000"/>
                </a:lnSpc>
                <a:spcBef>
                  <a:spcPct val="0"/>
                </a:spcBef>
                <a:spcAft>
                  <a:spcPct val="35000"/>
                </a:spcAft>
              </a:pPr>
              <a:r>
                <a:rPr lang="en-US" sz="1200" b="1" kern="1200" dirty="0"/>
                <a:t>Indirect costs</a:t>
              </a:r>
            </a:p>
          </p:txBody>
        </p:sp>
        <p:sp>
          <p:nvSpPr>
            <p:cNvPr id="18" name="Freeform 17" descr="MTRS"/>
            <p:cNvSpPr/>
            <p:nvPr/>
          </p:nvSpPr>
          <p:spPr>
            <a:xfrm>
              <a:off x="1462601" y="5292349"/>
              <a:ext cx="5737185" cy="245994"/>
            </a:xfrm>
            <a:custGeom>
              <a:avLst/>
              <a:gdLst>
                <a:gd name="connsiteX0" fmla="*/ 0 w 5737185"/>
                <a:gd name="connsiteY0" fmla="*/ 24599 h 245994"/>
                <a:gd name="connsiteX1" fmla="*/ 24599 w 5737185"/>
                <a:gd name="connsiteY1" fmla="*/ 0 h 245994"/>
                <a:gd name="connsiteX2" fmla="*/ 5712586 w 5737185"/>
                <a:gd name="connsiteY2" fmla="*/ 0 h 245994"/>
                <a:gd name="connsiteX3" fmla="*/ 5737185 w 5737185"/>
                <a:gd name="connsiteY3" fmla="*/ 24599 h 245994"/>
                <a:gd name="connsiteX4" fmla="*/ 5737185 w 5737185"/>
                <a:gd name="connsiteY4" fmla="*/ 221395 h 245994"/>
                <a:gd name="connsiteX5" fmla="*/ 5712586 w 5737185"/>
                <a:gd name="connsiteY5" fmla="*/ 245994 h 245994"/>
                <a:gd name="connsiteX6" fmla="*/ 24599 w 5737185"/>
                <a:gd name="connsiteY6" fmla="*/ 245994 h 245994"/>
                <a:gd name="connsiteX7" fmla="*/ 0 w 5737185"/>
                <a:gd name="connsiteY7" fmla="*/ 221395 h 245994"/>
                <a:gd name="connsiteX8" fmla="*/ 0 w 5737185"/>
                <a:gd name="connsiteY8" fmla="*/ 24599 h 245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37185" h="245994">
                  <a:moveTo>
                    <a:pt x="0" y="24599"/>
                  </a:moveTo>
                  <a:cubicBezTo>
                    <a:pt x="0" y="11013"/>
                    <a:pt x="11013" y="0"/>
                    <a:pt x="24599" y="0"/>
                  </a:cubicBezTo>
                  <a:lnTo>
                    <a:pt x="5712586" y="0"/>
                  </a:lnTo>
                  <a:cubicBezTo>
                    <a:pt x="5726172" y="0"/>
                    <a:pt x="5737185" y="11013"/>
                    <a:pt x="5737185" y="24599"/>
                  </a:cubicBezTo>
                  <a:lnTo>
                    <a:pt x="5737185" y="221395"/>
                  </a:lnTo>
                  <a:cubicBezTo>
                    <a:pt x="5737185" y="234981"/>
                    <a:pt x="5726172" y="245994"/>
                    <a:pt x="5712586" y="245994"/>
                  </a:cubicBezTo>
                  <a:lnTo>
                    <a:pt x="24599" y="245994"/>
                  </a:lnTo>
                  <a:cubicBezTo>
                    <a:pt x="11013" y="245994"/>
                    <a:pt x="0" y="234981"/>
                    <a:pt x="0" y="221395"/>
                  </a:cubicBezTo>
                  <a:lnTo>
                    <a:pt x="0" y="24599"/>
                  </a:lnTo>
                  <a:close/>
                </a:path>
              </a:pathLst>
            </a:custGeom>
            <a:noFill/>
            <a:ln w="9525">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37685" tIns="30065" rIns="37685" bIns="30065" numCol="1" spcCol="1270" anchor="ctr" anchorCtr="0">
              <a:noAutofit/>
            </a:bodyPr>
            <a:lstStyle/>
            <a:p>
              <a:pPr lvl="0" algn="ctr" defTabSz="533400">
                <a:lnSpc>
                  <a:spcPct val="90000"/>
                </a:lnSpc>
                <a:spcBef>
                  <a:spcPct val="0"/>
                </a:spcBef>
                <a:spcAft>
                  <a:spcPct val="35000"/>
                </a:spcAft>
              </a:pPr>
              <a:r>
                <a:rPr lang="en-US" sz="1200" b="1" kern="1200" dirty="0"/>
                <a:t>MTRS</a:t>
              </a:r>
            </a:p>
          </p:txBody>
        </p:sp>
      </p:grpSp>
      <p:sp>
        <p:nvSpPr>
          <p:cNvPr id="4" name="Footer Placeholder 3"/>
          <p:cNvSpPr>
            <a:spLocks noGrp="1"/>
          </p:cNvSpPr>
          <p:nvPr>
            <p:ph type="ftr" sz="quarter" idx="11"/>
          </p:nvPr>
        </p:nvSpPr>
        <p:spPr/>
        <p:txBody>
          <a:bodyPr/>
          <a:lstStyle/>
          <a:p>
            <a:r>
              <a:rPr lang="en-US"/>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935162"/>
          </a:xfrm>
        </p:spPr>
        <p:txBody>
          <a:bodyPr>
            <a:normAutofit/>
          </a:bodyPr>
          <a:lstStyle/>
          <a:p>
            <a:r>
              <a:rPr lang="en-US" sz="4000" dirty="0"/>
              <a:t>Determine if rank ordering by poverty percentage is needed for school-level funding</a:t>
            </a:r>
            <a:endParaRPr lang="en-US" sz="4000" dirty="0">
              <a:solidFill>
                <a:schemeClr val="accent1"/>
              </a:solidFill>
            </a:endParaRPr>
          </a:p>
        </p:txBody>
      </p:sp>
      <p:sp>
        <p:nvSpPr>
          <p:cNvPr id="4" name="Footer Placeholder 3"/>
          <p:cNvSpPr>
            <a:spLocks noGrp="1"/>
          </p:cNvSpPr>
          <p:nvPr>
            <p:ph type="ftr" sz="quarter" idx="11"/>
          </p:nvPr>
        </p:nvSpPr>
        <p:spPr/>
        <p:txBody>
          <a:bodyPr/>
          <a:lstStyle/>
          <a:p>
            <a:r>
              <a:rPr lang="en-US"/>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6</a:t>
            </a:fld>
            <a:endParaRPr lang="en-US"/>
          </a:p>
        </p:txBody>
      </p:sp>
      <p:pic>
        <p:nvPicPr>
          <p:cNvPr id="6" name="Picture 5" descr="If the district or charter school has only one school per gradespan, rank ordering is not required. As long as sufficient funds are available, all schools can be served. If sufficient funds are not available, the district may serve any school(s) as long as they justify their selection. &#10;&#10;If the district or charter school has more than one school per grade span, rank ordering is required. "/>
          <p:cNvPicPr/>
          <p:nvPr/>
        </p:nvPicPr>
        <p:blipFill>
          <a:blip r:embed="rId2" cstate="email">
            <a:extLst>
              <a:ext uri="{28A0092B-C50C-407E-A947-70E740481C1C}">
                <a14:useLocalDpi xmlns:a14="http://schemas.microsoft.com/office/drawing/2010/main"/>
              </a:ext>
            </a:extLst>
          </a:blip>
          <a:srcRect/>
          <a:stretch>
            <a:fillRect/>
          </a:stretch>
        </p:blipFill>
        <p:spPr bwMode="auto">
          <a:xfrm>
            <a:off x="685800" y="3429000"/>
            <a:ext cx="7391400" cy="2590800"/>
          </a:xfrm>
          <a:prstGeom prst="rect">
            <a:avLst/>
          </a:prstGeom>
          <a:noFill/>
          <a:ln w="9525">
            <a:noFill/>
            <a:miter lim="800000"/>
            <a:headEnd/>
            <a:tailEnd/>
          </a:ln>
        </p:spPr>
      </p:pic>
      <p:sp>
        <p:nvSpPr>
          <p:cNvPr id="7" name="TextBox 6"/>
          <p:cNvSpPr txBox="1"/>
          <p:nvPr/>
        </p:nvSpPr>
        <p:spPr>
          <a:xfrm>
            <a:off x="685800" y="2362200"/>
            <a:ext cx="7924800" cy="830997"/>
          </a:xfrm>
          <a:prstGeom prst="rect">
            <a:avLst/>
          </a:prstGeom>
          <a:noFill/>
        </p:spPr>
        <p:txBody>
          <a:bodyPr wrap="square" rtlCol="0">
            <a:spAutoFit/>
          </a:bodyPr>
          <a:lstStyle/>
          <a:p>
            <a:r>
              <a:rPr lang="en-US" sz="2400" dirty="0">
                <a:solidFill>
                  <a:schemeClr val="accent1"/>
                </a:solidFill>
              </a:rPr>
              <a:t>For districts/charter schools with only one school per grade span: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2011362"/>
          </a:xfrm>
        </p:spPr>
        <p:txBody>
          <a:bodyPr>
            <a:normAutofit/>
          </a:bodyPr>
          <a:lstStyle/>
          <a:p>
            <a:r>
              <a:rPr lang="en-US" sz="4000" dirty="0"/>
              <a:t>Determine if rank ordering by poverty percentage is needed for school-level funding</a:t>
            </a:r>
            <a:endParaRPr lang="en-US" sz="4000" dirty="0">
              <a:solidFill>
                <a:schemeClr val="accent1"/>
              </a:solidFill>
            </a:endParaRPr>
          </a:p>
        </p:txBody>
      </p:sp>
      <p:sp>
        <p:nvSpPr>
          <p:cNvPr id="4" name="Footer Placeholder 3"/>
          <p:cNvSpPr>
            <a:spLocks noGrp="1"/>
          </p:cNvSpPr>
          <p:nvPr>
            <p:ph type="ftr" sz="quarter" idx="11"/>
          </p:nvPr>
        </p:nvSpPr>
        <p:spPr/>
        <p:txBody>
          <a:bodyPr/>
          <a:lstStyle/>
          <a:p>
            <a:r>
              <a:rPr lang="en-US"/>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7</a:t>
            </a:fld>
            <a:endParaRPr lang="en-US"/>
          </a:p>
        </p:txBody>
      </p:sp>
      <p:sp>
        <p:nvSpPr>
          <p:cNvPr id="7" name="TextBox 6"/>
          <p:cNvSpPr txBox="1"/>
          <p:nvPr/>
        </p:nvSpPr>
        <p:spPr>
          <a:xfrm>
            <a:off x="609600" y="2362200"/>
            <a:ext cx="8001000" cy="830997"/>
          </a:xfrm>
          <a:prstGeom prst="rect">
            <a:avLst/>
          </a:prstGeom>
          <a:noFill/>
        </p:spPr>
        <p:txBody>
          <a:bodyPr wrap="square" rtlCol="0">
            <a:spAutoFit/>
          </a:bodyPr>
          <a:lstStyle/>
          <a:p>
            <a:r>
              <a:rPr lang="en-US" sz="2400" dirty="0">
                <a:solidFill>
                  <a:schemeClr val="accent1"/>
                </a:solidFill>
              </a:rPr>
              <a:t>For districts/charter schools with enrollment less than 1,000 students:</a:t>
            </a:r>
          </a:p>
        </p:txBody>
      </p:sp>
      <p:pic>
        <p:nvPicPr>
          <p:cNvPr id="9" name="Picture 8" descr="If the district or charter school has an enrollment of less than 1,000 students, rank ordering is not required. As long as sufficient funds are available, all schools can be served. If not, the district can choose which school(s) to serve and must justify their rationale. "/>
          <p:cNvPicPr/>
          <p:nvPr/>
        </p:nvPicPr>
        <p:blipFill>
          <a:blip r:embed="rId2" cstate="email">
            <a:extLst>
              <a:ext uri="{28A0092B-C50C-407E-A947-70E740481C1C}">
                <a14:useLocalDpi xmlns:a14="http://schemas.microsoft.com/office/drawing/2010/main"/>
              </a:ext>
            </a:extLst>
          </a:blip>
          <a:srcRect/>
          <a:stretch>
            <a:fillRect/>
          </a:stretch>
        </p:blipFill>
        <p:spPr bwMode="auto">
          <a:xfrm>
            <a:off x="685800" y="3352800"/>
            <a:ext cx="7620000" cy="24384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Choose the method for qualifying Title I schools</a:t>
            </a:r>
          </a:p>
        </p:txBody>
      </p:sp>
      <p:graphicFrame>
        <p:nvGraphicFramePr>
          <p:cNvPr id="6" name="Content Placeholder 5" descr="District-wide low-income percentage&#10;35% Rule&#10;One school per grade span&#10;Total enrollment less than 1,000&#10;Grade span grouping &amp; district-wide percentage&#10;Grade span grouping &amp; 35% rule&#10;Grade span grouping &amp; group-wide percentage"/>
          <p:cNvGraphicFramePr>
            <a:graphicFrameLocks noGrp="1"/>
          </p:cNvGraphicFramePr>
          <p:nvPr>
            <p:ph idx="1"/>
            <p:extLst>
              <p:ext uri="{D42A27DB-BD31-4B8C-83A1-F6EECF244321}">
                <p14:modId xmlns:p14="http://schemas.microsoft.com/office/powerpoint/2010/main" val="464987181"/>
              </p:ext>
            </p:extLst>
          </p:nvPr>
        </p:nvGraphicFramePr>
        <p:xfrm>
          <a:off x="609600" y="2133599"/>
          <a:ext cx="7924800" cy="23622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r>
              <a:rPr lang="en-US" dirty="0"/>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8</a:t>
            </a:fld>
            <a:endParaRPr lang="en-US"/>
          </a:p>
        </p:txBody>
      </p:sp>
      <p:sp>
        <p:nvSpPr>
          <p:cNvPr id="9" name="Content Placeholder 2"/>
          <p:cNvSpPr txBox="1">
            <a:spLocks/>
          </p:cNvSpPr>
          <p:nvPr/>
        </p:nvSpPr>
        <p:spPr>
          <a:xfrm>
            <a:off x="609600" y="5105400"/>
            <a:ext cx="7924800" cy="1066800"/>
          </a:xfrm>
          <a:prstGeom prst="rect">
            <a:avLst/>
          </a:prstGeom>
        </p:spPr>
        <p:txBody>
          <a:bodyPr vert="horz" lIns="91440" tIns="45720" rIns="91440" bIns="45720" rtlCol="0">
            <a:normAutofit/>
          </a:bodyPr>
          <a:lstStyle/>
          <a:p>
            <a:pPr marR="0" lvl="0" algn="l" defTabSz="914400" rtl="0" eaLnBrk="1" fontAlgn="auto" latinLnBrk="0" hangingPunct="1">
              <a:lnSpc>
                <a:spcPct val="100000"/>
              </a:lnSpc>
              <a:spcBef>
                <a:spcPct val="20000"/>
              </a:spcBef>
              <a:spcAft>
                <a:spcPts val="0"/>
              </a:spcAft>
              <a:buClr>
                <a:schemeClr val="accent1"/>
              </a:buClr>
              <a:buSzTx/>
              <a:tabLst/>
              <a:defRPr/>
            </a:pPr>
            <a:r>
              <a:rPr kumimoji="0" lang="en-US" sz="2000" b="1" i="0" u="none" strike="noStrike" kern="1200" cap="none" spc="0" normalizeH="0" baseline="0" noProof="0" dirty="0">
                <a:ln>
                  <a:noFill/>
                </a:ln>
                <a:solidFill>
                  <a:schemeClr val="tx1"/>
                </a:solidFill>
                <a:effectLst/>
                <a:uLnTx/>
                <a:uFillTx/>
                <a:ea typeface="Tahoma" pitchFamily="34" charset="0"/>
                <a:cs typeface="Tahoma" pitchFamily="34" charset="0"/>
              </a:rPr>
              <a:t>Note:</a:t>
            </a:r>
          </a:p>
          <a:p>
            <a:pPr marR="0" lvl="0" algn="l" defTabSz="914400" rtl="0" eaLnBrk="1" fontAlgn="auto" latinLnBrk="0" hangingPunct="1">
              <a:lnSpc>
                <a:spcPct val="100000"/>
              </a:lnSpc>
              <a:spcBef>
                <a:spcPct val="20000"/>
              </a:spcBef>
              <a:spcAft>
                <a:spcPts val="0"/>
              </a:spcAft>
              <a:buClr>
                <a:schemeClr val="accent1"/>
              </a:buClr>
              <a:buSzTx/>
              <a:tabLst/>
              <a:defRPr/>
            </a:pPr>
            <a:r>
              <a:rPr kumimoji="0" lang="en-US" sz="2000" b="0" i="0" u="none" strike="noStrike" kern="1200" cap="none" spc="0" normalizeH="0" baseline="0" noProof="0" dirty="0">
                <a:ln>
                  <a:noFill/>
                </a:ln>
                <a:solidFill>
                  <a:schemeClr val="tx1"/>
                </a:solidFill>
                <a:effectLst/>
                <a:uLnTx/>
                <a:uFillTx/>
                <a:ea typeface="Tahoma" pitchFamily="34" charset="0"/>
                <a:cs typeface="Tahoma" pitchFamily="34" charset="0"/>
              </a:rPr>
              <a:t>When possible, consider allocating funds in accordance with academic need.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706562"/>
          </a:xfrm>
        </p:spPr>
        <p:txBody>
          <a:bodyPr>
            <a:normAutofit fontScale="90000"/>
          </a:bodyPr>
          <a:lstStyle/>
          <a:p>
            <a:r>
              <a:rPr lang="en-US" dirty="0"/>
              <a:t>Rank all schools in descending order by the percentage of greatest poverty</a:t>
            </a:r>
          </a:p>
        </p:txBody>
      </p:sp>
      <p:sp>
        <p:nvSpPr>
          <p:cNvPr id="4" name="Footer Placeholder 3"/>
          <p:cNvSpPr>
            <a:spLocks noGrp="1"/>
          </p:cNvSpPr>
          <p:nvPr>
            <p:ph type="ftr" sz="quarter" idx="11"/>
          </p:nvPr>
        </p:nvSpPr>
        <p:spPr/>
        <p:txBody>
          <a:bodyPr/>
          <a:lstStyle/>
          <a:p>
            <a:r>
              <a:rPr lang="en-US"/>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9</a:t>
            </a:fld>
            <a:endParaRPr lang="en-US"/>
          </a:p>
        </p:txBody>
      </p:sp>
      <p:pic>
        <p:nvPicPr>
          <p:cNvPr id="2052" name="Picture 4" descr="Schools with 75% poverty or higher : Serve all or as many schools as funding allows. Serve school with less than 35% poverty if funds remain. &#10;&#10;Schools with 35% poverty or higher: Serve as many schools as possible in order of poverty. If funds remain, sevre schools with less than 35% poverty. &#10;&#10;Schools with less than 35% poverty: Serve if possible, and qualify schools. "/>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85800" y="2133600"/>
            <a:ext cx="7652084" cy="40386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ESE2007">
  <a:themeElements>
    <a:clrScheme name="ESE">
      <a:dk1>
        <a:srgbClr val="0D1969"/>
      </a:dk1>
      <a:lt1>
        <a:sysClr val="window" lastClr="FFFFFF"/>
      </a:lt1>
      <a:dk2>
        <a:srgbClr val="0D1969"/>
      </a:dk2>
      <a:lt2>
        <a:srgbClr val="EEECE1"/>
      </a:lt2>
      <a:accent1>
        <a:srgbClr val="E86B01"/>
      </a:accent1>
      <a:accent2>
        <a:srgbClr val="0D1969"/>
      </a:accent2>
      <a:accent3>
        <a:srgbClr val="FBC40E"/>
      </a:accent3>
      <a:accent4>
        <a:srgbClr val="006600"/>
      </a:accent4>
      <a:accent5>
        <a:srgbClr val="C00000"/>
      </a:accent5>
      <a:accent6>
        <a:srgbClr val="800080"/>
      </a:accent6>
      <a:hlink>
        <a:srgbClr val="0000FF"/>
      </a:hlink>
      <a:folHlink>
        <a:srgbClr val="7F7F7F"/>
      </a:folHlink>
    </a:clrScheme>
    <a:fontScheme name="Custom 1">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1E4B4D68279094DB93237BC2E98CD8D" ma:contentTypeVersion="9" ma:contentTypeDescription="Create a new document." ma:contentTypeScope="" ma:versionID="3c6f773e937d7bbb13716c14c872b5c9">
  <xsd:schema xmlns:xsd="http://www.w3.org/2001/XMLSchema" xmlns:xs="http://www.w3.org/2001/XMLSchema" xmlns:p="http://schemas.microsoft.com/office/2006/metadata/properties" xmlns:ns2="9324d023-3849-46fe-9182-6ce950756bea" xmlns:ns3="14c63040-5e06-4c4a-8b07-ca5832d9b241" targetNamespace="http://schemas.microsoft.com/office/2006/metadata/properties" ma:root="true" ma:fieldsID="fc4abed75ffa919b63be4bcaf1c52417" ns2:_="" ns3:_="">
    <xsd:import namespace="9324d023-3849-46fe-9182-6ce950756bea"/>
    <xsd:import namespace="14c63040-5e06-4c4a-8b07-ca5832d9b241"/>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Count"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324d023-3849-46fe-9182-6ce950756b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Count" ma:index="12" nillable="true" ma:displayName="Count" ma:format="Dropdown" ma:internalName="Count" ma:percentage="FALSE">
      <xsd:simpleType>
        <xsd:restriction base="dms:Number"/>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4c63040-5e06-4c4a-8b07-ca5832d9b24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Count xmlns="9324d023-3849-46fe-9182-6ce950756bea"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D027722-89BA-47CE-8A0E-93D81CDB83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324d023-3849-46fe-9182-6ce950756bea"/>
    <ds:schemaRef ds:uri="14c63040-5e06-4c4a-8b07-ca5832d9b24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1E53869-6F0B-4C3B-A14E-B1C5AD777A9E}">
  <ds:schemaRefs>
    <ds:schemaRef ds:uri="http://purl.org/dc/elements/1.1/"/>
    <ds:schemaRef ds:uri="http://schemas.microsoft.com/office/2006/metadata/properties"/>
    <ds:schemaRef ds:uri="http://schemas.microsoft.com/office/2006/documentManagement/types"/>
    <ds:schemaRef ds:uri="http://purl.org/dc/terms/"/>
    <ds:schemaRef ds:uri="14c63040-5e06-4c4a-8b07-ca5832d9b241"/>
    <ds:schemaRef ds:uri="http://purl.org/dc/dcmitype/"/>
    <ds:schemaRef ds:uri="http://schemas.microsoft.com/office/infopath/2007/PartnerControls"/>
    <ds:schemaRef ds:uri="http://schemas.openxmlformats.org/package/2006/metadata/core-properties"/>
    <ds:schemaRef ds:uri="9324d023-3849-46fe-9182-6ce950756bea"/>
    <ds:schemaRef ds:uri="http://www.w3.org/XML/1998/namespace"/>
  </ds:schemaRefs>
</ds:datastoreItem>
</file>

<file path=customXml/itemProps3.xml><?xml version="1.0" encoding="utf-8"?>
<ds:datastoreItem xmlns:ds="http://schemas.openxmlformats.org/officeDocument/2006/customXml" ds:itemID="{C11F464E-74A7-4CA5-98B6-002E8CE388E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2007_ESE_Template</Template>
  <TotalTime>620</TotalTime>
  <Words>720</Words>
  <Application>Microsoft Office PowerPoint</Application>
  <PresentationFormat>On-screen Show (4:3)</PresentationFormat>
  <Paragraphs>111</Paragraphs>
  <Slides>13</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Tahoma</vt:lpstr>
      <vt:lpstr>Wingdings 2</vt:lpstr>
      <vt:lpstr>ESE2007</vt:lpstr>
      <vt:lpstr>Selecting Title I schools and allocating funds</vt:lpstr>
      <vt:lpstr>Overview</vt:lpstr>
      <vt:lpstr>Introduction</vt:lpstr>
      <vt:lpstr>Obtain the district’s total Title I allocation and accountability and assistance categories</vt:lpstr>
      <vt:lpstr>Determine district-level reservations</vt:lpstr>
      <vt:lpstr>Determine if rank ordering by poverty percentage is needed for school-level funding</vt:lpstr>
      <vt:lpstr>Determine if rank ordering by poverty percentage is needed for school-level funding</vt:lpstr>
      <vt:lpstr>Choose the method for qualifying Title I schools</vt:lpstr>
      <vt:lpstr>Rank all schools in descending order by the percentage of greatest poverty</vt:lpstr>
      <vt:lpstr>Identify schools having the greatest need for additional services</vt:lpstr>
      <vt:lpstr>Allocate funds to schools</vt:lpstr>
      <vt:lpstr>Determine the actual per-pupil amount for each Title I school</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FY2023 FC305 Title IA ADD INFO Selecting Schools</dc:title>
  <dc:creator>DESE</dc:creator>
  <cp:lastModifiedBy>Zou, Dong (EOE)</cp:lastModifiedBy>
  <cp:revision>83</cp:revision>
  <dcterms:created xsi:type="dcterms:W3CDTF">2012-07-24T16:27:55Z</dcterms:created>
  <dcterms:modified xsi:type="dcterms:W3CDTF">2022-07-19T18:02:49Z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tadate">
    <vt:lpwstr>Jul 19 2022</vt:lpwstr>
  </property>
</Properties>
</file>