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62" r:id="rId6"/>
    <p:sldId id="259" r:id="rId7"/>
    <p:sldId id="261" r:id="rId8"/>
    <p:sldId id="263" r:id="rId9"/>
    <p:sldId id="266" r:id="rId10"/>
    <p:sldId id="265" r:id="rId11"/>
    <p:sldId id="264" r:id="rId12"/>
    <p:sldId id="267" r:id="rId13"/>
    <p:sldId id="268" r:id="rId14"/>
    <p:sldId id="269" r:id="rId15"/>
    <p:sldId id="270"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125F6-6952-6A68-8566-1E17BBEC7D1F}" v="301" dt="2023-06-28T13:24:09"/>
    <p1510:client id="{51576B7E-7E7C-4CEE-8190-F15BB8235738}" v="52" dt="2023-06-28T18:33:41.184"/>
    <p1510:client id="{68A04D35-C5C1-A803-CAC2-093EFD655E83}" v="6" dt="2023-06-28T13:24:37.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4" autoAdjust="0"/>
    <p:restoredTop sz="86452" autoAdjust="0"/>
  </p:normalViewPr>
  <p:slideViewPr>
    <p:cSldViewPr snapToGrid="0">
      <p:cViewPr varScale="1">
        <p:scale>
          <a:sx n="112" d="100"/>
          <a:sy n="112" d="100"/>
        </p:scale>
        <p:origin x="102" y="666"/>
      </p:cViewPr>
      <p:guideLst/>
    </p:cSldViewPr>
  </p:slideViewPr>
  <p:outlineViewPr>
    <p:cViewPr>
      <p:scale>
        <a:sx n="33" d="100"/>
        <a:sy n="33" d="100"/>
      </p:scale>
      <p:origin x="0" y="-8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8CBA53-CE42-4183-A5C4-B36428EC4A86}"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3B118F18-3D49-4360-8B52-F2497A7E0FE6}">
      <dgm:prSet phldrT="[Text]" custT="1"/>
      <dgm:spPr>
        <a:ln w="6350">
          <a:solidFill>
            <a:schemeClr val="accent1"/>
          </a:solidFill>
        </a:ln>
      </dgm:spPr>
      <dgm:t>
        <a:bodyPr/>
        <a:lstStyle/>
        <a:p>
          <a:r>
            <a:rPr lang="en-US" sz="1200" b="1" dirty="0"/>
            <a:t>District-wide low-income percentage</a:t>
          </a:r>
        </a:p>
      </dgm:t>
    </dgm:pt>
    <dgm:pt modelId="{F2F04136-0F4B-4864-AE66-37A26F0E4FB7}" type="parTrans" cxnId="{32362BD2-4047-48B6-8533-AD0F8FAD2F64}">
      <dgm:prSet/>
      <dgm:spPr/>
      <dgm:t>
        <a:bodyPr/>
        <a:lstStyle/>
        <a:p>
          <a:endParaRPr lang="en-US" sz="1200" b="1"/>
        </a:p>
      </dgm:t>
    </dgm:pt>
    <dgm:pt modelId="{1DCFB99F-01F0-4717-8436-BC19F5F6BAD2}" type="sibTrans" cxnId="{32362BD2-4047-48B6-8533-AD0F8FAD2F64}">
      <dgm:prSet/>
      <dgm:spPr/>
      <dgm:t>
        <a:bodyPr/>
        <a:lstStyle/>
        <a:p>
          <a:endParaRPr lang="en-US" sz="1200" b="1"/>
        </a:p>
      </dgm:t>
    </dgm:pt>
    <dgm:pt modelId="{BD6E0CD7-C100-4D8E-89C9-BB2BF3284532}">
      <dgm:prSet phldrT="[Text]" custT="1"/>
      <dgm:spPr>
        <a:ln w="6350">
          <a:solidFill>
            <a:schemeClr val="accent1"/>
          </a:solidFill>
        </a:ln>
      </dgm:spPr>
      <dgm:t>
        <a:bodyPr/>
        <a:lstStyle/>
        <a:p>
          <a:r>
            <a:rPr lang="en-US" sz="1200" b="1" dirty="0"/>
            <a:t>Grade span grouping &amp; district-wide percentage</a:t>
          </a:r>
        </a:p>
      </dgm:t>
    </dgm:pt>
    <dgm:pt modelId="{A2A3B297-676F-4A83-9DDE-69E4440BDF25}" type="parTrans" cxnId="{7B390F9B-A989-453E-8980-72510C9CB03B}">
      <dgm:prSet/>
      <dgm:spPr/>
      <dgm:t>
        <a:bodyPr/>
        <a:lstStyle/>
        <a:p>
          <a:endParaRPr lang="en-US" sz="1200" b="1"/>
        </a:p>
      </dgm:t>
    </dgm:pt>
    <dgm:pt modelId="{A0072FA4-ABD3-440C-956C-CC266A911F98}" type="sibTrans" cxnId="{7B390F9B-A989-453E-8980-72510C9CB03B}">
      <dgm:prSet/>
      <dgm:spPr/>
      <dgm:t>
        <a:bodyPr/>
        <a:lstStyle/>
        <a:p>
          <a:endParaRPr lang="en-US" sz="1200" b="1"/>
        </a:p>
      </dgm:t>
    </dgm:pt>
    <dgm:pt modelId="{35C378E6-ADE8-4261-8DE5-B98DB406553A}">
      <dgm:prSet phldrT="[Text]" custT="1"/>
      <dgm:spPr>
        <a:ln w="6350">
          <a:solidFill>
            <a:schemeClr val="accent1"/>
          </a:solidFill>
        </a:ln>
      </dgm:spPr>
      <dgm:t>
        <a:bodyPr/>
        <a:lstStyle/>
        <a:p>
          <a:r>
            <a:rPr lang="en-US" sz="1200" b="1" dirty="0"/>
            <a:t>One school per grade span</a:t>
          </a:r>
        </a:p>
      </dgm:t>
    </dgm:pt>
    <dgm:pt modelId="{C41BF026-3339-4E47-B14A-45A55881A620}" type="parTrans" cxnId="{FD91B7EF-738E-4A28-A6FA-F7ED4B3411E9}">
      <dgm:prSet/>
      <dgm:spPr/>
      <dgm:t>
        <a:bodyPr/>
        <a:lstStyle/>
        <a:p>
          <a:endParaRPr lang="en-US" sz="1200" b="1"/>
        </a:p>
      </dgm:t>
    </dgm:pt>
    <dgm:pt modelId="{E3643AB0-AF7D-41E9-AEE5-515CA36E537D}" type="sibTrans" cxnId="{FD91B7EF-738E-4A28-A6FA-F7ED4B3411E9}">
      <dgm:prSet/>
      <dgm:spPr/>
      <dgm:t>
        <a:bodyPr/>
        <a:lstStyle/>
        <a:p>
          <a:endParaRPr lang="en-US" sz="1200" b="1"/>
        </a:p>
      </dgm:t>
    </dgm:pt>
    <dgm:pt modelId="{6594B3F6-E4F7-4B66-B7BD-5C82ABC1AE03}">
      <dgm:prSet phldrT="[Text]" custT="1"/>
      <dgm:spPr>
        <a:ln w="6350">
          <a:solidFill>
            <a:schemeClr val="accent1"/>
          </a:solidFill>
        </a:ln>
      </dgm:spPr>
      <dgm:t>
        <a:bodyPr/>
        <a:lstStyle/>
        <a:p>
          <a:r>
            <a:rPr lang="en-US" sz="1200" b="1" dirty="0"/>
            <a:t>Total enrollment less than 1,000</a:t>
          </a:r>
        </a:p>
      </dgm:t>
    </dgm:pt>
    <dgm:pt modelId="{756991DE-1B83-4717-8AA3-C9830A71E873}" type="parTrans" cxnId="{EDF3B6BF-6BCC-41DB-B0C1-920DDF524FED}">
      <dgm:prSet/>
      <dgm:spPr/>
      <dgm:t>
        <a:bodyPr/>
        <a:lstStyle/>
        <a:p>
          <a:endParaRPr lang="en-US" sz="1200" b="1"/>
        </a:p>
      </dgm:t>
    </dgm:pt>
    <dgm:pt modelId="{012B2187-8962-4652-B299-8E58D85F1A1B}" type="sibTrans" cxnId="{EDF3B6BF-6BCC-41DB-B0C1-920DDF524FED}">
      <dgm:prSet/>
      <dgm:spPr/>
      <dgm:t>
        <a:bodyPr/>
        <a:lstStyle/>
        <a:p>
          <a:endParaRPr lang="en-US" sz="1200" b="1"/>
        </a:p>
      </dgm:t>
    </dgm:pt>
    <dgm:pt modelId="{C2BD1114-E13C-424E-BE33-E4A65B52091D}">
      <dgm:prSet phldrT="[Text]" custT="1"/>
      <dgm:spPr>
        <a:ln w="6350">
          <a:solidFill>
            <a:schemeClr val="accent1"/>
          </a:solidFill>
        </a:ln>
      </dgm:spPr>
      <dgm:t>
        <a:bodyPr/>
        <a:lstStyle/>
        <a:p>
          <a:r>
            <a:rPr lang="en-US" sz="1200" b="1" dirty="0"/>
            <a:t>35% Rule</a:t>
          </a:r>
        </a:p>
      </dgm:t>
    </dgm:pt>
    <dgm:pt modelId="{6483CAC2-2402-4058-9922-09347F3E12A9}" type="parTrans" cxnId="{9D0D8BDE-B66D-4C55-B248-BB3E69FADB38}">
      <dgm:prSet/>
      <dgm:spPr/>
      <dgm:t>
        <a:bodyPr/>
        <a:lstStyle/>
        <a:p>
          <a:endParaRPr lang="en-US" sz="1200" b="1"/>
        </a:p>
      </dgm:t>
    </dgm:pt>
    <dgm:pt modelId="{8B97B2B0-A4B2-4BEE-997B-95CD4E61CDB0}" type="sibTrans" cxnId="{9D0D8BDE-B66D-4C55-B248-BB3E69FADB38}">
      <dgm:prSet/>
      <dgm:spPr/>
      <dgm:t>
        <a:bodyPr/>
        <a:lstStyle/>
        <a:p>
          <a:endParaRPr lang="en-US" sz="1200" b="1"/>
        </a:p>
      </dgm:t>
    </dgm:pt>
    <dgm:pt modelId="{04D88F7B-08A7-4910-8FAB-DFE56A712F3D}">
      <dgm:prSet phldrT="[Text]" custT="1"/>
      <dgm:spPr>
        <a:ln w="6350">
          <a:solidFill>
            <a:schemeClr val="accent1"/>
          </a:solidFill>
        </a:ln>
      </dgm:spPr>
      <dgm:t>
        <a:bodyPr/>
        <a:lstStyle/>
        <a:p>
          <a:r>
            <a:rPr lang="en-US" sz="1200" b="1" dirty="0"/>
            <a:t>Grade span grouping &amp; 35% rule</a:t>
          </a:r>
        </a:p>
      </dgm:t>
    </dgm:pt>
    <dgm:pt modelId="{267BA20A-DD5E-4A0F-9955-FDD394FC1BF7}" type="parTrans" cxnId="{A5E319B7-2D95-4AEF-8C66-6EA10B970CE6}">
      <dgm:prSet/>
      <dgm:spPr/>
      <dgm:t>
        <a:bodyPr/>
        <a:lstStyle/>
        <a:p>
          <a:endParaRPr lang="en-US" sz="1200" b="1"/>
        </a:p>
      </dgm:t>
    </dgm:pt>
    <dgm:pt modelId="{4EFA4318-9D73-414E-9644-09108217EB4E}" type="sibTrans" cxnId="{A5E319B7-2D95-4AEF-8C66-6EA10B970CE6}">
      <dgm:prSet/>
      <dgm:spPr/>
      <dgm:t>
        <a:bodyPr/>
        <a:lstStyle/>
        <a:p>
          <a:endParaRPr lang="en-US" sz="1200" b="1"/>
        </a:p>
      </dgm:t>
    </dgm:pt>
    <dgm:pt modelId="{A5DA4F70-1725-42EC-8C71-7EAD05576DAA}">
      <dgm:prSet phldrT="[Text]" custT="1"/>
      <dgm:spPr>
        <a:ln w="6350">
          <a:solidFill>
            <a:schemeClr val="accent1"/>
          </a:solidFill>
        </a:ln>
      </dgm:spPr>
      <dgm:t>
        <a:bodyPr/>
        <a:lstStyle/>
        <a:p>
          <a:r>
            <a:rPr lang="en-US" sz="1200" b="1" dirty="0"/>
            <a:t>Grade span grouping &amp; group-wide percentage</a:t>
          </a:r>
        </a:p>
      </dgm:t>
    </dgm:pt>
    <dgm:pt modelId="{E69A9791-004B-4E99-A2AF-A395C5F9B604}" type="parTrans" cxnId="{A94E5708-7BA8-40D4-BCCC-1D92DC2368CF}">
      <dgm:prSet/>
      <dgm:spPr/>
      <dgm:t>
        <a:bodyPr/>
        <a:lstStyle/>
        <a:p>
          <a:endParaRPr lang="en-US" sz="1200" b="1"/>
        </a:p>
      </dgm:t>
    </dgm:pt>
    <dgm:pt modelId="{8EABE79E-46BF-44B7-AD86-2FC237DBB4EF}" type="sibTrans" cxnId="{A94E5708-7BA8-40D4-BCCC-1D92DC2368CF}">
      <dgm:prSet/>
      <dgm:spPr/>
      <dgm:t>
        <a:bodyPr/>
        <a:lstStyle/>
        <a:p>
          <a:endParaRPr lang="en-US" sz="1200" b="1"/>
        </a:p>
      </dgm:t>
    </dgm:pt>
    <dgm:pt modelId="{A3E0122C-BF21-442D-8725-69731DA0EDF9}" type="pres">
      <dgm:prSet presAssocID="{048CBA53-CE42-4183-A5C4-B36428EC4A86}" presName="Name0" presStyleCnt="0">
        <dgm:presLayoutVars>
          <dgm:chPref val="1"/>
          <dgm:dir/>
          <dgm:animOne val="branch"/>
          <dgm:animLvl val="lvl"/>
          <dgm:resizeHandles/>
        </dgm:presLayoutVars>
      </dgm:prSet>
      <dgm:spPr/>
    </dgm:pt>
    <dgm:pt modelId="{A91BEB91-9D86-40F3-9ADA-13258439BC0D}" type="pres">
      <dgm:prSet presAssocID="{3B118F18-3D49-4360-8B52-F2497A7E0FE6}" presName="vertOne" presStyleCnt="0"/>
      <dgm:spPr/>
    </dgm:pt>
    <dgm:pt modelId="{E8AB73C4-0092-42E7-9E76-EE25A5738AFC}" type="pres">
      <dgm:prSet presAssocID="{3B118F18-3D49-4360-8B52-F2497A7E0FE6}" presName="txOne" presStyleLbl="node0" presStyleIdx="0" presStyleCnt="7" custScaleX="128827">
        <dgm:presLayoutVars>
          <dgm:chPref val="3"/>
        </dgm:presLayoutVars>
      </dgm:prSet>
      <dgm:spPr/>
    </dgm:pt>
    <dgm:pt modelId="{2098E525-2B10-485D-AC3C-2FDDFBD33B74}" type="pres">
      <dgm:prSet presAssocID="{3B118F18-3D49-4360-8B52-F2497A7E0FE6}" presName="horzOne" presStyleCnt="0"/>
      <dgm:spPr/>
    </dgm:pt>
    <dgm:pt modelId="{D8CDA8EA-D0BC-4565-A6B9-D5DA4BA42A8C}" type="pres">
      <dgm:prSet presAssocID="{1DCFB99F-01F0-4717-8436-BC19F5F6BAD2}" presName="sibSpaceOne" presStyleCnt="0"/>
      <dgm:spPr/>
    </dgm:pt>
    <dgm:pt modelId="{FDE1C886-E4E0-4CD1-B0D6-303526229645}" type="pres">
      <dgm:prSet presAssocID="{BD6E0CD7-C100-4D8E-89C9-BB2BF3284532}" presName="vertOne" presStyleCnt="0"/>
      <dgm:spPr/>
    </dgm:pt>
    <dgm:pt modelId="{F70BBDBF-539E-4498-B7F3-3AD64C37199E}" type="pres">
      <dgm:prSet presAssocID="{BD6E0CD7-C100-4D8E-89C9-BB2BF3284532}" presName="txOne" presStyleLbl="node0" presStyleIdx="1" presStyleCnt="7" custScaleX="128827" custLinFactNeighborX="-1060" custLinFactNeighborY="4839">
        <dgm:presLayoutVars>
          <dgm:chPref val="3"/>
        </dgm:presLayoutVars>
      </dgm:prSet>
      <dgm:spPr/>
    </dgm:pt>
    <dgm:pt modelId="{8144B071-A1BD-4849-A2FF-6D42A8CA64AD}" type="pres">
      <dgm:prSet presAssocID="{BD6E0CD7-C100-4D8E-89C9-BB2BF3284532}" presName="horzOne" presStyleCnt="0"/>
      <dgm:spPr/>
    </dgm:pt>
    <dgm:pt modelId="{DF4916BF-5799-4604-A420-56AB41A6EC0C}" type="pres">
      <dgm:prSet presAssocID="{A0072FA4-ABD3-440C-956C-CC266A911F98}" presName="sibSpaceOne" presStyleCnt="0"/>
      <dgm:spPr/>
    </dgm:pt>
    <dgm:pt modelId="{3B0753F5-325C-4823-9F97-D58C0980B9BD}" type="pres">
      <dgm:prSet presAssocID="{35C378E6-ADE8-4261-8DE5-B98DB406553A}" presName="vertOne" presStyleCnt="0"/>
      <dgm:spPr/>
    </dgm:pt>
    <dgm:pt modelId="{D5256C84-27E9-423D-A1E9-F4F3C9FCE70F}" type="pres">
      <dgm:prSet presAssocID="{35C378E6-ADE8-4261-8DE5-B98DB406553A}" presName="txOne" presStyleLbl="node0" presStyleIdx="2" presStyleCnt="7" custScaleX="128827" custLinFactX="200000" custLinFactNeighborX="212507" custLinFactNeighborY="-838">
        <dgm:presLayoutVars>
          <dgm:chPref val="3"/>
        </dgm:presLayoutVars>
      </dgm:prSet>
      <dgm:spPr/>
    </dgm:pt>
    <dgm:pt modelId="{E44F60D7-65B7-4472-BFCA-BE490679DF33}" type="pres">
      <dgm:prSet presAssocID="{35C378E6-ADE8-4261-8DE5-B98DB406553A}" presName="horzOne" presStyleCnt="0"/>
      <dgm:spPr/>
    </dgm:pt>
    <dgm:pt modelId="{6B3F9399-59A3-4AD9-B2EA-93C44C434585}" type="pres">
      <dgm:prSet presAssocID="{E3643AB0-AF7D-41E9-AEE5-515CA36E537D}" presName="sibSpaceOne" presStyleCnt="0"/>
      <dgm:spPr/>
    </dgm:pt>
    <dgm:pt modelId="{3BFAE182-DF77-4841-8C48-4C9BCC425475}" type="pres">
      <dgm:prSet presAssocID="{6594B3F6-E4F7-4B66-B7BD-5C82ABC1AE03}" presName="vertOne" presStyleCnt="0"/>
      <dgm:spPr/>
    </dgm:pt>
    <dgm:pt modelId="{E584DE37-BA85-4052-AAA8-11D6328C1815}" type="pres">
      <dgm:prSet presAssocID="{6594B3F6-E4F7-4B66-B7BD-5C82ABC1AE03}" presName="txOne" presStyleLbl="node0" presStyleIdx="3" presStyleCnt="7" custScaleX="128827" custLinFactX="200000" custLinFactNeighborX="211500" custLinFactNeighborY="0">
        <dgm:presLayoutVars>
          <dgm:chPref val="3"/>
        </dgm:presLayoutVars>
      </dgm:prSet>
      <dgm:spPr/>
    </dgm:pt>
    <dgm:pt modelId="{FBA44514-80B9-4859-8B69-815C87678E5C}" type="pres">
      <dgm:prSet presAssocID="{6594B3F6-E4F7-4B66-B7BD-5C82ABC1AE03}" presName="horzOne" presStyleCnt="0"/>
      <dgm:spPr/>
    </dgm:pt>
    <dgm:pt modelId="{B3719672-AEEA-411C-A2E1-971F7E1B1C63}" type="pres">
      <dgm:prSet presAssocID="{012B2187-8962-4652-B299-8E58D85F1A1B}" presName="sibSpaceOne" presStyleCnt="0"/>
      <dgm:spPr/>
    </dgm:pt>
    <dgm:pt modelId="{9E52ECC4-323F-4F08-98A3-48A5124718FC}" type="pres">
      <dgm:prSet presAssocID="{C2BD1114-E13C-424E-BE33-E4A65B52091D}" presName="vertOne" presStyleCnt="0"/>
      <dgm:spPr/>
    </dgm:pt>
    <dgm:pt modelId="{450ABE82-D1EC-465A-A2D5-D7A75B88D470}" type="pres">
      <dgm:prSet presAssocID="{C2BD1114-E13C-424E-BE33-E4A65B52091D}" presName="txOne" presStyleLbl="node0" presStyleIdx="4" presStyleCnt="7" custScaleX="128827" custLinFactX="-100000" custLinFactNeighborX="-193321" custLinFactNeighborY="-1381">
        <dgm:presLayoutVars>
          <dgm:chPref val="3"/>
        </dgm:presLayoutVars>
      </dgm:prSet>
      <dgm:spPr/>
    </dgm:pt>
    <dgm:pt modelId="{88C5600C-5595-461E-ACCA-ADEB8684539C}" type="pres">
      <dgm:prSet presAssocID="{C2BD1114-E13C-424E-BE33-E4A65B52091D}" presName="horzOne" presStyleCnt="0"/>
      <dgm:spPr/>
    </dgm:pt>
    <dgm:pt modelId="{FD9394EC-C42F-4638-8CFF-D2F7FD53D574}" type="pres">
      <dgm:prSet presAssocID="{8B97B2B0-A4B2-4BEE-997B-95CD4E61CDB0}" presName="sibSpaceOne" presStyleCnt="0"/>
      <dgm:spPr/>
    </dgm:pt>
    <dgm:pt modelId="{B7A242F3-9E70-4088-B901-72C47DE3BCFD}" type="pres">
      <dgm:prSet presAssocID="{04D88F7B-08A7-4910-8FAB-DFE56A712F3D}" presName="vertOne" presStyleCnt="0"/>
      <dgm:spPr/>
    </dgm:pt>
    <dgm:pt modelId="{24B439DA-1337-4289-9521-9B35F3C9DB3D}" type="pres">
      <dgm:prSet presAssocID="{04D88F7B-08A7-4910-8FAB-DFE56A712F3D}" presName="txOne" presStyleLbl="node0" presStyleIdx="5" presStyleCnt="7" custScaleX="128827" custLinFactX="-103971" custLinFactNeighborX="-200000" custLinFactNeighborY="-2251">
        <dgm:presLayoutVars>
          <dgm:chPref val="3"/>
        </dgm:presLayoutVars>
      </dgm:prSet>
      <dgm:spPr/>
    </dgm:pt>
    <dgm:pt modelId="{7F263770-BDE0-42B9-8BED-0D848913F26D}" type="pres">
      <dgm:prSet presAssocID="{04D88F7B-08A7-4910-8FAB-DFE56A712F3D}" presName="horzOne" presStyleCnt="0"/>
      <dgm:spPr/>
    </dgm:pt>
    <dgm:pt modelId="{57B61583-89B5-4ECA-8936-383F52282E5C}" type="pres">
      <dgm:prSet presAssocID="{4EFA4318-9D73-414E-9644-09108217EB4E}" presName="sibSpaceOne" presStyleCnt="0"/>
      <dgm:spPr/>
    </dgm:pt>
    <dgm:pt modelId="{D56301BA-7A06-4ACC-B7EA-68A27C517072}" type="pres">
      <dgm:prSet presAssocID="{A5DA4F70-1725-42EC-8C71-7EAD05576DAA}" presName="vertOne" presStyleCnt="0"/>
      <dgm:spPr/>
    </dgm:pt>
    <dgm:pt modelId="{25885039-F3F1-43E8-A324-4EE8599C2EB6}" type="pres">
      <dgm:prSet presAssocID="{A5DA4F70-1725-42EC-8C71-7EAD05576DAA}" presName="txOne" presStyleLbl="node0" presStyleIdx="6" presStyleCnt="7" custScaleX="128827" custLinFactX="-104978" custLinFactNeighborX="-200000" custLinFactNeighborY="4839">
        <dgm:presLayoutVars>
          <dgm:chPref val="3"/>
        </dgm:presLayoutVars>
      </dgm:prSet>
      <dgm:spPr/>
    </dgm:pt>
    <dgm:pt modelId="{C83944ED-D84F-4CA8-BC72-25B6DFAA392D}" type="pres">
      <dgm:prSet presAssocID="{A5DA4F70-1725-42EC-8C71-7EAD05576DAA}" presName="horzOne" presStyleCnt="0"/>
      <dgm:spPr/>
    </dgm:pt>
  </dgm:ptLst>
  <dgm:cxnLst>
    <dgm:cxn modelId="{A94E5708-7BA8-40D4-BCCC-1D92DC2368CF}" srcId="{048CBA53-CE42-4183-A5C4-B36428EC4A86}" destId="{A5DA4F70-1725-42EC-8C71-7EAD05576DAA}" srcOrd="6" destOrd="0" parTransId="{E69A9791-004B-4E99-A2AF-A395C5F9B604}" sibTransId="{8EABE79E-46BF-44B7-AD86-2FC237DBB4EF}"/>
    <dgm:cxn modelId="{5F818D17-317F-4177-A733-76CB5702F9D5}" type="presOf" srcId="{04D88F7B-08A7-4910-8FAB-DFE56A712F3D}" destId="{24B439DA-1337-4289-9521-9B35F3C9DB3D}" srcOrd="0" destOrd="0" presId="urn:microsoft.com/office/officeart/2005/8/layout/hierarchy4"/>
    <dgm:cxn modelId="{F9A73F5E-6DD1-4A58-87F2-2C5CCD0AB3B1}" type="presOf" srcId="{C2BD1114-E13C-424E-BE33-E4A65B52091D}" destId="{450ABE82-D1EC-465A-A2D5-D7A75B88D470}" srcOrd="0" destOrd="0" presId="urn:microsoft.com/office/officeart/2005/8/layout/hierarchy4"/>
    <dgm:cxn modelId="{D5873E65-1AA6-427F-B394-3C9CA0FB1271}" type="presOf" srcId="{6594B3F6-E4F7-4B66-B7BD-5C82ABC1AE03}" destId="{E584DE37-BA85-4052-AAA8-11D6328C1815}" srcOrd="0" destOrd="0" presId="urn:microsoft.com/office/officeart/2005/8/layout/hierarchy4"/>
    <dgm:cxn modelId="{DD5A6970-980A-4528-9A89-280E53B3C360}" type="presOf" srcId="{BD6E0CD7-C100-4D8E-89C9-BB2BF3284532}" destId="{F70BBDBF-539E-4498-B7F3-3AD64C37199E}" srcOrd="0" destOrd="0" presId="urn:microsoft.com/office/officeart/2005/8/layout/hierarchy4"/>
    <dgm:cxn modelId="{5F962282-0906-4C24-9AC4-37E3C1236199}" type="presOf" srcId="{048CBA53-CE42-4183-A5C4-B36428EC4A86}" destId="{A3E0122C-BF21-442D-8725-69731DA0EDF9}" srcOrd="0" destOrd="0" presId="urn:microsoft.com/office/officeart/2005/8/layout/hierarchy4"/>
    <dgm:cxn modelId="{F560AF83-36D7-416F-952F-194E3CA2E889}" type="presOf" srcId="{35C378E6-ADE8-4261-8DE5-B98DB406553A}" destId="{D5256C84-27E9-423D-A1E9-F4F3C9FCE70F}" srcOrd="0" destOrd="0" presId="urn:microsoft.com/office/officeart/2005/8/layout/hierarchy4"/>
    <dgm:cxn modelId="{22368C93-5E59-4D42-A295-88B9379B3F28}" type="presOf" srcId="{3B118F18-3D49-4360-8B52-F2497A7E0FE6}" destId="{E8AB73C4-0092-42E7-9E76-EE25A5738AFC}" srcOrd="0" destOrd="0" presId="urn:microsoft.com/office/officeart/2005/8/layout/hierarchy4"/>
    <dgm:cxn modelId="{7B390F9B-A989-453E-8980-72510C9CB03B}" srcId="{048CBA53-CE42-4183-A5C4-B36428EC4A86}" destId="{BD6E0CD7-C100-4D8E-89C9-BB2BF3284532}" srcOrd="1" destOrd="0" parTransId="{A2A3B297-676F-4A83-9DDE-69E4440BDF25}" sibTransId="{A0072FA4-ABD3-440C-956C-CC266A911F98}"/>
    <dgm:cxn modelId="{A5E319B7-2D95-4AEF-8C66-6EA10B970CE6}" srcId="{048CBA53-CE42-4183-A5C4-B36428EC4A86}" destId="{04D88F7B-08A7-4910-8FAB-DFE56A712F3D}" srcOrd="5" destOrd="0" parTransId="{267BA20A-DD5E-4A0F-9955-FDD394FC1BF7}" sibTransId="{4EFA4318-9D73-414E-9644-09108217EB4E}"/>
    <dgm:cxn modelId="{EDF3B6BF-6BCC-41DB-B0C1-920DDF524FED}" srcId="{048CBA53-CE42-4183-A5C4-B36428EC4A86}" destId="{6594B3F6-E4F7-4B66-B7BD-5C82ABC1AE03}" srcOrd="3" destOrd="0" parTransId="{756991DE-1B83-4717-8AA3-C9830A71E873}" sibTransId="{012B2187-8962-4652-B299-8E58D85F1A1B}"/>
    <dgm:cxn modelId="{F55937CC-1432-4DFB-81E3-17015EF54664}" type="presOf" srcId="{A5DA4F70-1725-42EC-8C71-7EAD05576DAA}" destId="{25885039-F3F1-43E8-A324-4EE8599C2EB6}" srcOrd="0" destOrd="0" presId="urn:microsoft.com/office/officeart/2005/8/layout/hierarchy4"/>
    <dgm:cxn modelId="{32362BD2-4047-48B6-8533-AD0F8FAD2F64}" srcId="{048CBA53-CE42-4183-A5C4-B36428EC4A86}" destId="{3B118F18-3D49-4360-8B52-F2497A7E0FE6}" srcOrd="0" destOrd="0" parTransId="{F2F04136-0F4B-4864-AE66-37A26F0E4FB7}" sibTransId="{1DCFB99F-01F0-4717-8436-BC19F5F6BAD2}"/>
    <dgm:cxn modelId="{9D0D8BDE-B66D-4C55-B248-BB3E69FADB38}" srcId="{048CBA53-CE42-4183-A5C4-B36428EC4A86}" destId="{C2BD1114-E13C-424E-BE33-E4A65B52091D}" srcOrd="4" destOrd="0" parTransId="{6483CAC2-2402-4058-9922-09347F3E12A9}" sibTransId="{8B97B2B0-A4B2-4BEE-997B-95CD4E61CDB0}"/>
    <dgm:cxn modelId="{FD91B7EF-738E-4A28-A6FA-F7ED4B3411E9}" srcId="{048CBA53-CE42-4183-A5C4-B36428EC4A86}" destId="{35C378E6-ADE8-4261-8DE5-B98DB406553A}" srcOrd="2" destOrd="0" parTransId="{C41BF026-3339-4E47-B14A-45A55881A620}" sibTransId="{E3643AB0-AF7D-41E9-AEE5-515CA36E537D}"/>
    <dgm:cxn modelId="{498E5FB7-3983-419D-B3F0-728E597881EF}" type="presParOf" srcId="{A3E0122C-BF21-442D-8725-69731DA0EDF9}" destId="{A91BEB91-9D86-40F3-9ADA-13258439BC0D}" srcOrd="0" destOrd="0" presId="urn:microsoft.com/office/officeart/2005/8/layout/hierarchy4"/>
    <dgm:cxn modelId="{4154E628-C608-46AF-942E-5EF5E95CC91B}" type="presParOf" srcId="{A91BEB91-9D86-40F3-9ADA-13258439BC0D}" destId="{E8AB73C4-0092-42E7-9E76-EE25A5738AFC}" srcOrd="0" destOrd="0" presId="urn:microsoft.com/office/officeart/2005/8/layout/hierarchy4"/>
    <dgm:cxn modelId="{928401AC-6968-41CB-A1A9-E4AB6986461B}" type="presParOf" srcId="{A91BEB91-9D86-40F3-9ADA-13258439BC0D}" destId="{2098E525-2B10-485D-AC3C-2FDDFBD33B74}" srcOrd="1" destOrd="0" presId="urn:microsoft.com/office/officeart/2005/8/layout/hierarchy4"/>
    <dgm:cxn modelId="{2F47D3AD-C898-4655-B4C8-9785EA4CA110}" type="presParOf" srcId="{A3E0122C-BF21-442D-8725-69731DA0EDF9}" destId="{D8CDA8EA-D0BC-4565-A6B9-D5DA4BA42A8C}" srcOrd="1" destOrd="0" presId="urn:microsoft.com/office/officeart/2005/8/layout/hierarchy4"/>
    <dgm:cxn modelId="{08BB1AA9-4A0B-4E40-A27F-A793C8E239AF}" type="presParOf" srcId="{A3E0122C-BF21-442D-8725-69731DA0EDF9}" destId="{FDE1C886-E4E0-4CD1-B0D6-303526229645}" srcOrd="2" destOrd="0" presId="urn:microsoft.com/office/officeart/2005/8/layout/hierarchy4"/>
    <dgm:cxn modelId="{04435BDE-D563-42B0-AA80-DE4114BA2C53}" type="presParOf" srcId="{FDE1C886-E4E0-4CD1-B0D6-303526229645}" destId="{F70BBDBF-539E-4498-B7F3-3AD64C37199E}" srcOrd="0" destOrd="0" presId="urn:microsoft.com/office/officeart/2005/8/layout/hierarchy4"/>
    <dgm:cxn modelId="{D33886BF-0855-4FE9-A288-003EA628934E}" type="presParOf" srcId="{FDE1C886-E4E0-4CD1-B0D6-303526229645}" destId="{8144B071-A1BD-4849-A2FF-6D42A8CA64AD}" srcOrd="1" destOrd="0" presId="urn:microsoft.com/office/officeart/2005/8/layout/hierarchy4"/>
    <dgm:cxn modelId="{A72B9C07-66B7-4C3E-AEE9-F31336A191D5}" type="presParOf" srcId="{A3E0122C-BF21-442D-8725-69731DA0EDF9}" destId="{DF4916BF-5799-4604-A420-56AB41A6EC0C}" srcOrd="3" destOrd="0" presId="urn:microsoft.com/office/officeart/2005/8/layout/hierarchy4"/>
    <dgm:cxn modelId="{7FD8F5F0-0062-405B-843C-C6A691FAA4A6}" type="presParOf" srcId="{A3E0122C-BF21-442D-8725-69731DA0EDF9}" destId="{3B0753F5-325C-4823-9F97-D58C0980B9BD}" srcOrd="4" destOrd="0" presId="urn:microsoft.com/office/officeart/2005/8/layout/hierarchy4"/>
    <dgm:cxn modelId="{A33986A5-2672-4FEB-BE6A-F00C75237EFD}" type="presParOf" srcId="{3B0753F5-325C-4823-9F97-D58C0980B9BD}" destId="{D5256C84-27E9-423D-A1E9-F4F3C9FCE70F}" srcOrd="0" destOrd="0" presId="urn:microsoft.com/office/officeart/2005/8/layout/hierarchy4"/>
    <dgm:cxn modelId="{9BD379AC-DFBF-4CD2-A12A-1B5DC1B449F5}" type="presParOf" srcId="{3B0753F5-325C-4823-9F97-D58C0980B9BD}" destId="{E44F60D7-65B7-4472-BFCA-BE490679DF33}" srcOrd="1" destOrd="0" presId="urn:microsoft.com/office/officeart/2005/8/layout/hierarchy4"/>
    <dgm:cxn modelId="{DBB6EF3D-097F-4E43-88E5-3711864F8E77}" type="presParOf" srcId="{A3E0122C-BF21-442D-8725-69731DA0EDF9}" destId="{6B3F9399-59A3-4AD9-B2EA-93C44C434585}" srcOrd="5" destOrd="0" presId="urn:microsoft.com/office/officeart/2005/8/layout/hierarchy4"/>
    <dgm:cxn modelId="{458ACD8C-8E64-4616-B4C2-0AB0EE44A774}" type="presParOf" srcId="{A3E0122C-BF21-442D-8725-69731DA0EDF9}" destId="{3BFAE182-DF77-4841-8C48-4C9BCC425475}" srcOrd="6" destOrd="0" presId="urn:microsoft.com/office/officeart/2005/8/layout/hierarchy4"/>
    <dgm:cxn modelId="{EE29DE34-1820-47FA-9128-3A8C12AE8061}" type="presParOf" srcId="{3BFAE182-DF77-4841-8C48-4C9BCC425475}" destId="{E584DE37-BA85-4052-AAA8-11D6328C1815}" srcOrd="0" destOrd="0" presId="urn:microsoft.com/office/officeart/2005/8/layout/hierarchy4"/>
    <dgm:cxn modelId="{65448807-09FB-4377-A0D7-5700F7CCF307}" type="presParOf" srcId="{3BFAE182-DF77-4841-8C48-4C9BCC425475}" destId="{FBA44514-80B9-4859-8B69-815C87678E5C}" srcOrd="1" destOrd="0" presId="urn:microsoft.com/office/officeart/2005/8/layout/hierarchy4"/>
    <dgm:cxn modelId="{27C36D29-6EAC-4433-865C-8D584164629A}" type="presParOf" srcId="{A3E0122C-BF21-442D-8725-69731DA0EDF9}" destId="{B3719672-AEEA-411C-A2E1-971F7E1B1C63}" srcOrd="7" destOrd="0" presId="urn:microsoft.com/office/officeart/2005/8/layout/hierarchy4"/>
    <dgm:cxn modelId="{1A2BCCF3-ABAF-42B8-9AAC-95B7D5D8B137}" type="presParOf" srcId="{A3E0122C-BF21-442D-8725-69731DA0EDF9}" destId="{9E52ECC4-323F-4F08-98A3-48A5124718FC}" srcOrd="8" destOrd="0" presId="urn:microsoft.com/office/officeart/2005/8/layout/hierarchy4"/>
    <dgm:cxn modelId="{D6A4F247-2F13-49DC-B3ED-265EF3E8AFF6}" type="presParOf" srcId="{9E52ECC4-323F-4F08-98A3-48A5124718FC}" destId="{450ABE82-D1EC-465A-A2D5-D7A75B88D470}" srcOrd="0" destOrd="0" presId="urn:microsoft.com/office/officeart/2005/8/layout/hierarchy4"/>
    <dgm:cxn modelId="{D1C896CB-AF1D-4D24-900E-B8BB83D725C7}" type="presParOf" srcId="{9E52ECC4-323F-4F08-98A3-48A5124718FC}" destId="{88C5600C-5595-461E-ACCA-ADEB8684539C}" srcOrd="1" destOrd="0" presId="urn:microsoft.com/office/officeart/2005/8/layout/hierarchy4"/>
    <dgm:cxn modelId="{77B488E5-DA6F-404F-A210-752E755255B3}" type="presParOf" srcId="{A3E0122C-BF21-442D-8725-69731DA0EDF9}" destId="{FD9394EC-C42F-4638-8CFF-D2F7FD53D574}" srcOrd="9" destOrd="0" presId="urn:microsoft.com/office/officeart/2005/8/layout/hierarchy4"/>
    <dgm:cxn modelId="{0072BC98-16A6-4ED6-974F-4C2352972BF8}" type="presParOf" srcId="{A3E0122C-BF21-442D-8725-69731DA0EDF9}" destId="{B7A242F3-9E70-4088-B901-72C47DE3BCFD}" srcOrd="10" destOrd="0" presId="urn:microsoft.com/office/officeart/2005/8/layout/hierarchy4"/>
    <dgm:cxn modelId="{DD9F4EAD-B088-45CB-8BAB-F931662BBE08}" type="presParOf" srcId="{B7A242F3-9E70-4088-B901-72C47DE3BCFD}" destId="{24B439DA-1337-4289-9521-9B35F3C9DB3D}" srcOrd="0" destOrd="0" presId="urn:microsoft.com/office/officeart/2005/8/layout/hierarchy4"/>
    <dgm:cxn modelId="{41B307E3-D8D2-4CB5-BBDB-4D0977D592B3}" type="presParOf" srcId="{B7A242F3-9E70-4088-B901-72C47DE3BCFD}" destId="{7F263770-BDE0-42B9-8BED-0D848913F26D}" srcOrd="1" destOrd="0" presId="urn:microsoft.com/office/officeart/2005/8/layout/hierarchy4"/>
    <dgm:cxn modelId="{B4DB0117-2148-41E4-9F0E-C58A6E34A454}" type="presParOf" srcId="{A3E0122C-BF21-442D-8725-69731DA0EDF9}" destId="{57B61583-89B5-4ECA-8936-383F52282E5C}" srcOrd="11" destOrd="0" presId="urn:microsoft.com/office/officeart/2005/8/layout/hierarchy4"/>
    <dgm:cxn modelId="{216BBD14-A161-41ED-9643-3D8EA8DB44B8}" type="presParOf" srcId="{A3E0122C-BF21-442D-8725-69731DA0EDF9}" destId="{D56301BA-7A06-4ACC-B7EA-68A27C517072}" srcOrd="12" destOrd="0" presId="urn:microsoft.com/office/officeart/2005/8/layout/hierarchy4"/>
    <dgm:cxn modelId="{31ADF309-C4FB-4A33-AB6E-B4EDF32C3BF4}" type="presParOf" srcId="{D56301BA-7A06-4ACC-B7EA-68A27C517072}" destId="{25885039-F3F1-43E8-A324-4EE8599C2EB6}" srcOrd="0" destOrd="0" presId="urn:microsoft.com/office/officeart/2005/8/layout/hierarchy4"/>
    <dgm:cxn modelId="{E030442B-9608-400E-9548-7773393AC1BC}" type="presParOf" srcId="{D56301BA-7A06-4ACC-B7EA-68A27C517072}" destId="{C83944ED-D84F-4CA8-BC72-25B6DFAA392D}" srcOrd="1" destOrd="0" presId="urn:microsoft.com/office/officeart/2005/8/layout/hierarchy4"/>
  </dgm:cxnLst>
  <dgm:bg/>
  <dgm:whole>
    <a:ln w="127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73C4-0092-42E7-9E76-EE25A5738AFC}">
      <dsp:nvSpPr>
        <dsp:cNvPr id="0" name=""/>
        <dsp:cNvSpPr/>
      </dsp:nvSpPr>
      <dsp:spPr>
        <a:xfrm>
          <a:off x="544"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District-wide low-income percentage</a:t>
          </a:r>
        </a:p>
      </dsp:txBody>
      <dsp:txXfrm>
        <a:off x="40115" y="39571"/>
        <a:ext cx="1271913" cy="2216109"/>
      </dsp:txXfrm>
    </dsp:sp>
    <dsp:sp modelId="{F70BBDBF-539E-4498-B7F3-3AD64C37199E}">
      <dsp:nvSpPr>
        <dsp:cNvPr id="0" name=""/>
        <dsp:cNvSpPr/>
      </dsp:nvSpPr>
      <dsp:spPr>
        <a:xfrm>
          <a:off x="1516670"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Grade span grouping &amp; district-wide percentage</a:t>
          </a:r>
        </a:p>
      </dsp:txBody>
      <dsp:txXfrm>
        <a:off x="1556241" y="39571"/>
        <a:ext cx="1271913" cy="2216109"/>
      </dsp:txXfrm>
    </dsp:sp>
    <dsp:sp modelId="{D5256C84-27E9-423D-A1E9-F4F3C9FCE70F}">
      <dsp:nvSpPr>
        <dsp:cNvPr id="0" name=""/>
        <dsp:cNvSpPr/>
      </dsp:nvSpPr>
      <dsp:spPr>
        <a:xfrm>
          <a:off x="7381139"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One school per grade span</a:t>
          </a:r>
        </a:p>
      </dsp:txBody>
      <dsp:txXfrm>
        <a:off x="7420710" y="39571"/>
        <a:ext cx="1271913" cy="2216109"/>
      </dsp:txXfrm>
    </dsp:sp>
    <dsp:sp modelId="{E584DE37-BA85-4052-AAA8-11D6328C1815}">
      <dsp:nvSpPr>
        <dsp:cNvPr id="0" name=""/>
        <dsp:cNvSpPr/>
      </dsp:nvSpPr>
      <dsp:spPr>
        <a:xfrm>
          <a:off x="8897821"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Total enrollment less than 1,000</a:t>
          </a:r>
        </a:p>
      </dsp:txBody>
      <dsp:txXfrm>
        <a:off x="8937392" y="39571"/>
        <a:ext cx="1271913" cy="2216109"/>
      </dsp:txXfrm>
    </dsp:sp>
    <dsp:sp modelId="{450ABE82-D1EC-465A-A2D5-D7A75B88D470}">
      <dsp:nvSpPr>
        <dsp:cNvPr id="0" name=""/>
        <dsp:cNvSpPr/>
      </dsp:nvSpPr>
      <dsp:spPr>
        <a:xfrm>
          <a:off x="3033352"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35% Rule</a:t>
          </a:r>
        </a:p>
      </dsp:txBody>
      <dsp:txXfrm>
        <a:off x="3072923" y="39571"/>
        <a:ext cx="1271913" cy="2216109"/>
      </dsp:txXfrm>
    </dsp:sp>
    <dsp:sp modelId="{24B439DA-1337-4289-9521-9B35F3C9DB3D}">
      <dsp:nvSpPr>
        <dsp:cNvPr id="0" name=""/>
        <dsp:cNvSpPr/>
      </dsp:nvSpPr>
      <dsp:spPr>
        <a:xfrm>
          <a:off x="4448904"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Grade span grouping &amp; 35% rule</a:t>
          </a:r>
        </a:p>
      </dsp:txBody>
      <dsp:txXfrm>
        <a:off x="4488475" y="39571"/>
        <a:ext cx="1271913" cy="2216109"/>
      </dsp:txXfrm>
    </dsp:sp>
    <dsp:sp modelId="{25885039-F3F1-43E8-A324-4EE8599C2EB6}">
      <dsp:nvSpPr>
        <dsp:cNvPr id="0" name=""/>
        <dsp:cNvSpPr/>
      </dsp:nvSpPr>
      <dsp:spPr>
        <a:xfrm>
          <a:off x="5965586" y="0"/>
          <a:ext cx="1351055" cy="2295251"/>
        </a:xfrm>
        <a:prstGeom prst="roundRect">
          <a:avLst>
            <a:gd name="adj" fmla="val 10000"/>
          </a:avLst>
        </a:prstGeom>
        <a:solidFill>
          <a:schemeClr val="lt1">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Grade span grouping &amp; group-wide percentage</a:t>
          </a:r>
        </a:p>
      </dsp:txBody>
      <dsp:txXfrm>
        <a:off x="6005157" y="39571"/>
        <a:ext cx="1271913" cy="22161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7/11/2023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mass.edu/federalgrants" TargetMode="External"/><Relationship Id="rId2" Type="http://schemas.openxmlformats.org/officeDocument/2006/relationships/hyperlink" Target="mailto:federalgrantprograms@doe.mass.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files.doe.mass.edu/statereport/accountability.aspx" TargetMode="External"/><Relationship Id="rId2" Type="http://schemas.openxmlformats.org/officeDocument/2006/relationships/hyperlink" Target="http://www.doe.mass.edu/grants/award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1810217" y="1068723"/>
            <a:ext cx="9131052" cy="1127162"/>
          </a:xfrm>
        </p:spPr>
        <p:txBody>
          <a:bodyPr>
            <a:noAutofit/>
          </a:bodyPr>
          <a:lstStyle/>
          <a:p>
            <a:r>
              <a:rPr lang="en-US" sz="3600" dirty="0"/>
              <a:t>Selecting Title I Schools and Allocating Funds</a:t>
            </a:r>
            <a:endParaRPr lang="en-US" sz="5400" dirty="0"/>
          </a:p>
        </p:txBody>
      </p:sp>
      <p:sp>
        <p:nvSpPr>
          <p:cNvPr id="4" name="Subtitle 2">
            <a:extLst>
              <a:ext uri="{FF2B5EF4-FFF2-40B4-BE49-F238E27FC236}">
                <a16:creationId xmlns:a16="http://schemas.microsoft.com/office/drawing/2014/main" id="{9F8EA82C-6FD3-447E-AA3D-294FCAB88319}"/>
              </a:ext>
            </a:extLst>
          </p:cNvPr>
          <p:cNvSpPr>
            <a:spLocks noGrp="1"/>
          </p:cNvSpPr>
          <p:nvPr>
            <p:ph type="subTitle" idx="1"/>
          </p:nvPr>
        </p:nvSpPr>
        <p:spPr>
          <a:xfrm>
            <a:off x="1810217" y="2329463"/>
            <a:ext cx="2608759" cy="1127163"/>
          </a:xfrm>
        </p:spPr>
        <p:txBody>
          <a:bodyPr/>
          <a:lstStyle/>
          <a:p>
            <a:r>
              <a:rPr lang="en-US" dirty="0"/>
              <a:t>July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FC004-CB3A-4995-B60E-5EF0C23E2C01}"/>
              </a:ext>
            </a:extLst>
          </p:cNvPr>
          <p:cNvSpPr>
            <a:spLocks noGrp="1"/>
          </p:cNvSpPr>
          <p:nvPr>
            <p:ph idx="1"/>
          </p:nvPr>
        </p:nvSpPr>
        <p:spPr/>
        <p:txBody>
          <a:bodyPr/>
          <a:lstStyle/>
          <a:p>
            <a:pPr>
              <a:buNone/>
            </a:pPr>
            <a:r>
              <a:rPr lang="en-US" sz="2800" dirty="0">
                <a:latin typeface="+mn-lt"/>
              </a:rPr>
              <a:t>For each school, consider:</a:t>
            </a:r>
          </a:p>
          <a:p>
            <a:r>
              <a:rPr lang="en-US" sz="2800" dirty="0">
                <a:latin typeface="+mn-lt"/>
              </a:rPr>
              <a:t>Accountability and assistance Level</a:t>
            </a:r>
          </a:p>
          <a:p>
            <a:r>
              <a:rPr lang="en-US" sz="2800" dirty="0">
                <a:latin typeface="+mn-lt"/>
              </a:rPr>
              <a:t>Low-performing subgroup(s)</a:t>
            </a:r>
          </a:p>
          <a:p>
            <a:r>
              <a:rPr lang="en-US" sz="2800" dirty="0">
                <a:latin typeface="+mn-lt"/>
              </a:rPr>
              <a:t>Presence of additional funding (beyond Title I)</a:t>
            </a:r>
          </a:p>
          <a:p>
            <a:endParaRPr lang="en-US" dirty="0"/>
          </a:p>
        </p:txBody>
      </p:sp>
      <p:sp>
        <p:nvSpPr>
          <p:cNvPr id="3" name="Title 2">
            <a:extLst>
              <a:ext uri="{FF2B5EF4-FFF2-40B4-BE49-F238E27FC236}">
                <a16:creationId xmlns:a16="http://schemas.microsoft.com/office/drawing/2014/main" id="{78C23991-536F-496D-A4E8-A3D39B8BD765}"/>
              </a:ext>
            </a:extLst>
          </p:cNvPr>
          <p:cNvSpPr>
            <a:spLocks noGrp="1"/>
          </p:cNvSpPr>
          <p:nvPr>
            <p:ph type="title"/>
          </p:nvPr>
        </p:nvSpPr>
        <p:spPr/>
        <p:txBody>
          <a:bodyPr>
            <a:normAutofit fontScale="90000"/>
          </a:bodyPr>
          <a:lstStyle/>
          <a:p>
            <a:r>
              <a:rPr lang="en-US" dirty="0"/>
              <a:t>Identify schools having the greatest need for additional services</a:t>
            </a:r>
          </a:p>
        </p:txBody>
      </p:sp>
    </p:spTree>
    <p:extLst>
      <p:ext uri="{BB962C8B-B14F-4D97-AF65-F5344CB8AC3E}">
        <p14:creationId xmlns:p14="http://schemas.microsoft.com/office/powerpoint/2010/main" val="88668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B611D-6A28-4E55-A9B1-CA212276686D}"/>
              </a:ext>
            </a:extLst>
          </p:cNvPr>
          <p:cNvSpPr>
            <a:spLocks noGrp="1"/>
          </p:cNvSpPr>
          <p:nvPr>
            <p:ph type="title"/>
          </p:nvPr>
        </p:nvSpPr>
        <p:spPr/>
        <p:txBody>
          <a:bodyPr/>
          <a:lstStyle/>
          <a:p>
            <a:r>
              <a:rPr lang="en-US" sz="4400" dirty="0"/>
              <a:t>Allocate funds to schools</a:t>
            </a:r>
            <a:endParaRPr lang="en-US" dirty="0"/>
          </a:p>
        </p:txBody>
      </p:sp>
      <p:sp>
        <p:nvSpPr>
          <p:cNvPr id="4" name="Content Placeholder 2">
            <a:extLst>
              <a:ext uri="{FF2B5EF4-FFF2-40B4-BE49-F238E27FC236}">
                <a16:creationId xmlns:a16="http://schemas.microsoft.com/office/drawing/2014/main" id="{5D9886F7-15FC-407E-B670-E1E7A697E1B1}"/>
              </a:ext>
            </a:extLst>
          </p:cNvPr>
          <p:cNvSpPr>
            <a:spLocks noGrp="1"/>
          </p:cNvSpPr>
          <p:nvPr>
            <p:ph idx="1"/>
          </p:nvPr>
        </p:nvSpPr>
        <p:spPr>
          <a:xfrm>
            <a:off x="1450428" y="1805151"/>
            <a:ext cx="9364716" cy="4525963"/>
          </a:xfrm>
        </p:spPr>
        <p:txBody>
          <a:bodyPr/>
          <a:lstStyle/>
          <a:p>
            <a:endParaRPr lang="en-US" sz="2400" dirty="0">
              <a:latin typeface="+mn-lt"/>
            </a:endParaRPr>
          </a:p>
          <a:p>
            <a:r>
              <a:rPr lang="en-US" sz="2400" dirty="0">
                <a:latin typeface="+mn-lt"/>
              </a:rPr>
              <a:t>Base school allocations on the per-pupil amounts and low-income enrollment for each school</a:t>
            </a:r>
          </a:p>
          <a:p>
            <a:pPr>
              <a:buNone/>
            </a:pPr>
            <a:endParaRPr lang="en-US" sz="2400" dirty="0">
              <a:latin typeface="+mn-lt"/>
            </a:endParaRPr>
          </a:p>
          <a:p>
            <a:r>
              <a:rPr lang="en-US" sz="2400" dirty="0">
                <a:latin typeface="+mn-lt"/>
              </a:rPr>
              <a:t>Include required accountability-related district-level reservations for targeted supports and interventions</a:t>
            </a:r>
          </a:p>
          <a:p>
            <a:pPr>
              <a:buNone/>
            </a:pPr>
            <a:endParaRPr lang="en-US" sz="2400" dirty="0">
              <a:latin typeface="+mn-lt"/>
            </a:endParaRPr>
          </a:p>
          <a:p>
            <a:pPr>
              <a:buNone/>
            </a:pPr>
            <a:endParaRPr lang="en-US" sz="2000" b="1" dirty="0">
              <a:latin typeface="+mn-lt"/>
            </a:endParaRPr>
          </a:p>
          <a:p>
            <a:pPr>
              <a:buNone/>
            </a:pPr>
            <a:r>
              <a:rPr lang="en-US" sz="2000" b="1" dirty="0">
                <a:latin typeface="+mn-lt"/>
              </a:rPr>
              <a:t>Note: </a:t>
            </a:r>
          </a:p>
          <a:p>
            <a:pPr marL="0" indent="0">
              <a:buNone/>
            </a:pPr>
            <a:r>
              <a:rPr lang="en-US" sz="2000" dirty="0">
                <a:latin typeface="+mn-lt"/>
              </a:rPr>
              <a:t>Minimum per-pupil amounts are set for districts serving schools under 35% poverty. Districts serving only schools at or above 35% poverty can set the per-pupil amount. </a:t>
            </a:r>
          </a:p>
          <a:p>
            <a:pPr>
              <a:buNone/>
            </a:pPr>
            <a:endParaRPr lang="en-US" dirty="0">
              <a:latin typeface="+mn-lt"/>
            </a:endParaRPr>
          </a:p>
        </p:txBody>
      </p:sp>
    </p:spTree>
    <p:extLst>
      <p:ext uri="{BB962C8B-B14F-4D97-AF65-F5344CB8AC3E}">
        <p14:creationId xmlns:p14="http://schemas.microsoft.com/office/powerpoint/2010/main" val="211689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506CBA-531D-417A-B249-1F6BFEAFF488}"/>
              </a:ext>
            </a:extLst>
          </p:cNvPr>
          <p:cNvSpPr>
            <a:spLocks noGrp="1"/>
          </p:cNvSpPr>
          <p:nvPr>
            <p:ph type="title"/>
          </p:nvPr>
        </p:nvSpPr>
        <p:spPr/>
        <p:txBody>
          <a:bodyPr>
            <a:normAutofit fontScale="90000"/>
          </a:bodyPr>
          <a:lstStyle/>
          <a:p>
            <a:r>
              <a:rPr lang="en-US" dirty="0"/>
              <a:t>Determine the actual per-pupil amount for each Title I school</a:t>
            </a:r>
          </a:p>
        </p:txBody>
      </p:sp>
      <p:sp>
        <p:nvSpPr>
          <p:cNvPr id="4" name="Content Placeholder 2">
            <a:extLst>
              <a:ext uri="{FF2B5EF4-FFF2-40B4-BE49-F238E27FC236}">
                <a16:creationId xmlns:a16="http://schemas.microsoft.com/office/drawing/2014/main" id="{DADAF320-90A5-4BE0-B5DE-BA418E59F3D4}"/>
              </a:ext>
            </a:extLst>
          </p:cNvPr>
          <p:cNvSpPr>
            <a:spLocks noGrp="1"/>
          </p:cNvSpPr>
          <p:nvPr>
            <p:ph idx="1"/>
          </p:nvPr>
        </p:nvSpPr>
        <p:spPr>
          <a:xfrm>
            <a:off x="1051033" y="2119311"/>
            <a:ext cx="10515599" cy="4373563"/>
          </a:xfrm>
        </p:spPr>
        <p:txBody>
          <a:bodyPr>
            <a:normAutofit/>
          </a:bodyPr>
          <a:lstStyle/>
          <a:p>
            <a:r>
              <a:rPr lang="en-US" sz="2400" dirty="0">
                <a:latin typeface="+mn-lt"/>
              </a:rPr>
              <a:t>Based on each school’s total allocation divided by the number of low-income students enrolled in the school</a:t>
            </a:r>
          </a:p>
          <a:p>
            <a:pPr>
              <a:buNone/>
            </a:pPr>
            <a:endParaRPr lang="en-US" sz="2400" dirty="0">
              <a:latin typeface="+mn-lt"/>
            </a:endParaRPr>
          </a:p>
          <a:p>
            <a:r>
              <a:rPr lang="en-US" sz="2400" dirty="0">
                <a:latin typeface="+mn-lt"/>
              </a:rPr>
              <a:t>Per-pupil allocations must either be equal across all served schools in the district or descend in the order of poverty percentage for each served school</a:t>
            </a:r>
          </a:p>
          <a:p>
            <a:pPr>
              <a:buNone/>
            </a:pPr>
            <a:endParaRPr lang="en-US" sz="2400" dirty="0">
              <a:latin typeface="+mn-lt"/>
            </a:endParaRPr>
          </a:p>
          <a:p>
            <a:pPr lvl="0"/>
            <a:r>
              <a:rPr lang="en-US" sz="2400" dirty="0">
                <a:latin typeface="+mn-lt"/>
              </a:rPr>
              <a:t>School allocations must meet minimum funding requirements based on minimum per-pupil allocations and low-income enrollment</a:t>
            </a:r>
          </a:p>
          <a:p>
            <a:pPr lvl="0">
              <a:buNone/>
            </a:pPr>
            <a:endParaRPr lang="en-US" sz="2400" b="1" dirty="0">
              <a:latin typeface="+mn-lt"/>
            </a:endParaRPr>
          </a:p>
        </p:txBody>
      </p:sp>
    </p:spTree>
    <p:extLst>
      <p:ext uri="{BB962C8B-B14F-4D97-AF65-F5344CB8AC3E}">
        <p14:creationId xmlns:p14="http://schemas.microsoft.com/office/powerpoint/2010/main" val="409129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D4AB81A-D18F-42D5-936F-4F4BC637558F}"/>
              </a:ext>
            </a:extLst>
          </p:cNvPr>
          <p:cNvSpPr txBox="1">
            <a:spLocks/>
          </p:cNvSpPr>
          <p:nvPr/>
        </p:nvSpPr>
        <p:spPr>
          <a:xfrm>
            <a:off x="2133600" y="2255837"/>
            <a:ext cx="7924800" cy="4602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400">
                <a:latin typeface="+mn-lt"/>
              </a:rPr>
              <a:t>Resource Allocation Strategy and Planning</a:t>
            </a:r>
          </a:p>
          <a:p>
            <a:pPr algn="ctr">
              <a:buFont typeface="Arial" panose="020B0604020202020204" pitchFamily="34" charset="0"/>
              <a:buNone/>
            </a:pPr>
            <a:endParaRPr lang="en-US" sz="2400">
              <a:latin typeface="+mn-lt"/>
            </a:endParaRPr>
          </a:p>
          <a:p>
            <a:pPr algn="ctr">
              <a:buFont typeface="Arial" panose="020B0604020202020204" pitchFamily="34" charset="0"/>
              <a:buNone/>
            </a:pPr>
            <a:r>
              <a:rPr lang="en-US" sz="2400">
                <a:latin typeface="+mn-lt"/>
              </a:rPr>
              <a:t>(781) 338-6230</a:t>
            </a:r>
          </a:p>
          <a:p>
            <a:pPr algn="ctr">
              <a:buFont typeface="Arial" panose="020B0604020202020204" pitchFamily="34" charset="0"/>
              <a:buNone/>
            </a:pPr>
            <a:endParaRPr lang="en-US" sz="2400">
              <a:latin typeface="+mn-lt"/>
            </a:endParaRPr>
          </a:p>
          <a:p>
            <a:pPr algn="ctr">
              <a:buFont typeface="Arial" panose="020B0604020202020204" pitchFamily="34" charset="0"/>
              <a:buNone/>
            </a:pPr>
            <a:r>
              <a:rPr lang="en-US" sz="2400">
                <a:latin typeface="+mn-lt"/>
                <a:hlinkClick r:id="rId2"/>
              </a:rPr>
              <a:t>federalgrantprograms@mass.gov</a:t>
            </a:r>
            <a:endParaRPr lang="en-US" sz="2400">
              <a:latin typeface="+mn-lt"/>
            </a:endParaRPr>
          </a:p>
          <a:p>
            <a:pPr algn="ctr">
              <a:buFont typeface="Arial" panose="020B0604020202020204" pitchFamily="34" charset="0"/>
              <a:buNone/>
            </a:pPr>
            <a:endParaRPr lang="en-US" sz="2400">
              <a:latin typeface="+mn-lt"/>
            </a:endParaRPr>
          </a:p>
          <a:p>
            <a:pPr algn="ctr">
              <a:buFont typeface="Arial" panose="020B0604020202020204" pitchFamily="34" charset="0"/>
              <a:buNone/>
            </a:pPr>
            <a:r>
              <a:rPr lang="en-US" sz="2400">
                <a:hlinkClick r:id="rId3"/>
              </a:rPr>
              <a:t>www.DOE.mass.edu/federalgrants</a:t>
            </a:r>
            <a:endParaRPr lang="en-US" sz="2400"/>
          </a:p>
          <a:p>
            <a:pPr algn="ctr">
              <a:buFont typeface="Arial" panose="020B0604020202020204" pitchFamily="34" charset="0"/>
              <a:buNone/>
            </a:pPr>
            <a:endParaRPr lang="en-US" sz="2400"/>
          </a:p>
          <a:p>
            <a:pPr algn="ctr">
              <a:buFont typeface="Arial" panose="020B0604020202020204" pitchFamily="34" charset="0"/>
              <a:buNone/>
            </a:pPr>
            <a:endParaRPr lang="en-US">
              <a:latin typeface="+mn-lt"/>
            </a:endParaRPr>
          </a:p>
          <a:p>
            <a:pPr algn="ctr">
              <a:buFont typeface="Arial" panose="020B0604020202020204" pitchFamily="34" charset="0"/>
              <a:buNone/>
            </a:pPr>
            <a:endParaRPr lang="en-US">
              <a:latin typeface="+mn-lt"/>
            </a:endParaRPr>
          </a:p>
          <a:p>
            <a:pPr algn="ctr">
              <a:buFont typeface="Arial" panose="020B0604020202020204" pitchFamily="34" charset="0"/>
              <a:buNone/>
            </a:pPr>
            <a:endParaRPr lang="en-US">
              <a:latin typeface="+mn-lt"/>
            </a:endParaRPr>
          </a:p>
          <a:p>
            <a:pPr>
              <a:buFont typeface="Arial" panose="020B0604020202020204" pitchFamily="34" charset="0"/>
              <a:buNone/>
            </a:pPr>
            <a:endParaRPr lang="en-US" dirty="0">
              <a:latin typeface="+mn-lt"/>
            </a:endParaRPr>
          </a:p>
        </p:txBody>
      </p:sp>
      <p:sp>
        <p:nvSpPr>
          <p:cNvPr id="2" name="Title 1">
            <a:extLst>
              <a:ext uri="{FF2B5EF4-FFF2-40B4-BE49-F238E27FC236}">
                <a16:creationId xmlns:a16="http://schemas.microsoft.com/office/drawing/2014/main" id="{0FD6E6F6-74A5-C7B5-78E6-9B3E5F4B3928}"/>
              </a:ext>
            </a:extLst>
          </p:cNvPr>
          <p:cNvSpPr>
            <a:spLocks noGrp="1"/>
          </p:cNvSpPr>
          <p:nvPr>
            <p:ph type="title"/>
          </p:nvPr>
        </p:nvSpPr>
        <p:spPr>
          <a:xfrm>
            <a:off x="404649" y="968320"/>
            <a:ext cx="4438475" cy="1211671"/>
          </a:xfrm>
        </p:spPr>
        <p:txBody>
          <a:bodyPr>
            <a:normAutofit/>
          </a:bodyPr>
          <a:lstStyle/>
          <a:p>
            <a:r>
              <a:rPr lang="en-US" sz="4000" dirty="0"/>
              <a:t>Questions?</a:t>
            </a:r>
          </a:p>
        </p:txBody>
      </p:sp>
    </p:spTree>
    <p:extLst>
      <p:ext uri="{BB962C8B-B14F-4D97-AF65-F5344CB8AC3E}">
        <p14:creationId xmlns:p14="http://schemas.microsoft.com/office/powerpoint/2010/main" val="408647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fontScale="77500" lnSpcReduction="20000"/>
          </a:bodyPr>
          <a:lstStyle/>
          <a:p>
            <a:pPr marL="514350" indent="-514350">
              <a:lnSpc>
                <a:spcPct val="150000"/>
              </a:lnSpc>
              <a:buFont typeface="+mj-lt"/>
              <a:buAutoNum type="arabicPeriod"/>
            </a:pPr>
            <a:r>
              <a:rPr lang="en-US" sz="1600" dirty="0">
                <a:latin typeface="+mn-lt"/>
              </a:rPr>
              <a:t>Introduction</a:t>
            </a:r>
          </a:p>
          <a:p>
            <a:pPr marL="514350" indent="-514350">
              <a:lnSpc>
                <a:spcPct val="150000"/>
              </a:lnSpc>
              <a:buFont typeface="+mj-lt"/>
              <a:buAutoNum type="arabicPeriod"/>
            </a:pPr>
            <a:r>
              <a:rPr lang="en-US" sz="1600" dirty="0">
                <a:latin typeface="+mn-lt"/>
              </a:rPr>
              <a:t>Obtain the district’s Title I allocation</a:t>
            </a:r>
          </a:p>
          <a:p>
            <a:pPr marL="514350" indent="-514350">
              <a:lnSpc>
                <a:spcPct val="150000"/>
              </a:lnSpc>
              <a:buFont typeface="+mj-lt"/>
              <a:buAutoNum type="arabicPeriod"/>
            </a:pPr>
            <a:r>
              <a:rPr lang="en-US" sz="1600" dirty="0">
                <a:latin typeface="+mn-lt"/>
              </a:rPr>
              <a:t>Determine district-level reservations</a:t>
            </a:r>
          </a:p>
          <a:p>
            <a:pPr marL="514350" indent="-514350">
              <a:lnSpc>
                <a:spcPct val="150000"/>
              </a:lnSpc>
              <a:buFont typeface="+mj-lt"/>
              <a:buAutoNum type="arabicPeriod"/>
            </a:pPr>
            <a:r>
              <a:rPr lang="en-US" sz="1600" dirty="0">
                <a:latin typeface="+mn-lt"/>
              </a:rPr>
              <a:t>Determine if rank ordering by poverty percentage is needed for school-level funding</a:t>
            </a:r>
          </a:p>
          <a:p>
            <a:pPr marL="914400" lvl="1" indent="-457200">
              <a:lnSpc>
                <a:spcPct val="150000"/>
              </a:lnSpc>
              <a:buFont typeface="+mj-lt"/>
              <a:buAutoNum type="alphaLcPeriod"/>
            </a:pPr>
            <a:r>
              <a:rPr lang="en-US" sz="1600" dirty="0">
                <a:latin typeface="+mn-lt"/>
              </a:rPr>
              <a:t>For districts/charter schools with only one school per grade span</a:t>
            </a:r>
          </a:p>
          <a:p>
            <a:pPr marL="914400" lvl="1" indent="-457200">
              <a:lnSpc>
                <a:spcPct val="150000"/>
              </a:lnSpc>
              <a:buFont typeface="+mj-lt"/>
              <a:buAutoNum type="alphaLcPeriod"/>
            </a:pPr>
            <a:r>
              <a:rPr lang="en-US" sz="1600" dirty="0">
                <a:latin typeface="+mn-lt"/>
              </a:rPr>
              <a:t>For districts/charter schools with enrollment less than 1,000 students</a:t>
            </a:r>
          </a:p>
          <a:p>
            <a:pPr marL="514350" indent="-514350">
              <a:lnSpc>
                <a:spcPct val="150000"/>
              </a:lnSpc>
              <a:buFont typeface="+mj-lt"/>
              <a:buAutoNum type="arabicPeriod"/>
            </a:pPr>
            <a:r>
              <a:rPr lang="en-US" sz="1600" dirty="0">
                <a:latin typeface="+mn-lt"/>
              </a:rPr>
              <a:t>Choose the method for qualifying schools</a:t>
            </a:r>
          </a:p>
          <a:p>
            <a:pPr marL="514350" indent="-514350">
              <a:lnSpc>
                <a:spcPct val="150000"/>
              </a:lnSpc>
              <a:buFont typeface="+mj-lt"/>
              <a:buAutoNum type="arabicPeriod"/>
            </a:pPr>
            <a:r>
              <a:rPr lang="en-US" sz="1600" dirty="0">
                <a:latin typeface="+mn-lt"/>
              </a:rPr>
              <a:t>Rank all schools in descending order by the percentage of greatest poverty</a:t>
            </a:r>
          </a:p>
          <a:p>
            <a:pPr marL="514350" indent="-514350">
              <a:lnSpc>
                <a:spcPct val="150000"/>
              </a:lnSpc>
              <a:buFont typeface="+mj-lt"/>
              <a:buAutoNum type="arabicPeriod"/>
            </a:pPr>
            <a:r>
              <a:rPr lang="en-US" sz="1600" dirty="0">
                <a:latin typeface="+mn-lt"/>
              </a:rPr>
              <a:t>Identify schools having the greatest need for additional services</a:t>
            </a:r>
          </a:p>
          <a:p>
            <a:pPr marL="514350" indent="-514350">
              <a:lnSpc>
                <a:spcPct val="150000"/>
              </a:lnSpc>
              <a:buFont typeface="+mj-lt"/>
              <a:buAutoNum type="arabicPeriod"/>
            </a:pPr>
            <a:r>
              <a:rPr lang="en-US" sz="1600" dirty="0">
                <a:latin typeface="+mn-lt"/>
              </a:rPr>
              <a:t>Allocate funds to schools</a:t>
            </a:r>
          </a:p>
          <a:p>
            <a:pPr marL="514350" indent="-514350">
              <a:lnSpc>
                <a:spcPct val="150000"/>
              </a:lnSpc>
              <a:buFont typeface="+mj-lt"/>
              <a:buAutoNum type="arabicPeriod"/>
            </a:pPr>
            <a:r>
              <a:rPr lang="en-US" sz="1600" dirty="0">
                <a:latin typeface="+mn-lt"/>
              </a:rPr>
              <a:t>Determine the actual per-pupil amount for each Title I school</a:t>
            </a:r>
          </a:p>
          <a:p>
            <a:pPr marL="0" indent="0">
              <a:buNone/>
            </a:pPr>
            <a:endParaRPr lang="en-US" dirty="0">
              <a:latin typeface="Arial"/>
              <a:cs typeface="Arial"/>
            </a:endParaRPr>
          </a:p>
        </p:txBody>
      </p:sp>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07222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420472-F99D-47D8-81D7-F2F7AC7FFAF8}"/>
              </a:ext>
            </a:extLst>
          </p:cNvPr>
          <p:cNvSpPr>
            <a:spLocks noGrp="1"/>
          </p:cNvSpPr>
          <p:nvPr>
            <p:ph idx="1"/>
          </p:nvPr>
        </p:nvSpPr>
        <p:spPr/>
        <p:txBody>
          <a:bodyPr>
            <a:normAutofit fontScale="92500" lnSpcReduction="20000"/>
          </a:bodyPr>
          <a:lstStyle/>
          <a:p>
            <a:pPr marL="0" indent="0">
              <a:buNone/>
            </a:pPr>
            <a:r>
              <a:rPr lang="en-US" sz="2800" dirty="0">
                <a:latin typeface="+mn-lt"/>
              </a:rPr>
              <a:t>Federal Title I, Part A funds are allocated to districts with high percentages or high numbers of children from low-income families. In turn, districts must identify Title I schools and assign funds to those schools based on poverty percentage. Districts may also consider school performance when funding school- and district-level supports and interventions with Title I.</a:t>
            </a:r>
          </a:p>
          <a:p>
            <a:pPr marL="0" indent="0">
              <a:buNone/>
            </a:pPr>
            <a:endParaRPr lang="en-US" sz="2800" dirty="0">
              <a:latin typeface="+mn-lt"/>
            </a:endParaRPr>
          </a:p>
          <a:p>
            <a:pPr marL="0" indent="0">
              <a:buNone/>
            </a:pPr>
            <a:r>
              <a:rPr lang="en-US" sz="2800" dirty="0">
                <a:latin typeface="+mn-lt"/>
              </a:rPr>
              <a:t>The primary purpose of this guide is to provide to Title I Directors and other district staff a brief overview of the process used in selecting and allocating funds to schools for the purposes of implementing Title I programs. Instructions on how to complete these relevant pages in the Title IA Application, which is in the new Grants for Education Management System (GEM$) may be found on the School Ranking Instructions page.</a:t>
            </a:r>
            <a:endParaRPr lang="en-US" dirty="0"/>
          </a:p>
        </p:txBody>
      </p:sp>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sz="4400" dirty="0"/>
              <a:t>Introduction</a:t>
            </a:r>
            <a:endParaRPr lang="en-US" dirty="0"/>
          </a:p>
        </p:txBody>
      </p:sp>
    </p:spTree>
    <p:extLst>
      <p:ext uri="{BB962C8B-B14F-4D97-AF65-F5344CB8AC3E}">
        <p14:creationId xmlns:p14="http://schemas.microsoft.com/office/powerpoint/2010/main" val="334463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276349"/>
            <a:ext cx="10515600" cy="1042852"/>
          </a:xfrm>
        </p:spPr>
        <p:txBody>
          <a:bodyPr>
            <a:normAutofit fontScale="90000"/>
          </a:bodyPr>
          <a:lstStyle/>
          <a:p>
            <a:r>
              <a:rPr lang="en-US" sz="4400" dirty="0"/>
              <a:t>Obtain the district’s total Title I allocation and accountability and assistance categories</a:t>
            </a:r>
            <a:endParaRPr lang="en-US" dirty="0"/>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sz="2800" dirty="0">
                <a:latin typeface="+mn-lt"/>
              </a:rPr>
              <a:t>District Title I, Part A allocations: </a:t>
            </a:r>
            <a:r>
              <a:rPr lang="en-US" sz="2800" u="sng" dirty="0">
                <a:latin typeface="+mn-lt"/>
                <a:hlinkClick r:id="rId2"/>
              </a:rPr>
              <a:t>http://www.doe.mass.edu/grants/awards.html</a:t>
            </a:r>
            <a:endParaRPr lang="en-US" sz="2800" u="sng" dirty="0">
              <a:latin typeface="+mn-lt"/>
            </a:endParaRPr>
          </a:p>
          <a:p>
            <a:pPr marL="0" indent="0">
              <a:buNone/>
            </a:pPr>
            <a:endParaRPr lang="en-US" sz="2800" u="sng" dirty="0">
              <a:latin typeface="+mn-lt"/>
            </a:endParaRPr>
          </a:p>
          <a:p>
            <a:r>
              <a:rPr lang="en-US" sz="2800" dirty="0">
                <a:latin typeface="+mn-lt"/>
              </a:rPr>
              <a:t>District and school accountability and assistance categories: </a:t>
            </a:r>
            <a:r>
              <a:rPr lang="en-US" sz="2800" dirty="0">
                <a:latin typeface="+mn-lt"/>
                <a:hlinkClick r:id="rId3"/>
              </a:rPr>
              <a:t>http://profiles.doe.mass.edu/statereport/accountability.aspx</a:t>
            </a:r>
            <a:endParaRPr lang="en-US" sz="2800" dirty="0">
              <a:latin typeface="+mn-lt"/>
            </a:endParaRPr>
          </a:p>
          <a:p>
            <a:endParaRPr lang="en-US" dirty="0"/>
          </a:p>
        </p:txBody>
      </p:sp>
    </p:spTree>
    <p:extLst>
      <p:ext uri="{BB962C8B-B14F-4D97-AF65-F5344CB8AC3E}">
        <p14:creationId xmlns:p14="http://schemas.microsoft.com/office/powerpoint/2010/main" val="176689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44D21-F202-44AD-A877-A0286DE08CEC}"/>
              </a:ext>
            </a:extLst>
          </p:cNvPr>
          <p:cNvSpPr>
            <a:spLocks noGrp="1"/>
          </p:cNvSpPr>
          <p:nvPr>
            <p:ph type="title"/>
          </p:nvPr>
        </p:nvSpPr>
        <p:spPr/>
        <p:txBody>
          <a:bodyPr/>
          <a:lstStyle/>
          <a:p>
            <a:r>
              <a:rPr lang="en-US" dirty="0"/>
              <a:t>Determine district-level reservations</a:t>
            </a:r>
          </a:p>
        </p:txBody>
      </p:sp>
      <p:sp>
        <p:nvSpPr>
          <p:cNvPr id="4" name="Freeform 7" descr="Step 1 District Reservations&#10;&#10;Equitable participation  for private school students&#10;Family engagement&#10;Neglected &amp; Delinquent programs&#10;Administrative costs&#10;Professional development&#10;Preschool programs&#10;Homeless students&#10;Foster Care transportation&#10;Indirect costs&#10;MTRS&#10;">
            <a:extLst>
              <a:ext uri="{FF2B5EF4-FFF2-40B4-BE49-F238E27FC236}">
                <a16:creationId xmlns:a16="http://schemas.microsoft.com/office/drawing/2014/main" id="{FBE9774E-822D-4202-A532-87BBE145D02A}"/>
              </a:ext>
            </a:extLst>
          </p:cNvPr>
          <p:cNvSpPr>
            <a:spLocks noGrp="1"/>
          </p:cNvSpPr>
          <p:nvPr>
            <p:ph idx="1"/>
          </p:nvPr>
        </p:nvSpPr>
        <p:spPr>
          <a:xfrm>
            <a:off x="838200" y="2087563"/>
            <a:ext cx="10515600" cy="4051300"/>
          </a:xfrm>
          <a:custGeom>
            <a:avLst/>
            <a:gdLst>
              <a:gd name="connsiteX0" fmla="*/ 0 w 7171481"/>
              <a:gd name="connsiteY0" fmla="*/ 452596 h 4525963"/>
              <a:gd name="connsiteX1" fmla="*/ 452596 w 7171481"/>
              <a:gd name="connsiteY1" fmla="*/ 0 h 4525963"/>
              <a:gd name="connsiteX2" fmla="*/ 6718885 w 7171481"/>
              <a:gd name="connsiteY2" fmla="*/ 0 h 4525963"/>
              <a:gd name="connsiteX3" fmla="*/ 7171481 w 7171481"/>
              <a:gd name="connsiteY3" fmla="*/ 452596 h 4525963"/>
              <a:gd name="connsiteX4" fmla="*/ 7171481 w 7171481"/>
              <a:gd name="connsiteY4" fmla="*/ 4073367 h 4525963"/>
              <a:gd name="connsiteX5" fmla="*/ 6718885 w 7171481"/>
              <a:gd name="connsiteY5" fmla="*/ 4525963 h 4525963"/>
              <a:gd name="connsiteX6" fmla="*/ 452596 w 7171481"/>
              <a:gd name="connsiteY6" fmla="*/ 4525963 h 4525963"/>
              <a:gd name="connsiteX7" fmla="*/ 0 w 7171481"/>
              <a:gd name="connsiteY7" fmla="*/ 4073367 h 4525963"/>
              <a:gd name="connsiteX8" fmla="*/ 0 w 7171481"/>
              <a:gd name="connsiteY8" fmla="*/ 452596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1481" h="4525963">
                <a:moveTo>
                  <a:pt x="0" y="452596"/>
                </a:moveTo>
                <a:cubicBezTo>
                  <a:pt x="0" y="202634"/>
                  <a:pt x="202634" y="0"/>
                  <a:pt x="452596" y="0"/>
                </a:cubicBezTo>
                <a:lnTo>
                  <a:pt x="6718885" y="0"/>
                </a:lnTo>
                <a:cubicBezTo>
                  <a:pt x="6968847" y="0"/>
                  <a:pt x="7171481" y="202634"/>
                  <a:pt x="7171481" y="452596"/>
                </a:cubicBezTo>
                <a:lnTo>
                  <a:pt x="7171481" y="4073367"/>
                </a:lnTo>
                <a:cubicBezTo>
                  <a:pt x="7171481" y="4323329"/>
                  <a:pt x="6968847" y="4525963"/>
                  <a:pt x="6718885" y="4525963"/>
                </a:cubicBezTo>
                <a:lnTo>
                  <a:pt x="452596" y="4525963"/>
                </a:lnTo>
                <a:cubicBezTo>
                  <a:pt x="202634" y="4525963"/>
                  <a:pt x="0" y="4323329"/>
                  <a:pt x="0" y="4073367"/>
                </a:cubicBezTo>
                <a:lnTo>
                  <a:pt x="0" y="452596"/>
                </a:lnTo>
                <a:close/>
              </a:path>
            </a:pathLst>
          </a:custGeom>
          <a:noFill/>
          <a:ln w="9525">
            <a:solidFill>
              <a:schemeClr val="accent1"/>
            </a:solidFill>
          </a:ln>
        </p:spPr>
        <p:style>
          <a:lnRef idx="0">
            <a:scrgbClr r="0" g="0" b="0"/>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236755" numCol="1" spcCol="1270" anchor="ctr" anchorCtr="0">
            <a:noAutofit/>
          </a:bodyPr>
          <a:lstStyle/>
          <a:p>
            <a:pPr marL="0" lvl="0" indent="0" algn="ctr" defTabSz="800100">
              <a:lnSpc>
                <a:spcPct val="90000"/>
              </a:lnSpc>
              <a:spcBef>
                <a:spcPct val="0"/>
              </a:spcBef>
              <a:spcAft>
                <a:spcPct val="35000"/>
              </a:spcAft>
              <a:buNone/>
            </a:pPr>
            <a:r>
              <a:rPr lang="en-US" sz="1800" b="1" kern="1200" dirty="0"/>
              <a:t>Step 1 District Reservations</a:t>
            </a:r>
          </a:p>
        </p:txBody>
      </p:sp>
      <p:sp>
        <p:nvSpPr>
          <p:cNvPr id="5" name="Freeform 8" descr="Equitable participation  for private school &#10;">
            <a:extLst>
              <a:ext uri="{FF2B5EF4-FFF2-40B4-BE49-F238E27FC236}">
                <a16:creationId xmlns:a16="http://schemas.microsoft.com/office/drawing/2014/main" id="{949671A7-5311-4F20-A442-A889158F1C89}"/>
              </a:ext>
            </a:extLst>
          </p:cNvPr>
          <p:cNvSpPr/>
          <p:nvPr/>
        </p:nvSpPr>
        <p:spPr>
          <a:xfrm>
            <a:off x="3227407" y="2876394"/>
            <a:ext cx="5737185" cy="385300"/>
          </a:xfrm>
          <a:custGeom>
            <a:avLst/>
            <a:gdLst>
              <a:gd name="connsiteX0" fmla="*/ 0 w 5737185"/>
              <a:gd name="connsiteY0" fmla="*/ 38530 h 385300"/>
              <a:gd name="connsiteX1" fmla="*/ 38530 w 5737185"/>
              <a:gd name="connsiteY1" fmla="*/ 0 h 385300"/>
              <a:gd name="connsiteX2" fmla="*/ 5698655 w 5737185"/>
              <a:gd name="connsiteY2" fmla="*/ 0 h 385300"/>
              <a:gd name="connsiteX3" fmla="*/ 5737185 w 5737185"/>
              <a:gd name="connsiteY3" fmla="*/ 38530 h 385300"/>
              <a:gd name="connsiteX4" fmla="*/ 5737185 w 5737185"/>
              <a:gd name="connsiteY4" fmla="*/ 346770 h 385300"/>
              <a:gd name="connsiteX5" fmla="*/ 5698655 w 5737185"/>
              <a:gd name="connsiteY5" fmla="*/ 385300 h 385300"/>
              <a:gd name="connsiteX6" fmla="*/ 38530 w 5737185"/>
              <a:gd name="connsiteY6" fmla="*/ 385300 h 385300"/>
              <a:gd name="connsiteX7" fmla="*/ 0 w 5737185"/>
              <a:gd name="connsiteY7" fmla="*/ 346770 h 385300"/>
              <a:gd name="connsiteX8" fmla="*/ 0 w 5737185"/>
              <a:gd name="connsiteY8" fmla="*/ 38530 h 38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385300">
                <a:moveTo>
                  <a:pt x="0" y="38530"/>
                </a:moveTo>
                <a:cubicBezTo>
                  <a:pt x="0" y="17250"/>
                  <a:pt x="17250" y="0"/>
                  <a:pt x="38530" y="0"/>
                </a:cubicBezTo>
                <a:lnTo>
                  <a:pt x="5698655" y="0"/>
                </a:lnTo>
                <a:cubicBezTo>
                  <a:pt x="5719935" y="0"/>
                  <a:pt x="5737185" y="17250"/>
                  <a:pt x="5737185" y="38530"/>
                </a:cubicBezTo>
                <a:lnTo>
                  <a:pt x="5737185" y="346770"/>
                </a:lnTo>
                <a:cubicBezTo>
                  <a:pt x="5737185" y="368050"/>
                  <a:pt x="5719935" y="385300"/>
                  <a:pt x="5698655" y="385300"/>
                </a:cubicBezTo>
                <a:lnTo>
                  <a:pt x="38530" y="385300"/>
                </a:lnTo>
                <a:cubicBezTo>
                  <a:pt x="17250" y="385300"/>
                  <a:pt x="0" y="368050"/>
                  <a:pt x="0" y="346770"/>
                </a:cubicBezTo>
                <a:lnTo>
                  <a:pt x="0" y="38530"/>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765" tIns="34145" rIns="41765" bIns="34145" numCol="1" spcCol="1270" anchor="ctr" anchorCtr="0">
            <a:noAutofit/>
          </a:bodyPr>
          <a:lstStyle/>
          <a:p>
            <a:pPr lvl="0" algn="ctr" defTabSz="533400">
              <a:lnSpc>
                <a:spcPct val="90000"/>
              </a:lnSpc>
              <a:spcBef>
                <a:spcPct val="0"/>
              </a:spcBef>
              <a:spcAft>
                <a:spcPct val="35000"/>
              </a:spcAft>
            </a:pPr>
            <a:r>
              <a:rPr lang="en-US" sz="1200" b="1" kern="1200" dirty="0"/>
              <a:t>Equitable participation  for private school students</a:t>
            </a:r>
          </a:p>
        </p:txBody>
      </p:sp>
      <p:sp>
        <p:nvSpPr>
          <p:cNvPr id="6" name="Freeform 9" descr="Family engagement">
            <a:extLst>
              <a:ext uri="{FF2B5EF4-FFF2-40B4-BE49-F238E27FC236}">
                <a16:creationId xmlns:a16="http://schemas.microsoft.com/office/drawing/2014/main" id="{091D09DD-2087-4782-9F44-9083A1EB91D5}"/>
              </a:ext>
            </a:extLst>
          </p:cNvPr>
          <p:cNvSpPr/>
          <p:nvPr/>
        </p:nvSpPr>
        <p:spPr>
          <a:xfrm>
            <a:off x="3227407" y="3299540"/>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Family engagement</a:t>
            </a:r>
          </a:p>
        </p:txBody>
      </p:sp>
      <p:sp>
        <p:nvSpPr>
          <p:cNvPr id="7" name="Freeform 10" descr="Neglected &amp; Delinquent programs">
            <a:extLst>
              <a:ext uri="{FF2B5EF4-FFF2-40B4-BE49-F238E27FC236}">
                <a16:creationId xmlns:a16="http://schemas.microsoft.com/office/drawing/2014/main" id="{66CCFE48-321C-4CCE-8587-D50E43077595}"/>
              </a:ext>
            </a:extLst>
          </p:cNvPr>
          <p:cNvSpPr/>
          <p:nvPr/>
        </p:nvSpPr>
        <p:spPr>
          <a:xfrm>
            <a:off x="3227407" y="3583380"/>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Neglected &amp; Delinquent programs</a:t>
            </a:r>
          </a:p>
        </p:txBody>
      </p:sp>
      <p:sp>
        <p:nvSpPr>
          <p:cNvPr id="8" name="Freeform 11" descr="Administrative costs">
            <a:extLst>
              <a:ext uri="{FF2B5EF4-FFF2-40B4-BE49-F238E27FC236}">
                <a16:creationId xmlns:a16="http://schemas.microsoft.com/office/drawing/2014/main" id="{F7C33D26-FD64-4608-BC7E-835B98B9F48D}"/>
              </a:ext>
            </a:extLst>
          </p:cNvPr>
          <p:cNvSpPr/>
          <p:nvPr/>
        </p:nvSpPr>
        <p:spPr>
          <a:xfrm>
            <a:off x="3227407" y="3867219"/>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Administrative costs</a:t>
            </a:r>
          </a:p>
        </p:txBody>
      </p:sp>
      <p:sp>
        <p:nvSpPr>
          <p:cNvPr id="9" name="Freeform 12" descr="Professional development">
            <a:extLst>
              <a:ext uri="{FF2B5EF4-FFF2-40B4-BE49-F238E27FC236}">
                <a16:creationId xmlns:a16="http://schemas.microsoft.com/office/drawing/2014/main" id="{1D25E4B9-BED8-499A-9710-9ABAA4227ECF}"/>
              </a:ext>
            </a:extLst>
          </p:cNvPr>
          <p:cNvSpPr/>
          <p:nvPr/>
        </p:nvSpPr>
        <p:spPr>
          <a:xfrm>
            <a:off x="3224835" y="5586598"/>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dirty="0"/>
              <a:t>Other Costs</a:t>
            </a:r>
            <a:endParaRPr lang="en-US" sz="1200" b="1" kern="1200" dirty="0"/>
          </a:p>
        </p:txBody>
      </p:sp>
      <p:sp>
        <p:nvSpPr>
          <p:cNvPr id="10" name="Freeform 13" descr="Preschool programs">
            <a:extLst>
              <a:ext uri="{FF2B5EF4-FFF2-40B4-BE49-F238E27FC236}">
                <a16:creationId xmlns:a16="http://schemas.microsoft.com/office/drawing/2014/main" id="{F0CDE3F7-80E7-41C6-BB3A-88929DA04210}"/>
              </a:ext>
            </a:extLst>
          </p:cNvPr>
          <p:cNvSpPr/>
          <p:nvPr/>
        </p:nvSpPr>
        <p:spPr>
          <a:xfrm>
            <a:off x="3227406" y="4158417"/>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Preschool programs</a:t>
            </a:r>
          </a:p>
        </p:txBody>
      </p:sp>
      <p:sp>
        <p:nvSpPr>
          <p:cNvPr id="11" name="Freeform 14" descr="Homeless students">
            <a:extLst>
              <a:ext uri="{FF2B5EF4-FFF2-40B4-BE49-F238E27FC236}">
                <a16:creationId xmlns:a16="http://schemas.microsoft.com/office/drawing/2014/main" id="{69F53695-E61C-468A-9768-F730EB31CBC9}"/>
              </a:ext>
            </a:extLst>
          </p:cNvPr>
          <p:cNvSpPr/>
          <p:nvPr/>
        </p:nvSpPr>
        <p:spPr>
          <a:xfrm>
            <a:off x="3227406" y="4461739"/>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Homeless students</a:t>
            </a:r>
          </a:p>
        </p:txBody>
      </p:sp>
      <p:sp>
        <p:nvSpPr>
          <p:cNvPr id="12" name="Freeform 15" descr="Foster Care transportation">
            <a:extLst>
              <a:ext uri="{FF2B5EF4-FFF2-40B4-BE49-F238E27FC236}">
                <a16:creationId xmlns:a16="http://schemas.microsoft.com/office/drawing/2014/main" id="{57C2BC9D-A4D4-4A69-A511-D39E4390DC90}"/>
              </a:ext>
            </a:extLst>
          </p:cNvPr>
          <p:cNvSpPr/>
          <p:nvPr/>
        </p:nvSpPr>
        <p:spPr>
          <a:xfrm>
            <a:off x="3224837" y="4756584"/>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Foster Care transportation</a:t>
            </a:r>
          </a:p>
        </p:txBody>
      </p:sp>
      <p:sp>
        <p:nvSpPr>
          <p:cNvPr id="13" name="Freeform 16" descr="Indirect costs">
            <a:extLst>
              <a:ext uri="{FF2B5EF4-FFF2-40B4-BE49-F238E27FC236}">
                <a16:creationId xmlns:a16="http://schemas.microsoft.com/office/drawing/2014/main" id="{A3F0EEDE-B71F-4249-B8AD-FC6AC086FA8B}"/>
              </a:ext>
            </a:extLst>
          </p:cNvPr>
          <p:cNvSpPr/>
          <p:nvPr/>
        </p:nvSpPr>
        <p:spPr>
          <a:xfrm>
            <a:off x="3224836" y="5059906"/>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Indirect costs</a:t>
            </a:r>
          </a:p>
        </p:txBody>
      </p:sp>
      <p:sp>
        <p:nvSpPr>
          <p:cNvPr id="14" name="Freeform 17" descr="MTRS">
            <a:extLst>
              <a:ext uri="{FF2B5EF4-FFF2-40B4-BE49-F238E27FC236}">
                <a16:creationId xmlns:a16="http://schemas.microsoft.com/office/drawing/2014/main" id="{AA811197-8C0F-47D5-A8CC-6F733D584CDE}"/>
              </a:ext>
            </a:extLst>
          </p:cNvPr>
          <p:cNvSpPr/>
          <p:nvPr/>
        </p:nvSpPr>
        <p:spPr>
          <a:xfrm>
            <a:off x="3217129" y="5323252"/>
            <a:ext cx="5737185" cy="245994"/>
          </a:xfrm>
          <a:custGeom>
            <a:avLst/>
            <a:gdLst>
              <a:gd name="connsiteX0" fmla="*/ 0 w 5737185"/>
              <a:gd name="connsiteY0" fmla="*/ 24599 h 245994"/>
              <a:gd name="connsiteX1" fmla="*/ 24599 w 5737185"/>
              <a:gd name="connsiteY1" fmla="*/ 0 h 245994"/>
              <a:gd name="connsiteX2" fmla="*/ 5712586 w 5737185"/>
              <a:gd name="connsiteY2" fmla="*/ 0 h 245994"/>
              <a:gd name="connsiteX3" fmla="*/ 5737185 w 5737185"/>
              <a:gd name="connsiteY3" fmla="*/ 24599 h 245994"/>
              <a:gd name="connsiteX4" fmla="*/ 5737185 w 5737185"/>
              <a:gd name="connsiteY4" fmla="*/ 221395 h 245994"/>
              <a:gd name="connsiteX5" fmla="*/ 5712586 w 5737185"/>
              <a:gd name="connsiteY5" fmla="*/ 245994 h 245994"/>
              <a:gd name="connsiteX6" fmla="*/ 24599 w 5737185"/>
              <a:gd name="connsiteY6" fmla="*/ 245994 h 245994"/>
              <a:gd name="connsiteX7" fmla="*/ 0 w 5737185"/>
              <a:gd name="connsiteY7" fmla="*/ 221395 h 245994"/>
              <a:gd name="connsiteX8" fmla="*/ 0 w 5737185"/>
              <a:gd name="connsiteY8" fmla="*/ 24599 h 2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185" h="245994">
                <a:moveTo>
                  <a:pt x="0" y="24599"/>
                </a:moveTo>
                <a:cubicBezTo>
                  <a:pt x="0" y="11013"/>
                  <a:pt x="11013" y="0"/>
                  <a:pt x="24599" y="0"/>
                </a:cubicBezTo>
                <a:lnTo>
                  <a:pt x="5712586" y="0"/>
                </a:lnTo>
                <a:cubicBezTo>
                  <a:pt x="5726172" y="0"/>
                  <a:pt x="5737185" y="11013"/>
                  <a:pt x="5737185" y="24599"/>
                </a:cubicBezTo>
                <a:lnTo>
                  <a:pt x="5737185" y="221395"/>
                </a:lnTo>
                <a:cubicBezTo>
                  <a:pt x="5737185" y="234981"/>
                  <a:pt x="5726172" y="245994"/>
                  <a:pt x="5712586" y="245994"/>
                </a:cubicBezTo>
                <a:lnTo>
                  <a:pt x="24599" y="245994"/>
                </a:lnTo>
                <a:cubicBezTo>
                  <a:pt x="11013" y="245994"/>
                  <a:pt x="0" y="234981"/>
                  <a:pt x="0" y="221395"/>
                </a:cubicBezTo>
                <a:lnTo>
                  <a:pt x="0" y="24599"/>
                </a:lnTo>
                <a:close/>
              </a:path>
            </a:pathLst>
          </a:custGeom>
          <a:noFill/>
          <a:ln w="952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685" tIns="30065" rIns="37685" bIns="30065" numCol="1" spcCol="1270" anchor="ctr" anchorCtr="0">
            <a:noAutofit/>
          </a:bodyPr>
          <a:lstStyle/>
          <a:p>
            <a:pPr lvl="0" algn="ctr" defTabSz="533400">
              <a:lnSpc>
                <a:spcPct val="90000"/>
              </a:lnSpc>
              <a:spcBef>
                <a:spcPct val="0"/>
              </a:spcBef>
              <a:spcAft>
                <a:spcPct val="35000"/>
              </a:spcAft>
            </a:pPr>
            <a:r>
              <a:rPr lang="en-US" sz="1200" b="1" kern="1200" dirty="0"/>
              <a:t>MTRS</a:t>
            </a:r>
          </a:p>
        </p:txBody>
      </p:sp>
    </p:spTree>
    <p:extLst>
      <p:ext uri="{BB962C8B-B14F-4D97-AF65-F5344CB8AC3E}">
        <p14:creationId xmlns:p14="http://schemas.microsoft.com/office/powerpoint/2010/main" val="94785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652621-ACA0-4B0E-A86B-AEC0B9CBCE87}"/>
              </a:ext>
            </a:extLst>
          </p:cNvPr>
          <p:cNvSpPr>
            <a:spLocks noGrp="1"/>
          </p:cNvSpPr>
          <p:nvPr>
            <p:ph type="title"/>
          </p:nvPr>
        </p:nvSpPr>
        <p:spPr/>
        <p:txBody>
          <a:bodyPr>
            <a:normAutofit fontScale="90000"/>
          </a:bodyPr>
          <a:lstStyle/>
          <a:p>
            <a:r>
              <a:rPr lang="en-US" sz="4400" dirty="0"/>
              <a:t>Determine if rank ordering by poverty percentage is needed for school-level funding</a:t>
            </a:r>
            <a:endParaRPr lang="en-US" dirty="0"/>
          </a:p>
        </p:txBody>
      </p:sp>
      <p:sp>
        <p:nvSpPr>
          <p:cNvPr id="6" name="Content Placeholder 5">
            <a:extLst>
              <a:ext uri="{FF2B5EF4-FFF2-40B4-BE49-F238E27FC236}">
                <a16:creationId xmlns:a16="http://schemas.microsoft.com/office/drawing/2014/main" id="{292F4B37-4C8E-4462-B4CD-8FBDFFFDE91A}"/>
              </a:ext>
            </a:extLst>
          </p:cNvPr>
          <p:cNvSpPr txBox="1">
            <a:spLocks noGrp="1"/>
          </p:cNvSpPr>
          <p:nvPr>
            <p:ph idx="1"/>
          </p:nvPr>
        </p:nvSpPr>
        <p:spPr>
          <a:xfrm>
            <a:off x="1579206" y="2068902"/>
            <a:ext cx="9033588" cy="424732"/>
          </a:xfrm>
          <a:prstGeom prst="rect">
            <a:avLst/>
          </a:prstGeom>
          <a:noFill/>
        </p:spPr>
        <p:txBody>
          <a:bodyPr wrap="square" rtlCol="0">
            <a:spAutoFit/>
          </a:bodyPr>
          <a:lstStyle/>
          <a:p>
            <a:pPr marL="0" indent="0">
              <a:buNone/>
            </a:pPr>
            <a:r>
              <a:rPr lang="en-US" sz="2400" dirty="0">
                <a:solidFill>
                  <a:schemeClr val="accent1"/>
                </a:solidFill>
              </a:rPr>
              <a:t>For districts/charter schools with only one school per grade span:</a:t>
            </a:r>
          </a:p>
        </p:txBody>
      </p:sp>
      <p:pic>
        <p:nvPicPr>
          <p:cNvPr id="7" name="Picture 6" descr="If the district or charter school has only one school per gradespan, rank ordering is not required. As long as sufficient funds are available, all schools can be served. If sufficient funds are not available, the district may serve any school(s) as long as they justify their selection. &#10;&#10;If the district or charter school has more than one school per grade span, rank ordering is required. ">
            <a:extLst>
              <a:ext uri="{FF2B5EF4-FFF2-40B4-BE49-F238E27FC236}">
                <a16:creationId xmlns:a16="http://schemas.microsoft.com/office/drawing/2014/main" id="{EE0A1401-34A6-4AF2-9500-658C3FD0F7C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0300" y="2807711"/>
            <a:ext cx="7391400" cy="2590800"/>
          </a:xfrm>
          <a:prstGeom prst="rect">
            <a:avLst/>
          </a:prstGeom>
          <a:noFill/>
          <a:ln w="9525">
            <a:noFill/>
            <a:miter lim="800000"/>
            <a:headEnd/>
            <a:tailEnd/>
          </a:ln>
        </p:spPr>
      </p:pic>
    </p:spTree>
    <p:extLst>
      <p:ext uri="{BB962C8B-B14F-4D97-AF65-F5344CB8AC3E}">
        <p14:creationId xmlns:p14="http://schemas.microsoft.com/office/powerpoint/2010/main" val="20150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79A5F9-9B9A-4D08-8D37-22D70D1B2885}"/>
              </a:ext>
            </a:extLst>
          </p:cNvPr>
          <p:cNvSpPr>
            <a:spLocks noGrp="1"/>
          </p:cNvSpPr>
          <p:nvPr>
            <p:ph idx="1"/>
          </p:nvPr>
        </p:nvSpPr>
        <p:spPr>
          <a:xfrm>
            <a:off x="541539" y="2086985"/>
            <a:ext cx="11327906" cy="549684"/>
          </a:xfrm>
        </p:spPr>
        <p:txBody>
          <a:bodyPr/>
          <a:lstStyle/>
          <a:p>
            <a:pPr marL="0" indent="0">
              <a:buNone/>
            </a:pPr>
            <a:r>
              <a:rPr lang="en-US" sz="2800" dirty="0">
                <a:solidFill>
                  <a:schemeClr val="accent1"/>
                </a:solidFill>
              </a:rPr>
              <a:t>For districts/charter schools with enrollment less than 1,000 students:</a:t>
            </a:r>
          </a:p>
          <a:p>
            <a:endParaRPr lang="en-US" dirty="0"/>
          </a:p>
        </p:txBody>
      </p:sp>
      <p:sp>
        <p:nvSpPr>
          <p:cNvPr id="3" name="Title 2">
            <a:extLst>
              <a:ext uri="{FF2B5EF4-FFF2-40B4-BE49-F238E27FC236}">
                <a16:creationId xmlns:a16="http://schemas.microsoft.com/office/drawing/2014/main" id="{CF1E2244-728C-4DEF-ADAA-7B46FA02EBA0}"/>
              </a:ext>
            </a:extLst>
          </p:cNvPr>
          <p:cNvSpPr>
            <a:spLocks noGrp="1"/>
          </p:cNvSpPr>
          <p:nvPr>
            <p:ph type="title"/>
          </p:nvPr>
        </p:nvSpPr>
        <p:spPr/>
        <p:txBody>
          <a:bodyPr>
            <a:normAutofit fontScale="90000"/>
          </a:bodyPr>
          <a:lstStyle/>
          <a:p>
            <a:r>
              <a:rPr lang="en-US" sz="4400" dirty="0"/>
              <a:t>Determine if rank ordering by poverty percentage is needed for school-level funding</a:t>
            </a:r>
            <a:endParaRPr lang="en-US" dirty="0"/>
          </a:p>
        </p:txBody>
      </p:sp>
      <p:pic>
        <p:nvPicPr>
          <p:cNvPr id="4" name="Picture 3" descr="If the district or charter school has an enrollment of less than 1,000 students, rank ordering is not required. As long as sufficient funds are available, all schools can be served. If not, the district can choose which school(s) to serve and must justify their rationale. ">
            <a:extLst>
              <a:ext uri="{FF2B5EF4-FFF2-40B4-BE49-F238E27FC236}">
                <a16:creationId xmlns:a16="http://schemas.microsoft.com/office/drawing/2014/main" id="{88BE86A1-ED67-4522-88A9-2C9D5994B3B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5105" y="2757996"/>
            <a:ext cx="7620000" cy="2438400"/>
          </a:xfrm>
          <a:prstGeom prst="rect">
            <a:avLst/>
          </a:prstGeom>
          <a:noFill/>
          <a:ln w="9525">
            <a:noFill/>
            <a:miter lim="800000"/>
            <a:headEnd/>
            <a:tailEnd/>
          </a:ln>
        </p:spPr>
      </p:pic>
    </p:spTree>
    <p:extLst>
      <p:ext uri="{BB962C8B-B14F-4D97-AF65-F5344CB8AC3E}">
        <p14:creationId xmlns:p14="http://schemas.microsoft.com/office/powerpoint/2010/main" val="47688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3F7EA-0349-4E79-93E1-A700D953F1E4}"/>
              </a:ext>
            </a:extLst>
          </p:cNvPr>
          <p:cNvSpPr>
            <a:spLocks noGrp="1"/>
          </p:cNvSpPr>
          <p:nvPr>
            <p:ph type="title"/>
          </p:nvPr>
        </p:nvSpPr>
        <p:spPr/>
        <p:txBody>
          <a:bodyPr>
            <a:normAutofit fontScale="90000"/>
          </a:bodyPr>
          <a:lstStyle/>
          <a:p>
            <a:r>
              <a:rPr lang="en-US" dirty="0"/>
              <a:t>Choose the method for qualifying Title I schools</a:t>
            </a:r>
          </a:p>
        </p:txBody>
      </p:sp>
      <p:graphicFrame>
        <p:nvGraphicFramePr>
          <p:cNvPr id="4" name="Content Placeholder 5" descr="District-wide low-income percentage&#10;35% Rule&#10;One school per grade span&#10;Total enrollment less than 1,000&#10;Grade span grouping &amp; district-wide percentage&#10;Grade span grouping &amp; 35% rule&#10;Grade span grouping &amp; group-wide percentage">
            <a:extLst>
              <a:ext uri="{FF2B5EF4-FFF2-40B4-BE49-F238E27FC236}">
                <a16:creationId xmlns:a16="http://schemas.microsoft.com/office/drawing/2014/main" id="{9A7AD85F-3370-41A4-AE81-8075B9AF46E6}"/>
              </a:ext>
            </a:extLst>
          </p:cNvPr>
          <p:cNvGraphicFramePr>
            <a:graphicFrameLocks noGrp="1"/>
          </p:cNvGraphicFramePr>
          <p:nvPr>
            <p:ph idx="1"/>
            <p:extLst>
              <p:ext uri="{D42A27DB-BD31-4B8C-83A1-F6EECF244321}">
                <p14:modId xmlns:p14="http://schemas.microsoft.com/office/powerpoint/2010/main" val="3175722111"/>
              </p:ext>
            </p:extLst>
          </p:nvPr>
        </p:nvGraphicFramePr>
        <p:xfrm>
          <a:off x="838200" y="2087563"/>
          <a:ext cx="10515600" cy="2295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42D2D208-A8D5-45E7-8774-A368A51FD1BE}"/>
              </a:ext>
            </a:extLst>
          </p:cNvPr>
          <p:cNvSpPr txBox="1">
            <a:spLocks/>
          </p:cNvSpPr>
          <p:nvPr/>
        </p:nvSpPr>
        <p:spPr>
          <a:xfrm>
            <a:off x="838201" y="4947745"/>
            <a:ext cx="10355316" cy="428296"/>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
                <a:schemeClr val="accent1"/>
              </a:buClr>
              <a:buSzTx/>
              <a:tabLst/>
              <a:defRPr/>
            </a:pPr>
            <a:r>
              <a:rPr kumimoji="0" lang="en-US" sz="2000" b="1" i="0" u="none" strike="noStrike" kern="1200" cap="none" spc="0" normalizeH="0" baseline="0" noProof="0" dirty="0">
                <a:ln>
                  <a:noFill/>
                </a:ln>
                <a:solidFill>
                  <a:schemeClr val="tx1"/>
                </a:solidFill>
                <a:effectLst/>
                <a:uLnTx/>
                <a:uFillTx/>
                <a:ea typeface="Tahoma" pitchFamily="34" charset="0"/>
                <a:cs typeface="Tahoma" pitchFamily="34" charset="0"/>
              </a:rPr>
              <a:t>Note: </a:t>
            </a:r>
            <a:r>
              <a:rPr kumimoji="0" lang="en-US" sz="2000" b="0" i="0" u="none" strike="noStrike" kern="1200" cap="none" spc="0" normalizeH="0" baseline="0" noProof="0" dirty="0">
                <a:ln>
                  <a:noFill/>
                </a:ln>
                <a:solidFill>
                  <a:schemeClr val="tx1"/>
                </a:solidFill>
                <a:effectLst/>
                <a:uLnTx/>
                <a:uFillTx/>
                <a:ea typeface="Tahoma" pitchFamily="34" charset="0"/>
                <a:cs typeface="Tahoma" pitchFamily="34" charset="0"/>
              </a:rPr>
              <a:t>When possible, consider allocating funds in accordance with academic need. </a:t>
            </a:r>
          </a:p>
        </p:txBody>
      </p:sp>
    </p:spTree>
    <p:extLst>
      <p:ext uri="{BB962C8B-B14F-4D97-AF65-F5344CB8AC3E}">
        <p14:creationId xmlns:p14="http://schemas.microsoft.com/office/powerpoint/2010/main" val="127543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DDD7C-B040-46C0-ADE6-ECB919811F6E}"/>
              </a:ext>
            </a:extLst>
          </p:cNvPr>
          <p:cNvSpPr>
            <a:spLocks noGrp="1"/>
          </p:cNvSpPr>
          <p:nvPr>
            <p:ph type="title"/>
          </p:nvPr>
        </p:nvSpPr>
        <p:spPr/>
        <p:txBody>
          <a:bodyPr>
            <a:normAutofit fontScale="90000"/>
          </a:bodyPr>
          <a:lstStyle/>
          <a:p>
            <a:r>
              <a:rPr lang="en-US" dirty="0"/>
              <a:t>Rank all schools in descending order by the percentage of greatest poverty</a:t>
            </a:r>
          </a:p>
        </p:txBody>
      </p:sp>
      <p:pic>
        <p:nvPicPr>
          <p:cNvPr id="4" name="Picture 4" descr="Schools with 75% poverty or higher : Serve all or as many schools as funding allows. Serve school with less than 35% poverty if funds remain. &#10;&#10;Schools with 35% poverty or higher: Serve as many schools as possible in order of poverty. If funds remain, sevre schools with less than 35% poverty. &#10;&#10;Schools with less than 35% poverty: Serve if possible, and qualify schools. ">
            <a:extLst>
              <a:ext uri="{FF2B5EF4-FFF2-40B4-BE49-F238E27FC236}">
                <a16:creationId xmlns:a16="http://schemas.microsoft.com/office/drawing/2014/main" id="{134B746D-A547-46E6-9009-AB04ABC2ADD9}"/>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10574" y="1692914"/>
            <a:ext cx="8531875" cy="4502934"/>
          </a:xfrm>
          <a:prstGeom prst="rect">
            <a:avLst/>
          </a:prstGeom>
          <a:noFill/>
          <a:ln w="9525">
            <a:noFill/>
            <a:miter lim="800000"/>
            <a:headEnd/>
            <a:tailEnd/>
          </a:ln>
        </p:spPr>
      </p:pic>
    </p:spTree>
    <p:extLst>
      <p:ext uri="{BB962C8B-B14F-4D97-AF65-F5344CB8AC3E}">
        <p14:creationId xmlns:p14="http://schemas.microsoft.com/office/powerpoint/2010/main" val="327252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Props1.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1c210e20-2656-47be-8bfe-a34b7996932e"/>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7a12eb2f-f040-4639-9fb2-5a6588dc8035"/>
  </ds:schemaRefs>
</ds:datastoreItem>
</file>

<file path=docProps/app.xml><?xml version="1.0" encoding="utf-8"?>
<Properties xmlns="http://schemas.openxmlformats.org/officeDocument/2006/extended-properties" xmlns:vt="http://schemas.openxmlformats.org/officeDocument/2006/docPropsVTypes">
  <Template/>
  <TotalTime>2</TotalTime>
  <Words>628</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Selecting Title I Schools and Allocating Funds</vt:lpstr>
      <vt:lpstr>Overview</vt:lpstr>
      <vt:lpstr>Introduction</vt:lpstr>
      <vt:lpstr>Obtain the district’s total Title I allocation and accountability and assistance categories</vt:lpstr>
      <vt:lpstr>Determine district-level reservations</vt:lpstr>
      <vt:lpstr>Determine if rank ordering by poverty percentage is needed for school-level funding</vt:lpstr>
      <vt:lpstr>Determine if rank ordering by poverty percentage is needed for school-level funding</vt:lpstr>
      <vt:lpstr>Choose the method for qualifying Title I schools</vt:lpstr>
      <vt:lpstr>Rank all schools in descending order by the percentage of greatest poverty</vt:lpstr>
      <vt:lpstr>Identify schools having the greatest need for additional services</vt:lpstr>
      <vt:lpstr>Allocate funds to schools</vt:lpstr>
      <vt:lpstr>Determine the actual per-pupil amount for each Title I school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FY2024 FC 0305 Title IA ADD INFO Selecting Schools</dc:title>
  <dc:creator>DESE</dc:creator>
  <cp:lastModifiedBy>Zou, Dong (EOE)</cp:lastModifiedBy>
  <cp:revision>6</cp:revision>
  <dcterms:created xsi:type="dcterms:W3CDTF">2022-10-11T20:32:22Z</dcterms:created>
  <dcterms:modified xsi:type="dcterms:W3CDTF">2023-07-11T17:25:12Z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11 2023 12:00AM</vt:lpwstr>
  </property>
</Properties>
</file>