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64" r:id="rId6"/>
    <p:sldId id="374" r:id="rId7"/>
    <p:sldId id="347" r:id="rId8"/>
    <p:sldId id="367" r:id="rId9"/>
    <p:sldId id="368" r:id="rId10"/>
    <p:sldId id="366" r:id="rId11"/>
    <p:sldId id="370" r:id="rId12"/>
    <p:sldId id="361" r:id="rId13"/>
    <p:sldId id="354" r:id="rId14"/>
    <p:sldId id="362" r:id="rId15"/>
    <p:sldId id="352" r:id="rId16"/>
    <p:sldId id="353" r:id="rId17"/>
    <p:sldId id="358" r:id="rId18"/>
    <p:sldId id="360" r:id="rId19"/>
    <p:sldId id="359" r:id="rId20"/>
    <p:sldId id="363" r:id="rId21"/>
    <p:sldId id="355" r:id="rId22"/>
    <p:sldId id="356" r:id="rId23"/>
    <p:sldId id="357" r:id="rId24"/>
    <p:sldId id="348" r:id="rId25"/>
    <p:sldId id="364" r:id="rId26"/>
    <p:sldId id="372" r:id="rId27"/>
    <p:sldId id="365" r:id="rId28"/>
    <p:sldId id="373" r:id="rId29"/>
    <p:sldId id="321" r:id="rId3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CFE"/>
    <a:srgbClr val="AFCBFD"/>
    <a:srgbClr val="3647B6"/>
    <a:srgbClr val="8397E7"/>
    <a:srgbClr val="93A9FF"/>
    <a:srgbClr val="86A9E2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C0860-1E50-40A2-BDDA-D14AEB8B9C72}" v="706" dt="2024-08-01T21:11:21.182"/>
    <p1510:client id="{2CC52807-CCE1-40D9-86E2-26CDA80C6EE5}" v="1" dt="2024-08-02T19:49:49.670"/>
    <p1510:client id="{58111BCE-F6F5-4975-841B-42853D8B005D}" v="1" dt="2024-08-02T14:05:42.864"/>
    <p1510:client id="{9ACE1156-C248-7FD9-A5C7-33CCB8EAC092}" v="3" dt="2024-08-01T21:22:52.720"/>
    <p1510:client id="{BB7F73C6-617A-431C-B034-59EDC0353698}" v="81" dt="2024-08-01T20:11:38.687"/>
    <p1510:client id="{F07BB10F-468C-4B66-8F79-69A8179A854B}" v="3740" dt="2024-08-01T23:14:20.2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ern, Jennifer (DESE)" userId="18e45738-7159-4ace-9080-e7d80f3407f4" providerId="ADAL" clId="{58111BCE-F6F5-4975-841B-42853D8B005D}"/>
    <pc:docChg chg="custSel modSld">
      <pc:chgData name="Ahern, Jennifer (DESE)" userId="18e45738-7159-4ace-9080-e7d80f3407f4" providerId="ADAL" clId="{58111BCE-F6F5-4975-841B-42853D8B005D}" dt="2024-08-02T14:06:46.226" v="54" actId="1076"/>
      <pc:docMkLst>
        <pc:docMk/>
      </pc:docMkLst>
      <pc:sldChg chg="addSp delSp modSp mod">
        <pc:chgData name="Ahern, Jennifer (DESE)" userId="18e45738-7159-4ace-9080-e7d80f3407f4" providerId="ADAL" clId="{58111BCE-F6F5-4975-841B-42853D8B005D}" dt="2024-08-02T14:06:46.226" v="54" actId="1076"/>
        <pc:sldMkLst>
          <pc:docMk/>
          <pc:sldMk cId="1669313979" sldId="358"/>
        </pc:sldMkLst>
        <pc:spChg chg="mod">
          <ac:chgData name="Ahern, Jennifer (DESE)" userId="18e45738-7159-4ace-9080-e7d80f3407f4" providerId="ADAL" clId="{58111BCE-F6F5-4975-841B-42853D8B005D}" dt="2024-08-02T14:06:37.961" v="51" actId="255"/>
          <ac:spMkLst>
            <pc:docMk/>
            <pc:sldMk cId="1669313979" sldId="358"/>
            <ac:spMk id="2" creationId="{354CE6DE-0A3A-3550-C667-C9008F5F68AE}"/>
          </ac:spMkLst>
        </pc:spChg>
        <pc:picChg chg="add mod">
          <ac:chgData name="Ahern, Jennifer (DESE)" userId="18e45738-7159-4ace-9080-e7d80f3407f4" providerId="ADAL" clId="{58111BCE-F6F5-4975-841B-42853D8B005D}" dt="2024-08-02T14:06:46.226" v="54" actId="1076"/>
          <ac:picMkLst>
            <pc:docMk/>
            <pc:sldMk cId="1669313979" sldId="358"/>
            <ac:picMk id="4" creationId="{94887793-0837-A511-2627-05479A8F3223}"/>
          </ac:picMkLst>
        </pc:picChg>
        <pc:picChg chg="del">
          <ac:chgData name="Ahern, Jennifer (DESE)" userId="18e45738-7159-4ace-9080-e7d80f3407f4" providerId="ADAL" clId="{58111BCE-F6F5-4975-841B-42853D8B005D}" dt="2024-08-02T14:05:39.749" v="0" actId="478"/>
          <ac:picMkLst>
            <pc:docMk/>
            <pc:sldMk cId="1669313979" sldId="358"/>
            <ac:picMk id="6" creationId="{92543CD4-8117-36D2-AFE1-65180851EF2D}"/>
          </ac:picMkLst>
        </pc:picChg>
      </pc:sldChg>
    </pc:docChg>
  </pc:docChgLst>
  <pc:docChgLst>
    <pc:chgData name="Celata, Elizabeth (DESE)" userId="4117863f-dc8d-4834-b71c-41b50593256c" providerId="ADAL" clId="{2CC52807-CCE1-40D9-86E2-26CDA80C6EE5}"/>
    <pc:docChg chg="modSld">
      <pc:chgData name="Celata, Elizabeth (DESE)" userId="4117863f-dc8d-4834-b71c-41b50593256c" providerId="ADAL" clId="{2CC52807-CCE1-40D9-86E2-26CDA80C6EE5}" dt="2024-08-02T19:41:06.464" v="493" actId="962"/>
      <pc:docMkLst>
        <pc:docMk/>
      </pc:docMkLst>
      <pc:sldChg chg="modSp mod">
        <pc:chgData name="Celata, Elizabeth (DESE)" userId="4117863f-dc8d-4834-b71c-41b50593256c" providerId="ADAL" clId="{2CC52807-CCE1-40D9-86E2-26CDA80C6EE5}" dt="2024-08-02T19:41:06.464" v="493" actId="962"/>
        <pc:sldMkLst>
          <pc:docMk/>
          <pc:sldMk cId="3757401518" sldId="264"/>
        </pc:sldMkLst>
        <pc:picChg chg="mod">
          <ac:chgData name="Celata, Elizabeth (DESE)" userId="4117863f-dc8d-4834-b71c-41b50593256c" providerId="ADAL" clId="{2CC52807-CCE1-40D9-86E2-26CDA80C6EE5}" dt="2024-08-02T19:41:06.464" v="493" actId="962"/>
          <ac:picMkLst>
            <pc:docMk/>
            <pc:sldMk cId="3757401518" sldId="264"/>
            <ac:picMk id="5" creationId="{5C524B47-5596-538D-F5A3-0BB574D4F415}"/>
          </ac:picMkLst>
        </pc:picChg>
      </pc:sldChg>
      <pc:sldChg chg="modSp mod">
        <pc:chgData name="Celata, Elizabeth (DESE)" userId="4117863f-dc8d-4834-b71c-41b50593256c" providerId="ADAL" clId="{2CC52807-CCE1-40D9-86E2-26CDA80C6EE5}" dt="2024-08-02T19:37:23.810" v="183" actId="962"/>
        <pc:sldMkLst>
          <pc:docMk/>
          <pc:sldMk cId="3964599233" sldId="354"/>
        </pc:sldMkLst>
        <pc:picChg chg="mod">
          <ac:chgData name="Celata, Elizabeth (DESE)" userId="4117863f-dc8d-4834-b71c-41b50593256c" providerId="ADAL" clId="{2CC52807-CCE1-40D9-86E2-26CDA80C6EE5}" dt="2024-08-02T19:37:23.810" v="183" actId="962"/>
          <ac:picMkLst>
            <pc:docMk/>
            <pc:sldMk cId="3964599233" sldId="354"/>
            <ac:picMk id="8" creationId="{3482F185-DA57-08B2-4DEC-B96175C1258B}"/>
          </ac:picMkLst>
        </pc:picChg>
      </pc:sldChg>
      <pc:sldChg chg="modSp mod">
        <pc:chgData name="Celata, Elizabeth (DESE)" userId="4117863f-dc8d-4834-b71c-41b50593256c" providerId="ADAL" clId="{2CC52807-CCE1-40D9-86E2-26CDA80C6EE5}" dt="2024-08-02T19:38:56.320" v="327" actId="962"/>
        <pc:sldMkLst>
          <pc:docMk/>
          <pc:sldMk cId="3586675188" sldId="356"/>
        </pc:sldMkLst>
        <pc:picChg chg="mod">
          <ac:chgData name="Celata, Elizabeth (DESE)" userId="4117863f-dc8d-4834-b71c-41b50593256c" providerId="ADAL" clId="{2CC52807-CCE1-40D9-86E2-26CDA80C6EE5}" dt="2024-08-02T19:38:56.320" v="327" actId="962"/>
          <ac:picMkLst>
            <pc:docMk/>
            <pc:sldMk cId="3586675188" sldId="356"/>
            <ac:picMk id="6" creationId="{8ACA6695-F67E-7012-913A-F509FFE72A76}"/>
          </ac:picMkLst>
        </pc:picChg>
      </pc:sldChg>
      <pc:sldChg chg="modSp mod">
        <pc:chgData name="Celata, Elizabeth (DESE)" userId="4117863f-dc8d-4834-b71c-41b50593256c" providerId="ADAL" clId="{2CC52807-CCE1-40D9-86E2-26CDA80C6EE5}" dt="2024-08-02T19:39:20.448" v="383" actId="962"/>
        <pc:sldMkLst>
          <pc:docMk/>
          <pc:sldMk cId="1967270078" sldId="357"/>
        </pc:sldMkLst>
        <pc:picChg chg="mod">
          <ac:chgData name="Celata, Elizabeth (DESE)" userId="4117863f-dc8d-4834-b71c-41b50593256c" providerId="ADAL" clId="{2CC52807-CCE1-40D9-86E2-26CDA80C6EE5}" dt="2024-08-02T19:39:20.448" v="383" actId="962"/>
          <ac:picMkLst>
            <pc:docMk/>
            <pc:sldMk cId="1967270078" sldId="357"/>
            <ac:picMk id="5" creationId="{FE04A3A9-5655-3F02-56B9-9A071B314EF8}"/>
          </ac:picMkLst>
        </pc:picChg>
      </pc:sldChg>
      <pc:sldChg chg="modSp mod">
        <pc:chgData name="Celata, Elizabeth (DESE)" userId="4117863f-dc8d-4834-b71c-41b50593256c" providerId="ADAL" clId="{2CC52807-CCE1-40D9-86E2-26CDA80C6EE5}" dt="2024-08-02T19:37:58.658" v="233" actId="962"/>
        <pc:sldMkLst>
          <pc:docMk/>
          <pc:sldMk cId="1669313979" sldId="358"/>
        </pc:sldMkLst>
        <pc:picChg chg="mod">
          <ac:chgData name="Celata, Elizabeth (DESE)" userId="4117863f-dc8d-4834-b71c-41b50593256c" providerId="ADAL" clId="{2CC52807-CCE1-40D9-86E2-26CDA80C6EE5}" dt="2024-08-02T19:37:58.658" v="233" actId="962"/>
          <ac:picMkLst>
            <pc:docMk/>
            <pc:sldMk cId="1669313979" sldId="358"/>
            <ac:picMk id="4" creationId="{94887793-0837-A511-2627-05479A8F3223}"/>
          </ac:picMkLst>
        </pc:picChg>
      </pc:sldChg>
      <pc:sldChg chg="modSp mod">
        <pc:chgData name="Celata, Elizabeth (DESE)" userId="4117863f-dc8d-4834-b71c-41b50593256c" providerId="ADAL" clId="{2CC52807-CCE1-40D9-86E2-26CDA80C6EE5}" dt="2024-08-02T19:38:28.989" v="289" actId="962"/>
        <pc:sldMkLst>
          <pc:docMk/>
          <pc:sldMk cId="2102800662" sldId="360"/>
        </pc:sldMkLst>
        <pc:picChg chg="mod">
          <ac:chgData name="Celata, Elizabeth (DESE)" userId="4117863f-dc8d-4834-b71c-41b50593256c" providerId="ADAL" clId="{2CC52807-CCE1-40D9-86E2-26CDA80C6EE5}" dt="2024-08-02T19:38:28.989" v="289" actId="962"/>
          <ac:picMkLst>
            <pc:docMk/>
            <pc:sldMk cId="2102800662" sldId="360"/>
            <ac:picMk id="7" creationId="{47E17F2F-03F7-CAC4-6FBA-D1B3D8AFE76B}"/>
          </ac:picMkLst>
        </pc:picChg>
      </pc:sldChg>
      <pc:sldChg chg="modSp mod">
        <pc:chgData name="Celata, Elizabeth (DESE)" userId="4117863f-dc8d-4834-b71c-41b50593256c" providerId="ADAL" clId="{2CC52807-CCE1-40D9-86E2-26CDA80C6EE5}" dt="2024-08-02T19:36:59.939" v="147" actId="962"/>
        <pc:sldMkLst>
          <pc:docMk/>
          <pc:sldMk cId="270130754" sldId="361"/>
        </pc:sldMkLst>
        <pc:picChg chg="mod">
          <ac:chgData name="Celata, Elizabeth (DESE)" userId="4117863f-dc8d-4834-b71c-41b50593256c" providerId="ADAL" clId="{2CC52807-CCE1-40D9-86E2-26CDA80C6EE5}" dt="2024-08-02T19:36:59.939" v="147" actId="962"/>
          <ac:picMkLst>
            <pc:docMk/>
            <pc:sldMk cId="270130754" sldId="361"/>
            <ac:picMk id="5" creationId="{E8738CAA-4129-0426-90F4-D146CEE4AD00}"/>
          </ac:picMkLst>
        </pc:picChg>
      </pc:sldChg>
      <pc:sldChg chg="modSp mod">
        <pc:chgData name="Celata, Elizabeth (DESE)" userId="4117863f-dc8d-4834-b71c-41b50593256c" providerId="ADAL" clId="{2CC52807-CCE1-40D9-86E2-26CDA80C6EE5}" dt="2024-08-02T19:39:42.630" v="405" actId="962"/>
        <pc:sldMkLst>
          <pc:docMk/>
          <pc:sldMk cId="4283430336" sldId="364"/>
        </pc:sldMkLst>
        <pc:picChg chg="mod">
          <ac:chgData name="Celata, Elizabeth (DESE)" userId="4117863f-dc8d-4834-b71c-41b50593256c" providerId="ADAL" clId="{2CC52807-CCE1-40D9-86E2-26CDA80C6EE5}" dt="2024-08-02T19:39:42.630" v="405" actId="962"/>
          <ac:picMkLst>
            <pc:docMk/>
            <pc:sldMk cId="4283430336" sldId="364"/>
            <ac:picMk id="6" creationId="{9B41C6FE-E5F7-848F-C377-2482BF92741C}"/>
          </ac:picMkLst>
        </pc:picChg>
      </pc:sldChg>
      <pc:sldChg chg="modSp mod">
        <pc:chgData name="Celata, Elizabeth (DESE)" userId="4117863f-dc8d-4834-b71c-41b50593256c" providerId="ADAL" clId="{2CC52807-CCE1-40D9-86E2-26CDA80C6EE5}" dt="2024-08-02T19:36:25.659" v="95" actId="962"/>
        <pc:sldMkLst>
          <pc:docMk/>
          <pc:sldMk cId="1545934337" sldId="366"/>
        </pc:sldMkLst>
        <pc:picChg chg="mod">
          <ac:chgData name="Celata, Elizabeth (DESE)" userId="4117863f-dc8d-4834-b71c-41b50593256c" providerId="ADAL" clId="{2CC52807-CCE1-40D9-86E2-26CDA80C6EE5}" dt="2024-08-02T19:36:25.659" v="95" actId="962"/>
          <ac:picMkLst>
            <pc:docMk/>
            <pc:sldMk cId="1545934337" sldId="366"/>
            <ac:picMk id="4" creationId="{3352CCFB-F332-F9BE-992B-3B6267515F99}"/>
          </ac:picMkLst>
        </pc:picChg>
      </pc:sldChg>
      <pc:sldChg chg="modSp mod">
        <pc:chgData name="Celata, Elizabeth (DESE)" userId="4117863f-dc8d-4834-b71c-41b50593256c" providerId="ADAL" clId="{2CC52807-CCE1-40D9-86E2-26CDA80C6EE5}" dt="2024-08-02T19:35:13.160" v="27" actId="962"/>
        <pc:sldMkLst>
          <pc:docMk/>
          <pc:sldMk cId="2658582014" sldId="367"/>
        </pc:sldMkLst>
        <pc:picChg chg="mod">
          <ac:chgData name="Celata, Elizabeth (DESE)" userId="4117863f-dc8d-4834-b71c-41b50593256c" providerId="ADAL" clId="{2CC52807-CCE1-40D9-86E2-26CDA80C6EE5}" dt="2024-08-02T19:35:13.160" v="27" actId="962"/>
          <ac:picMkLst>
            <pc:docMk/>
            <pc:sldMk cId="2658582014" sldId="367"/>
            <ac:picMk id="7" creationId="{F252EAEC-1A58-2D58-2A7D-D86ACEB8021B}"/>
          </ac:picMkLst>
        </pc:picChg>
      </pc:sldChg>
      <pc:sldChg chg="modSp mod">
        <pc:chgData name="Celata, Elizabeth (DESE)" userId="4117863f-dc8d-4834-b71c-41b50593256c" providerId="ADAL" clId="{2CC52807-CCE1-40D9-86E2-26CDA80C6EE5}" dt="2024-08-02T19:36:07.649" v="57" actId="962"/>
        <pc:sldMkLst>
          <pc:docMk/>
          <pc:sldMk cId="3759820452" sldId="368"/>
        </pc:sldMkLst>
        <pc:picChg chg="mod">
          <ac:chgData name="Celata, Elizabeth (DESE)" userId="4117863f-dc8d-4834-b71c-41b50593256c" providerId="ADAL" clId="{2CC52807-CCE1-40D9-86E2-26CDA80C6EE5}" dt="2024-08-02T19:36:07.649" v="57" actId="962"/>
          <ac:picMkLst>
            <pc:docMk/>
            <pc:sldMk cId="3759820452" sldId="368"/>
            <ac:picMk id="4" creationId="{37C0E956-328C-48C0-13F0-74E9736C2DF9}"/>
          </ac:picMkLst>
        </pc:picChg>
      </pc:sldChg>
      <pc:sldChg chg="modSp mod">
        <pc:chgData name="Celata, Elizabeth (DESE)" userId="4117863f-dc8d-4834-b71c-41b50593256c" providerId="ADAL" clId="{2CC52807-CCE1-40D9-86E2-26CDA80C6EE5}" dt="2024-08-02T19:36:40.633" v="121" actId="962"/>
        <pc:sldMkLst>
          <pc:docMk/>
          <pc:sldMk cId="2671624640" sldId="370"/>
        </pc:sldMkLst>
        <pc:picChg chg="mod">
          <ac:chgData name="Celata, Elizabeth (DESE)" userId="4117863f-dc8d-4834-b71c-41b50593256c" providerId="ADAL" clId="{2CC52807-CCE1-40D9-86E2-26CDA80C6EE5}" dt="2024-08-02T19:36:40.633" v="121" actId="962"/>
          <ac:picMkLst>
            <pc:docMk/>
            <pc:sldMk cId="2671624640" sldId="370"/>
            <ac:picMk id="5" creationId="{CC403B16-7BFB-E919-5FDF-A2728F4F3776}"/>
          </ac:picMkLst>
        </pc:picChg>
      </pc:sldChg>
      <pc:sldChg chg="modSp mod">
        <pc:chgData name="Celata, Elizabeth (DESE)" userId="4117863f-dc8d-4834-b71c-41b50593256c" providerId="ADAL" clId="{2CC52807-CCE1-40D9-86E2-26CDA80C6EE5}" dt="2024-08-02T19:40:06.312" v="469" actId="962"/>
        <pc:sldMkLst>
          <pc:docMk/>
          <pc:sldMk cId="3401090365" sldId="372"/>
        </pc:sldMkLst>
        <pc:picChg chg="mod">
          <ac:chgData name="Celata, Elizabeth (DESE)" userId="4117863f-dc8d-4834-b71c-41b50593256c" providerId="ADAL" clId="{2CC52807-CCE1-40D9-86E2-26CDA80C6EE5}" dt="2024-08-02T19:40:06.312" v="469" actId="962"/>
          <ac:picMkLst>
            <pc:docMk/>
            <pc:sldMk cId="3401090365" sldId="372"/>
            <ac:picMk id="5" creationId="{32056723-D5AA-F20C-C140-3E6463FCA98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2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Validations – bullet 2 and 3.  decrease – </a:t>
            </a:r>
            <a:r>
              <a:rPr lang="en-US" dirty="0" err="1">
                <a:cs typeface="Calibri"/>
              </a:rPr>
              <a:t>reimb</a:t>
            </a:r>
            <a:r>
              <a:rPr lang="en-US" dirty="0">
                <a:cs typeface="Calibri"/>
              </a:rPr>
              <a:t> request will not allow you to draw more than the new amount;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6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Bullet 1:  your allocation was X amount, that is what you wrote for, received &amp; all funds expended</a:t>
            </a:r>
          </a:p>
          <a:p>
            <a:r>
              <a:rPr lang="en-US" dirty="0"/>
              <a:t>Bullet 2: your allocation was X amount but you only requested x amount (received &amp; expended)</a:t>
            </a:r>
          </a:p>
          <a:p>
            <a:r>
              <a:rPr lang="en-US" dirty="0"/>
              <a:t>Bullet 3:  same as above but you only spent 5000 – will be returning 2000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6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intro slide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125" y="1154096"/>
            <a:ext cx="10591249" cy="1312816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Arial"/>
                <a:cs typeface="Arial"/>
              </a:rPr>
              <a:t>GEM$ Final Expenditure Report (FER)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939161"/>
            <a:ext cx="6770451" cy="918839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July, 2024</a:t>
            </a:r>
          </a:p>
          <a:p>
            <a:pPr algn="r"/>
            <a:r>
              <a:rPr lang="en-US" sz="2000" dirty="0"/>
              <a:t>Webinars from the Grants Management Team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036B74-DCC9-4316-C482-20B1B0F09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LEA Fiscal Rep moves Application to FER Started status (Sections)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1CF8CF-C154-A565-D90E-B92F40AB8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begin FER</a:t>
            </a:r>
          </a:p>
        </p:txBody>
      </p:sp>
      <p:pic>
        <p:nvPicPr>
          <p:cNvPr id="8" name="Picture 7" descr="FER Sections">
            <a:extLst>
              <a:ext uri="{FF2B5EF4-FFF2-40B4-BE49-F238E27FC236}">
                <a16:creationId xmlns:a16="http://schemas.microsoft.com/office/drawing/2014/main" id="{3482F185-DA57-08B2-4DEC-B96175C12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32089"/>
            <a:ext cx="9574764" cy="405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9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F34ECD-5177-1C14-3E13-3F6638A5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Cannot change status to FER Started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5B11EB-6691-60A8-3452-14E17E7B7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If there is no option to change the status to FER started, it means the grant is under revision.  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Revisions need to be fully processed through the workflow before you can start the FER.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This is why DESE asks for all final revisions to be completed 30 days prior to grant end date.</a:t>
            </a:r>
          </a:p>
          <a:p>
            <a:endParaRPr lang="en-US" sz="24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73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2DB315-8D4F-0D6A-48A1-D731B9DBE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Once FER Started check FER Summary (in Sections)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1" dirty="0"/>
              <a:t>Allocation: </a:t>
            </a:r>
            <a:r>
              <a:rPr lang="en-US" dirty="0"/>
              <a:t>Grant Allocation/Award Amount</a:t>
            </a:r>
          </a:p>
          <a:p>
            <a:pPr lvl="1"/>
            <a:r>
              <a:rPr lang="en-US" b="1" dirty="0"/>
              <a:t>Expenditures:</a:t>
            </a:r>
            <a:r>
              <a:rPr lang="en-US" dirty="0"/>
              <a:t> The sum of all expenditures reported by applicant on completed Reimbursement Requests </a:t>
            </a:r>
          </a:p>
          <a:p>
            <a:pPr lvl="1"/>
            <a:r>
              <a:rPr lang="en-US" b="1" dirty="0"/>
              <a:t>Cash Received: </a:t>
            </a:r>
            <a:r>
              <a:rPr lang="en-US" dirty="0"/>
              <a:t>Funds paid to applicant from the grant</a:t>
            </a:r>
          </a:p>
          <a:p>
            <a:pPr lvl="1"/>
            <a:r>
              <a:rPr lang="en-US" b="1" dirty="0"/>
              <a:t>Amount Remaining: </a:t>
            </a:r>
            <a:r>
              <a:rPr lang="en-US" dirty="0"/>
              <a:t>Unclaimed grant balance OR amount left unexpended as reported by applicant </a:t>
            </a:r>
          </a:p>
          <a:p>
            <a:pPr lvl="1"/>
            <a:r>
              <a:rPr lang="en-US" b="1" dirty="0"/>
              <a:t>Amount Eligible for Carryover: </a:t>
            </a:r>
            <a:r>
              <a:rPr lang="en-US" i="1" dirty="0"/>
              <a:t>NA </a:t>
            </a:r>
            <a:r>
              <a:rPr lang="en-US" dirty="0"/>
              <a:t>DESE does not use this feature on the FER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E3B5ED-C248-33DD-A731-2E06C9E13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FER Summary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20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1104DA-E3AA-95F2-BC19-1C03A4A6C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Pending Transaction Amount: </a:t>
            </a:r>
          </a:p>
          <a:p>
            <a:pPr lvl="1"/>
            <a:r>
              <a:rPr lang="en-US" dirty="0"/>
              <a:t>Displays whether applicant owes DESE a refund (negative dollar amount) or  </a:t>
            </a:r>
          </a:p>
          <a:p>
            <a:pPr lvl="1"/>
            <a:r>
              <a:rPr lang="en-US" dirty="0"/>
              <a:t>If DESE owes applicant additional funds according to expenditures reported (positive amount)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FERs must be filed by 8/15 if additional funds are owed to applicant by DESE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95DA86-8741-4301-940E-8F6D8501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 Summary</a:t>
            </a:r>
          </a:p>
        </p:txBody>
      </p:sp>
    </p:spTree>
    <p:extLst>
      <p:ext uri="{BB962C8B-B14F-4D97-AF65-F5344CB8AC3E}">
        <p14:creationId xmlns:p14="http://schemas.microsoft.com/office/powerpoint/2010/main" val="392137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4CE6DE-0A3A-3550-C667-C9008F5F6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1966"/>
            <a:ext cx="10515600" cy="4177578"/>
          </a:xfrm>
        </p:spPr>
        <p:txBody>
          <a:bodyPr/>
          <a:lstStyle/>
          <a:p>
            <a:r>
              <a:rPr lang="en-US" sz="2400" dirty="0"/>
              <a:t>After verifying FER Summary, go to Grant Expenditure Report</a:t>
            </a:r>
          </a:p>
          <a:p>
            <a:r>
              <a:rPr lang="en-US" sz="2400" dirty="0"/>
              <a:t>Consolidated grant applications will have a Grant Expenditure Report for each Fund Code and must be completed at the same time.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3B4AEC-BAD6-1A47-22E2-085E1D5C7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Expenditure Report</a:t>
            </a:r>
          </a:p>
        </p:txBody>
      </p:sp>
      <p:pic>
        <p:nvPicPr>
          <p:cNvPr id="4" name="Picture 3" descr="Consolidated FER ">
            <a:extLst>
              <a:ext uri="{FF2B5EF4-FFF2-40B4-BE49-F238E27FC236}">
                <a16:creationId xmlns:a16="http://schemas.microsoft.com/office/drawing/2014/main" id="{94887793-0837-A511-2627-05479A8F3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939" y="3225546"/>
            <a:ext cx="6373294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13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624EAE-365A-7000-2227-57FE3A93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Expenditure Report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2683C-01AE-47FC-E193-5B8F1CF1E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Grant Expenditure Report will pull in expenditures as reported on reimbursement requests for each Object/Function of the budget.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4" descr="Grant Expenditure Report">
            <a:extLst>
              <a:ext uri="{FF2B5EF4-FFF2-40B4-BE49-F238E27FC236}">
                <a16:creationId xmlns:a16="http://schemas.microsoft.com/office/drawing/2014/main" id="{47E17F2F-03F7-CAC4-6FBA-D1B3D8AFE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32" y="3429000"/>
            <a:ext cx="10515600" cy="259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00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D5D0FC-B263-31DC-62DF-6D0CCE75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4739"/>
            <a:ext cx="10515600" cy="4052559"/>
          </a:xfrm>
        </p:spPr>
        <p:txBody>
          <a:bodyPr>
            <a:normAutofit/>
          </a:bodyPr>
          <a:lstStyle/>
          <a:p>
            <a:r>
              <a:rPr lang="en-US" dirty="0"/>
              <a:t>If there are no changes to previously reported expenditures, move to FER Submitted.  FER is now complete!</a:t>
            </a:r>
          </a:p>
          <a:p>
            <a:endParaRPr lang="en-US" dirty="0"/>
          </a:p>
          <a:p>
            <a:r>
              <a:rPr lang="en-US" dirty="0"/>
              <a:t>If needed, you can modify reported expenditures to true up actuals before moving to FER Submitted</a:t>
            </a:r>
          </a:p>
          <a:p>
            <a:endParaRPr lang="en-US" dirty="0"/>
          </a:p>
          <a:p>
            <a:r>
              <a:rPr lang="en-US" dirty="0"/>
              <a:t>Re-review the FER Summary before moving to complete to ensure no funds are owed to you or from you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08B667-CE81-8D8C-36E1-E63B7BD3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Expenditure Report</a:t>
            </a:r>
          </a:p>
        </p:txBody>
      </p:sp>
    </p:spTree>
    <p:extLst>
      <p:ext uri="{BB962C8B-B14F-4D97-AF65-F5344CB8AC3E}">
        <p14:creationId xmlns:p14="http://schemas.microsoft.com/office/powerpoint/2010/main" val="3968275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133727-6410-7EBE-0459-D8D21E5C8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Grant Expenditure Report will not allow reported expenditures over 10% or $10,000 in any Function/Object Code category. An error message will appear.  A revision should have been completed 30 days prior to grant end date.</a:t>
            </a:r>
          </a:p>
          <a:p>
            <a:r>
              <a:rPr lang="en-US" sz="2400" dirty="0"/>
              <a:t>If a revision is required, contact grants management so we can cancel the FER.</a:t>
            </a:r>
          </a:p>
          <a:p>
            <a:r>
              <a:rPr lang="en-US" sz="2400" dirty="0"/>
              <a:t>If the FER is being used to claim final balances and a revision needs to be done </a:t>
            </a:r>
            <a:r>
              <a:rPr lang="en-US" sz="2400" b="1" i="1" dirty="0"/>
              <a:t>DESE cannot guarantee the payment will process </a:t>
            </a:r>
            <a:r>
              <a:rPr lang="en-US" sz="2400" dirty="0"/>
              <a:t>in time for Fiscal Year close since the revision must complete the entire workflow before changes are reflected on the FER.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4590C3-EC11-B58D-8BAE-88DA630F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Expenditure Report</a:t>
            </a:r>
          </a:p>
        </p:txBody>
      </p:sp>
    </p:spTree>
    <p:extLst>
      <p:ext uri="{BB962C8B-B14F-4D97-AF65-F5344CB8AC3E}">
        <p14:creationId xmlns:p14="http://schemas.microsoft.com/office/powerpoint/2010/main" val="918182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D9921A-955C-B952-FB46-0160679A7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error message will appear if the end date of the grant has not passed and there is still a grant balance unclaimed.</a:t>
            </a:r>
          </a:p>
          <a:p>
            <a:endParaRPr lang="en-US" dirty="0"/>
          </a:p>
          <a:p>
            <a:r>
              <a:rPr lang="en-US" dirty="0"/>
              <a:t>An error message will appear if previously a Reimbursement Request was started but never completed. 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B846FF-6852-CC05-F2F8-2E77D0A9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Error message when moving to FER started</a:t>
            </a:r>
          </a:p>
        </p:txBody>
      </p:sp>
    </p:spTree>
    <p:extLst>
      <p:ext uri="{BB962C8B-B14F-4D97-AF65-F5344CB8AC3E}">
        <p14:creationId xmlns:p14="http://schemas.microsoft.com/office/powerpoint/2010/main" val="861884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CCC168-615B-1E2E-30F2-580C5D60D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Go to reimbursement requests and delete the Reimbursement request that was started but not completed</a:t>
            </a:r>
          </a:p>
          <a:p>
            <a:r>
              <a:rPr lang="en-US" sz="2400" dirty="0"/>
              <a:t>Click Unspecified under request period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083AE3-8DC2-2EE4-31DE-55A4D1F0D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Clearing Error message</a:t>
            </a:r>
          </a:p>
        </p:txBody>
      </p:sp>
      <p:pic>
        <p:nvPicPr>
          <p:cNvPr id="6" name="Picture 5" descr="Clearing Errors">
            <a:extLst>
              <a:ext uri="{FF2B5EF4-FFF2-40B4-BE49-F238E27FC236}">
                <a16:creationId xmlns:a16="http://schemas.microsoft.com/office/drawing/2014/main" id="{8ACA6695-F67E-7012-913A-F509FFE72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10377196" cy="327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7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bullets describing when amendments are required.">
            <a:extLst>
              <a:ext uri="{FF2B5EF4-FFF2-40B4-BE49-F238E27FC236}">
                <a16:creationId xmlns:a16="http://schemas.microsoft.com/office/drawing/2014/main" id="{BF92D3B1-56B2-4517-8E12-416FB61A6B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0824"/>
            <a:ext cx="10515600" cy="411871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3100" dirty="0">
                <a:solidFill>
                  <a:srgbClr val="212529"/>
                </a:solidFill>
                <a:latin typeface="Arial"/>
                <a:cs typeface="Arial"/>
              </a:rPr>
              <a:t>FERs are available to start the day after the grant end date </a:t>
            </a:r>
          </a:p>
          <a:p>
            <a:pPr lvl="1"/>
            <a:r>
              <a:rPr lang="en-US" dirty="0">
                <a:solidFill>
                  <a:srgbClr val="212529"/>
                </a:solidFill>
                <a:latin typeface="Arial"/>
                <a:cs typeface="Arial"/>
              </a:rPr>
              <a:t>Refer to the Grant Award Notification (GAN) to confirm end date</a:t>
            </a:r>
            <a:endParaRPr lang="en-US" dirty="0">
              <a:solidFill>
                <a:srgbClr val="212529"/>
              </a:solidFill>
            </a:endParaRPr>
          </a:p>
          <a:p>
            <a:pPr marL="457200" lvl="1" indent="0">
              <a:buNone/>
            </a:pPr>
            <a:endParaRPr lang="en-US" b="0" i="0" dirty="0">
              <a:solidFill>
                <a:srgbClr val="212529"/>
              </a:solidFill>
              <a:effectLst/>
            </a:endParaRPr>
          </a:p>
          <a:p>
            <a:endParaRPr lang="en-US" b="0" i="0" dirty="0">
              <a:solidFill>
                <a:srgbClr val="212529"/>
              </a:solidFill>
              <a:effectLst/>
            </a:endParaRPr>
          </a:p>
          <a:p>
            <a:endParaRPr lang="en-US" b="0" i="0" dirty="0">
              <a:solidFill>
                <a:srgbClr val="212529"/>
              </a:solidFill>
              <a:effectLst/>
            </a:endParaRPr>
          </a:p>
          <a:p>
            <a:endParaRPr lang="en-US" b="0" i="0" dirty="0">
              <a:solidFill>
                <a:srgbClr val="212529"/>
              </a:solidFill>
              <a:effectLst/>
            </a:endParaRPr>
          </a:p>
          <a:p>
            <a:endParaRPr lang="en-US" dirty="0">
              <a:solidFill>
                <a:srgbClr val="212529"/>
              </a:solidFill>
              <a:latin typeface="Arial"/>
              <a:cs typeface="Arial"/>
            </a:endParaRPr>
          </a:p>
          <a:p>
            <a:r>
              <a:rPr lang="en-US" sz="3100" dirty="0">
                <a:solidFill>
                  <a:srgbClr val="212529"/>
                </a:solidFill>
                <a:latin typeface="Arial"/>
                <a:cs typeface="Arial"/>
              </a:rPr>
              <a:t>FERs are available prior to grant end date</a:t>
            </a:r>
            <a:r>
              <a:rPr lang="en-US" sz="3100" b="1" i="1" dirty="0">
                <a:solidFill>
                  <a:srgbClr val="212529"/>
                </a:solidFill>
                <a:latin typeface="Arial"/>
                <a:cs typeface="Arial"/>
              </a:rPr>
              <a:t> if </a:t>
            </a:r>
            <a:r>
              <a:rPr lang="en-US" sz="3100" dirty="0">
                <a:solidFill>
                  <a:srgbClr val="212529"/>
                </a:solidFill>
                <a:latin typeface="Arial"/>
                <a:cs typeface="Arial"/>
              </a:rPr>
              <a:t>all grant funds have been requested and there is a $0 balance remaining (for every fund code connected to the application)  </a:t>
            </a:r>
          </a:p>
          <a:p>
            <a:pPr marL="0" indent="0">
              <a:buNone/>
            </a:pPr>
            <a:endParaRPr lang="en-US" sz="3100" dirty="0">
              <a:solidFill>
                <a:srgbClr val="212529"/>
              </a:solidFill>
              <a:latin typeface="Arial"/>
              <a:cs typeface="Arial"/>
            </a:endParaRPr>
          </a:p>
          <a:p>
            <a:r>
              <a:rPr lang="en-US" sz="3100" dirty="0">
                <a:solidFill>
                  <a:srgbClr val="212529"/>
                </a:solidFill>
                <a:latin typeface="Arial"/>
                <a:cs typeface="Arial"/>
              </a:rPr>
              <a:t>LEA Fiscal Representative completes the FER</a:t>
            </a:r>
          </a:p>
          <a:p>
            <a:endParaRPr lang="en-US" sz="3100" dirty="0">
              <a:solidFill>
                <a:srgbClr val="212529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3100" dirty="0">
              <a:solidFill>
                <a:srgbClr val="212529"/>
              </a:solidFill>
              <a:latin typeface="Arial"/>
              <a:cs typeface="Arial"/>
            </a:endParaRPr>
          </a:p>
        </p:txBody>
      </p:sp>
      <p:sp>
        <p:nvSpPr>
          <p:cNvPr id="3" name="Title 2" descr="title of slide">
            <a:extLst>
              <a:ext uri="{FF2B5EF4-FFF2-40B4-BE49-F238E27FC236}">
                <a16:creationId xmlns:a16="http://schemas.microsoft.com/office/drawing/2014/main" id="{9CD3AFA0-A451-4F9D-8F9B-1E0E812E31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When &amp; Who</a:t>
            </a:r>
          </a:p>
        </p:txBody>
      </p:sp>
      <p:pic>
        <p:nvPicPr>
          <p:cNvPr id="5" name="Picture 4" descr="GAN End Date">
            <a:extLst>
              <a:ext uri="{FF2B5EF4-FFF2-40B4-BE49-F238E27FC236}">
                <a16:creationId xmlns:a16="http://schemas.microsoft.com/office/drawing/2014/main" id="{5C524B47-5596-538D-F5A3-0BB574D4F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415" y="2730960"/>
            <a:ext cx="4066713" cy="123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01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E7BB48-7972-1065-8F2C-6F087E9D7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“Delete Reimbursement Request”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B0B8BE-9A33-0E21-C799-C6B7DB3C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Clearing Error Message</a:t>
            </a:r>
          </a:p>
        </p:txBody>
      </p:sp>
      <p:pic>
        <p:nvPicPr>
          <p:cNvPr id="5" name="Picture 4" descr="Delete Reimbursement Request">
            <a:extLst>
              <a:ext uri="{FF2B5EF4-FFF2-40B4-BE49-F238E27FC236}">
                <a16:creationId xmlns:a16="http://schemas.microsoft.com/office/drawing/2014/main" id="{FE04A3A9-5655-3F02-56B9-9A071B314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974" y="2932163"/>
            <a:ext cx="9220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70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3DBA24-6C24-8291-5B59-82209F1A8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Grants Management will review and process FERs</a:t>
            </a:r>
          </a:p>
          <a:p>
            <a:endParaRPr lang="en-US" dirty="0"/>
          </a:p>
          <a:p>
            <a:r>
              <a:rPr lang="en-US" dirty="0"/>
              <a:t>Any FERs filed on or before 8/15 will be prioritized so that if final balances are being claimed via FER filing those can process before Accounts payable closes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DESE cannot guarantee payment for balances owed on any FERs if filed after 8/15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2A159B-DD46-9162-10C1-2D887227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 is submitted – now what?</a:t>
            </a:r>
          </a:p>
        </p:txBody>
      </p:sp>
    </p:spTree>
    <p:extLst>
      <p:ext uri="{BB962C8B-B14F-4D97-AF65-F5344CB8AC3E}">
        <p14:creationId xmlns:p14="http://schemas.microsoft.com/office/powerpoint/2010/main" val="851703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421AC7-E2F5-4951-09B6-B8F797E71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applicant reports expenditures less than what was claimed</a:t>
            </a:r>
          </a:p>
          <a:p>
            <a:r>
              <a:rPr lang="en-US" dirty="0"/>
              <a:t>A message signaling return owed will appear as you move to FER submitted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Acknowledge/confirm and change status to FER Submitted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2FEE12-4680-07B1-2DEE-037467E0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 submitted – Applicant owes return</a:t>
            </a:r>
          </a:p>
        </p:txBody>
      </p:sp>
      <p:pic>
        <p:nvPicPr>
          <p:cNvPr id="6" name="Picture 5" descr="FER Message">
            <a:extLst>
              <a:ext uri="{FF2B5EF4-FFF2-40B4-BE49-F238E27FC236}">
                <a16:creationId xmlns:a16="http://schemas.microsoft.com/office/drawing/2014/main" id="{9B41C6FE-E5F7-848F-C377-2482BF927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88" y="3429000"/>
            <a:ext cx="10262024" cy="13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30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5CA136-C828-5A8F-1795-C855D1663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FER Summary screen should be printed out</a:t>
            </a:r>
          </a:p>
          <a:p>
            <a:pPr lvl="1"/>
            <a:r>
              <a:rPr lang="en-US" dirty="0"/>
              <a:t>Check for pop-up blockers! 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C58B1A-CCBD-95DC-82EB-6FB4AABE6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 submitted – Applicant owes return</a:t>
            </a:r>
          </a:p>
        </p:txBody>
      </p:sp>
      <p:pic>
        <p:nvPicPr>
          <p:cNvPr id="5" name="Picture 4" descr="FER Summary screen">
            <a:extLst>
              <a:ext uri="{FF2B5EF4-FFF2-40B4-BE49-F238E27FC236}">
                <a16:creationId xmlns:a16="http://schemas.microsoft.com/office/drawing/2014/main" id="{32056723-D5AA-F20C-C140-3E6463FCA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03" y="3088191"/>
            <a:ext cx="9941433" cy="3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90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B8FD4F-9F27-F465-528E-9B85A4D06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Clicking print will generate a document (this could take a few minutes);  Save the document and print and mail with a return check for the grant</a:t>
            </a:r>
          </a:p>
          <a:p>
            <a:r>
              <a:rPr lang="en-US" dirty="0"/>
              <a:t>Each grant return should be a separate check with a separate FER Summary print so that DESE can attach return to the proper award</a:t>
            </a:r>
          </a:p>
          <a:p>
            <a:pPr marL="0" indent="0" algn="ctr">
              <a:buNone/>
            </a:pPr>
            <a:r>
              <a:rPr lang="en-US" dirty="0"/>
              <a:t>Mail returns to: </a:t>
            </a:r>
          </a:p>
          <a:p>
            <a:pPr marL="457200" lvl="1" indent="0" algn="ctr">
              <a:buNone/>
            </a:pPr>
            <a:r>
              <a:rPr lang="en-US" dirty="0"/>
              <a:t>DESE</a:t>
            </a:r>
          </a:p>
          <a:p>
            <a:pPr marL="457200" lvl="1" indent="0" algn="ctr">
              <a:buNone/>
            </a:pPr>
            <a:r>
              <a:rPr lang="en-US" dirty="0"/>
              <a:t>Grants Management</a:t>
            </a:r>
          </a:p>
          <a:p>
            <a:pPr marL="457200" lvl="1" indent="0" algn="ctr">
              <a:buNone/>
            </a:pPr>
            <a:r>
              <a:rPr lang="en-US" dirty="0"/>
              <a:t>135 Santilli Highway</a:t>
            </a:r>
          </a:p>
          <a:p>
            <a:pPr marL="457200" lvl="1" indent="0" algn="ctr">
              <a:buNone/>
            </a:pPr>
            <a:r>
              <a:rPr lang="en-US" dirty="0"/>
              <a:t>Everett, MA 02149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3F5076-C732-2E78-27C5-AB58557E3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 submitted – Applicant owes return</a:t>
            </a:r>
          </a:p>
        </p:txBody>
      </p:sp>
    </p:spTree>
    <p:extLst>
      <p:ext uri="{BB962C8B-B14F-4D97-AF65-F5344CB8AC3E}">
        <p14:creationId xmlns:p14="http://schemas.microsoft.com/office/powerpoint/2010/main" val="792923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1BDC70-7137-41F7-D74E-3D7E2510A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submit revisions 30 days prior to grant end date to ensure smooth final reimbursement and FER filing</a:t>
            </a:r>
          </a:p>
          <a:p>
            <a:endParaRPr lang="en-US" dirty="0"/>
          </a:p>
          <a:p>
            <a:r>
              <a:rPr lang="en-US" dirty="0"/>
              <a:t>Applicants that continuously claim funds and then return them will be subject to DESE audit</a:t>
            </a:r>
          </a:p>
          <a:p>
            <a:endParaRPr lang="en-US" dirty="0"/>
          </a:p>
          <a:p>
            <a:r>
              <a:rPr lang="en-US" dirty="0"/>
              <a:t>New grant awards may be held due to delinquent funds owed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6DE2C5-E1A8-E7B0-3DE3-8333E46F9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Closing</a:t>
            </a:r>
          </a:p>
        </p:txBody>
      </p:sp>
    </p:spTree>
    <p:extLst>
      <p:ext uri="{BB962C8B-B14F-4D97-AF65-F5344CB8AC3E}">
        <p14:creationId xmlns:p14="http://schemas.microsoft.com/office/powerpoint/2010/main" val="2352763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descr="questions slide">
            <a:extLst>
              <a:ext uri="{FF2B5EF4-FFF2-40B4-BE49-F238E27FC236}">
                <a16:creationId xmlns:a16="http://schemas.microsoft.com/office/drawing/2014/main" id="{A7FD3972-96E9-4EEA-833C-68912E9405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9327" y="2821023"/>
            <a:ext cx="10642060" cy="19389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Questions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72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1C2498-A3BD-104F-D7A7-555D5154B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solidFill>
                <a:srgbClr val="212529"/>
              </a:solidFill>
            </a:endParaRPr>
          </a:p>
          <a:p>
            <a:r>
              <a:rPr lang="en-US" sz="2800" dirty="0">
                <a:solidFill>
                  <a:srgbClr val="212529"/>
                </a:solidFill>
              </a:rPr>
              <a:t>FERs are due to DESE 90 days after the grant end date</a:t>
            </a:r>
          </a:p>
          <a:p>
            <a:endParaRPr lang="en-US" sz="2800" dirty="0">
              <a:solidFill>
                <a:srgbClr val="212529"/>
              </a:solidFill>
            </a:endParaRPr>
          </a:p>
          <a:p>
            <a:r>
              <a:rPr lang="en-US" sz="2800" dirty="0">
                <a:solidFill>
                  <a:srgbClr val="212529"/>
                </a:solidFill>
                <a:latin typeface="Arial"/>
                <a:cs typeface="Arial"/>
              </a:rPr>
              <a:t>If FER is being used to claim final reimbursement on a grant they must be filed by </a:t>
            </a: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8/15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4E87E1-2990-5CE2-F80E-A78B6F9BD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Due 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8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C56078-BF3B-B460-2286-DAE060980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280" y="2016800"/>
            <a:ext cx="10515600" cy="466746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en-US" i="1" dirty="0">
                <a:latin typeface="Arial"/>
                <a:cs typeface="Arial"/>
              </a:rPr>
              <a:t>All</a:t>
            </a:r>
            <a:r>
              <a:rPr lang="en-US" dirty="0">
                <a:latin typeface="Arial"/>
                <a:cs typeface="Arial"/>
              </a:rPr>
              <a:t> grant funds have been claimed and reported as expended in full</a:t>
            </a:r>
          </a:p>
          <a:p>
            <a:pPr lvl="1"/>
            <a:endParaRPr lang="en-US" sz="2800" dirty="0">
              <a:latin typeface="Arial"/>
              <a:cs typeface="Arial"/>
            </a:endParaRPr>
          </a:p>
          <a:p>
            <a:pPr lvl="1"/>
            <a:r>
              <a:rPr lang="en-US" i="1" dirty="0">
                <a:latin typeface="Arial"/>
                <a:cs typeface="Arial"/>
              </a:rPr>
              <a:t>Some</a:t>
            </a:r>
            <a:r>
              <a:rPr lang="en-US" dirty="0">
                <a:latin typeface="Arial"/>
                <a:cs typeface="Arial"/>
              </a:rPr>
              <a:t> grant funds have been claimed and what has been claimed is reported as expended in full</a:t>
            </a:r>
            <a:br>
              <a:rPr lang="en-US" sz="2800" dirty="0">
                <a:latin typeface="Arial"/>
                <a:cs typeface="Arial"/>
              </a:rPr>
            </a:br>
            <a:endParaRPr lang="en-US" sz="2800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Applicant claimed more grant funds than what was expended – applicant owes DESE refund </a:t>
            </a:r>
            <a:endParaRPr lang="en-US" sz="2000" dirty="0">
              <a:latin typeface="Arial"/>
              <a:cs typeface="Arial"/>
            </a:endParaRPr>
          </a:p>
          <a:p>
            <a:pPr lvl="2"/>
            <a:r>
              <a:rPr lang="en-US" sz="1600" i="1" dirty="0">
                <a:latin typeface="Arial"/>
                <a:cs typeface="Arial"/>
              </a:rPr>
              <a:t>DESE expects this scenario to mitigate since reimbursements are based on true reported expenditures</a:t>
            </a:r>
          </a:p>
          <a:p>
            <a:pPr lvl="2"/>
            <a:endParaRPr lang="en-US" sz="1600" i="1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Applicant reports grant funds as expended in full but has an unclaimed balance – DESE owes applicant reimbursement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(time sensitive – file by 8/15)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C22728-B8A6-FD6A-D3E9-BECAC28C2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2221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FER 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8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3076C8-BB03-27C2-924E-21041147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 scenarios: examples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81E14-E581-76D1-B15B-9AF3F0CD3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funds have been claimed and reported as expended in full</a:t>
            </a:r>
          </a:p>
          <a:p>
            <a:endParaRPr lang="en-US" dirty="0"/>
          </a:p>
        </p:txBody>
      </p:sp>
      <p:pic>
        <p:nvPicPr>
          <p:cNvPr id="7" name="Content Placeholder 3" descr="FER Example">
            <a:extLst>
              <a:ext uri="{FF2B5EF4-FFF2-40B4-BE49-F238E27FC236}">
                <a16:creationId xmlns:a16="http://schemas.microsoft.com/office/drawing/2014/main" id="{F252EAEC-1A58-2D58-2A7D-D86ACEB80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36" y="2890492"/>
            <a:ext cx="11006328" cy="295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8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F508AA-A7D4-FE07-E1F7-D634CC60C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latin typeface="Arial"/>
                <a:cs typeface="Arial"/>
              </a:rPr>
              <a:t>Some</a:t>
            </a:r>
            <a:r>
              <a:rPr lang="en-US" dirty="0">
                <a:latin typeface="Arial"/>
                <a:cs typeface="Arial"/>
              </a:rPr>
              <a:t> grant funds have been claimed and what has been claimed is reported as expended in full</a:t>
            </a: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0FDC83-1FE4-04DE-3189-4FB8C55D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 scenarios: examples</a:t>
            </a:r>
          </a:p>
        </p:txBody>
      </p:sp>
      <p:pic>
        <p:nvPicPr>
          <p:cNvPr id="4" name="Picture 3" descr="FER Example">
            <a:extLst>
              <a:ext uri="{FF2B5EF4-FFF2-40B4-BE49-F238E27FC236}">
                <a16:creationId xmlns:a16="http://schemas.microsoft.com/office/drawing/2014/main" id="{37C0E956-328C-48C0-13F0-74E9736C2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51" y="3089782"/>
            <a:ext cx="10714579" cy="26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2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B86E9C-1D0C-87C8-5DD4-7AB1FDF74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Applicant claimed more funds than was expended</a:t>
            </a:r>
          </a:p>
          <a:p>
            <a:r>
              <a:rPr lang="en-US" sz="2400" dirty="0"/>
              <a:t>Return of grant funds owed to DESE (negative amount in Pending Transaction Amount)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0B82FB-3A50-3139-A3AC-13BE7654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FER scenarios: examples</a:t>
            </a:r>
          </a:p>
        </p:txBody>
      </p:sp>
      <p:pic>
        <p:nvPicPr>
          <p:cNvPr id="4" name="Picture 3" descr="FER Example">
            <a:extLst>
              <a:ext uri="{FF2B5EF4-FFF2-40B4-BE49-F238E27FC236}">
                <a16:creationId xmlns:a16="http://schemas.microsoft.com/office/drawing/2014/main" id="{3352CCFB-F332-F9BE-992B-3B6267515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16" y="3429000"/>
            <a:ext cx="10107168" cy="28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3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51425A-3BDA-33A8-0BF4-B25ADF063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/>
                <a:cs typeface="Arial"/>
              </a:rPr>
              <a:t>Applicant reports grant funds as expended in full but has an unclaimed balance (positive amount in Pending Transaction Amount)</a:t>
            </a:r>
          </a:p>
          <a:p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If filed by 8/15 </a:t>
            </a:r>
            <a:r>
              <a:rPr lang="en-US" sz="2400" dirty="0">
                <a:latin typeface="Arial"/>
                <a:cs typeface="Arial"/>
              </a:rPr>
              <a:t>– DESE owes applicant reimbursement</a:t>
            </a:r>
          </a:p>
          <a:p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DESE cannot guarantee payment will be released if filed after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8/15.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5CC18E-3E31-5468-AE3E-6A51D7FFF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 scenarios: examples</a:t>
            </a:r>
          </a:p>
        </p:txBody>
      </p:sp>
      <p:pic>
        <p:nvPicPr>
          <p:cNvPr id="5" name="Picture 4" descr="FER Example">
            <a:extLst>
              <a:ext uri="{FF2B5EF4-FFF2-40B4-BE49-F238E27FC236}">
                <a16:creationId xmlns:a16="http://schemas.microsoft.com/office/drawing/2014/main" id="{CC403B16-7BFB-E919-5FDF-A2728F4F3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68497"/>
            <a:ext cx="10384583" cy="252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2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98EC94-93BD-558A-9A82-02F2A5AB6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i="0" dirty="0">
                <a:solidFill>
                  <a:srgbClr val="212529"/>
                </a:solidFill>
                <a:effectLst/>
                <a:latin typeface="Arial"/>
                <a:cs typeface="Arial"/>
              </a:rPr>
              <a:t>Click on Funding (left hand column) and navigate to Funding Applications</a:t>
            </a:r>
          </a:p>
          <a:p>
            <a:r>
              <a:rPr lang="en-US" sz="2400" dirty="0">
                <a:latin typeface="Arial"/>
                <a:cs typeface="Arial"/>
              </a:rPr>
              <a:t>Choose the grant fund code you want to file FER for. This brings user to the Sections area of the grant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39A3F6-05BF-46C3-8F5A-FD3EC650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begin FER</a:t>
            </a:r>
          </a:p>
        </p:txBody>
      </p:sp>
      <p:pic>
        <p:nvPicPr>
          <p:cNvPr id="5" name="Content Placeholder 4" descr="Beginning FER">
            <a:extLst>
              <a:ext uri="{FF2B5EF4-FFF2-40B4-BE49-F238E27FC236}">
                <a16:creationId xmlns:a16="http://schemas.microsoft.com/office/drawing/2014/main" id="{E8738CAA-4129-0426-90F4-D146CEE4A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44" y="3284376"/>
            <a:ext cx="10193754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0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FDFB0D707254C80754ACD9E71AC3D" ma:contentTypeVersion="4" ma:contentTypeDescription="Create a new document." ma:contentTypeScope="" ma:versionID="90987691395ef9d13566c31089604744">
  <xsd:schema xmlns:xsd="http://www.w3.org/2001/XMLSchema" xmlns:xs="http://www.w3.org/2001/XMLSchema" xmlns:p="http://schemas.microsoft.com/office/2006/metadata/properties" xmlns:ns2="1c210e20-2656-47be-8bfe-a34b7996932e" xmlns:ns3="7a12eb2f-f040-4639-9fb2-5a6588dc8035" targetNamespace="http://schemas.microsoft.com/office/2006/metadata/properties" ma:root="true" ma:fieldsID="4b17f0f7ee51ce18e3c3ee9caff53e10" ns2:_="" ns3:_="">
    <xsd:import namespace="1c210e20-2656-47be-8bfe-a34b7996932e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0e20-2656-47be-8bfe-a34b79969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B0AE15-BBE2-466D-95A3-06C747B4C5B5}">
  <ds:schemaRefs>
    <ds:schemaRef ds:uri="1c210e20-2656-47be-8bfe-a34b7996932e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A434A98-F106-45CE-8E8A-DD686612E616}">
  <ds:schemaRefs>
    <ds:schemaRef ds:uri="http://schemas.openxmlformats.org/package/2006/metadata/core-properties"/>
    <ds:schemaRef ds:uri="7a12eb2f-f040-4639-9fb2-5a6588dc8035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1c210e20-2656-47be-8bfe-a34b7996932e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2307</TotalTime>
  <Words>1167</Words>
  <Application>Microsoft Office PowerPoint</Application>
  <PresentationFormat>Widescreen</PresentationFormat>
  <Paragraphs>129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GEM$ Final Expenditure Report (FER)</vt:lpstr>
      <vt:lpstr>When &amp; Who</vt:lpstr>
      <vt:lpstr>Due Dates</vt:lpstr>
      <vt:lpstr>FER Scenarios</vt:lpstr>
      <vt:lpstr>FER scenarios: examples</vt:lpstr>
      <vt:lpstr>FER scenarios: examples</vt:lpstr>
      <vt:lpstr>FER scenarios: examples</vt:lpstr>
      <vt:lpstr>FER scenarios: examples</vt:lpstr>
      <vt:lpstr>How to begin FER</vt:lpstr>
      <vt:lpstr>How to begin FER</vt:lpstr>
      <vt:lpstr>Cannot change status to FER Started</vt:lpstr>
      <vt:lpstr>FER Summary </vt:lpstr>
      <vt:lpstr>FER Summary</vt:lpstr>
      <vt:lpstr>Grant Expenditure Report</vt:lpstr>
      <vt:lpstr>Grant Expenditure Report</vt:lpstr>
      <vt:lpstr>Grant Expenditure Report</vt:lpstr>
      <vt:lpstr>Grant Expenditure Report</vt:lpstr>
      <vt:lpstr>Error message when moving to FER started</vt:lpstr>
      <vt:lpstr>Clearing Error message</vt:lpstr>
      <vt:lpstr>Clearing Error Message</vt:lpstr>
      <vt:lpstr>FER is submitted – now what?</vt:lpstr>
      <vt:lpstr>FER submitted – Applicant owes return</vt:lpstr>
      <vt:lpstr>FER submitted – Applicant owes return</vt:lpstr>
      <vt:lpstr>FER submitted – Applicant owes return</vt:lpstr>
      <vt:lpstr>In Closing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 Slides</dc:title>
  <dc:creator>DESE</dc:creator>
  <cp:lastModifiedBy>Zou, Dong (EOE)</cp:lastModifiedBy>
  <cp:revision>141</cp:revision>
  <cp:lastPrinted>2023-05-15T15:17:25Z</cp:lastPrinted>
  <dcterms:created xsi:type="dcterms:W3CDTF">2022-10-11T20:32:22Z</dcterms:created>
  <dcterms:modified xsi:type="dcterms:W3CDTF">2024-08-02T21:19:35Z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Aug 2 2024 12:00AM</vt:lpwstr>
  </property>
</Properties>
</file>