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4" r:id="rId5"/>
    <p:sldId id="289" r:id="rId6"/>
    <p:sldId id="295" r:id="rId7"/>
    <p:sldId id="297" r:id="rId8"/>
    <p:sldId id="298" r:id="rId9"/>
    <p:sldId id="293" r:id="rId10"/>
    <p:sldId id="294" r:id="rId11"/>
    <p:sldId id="291" r:id="rId12"/>
  </p:sldIdLst>
  <p:sldSz cx="12192000" cy="6858000"/>
  <p:notesSz cx="7010400" cy="92964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4"/>
            <p14:sldId id="289"/>
            <p14:sldId id="295"/>
            <p14:sldId id="297"/>
            <p14:sldId id="298"/>
            <p14:sldId id="293"/>
            <p14:sldId id="294"/>
            <p14:sldId id="29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E7CB5-B34E-4571-9CC0-6C61B1AD4172}" v="26" dt="2023-01-03T19:33:30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6041" autoAdjust="0"/>
  </p:normalViewPr>
  <p:slideViewPr>
    <p:cSldViewPr snapToGrid="0">
      <p:cViewPr varScale="1">
        <p:scale>
          <a:sx n="103" d="100"/>
          <a:sy n="103" d="100"/>
        </p:scale>
        <p:origin x="7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ral, Jennyfer (DESE)" userId="811efd24-13ac-4727-9984-767e8fbf0694" providerId="ADAL" clId="{311E7CB5-B34E-4571-9CC0-6C61B1AD4172}"/>
    <pc:docChg chg="modSld">
      <pc:chgData name="Cabral, Jennyfer (DESE)" userId="811efd24-13ac-4727-9984-767e8fbf0694" providerId="ADAL" clId="{311E7CB5-B34E-4571-9CC0-6C61B1AD4172}" dt="2023-01-03T19:35:25.523" v="225" actId="207"/>
      <pc:docMkLst>
        <pc:docMk/>
      </pc:docMkLst>
      <pc:sldChg chg="modSp mod">
        <pc:chgData name="Cabral, Jennyfer (DESE)" userId="811efd24-13ac-4727-9984-767e8fbf0694" providerId="ADAL" clId="{311E7CB5-B34E-4571-9CC0-6C61B1AD4172}" dt="2023-01-03T19:35:25.523" v="225" actId="207"/>
        <pc:sldMkLst>
          <pc:docMk/>
          <pc:sldMk cId="5269124" sldId="289"/>
        </pc:sldMkLst>
        <pc:spChg chg="mod">
          <ac:chgData name="Cabral, Jennyfer (DESE)" userId="811efd24-13ac-4727-9984-767e8fbf0694" providerId="ADAL" clId="{311E7CB5-B34E-4571-9CC0-6C61B1AD4172}" dt="2023-01-03T19:35:21.329" v="224" actId="207"/>
          <ac:spMkLst>
            <pc:docMk/>
            <pc:sldMk cId="5269124" sldId="289"/>
            <ac:spMk id="4" creationId="{00000000-0000-0000-0000-000000000000}"/>
          </ac:spMkLst>
        </pc:spChg>
        <pc:spChg chg="mod">
          <ac:chgData name="Cabral, Jennyfer (DESE)" userId="811efd24-13ac-4727-9984-767e8fbf0694" providerId="ADAL" clId="{311E7CB5-B34E-4571-9CC0-6C61B1AD4172}" dt="2023-01-03T19:35:25.523" v="225" actId="207"/>
          <ac:spMkLst>
            <pc:docMk/>
            <pc:sldMk cId="5269124" sldId="289"/>
            <ac:spMk id="5" creationId="{00000000-0000-0000-0000-000000000000}"/>
          </ac:spMkLst>
        </pc:spChg>
      </pc:sldChg>
      <pc:sldChg chg="modSp mod">
        <pc:chgData name="Cabral, Jennyfer (DESE)" userId="811efd24-13ac-4727-9984-767e8fbf0694" providerId="ADAL" clId="{311E7CB5-B34E-4571-9CC0-6C61B1AD4172}" dt="2023-01-03T19:33:30.978" v="223" actId="108"/>
        <pc:sldMkLst>
          <pc:docMk/>
          <pc:sldMk cId="2858603335" sldId="297"/>
        </pc:sldMkLst>
        <pc:spChg chg="mod">
          <ac:chgData name="Cabral, Jennyfer (DESE)" userId="811efd24-13ac-4727-9984-767e8fbf0694" providerId="ADAL" clId="{311E7CB5-B34E-4571-9CC0-6C61B1AD4172}" dt="2023-01-03T19:30:50.391" v="209" actId="33553"/>
          <ac:spMkLst>
            <pc:docMk/>
            <pc:sldMk cId="2858603335" sldId="297"/>
            <ac:spMk id="3" creationId="{00000000-0000-0000-0000-000000000000}"/>
          </ac:spMkLst>
        </pc:spChg>
        <pc:graphicFrameChg chg="mod modGraphic">
          <ac:chgData name="Cabral, Jennyfer (DESE)" userId="811efd24-13ac-4727-9984-767e8fbf0694" providerId="ADAL" clId="{311E7CB5-B34E-4571-9CC0-6C61B1AD4172}" dt="2023-01-03T19:33:30.978" v="223" actId="108"/>
          <ac:graphicFrameMkLst>
            <pc:docMk/>
            <pc:sldMk cId="2858603335" sldId="297"/>
            <ac:graphicFrameMk id="2" creationId="{00000000-0000-0000-0000-000000000000}"/>
          </ac:graphicFrameMkLst>
        </pc:graphicFrameChg>
      </pc:sldChg>
      <pc:sldChg chg="modSp mod">
        <pc:chgData name="Cabral, Jennyfer (DESE)" userId="811efd24-13ac-4727-9984-767e8fbf0694" providerId="ADAL" clId="{311E7CB5-B34E-4571-9CC0-6C61B1AD4172}" dt="2023-01-03T19:30:53.357" v="210" actId="33553"/>
        <pc:sldMkLst>
          <pc:docMk/>
          <pc:sldMk cId="3463077586" sldId="298"/>
        </pc:sldMkLst>
        <pc:spChg chg="mod">
          <ac:chgData name="Cabral, Jennyfer (DESE)" userId="811efd24-13ac-4727-9984-767e8fbf0694" providerId="ADAL" clId="{311E7CB5-B34E-4571-9CC0-6C61B1AD4172}" dt="2023-01-03T19:30:53.357" v="210" actId="33553"/>
          <ac:spMkLst>
            <pc:docMk/>
            <pc:sldMk cId="3463077586" sldId="298"/>
            <ac:spMk id="3" creationId="{00000000-0000-0000-0000-000000000000}"/>
          </ac:spMkLst>
        </pc:spChg>
        <pc:graphicFrameChg chg="mod modGraphic">
          <ac:chgData name="Cabral, Jennyfer (DESE)" userId="811efd24-13ac-4727-9984-767e8fbf0694" providerId="ADAL" clId="{311E7CB5-B34E-4571-9CC0-6C61B1AD4172}" dt="2023-01-03T18:15:55.132" v="208" actId="962"/>
          <ac:graphicFrameMkLst>
            <pc:docMk/>
            <pc:sldMk cId="3463077586" sldId="298"/>
            <ac:graphicFrameMk id="2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1/3/2023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dGrants@mass.gov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grants/default.html" TargetMode="External"/><Relationship Id="rId2" Type="http://schemas.openxmlformats.org/officeDocument/2006/relationships/hyperlink" Target="mailto:edgrants@doe.mass.ed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EdGrants 102:  Final Financial Reports (FR-1)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614468"/>
            <a:ext cx="6659592" cy="862641"/>
          </a:xfrm>
        </p:spPr>
        <p:txBody>
          <a:bodyPr/>
          <a:lstStyle/>
          <a:p>
            <a:r>
              <a:rPr lang="en-US" dirty="0"/>
              <a:t>Webinars hosted by Grants Management 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24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35429" y="2214347"/>
            <a:ext cx="5541422" cy="3799267"/>
          </a:xfrm>
        </p:spPr>
        <p:txBody>
          <a:bodyPr/>
          <a:lstStyle/>
          <a:p>
            <a:r>
              <a:rPr lang="en-US" sz="2000" dirty="0"/>
              <a:t>10% threshold rule: if line item is </a:t>
            </a:r>
            <a:r>
              <a:rPr lang="en-US" sz="2000" i="1" dirty="0"/>
              <a:t>overspent</a:t>
            </a:r>
            <a:r>
              <a:rPr lang="en-US" sz="2000" dirty="0"/>
              <a:t> by $100 or 10% (whichever is greater) or exceeds $10,000; an amendment would need to be filed and is subject to program approval prior to completing the Final Report (FR-1).</a:t>
            </a:r>
          </a:p>
          <a:p>
            <a:r>
              <a:rPr lang="en-US" sz="2000" dirty="0"/>
              <a:t>FR-1 displays the last approved budget on file with GM.</a:t>
            </a:r>
          </a:p>
          <a:p>
            <a:r>
              <a:rPr lang="en-US" sz="2000" dirty="0"/>
              <a:t>Enter true expenditures by budget line item.</a:t>
            </a:r>
          </a:p>
          <a:p>
            <a:r>
              <a:rPr lang="en-US" sz="2000" dirty="0"/>
              <a:t>A signed copy is needed.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5429" y="1336505"/>
            <a:ext cx="5541422" cy="77670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10% Threshold Rule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Submissions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Financial Report (FR-1)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000" dirty="0"/>
              <a:t>Available in the Submissions menu in EdGrants after the end date of the grant.</a:t>
            </a:r>
          </a:p>
          <a:p>
            <a:r>
              <a:rPr lang="en-US" sz="2000" dirty="0"/>
              <a:t>Due date of the FR-1 depends on type of grant / end date; State, Federal or Federally funded Multi-year.  See next slide for more info.</a:t>
            </a:r>
          </a:p>
          <a:p>
            <a:r>
              <a:rPr lang="en-US" sz="2000" dirty="0"/>
              <a:t>Upload a signed (PDF) FR-1 into EdGrants in the Attachments list </a:t>
            </a:r>
            <a:r>
              <a:rPr lang="en-US" sz="2000" dirty="0" err="1"/>
              <a:t>formlet</a:t>
            </a:r>
            <a:r>
              <a:rPr lang="en-US" sz="2000" dirty="0"/>
              <a:t>.</a:t>
            </a:r>
          </a:p>
          <a:p>
            <a:r>
              <a:rPr lang="en-US" sz="2000" dirty="0"/>
              <a:t>FR-1 can be submitted, and grant project closed even if funds were left unclaimed; no decrease amendment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Financial Report 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reports are due to be submitted 60 days after the project 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5" name="Table 4" descr="Chart listing due dates for grant end and final report du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37927"/>
              </p:ext>
            </p:extLst>
          </p:nvPr>
        </p:nvGraphicFramePr>
        <p:xfrm>
          <a:off x="789140" y="2480150"/>
          <a:ext cx="10729004" cy="3125246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5364502">
                  <a:extLst>
                    <a:ext uri="{9D8B030D-6E8A-4147-A177-3AD203B41FA5}">
                      <a16:colId xmlns:a16="http://schemas.microsoft.com/office/drawing/2014/main" val="2452293500"/>
                    </a:ext>
                  </a:extLst>
                </a:gridCol>
                <a:gridCol w="5364502">
                  <a:extLst>
                    <a:ext uri="{9D8B030D-6E8A-4147-A177-3AD203B41FA5}">
                      <a16:colId xmlns:a16="http://schemas.microsoft.com/office/drawing/2014/main" val="3096080151"/>
                    </a:ext>
                  </a:extLst>
                </a:gridCol>
              </a:tblGrid>
              <a:tr h="431082">
                <a:tc>
                  <a:txBody>
                    <a:bodyPr/>
                    <a:lstStyle/>
                    <a:p>
                      <a:r>
                        <a:rPr lang="en-US" dirty="0"/>
                        <a:t>Grant Type</a:t>
                      </a:r>
                      <a:r>
                        <a:rPr lang="en-US" baseline="0" dirty="0"/>
                        <a:t> - end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Report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19170"/>
                  </a:ext>
                </a:extLst>
              </a:tr>
              <a:tr h="746880">
                <a:tc>
                  <a:txBody>
                    <a:bodyPr/>
                    <a:lstStyle/>
                    <a:p>
                      <a:r>
                        <a:rPr lang="en-US" dirty="0"/>
                        <a:t>State / Trust Account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grants - 6/30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66287"/>
                  </a:ext>
                </a:extLst>
              </a:tr>
              <a:tr h="834115">
                <a:tc>
                  <a:txBody>
                    <a:bodyPr/>
                    <a:lstStyle/>
                    <a:p>
                      <a:r>
                        <a:rPr lang="en-US" dirty="0"/>
                        <a:t>Federal grants – </a:t>
                      </a:r>
                      <a:r>
                        <a:rPr lang="en-US" i="1" dirty="0"/>
                        <a:t>typically</a:t>
                      </a:r>
                      <a:r>
                        <a:rPr lang="en-US" dirty="0"/>
                        <a:t>* 8/31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October</a:t>
                      </a:r>
                      <a:r>
                        <a:rPr lang="en-US" i="0" baseline="0" dirty="0"/>
                        <a:t> 31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92271"/>
                  </a:ext>
                </a:extLst>
              </a:tr>
              <a:tr h="76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Federally</a:t>
                      </a:r>
                      <a:r>
                        <a:rPr lang="en-US" baseline="0" dirty="0"/>
                        <a:t> funded multi-year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8143"/>
                  </a:ext>
                </a:extLst>
              </a:tr>
              <a:tr h="345486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*Check</a:t>
                      </a:r>
                      <a:r>
                        <a:rPr lang="en-US" sz="1400" baseline="0" dirty="0"/>
                        <a:t> the RFP posting for the end date of the grant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08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74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Listing of grants by award year, grant program name, end date and date final reports are due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77311"/>
              </p:ext>
            </p:extLst>
          </p:nvPr>
        </p:nvGraphicFramePr>
        <p:xfrm>
          <a:off x="703125" y="344282"/>
          <a:ext cx="10733601" cy="485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717">
                  <a:extLst>
                    <a:ext uri="{9D8B030D-6E8A-4147-A177-3AD203B41FA5}">
                      <a16:colId xmlns:a16="http://schemas.microsoft.com/office/drawing/2014/main" val="15890529"/>
                    </a:ext>
                  </a:extLst>
                </a:gridCol>
                <a:gridCol w="3284717">
                  <a:extLst>
                    <a:ext uri="{9D8B030D-6E8A-4147-A177-3AD203B41FA5}">
                      <a16:colId xmlns:a16="http://schemas.microsoft.com/office/drawing/2014/main" val="2047397663"/>
                    </a:ext>
                  </a:extLst>
                </a:gridCol>
                <a:gridCol w="1681206">
                  <a:extLst>
                    <a:ext uri="{9D8B030D-6E8A-4147-A177-3AD203B41FA5}">
                      <a16:colId xmlns:a16="http://schemas.microsoft.com/office/drawing/2014/main" val="107782754"/>
                    </a:ext>
                  </a:extLst>
                </a:gridCol>
                <a:gridCol w="2482961">
                  <a:extLst>
                    <a:ext uri="{9D8B030D-6E8A-4147-A177-3AD203B41FA5}">
                      <a16:colId xmlns:a16="http://schemas.microsoft.com/office/drawing/2014/main" val="2986351342"/>
                    </a:ext>
                  </a:extLst>
                </a:gridCol>
              </a:tblGrid>
              <a:tr h="576381">
                <a:tc gridSpan="4">
                  <a:txBody>
                    <a:bodyPr/>
                    <a:lstStyle/>
                    <a:p>
                      <a:r>
                        <a:rPr lang="en-US" sz="2000" dirty="0"/>
                        <a:t>Federally</a:t>
                      </a:r>
                      <a:r>
                        <a:rPr lang="en-US" sz="2000" baseline="0" dirty="0"/>
                        <a:t> Funded multi-year grants – end date is determined by multi-year filing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6786"/>
                  </a:ext>
                </a:extLst>
              </a:tr>
              <a:tr h="331667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Award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Grant Programs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End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FR-1s due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0843265"/>
                  </a:ext>
                </a:extLst>
              </a:tr>
              <a:tr h="719294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ESSA grants: Title I (Fund Code: 305), Title II-A (140), Title III (180 &amp; 186), Title IV (309)</a:t>
                      </a:r>
                      <a:b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b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Funds cannot be obligated after 9/30/2022.</a:t>
                      </a:r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9/30/2022</a:t>
                      </a:r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11/30/2022 or 60 days post final draw down, whichever comes first.</a:t>
                      </a:r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9223769"/>
                  </a:ext>
                </a:extLst>
              </a:tr>
              <a:tr h="665921"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2020 or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ESSER I (Fund Code 113)</a:t>
                      </a:r>
                      <a:b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b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Funds cannot be obligated after 9/30/2022.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9/30/2022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11/30/2022 or 60 days post final draw down, whichever comes first.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79120"/>
                  </a:ext>
                </a:extLst>
              </a:tr>
              <a:tr h="586409"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ESSA grants: Title I (Fund Code: 305), Title II-A (140), Title III (180 &amp; 186), Title IV (309)</a:t>
                      </a:r>
                      <a:b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b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Funds cannot be obligated after 9/30/2022.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9/30/2022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11/30/2022 or 60 days post final draw down, whichever comes first.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3157416"/>
                  </a:ext>
                </a:extLst>
              </a:tr>
              <a:tr h="750736"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IDEA: (Fund Codes: 240 &amp; 262)</a:t>
                      </a:r>
                      <a:b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Funds cannot be obligated after 9/30/2022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9/30/2022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11/30/2022 or 60 days post final draw down, whichever comes first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7934007"/>
                  </a:ext>
                </a:extLst>
              </a:tr>
              <a:tr h="1144214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2021 or 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ESSER II (Fund Code 115)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9/30/2023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11/30/2023 or 60 days post final draw down, whichever comes first.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9666908"/>
                  </a:ext>
                </a:extLst>
              </a:tr>
            </a:tbl>
          </a:graphicData>
        </a:graphic>
      </p:graphicFrame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95611" y="5682721"/>
            <a:ext cx="739035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*It is the expectation that all Applicants will fully obligate and expend the funds in the first 2 years of the award.  Moving funds into Year 3 should be viewed as worst case scenario.</a:t>
            </a:r>
          </a:p>
        </p:txBody>
      </p:sp>
    </p:spTree>
    <p:extLst>
      <p:ext uri="{BB962C8B-B14F-4D97-AF65-F5344CB8AC3E}">
        <p14:creationId xmlns:p14="http://schemas.microsoft.com/office/powerpoint/2010/main" val="285860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Listing of grants by award year, grant program name, end date and date final reports are due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36257"/>
              </p:ext>
            </p:extLst>
          </p:nvPr>
        </p:nvGraphicFramePr>
        <p:xfrm>
          <a:off x="703125" y="344282"/>
          <a:ext cx="10733601" cy="492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717">
                  <a:extLst>
                    <a:ext uri="{9D8B030D-6E8A-4147-A177-3AD203B41FA5}">
                      <a16:colId xmlns:a16="http://schemas.microsoft.com/office/drawing/2014/main" val="15890529"/>
                    </a:ext>
                  </a:extLst>
                </a:gridCol>
                <a:gridCol w="3284717">
                  <a:extLst>
                    <a:ext uri="{9D8B030D-6E8A-4147-A177-3AD203B41FA5}">
                      <a16:colId xmlns:a16="http://schemas.microsoft.com/office/drawing/2014/main" val="2047397663"/>
                    </a:ext>
                  </a:extLst>
                </a:gridCol>
                <a:gridCol w="1681206">
                  <a:extLst>
                    <a:ext uri="{9D8B030D-6E8A-4147-A177-3AD203B41FA5}">
                      <a16:colId xmlns:a16="http://schemas.microsoft.com/office/drawing/2014/main" val="107782754"/>
                    </a:ext>
                  </a:extLst>
                </a:gridCol>
                <a:gridCol w="2482961">
                  <a:extLst>
                    <a:ext uri="{9D8B030D-6E8A-4147-A177-3AD203B41FA5}">
                      <a16:colId xmlns:a16="http://schemas.microsoft.com/office/drawing/2014/main" val="2986351342"/>
                    </a:ext>
                  </a:extLst>
                </a:gridCol>
              </a:tblGrid>
              <a:tr h="576381">
                <a:tc gridSpan="4">
                  <a:txBody>
                    <a:bodyPr/>
                    <a:lstStyle/>
                    <a:p>
                      <a:r>
                        <a:rPr lang="en-US" sz="2000" dirty="0"/>
                        <a:t>Federally</a:t>
                      </a:r>
                      <a:r>
                        <a:rPr lang="en-US" sz="2000" baseline="0" dirty="0"/>
                        <a:t> Funded multi-year grants – end date is determined by multi-year filing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6786"/>
                  </a:ext>
                </a:extLst>
              </a:tr>
              <a:tr h="609963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Award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Grant Programs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End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FR-1s due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5212789"/>
                  </a:ext>
                </a:extLst>
              </a:tr>
              <a:tr h="431059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ESSA grants: Title I (Fund Code: 305), Title II-A (140), Title III (180 &amp; 186), Title IV (309)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9/30/2023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11/30/2023 or 60 days post final draw down, whichever comes first.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9223769"/>
                  </a:ext>
                </a:extLst>
              </a:tr>
              <a:tr h="366722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IDEA: (Fund Codes: 240 &amp; 262)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9/30/2023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11/30/2023 or 60 days post final draw down, whichever comes first.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79120"/>
                  </a:ext>
                </a:extLst>
              </a:tr>
              <a:tr h="586409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ARP IDEA grants: ARP IDEA (Fund Code 252) &amp; ARP IDEA Early Childhood (Fund Code 264)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9/30/2023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11/30/2023 or 60 days post final draw down, whichever comes first.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3157416"/>
                  </a:ext>
                </a:extLst>
              </a:tr>
              <a:tr h="476052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ESSER III (Fund Code 119)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9/30/2024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11/30/2024 or 60 days post final draw down, whichever comes first.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7934007"/>
                  </a:ext>
                </a:extLst>
              </a:tr>
              <a:tr h="532074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ARP Homeless Children &amp; Youth I (Fund Code 301)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8/31/2024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10/31/2024 or 60 days post final draw down.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9666908"/>
                  </a:ext>
                </a:extLst>
              </a:tr>
              <a:tr h="626165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ARP Homeless Children &amp; Youth II (Fund Code 302)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8/31/2024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10/31/2024 or 60 days post final draw down.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0231722"/>
                  </a:ext>
                </a:extLst>
              </a:tr>
              <a:tr h="721881"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Civics Teaching and Learning Grant (Fund Code 589)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6/30/2023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8/31/2023 or 60 days post final draw down.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149515"/>
                  </a:ext>
                </a:extLst>
              </a:tr>
            </a:tbl>
          </a:graphicData>
        </a:graphic>
      </p:graphicFrame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95611" y="5682721"/>
            <a:ext cx="739035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*It is the expectation that all Applicants will fully obligate and expend the funds in the first 2 years of the award.  Moving funds into Year 3 should be viewed as worst case scenario.</a:t>
            </a:r>
          </a:p>
        </p:txBody>
      </p:sp>
    </p:spTree>
    <p:extLst>
      <p:ext uri="{BB962C8B-B14F-4D97-AF65-F5344CB8AC3E}">
        <p14:creationId xmlns:p14="http://schemas.microsoft.com/office/powerpoint/2010/main" val="346307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Financial Reports (FR-1):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FR-1 in EdGrants</a:t>
            </a:r>
          </a:p>
          <a:p>
            <a:pPr lvl="1"/>
            <a:r>
              <a:rPr lang="en-US" dirty="0"/>
              <a:t>Available in the submissions menu after the end date of the grant</a:t>
            </a:r>
          </a:p>
          <a:p>
            <a:pPr lvl="1"/>
            <a:r>
              <a:rPr lang="en-US" dirty="0"/>
              <a:t>Please do not file until all payments have been reconciled</a:t>
            </a:r>
            <a:endParaRPr lang="en-US" i="1" dirty="0"/>
          </a:p>
          <a:p>
            <a:pPr lvl="1"/>
            <a:r>
              <a:rPr lang="en-US" dirty="0"/>
              <a:t>Please review the last budget submitted to determine if an amendment is needed prior to filing</a:t>
            </a:r>
          </a:p>
          <a:p>
            <a:pPr lvl="1"/>
            <a:r>
              <a:rPr lang="en-US" dirty="0"/>
              <a:t>Attachments List is where upload a signed PDF of the final report</a:t>
            </a:r>
          </a:p>
          <a:p>
            <a:pPr lvl="1"/>
            <a:r>
              <a:rPr lang="en-US" dirty="0"/>
              <a:t>Grants Management will continue to offer webinars in June and throughout the summer/fall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47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Financial Reports (FR-1) Transitional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FY2017 reports and earlier:</a:t>
            </a:r>
          </a:p>
          <a:p>
            <a:endParaRPr lang="en-US" dirty="0"/>
          </a:p>
          <a:p>
            <a:pPr lvl="1"/>
            <a:r>
              <a:rPr lang="en-US" dirty="0"/>
              <a:t>Use excel form template, sign and email PDF to </a:t>
            </a:r>
            <a:r>
              <a:rPr lang="en-US" dirty="0">
                <a:hlinkClick r:id="rId2"/>
              </a:rPr>
              <a:t>EdGrants@mass.gov</a:t>
            </a: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93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us at 781-338-6595 </a:t>
            </a:r>
          </a:p>
          <a:p>
            <a:pPr lvl="1"/>
            <a:r>
              <a:rPr lang="en-US" dirty="0"/>
              <a:t>If urgent, or locked out of EdGrants – always call!</a:t>
            </a:r>
          </a:p>
          <a:p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edgrants@mass.gov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Grants Management will have documentation as to how to complete the Final Report.  (To be posted, currently under development). (</a:t>
            </a:r>
            <a:r>
              <a:rPr lang="en-US" dirty="0">
                <a:hlinkClick r:id="rId3"/>
              </a:rPr>
              <a:t>http://www.doe.mass.edu/grants/default.html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5539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 xmlns="9324d023-3849-46fe-9182-6ce950756b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4B4D68279094DB93237BC2E98CD8D" ma:contentTypeVersion="9" ma:contentTypeDescription="Create a new document." ma:contentTypeScope="" ma:versionID="3c6f773e937d7bbb13716c14c872b5c9">
  <xsd:schema xmlns:xsd="http://www.w3.org/2001/XMLSchema" xmlns:xs="http://www.w3.org/2001/XMLSchema" xmlns:p="http://schemas.microsoft.com/office/2006/metadata/properties" xmlns:ns2="9324d023-3849-46fe-9182-6ce950756bea" xmlns:ns3="14c63040-5e06-4c4a-8b07-ca5832d9b241" targetNamespace="http://schemas.microsoft.com/office/2006/metadata/properties" ma:root="true" ma:fieldsID="fc4abed75ffa919b63be4bcaf1c52417" ns2:_="" ns3:_="">
    <xsd:import namespace="9324d023-3849-46fe-9182-6ce950756bea"/>
    <xsd:import namespace="14c63040-5e06-4c4a-8b07-ca5832d9b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ount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4d023-3849-46fe-9182-6ce950756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unt" ma:index="12" nillable="true" ma:displayName="Count" ma:format="Dropdown" ma:internalName="Count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63040-5e06-4c4a-8b07-ca5832d9b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538D39-8533-40DF-AD45-F480A364447D}">
  <ds:schemaRefs>
    <ds:schemaRef ds:uri="http://purl.org/dc/terms/"/>
    <ds:schemaRef ds:uri="http://schemas.microsoft.com/office/2006/metadata/properties"/>
    <ds:schemaRef ds:uri="9324d023-3849-46fe-9182-6ce950756bea"/>
    <ds:schemaRef ds:uri="http://purl.org/dc/elements/1.1/"/>
    <ds:schemaRef ds:uri="http://schemas.microsoft.com/office/2006/documentManagement/types"/>
    <ds:schemaRef ds:uri="http://purl.org/dc/dcmitype/"/>
    <ds:schemaRef ds:uri="14c63040-5e06-4c4a-8b07-ca5832d9b24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F5A0BB-D3C7-452E-AC56-0A2BC5AF0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4d023-3849-46fe-9182-6ce950756bea"/>
    <ds:schemaRef ds:uri="14c63040-5e06-4c4a-8b07-ca5832d9b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46495B-466A-42DF-ADC9-48CBE6101E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415</TotalTime>
  <Words>920</Words>
  <Application>Microsoft Office PowerPoint</Application>
  <PresentationFormat>Widescreen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EdGrants 102:  Final Financial Reports (FR-1)</vt:lpstr>
      <vt:lpstr>Final Financial Report (FR-1)</vt:lpstr>
      <vt:lpstr>Final Financial Report due dates</vt:lpstr>
      <vt:lpstr>*It is the expectation that all Applicants will fully obligate and expend the funds in the first 2 years of the award.  Moving funds into Year 3 should be viewed as worst case scenario.</vt:lpstr>
      <vt:lpstr>*It is the expectation that all Applicants will fully obligate and expend the funds in the first 2 years of the award.  Moving funds into Year 3 should be viewed as worst case scenario.</vt:lpstr>
      <vt:lpstr>Final Financial Reports (FR-1):</vt:lpstr>
      <vt:lpstr>Final Financial Reports (FR-1) Transitional Period</vt:lpstr>
      <vt:lpstr>How to get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H: Final Financial Report Form (FR 1)</dc:title>
  <dc:creator>DESE</dc:creator>
  <cp:lastModifiedBy>Zou, Dong (EOE)</cp:lastModifiedBy>
  <cp:revision>28</cp:revision>
  <cp:lastPrinted>2017-08-07T14:46:10Z</cp:lastPrinted>
  <dcterms:created xsi:type="dcterms:W3CDTF">2018-04-23T19:40:07Z</dcterms:created>
  <dcterms:modified xsi:type="dcterms:W3CDTF">2023-01-03T19:51:17Z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3 2023 12:00AM</vt:lpwstr>
  </property>
</Properties>
</file>