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rts/chart1.xml" ContentType="application/vnd.openxmlformats-officedocument.drawingml.char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48" r:id="rId5"/>
  </p:sldMasterIdLst>
  <p:notesMasterIdLst>
    <p:notesMasterId r:id="rId20"/>
  </p:notesMasterIdLst>
  <p:handoutMasterIdLst>
    <p:handoutMasterId r:id="rId21"/>
  </p:handoutMasterIdLst>
  <p:sldIdLst>
    <p:sldId id="256" r:id="rId6"/>
    <p:sldId id="258" r:id="rId7"/>
    <p:sldId id="259" r:id="rId8"/>
    <p:sldId id="260" r:id="rId9"/>
    <p:sldId id="261" r:id="rId10"/>
    <p:sldId id="262" r:id="rId11"/>
    <p:sldId id="272" r:id="rId12"/>
    <p:sldId id="264" r:id="rId13"/>
    <p:sldId id="265" r:id="rId14"/>
    <p:sldId id="266" r:id="rId15"/>
    <p:sldId id="268" r:id="rId16"/>
    <p:sldId id="271" r:id="rId17"/>
    <p:sldId id="269" r:id="rId18"/>
    <p:sldId id="270"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53" d="100"/>
          <a:sy n="53" d="100"/>
        </p:scale>
        <p:origin x="-1848" y="-462"/>
      </p:cViewPr>
      <p:guideLst>
        <p:guide orient="horz" pos="2160"/>
        <p:guide pos="3168"/>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3" Type="http://schemas.openxmlformats.org/officeDocument/2006/relationships/customXml" Target="../customXml/item3.xml"/><Relationship Id="rId21" Type="http://schemas.openxmlformats.org/officeDocument/2006/relationships/handoutMaster" Target="handoutMasters/handoutMaster1.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theme" Target="theme/theme1.xml"/><Relationship Id="rId5" Type="http://schemas.openxmlformats.org/officeDocument/2006/relationships/slideMaster" Target="slideMasters/slideMaster1.xml"/><Relationship Id="rId15" Type="http://schemas.openxmlformats.org/officeDocument/2006/relationships/slide" Target="slides/slide10.xml"/><Relationship Id="rId23" Type="http://schemas.openxmlformats.org/officeDocument/2006/relationships/viewProps" Target="viewProps.xml"/><Relationship Id="rId10" Type="http://schemas.openxmlformats.org/officeDocument/2006/relationships/slide" Target="slides/slide5.xml"/><Relationship Id="rId19" Type="http://schemas.openxmlformats.org/officeDocument/2006/relationships/slide" Target="slides/slide14.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oleObject" Target="Book3"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0"/>
          <c:order val="0"/>
          <c:tx>
            <c:v>Low Income %</c:v>
          </c:tx>
          <c:spPr>
            <a:ln w="50800"/>
          </c:spPr>
          <c:marker>
            <c:symbol val="circle"/>
            <c:size val="7"/>
          </c:marker>
          <c:dLbls>
            <c:dLbl>
              <c:idx val="0"/>
              <c:layout/>
              <c:dLblPos val="t"/>
              <c:showLegendKey val="0"/>
              <c:showVal val="1"/>
              <c:showCatName val="0"/>
              <c:showSerName val="0"/>
              <c:showPercent val="0"/>
              <c:showBubbleSize val="0"/>
            </c:dLbl>
            <c:dLbl>
              <c:idx val="12"/>
              <c:layout>
                <c:manualLayout>
                  <c:x val="-3.0334645669291376E-2"/>
                  <c:y val="-6.0443654220641858E-2"/>
                </c:manualLayout>
              </c:layout>
              <c:dLblPos val="r"/>
              <c:showLegendKey val="0"/>
              <c:showVal val="1"/>
              <c:showCatName val="0"/>
              <c:showSerName val="0"/>
              <c:showPercent val="0"/>
              <c:showBubbleSize val="0"/>
            </c:dLbl>
            <c:txPr>
              <a:bodyPr/>
              <a:lstStyle/>
              <a:p>
                <a:pPr>
                  <a:defRPr sz="1200" b="1"/>
                </a:pPr>
                <a:endParaRPr lang="en-US"/>
              </a:p>
            </c:txPr>
            <c:dLblPos val="t"/>
            <c:showLegendKey val="0"/>
            <c:showVal val="0"/>
            <c:showCatName val="0"/>
            <c:showSerName val="0"/>
            <c:showPercent val="0"/>
            <c:showBubbleSize val="0"/>
          </c:dLbls>
          <c:cat>
            <c:numRef>
              <c:f>Sheet1!$B$3:$N$3</c:f>
              <c:numCache>
                <c:formatCode>General</c:formatCode>
                <c:ptCount val="13"/>
                <c:pt idx="0">
                  <c:v>2002</c:v>
                </c:pt>
                <c:pt idx="1">
                  <c:v>2003</c:v>
                </c:pt>
                <c:pt idx="2">
                  <c:v>2004</c:v>
                </c:pt>
                <c:pt idx="3">
                  <c:v>2005</c:v>
                </c:pt>
                <c:pt idx="4">
                  <c:v>2006</c:v>
                </c:pt>
                <c:pt idx="5">
                  <c:v>2007</c:v>
                </c:pt>
                <c:pt idx="6">
                  <c:v>2008</c:v>
                </c:pt>
                <c:pt idx="7">
                  <c:v>2009</c:v>
                </c:pt>
                <c:pt idx="8">
                  <c:v>2010</c:v>
                </c:pt>
                <c:pt idx="9">
                  <c:v>2011</c:v>
                </c:pt>
                <c:pt idx="10">
                  <c:v>2012</c:v>
                </c:pt>
                <c:pt idx="11">
                  <c:v>2013</c:v>
                </c:pt>
                <c:pt idx="12">
                  <c:v>2014</c:v>
                </c:pt>
              </c:numCache>
            </c:numRef>
          </c:cat>
          <c:val>
            <c:numRef>
              <c:f>Sheet1!$B$4:$N$4</c:f>
              <c:numCache>
                <c:formatCode>0.0</c:formatCode>
                <c:ptCount val="13"/>
                <c:pt idx="0">
                  <c:v>25.3</c:v>
                </c:pt>
                <c:pt idx="1">
                  <c:v>26.2</c:v>
                </c:pt>
                <c:pt idx="2">
                  <c:v>27.2</c:v>
                </c:pt>
                <c:pt idx="3">
                  <c:v>27.7</c:v>
                </c:pt>
                <c:pt idx="4">
                  <c:v>28.2</c:v>
                </c:pt>
                <c:pt idx="5">
                  <c:v>28.9</c:v>
                </c:pt>
                <c:pt idx="6">
                  <c:v>29.5</c:v>
                </c:pt>
                <c:pt idx="7">
                  <c:v>30.7</c:v>
                </c:pt>
                <c:pt idx="8">
                  <c:v>32.9</c:v>
                </c:pt>
                <c:pt idx="9">
                  <c:v>34.200000000000003</c:v>
                </c:pt>
                <c:pt idx="10">
                  <c:v>35.200000000000003</c:v>
                </c:pt>
                <c:pt idx="11">
                  <c:v>37</c:v>
                </c:pt>
                <c:pt idx="12">
                  <c:v>38.300000000000004</c:v>
                </c:pt>
              </c:numCache>
            </c:numRef>
          </c:val>
          <c:smooth val="0"/>
        </c:ser>
        <c:dLbls>
          <c:showLegendKey val="0"/>
          <c:showVal val="0"/>
          <c:showCatName val="0"/>
          <c:showSerName val="0"/>
          <c:showPercent val="0"/>
          <c:showBubbleSize val="0"/>
        </c:dLbls>
        <c:marker val="1"/>
        <c:smooth val="0"/>
        <c:axId val="163812864"/>
        <c:axId val="121515968"/>
      </c:lineChart>
      <c:catAx>
        <c:axId val="163812864"/>
        <c:scaling>
          <c:orientation val="minMax"/>
        </c:scaling>
        <c:delete val="0"/>
        <c:axPos val="b"/>
        <c:numFmt formatCode="General" sourceLinked="1"/>
        <c:majorTickMark val="out"/>
        <c:minorTickMark val="none"/>
        <c:tickLblPos val="nextTo"/>
        <c:crossAx val="121515968"/>
        <c:crosses val="autoZero"/>
        <c:auto val="1"/>
        <c:lblAlgn val="ctr"/>
        <c:lblOffset val="100"/>
        <c:noMultiLvlLbl val="0"/>
      </c:catAx>
      <c:valAx>
        <c:axId val="121515968"/>
        <c:scaling>
          <c:orientation val="minMax"/>
          <c:max val="100"/>
          <c:min val="0"/>
        </c:scaling>
        <c:delete val="0"/>
        <c:axPos val="l"/>
        <c:majorGridlines/>
        <c:title>
          <c:tx>
            <c:rich>
              <a:bodyPr rot="-5400000" vert="horz"/>
              <a:lstStyle/>
              <a:p>
                <a:pPr>
                  <a:defRPr/>
                </a:pPr>
                <a:r>
                  <a:rPr lang="en-US" dirty="0" smtClean="0"/>
                  <a:t>Percent of Students Eligible for Free or Reduced Price Lunch</a:t>
                </a:r>
                <a:endParaRPr lang="en-US" dirty="0"/>
              </a:p>
            </c:rich>
          </c:tx>
          <c:layout>
            <c:manualLayout>
              <c:xMode val="edge"/>
              <c:yMode val="edge"/>
              <c:x val="4.0650406504065054E-3"/>
              <c:y val="7.7267253358036206E-2"/>
            </c:manualLayout>
          </c:layout>
          <c:overlay val="0"/>
        </c:title>
        <c:numFmt formatCode="0" sourceLinked="0"/>
        <c:majorTickMark val="out"/>
        <c:minorTickMark val="none"/>
        <c:tickLblPos val="nextTo"/>
        <c:crossAx val="163812864"/>
        <c:crosses val="autoZero"/>
        <c:crossBetween val="between"/>
      </c:valAx>
    </c:plotArea>
    <c:plotVisOnly val="1"/>
    <c:dispBlanksAs val="gap"/>
    <c:showDLblsOverMax val="0"/>
  </c:chart>
  <c:externalData r:id="rId1">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938AE5D3-7EC3-498C-8A93-D1F55A96F4C1}" type="datetimeFigureOut">
              <a:rPr lang="en-US" smtClean="0"/>
              <a:pPr/>
              <a:t>7/16/2015</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r>
              <a:rPr lang="en-US" smtClean="0"/>
              <a:t>Massachusetts Department of Elementary and Secondary Education</a:t>
            </a:r>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B0820B25-C917-4208-BDDF-C72B78E7CCFD}" type="slidenum">
              <a:rPr lang="en-US" smtClean="0"/>
              <a:pPr/>
              <a:t>‹#›</a:t>
            </a:fld>
            <a:endParaRPr lang="en-US"/>
          </a:p>
        </p:txBody>
      </p:sp>
    </p:spTree>
    <p:extLst>
      <p:ext uri="{BB962C8B-B14F-4D97-AF65-F5344CB8AC3E}">
        <p14:creationId xmlns:p14="http://schemas.microsoft.com/office/powerpoint/2010/main" val="485611856"/>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063F597-CE17-476A-A5CB-91589ED997B7}" type="datetimeFigureOut">
              <a:rPr lang="en-US" smtClean="0"/>
              <a:pPr/>
              <a:t>7/16/2015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r>
              <a:rPr lang="en-US" smtClean="0"/>
              <a:t>Massachusetts Department of Elementary and Secondary Education</a:t>
            </a: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45724FF-A098-4B60-9000-6891DF0985A5}" type="slidenum">
              <a:rPr lang="en-US" smtClean="0"/>
              <a:pPr/>
              <a:t>‹#›</a:t>
            </a:fld>
            <a:endParaRPr lang="en-US"/>
          </a:p>
        </p:txBody>
      </p:sp>
    </p:spTree>
    <p:extLst>
      <p:ext uri="{BB962C8B-B14F-4D97-AF65-F5344CB8AC3E}">
        <p14:creationId xmlns:p14="http://schemas.microsoft.com/office/powerpoint/2010/main" val="347001181"/>
      </p:ext>
    </p:extLst>
  </p:cSld>
  <p:clrMap bg1="lt1" tx1="dk1" bg2="lt2" tx2="dk2" accent1="accent1" accent2="accent2" accent3="accent3" accent4="accent4" accent5="accent5" accent6="accent6" hlink="hlink" folHlink="folHlink"/>
  <p:hf hd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gi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gi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gi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p:cSld name="Title Slide">
    <p:spTree>
      <p:nvGrpSpPr>
        <p:cNvPr id="1" name=""/>
        <p:cNvGrpSpPr/>
        <p:nvPr/>
      </p:nvGrpSpPr>
      <p:grpSpPr>
        <a:xfrm>
          <a:off x="0" y="0"/>
          <a:ext cx="0" cy="0"/>
          <a:chOff x="0" y="0"/>
          <a:chExt cx="0" cy="0"/>
        </a:xfrm>
      </p:grpSpPr>
      <p:pic>
        <p:nvPicPr>
          <p:cNvPr id="6" name="Picture 5" descr="ESE Logo"/>
          <p:cNvPicPr>
            <a:picLocks noChangeAspect="1"/>
          </p:cNvPicPr>
          <p:nvPr/>
        </p:nvPicPr>
        <p:blipFill>
          <a:blip r:embed="rId2" cstate="print">
            <a:lum bright="20000"/>
          </a:blip>
          <a:srcRect r="77994"/>
          <a:stretch>
            <a:fillRect/>
          </a:stretch>
        </p:blipFill>
        <p:spPr>
          <a:xfrm>
            <a:off x="5867400" y="-381000"/>
            <a:ext cx="3505200" cy="7745744"/>
          </a:xfrm>
          <a:prstGeom prst="rect">
            <a:avLst/>
          </a:prstGeom>
        </p:spPr>
      </p:pic>
      <p:sp>
        <p:nvSpPr>
          <p:cNvPr id="9" name="Title 1"/>
          <p:cNvSpPr>
            <a:spLocks noGrp="1"/>
          </p:cNvSpPr>
          <p:nvPr>
            <p:ph type="ctrTitle"/>
          </p:nvPr>
        </p:nvSpPr>
        <p:spPr>
          <a:xfrm>
            <a:off x="533400" y="990601"/>
            <a:ext cx="7772400" cy="1905000"/>
          </a:xfrm>
        </p:spPr>
        <p:txBody>
          <a:bodyPr anchor="b" anchorCtr="0"/>
          <a:lstStyle>
            <a:lvl1pPr algn="l">
              <a:defRPr/>
            </a:lvl1pPr>
          </a:lstStyle>
          <a:p>
            <a:r>
              <a:rPr lang="en-US" smtClean="0"/>
              <a:t>Click to edit Master title style</a:t>
            </a:r>
            <a:endParaRPr lang="en-US" dirty="0"/>
          </a:p>
        </p:txBody>
      </p:sp>
      <p:sp>
        <p:nvSpPr>
          <p:cNvPr id="10" name="Subtitle 2"/>
          <p:cNvSpPr>
            <a:spLocks noGrp="1"/>
          </p:cNvSpPr>
          <p:nvPr>
            <p:ph type="subTitle" idx="1"/>
          </p:nvPr>
        </p:nvSpPr>
        <p:spPr>
          <a:xfrm>
            <a:off x="533400" y="2895600"/>
            <a:ext cx="6400800" cy="1066800"/>
          </a:xfrm>
        </p:spPr>
        <p:txBody>
          <a:bodyPr anchor="t" anchorCtr="0"/>
          <a:lstStyle>
            <a:lvl1pPr marL="0" indent="0" algn="l">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pic>
        <p:nvPicPr>
          <p:cNvPr id="8" name="Picture 2" descr="Massachusetts Department of Elementary and Secondary Education"/>
          <p:cNvPicPr>
            <a:picLocks noChangeAspect="1"/>
          </p:cNvPicPr>
          <p:nvPr userDrawn="1"/>
        </p:nvPicPr>
        <p:blipFill>
          <a:blip r:embed="rId3" cstate="print"/>
          <a:srcRect/>
          <a:stretch>
            <a:fillRect/>
          </a:stretch>
        </p:blipFill>
        <p:spPr bwMode="auto">
          <a:xfrm>
            <a:off x="533400" y="5562600"/>
            <a:ext cx="2714625" cy="647700"/>
          </a:xfrm>
          <a:prstGeom prst="rect">
            <a:avLst/>
          </a:prstGeom>
          <a:noFill/>
          <a:ln w="9525">
            <a:noFill/>
            <a:miter lim="800000"/>
            <a:headEnd/>
            <a:tailEnd/>
          </a:ln>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Picture on Left Half">
    <p:spTree>
      <p:nvGrpSpPr>
        <p:cNvPr id="1" name=""/>
        <p:cNvGrpSpPr/>
        <p:nvPr/>
      </p:nvGrpSpPr>
      <p:grpSpPr>
        <a:xfrm>
          <a:off x="0" y="0"/>
          <a:ext cx="0" cy="0"/>
          <a:chOff x="0" y="0"/>
          <a:chExt cx="0" cy="0"/>
        </a:xfrm>
      </p:grpSpPr>
      <p:sp>
        <p:nvSpPr>
          <p:cNvPr id="2" name="Title 1"/>
          <p:cNvSpPr>
            <a:spLocks noGrp="1"/>
          </p:cNvSpPr>
          <p:nvPr>
            <p:ph type="title"/>
          </p:nvPr>
        </p:nvSpPr>
        <p:spPr>
          <a:xfrm>
            <a:off x="4648200" y="285750"/>
            <a:ext cx="4191000" cy="1162050"/>
          </a:xfrm>
        </p:spPr>
        <p:txBody>
          <a:bodyPr anchor="b">
            <a:noAutofit/>
          </a:bodyPr>
          <a:lstStyle>
            <a:lvl1pPr algn="l">
              <a:defRPr sz="4400" b="1"/>
            </a:lvl1pPr>
          </a:lstStyle>
          <a:p>
            <a:r>
              <a:rPr lang="en-US" smtClean="0"/>
              <a:t>Click to edit Master title style</a:t>
            </a:r>
            <a:endParaRPr lang="en-US" dirty="0"/>
          </a:p>
        </p:txBody>
      </p:sp>
      <p:sp>
        <p:nvSpPr>
          <p:cNvPr id="3" name="Content Placeholder 2"/>
          <p:cNvSpPr>
            <a:spLocks noGrp="1"/>
          </p:cNvSpPr>
          <p:nvPr>
            <p:ph idx="1"/>
          </p:nvPr>
        </p:nvSpPr>
        <p:spPr>
          <a:xfrm>
            <a:off x="0" y="0"/>
            <a:ext cx="4572000" cy="6858000"/>
          </a:xfrm>
        </p:spPr>
        <p:txBody>
          <a:bodyPr/>
          <a:lstStyle>
            <a:lvl1pPr>
              <a:defRPr sz="2800"/>
            </a:lvl1pPr>
            <a:lvl2pPr>
              <a:defRPr sz="2400"/>
            </a:lvl2pPr>
            <a:lvl3pPr>
              <a:defRPr sz="20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8" name="Date Placeholder 7"/>
          <p:cNvSpPr>
            <a:spLocks noGrp="1"/>
          </p:cNvSpPr>
          <p:nvPr>
            <p:ph type="dt" sz="half" idx="10"/>
          </p:nvPr>
        </p:nvSpPr>
        <p:spPr/>
        <p:txBody>
          <a:bodyPr/>
          <a:lstStyle/>
          <a:p>
            <a:fld id="{3B31CE43-016E-449F-9706-26248BFC54AD}" type="datetime1">
              <a:rPr lang="en-US" smtClean="0"/>
              <a:pPr/>
              <a:t>7/16/2015</a:t>
            </a:fld>
            <a:endParaRPr lang="en-US" dirty="0"/>
          </a:p>
        </p:txBody>
      </p:sp>
      <p:sp>
        <p:nvSpPr>
          <p:cNvPr id="9" name="Slide Number Placeholder 8"/>
          <p:cNvSpPr>
            <a:spLocks noGrp="1"/>
          </p:cNvSpPr>
          <p:nvPr>
            <p:ph type="sldNum" sz="quarter" idx="11"/>
          </p:nvPr>
        </p:nvSpPr>
        <p:spPr/>
        <p:txBody>
          <a:bodyPr/>
          <a:lstStyle>
            <a:lvl1pPr algn="ctr">
              <a:defRPr/>
            </a:lvl1pPr>
          </a:lstStyle>
          <a:p>
            <a:fld id="{BD26C40E-487C-40A4-A841-8174FD7B7142}" type="slidenum">
              <a:rPr lang="en-US" smtClean="0"/>
              <a:pPr/>
              <a:t>‹#›</a:t>
            </a:fld>
            <a:endParaRPr lang="en-US" dirty="0"/>
          </a:p>
        </p:txBody>
      </p:sp>
      <p:sp>
        <p:nvSpPr>
          <p:cNvPr id="10" name="Footer Placeholder 9"/>
          <p:cNvSpPr>
            <a:spLocks noGrp="1"/>
          </p:cNvSpPr>
          <p:nvPr>
            <p:ph type="ftr" sz="quarter" idx="12"/>
          </p:nvPr>
        </p:nvSpPr>
        <p:spPr/>
        <p:txBody>
          <a:bodyPr/>
          <a:lstStyle>
            <a:lvl1pPr>
              <a:defRPr sz="1100"/>
            </a:lvl1pPr>
          </a:lstStyle>
          <a:p>
            <a:r>
              <a:rPr lang="en-US" smtClean="0"/>
              <a:t>Massachusetts Department of Elementary and Secondary Education</a:t>
            </a:r>
            <a:endParaRPr lang="en-US" dirty="0"/>
          </a:p>
        </p:txBody>
      </p:sp>
      <p:sp>
        <p:nvSpPr>
          <p:cNvPr id="12" name="Text Placeholder 11"/>
          <p:cNvSpPr>
            <a:spLocks noGrp="1"/>
          </p:cNvSpPr>
          <p:nvPr>
            <p:ph type="body" sz="quarter" idx="13"/>
          </p:nvPr>
        </p:nvSpPr>
        <p:spPr>
          <a:xfrm>
            <a:off x="4648200" y="1524000"/>
            <a:ext cx="3886200" cy="4724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4800600"/>
            <a:ext cx="76200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685800" y="612775"/>
            <a:ext cx="76200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685800" y="5367338"/>
            <a:ext cx="76200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D4E7493-33A3-4197-917E-EEF3957AB252}" type="datetime1">
              <a:rPr lang="en-US" smtClean="0"/>
              <a:pPr/>
              <a:t>7/16/2015</a:t>
            </a:fld>
            <a:endParaRPr lang="en-US"/>
          </a:p>
        </p:txBody>
      </p:sp>
      <p:sp>
        <p:nvSpPr>
          <p:cNvPr id="6" name="Footer Placeholder 5"/>
          <p:cNvSpPr>
            <a:spLocks noGrp="1"/>
          </p:cNvSpPr>
          <p:nvPr>
            <p:ph type="ftr" sz="quarter" idx="11"/>
          </p:nvPr>
        </p:nvSpPr>
        <p:spPr/>
        <p:txBody>
          <a:bodyPr/>
          <a:lstStyle/>
          <a:p>
            <a:r>
              <a:rPr lang="en-US" smtClean="0"/>
              <a:t>Massachusetts Department of Elementary and Secondary Education</a:t>
            </a:r>
            <a:endParaRPr lang="en-US"/>
          </a:p>
        </p:txBody>
      </p:sp>
      <p:sp>
        <p:nvSpPr>
          <p:cNvPr id="7" name="Slide Number Placeholder 6"/>
          <p:cNvSpPr>
            <a:spLocks noGrp="1"/>
          </p:cNvSpPr>
          <p:nvPr>
            <p:ph type="sldNum" sz="quarter" idx="12"/>
          </p:nvPr>
        </p:nvSpPr>
        <p:spPr/>
        <p:txBody>
          <a:bodyPr/>
          <a:lstStyle>
            <a:lvl1pPr algn="ctr">
              <a:defRPr/>
            </a:lvl1pPr>
          </a:lstStyle>
          <a:p>
            <a:fld id="{BD26C40E-487C-40A4-A841-8174FD7B7142}"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875A307-C7D7-48DF-9A27-B47F9B671EC5}" type="datetime1">
              <a:rPr lang="en-US" smtClean="0"/>
              <a:pPr/>
              <a:t>7/16/2015</a:t>
            </a:fld>
            <a:endParaRPr lang="en-US"/>
          </a:p>
        </p:txBody>
      </p:sp>
      <p:sp>
        <p:nvSpPr>
          <p:cNvPr id="5" name="Footer Placeholder 4"/>
          <p:cNvSpPr>
            <a:spLocks noGrp="1"/>
          </p:cNvSpPr>
          <p:nvPr>
            <p:ph type="ftr" sz="quarter" idx="11"/>
          </p:nvPr>
        </p:nvSpPr>
        <p:spPr/>
        <p:txBody>
          <a:bodyPr/>
          <a:lstStyle/>
          <a:p>
            <a:r>
              <a:rPr lang="en-US" smtClean="0"/>
              <a:t>Massachusetts Department of Elementary and Secondary Education</a:t>
            </a:r>
            <a:endParaRPr lang="en-US"/>
          </a:p>
        </p:txBody>
      </p:sp>
      <p:sp>
        <p:nvSpPr>
          <p:cNvPr id="6" name="Slide Number Placeholder 5"/>
          <p:cNvSpPr>
            <a:spLocks noGrp="1"/>
          </p:cNvSpPr>
          <p:nvPr>
            <p:ph type="sldNum" sz="quarter" idx="12"/>
          </p:nvPr>
        </p:nvSpPr>
        <p:spPr/>
        <p:txBody>
          <a:bodyPr/>
          <a:lstStyle>
            <a:lvl1pPr algn="ctr">
              <a:defRPr/>
            </a:lvl1pPr>
          </a:lstStyle>
          <a:p>
            <a:fld id="{BD26C40E-487C-40A4-A841-8174FD7B7142}" type="slidenum">
              <a:rPr lang="en-US" smtClean="0"/>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8288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066800" y="274638"/>
            <a:ext cx="54102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66FE243-CC59-4617-A96F-54AAA96641C8}" type="datetime1">
              <a:rPr lang="en-US" smtClean="0"/>
              <a:pPr/>
              <a:t>7/16/2015</a:t>
            </a:fld>
            <a:endParaRPr lang="en-US"/>
          </a:p>
        </p:txBody>
      </p:sp>
      <p:sp>
        <p:nvSpPr>
          <p:cNvPr id="5" name="Footer Placeholder 4"/>
          <p:cNvSpPr>
            <a:spLocks noGrp="1"/>
          </p:cNvSpPr>
          <p:nvPr>
            <p:ph type="ftr" sz="quarter" idx="11"/>
          </p:nvPr>
        </p:nvSpPr>
        <p:spPr/>
        <p:txBody>
          <a:bodyPr/>
          <a:lstStyle/>
          <a:p>
            <a:r>
              <a:rPr lang="en-US" smtClean="0"/>
              <a:t>Massachusetts Department of Elementary and Secondary Education</a:t>
            </a:r>
            <a:endParaRPr lang="en-US"/>
          </a:p>
        </p:txBody>
      </p:sp>
      <p:sp>
        <p:nvSpPr>
          <p:cNvPr id="6" name="Slide Number Placeholder 5"/>
          <p:cNvSpPr>
            <a:spLocks noGrp="1"/>
          </p:cNvSpPr>
          <p:nvPr>
            <p:ph type="sldNum" sz="quarter" idx="12"/>
          </p:nvPr>
        </p:nvSpPr>
        <p:spPr/>
        <p:txBody>
          <a:bodyPr/>
          <a:lstStyle>
            <a:lvl1pPr algn="ctr">
              <a:defRPr/>
            </a:lvl1pPr>
          </a:lstStyle>
          <a:p>
            <a:fld id="{BD26C40E-487C-40A4-A841-8174FD7B7142}"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C73FCE0-82CF-4805-9DFB-E2B0729D46AD}" type="datetime1">
              <a:rPr lang="en-US" smtClean="0"/>
              <a:pPr/>
              <a:t>7/16/2015</a:t>
            </a:fld>
            <a:endParaRPr lang="en-US"/>
          </a:p>
        </p:txBody>
      </p:sp>
      <p:sp>
        <p:nvSpPr>
          <p:cNvPr id="5" name="Footer Placeholder 4"/>
          <p:cNvSpPr>
            <a:spLocks noGrp="1"/>
          </p:cNvSpPr>
          <p:nvPr>
            <p:ph type="ftr" sz="quarter" idx="11"/>
          </p:nvPr>
        </p:nvSpPr>
        <p:spPr/>
        <p:txBody>
          <a:bodyPr/>
          <a:lstStyle/>
          <a:p>
            <a:r>
              <a:rPr lang="en-US" smtClean="0"/>
              <a:t>Massachusetts Department of Elementary and Secondary Education</a:t>
            </a:r>
            <a:endParaRPr lang="en-US"/>
          </a:p>
        </p:txBody>
      </p:sp>
      <p:sp>
        <p:nvSpPr>
          <p:cNvPr id="6" name="Slide Number Placeholder 5"/>
          <p:cNvSpPr>
            <a:spLocks noGrp="1"/>
          </p:cNvSpPr>
          <p:nvPr>
            <p:ph type="sldNum" sz="quarter" idx="12"/>
          </p:nvPr>
        </p:nvSpPr>
        <p:spPr/>
        <p:txBody>
          <a:bodyPr/>
          <a:lstStyle>
            <a:lvl1pPr algn="ctr">
              <a:defRPr/>
            </a:lvl1pPr>
          </a:lstStyle>
          <a:p>
            <a:fld id="{BD26C40E-487C-40A4-A841-8174FD7B7142}"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subtitle, li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95F4F7B-0081-4992-B1AA-BA7A5348C1F1}" type="datetime1">
              <a:rPr lang="en-US" smtClean="0"/>
              <a:pPr/>
              <a:t>7/16/2015</a:t>
            </a:fld>
            <a:endParaRPr lang="en-US" dirty="0"/>
          </a:p>
        </p:txBody>
      </p:sp>
      <p:sp>
        <p:nvSpPr>
          <p:cNvPr id="4" name="Footer Placeholder 3"/>
          <p:cNvSpPr>
            <a:spLocks noGrp="1"/>
          </p:cNvSpPr>
          <p:nvPr>
            <p:ph type="ftr" sz="quarter" idx="11"/>
          </p:nvPr>
        </p:nvSpPr>
        <p:spPr/>
        <p:txBody>
          <a:bodyPr/>
          <a:lstStyle/>
          <a:p>
            <a:r>
              <a:rPr lang="en-US" smtClean="0"/>
              <a:t>Massachusetts Department of Elementary and Secondary Education</a:t>
            </a:r>
            <a:endParaRPr lang="en-US" dirty="0"/>
          </a:p>
        </p:txBody>
      </p:sp>
      <p:sp>
        <p:nvSpPr>
          <p:cNvPr id="5" name="Slide Number Placeholder 4"/>
          <p:cNvSpPr>
            <a:spLocks noGrp="1"/>
          </p:cNvSpPr>
          <p:nvPr>
            <p:ph type="sldNum" sz="quarter" idx="12"/>
          </p:nvPr>
        </p:nvSpPr>
        <p:spPr/>
        <p:txBody>
          <a:bodyPr/>
          <a:lstStyle/>
          <a:p>
            <a:fld id="{BD26C40E-487C-40A4-A841-8174FD7B7142}" type="slidenum">
              <a:rPr lang="en-US" smtClean="0"/>
              <a:pPr/>
              <a:t>‹#›</a:t>
            </a:fld>
            <a:endParaRPr lang="en-US" dirty="0"/>
          </a:p>
        </p:txBody>
      </p:sp>
      <p:sp>
        <p:nvSpPr>
          <p:cNvPr id="6" name="Text Placeholder 2"/>
          <p:cNvSpPr>
            <a:spLocks noGrp="1"/>
          </p:cNvSpPr>
          <p:nvPr>
            <p:ph type="body" idx="1"/>
          </p:nvPr>
        </p:nvSpPr>
        <p:spPr>
          <a:xfrm>
            <a:off x="609600" y="1535113"/>
            <a:ext cx="7924800" cy="639762"/>
          </a:xfrm>
        </p:spPr>
        <p:txBody>
          <a:bodyPr anchor="b"/>
          <a:lstStyle>
            <a:lvl1pPr marL="0" indent="0">
              <a:buNone/>
              <a:defRPr sz="2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7" name="Content Placeholder 3"/>
          <p:cNvSpPr>
            <a:spLocks noGrp="1"/>
          </p:cNvSpPr>
          <p:nvPr>
            <p:ph sz="half" idx="2"/>
          </p:nvPr>
        </p:nvSpPr>
        <p:spPr>
          <a:xfrm>
            <a:off x="609600" y="2174875"/>
            <a:ext cx="7924800" cy="3951288"/>
          </a:xfrm>
        </p:spPr>
        <p:txBody>
          <a:bodyPr/>
          <a:lstStyle>
            <a:lvl1pPr>
              <a:defRPr sz="2800"/>
            </a:lvl1pPr>
            <a:lvl2pPr>
              <a:defRPr sz="2400"/>
            </a:lvl2pPr>
            <a:lvl3pPr>
              <a:defRPr sz="20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p:cSld name="Section Header">
    <p:spTree>
      <p:nvGrpSpPr>
        <p:cNvPr id="1" name=""/>
        <p:cNvGrpSpPr/>
        <p:nvPr/>
      </p:nvGrpSpPr>
      <p:grpSpPr>
        <a:xfrm>
          <a:off x="0" y="0"/>
          <a:ext cx="0" cy="0"/>
          <a:chOff x="0" y="0"/>
          <a:chExt cx="0" cy="0"/>
        </a:xfrm>
      </p:grpSpPr>
      <p:pic>
        <p:nvPicPr>
          <p:cNvPr id="8" name="Picture 7" descr="ESE Logo"/>
          <p:cNvPicPr>
            <a:picLocks noChangeAspect="1"/>
          </p:cNvPicPr>
          <p:nvPr/>
        </p:nvPicPr>
        <p:blipFill>
          <a:blip r:embed="rId2" cstate="print">
            <a:lum bright="20000"/>
          </a:blip>
          <a:srcRect t="-1145" r="79429" b="6542"/>
          <a:stretch>
            <a:fillRect/>
          </a:stretch>
        </p:blipFill>
        <p:spPr>
          <a:xfrm>
            <a:off x="6895187" y="1828800"/>
            <a:ext cx="2248812" cy="5029200"/>
          </a:xfrm>
          <a:prstGeom prst="rect">
            <a:avLst/>
          </a:prstGeom>
        </p:spPr>
      </p:pic>
      <p:sp>
        <p:nvSpPr>
          <p:cNvPr id="10" name="Title 1"/>
          <p:cNvSpPr>
            <a:spLocks noGrp="1"/>
          </p:cNvSpPr>
          <p:nvPr>
            <p:ph type="title"/>
          </p:nvPr>
        </p:nvSpPr>
        <p:spPr>
          <a:xfrm>
            <a:off x="685800" y="2209800"/>
            <a:ext cx="6781800" cy="2895600"/>
          </a:xfrm>
        </p:spPr>
        <p:txBody>
          <a:bodyPr anchor="b" anchorCtr="0">
            <a:noAutofit/>
          </a:bodyPr>
          <a:lstStyle>
            <a:lvl1pPr algn="l">
              <a:defRPr lang="en-US" sz="4400" kern="1200">
                <a:solidFill>
                  <a:schemeClr val="tx1"/>
                </a:solidFill>
                <a:latin typeface="+mj-lt"/>
                <a:ea typeface="+mj-ea"/>
                <a:cs typeface="+mj-cs"/>
              </a:defRPr>
            </a:lvl1pPr>
          </a:lstStyle>
          <a:p>
            <a:r>
              <a:rPr lang="en-US" smtClean="0"/>
              <a:t>Click to edit Master title style</a:t>
            </a:r>
            <a:endParaRPr lang="en-US" dirty="0"/>
          </a:p>
        </p:txBody>
      </p:sp>
      <p:sp>
        <p:nvSpPr>
          <p:cNvPr id="11" name="Text Placeholder 2"/>
          <p:cNvSpPr>
            <a:spLocks noGrp="1"/>
          </p:cNvSpPr>
          <p:nvPr>
            <p:ph type="body" idx="1"/>
          </p:nvPr>
        </p:nvSpPr>
        <p:spPr>
          <a:xfrm>
            <a:off x="685800" y="5105401"/>
            <a:ext cx="6781800" cy="685800"/>
          </a:xfrm>
        </p:spPr>
        <p:txBody>
          <a:bodyPr anchor="t" anchorCtr="0"/>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pic>
        <p:nvPicPr>
          <p:cNvPr id="6" name="Picture 2" descr="Massachusetts Department of Elementary and Secondary Education"/>
          <p:cNvPicPr>
            <a:picLocks noChangeAspect="1"/>
          </p:cNvPicPr>
          <p:nvPr userDrawn="1"/>
        </p:nvPicPr>
        <p:blipFill>
          <a:blip r:embed="rId3" cstate="print"/>
          <a:srcRect/>
          <a:stretch>
            <a:fillRect/>
          </a:stretch>
        </p:blipFill>
        <p:spPr bwMode="auto">
          <a:xfrm>
            <a:off x="4800600" y="6019800"/>
            <a:ext cx="2514600" cy="599975"/>
          </a:xfrm>
          <a:prstGeom prst="rect">
            <a:avLst/>
          </a:prstGeom>
          <a:noFill/>
          <a:ln w="9525">
            <a:noFill/>
            <a:miter lim="800000"/>
            <a:headEnd/>
            <a:tailEnd/>
          </a:ln>
        </p:spPr>
      </p:pic>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userDrawn="1">
  <p:cSld name="Section Header with Picture">
    <p:spTree>
      <p:nvGrpSpPr>
        <p:cNvPr id="1" name=""/>
        <p:cNvGrpSpPr/>
        <p:nvPr/>
      </p:nvGrpSpPr>
      <p:grpSpPr>
        <a:xfrm>
          <a:off x="0" y="0"/>
          <a:ext cx="0" cy="0"/>
          <a:chOff x="0" y="0"/>
          <a:chExt cx="0" cy="0"/>
        </a:xfrm>
      </p:grpSpPr>
      <p:pic>
        <p:nvPicPr>
          <p:cNvPr id="8" name="Picture 7" descr="ESE Logo"/>
          <p:cNvPicPr>
            <a:picLocks noChangeAspect="1"/>
          </p:cNvPicPr>
          <p:nvPr/>
        </p:nvPicPr>
        <p:blipFill>
          <a:blip r:embed="rId2" cstate="print">
            <a:lum bright="20000"/>
          </a:blip>
          <a:srcRect t="-1145" r="79429" b="6542"/>
          <a:stretch>
            <a:fillRect/>
          </a:stretch>
        </p:blipFill>
        <p:spPr>
          <a:xfrm>
            <a:off x="6895187" y="1828800"/>
            <a:ext cx="2248812" cy="5029200"/>
          </a:xfrm>
          <a:prstGeom prst="rect">
            <a:avLst/>
          </a:prstGeom>
        </p:spPr>
      </p:pic>
      <p:sp>
        <p:nvSpPr>
          <p:cNvPr id="10" name="Title 1"/>
          <p:cNvSpPr>
            <a:spLocks noGrp="1"/>
          </p:cNvSpPr>
          <p:nvPr>
            <p:ph type="title"/>
          </p:nvPr>
        </p:nvSpPr>
        <p:spPr>
          <a:xfrm>
            <a:off x="685800" y="2209800"/>
            <a:ext cx="6781800" cy="2895600"/>
          </a:xfrm>
        </p:spPr>
        <p:txBody>
          <a:bodyPr anchor="b" anchorCtr="0">
            <a:noAutofit/>
          </a:bodyPr>
          <a:lstStyle>
            <a:lvl1pPr algn="l">
              <a:defRPr lang="en-US" sz="4400" kern="1200">
                <a:solidFill>
                  <a:schemeClr val="tx1"/>
                </a:solidFill>
                <a:latin typeface="+mj-lt"/>
                <a:ea typeface="+mj-ea"/>
                <a:cs typeface="+mj-cs"/>
              </a:defRPr>
            </a:lvl1pPr>
          </a:lstStyle>
          <a:p>
            <a:r>
              <a:rPr lang="en-US" smtClean="0"/>
              <a:t>Click to edit Master title style</a:t>
            </a:r>
            <a:endParaRPr lang="en-US" dirty="0"/>
          </a:p>
        </p:txBody>
      </p:sp>
      <p:sp>
        <p:nvSpPr>
          <p:cNvPr id="11" name="Text Placeholder 2"/>
          <p:cNvSpPr>
            <a:spLocks noGrp="1"/>
          </p:cNvSpPr>
          <p:nvPr>
            <p:ph type="body" idx="1"/>
          </p:nvPr>
        </p:nvSpPr>
        <p:spPr>
          <a:xfrm>
            <a:off x="685800" y="5105401"/>
            <a:ext cx="6781800" cy="685800"/>
          </a:xfrm>
        </p:spPr>
        <p:txBody>
          <a:bodyPr anchor="t" anchorCtr="0"/>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13" name="Content Placeholder 12"/>
          <p:cNvSpPr>
            <a:spLocks noGrp="1"/>
          </p:cNvSpPr>
          <p:nvPr>
            <p:ph sz="quarter" idx="10"/>
          </p:nvPr>
        </p:nvSpPr>
        <p:spPr>
          <a:xfrm>
            <a:off x="685800" y="381000"/>
            <a:ext cx="6781800" cy="2286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pic>
        <p:nvPicPr>
          <p:cNvPr id="9" name="Picture 2" descr="Massachusetts Department of Elementary and Secondary Education"/>
          <p:cNvPicPr>
            <a:picLocks noChangeAspect="1"/>
          </p:cNvPicPr>
          <p:nvPr userDrawn="1"/>
        </p:nvPicPr>
        <p:blipFill>
          <a:blip r:embed="rId3" cstate="print"/>
          <a:srcRect/>
          <a:stretch>
            <a:fillRect/>
          </a:stretch>
        </p:blipFill>
        <p:spPr bwMode="auto">
          <a:xfrm>
            <a:off x="4800600" y="6019800"/>
            <a:ext cx="2514600" cy="599975"/>
          </a:xfrm>
          <a:prstGeom prst="rect">
            <a:avLst/>
          </a:prstGeom>
          <a:noFill/>
          <a:ln w="9525">
            <a:noFill/>
            <a:miter lim="800000"/>
            <a:headEnd/>
            <a:tailEnd/>
          </a:ln>
        </p:spPr>
      </p:pic>
    </p:spTree>
  </p:cSld>
  <p:clrMapOvr>
    <a:masterClrMapping/>
  </p:clrMapOvr>
  <p:hf hd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09600" y="1524000"/>
            <a:ext cx="38100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724400" y="1524000"/>
            <a:ext cx="38100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C8B71EE-B44A-4B18-9AB0-96D87421065F}" type="datetime1">
              <a:rPr lang="en-US" smtClean="0"/>
              <a:pPr/>
              <a:t>7/16/2015</a:t>
            </a:fld>
            <a:endParaRPr lang="en-US"/>
          </a:p>
        </p:txBody>
      </p:sp>
      <p:sp>
        <p:nvSpPr>
          <p:cNvPr id="6" name="Footer Placeholder 5"/>
          <p:cNvSpPr>
            <a:spLocks noGrp="1"/>
          </p:cNvSpPr>
          <p:nvPr>
            <p:ph type="ftr" sz="quarter" idx="11"/>
          </p:nvPr>
        </p:nvSpPr>
        <p:spPr/>
        <p:txBody>
          <a:bodyPr/>
          <a:lstStyle/>
          <a:p>
            <a:r>
              <a:rPr lang="en-US" smtClean="0"/>
              <a:t>Massachusetts Department of Elementary and Secondary Education</a:t>
            </a:r>
            <a:endParaRPr lang="en-US"/>
          </a:p>
        </p:txBody>
      </p:sp>
      <p:sp>
        <p:nvSpPr>
          <p:cNvPr id="7" name="Slide Number Placeholder 6"/>
          <p:cNvSpPr>
            <a:spLocks noGrp="1"/>
          </p:cNvSpPr>
          <p:nvPr>
            <p:ph type="sldNum" sz="quarter" idx="12"/>
          </p:nvPr>
        </p:nvSpPr>
        <p:spPr/>
        <p:txBody>
          <a:bodyPr/>
          <a:lstStyle>
            <a:lvl1pPr algn="ctr">
              <a:defRPr/>
            </a:lvl1pPr>
          </a:lstStyle>
          <a:p>
            <a:fld id="{BD26C40E-487C-40A4-A841-8174FD7B7142}"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09600" y="1535113"/>
            <a:ext cx="3810000" cy="639762"/>
          </a:xfrm>
        </p:spPr>
        <p:txBody>
          <a:bodyPr anchor="b"/>
          <a:lstStyle>
            <a:lvl1pPr marL="0" indent="0">
              <a:buNone/>
              <a:defRPr sz="2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3810000" cy="3951288"/>
          </a:xfrm>
        </p:spPr>
        <p:txBody>
          <a:bodyPr/>
          <a:lstStyle>
            <a:lvl1pPr>
              <a:defRPr sz="2800"/>
            </a:lvl1pPr>
            <a:lvl2pPr>
              <a:defRPr sz="2400"/>
            </a:lvl2pPr>
            <a:lvl3pPr>
              <a:defRPr sz="20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722904" y="1535113"/>
            <a:ext cx="3811496" cy="639762"/>
          </a:xfrm>
        </p:spPr>
        <p:txBody>
          <a:bodyPr anchor="b"/>
          <a:lstStyle>
            <a:lvl1pPr marL="0" indent="0">
              <a:buNone/>
              <a:defRPr sz="2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722904" y="2174875"/>
            <a:ext cx="3811496" cy="3951288"/>
          </a:xfrm>
        </p:spPr>
        <p:txBody>
          <a:bodyPr/>
          <a:lstStyle>
            <a:lvl1pPr>
              <a:defRPr sz="2800"/>
            </a:lvl1pPr>
            <a:lvl2pPr>
              <a:defRPr sz="2400"/>
            </a:lvl2pPr>
            <a:lvl3pPr>
              <a:defRPr sz="20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D1AD7733-F36D-4647-94D7-3A813009224E}" type="datetime1">
              <a:rPr lang="en-US" smtClean="0"/>
              <a:pPr/>
              <a:t>7/16/2015</a:t>
            </a:fld>
            <a:endParaRPr lang="en-US"/>
          </a:p>
        </p:txBody>
      </p:sp>
      <p:sp>
        <p:nvSpPr>
          <p:cNvPr id="8" name="Footer Placeholder 7"/>
          <p:cNvSpPr>
            <a:spLocks noGrp="1"/>
          </p:cNvSpPr>
          <p:nvPr>
            <p:ph type="ftr" sz="quarter" idx="11"/>
          </p:nvPr>
        </p:nvSpPr>
        <p:spPr/>
        <p:txBody>
          <a:bodyPr/>
          <a:lstStyle/>
          <a:p>
            <a:r>
              <a:rPr lang="en-US" smtClean="0"/>
              <a:t>Massachusetts Department of Elementary and Secondary Education</a:t>
            </a:r>
            <a:endParaRPr lang="en-US"/>
          </a:p>
        </p:txBody>
      </p:sp>
      <p:sp>
        <p:nvSpPr>
          <p:cNvPr id="9" name="Slide Number Placeholder 8"/>
          <p:cNvSpPr>
            <a:spLocks noGrp="1"/>
          </p:cNvSpPr>
          <p:nvPr>
            <p:ph type="sldNum" sz="quarter" idx="12"/>
          </p:nvPr>
        </p:nvSpPr>
        <p:spPr/>
        <p:txBody>
          <a:bodyPr/>
          <a:lstStyle>
            <a:lvl1pPr algn="ctr">
              <a:defRPr/>
            </a:lvl1pPr>
          </a:lstStyle>
          <a:p>
            <a:fld id="{BD26C40E-487C-40A4-A841-8174FD7B7142}"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0DBA47D-CCBB-410C-ABA0-8A0D02B57B23}" type="datetime1">
              <a:rPr lang="en-US" smtClean="0"/>
              <a:pPr/>
              <a:t>7/16/2015</a:t>
            </a:fld>
            <a:endParaRPr lang="en-US"/>
          </a:p>
        </p:txBody>
      </p:sp>
      <p:sp>
        <p:nvSpPr>
          <p:cNvPr id="4" name="Footer Placeholder 3"/>
          <p:cNvSpPr>
            <a:spLocks noGrp="1"/>
          </p:cNvSpPr>
          <p:nvPr>
            <p:ph type="ftr" sz="quarter" idx="11"/>
          </p:nvPr>
        </p:nvSpPr>
        <p:spPr/>
        <p:txBody>
          <a:bodyPr/>
          <a:lstStyle/>
          <a:p>
            <a:r>
              <a:rPr lang="en-US" smtClean="0"/>
              <a:t>Massachusetts Department of Elementary and Secondary Education</a:t>
            </a:r>
            <a:endParaRPr lang="en-US"/>
          </a:p>
        </p:txBody>
      </p:sp>
      <p:sp>
        <p:nvSpPr>
          <p:cNvPr id="5" name="Slide Number Placeholder 4"/>
          <p:cNvSpPr>
            <a:spLocks noGrp="1"/>
          </p:cNvSpPr>
          <p:nvPr>
            <p:ph type="sldNum" sz="quarter" idx="12"/>
          </p:nvPr>
        </p:nvSpPr>
        <p:spPr/>
        <p:txBody>
          <a:bodyPr/>
          <a:lstStyle>
            <a:lvl1pPr algn="ctr">
              <a:defRPr/>
            </a:lvl1pPr>
          </a:lstStyle>
          <a:p>
            <a:fld id="{BD26C40E-487C-40A4-A841-8174FD7B7142}"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3D1942B-042A-4609-9073-EEA1CBC01FF6}" type="datetime1">
              <a:rPr lang="en-US" smtClean="0"/>
              <a:pPr/>
              <a:t>7/16/2015</a:t>
            </a:fld>
            <a:endParaRPr lang="en-US"/>
          </a:p>
        </p:txBody>
      </p:sp>
      <p:sp>
        <p:nvSpPr>
          <p:cNvPr id="3" name="Footer Placeholder 2"/>
          <p:cNvSpPr>
            <a:spLocks noGrp="1"/>
          </p:cNvSpPr>
          <p:nvPr>
            <p:ph type="ftr" sz="quarter" idx="11"/>
          </p:nvPr>
        </p:nvSpPr>
        <p:spPr/>
        <p:txBody>
          <a:bodyPr/>
          <a:lstStyle/>
          <a:p>
            <a:r>
              <a:rPr lang="en-US" smtClean="0"/>
              <a:t>Massachusetts Department of Elementary and Secondary Education</a:t>
            </a:r>
            <a:endParaRPr lang="en-US"/>
          </a:p>
        </p:txBody>
      </p:sp>
      <p:sp>
        <p:nvSpPr>
          <p:cNvPr id="4" name="Slide Number Placeholder 3"/>
          <p:cNvSpPr>
            <a:spLocks noGrp="1"/>
          </p:cNvSpPr>
          <p:nvPr>
            <p:ph type="sldNum" sz="quarter" idx="12"/>
          </p:nvPr>
        </p:nvSpPr>
        <p:spPr/>
        <p:txBody>
          <a:bodyPr/>
          <a:lstStyle>
            <a:lvl1pPr algn="ctr">
              <a:defRPr/>
            </a:lvl1pPr>
          </a:lstStyle>
          <a:p>
            <a:fld id="{BD26C40E-487C-40A4-A841-8174FD7B7142}"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gif"/><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9" name="Picture 8" descr="ESE_StarLogo_2881_1401_transparent_color.gif"/>
          <p:cNvPicPr>
            <a:picLocks noChangeAspect="1"/>
          </p:cNvPicPr>
          <p:nvPr/>
        </p:nvPicPr>
        <p:blipFill>
          <a:blip r:embed="rId15" cstate="print">
            <a:lum bright="40000"/>
          </a:blip>
          <a:srcRect r="76032"/>
          <a:stretch>
            <a:fillRect/>
          </a:stretch>
        </p:blipFill>
        <p:spPr>
          <a:xfrm>
            <a:off x="8258088" y="4953000"/>
            <a:ext cx="914400" cy="1905000"/>
          </a:xfrm>
          <a:prstGeom prst="rect">
            <a:avLst/>
          </a:prstGeom>
        </p:spPr>
      </p:pic>
      <p:pic>
        <p:nvPicPr>
          <p:cNvPr id="8" name="Picture 7" descr="ESE_StarLogo_2881_1401_transparent_color.gif"/>
          <p:cNvPicPr>
            <a:picLocks noChangeAspect="1"/>
          </p:cNvPicPr>
          <p:nvPr/>
        </p:nvPicPr>
        <p:blipFill>
          <a:blip r:embed="rId15" cstate="print">
            <a:lum bright="40000"/>
          </a:blip>
          <a:srcRect r="76032"/>
          <a:stretch>
            <a:fillRect/>
          </a:stretch>
        </p:blipFill>
        <p:spPr>
          <a:xfrm>
            <a:off x="8258088" y="4953000"/>
            <a:ext cx="914400" cy="1905000"/>
          </a:xfrm>
          <a:prstGeom prst="rect">
            <a:avLst/>
          </a:prstGeom>
        </p:spPr>
      </p:pic>
      <p:pic>
        <p:nvPicPr>
          <p:cNvPr id="7" name="Picture 6" descr="ESE Logo"/>
          <p:cNvPicPr>
            <a:picLocks noChangeAspect="1"/>
          </p:cNvPicPr>
          <p:nvPr/>
        </p:nvPicPr>
        <p:blipFill>
          <a:blip r:embed="rId15" cstate="print">
            <a:lum bright="40000"/>
          </a:blip>
          <a:srcRect r="76032"/>
          <a:stretch>
            <a:fillRect/>
          </a:stretch>
        </p:blipFill>
        <p:spPr>
          <a:xfrm>
            <a:off x="8258088" y="4953000"/>
            <a:ext cx="914400" cy="1905000"/>
          </a:xfrm>
          <a:prstGeom prst="rect">
            <a:avLst/>
          </a:prstGeom>
        </p:spPr>
      </p:pic>
      <p:sp>
        <p:nvSpPr>
          <p:cNvPr id="2" name="Title Placeholder 1"/>
          <p:cNvSpPr>
            <a:spLocks noGrp="1"/>
          </p:cNvSpPr>
          <p:nvPr>
            <p:ph type="title"/>
          </p:nvPr>
        </p:nvSpPr>
        <p:spPr>
          <a:xfrm>
            <a:off x="609600" y="274638"/>
            <a:ext cx="7924800" cy="11430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09600" y="1524000"/>
            <a:ext cx="7924800" cy="46021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858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6522371-60CA-4147-A4C9-1D7022A867E1}" type="datetime1">
              <a:rPr lang="en-US" smtClean="0"/>
              <a:pPr/>
              <a:t>7/16/2015</a:t>
            </a:fld>
            <a:endParaRPr lang="en-US" dirty="0"/>
          </a:p>
        </p:txBody>
      </p:sp>
      <p:sp>
        <p:nvSpPr>
          <p:cNvPr id="5" name="Footer Placeholder 4"/>
          <p:cNvSpPr>
            <a:spLocks noGrp="1"/>
          </p:cNvSpPr>
          <p:nvPr>
            <p:ph type="ftr" sz="quarter" idx="3"/>
          </p:nvPr>
        </p:nvSpPr>
        <p:spPr>
          <a:xfrm>
            <a:off x="3124200" y="6356350"/>
            <a:ext cx="5410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r>
              <a:rPr lang="en-US" smtClean="0"/>
              <a:t>Massachusetts Department of Elementary and Secondary Education</a:t>
            </a:r>
            <a:endParaRPr lang="en-US" dirty="0"/>
          </a:p>
        </p:txBody>
      </p:sp>
      <p:sp>
        <p:nvSpPr>
          <p:cNvPr id="6" name="Slide Number Placeholder 5"/>
          <p:cNvSpPr>
            <a:spLocks noGrp="1"/>
          </p:cNvSpPr>
          <p:nvPr>
            <p:ph type="sldNum" sz="quarter" idx="4"/>
          </p:nvPr>
        </p:nvSpPr>
        <p:spPr>
          <a:xfrm>
            <a:off x="8486688" y="5257800"/>
            <a:ext cx="533400" cy="457200"/>
          </a:xfrm>
          <a:prstGeom prst="rect">
            <a:avLst/>
          </a:prstGeom>
        </p:spPr>
        <p:txBody>
          <a:bodyPr vert="horz" lIns="91440" tIns="45720" rIns="91440" bIns="45720" rtlCol="0" anchor="ctr"/>
          <a:lstStyle>
            <a:lvl1pPr algn="ctr">
              <a:defRPr sz="1600">
                <a:solidFill>
                  <a:schemeClr val="tx1">
                    <a:tint val="75000"/>
                  </a:schemeClr>
                </a:solidFill>
                <a:latin typeface="+mj-lt"/>
              </a:defRPr>
            </a:lvl1pPr>
          </a:lstStyle>
          <a:p>
            <a:fld id="{BD26C40E-487C-40A4-A841-8174FD7B7142}"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749" r:id="rId1"/>
    <p:sldLayoutId id="2147483750" r:id="rId2"/>
    <p:sldLayoutId id="2147483751" r:id="rId3"/>
    <p:sldLayoutId id="2147483752" r:id="rId4"/>
    <p:sldLayoutId id="2147483753" r:id="rId5"/>
    <p:sldLayoutId id="2147483754" r:id="rId6"/>
    <p:sldLayoutId id="2147483755" r:id="rId7"/>
    <p:sldLayoutId id="2147483756" r:id="rId8"/>
    <p:sldLayoutId id="2147483757" r:id="rId9"/>
    <p:sldLayoutId id="2147483758" r:id="rId10"/>
    <p:sldLayoutId id="2147483759" r:id="rId11"/>
    <p:sldLayoutId id="2147483760" r:id="rId12"/>
    <p:sldLayoutId id="2147483761" r:id="rId13"/>
  </p:sldLayoutIdLst>
  <p:hf hdr="0" dt="0"/>
  <p:txStyles>
    <p:titleStyle>
      <a:lvl1pPr algn="l"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Clr>
          <a:schemeClr val="accent1"/>
        </a:buClr>
        <a:buFont typeface="Wingdings 2" pitchFamily="18" charset="2"/>
        <a:buChar char=""/>
        <a:defRPr sz="2800" kern="1200">
          <a:solidFill>
            <a:schemeClr val="tx1"/>
          </a:solidFill>
          <a:latin typeface="Tahoma" pitchFamily="34" charset="0"/>
          <a:ea typeface="Tahoma" pitchFamily="34" charset="0"/>
          <a:cs typeface="Tahoma" pitchFamily="34" charset="0"/>
        </a:defRPr>
      </a:lvl1pPr>
      <a:lvl2pPr marL="742950" indent="-285750" algn="l" defTabSz="914400" rtl="0" eaLnBrk="1" latinLnBrk="0" hangingPunct="1">
        <a:spcBef>
          <a:spcPct val="20000"/>
        </a:spcBef>
        <a:buClr>
          <a:schemeClr val="accent1"/>
        </a:buClr>
        <a:buFont typeface="Wingdings 2" pitchFamily="18" charset="2"/>
        <a:buChar char="ê"/>
        <a:defRPr sz="2400" kern="1200">
          <a:solidFill>
            <a:schemeClr val="tx1"/>
          </a:solidFill>
          <a:latin typeface="Tahoma" pitchFamily="34" charset="0"/>
          <a:ea typeface="Tahoma" pitchFamily="34" charset="0"/>
          <a:cs typeface="Tahoma" pitchFamily="34" charset="0"/>
        </a:defRPr>
      </a:lvl2pPr>
      <a:lvl3pPr marL="1143000" indent="-228600" algn="l" defTabSz="914400" rtl="0" eaLnBrk="1" latinLnBrk="0" hangingPunct="1">
        <a:spcBef>
          <a:spcPct val="20000"/>
        </a:spcBef>
        <a:buClr>
          <a:schemeClr val="accent1"/>
        </a:buClr>
        <a:buFont typeface="Wingdings 2" pitchFamily="18" charset="2"/>
        <a:buChar char="ê"/>
        <a:defRPr sz="2000" kern="1200">
          <a:solidFill>
            <a:schemeClr val="tx1"/>
          </a:solidFill>
          <a:latin typeface="Tahoma" pitchFamily="34" charset="0"/>
          <a:ea typeface="Tahoma" pitchFamily="34" charset="0"/>
          <a:cs typeface="Tahoma" pitchFamily="34" charset="0"/>
        </a:defRPr>
      </a:lvl3pPr>
      <a:lvl4pPr marL="1600200" indent="-228600" algn="l" defTabSz="914400" rtl="0" eaLnBrk="1" latinLnBrk="0" hangingPunct="1">
        <a:spcBef>
          <a:spcPct val="20000"/>
        </a:spcBef>
        <a:buClr>
          <a:schemeClr val="accent1"/>
        </a:buClr>
        <a:buFont typeface="Wingdings 2" pitchFamily="18" charset="2"/>
        <a:buChar char="ê"/>
        <a:defRPr sz="2000" kern="1200">
          <a:solidFill>
            <a:schemeClr val="tx1"/>
          </a:solidFill>
          <a:latin typeface="Tahoma" pitchFamily="34" charset="0"/>
          <a:ea typeface="Tahoma" pitchFamily="34" charset="0"/>
          <a:cs typeface="Tahoma" pitchFamily="34" charset="0"/>
        </a:defRPr>
      </a:lvl4pPr>
      <a:lvl5pPr marL="2057400" indent="-228600" algn="l" defTabSz="914400" rtl="0" eaLnBrk="1" latinLnBrk="0" hangingPunct="1">
        <a:spcBef>
          <a:spcPct val="20000"/>
        </a:spcBef>
        <a:buClr>
          <a:schemeClr val="accent1"/>
        </a:buClr>
        <a:buFont typeface="Wingdings 2" pitchFamily="18" charset="2"/>
        <a:buChar char="ê"/>
        <a:defRPr sz="2000" kern="1200">
          <a:solidFill>
            <a:schemeClr val="tx1"/>
          </a:solidFill>
          <a:latin typeface="Tahoma" pitchFamily="34" charset="0"/>
          <a:ea typeface="Tahoma" pitchFamily="34" charset="0"/>
          <a:cs typeface="Tahoma"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219200"/>
            <a:ext cx="7772400" cy="1905000"/>
          </a:xfrm>
        </p:spPr>
        <p:txBody>
          <a:bodyPr>
            <a:normAutofit/>
          </a:bodyPr>
          <a:lstStyle/>
          <a:p>
            <a:r>
              <a:rPr lang="en-US" sz="3900" dirty="0" smtClean="0"/>
              <a:t>A Changing Metric:</a:t>
            </a:r>
            <a:br>
              <a:rPr lang="en-US" sz="3900" dirty="0" smtClean="0"/>
            </a:br>
            <a:r>
              <a:rPr lang="en-US" sz="3900" dirty="0" smtClean="0"/>
              <a:t>Low Income vs.</a:t>
            </a:r>
            <a:br>
              <a:rPr lang="en-US" sz="3900" dirty="0" smtClean="0"/>
            </a:br>
            <a:r>
              <a:rPr lang="en-US" sz="3900" dirty="0" smtClean="0"/>
              <a:t>Economically Disadvantaged</a:t>
            </a:r>
            <a:endParaRPr lang="en-US" sz="3900" dirty="0"/>
          </a:p>
        </p:txBody>
      </p:sp>
      <p:sp>
        <p:nvSpPr>
          <p:cNvPr id="3" name="Subtitle 2"/>
          <p:cNvSpPr>
            <a:spLocks noGrp="1"/>
          </p:cNvSpPr>
          <p:nvPr>
            <p:ph type="subTitle" idx="1"/>
          </p:nvPr>
        </p:nvSpPr>
        <p:spPr>
          <a:xfrm>
            <a:off x="0" y="3886200"/>
            <a:ext cx="6705600" cy="1066800"/>
          </a:xfrm>
        </p:spPr>
        <p:txBody>
          <a:bodyPr>
            <a:normAutofit/>
          </a:bodyPr>
          <a:lstStyle/>
          <a:p>
            <a:r>
              <a:rPr lang="en-US" sz="1800" dirty="0" smtClean="0"/>
              <a:t>Revised July 6, 2015</a:t>
            </a:r>
            <a:endParaRPr lang="en-US" sz="18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t>How It Works</a:t>
            </a:r>
            <a:endParaRPr lang="en-US" sz="4000" dirty="0"/>
          </a:p>
        </p:txBody>
      </p:sp>
      <p:sp>
        <p:nvSpPr>
          <p:cNvPr id="3" name="Content Placeholder 2"/>
          <p:cNvSpPr>
            <a:spLocks noGrp="1"/>
          </p:cNvSpPr>
          <p:nvPr>
            <p:ph idx="1"/>
          </p:nvPr>
        </p:nvSpPr>
        <p:spPr/>
        <p:txBody>
          <a:bodyPr>
            <a:normAutofit/>
          </a:bodyPr>
          <a:lstStyle/>
          <a:p>
            <a:r>
              <a:rPr lang="en-US" sz="2400" dirty="0" smtClean="0"/>
              <a:t>ESE collaborates with EOHHS to match </a:t>
            </a:r>
            <a:r>
              <a:rPr lang="en-US" sz="2400" b="1" dirty="0" smtClean="0"/>
              <a:t>all enrolled students </a:t>
            </a:r>
            <a:r>
              <a:rPr lang="en-US" sz="2400" dirty="0" smtClean="0"/>
              <a:t>against the Direct Certification database</a:t>
            </a:r>
          </a:p>
          <a:p>
            <a:r>
              <a:rPr lang="en-US" sz="2400" dirty="0" smtClean="0"/>
              <a:t>Matches students that are participating in SNAP, TAFDC, foster care or </a:t>
            </a:r>
            <a:r>
              <a:rPr lang="en-US" sz="2400" dirty="0" err="1" smtClean="0"/>
              <a:t>MassHealth</a:t>
            </a:r>
            <a:r>
              <a:rPr lang="en-US" sz="2400" dirty="0" smtClean="0"/>
              <a:t> (up to 130% of poverty)</a:t>
            </a:r>
          </a:p>
          <a:p>
            <a:r>
              <a:rPr lang="en-US" sz="2400" dirty="0" smtClean="0"/>
              <a:t>Match is run three times a year (October 1, March 1 and end of year)</a:t>
            </a:r>
          </a:p>
          <a:p>
            <a:r>
              <a:rPr lang="en-US" sz="2400" dirty="0" smtClean="0"/>
              <a:t>Result is a student by student classification of </a:t>
            </a:r>
            <a:r>
              <a:rPr lang="en-US" sz="2400" b="1" dirty="0" smtClean="0"/>
              <a:t>“economically disadvantaged” </a:t>
            </a:r>
            <a:r>
              <a:rPr lang="en-US" sz="2400" dirty="0" smtClean="0"/>
              <a:t>status</a:t>
            </a:r>
          </a:p>
        </p:txBody>
      </p:sp>
      <p:sp>
        <p:nvSpPr>
          <p:cNvPr id="4" name="Footer Placeholder 3"/>
          <p:cNvSpPr>
            <a:spLocks noGrp="1"/>
          </p:cNvSpPr>
          <p:nvPr>
            <p:ph type="ftr" sz="quarter" idx="11"/>
          </p:nvPr>
        </p:nvSpPr>
        <p:spPr/>
        <p:txBody>
          <a:bodyPr/>
          <a:lstStyle/>
          <a:p>
            <a:r>
              <a:rPr lang="en-US" smtClean="0"/>
              <a:t>Massachusetts Department of Elementary and Secondary Education</a:t>
            </a:r>
            <a:endParaRPr lang="en-US"/>
          </a:p>
        </p:txBody>
      </p:sp>
      <p:sp>
        <p:nvSpPr>
          <p:cNvPr id="5" name="Slide Number Placeholder 4"/>
          <p:cNvSpPr>
            <a:spLocks noGrp="1"/>
          </p:cNvSpPr>
          <p:nvPr>
            <p:ph type="sldNum" sz="quarter" idx="12"/>
          </p:nvPr>
        </p:nvSpPr>
        <p:spPr/>
        <p:txBody>
          <a:bodyPr/>
          <a:lstStyle/>
          <a:p>
            <a:fld id="{BD26C40E-487C-40A4-A841-8174FD7B7142}" type="slidenum">
              <a:rPr lang="en-US" smtClean="0"/>
              <a:pPr/>
              <a:t>10</a:t>
            </a:fld>
            <a:endParaRPr 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74638"/>
            <a:ext cx="8534400" cy="1143000"/>
          </a:xfrm>
        </p:spPr>
        <p:txBody>
          <a:bodyPr>
            <a:normAutofit/>
          </a:bodyPr>
          <a:lstStyle/>
          <a:p>
            <a:r>
              <a:rPr lang="en-US" dirty="0" smtClean="0"/>
              <a:t>How do the Results Compare?</a:t>
            </a:r>
            <a:endParaRPr lang="en-US" dirty="0"/>
          </a:p>
        </p:txBody>
      </p:sp>
      <p:sp>
        <p:nvSpPr>
          <p:cNvPr id="3" name="Content Placeholder 2"/>
          <p:cNvSpPr>
            <a:spLocks noGrp="1"/>
          </p:cNvSpPr>
          <p:nvPr>
            <p:ph idx="1"/>
          </p:nvPr>
        </p:nvSpPr>
        <p:spPr>
          <a:xfrm>
            <a:off x="533400" y="3200400"/>
            <a:ext cx="7924800" cy="3230563"/>
          </a:xfrm>
        </p:spPr>
        <p:txBody>
          <a:bodyPr>
            <a:normAutofit lnSpcReduction="10000"/>
          </a:bodyPr>
          <a:lstStyle/>
          <a:p>
            <a:r>
              <a:rPr lang="en-US" sz="2400" dirty="0" smtClean="0"/>
              <a:t>Statewide percentage decreased by 12 percentage points</a:t>
            </a:r>
          </a:p>
          <a:p>
            <a:r>
              <a:rPr lang="en-US" sz="2400" dirty="0" smtClean="0"/>
              <a:t>31.4% reduction in the number of students </a:t>
            </a:r>
          </a:p>
          <a:p>
            <a:r>
              <a:rPr lang="en-US" sz="2400" dirty="0" smtClean="0"/>
              <a:t>Differentiated impact across districts</a:t>
            </a:r>
          </a:p>
          <a:p>
            <a:r>
              <a:rPr lang="en-US" sz="2400" dirty="0" smtClean="0"/>
              <a:t>Of the ten districts with the highest relative share of the low income population in 2014, nine of the ten are still in the top ten of relative share with the new metric</a:t>
            </a:r>
          </a:p>
          <a:p>
            <a:endParaRPr lang="en-US" dirty="0" smtClean="0"/>
          </a:p>
          <a:p>
            <a:pPr>
              <a:buNone/>
            </a:pPr>
            <a:endParaRPr lang="en-US" dirty="0"/>
          </a:p>
        </p:txBody>
      </p:sp>
      <p:sp>
        <p:nvSpPr>
          <p:cNvPr id="4" name="Footer Placeholder 3"/>
          <p:cNvSpPr>
            <a:spLocks noGrp="1"/>
          </p:cNvSpPr>
          <p:nvPr>
            <p:ph type="ftr" sz="quarter" idx="11"/>
          </p:nvPr>
        </p:nvSpPr>
        <p:spPr/>
        <p:txBody>
          <a:bodyPr/>
          <a:lstStyle/>
          <a:p>
            <a:r>
              <a:rPr lang="en-US" smtClean="0"/>
              <a:t>Massachusetts Department of Elementary and Secondary Education</a:t>
            </a:r>
            <a:endParaRPr lang="en-US"/>
          </a:p>
        </p:txBody>
      </p:sp>
      <p:sp>
        <p:nvSpPr>
          <p:cNvPr id="5" name="Slide Number Placeholder 4"/>
          <p:cNvSpPr>
            <a:spLocks noGrp="1"/>
          </p:cNvSpPr>
          <p:nvPr>
            <p:ph type="sldNum" sz="quarter" idx="12"/>
          </p:nvPr>
        </p:nvSpPr>
        <p:spPr/>
        <p:txBody>
          <a:bodyPr/>
          <a:lstStyle/>
          <a:p>
            <a:fld id="{BD26C40E-487C-40A4-A841-8174FD7B7142}" type="slidenum">
              <a:rPr lang="en-US" smtClean="0"/>
              <a:pPr/>
              <a:t>11</a:t>
            </a:fld>
            <a:endParaRPr lang="en-US"/>
          </a:p>
        </p:txBody>
      </p:sp>
      <p:graphicFrame>
        <p:nvGraphicFramePr>
          <p:cNvPr id="6" name="Content Placeholder 5"/>
          <p:cNvGraphicFramePr>
            <a:graphicFrameLocks/>
          </p:cNvGraphicFramePr>
          <p:nvPr/>
        </p:nvGraphicFramePr>
        <p:xfrm>
          <a:off x="457200" y="1600200"/>
          <a:ext cx="8381873" cy="1381760"/>
        </p:xfrm>
        <a:graphic>
          <a:graphicData uri="http://schemas.openxmlformats.org/drawingml/2006/table">
            <a:tbl>
              <a:tblPr firstRow="1" bandRow="1">
                <a:tableStyleId>{073A0DAA-6AF3-43AB-8588-CEC1D06C72B9}</a:tableStyleId>
              </a:tblPr>
              <a:tblGrid>
                <a:gridCol w="987743"/>
                <a:gridCol w="2781491"/>
                <a:gridCol w="1945639"/>
                <a:gridCol w="1371600"/>
                <a:gridCol w="1295400"/>
              </a:tblGrid>
              <a:tr h="370840">
                <a:tc>
                  <a:txBody>
                    <a:bodyPr/>
                    <a:lstStyle/>
                    <a:p>
                      <a:pPr algn="ctr"/>
                      <a:r>
                        <a:rPr lang="en-US" dirty="0" smtClean="0"/>
                        <a:t>Year</a:t>
                      </a:r>
                      <a:endParaRPr lang="en-US" dirty="0"/>
                    </a:p>
                  </a:txBody>
                  <a:tcPr anchor="ctr"/>
                </a:tc>
                <a:tc>
                  <a:txBody>
                    <a:bodyPr/>
                    <a:lstStyle/>
                    <a:p>
                      <a:pPr algn="ctr"/>
                      <a:r>
                        <a:rPr lang="en-US" dirty="0" smtClean="0"/>
                        <a:t>Measure</a:t>
                      </a:r>
                      <a:endParaRPr lang="en-US" dirty="0"/>
                    </a:p>
                  </a:txBody>
                  <a:tcPr anchor="ctr"/>
                </a:tc>
                <a:tc>
                  <a:txBody>
                    <a:bodyPr/>
                    <a:lstStyle/>
                    <a:p>
                      <a:pPr algn="ctr"/>
                      <a:r>
                        <a:rPr lang="en-US" dirty="0" smtClean="0"/>
                        <a:t># of Students</a:t>
                      </a:r>
                      <a:r>
                        <a:rPr lang="en-US" baseline="0" dirty="0" smtClean="0"/>
                        <a:t> Enrolled</a:t>
                      </a:r>
                      <a:endParaRPr lang="en-US" dirty="0"/>
                    </a:p>
                  </a:txBody>
                  <a:tcPr anchor="ctr"/>
                </a:tc>
                <a:tc>
                  <a:txBody>
                    <a:bodyPr/>
                    <a:lstStyle/>
                    <a:p>
                      <a:pPr algn="ctr"/>
                      <a:r>
                        <a:rPr lang="en-US" dirty="0" smtClean="0"/>
                        <a:t>Number Classified</a:t>
                      </a:r>
                      <a:endParaRPr lang="en-US" dirty="0"/>
                    </a:p>
                  </a:txBody>
                  <a:tcPr anchor="ctr"/>
                </a:tc>
                <a:tc>
                  <a:txBody>
                    <a:bodyPr/>
                    <a:lstStyle/>
                    <a:p>
                      <a:pPr algn="ctr"/>
                      <a:r>
                        <a:rPr lang="en-US" dirty="0" smtClean="0"/>
                        <a:t>Percent Classified</a:t>
                      </a:r>
                      <a:endParaRPr lang="en-US" dirty="0"/>
                    </a:p>
                  </a:txBody>
                  <a:tcPr anchor="ctr"/>
                </a:tc>
              </a:tr>
              <a:tr h="370840">
                <a:tc>
                  <a:txBody>
                    <a:bodyPr/>
                    <a:lstStyle/>
                    <a:p>
                      <a:r>
                        <a:rPr lang="en-US" sz="1600" dirty="0" smtClean="0"/>
                        <a:t>2013-14</a:t>
                      </a:r>
                      <a:endParaRPr lang="en-US" sz="1600" dirty="0"/>
                    </a:p>
                  </a:txBody>
                  <a:tcPr/>
                </a:tc>
                <a:tc>
                  <a:txBody>
                    <a:bodyPr/>
                    <a:lstStyle/>
                    <a:p>
                      <a:pPr algn="ctr"/>
                      <a:r>
                        <a:rPr lang="en-US" sz="1600" dirty="0" smtClean="0"/>
                        <a:t>Low Income</a:t>
                      </a:r>
                      <a:endParaRPr lang="en-US" sz="160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dirty="0" smtClean="0"/>
                        <a:t>955,739</a:t>
                      </a:r>
                    </a:p>
                  </a:txBody>
                  <a:tcPr/>
                </a:tc>
                <a:tc>
                  <a:txBody>
                    <a:bodyPr/>
                    <a:lstStyle/>
                    <a:p>
                      <a:pPr algn="ctr"/>
                      <a:r>
                        <a:rPr lang="en-US" sz="1600" dirty="0" smtClean="0"/>
                        <a:t>365,885</a:t>
                      </a:r>
                      <a:endParaRPr lang="en-US" sz="1600" dirty="0"/>
                    </a:p>
                  </a:txBody>
                  <a:tcPr/>
                </a:tc>
                <a:tc>
                  <a:txBody>
                    <a:bodyPr/>
                    <a:lstStyle/>
                    <a:p>
                      <a:pPr algn="ctr"/>
                      <a:r>
                        <a:rPr lang="en-US" sz="1600" dirty="0" smtClean="0"/>
                        <a:t>38.3%</a:t>
                      </a:r>
                      <a:endParaRPr lang="en-US" sz="1600" dirty="0"/>
                    </a:p>
                  </a:txBody>
                  <a:tcPr/>
                </a:tc>
              </a:tr>
              <a:tr h="370840">
                <a:tc>
                  <a:txBody>
                    <a:bodyPr/>
                    <a:lstStyle/>
                    <a:p>
                      <a:r>
                        <a:rPr lang="en-US" sz="1600" dirty="0" smtClean="0"/>
                        <a:t>2014-15</a:t>
                      </a:r>
                      <a:endParaRPr lang="en-US" sz="1600" dirty="0"/>
                    </a:p>
                  </a:txBody>
                  <a:tcPr/>
                </a:tc>
                <a:tc>
                  <a:txBody>
                    <a:bodyPr/>
                    <a:lstStyle/>
                    <a:p>
                      <a:pPr algn="ctr"/>
                      <a:r>
                        <a:rPr lang="en-US" sz="1600" dirty="0" smtClean="0"/>
                        <a:t>Economically Disadvantaged</a:t>
                      </a:r>
                      <a:endParaRPr lang="en-US" sz="1600" dirty="0"/>
                    </a:p>
                  </a:txBody>
                  <a:tcPr/>
                </a:tc>
                <a:tc>
                  <a:txBody>
                    <a:bodyPr/>
                    <a:lstStyle/>
                    <a:p>
                      <a:pPr algn="ctr"/>
                      <a:r>
                        <a:rPr lang="en-US" sz="1600" dirty="0" smtClean="0"/>
                        <a:t>955,844</a:t>
                      </a:r>
                      <a:endParaRPr lang="en-US" sz="1600" dirty="0"/>
                    </a:p>
                  </a:txBody>
                  <a:tcPr/>
                </a:tc>
                <a:tc>
                  <a:txBody>
                    <a:bodyPr/>
                    <a:lstStyle/>
                    <a:p>
                      <a:pPr algn="ctr"/>
                      <a:r>
                        <a:rPr lang="en-US" sz="1600" dirty="0" smtClean="0"/>
                        <a:t>251,026</a:t>
                      </a:r>
                      <a:endParaRPr lang="en-US" sz="1600" dirty="0"/>
                    </a:p>
                  </a:txBody>
                  <a:tcPr/>
                </a:tc>
                <a:tc>
                  <a:txBody>
                    <a:bodyPr/>
                    <a:lstStyle/>
                    <a:p>
                      <a:pPr algn="ctr"/>
                      <a:r>
                        <a:rPr lang="en-US" sz="1600" dirty="0" smtClean="0"/>
                        <a:t>26.3%</a:t>
                      </a:r>
                      <a:endParaRPr lang="en-US" sz="1600" dirty="0"/>
                    </a:p>
                  </a:txBody>
                  <a:tcPr/>
                </a:tc>
              </a:tr>
            </a:tbl>
          </a:graphicData>
        </a:graphic>
      </p:graphicFrame>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74638"/>
            <a:ext cx="8763000" cy="1143000"/>
          </a:xfrm>
        </p:spPr>
        <p:txBody>
          <a:bodyPr>
            <a:normAutofit fontScale="90000"/>
          </a:bodyPr>
          <a:lstStyle/>
          <a:p>
            <a:r>
              <a:rPr lang="en-US" dirty="0" smtClean="0"/>
              <a:t>Specific District Impacts </a:t>
            </a:r>
            <a:br>
              <a:rPr lang="en-US" dirty="0" smtClean="0"/>
            </a:br>
            <a:r>
              <a:rPr lang="en-US" dirty="0" smtClean="0"/>
              <a:t>2014 Top 10 Highest # of Low Income </a:t>
            </a:r>
            <a:endParaRPr lang="en-US" dirty="0"/>
          </a:p>
        </p:txBody>
      </p:sp>
      <p:sp>
        <p:nvSpPr>
          <p:cNvPr id="4" name="Footer Placeholder 3"/>
          <p:cNvSpPr>
            <a:spLocks noGrp="1"/>
          </p:cNvSpPr>
          <p:nvPr>
            <p:ph type="ftr" sz="quarter" idx="11"/>
          </p:nvPr>
        </p:nvSpPr>
        <p:spPr/>
        <p:txBody>
          <a:bodyPr/>
          <a:lstStyle/>
          <a:p>
            <a:r>
              <a:rPr lang="en-US" smtClean="0"/>
              <a:t>Massachusetts Department of Elementary and Secondary Education</a:t>
            </a:r>
            <a:endParaRPr lang="en-US"/>
          </a:p>
        </p:txBody>
      </p:sp>
      <p:sp>
        <p:nvSpPr>
          <p:cNvPr id="5" name="Slide Number Placeholder 4"/>
          <p:cNvSpPr>
            <a:spLocks noGrp="1"/>
          </p:cNvSpPr>
          <p:nvPr>
            <p:ph type="sldNum" sz="quarter" idx="12"/>
          </p:nvPr>
        </p:nvSpPr>
        <p:spPr/>
        <p:txBody>
          <a:bodyPr/>
          <a:lstStyle/>
          <a:p>
            <a:fld id="{BD26C40E-487C-40A4-A841-8174FD7B7142}" type="slidenum">
              <a:rPr lang="en-US" smtClean="0"/>
              <a:pPr/>
              <a:t>12</a:t>
            </a:fld>
            <a:endParaRPr lang="en-US"/>
          </a:p>
        </p:txBody>
      </p:sp>
      <p:graphicFrame>
        <p:nvGraphicFramePr>
          <p:cNvPr id="6" name="Table 5"/>
          <p:cNvGraphicFramePr>
            <a:graphicFrameLocks noGrp="1"/>
          </p:cNvGraphicFramePr>
          <p:nvPr/>
        </p:nvGraphicFramePr>
        <p:xfrm>
          <a:off x="1676400" y="1676400"/>
          <a:ext cx="5664200" cy="4719320"/>
        </p:xfrm>
        <a:graphic>
          <a:graphicData uri="http://schemas.openxmlformats.org/drawingml/2006/table">
            <a:tbl>
              <a:tblPr firstRow="1" bandRow="1">
                <a:tableStyleId>{073A0DAA-6AF3-43AB-8588-CEC1D06C72B9}</a:tableStyleId>
              </a:tblPr>
              <a:tblGrid>
                <a:gridCol w="1555432"/>
                <a:gridCol w="1320800"/>
                <a:gridCol w="1479232"/>
                <a:gridCol w="1308736"/>
              </a:tblGrid>
              <a:tr h="370840">
                <a:tc>
                  <a:txBody>
                    <a:bodyPr/>
                    <a:lstStyle/>
                    <a:p>
                      <a:pPr algn="ctr"/>
                      <a:r>
                        <a:rPr lang="en-US" dirty="0" smtClean="0"/>
                        <a:t>District</a:t>
                      </a:r>
                      <a:endParaRPr lang="en-US" dirty="0"/>
                    </a:p>
                  </a:txBody>
                  <a:tcPr anchor="ctr"/>
                </a:tc>
                <a:tc>
                  <a:txBody>
                    <a:bodyPr/>
                    <a:lstStyle/>
                    <a:p>
                      <a:pPr algn="ctr"/>
                      <a:r>
                        <a:rPr lang="en-US" dirty="0" smtClean="0"/>
                        <a:t>2014 Low Income #</a:t>
                      </a:r>
                      <a:endParaRPr lang="en-US" dirty="0"/>
                    </a:p>
                  </a:txBody>
                  <a:tcPr anchor="ctr"/>
                </a:tc>
                <a:tc>
                  <a:txBody>
                    <a:bodyPr/>
                    <a:lstStyle/>
                    <a:p>
                      <a:pPr algn="ctr"/>
                      <a:r>
                        <a:rPr lang="en-US" dirty="0" smtClean="0"/>
                        <a:t>2015 Econ.</a:t>
                      </a:r>
                      <a:r>
                        <a:rPr lang="en-US" baseline="0" dirty="0" smtClean="0"/>
                        <a:t> </a:t>
                      </a:r>
                      <a:r>
                        <a:rPr lang="en-US" baseline="0" dirty="0" err="1" smtClean="0"/>
                        <a:t>Disadv</a:t>
                      </a:r>
                      <a:r>
                        <a:rPr lang="en-US" baseline="0" dirty="0" smtClean="0"/>
                        <a:t>. #</a:t>
                      </a:r>
                      <a:endParaRPr lang="en-US" dirty="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smtClean="0"/>
                        <a:t>% Change</a:t>
                      </a:r>
                    </a:p>
                  </a:txBody>
                  <a:tcPr anchor="ctr"/>
                </a:tc>
              </a:tr>
              <a:tr h="370840">
                <a:tc>
                  <a:txBody>
                    <a:bodyPr/>
                    <a:lstStyle/>
                    <a:p>
                      <a:pPr algn="ctr"/>
                      <a:r>
                        <a:rPr lang="en-US" dirty="0" smtClean="0"/>
                        <a:t>Springfield</a:t>
                      </a:r>
                      <a:endParaRPr lang="en-US" dirty="0"/>
                    </a:p>
                  </a:txBody>
                  <a:tcPr/>
                </a:tc>
                <a:tc>
                  <a:txBody>
                    <a:bodyPr/>
                    <a:lstStyle/>
                    <a:p>
                      <a:pPr algn="ctr"/>
                      <a:r>
                        <a:rPr lang="en-US" dirty="0" smtClean="0"/>
                        <a:t>22,556</a:t>
                      </a:r>
                      <a:endParaRPr lang="en-US" dirty="0"/>
                    </a:p>
                  </a:txBody>
                  <a:tcPr/>
                </a:tc>
                <a:tc>
                  <a:txBody>
                    <a:bodyPr/>
                    <a:lstStyle/>
                    <a:p>
                      <a:pPr algn="ctr"/>
                      <a:r>
                        <a:rPr lang="en-US" dirty="0" smtClean="0"/>
                        <a:t>17,330</a:t>
                      </a:r>
                      <a:endParaRPr lang="en-US" dirty="0"/>
                    </a:p>
                  </a:txBody>
                  <a:tcPr/>
                </a:tc>
                <a:tc>
                  <a:txBody>
                    <a:bodyPr/>
                    <a:lstStyle/>
                    <a:p>
                      <a:pPr algn="ctr"/>
                      <a:r>
                        <a:rPr lang="en-US" dirty="0" smtClean="0"/>
                        <a:t>-23.2%</a:t>
                      </a:r>
                      <a:endParaRPr lang="en-US" dirty="0"/>
                    </a:p>
                  </a:txBody>
                  <a:tcPr/>
                </a:tc>
              </a:tr>
              <a:tr h="370840">
                <a:tc>
                  <a:txBody>
                    <a:bodyPr/>
                    <a:lstStyle/>
                    <a:p>
                      <a:pPr algn="ctr"/>
                      <a:r>
                        <a:rPr lang="en-US" dirty="0" smtClean="0"/>
                        <a:t>New Bedford</a:t>
                      </a:r>
                      <a:endParaRPr lang="en-US" dirty="0"/>
                    </a:p>
                  </a:txBody>
                  <a:tcPr/>
                </a:tc>
                <a:tc>
                  <a:txBody>
                    <a:bodyPr/>
                    <a:lstStyle/>
                    <a:p>
                      <a:pPr algn="ctr"/>
                      <a:r>
                        <a:rPr lang="en-US" dirty="0" smtClean="0"/>
                        <a:t>9,635</a:t>
                      </a:r>
                      <a:endParaRPr lang="en-US" dirty="0"/>
                    </a:p>
                  </a:txBody>
                  <a:tcPr/>
                </a:tc>
                <a:tc>
                  <a:txBody>
                    <a:bodyPr/>
                    <a:lstStyle/>
                    <a:p>
                      <a:pPr algn="ctr"/>
                      <a:r>
                        <a:rPr lang="en-US" dirty="0" smtClean="0"/>
                        <a:t>6,984</a:t>
                      </a:r>
                      <a:endParaRPr lang="en-US" dirty="0"/>
                    </a:p>
                  </a:txBody>
                  <a:tcPr/>
                </a:tc>
                <a:tc>
                  <a:txBody>
                    <a:bodyPr/>
                    <a:lstStyle/>
                    <a:p>
                      <a:pPr algn="ctr"/>
                      <a:r>
                        <a:rPr lang="en-US" dirty="0" smtClean="0"/>
                        <a:t>-27.5%</a:t>
                      </a:r>
                      <a:endParaRPr lang="en-US" dirty="0"/>
                    </a:p>
                  </a:txBody>
                  <a:tcPr/>
                </a:tc>
              </a:tr>
              <a:tr h="370840">
                <a:tc>
                  <a:txBody>
                    <a:bodyPr/>
                    <a:lstStyle/>
                    <a:p>
                      <a:pPr algn="ctr"/>
                      <a:r>
                        <a:rPr lang="en-US" dirty="0" smtClean="0"/>
                        <a:t>Fall River</a:t>
                      </a:r>
                      <a:endParaRPr lang="en-US" dirty="0"/>
                    </a:p>
                  </a:txBody>
                  <a:tcPr/>
                </a:tc>
                <a:tc>
                  <a:txBody>
                    <a:bodyPr/>
                    <a:lstStyle/>
                    <a:p>
                      <a:pPr algn="ctr"/>
                      <a:r>
                        <a:rPr lang="en-US" dirty="0" smtClean="0"/>
                        <a:t>8,080</a:t>
                      </a:r>
                      <a:endParaRPr lang="en-US" dirty="0"/>
                    </a:p>
                  </a:txBody>
                  <a:tcPr/>
                </a:tc>
                <a:tc>
                  <a:txBody>
                    <a:bodyPr/>
                    <a:lstStyle/>
                    <a:p>
                      <a:pPr algn="ctr"/>
                      <a:r>
                        <a:rPr lang="en-US" dirty="0" smtClean="0"/>
                        <a:t>5,799</a:t>
                      </a:r>
                      <a:endParaRPr lang="en-US" dirty="0"/>
                    </a:p>
                  </a:txBody>
                  <a:tcPr/>
                </a:tc>
                <a:tc>
                  <a:txBody>
                    <a:bodyPr/>
                    <a:lstStyle/>
                    <a:p>
                      <a:pPr algn="ctr"/>
                      <a:r>
                        <a:rPr lang="en-US" dirty="0" smtClean="0"/>
                        <a:t>-28.2%</a:t>
                      </a:r>
                      <a:endParaRPr lang="en-US" dirty="0"/>
                    </a:p>
                  </a:txBody>
                  <a:tcPr/>
                </a:tc>
              </a:tr>
              <a:tr h="370840">
                <a:tc>
                  <a:txBody>
                    <a:bodyPr/>
                    <a:lstStyle/>
                    <a:p>
                      <a:pPr algn="ctr"/>
                      <a:r>
                        <a:rPr lang="en-US" dirty="0" smtClean="0"/>
                        <a:t>Worcester</a:t>
                      </a:r>
                      <a:endParaRPr lang="en-US" dirty="0"/>
                    </a:p>
                  </a:txBody>
                  <a:tcPr/>
                </a:tc>
                <a:tc>
                  <a:txBody>
                    <a:bodyPr/>
                    <a:lstStyle/>
                    <a:p>
                      <a:pPr algn="ctr"/>
                      <a:r>
                        <a:rPr lang="en-US" dirty="0" smtClean="0"/>
                        <a:t>17,923</a:t>
                      </a:r>
                      <a:endParaRPr lang="en-US" dirty="0"/>
                    </a:p>
                  </a:txBody>
                  <a:tcPr/>
                </a:tc>
                <a:tc>
                  <a:txBody>
                    <a:bodyPr/>
                    <a:lstStyle/>
                    <a:p>
                      <a:pPr algn="ctr"/>
                      <a:r>
                        <a:rPr lang="en-US" dirty="0" smtClean="0"/>
                        <a:t>12,478</a:t>
                      </a:r>
                      <a:endParaRPr lang="en-US" dirty="0"/>
                    </a:p>
                  </a:txBody>
                  <a:tcPr/>
                </a:tc>
                <a:tc>
                  <a:txBody>
                    <a:bodyPr/>
                    <a:lstStyle/>
                    <a:p>
                      <a:pPr algn="ctr"/>
                      <a:r>
                        <a:rPr lang="en-US" dirty="0" smtClean="0"/>
                        <a:t>-30.4%</a:t>
                      </a:r>
                      <a:endParaRPr lang="en-US" dirty="0"/>
                    </a:p>
                  </a:txBody>
                  <a:tcPr/>
                </a:tc>
              </a:tr>
              <a:tr h="370840">
                <a:tc>
                  <a:txBody>
                    <a:bodyPr/>
                    <a:lstStyle/>
                    <a:p>
                      <a:pPr algn="ctr"/>
                      <a:r>
                        <a:rPr lang="en-US" b="0" dirty="0" smtClean="0"/>
                        <a:t>Lawrence</a:t>
                      </a:r>
                      <a:endParaRPr lang="en-US" b="0" dirty="0"/>
                    </a:p>
                  </a:txBody>
                  <a:tcPr/>
                </a:tc>
                <a:tc>
                  <a:txBody>
                    <a:bodyPr/>
                    <a:lstStyle/>
                    <a:p>
                      <a:pPr algn="ctr"/>
                      <a:r>
                        <a:rPr lang="en-US" b="0" dirty="0" smtClean="0"/>
                        <a:t>12,474</a:t>
                      </a:r>
                      <a:endParaRPr lang="en-US" b="0" dirty="0"/>
                    </a:p>
                  </a:txBody>
                  <a:tcPr/>
                </a:tc>
                <a:tc>
                  <a:txBody>
                    <a:bodyPr/>
                    <a:lstStyle/>
                    <a:p>
                      <a:pPr algn="ctr"/>
                      <a:r>
                        <a:rPr lang="en-US" b="0" dirty="0" smtClean="0"/>
                        <a:t>8,572</a:t>
                      </a:r>
                      <a:endParaRPr lang="en-US" b="0" dirty="0"/>
                    </a:p>
                  </a:txBody>
                  <a:tcPr/>
                </a:tc>
                <a:tc>
                  <a:txBody>
                    <a:bodyPr/>
                    <a:lstStyle/>
                    <a:p>
                      <a:pPr algn="ctr"/>
                      <a:r>
                        <a:rPr lang="en-US" b="0" dirty="0" smtClean="0"/>
                        <a:t>-31.3%</a:t>
                      </a:r>
                      <a:endParaRPr lang="en-US" b="0" dirty="0"/>
                    </a:p>
                  </a:txBody>
                  <a:tcPr/>
                </a:tc>
              </a:tr>
              <a:tr h="370840">
                <a:tc>
                  <a:txBody>
                    <a:bodyPr/>
                    <a:lstStyle/>
                    <a:p>
                      <a:pPr algn="ctr"/>
                      <a:r>
                        <a:rPr lang="en-US" b="1" dirty="0" smtClean="0"/>
                        <a:t>State</a:t>
                      </a:r>
                      <a:endParaRPr lang="en-US" b="1" dirty="0"/>
                    </a:p>
                  </a:txBody>
                  <a:tcPr/>
                </a:tc>
                <a:tc>
                  <a:txBody>
                    <a:bodyPr/>
                    <a:lstStyle/>
                    <a:p>
                      <a:pPr algn="ctr"/>
                      <a:r>
                        <a:rPr lang="en-US" b="1" dirty="0" smtClean="0"/>
                        <a:t>365,885</a:t>
                      </a:r>
                      <a:endParaRPr lang="en-US" b="1" dirty="0"/>
                    </a:p>
                  </a:txBody>
                  <a:tcPr/>
                </a:tc>
                <a:tc>
                  <a:txBody>
                    <a:bodyPr/>
                    <a:lstStyle/>
                    <a:p>
                      <a:pPr algn="ctr"/>
                      <a:r>
                        <a:rPr lang="en-US" b="1" dirty="0" smtClean="0"/>
                        <a:t>251,026</a:t>
                      </a:r>
                      <a:endParaRPr lang="en-US" b="1" dirty="0"/>
                    </a:p>
                  </a:txBody>
                  <a:tcPr/>
                </a:tc>
                <a:tc>
                  <a:txBody>
                    <a:bodyPr/>
                    <a:lstStyle/>
                    <a:p>
                      <a:pPr algn="ctr"/>
                      <a:r>
                        <a:rPr lang="en-US" b="1" dirty="0" smtClean="0"/>
                        <a:t>-31.4%</a:t>
                      </a:r>
                      <a:endParaRPr lang="en-US" b="1" dirty="0"/>
                    </a:p>
                  </a:txBody>
                  <a:tcPr/>
                </a:tc>
              </a:tr>
              <a:tr h="370840">
                <a:tc>
                  <a:txBody>
                    <a:bodyPr/>
                    <a:lstStyle/>
                    <a:p>
                      <a:pPr algn="ctr"/>
                      <a:r>
                        <a:rPr lang="en-US" dirty="0" smtClean="0"/>
                        <a:t>Lowell</a:t>
                      </a:r>
                      <a:endParaRPr lang="en-US" dirty="0"/>
                    </a:p>
                  </a:txBody>
                  <a:tcPr/>
                </a:tc>
                <a:tc>
                  <a:txBody>
                    <a:bodyPr/>
                    <a:lstStyle/>
                    <a:p>
                      <a:pPr algn="ctr"/>
                      <a:r>
                        <a:rPr lang="en-US" dirty="0" smtClean="0"/>
                        <a:t>10,540</a:t>
                      </a:r>
                      <a:endParaRPr lang="en-US" dirty="0"/>
                    </a:p>
                  </a:txBody>
                  <a:tcPr/>
                </a:tc>
                <a:tc>
                  <a:txBody>
                    <a:bodyPr/>
                    <a:lstStyle/>
                    <a:p>
                      <a:pPr algn="ctr"/>
                      <a:r>
                        <a:rPr lang="en-US" dirty="0" smtClean="0"/>
                        <a:t>6,896</a:t>
                      </a:r>
                      <a:endParaRPr lang="en-US" dirty="0"/>
                    </a:p>
                  </a:txBody>
                  <a:tcPr/>
                </a:tc>
                <a:tc>
                  <a:txBody>
                    <a:bodyPr/>
                    <a:lstStyle/>
                    <a:p>
                      <a:pPr algn="ctr"/>
                      <a:r>
                        <a:rPr lang="en-US" dirty="0" smtClean="0"/>
                        <a:t>-34.6%</a:t>
                      </a:r>
                      <a:endParaRPr lang="en-US" dirty="0"/>
                    </a:p>
                  </a:txBody>
                  <a:tcPr/>
                </a:tc>
              </a:tr>
              <a:tr h="370840">
                <a:tc>
                  <a:txBody>
                    <a:bodyPr/>
                    <a:lstStyle/>
                    <a:p>
                      <a:pPr algn="ctr"/>
                      <a:r>
                        <a:rPr lang="en-US" dirty="0" smtClean="0"/>
                        <a:t>Boston</a:t>
                      </a:r>
                      <a:endParaRPr lang="en-US" dirty="0"/>
                    </a:p>
                  </a:txBody>
                  <a:tcPr/>
                </a:tc>
                <a:tc>
                  <a:txBody>
                    <a:bodyPr/>
                    <a:lstStyle/>
                    <a:p>
                      <a:pPr algn="ctr"/>
                      <a:r>
                        <a:rPr lang="en-US" dirty="0" smtClean="0"/>
                        <a:t>42,169</a:t>
                      </a:r>
                      <a:endParaRPr lang="en-US" dirty="0"/>
                    </a:p>
                  </a:txBody>
                  <a:tcPr/>
                </a:tc>
                <a:tc>
                  <a:txBody>
                    <a:bodyPr/>
                    <a:lstStyle/>
                    <a:p>
                      <a:pPr algn="ctr"/>
                      <a:r>
                        <a:rPr lang="en-US" dirty="0" smtClean="0"/>
                        <a:t>26,754</a:t>
                      </a:r>
                      <a:endParaRPr lang="en-US" dirty="0"/>
                    </a:p>
                  </a:txBody>
                  <a:tcPr/>
                </a:tc>
                <a:tc>
                  <a:txBody>
                    <a:bodyPr/>
                    <a:lstStyle/>
                    <a:p>
                      <a:pPr algn="ctr"/>
                      <a:r>
                        <a:rPr lang="en-US" dirty="0" smtClean="0"/>
                        <a:t>-36.6%</a:t>
                      </a:r>
                      <a:endParaRPr lang="en-US" dirty="0"/>
                    </a:p>
                  </a:txBody>
                  <a:tcPr/>
                </a:tc>
              </a:tr>
              <a:tr h="370840">
                <a:tc>
                  <a:txBody>
                    <a:bodyPr/>
                    <a:lstStyle/>
                    <a:p>
                      <a:pPr algn="ctr"/>
                      <a:r>
                        <a:rPr lang="en-US" dirty="0" smtClean="0"/>
                        <a:t>Lynn</a:t>
                      </a:r>
                      <a:endParaRPr lang="en-US" dirty="0"/>
                    </a:p>
                  </a:txBody>
                  <a:tcPr/>
                </a:tc>
                <a:tc>
                  <a:txBody>
                    <a:bodyPr/>
                    <a:lstStyle/>
                    <a:p>
                      <a:pPr algn="ctr"/>
                      <a:r>
                        <a:rPr lang="en-US" dirty="0" smtClean="0"/>
                        <a:t>11,933</a:t>
                      </a:r>
                      <a:endParaRPr lang="en-US" dirty="0"/>
                    </a:p>
                  </a:txBody>
                  <a:tcPr/>
                </a:tc>
                <a:tc>
                  <a:txBody>
                    <a:bodyPr/>
                    <a:lstStyle/>
                    <a:p>
                      <a:pPr algn="ctr"/>
                      <a:r>
                        <a:rPr lang="en-US" dirty="0" smtClean="0"/>
                        <a:t>6,870</a:t>
                      </a:r>
                      <a:endParaRPr lang="en-US" dirty="0"/>
                    </a:p>
                  </a:txBody>
                  <a:tcPr/>
                </a:tc>
                <a:tc>
                  <a:txBody>
                    <a:bodyPr/>
                    <a:lstStyle/>
                    <a:p>
                      <a:pPr algn="ctr"/>
                      <a:r>
                        <a:rPr lang="en-US" dirty="0" smtClean="0"/>
                        <a:t>-42.4%</a:t>
                      </a:r>
                      <a:endParaRPr lang="en-US" dirty="0"/>
                    </a:p>
                  </a:txBody>
                  <a:tcPr/>
                </a:tc>
              </a:tr>
              <a:tr h="370840">
                <a:tc>
                  <a:txBody>
                    <a:bodyPr/>
                    <a:lstStyle/>
                    <a:p>
                      <a:pPr algn="ctr"/>
                      <a:r>
                        <a:rPr lang="en-US" dirty="0" smtClean="0"/>
                        <a:t>Brockton</a:t>
                      </a:r>
                      <a:endParaRPr lang="en-US" dirty="0"/>
                    </a:p>
                  </a:txBody>
                  <a:tcPr/>
                </a:tc>
                <a:tc>
                  <a:txBody>
                    <a:bodyPr/>
                    <a:lstStyle/>
                    <a:p>
                      <a:pPr algn="ctr"/>
                      <a:r>
                        <a:rPr lang="en-US" dirty="0" smtClean="0"/>
                        <a:t>13,722</a:t>
                      </a:r>
                      <a:endParaRPr lang="en-US" dirty="0"/>
                    </a:p>
                  </a:txBody>
                  <a:tcPr/>
                </a:tc>
                <a:tc>
                  <a:txBody>
                    <a:bodyPr/>
                    <a:lstStyle/>
                    <a:p>
                      <a:pPr algn="ctr"/>
                      <a:r>
                        <a:rPr lang="en-US" dirty="0" smtClean="0"/>
                        <a:t>7,892</a:t>
                      </a:r>
                      <a:endParaRPr lang="en-US" dirty="0"/>
                    </a:p>
                  </a:txBody>
                  <a:tcPr/>
                </a:tc>
                <a:tc>
                  <a:txBody>
                    <a:bodyPr/>
                    <a:lstStyle/>
                    <a:p>
                      <a:pPr algn="ctr"/>
                      <a:r>
                        <a:rPr lang="en-US" dirty="0" smtClean="0"/>
                        <a:t>-42.5%</a:t>
                      </a:r>
                      <a:endParaRPr lang="en-US" dirty="0"/>
                    </a:p>
                  </a:txBody>
                  <a:tcPr/>
                </a:tc>
              </a:tr>
              <a:tr h="370840">
                <a:tc>
                  <a:txBody>
                    <a:bodyPr/>
                    <a:lstStyle/>
                    <a:p>
                      <a:pPr algn="ctr"/>
                      <a:r>
                        <a:rPr lang="en-US" dirty="0" smtClean="0"/>
                        <a:t>Everett</a:t>
                      </a:r>
                      <a:endParaRPr lang="en-US" dirty="0"/>
                    </a:p>
                  </a:txBody>
                  <a:tcPr/>
                </a:tc>
                <a:tc>
                  <a:txBody>
                    <a:bodyPr/>
                    <a:lstStyle/>
                    <a:p>
                      <a:pPr algn="ctr"/>
                      <a:r>
                        <a:rPr lang="en-US" dirty="0" smtClean="0"/>
                        <a:t>5,506</a:t>
                      </a:r>
                      <a:endParaRPr lang="en-US" dirty="0"/>
                    </a:p>
                  </a:txBody>
                  <a:tcPr/>
                </a:tc>
                <a:tc>
                  <a:txBody>
                    <a:bodyPr/>
                    <a:lstStyle/>
                    <a:p>
                      <a:pPr algn="ctr"/>
                      <a:r>
                        <a:rPr lang="en-US" dirty="0" smtClean="0"/>
                        <a:t>2,882</a:t>
                      </a:r>
                      <a:endParaRPr lang="en-US" dirty="0"/>
                    </a:p>
                  </a:txBody>
                  <a:tcPr/>
                </a:tc>
                <a:tc>
                  <a:txBody>
                    <a:bodyPr/>
                    <a:lstStyle/>
                    <a:p>
                      <a:pPr algn="ctr"/>
                      <a:r>
                        <a:rPr lang="en-US" dirty="0" smtClean="0"/>
                        <a:t>-47.7%</a:t>
                      </a:r>
                      <a:endParaRPr lang="en-US" dirty="0"/>
                    </a:p>
                  </a:txBody>
                  <a:tcPr/>
                </a:tc>
              </a:tr>
            </a:tbl>
          </a:graphicData>
        </a:graphic>
      </p:graphicFrame>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74638"/>
            <a:ext cx="8610600" cy="1143000"/>
          </a:xfrm>
        </p:spPr>
        <p:txBody>
          <a:bodyPr>
            <a:normAutofit/>
          </a:bodyPr>
          <a:lstStyle/>
          <a:p>
            <a:r>
              <a:rPr lang="en-US" dirty="0" smtClean="0"/>
              <a:t>Specific Program Impacts</a:t>
            </a:r>
            <a:endParaRPr lang="en-US" dirty="0"/>
          </a:p>
        </p:txBody>
      </p:sp>
      <p:sp>
        <p:nvSpPr>
          <p:cNvPr id="4" name="Footer Placeholder 3"/>
          <p:cNvSpPr>
            <a:spLocks noGrp="1"/>
          </p:cNvSpPr>
          <p:nvPr>
            <p:ph type="ftr" sz="quarter" idx="11"/>
          </p:nvPr>
        </p:nvSpPr>
        <p:spPr/>
        <p:txBody>
          <a:bodyPr/>
          <a:lstStyle/>
          <a:p>
            <a:r>
              <a:rPr lang="en-US" smtClean="0"/>
              <a:t>Massachusetts Department of Elementary and Secondary Education</a:t>
            </a:r>
            <a:endParaRPr lang="en-US"/>
          </a:p>
        </p:txBody>
      </p:sp>
      <p:sp>
        <p:nvSpPr>
          <p:cNvPr id="5" name="Slide Number Placeholder 4"/>
          <p:cNvSpPr>
            <a:spLocks noGrp="1"/>
          </p:cNvSpPr>
          <p:nvPr>
            <p:ph type="sldNum" sz="quarter" idx="12"/>
          </p:nvPr>
        </p:nvSpPr>
        <p:spPr/>
        <p:txBody>
          <a:bodyPr/>
          <a:lstStyle/>
          <a:p>
            <a:fld id="{BD26C40E-487C-40A4-A841-8174FD7B7142}" type="slidenum">
              <a:rPr lang="en-US" smtClean="0"/>
              <a:pPr/>
              <a:t>13</a:t>
            </a:fld>
            <a:endParaRPr lang="en-US"/>
          </a:p>
        </p:txBody>
      </p:sp>
      <p:graphicFrame>
        <p:nvGraphicFramePr>
          <p:cNvPr id="6" name="Table 5"/>
          <p:cNvGraphicFramePr>
            <a:graphicFrameLocks noGrp="1"/>
          </p:cNvGraphicFramePr>
          <p:nvPr/>
        </p:nvGraphicFramePr>
        <p:xfrm>
          <a:off x="457200" y="1371600"/>
          <a:ext cx="7772399" cy="4572000"/>
        </p:xfrm>
        <a:graphic>
          <a:graphicData uri="http://schemas.openxmlformats.org/drawingml/2006/table">
            <a:tbl>
              <a:tblPr firstRow="1" bandRow="1">
                <a:tableStyleId>{073A0DAA-6AF3-43AB-8588-CEC1D06C72B9}</a:tableStyleId>
              </a:tblPr>
              <a:tblGrid>
                <a:gridCol w="2770418"/>
                <a:gridCol w="1444415"/>
                <a:gridCol w="3557566"/>
              </a:tblGrid>
              <a:tr h="370840">
                <a:tc>
                  <a:txBody>
                    <a:bodyPr/>
                    <a:lstStyle/>
                    <a:p>
                      <a:pPr algn="ctr"/>
                      <a:r>
                        <a:rPr lang="en-US" dirty="0" smtClean="0"/>
                        <a:t>Use of Data</a:t>
                      </a:r>
                      <a:endParaRPr lang="en-US" dirty="0"/>
                    </a:p>
                  </a:txBody>
                  <a:tcPr anchor="ctr"/>
                </a:tc>
                <a:tc>
                  <a:txBody>
                    <a:bodyPr/>
                    <a:lstStyle/>
                    <a:p>
                      <a:pPr algn="ctr"/>
                      <a:r>
                        <a:rPr lang="en-US" dirty="0" smtClean="0"/>
                        <a:t>First</a:t>
                      </a:r>
                      <a:r>
                        <a:rPr lang="en-US" baseline="0" dirty="0" smtClean="0"/>
                        <a:t> Year of Impact</a:t>
                      </a:r>
                      <a:endParaRPr lang="en-US" dirty="0"/>
                    </a:p>
                  </a:txBody>
                  <a:tcPr anchor="ctr"/>
                </a:tc>
                <a:tc>
                  <a:txBody>
                    <a:bodyPr/>
                    <a:lstStyle/>
                    <a:p>
                      <a:pPr algn="ctr"/>
                      <a:r>
                        <a:rPr lang="en-US" dirty="0" smtClean="0"/>
                        <a:t>Current Solution</a:t>
                      </a:r>
                      <a:endParaRPr lang="en-US" dirty="0"/>
                    </a:p>
                  </a:txBody>
                  <a:tcPr anchor="ctr"/>
                </a:tc>
              </a:tr>
              <a:tr h="370840">
                <a:tc>
                  <a:txBody>
                    <a:bodyPr/>
                    <a:lstStyle/>
                    <a:p>
                      <a:pPr algn="ctr"/>
                      <a:r>
                        <a:rPr lang="en-US" sz="1600" dirty="0" smtClean="0"/>
                        <a:t>Chapter</a:t>
                      </a:r>
                      <a:r>
                        <a:rPr lang="en-US" sz="1600" baseline="0" dirty="0" smtClean="0"/>
                        <a:t> 70</a:t>
                      </a:r>
                      <a:br>
                        <a:rPr lang="en-US" sz="1600" baseline="0" dirty="0" smtClean="0"/>
                      </a:br>
                      <a:r>
                        <a:rPr lang="en-US" sz="1600" baseline="0" dirty="0" smtClean="0"/>
                        <a:t>Charter school tuition</a:t>
                      </a:r>
                      <a:endParaRPr lang="en-US" sz="1600" dirty="0"/>
                    </a:p>
                  </a:txBody>
                  <a:tcPr anchor="ctr"/>
                </a:tc>
                <a:tc>
                  <a:txBody>
                    <a:bodyPr/>
                    <a:lstStyle/>
                    <a:p>
                      <a:pPr algn="ctr"/>
                      <a:r>
                        <a:rPr lang="en-US" sz="1600" b="1" dirty="0" smtClean="0"/>
                        <a:t>FY17</a:t>
                      </a:r>
                      <a:endParaRPr lang="en-US" sz="1600" b="1" dirty="0"/>
                    </a:p>
                  </a:txBody>
                  <a:tcPr anchor="ctr"/>
                </a:tc>
                <a:tc>
                  <a:txBody>
                    <a:bodyPr/>
                    <a:lstStyle/>
                    <a:p>
                      <a:pPr marL="342900" indent="-342900">
                        <a:buFont typeface="Arial" pitchFamily="34" charset="0"/>
                        <a:buChar char="•"/>
                      </a:pPr>
                      <a:r>
                        <a:rPr lang="en-US" sz="1600" dirty="0" smtClean="0"/>
                        <a:t>Using </a:t>
                      </a:r>
                      <a:r>
                        <a:rPr lang="en-US" sz="1600" baseline="0" dirty="0" smtClean="0"/>
                        <a:t>low income data for FY16</a:t>
                      </a:r>
                    </a:p>
                    <a:p>
                      <a:pPr marL="342900" indent="-342900">
                        <a:buFont typeface="Arial" pitchFamily="34" charset="0"/>
                        <a:buChar char="•"/>
                      </a:pPr>
                      <a:r>
                        <a:rPr lang="en-US" sz="1600" baseline="0" dirty="0" smtClean="0"/>
                        <a:t>Recommend adjustments to low income increments in FY17 to offset changes</a:t>
                      </a:r>
                    </a:p>
                    <a:p>
                      <a:pPr marL="342900" indent="-342900">
                        <a:buFont typeface="Arial" pitchFamily="34" charset="0"/>
                        <a:buChar char="•"/>
                      </a:pPr>
                      <a:r>
                        <a:rPr lang="en-US" sz="1600" baseline="0" dirty="0" smtClean="0"/>
                        <a:t>Subject to legislative and governor approval</a:t>
                      </a:r>
                      <a:endParaRPr lang="en-US" sz="1600" dirty="0"/>
                    </a:p>
                  </a:txBody>
                  <a:tcPr/>
                </a:tc>
              </a:tr>
              <a:tr h="370840">
                <a:tc>
                  <a:txBody>
                    <a:bodyPr/>
                    <a:lstStyle/>
                    <a:p>
                      <a:pPr algn="ctr"/>
                      <a:r>
                        <a:rPr lang="en-US" sz="1600" dirty="0" smtClean="0"/>
                        <a:t>Federal entitlement</a:t>
                      </a:r>
                      <a:r>
                        <a:rPr lang="en-US" sz="1600" baseline="0" dirty="0" smtClean="0"/>
                        <a:t> grants</a:t>
                      </a:r>
                      <a:endParaRPr lang="en-US" sz="1600" dirty="0"/>
                    </a:p>
                  </a:txBody>
                  <a:tcPr anchor="ctr"/>
                </a:tc>
                <a:tc>
                  <a:txBody>
                    <a:bodyPr/>
                    <a:lstStyle/>
                    <a:p>
                      <a:pPr algn="ctr"/>
                      <a:r>
                        <a:rPr lang="en-US" sz="1600" dirty="0" smtClean="0"/>
                        <a:t>FY16</a:t>
                      </a:r>
                      <a:endParaRPr lang="en-US" sz="1600" dirty="0"/>
                    </a:p>
                  </a:txBody>
                  <a:tcPr anchor="ctr"/>
                </a:tc>
                <a:tc>
                  <a:txBody>
                    <a:bodyPr/>
                    <a:lstStyle/>
                    <a:p>
                      <a:pPr marL="342900" indent="-342900">
                        <a:buFont typeface="Arial" pitchFamily="34" charset="0"/>
                        <a:buChar char="•"/>
                      </a:pPr>
                      <a:r>
                        <a:rPr lang="en-US" sz="1600" dirty="0" smtClean="0"/>
                        <a:t>Use</a:t>
                      </a:r>
                      <a:r>
                        <a:rPr lang="en-US" sz="1600" baseline="0" dirty="0" smtClean="0"/>
                        <a:t> economically disadvantaged data in FY16 calculations</a:t>
                      </a:r>
                    </a:p>
                    <a:p>
                      <a:pPr marL="342900" indent="-342900">
                        <a:buFont typeface="Arial" pitchFamily="34" charset="0"/>
                        <a:buChar char="•"/>
                      </a:pPr>
                      <a:r>
                        <a:rPr lang="en-US" sz="1600" baseline="0" dirty="0" smtClean="0"/>
                        <a:t>Community allocations are based on census data</a:t>
                      </a:r>
                    </a:p>
                    <a:p>
                      <a:pPr marL="342900" indent="-342900">
                        <a:buFont typeface="Arial" pitchFamily="34" charset="0"/>
                        <a:buChar char="•"/>
                      </a:pPr>
                      <a:r>
                        <a:rPr lang="en-US" sz="1600" baseline="0" dirty="0" smtClean="0"/>
                        <a:t>Hold harmless provisions (Title I)</a:t>
                      </a:r>
                      <a:endParaRPr lang="en-US" sz="1600" dirty="0"/>
                    </a:p>
                  </a:txBody>
                  <a:tcPr/>
                </a:tc>
              </a:tr>
              <a:tr h="370840">
                <a:tc>
                  <a:txBody>
                    <a:bodyPr/>
                    <a:lstStyle/>
                    <a:p>
                      <a:pPr algn="ctr"/>
                      <a:r>
                        <a:rPr lang="en-US" sz="1600" dirty="0" smtClean="0"/>
                        <a:t>Accountability system</a:t>
                      </a:r>
                      <a:endParaRPr lang="en-US" sz="1600" dirty="0"/>
                    </a:p>
                  </a:txBody>
                  <a:tcPr anchor="ctr"/>
                </a:tc>
                <a:tc>
                  <a:txBody>
                    <a:bodyPr/>
                    <a:lstStyle/>
                    <a:p>
                      <a:pPr algn="ctr"/>
                      <a:r>
                        <a:rPr lang="en-US" sz="1600" dirty="0" smtClean="0"/>
                        <a:t>FY16</a:t>
                      </a:r>
                      <a:endParaRPr lang="en-US" sz="1600" dirty="0"/>
                    </a:p>
                  </a:txBody>
                  <a:tcPr anchor="ctr"/>
                </a:tc>
                <a:tc>
                  <a:txBody>
                    <a:bodyPr/>
                    <a:lstStyle/>
                    <a:p>
                      <a:pPr marL="342900" indent="-342900" algn="l">
                        <a:buFont typeface="Arial" pitchFamily="34" charset="0"/>
                        <a:buChar char="•"/>
                      </a:pPr>
                      <a:r>
                        <a:rPr lang="en-US" sz="1600" dirty="0" smtClean="0"/>
                        <a:t>Use</a:t>
                      </a:r>
                      <a:r>
                        <a:rPr lang="en-US" sz="1600" baseline="0" dirty="0" smtClean="0"/>
                        <a:t> economically disadvantaged data in FY16</a:t>
                      </a:r>
                    </a:p>
                    <a:p>
                      <a:pPr marL="342900" indent="-342900" algn="l">
                        <a:buFont typeface="Arial" pitchFamily="34" charset="0"/>
                        <a:buChar char="•"/>
                      </a:pPr>
                      <a:r>
                        <a:rPr lang="en-US" sz="1600" baseline="0" dirty="0" smtClean="0"/>
                        <a:t>Developing strategy around longitudinal comparisons</a:t>
                      </a:r>
                      <a:endParaRPr lang="en-US" sz="1600" dirty="0"/>
                    </a:p>
                  </a:txBody>
                  <a:tcPr anchor="ctr"/>
                </a:tc>
              </a:tr>
            </a:tbl>
          </a:graphicData>
        </a:graphic>
      </p:graphicFrame>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74638"/>
            <a:ext cx="8610600" cy="1143000"/>
          </a:xfrm>
        </p:spPr>
        <p:txBody>
          <a:bodyPr>
            <a:normAutofit/>
          </a:bodyPr>
          <a:lstStyle/>
          <a:p>
            <a:r>
              <a:rPr lang="en-US" dirty="0" smtClean="0"/>
              <a:t>Specific Program Impacts</a:t>
            </a:r>
            <a:endParaRPr lang="en-US" dirty="0"/>
          </a:p>
        </p:txBody>
      </p:sp>
      <p:sp>
        <p:nvSpPr>
          <p:cNvPr id="4" name="Footer Placeholder 3"/>
          <p:cNvSpPr>
            <a:spLocks noGrp="1"/>
          </p:cNvSpPr>
          <p:nvPr>
            <p:ph type="ftr" sz="quarter" idx="11"/>
          </p:nvPr>
        </p:nvSpPr>
        <p:spPr/>
        <p:txBody>
          <a:bodyPr/>
          <a:lstStyle/>
          <a:p>
            <a:r>
              <a:rPr lang="en-US" smtClean="0"/>
              <a:t>Massachusetts Department of Elementary and Secondary Education</a:t>
            </a:r>
            <a:endParaRPr lang="en-US"/>
          </a:p>
        </p:txBody>
      </p:sp>
      <p:sp>
        <p:nvSpPr>
          <p:cNvPr id="5" name="Slide Number Placeholder 4"/>
          <p:cNvSpPr>
            <a:spLocks noGrp="1"/>
          </p:cNvSpPr>
          <p:nvPr>
            <p:ph type="sldNum" sz="quarter" idx="12"/>
          </p:nvPr>
        </p:nvSpPr>
        <p:spPr/>
        <p:txBody>
          <a:bodyPr/>
          <a:lstStyle/>
          <a:p>
            <a:fld id="{BD26C40E-487C-40A4-A841-8174FD7B7142}" type="slidenum">
              <a:rPr lang="en-US" smtClean="0"/>
              <a:pPr/>
              <a:t>14</a:t>
            </a:fld>
            <a:endParaRPr lang="en-US"/>
          </a:p>
        </p:txBody>
      </p:sp>
      <p:graphicFrame>
        <p:nvGraphicFramePr>
          <p:cNvPr id="6" name="Table 5"/>
          <p:cNvGraphicFramePr>
            <a:graphicFrameLocks noGrp="1"/>
          </p:cNvGraphicFramePr>
          <p:nvPr/>
        </p:nvGraphicFramePr>
        <p:xfrm>
          <a:off x="457200" y="1371600"/>
          <a:ext cx="7772399" cy="3688080"/>
        </p:xfrm>
        <a:graphic>
          <a:graphicData uri="http://schemas.openxmlformats.org/drawingml/2006/table">
            <a:tbl>
              <a:tblPr firstRow="1" bandRow="1">
                <a:tableStyleId>{073A0DAA-6AF3-43AB-8588-CEC1D06C72B9}</a:tableStyleId>
              </a:tblPr>
              <a:tblGrid>
                <a:gridCol w="2770418"/>
                <a:gridCol w="1444415"/>
                <a:gridCol w="3557566"/>
              </a:tblGrid>
              <a:tr h="370840">
                <a:tc>
                  <a:txBody>
                    <a:bodyPr/>
                    <a:lstStyle/>
                    <a:p>
                      <a:pPr algn="ctr"/>
                      <a:r>
                        <a:rPr lang="en-US" dirty="0" smtClean="0"/>
                        <a:t>Use of Data</a:t>
                      </a:r>
                      <a:endParaRPr lang="en-US" dirty="0"/>
                    </a:p>
                  </a:txBody>
                  <a:tcPr anchor="ctr"/>
                </a:tc>
                <a:tc>
                  <a:txBody>
                    <a:bodyPr/>
                    <a:lstStyle/>
                    <a:p>
                      <a:pPr algn="ctr"/>
                      <a:r>
                        <a:rPr lang="en-US" dirty="0" smtClean="0"/>
                        <a:t>First</a:t>
                      </a:r>
                      <a:r>
                        <a:rPr lang="en-US" baseline="0" dirty="0" smtClean="0"/>
                        <a:t> Year of Impact</a:t>
                      </a:r>
                      <a:endParaRPr lang="en-US" dirty="0"/>
                    </a:p>
                  </a:txBody>
                  <a:tcPr anchor="ctr"/>
                </a:tc>
                <a:tc>
                  <a:txBody>
                    <a:bodyPr/>
                    <a:lstStyle/>
                    <a:p>
                      <a:pPr algn="ctr"/>
                      <a:r>
                        <a:rPr lang="en-US" dirty="0" smtClean="0"/>
                        <a:t>Current</a:t>
                      </a:r>
                      <a:r>
                        <a:rPr lang="en-US" baseline="0" dirty="0" smtClean="0"/>
                        <a:t> Solution</a:t>
                      </a:r>
                      <a:endParaRPr lang="en-US" dirty="0"/>
                    </a:p>
                  </a:txBody>
                  <a:tcPr anchor="ctr"/>
                </a:tc>
              </a:tr>
              <a:tr h="370840">
                <a:tc>
                  <a:txBody>
                    <a:bodyPr/>
                    <a:lstStyle/>
                    <a:p>
                      <a:pPr algn="ctr"/>
                      <a:r>
                        <a:rPr lang="en-US" sz="1600" dirty="0" smtClean="0"/>
                        <a:t>Local use of data</a:t>
                      </a:r>
                      <a:endParaRPr lang="en-US" sz="1600" dirty="0"/>
                    </a:p>
                  </a:txBody>
                  <a:tcPr anchor="ctr"/>
                </a:tc>
                <a:tc>
                  <a:txBody>
                    <a:bodyPr/>
                    <a:lstStyle/>
                    <a:p>
                      <a:pPr algn="ctr"/>
                      <a:r>
                        <a:rPr lang="en-US" sz="1600" b="0" dirty="0" smtClean="0"/>
                        <a:t>FY16</a:t>
                      </a:r>
                      <a:endParaRPr lang="en-US" sz="1600" b="0" dirty="0"/>
                    </a:p>
                  </a:txBody>
                  <a:tcPr anchor="ctr"/>
                </a:tc>
                <a:tc>
                  <a:txBody>
                    <a:bodyPr/>
                    <a:lstStyle/>
                    <a:p>
                      <a:pPr marL="342900" indent="-342900">
                        <a:buFont typeface="Arial" pitchFamily="34" charset="0"/>
                        <a:buChar char="•"/>
                      </a:pPr>
                      <a:r>
                        <a:rPr lang="en-US" sz="1600" dirty="0" smtClean="0"/>
                        <a:t>District choice</a:t>
                      </a:r>
                      <a:r>
                        <a:rPr lang="en-US" sz="1600" baseline="0" dirty="0" smtClean="0"/>
                        <a:t> – not required by ESE</a:t>
                      </a:r>
                      <a:endParaRPr lang="en-US" sz="1600" dirty="0"/>
                    </a:p>
                  </a:txBody>
                  <a:tcPr/>
                </a:tc>
              </a:tr>
              <a:tr h="370840">
                <a:tc>
                  <a:txBody>
                    <a:bodyPr/>
                    <a:lstStyle/>
                    <a:p>
                      <a:pPr algn="ctr"/>
                      <a:r>
                        <a:rPr lang="en-US" sz="1600" dirty="0" smtClean="0"/>
                        <a:t>Public</a:t>
                      </a:r>
                      <a:r>
                        <a:rPr lang="en-US" sz="1600" baseline="0" dirty="0" smtClean="0"/>
                        <a:t> reporting</a:t>
                      </a:r>
                      <a:endParaRPr lang="en-US" sz="1600" dirty="0"/>
                    </a:p>
                  </a:txBody>
                  <a:tcPr anchor="ctr"/>
                </a:tc>
                <a:tc>
                  <a:txBody>
                    <a:bodyPr/>
                    <a:lstStyle/>
                    <a:p>
                      <a:pPr algn="ctr"/>
                      <a:r>
                        <a:rPr lang="en-US" sz="1600" b="0" dirty="0" smtClean="0"/>
                        <a:t>FY16</a:t>
                      </a:r>
                      <a:endParaRPr lang="en-US" sz="1600" b="0" dirty="0"/>
                    </a:p>
                  </a:txBody>
                  <a:tcPr anchor="ctr"/>
                </a:tc>
                <a:tc>
                  <a:txBody>
                    <a:bodyPr/>
                    <a:lstStyle/>
                    <a:p>
                      <a:pPr marL="342900" indent="-342900">
                        <a:buFont typeface="Arial" pitchFamily="34" charset="0"/>
                        <a:buChar char="•"/>
                      </a:pPr>
                      <a:r>
                        <a:rPr lang="en-US" sz="1600" dirty="0" smtClean="0"/>
                        <a:t>Report</a:t>
                      </a:r>
                      <a:r>
                        <a:rPr lang="en-US" sz="1600" baseline="0" dirty="0" smtClean="0"/>
                        <a:t> economically disadvantaged data on ESE website (consistent across all districts)</a:t>
                      </a:r>
                      <a:endParaRPr lang="en-US" sz="1600" dirty="0"/>
                    </a:p>
                  </a:txBody>
                  <a:tcPr/>
                </a:tc>
              </a:tr>
              <a:tr h="370840">
                <a:tc>
                  <a:txBody>
                    <a:bodyPr/>
                    <a:lstStyle/>
                    <a:p>
                      <a:pPr algn="ctr"/>
                      <a:r>
                        <a:rPr lang="en-US" sz="1600" dirty="0" smtClean="0"/>
                        <a:t>School Building Authority</a:t>
                      </a:r>
                      <a:endParaRPr lang="en-US" sz="1600" dirty="0"/>
                    </a:p>
                  </a:txBody>
                  <a:tcPr anchor="ctr"/>
                </a:tc>
                <a:tc>
                  <a:txBody>
                    <a:bodyPr/>
                    <a:lstStyle/>
                    <a:p>
                      <a:pPr algn="ctr"/>
                      <a:r>
                        <a:rPr lang="en-US" sz="1600" dirty="0" smtClean="0"/>
                        <a:t>FY16</a:t>
                      </a:r>
                      <a:endParaRPr lang="en-US" sz="1600" dirty="0"/>
                    </a:p>
                  </a:txBody>
                  <a:tcPr anchor="ctr"/>
                </a:tc>
                <a:tc>
                  <a:txBody>
                    <a:bodyPr/>
                    <a:lstStyle/>
                    <a:p>
                      <a:pPr marL="342900" indent="-342900">
                        <a:buFont typeface="Arial" pitchFamily="34" charset="0"/>
                        <a:buChar char="•"/>
                      </a:pPr>
                      <a:r>
                        <a:rPr lang="en-US" sz="1600" dirty="0" smtClean="0"/>
                        <a:t>Providing technical</a:t>
                      </a:r>
                      <a:r>
                        <a:rPr lang="en-US" sz="1600" baseline="0" dirty="0" smtClean="0"/>
                        <a:t> assistance to the MSBA</a:t>
                      </a:r>
                      <a:endParaRPr lang="en-US" sz="1600" dirty="0"/>
                    </a:p>
                  </a:txBody>
                  <a:tcPr/>
                </a:tc>
              </a:tr>
              <a:tr h="370840">
                <a:tc>
                  <a:txBody>
                    <a:bodyPr/>
                    <a:lstStyle/>
                    <a:p>
                      <a:pPr algn="ctr"/>
                      <a:r>
                        <a:rPr lang="en-US" sz="1600" dirty="0" smtClean="0"/>
                        <a:t>Research projects</a:t>
                      </a:r>
                      <a:endParaRPr lang="en-US" sz="1600" dirty="0"/>
                    </a:p>
                  </a:txBody>
                  <a:tcPr anchor="ctr"/>
                </a:tc>
                <a:tc>
                  <a:txBody>
                    <a:bodyPr/>
                    <a:lstStyle/>
                    <a:p>
                      <a:pPr algn="ctr"/>
                      <a:r>
                        <a:rPr lang="en-US" sz="1600" dirty="0" smtClean="0"/>
                        <a:t>FY16</a:t>
                      </a:r>
                      <a:endParaRPr lang="en-US" sz="1600" dirty="0"/>
                    </a:p>
                  </a:txBody>
                  <a:tcPr anchor="ctr"/>
                </a:tc>
                <a:tc>
                  <a:txBody>
                    <a:bodyPr/>
                    <a:lstStyle/>
                    <a:p>
                      <a:pPr marL="342900" indent="-342900" algn="l">
                        <a:buFont typeface="Arial" pitchFamily="34" charset="0"/>
                        <a:buChar char="•"/>
                      </a:pPr>
                      <a:r>
                        <a:rPr lang="en-US" sz="1600" dirty="0" smtClean="0"/>
                        <a:t>Working with researchers</a:t>
                      </a:r>
                      <a:r>
                        <a:rPr lang="en-US" sz="1600" baseline="0" dirty="0" smtClean="0"/>
                        <a:t> on how to use the data and identify ways to bridge the change in metrics</a:t>
                      </a:r>
                      <a:endParaRPr lang="en-US" sz="1600" dirty="0"/>
                    </a:p>
                  </a:txBody>
                  <a:tcPr anchor="ctr"/>
                </a:tc>
              </a:tr>
            </a:tbl>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t>Historical Background</a:t>
            </a:r>
            <a:endParaRPr lang="en-US" sz="4000" dirty="0"/>
          </a:p>
        </p:txBody>
      </p:sp>
      <p:sp>
        <p:nvSpPr>
          <p:cNvPr id="3" name="Content Placeholder 2"/>
          <p:cNvSpPr>
            <a:spLocks noGrp="1"/>
          </p:cNvSpPr>
          <p:nvPr>
            <p:ph idx="1"/>
          </p:nvPr>
        </p:nvSpPr>
        <p:spPr>
          <a:xfrm>
            <a:off x="609600" y="1371600"/>
            <a:ext cx="7924800" cy="4754563"/>
          </a:xfrm>
        </p:spPr>
        <p:txBody>
          <a:bodyPr>
            <a:normAutofit/>
          </a:bodyPr>
          <a:lstStyle/>
          <a:p>
            <a:r>
              <a:rPr lang="en-US" sz="2000" dirty="0" smtClean="0"/>
              <a:t>ESE has been collecting student demographic data for decades</a:t>
            </a:r>
          </a:p>
          <a:p>
            <a:r>
              <a:rPr lang="en-US" sz="2000" dirty="0" smtClean="0"/>
              <a:t>Originally collected in the aggregate; since 2002, collected at the student level through the Student Information Management System (SIMS)</a:t>
            </a:r>
          </a:p>
          <a:p>
            <a:r>
              <a:rPr lang="en-US" sz="2000" dirty="0" smtClean="0"/>
              <a:t>One variable collected has been “Low Income” – a student’s eligibility for free or reduced price lunch under the National School Lunch Act of 1945</a:t>
            </a:r>
            <a:endParaRPr lang="en-US" sz="2000" dirty="0"/>
          </a:p>
        </p:txBody>
      </p:sp>
      <p:sp>
        <p:nvSpPr>
          <p:cNvPr id="4" name="Footer Placeholder 3"/>
          <p:cNvSpPr>
            <a:spLocks noGrp="1"/>
          </p:cNvSpPr>
          <p:nvPr>
            <p:ph type="ftr" sz="quarter" idx="11"/>
          </p:nvPr>
        </p:nvSpPr>
        <p:spPr/>
        <p:txBody>
          <a:bodyPr/>
          <a:lstStyle/>
          <a:p>
            <a:r>
              <a:rPr lang="en-US" smtClean="0"/>
              <a:t>Massachusetts Department of Elementary and Secondary Education</a:t>
            </a:r>
            <a:endParaRPr lang="en-US"/>
          </a:p>
        </p:txBody>
      </p:sp>
      <p:sp>
        <p:nvSpPr>
          <p:cNvPr id="5" name="Slide Number Placeholder 4"/>
          <p:cNvSpPr>
            <a:spLocks noGrp="1"/>
          </p:cNvSpPr>
          <p:nvPr>
            <p:ph type="sldNum" sz="quarter" idx="12"/>
          </p:nvPr>
        </p:nvSpPr>
        <p:spPr/>
        <p:txBody>
          <a:bodyPr/>
          <a:lstStyle/>
          <a:p>
            <a:fld id="{BD26C40E-487C-40A4-A841-8174FD7B7142}" type="slidenum">
              <a:rPr lang="en-US" smtClean="0"/>
              <a:pPr/>
              <a:t>2</a:t>
            </a:fld>
            <a:endParaRPr lang="en-US"/>
          </a:p>
        </p:txBody>
      </p:sp>
      <p:graphicFrame>
        <p:nvGraphicFramePr>
          <p:cNvPr id="6" name="Chart 5" descr="Graph-&#10;&#10;y axis- Percent of Students Eligible for Free or Reduced Price Lunch&#10;x axis- years 2002- 2014&#10;&#10;2002- 25.3&#10;2014- 38.3"/>
          <p:cNvGraphicFramePr/>
          <p:nvPr/>
        </p:nvGraphicFramePr>
        <p:xfrm>
          <a:off x="762000" y="3810000"/>
          <a:ext cx="6934200" cy="25908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t>Historical Background</a:t>
            </a:r>
            <a:endParaRPr lang="en-US" sz="4000" dirty="0"/>
          </a:p>
        </p:txBody>
      </p:sp>
      <p:sp>
        <p:nvSpPr>
          <p:cNvPr id="3" name="Content Placeholder 2"/>
          <p:cNvSpPr>
            <a:spLocks noGrp="1"/>
          </p:cNvSpPr>
          <p:nvPr>
            <p:ph idx="1"/>
          </p:nvPr>
        </p:nvSpPr>
        <p:spPr/>
        <p:txBody>
          <a:bodyPr/>
          <a:lstStyle/>
          <a:p>
            <a:r>
              <a:rPr lang="en-US" sz="2400" dirty="0" smtClean="0"/>
              <a:t>“Low Income” data have been used for a wide range of purposes</a:t>
            </a:r>
          </a:p>
          <a:p>
            <a:pPr lvl="1"/>
            <a:r>
              <a:rPr lang="en-US" sz="2000" dirty="0" smtClean="0"/>
              <a:t>School nutrition</a:t>
            </a:r>
          </a:p>
          <a:p>
            <a:pPr lvl="1"/>
            <a:r>
              <a:rPr lang="en-US" sz="2000" dirty="0" smtClean="0"/>
              <a:t>Chapter 70</a:t>
            </a:r>
          </a:p>
          <a:p>
            <a:pPr lvl="1"/>
            <a:r>
              <a:rPr lang="en-US" sz="2000" dirty="0" smtClean="0"/>
              <a:t>Federal entitlement allocations (district and school)</a:t>
            </a:r>
          </a:p>
          <a:p>
            <a:pPr lvl="1"/>
            <a:r>
              <a:rPr lang="en-US" sz="2000" dirty="0" smtClean="0"/>
              <a:t>State grant awards </a:t>
            </a:r>
          </a:p>
          <a:p>
            <a:pPr lvl="1"/>
            <a:r>
              <a:rPr lang="en-US" sz="2000" dirty="0" smtClean="0"/>
              <a:t>Assessment reporting</a:t>
            </a:r>
          </a:p>
          <a:p>
            <a:pPr lvl="1"/>
            <a:r>
              <a:rPr lang="en-US" sz="2000" dirty="0" smtClean="0"/>
              <a:t>Accountability system</a:t>
            </a:r>
          </a:p>
          <a:p>
            <a:pPr lvl="1"/>
            <a:r>
              <a:rPr lang="en-US" sz="2000" dirty="0" smtClean="0"/>
              <a:t>School building reimbursement rates</a:t>
            </a:r>
          </a:p>
          <a:p>
            <a:pPr lvl="1"/>
            <a:r>
              <a:rPr lang="en-US" sz="2000" dirty="0" smtClean="0"/>
              <a:t>Research projects – consistent across states</a:t>
            </a:r>
          </a:p>
          <a:p>
            <a:r>
              <a:rPr lang="en-US" sz="2400" dirty="0" smtClean="0"/>
              <a:t>Participation in NSLP high but not 100%</a:t>
            </a:r>
          </a:p>
          <a:p>
            <a:pPr lvl="1">
              <a:buNone/>
            </a:pPr>
            <a:endParaRPr lang="en-US" dirty="0" smtClean="0"/>
          </a:p>
          <a:p>
            <a:pPr lvl="1"/>
            <a:endParaRPr lang="en-US" dirty="0"/>
          </a:p>
        </p:txBody>
      </p:sp>
      <p:sp>
        <p:nvSpPr>
          <p:cNvPr id="4" name="Footer Placeholder 3"/>
          <p:cNvSpPr>
            <a:spLocks noGrp="1"/>
          </p:cNvSpPr>
          <p:nvPr>
            <p:ph type="ftr" sz="quarter" idx="11"/>
          </p:nvPr>
        </p:nvSpPr>
        <p:spPr/>
        <p:txBody>
          <a:bodyPr/>
          <a:lstStyle/>
          <a:p>
            <a:r>
              <a:rPr lang="en-US" smtClean="0"/>
              <a:t>Massachusetts Department of Elementary and Secondary Education</a:t>
            </a:r>
            <a:endParaRPr lang="en-US"/>
          </a:p>
        </p:txBody>
      </p:sp>
      <p:sp>
        <p:nvSpPr>
          <p:cNvPr id="5" name="Slide Number Placeholder 4"/>
          <p:cNvSpPr>
            <a:spLocks noGrp="1"/>
          </p:cNvSpPr>
          <p:nvPr>
            <p:ph type="sldNum" sz="quarter" idx="12"/>
          </p:nvPr>
        </p:nvSpPr>
        <p:spPr/>
        <p:txBody>
          <a:bodyPr/>
          <a:lstStyle/>
          <a:p>
            <a:fld id="{BD26C40E-487C-40A4-A841-8174FD7B7142}" type="slidenum">
              <a:rPr lang="en-US" smtClean="0"/>
              <a:pPr/>
              <a:t>3</a:t>
            </a:fld>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A Changing Landscape</a:t>
            </a:r>
            <a:endParaRPr lang="en-US" dirty="0"/>
          </a:p>
        </p:txBody>
      </p:sp>
      <p:sp>
        <p:nvSpPr>
          <p:cNvPr id="3" name="Content Placeholder 2"/>
          <p:cNvSpPr>
            <a:spLocks noGrp="1"/>
          </p:cNvSpPr>
          <p:nvPr>
            <p:ph idx="1"/>
          </p:nvPr>
        </p:nvSpPr>
        <p:spPr/>
        <p:txBody>
          <a:bodyPr>
            <a:normAutofit lnSpcReduction="10000"/>
          </a:bodyPr>
          <a:lstStyle/>
          <a:p>
            <a:r>
              <a:rPr lang="en-US" sz="2000" dirty="0" smtClean="0"/>
              <a:t>In 2011-12 school year, the U.S. Department of Agriculture began a three year pilot of the </a:t>
            </a:r>
            <a:r>
              <a:rPr lang="en-US" sz="2000" b="1" dirty="0" smtClean="0"/>
              <a:t>Community Eligibility Provision</a:t>
            </a:r>
            <a:r>
              <a:rPr lang="en-US" sz="2000" dirty="0" smtClean="0"/>
              <a:t> (CEP)</a:t>
            </a:r>
          </a:p>
          <a:p>
            <a:endParaRPr lang="en-US" sz="2000" dirty="0" smtClean="0"/>
          </a:p>
          <a:p>
            <a:r>
              <a:rPr lang="en-US" sz="2000" dirty="0" smtClean="0"/>
              <a:t>Program allowed districts or schools that met a certain threshold of qualifying students (40%) to offer free breakfast and lunch to all students </a:t>
            </a:r>
            <a:r>
              <a:rPr lang="en-US" sz="2000" u="sng" dirty="0" smtClean="0"/>
              <a:t>without collecting eligibility forms for all students</a:t>
            </a:r>
          </a:p>
          <a:p>
            <a:endParaRPr lang="en-US" sz="2000" u="sng" dirty="0" smtClean="0"/>
          </a:p>
          <a:p>
            <a:r>
              <a:rPr lang="en-US" sz="2000" dirty="0" smtClean="0"/>
              <a:t>Students are qualified through means other than collecting eligibility forms such as Direct Certification (EOHHS maintained database tracking enrollment in SNAP, TAFDC, foster care and </a:t>
            </a:r>
            <a:r>
              <a:rPr lang="en-US" sz="2000" dirty="0" err="1" smtClean="0"/>
              <a:t>MassHealth</a:t>
            </a:r>
            <a:r>
              <a:rPr lang="en-US" sz="2000" dirty="0" smtClean="0"/>
              <a:t>)</a:t>
            </a:r>
          </a:p>
          <a:p>
            <a:endParaRPr lang="en-US" sz="2000" dirty="0" smtClean="0"/>
          </a:p>
          <a:p>
            <a:r>
              <a:rPr lang="en-US" sz="2000" dirty="0" smtClean="0"/>
              <a:t>USDA reimbursement for free meals based on 160% of the direct certification count</a:t>
            </a:r>
          </a:p>
          <a:p>
            <a:endParaRPr lang="en-US" sz="2400" dirty="0" smtClean="0"/>
          </a:p>
          <a:p>
            <a:endParaRPr lang="en-US" sz="2400" dirty="0" smtClean="0"/>
          </a:p>
          <a:p>
            <a:endParaRPr lang="en-US" dirty="0"/>
          </a:p>
        </p:txBody>
      </p:sp>
      <p:sp>
        <p:nvSpPr>
          <p:cNvPr id="4" name="Footer Placeholder 3"/>
          <p:cNvSpPr>
            <a:spLocks noGrp="1"/>
          </p:cNvSpPr>
          <p:nvPr>
            <p:ph type="ftr" sz="quarter" idx="11"/>
          </p:nvPr>
        </p:nvSpPr>
        <p:spPr/>
        <p:txBody>
          <a:bodyPr/>
          <a:lstStyle/>
          <a:p>
            <a:r>
              <a:rPr lang="en-US" smtClean="0"/>
              <a:t>Massachusetts Department of Elementary and Secondary Education</a:t>
            </a:r>
            <a:endParaRPr lang="en-US"/>
          </a:p>
        </p:txBody>
      </p:sp>
      <p:sp>
        <p:nvSpPr>
          <p:cNvPr id="5" name="Slide Number Placeholder 4"/>
          <p:cNvSpPr>
            <a:spLocks noGrp="1"/>
          </p:cNvSpPr>
          <p:nvPr>
            <p:ph type="sldNum" sz="quarter" idx="12"/>
          </p:nvPr>
        </p:nvSpPr>
        <p:spPr/>
        <p:txBody>
          <a:bodyPr/>
          <a:lstStyle/>
          <a:p>
            <a:fld id="{BD26C40E-487C-40A4-A841-8174FD7B7142}" type="slidenum">
              <a:rPr lang="en-US" smtClean="0"/>
              <a:pPr/>
              <a:t>4</a:t>
            </a:fld>
            <a:endParaRPr 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CEP Benefits</a:t>
            </a:r>
            <a:endParaRPr lang="en-US" dirty="0"/>
          </a:p>
        </p:txBody>
      </p:sp>
      <p:sp>
        <p:nvSpPr>
          <p:cNvPr id="7" name="Content Placeholder 6"/>
          <p:cNvSpPr>
            <a:spLocks noGrp="1"/>
          </p:cNvSpPr>
          <p:nvPr>
            <p:ph idx="1"/>
          </p:nvPr>
        </p:nvSpPr>
        <p:spPr/>
        <p:txBody>
          <a:bodyPr>
            <a:normAutofit lnSpcReduction="10000"/>
          </a:bodyPr>
          <a:lstStyle/>
          <a:p>
            <a:pPr marL="457200" indent="-457200"/>
            <a:r>
              <a:rPr lang="en-US" sz="2400" dirty="0" smtClean="0"/>
              <a:t>Higher participation in breakfast and lunch programs</a:t>
            </a:r>
          </a:p>
          <a:p>
            <a:pPr marL="857250" lvl="1" indent="-457200"/>
            <a:r>
              <a:rPr lang="en-US" sz="2000" dirty="0" smtClean="0"/>
              <a:t>Reduced cost to families</a:t>
            </a:r>
          </a:p>
          <a:p>
            <a:pPr marL="857250" lvl="1" indent="-457200"/>
            <a:r>
              <a:rPr lang="en-US" sz="2000" dirty="0" smtClean="0"/>
              <a:t>No stigma in program</a:t>
            </a:r>
          </a:p>
          <a:p>
            <a:pPr marL="857250" lvl="1" indent="-457200"/>
            <a:endParaRPr lang="en-US" sz="2000" dirty="0" smtClean="0"/>
          </a:p>
          <a:p>
            <a:pPr marL="457200" indent="-457200"/>
            <a:r>
              <a:rPr lang="en-US" sz="2400" dirty="0" smtClean="0"/>
              <a:t>Eliminates reporting burden for families and schools</a:t>
            </a:r>
          </a:p>
          <a:p>
            <a:pPr marL="457200" indent="-457200"/>
            <a:endParaRPr lang="en-US" sz="2400" dirty="0" smtClean="0"/>
          </a:p>
          <a:p>
            <a:pPr marL="457200" indent="-457200"/>
            <a:r>
              <a:rPr lang="en-US" sz="2400" dirty="0" smtClean="0"/>
              <a:t>Eliminates burden of collecting and accounting for lunch fees</a:t>
            </a:r>
          </a:p>
          <a:p>
            <a:pPr marL="457200" indent="-457200"/>
            <a:endParaRPr lang="en-US" sz="2400" dirty="0" smtClean="0"/>
          </a:p>
          <a:p>
            <a:pPr marL="457200" indent="-457200"/>
            <a:r>
              <a:rPr lang="en-US" sz="2400" dirty="0" smtClean="0"/>
              <a:t>Loss of lunch fees offset by higher USDA reimbursement and cost savings – many districts will come out ahead financially</a:t>
            </a:r>
          </a:p>
        </p:txBody>
      </p:sp>
      <p:sp>
        <p:nvSpPr>
          <p:cNvPr id="4" name="Footer Placeholder 3"/>
          <p:cNvSpPr>
            <a:spLocks noGrp="1"/>
          </p:cNvSpPr>
          <p:nvPr>
            <p:ph type="ftr" sz="quarter" idx="11"/>
          </p:nvPr>
        </p:nvSpPr>
        <p:spPr/>
        <p:txBody>
          <a:bodyPr/>
          <a:lstStyle/>
          <a:p>
            <a:r>
              <a:rPr lang="en-US" smtClean="0"/>
              <a:t>Massachusetts Department of Elementary and Secondary Education</a:t>
            </a:r>
            <a:endParaRPr lang="en-US"/>
          </a:p>
        </p:txBody>
      </p:sp>
      <p:sp>
        <p:nvSpPr>
          <p:cNvPr id="5" name="Slide Number Placeholder 4"/>
          <p:cNvSpPr>
            <a:spLocks noGrp="1"/>
          </p:cNvSpPr>
          <p:nvPr>
            <p:ph type="sldNum" sz="quarter" idx="12"/>
          </p:nvPr>
        </p:nvSpPr>
        <p:spPr/>
        <p:txBody>
          <a:bodyPr/>
          <a:lstStyle/>
          <a:p>
            <a:fld id="{BD26C40E-487C-40A4-A841-8174FD7B7142}" type="slidenum">
              <a:rPr lang="en-US" smtClean="0"/>
              <a:pPr/>
              <a:t>5</a:t>
            </a:fld>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382000" cy="1143000"/>
          </a:xfrm>
        </p:spPr>
        <p:txBody>
          <a:bodyPr>
            <a:normAutofit fontScale="90000"/>
          </a:bodyPr>
          <a:lstStyle/>
          <a:p>
            <a:r>
              <a:rPr lang="en-US" dirty="0" smtClean="0"/>
              <a:t>Massachusetts Participation in CEP</a:t>
            </a:r>
            <a:endParaRPr lang="en-US" dirty="0"/>
          </a:p>
        </p:txBody>
      </p:sp>
      <p:sp>
        <p:nvSpPr>
          <p:cNvPr id="12" name="Content Placeholder 11"/>
          <p:cNvSpPr>
            <a:spLocks noGrp="1"/>
          </p:cNvSpPr>
          <p:nvPr>
            <p:ph idx="1"/>
          </p:nvPr>
        </p:nvSpPr>
        <p:spPr>
          <a:xfrm>
            <a:off x="609600" y="1676399"/>
            <a:ext cx="7924800" cy="2286001"/>
          </a:xfrm>
        </p:spPr>
        <p:txBody>
          <a:bodyPr/>
          <a:lstStyle/>
          <a:p>
            <a:r>
              <a:rPr lang="en-US" sz="2400" dirty="0" smtClean="0"/>
              <a:t>Massachusetts joined USDA pilot in 2013-14 and Boston public schools served as the pilot district</a:t>
            </a:r>
          </a:p>
          <a:p>
            <a:r>
              <a:rPr lang="en-US" sz="2400" dirty="0" smtClean="0"/>
              <a:t>Starting in 2014-15, the program was available to all districts</a:t>
            </a:r>
          </a:p>
          <a:p>
            <a:endParaRPr lang="en-US" dirty="0" smtClean="0"/>
          </a:p>
        </p:txBody>
      </p:sp>
      <p:sp>
        <p:nvSpPr>
          <p:cNvPr id="7" name="Footer Placeholder 6"/>
          <p:cNvSpPr>
            <a:spLocks noGrp="1"/>
          </p:cNvSpPr>
          <p:nvPr>
            <p:ph type="ftr" sz="quarter" idx="11"/>
          </p:nvPr>
        </p:nvSpPr>
        <p:spPr/>
        <p:txBody>
          <a:bodyPr/>
          <a:lstStyle/>
          <a:p>
            <a:r>
              <a:rPr lang="en-US" smtClean="0"/>
              <a:t>Massachusetts Department of Elementary and Secondary Education</a:t>
            </a:r>
            <a:endParaRPr lang="en-US"/>
          </a:p>
        </p:txBody>
      </p:sp>
      <p:sp>
        <p:nvSpPr>
          <p:cNvPr id="8" name="Slide Number Placeholder 7"/>
          <p:cNvSpPr>
            <a:spLocks noGrp="1"/>
          </p:cNvSpPr>
          <p:nvPr>
            <p:ph type="sldNum" sz="quarter" idx="12"/>
          </p:nvPr>
        </p:nvSpPr>
        <p:spPr/>
        <p:txBody>
          <a:bodyPr/>
          <a:lstStyle/>
          <a:p>
            <a:fld id="{BD26C40E-487C-40A4-A841-8174FD7B7142}" type="slidenum">
              <a:rPr lang="en-US" smtClean="0"/>
              <a:pPr/>
              <a:t>6</a:t>
            </a:fld>
            <a:endParaRPr lang="en-US"/>
          </a:p>
        </p:txBody>
      </p:sp>
      <p:graphicFrame>
        <p:nvGraphicFramePr>
          <p:cNvPr id="11" name="Table 10"/>
          <p:cNvGraphicFramePr>
            <a:graphicFrameLocks noGrp="1"/>
          </p:cNvGraphicFramePr>
          <p:nvPr/>
        </p:nvGraphicFramePr>
        <p:xfrm>
          <a:off x="1219200" y="3505200"/>
          <a:ext cx="6400800" cy="2026920"/>
        </p:xfrm>
        <a:graphic>
          <a:graphicData uri="http://schemas.openxmlformats.org/drawingml/2006/table">
            <a:tbl>
              <a:tblPr firstRow="1" bandRow="1">
                <a:tableStyleId>{073A0DAA-6AF3-43AB-8588-CEC1D06C72B9}</a:tableStyleId>
              </a:tblPr>
              <a:tblGrid>
                <a:gridCol w="1407024"/>
                <a:gridCol w="1706017"/>
                <a:gridCol w="1458959"/>
                <a:gridCol w="1828800"/>
              </a:tblGrid>
              <a:tr h="370840">
                <a:tc>
                  <a:txBody>
                    <a:bodyPr/>
                    <a:lstStyle/>
                    <a:p>
                      <a:pPr algn="ctr"/>
                      <a:r>
                        <a:rPr lang="en-US" dirty="0" smtClean="0"/>
                        <a:t>School Year</a:t>
                      </a:r>
                      <a:endParaRPr lang="en-US" dirty="0"/>
                    </a:p>
                  </a:txBody>
                  <a:tcPr anchor="ctr"/>
                </a:tc>
                <a:tc>
                  <a:txBody>
                    <a:bodyPr/>
                    <a:lstStyle/>
                    <a:p>
                      <a:pPr algn="ctr"/>
                      <a:r>
                        <a:rPr lang="en-US" dirty="0" smtClean="0"/>
                        <a:t>Number of Districts</a:t>
                      </a:r>
                      <a:r>
                        <a:rPr lang="en-US" baseline="0" dirty="0" smtClean="0"/>
                        <a:t> Participating</a:t>
                      </a:r>
                      <a:endParaRPr lang="en-US" dirty="0"/>
                    </a:p>
                  </a:txBody>
                  <a:tcPr/>
                </a:tc>
                <a:tc>
                  <a:txBody>
                    <a:bodyPr/>
                    <a:lstStyle/>
                    <a:p>
                      <a:pPr algn="ctr"/>
                      <a:r>
                        <a:rPr lang="en-US" dirty="0" smtClean="0"/>
                        <a:t>Number of Students </a:t>
                      </a:r>
                      <a:endParaRPr lang="en-US" dirty="0"/>
                    </a:p>
                  </a:txBody>
                  <a:tcPr anchor="ctr"/>
                </a:tc>
                <a:tc>
                  <a:txBody>
                    <a:bodyPr/>
                    <a:lstStyle/>
                    <a:p>
                      <a:pPr algn="ctr"/>
                      <a:r>
                        <a:rPr lang="en-US" dirty="0" smtClean="0"/>
                        <a:t>Percent</a:t>
                      </a:r>
                      <a:r>
                        <a:rPr lang="en-US" baseline="0" dirty="0" smtClean="0"/>
                        <a:t> of State Enrollment</a:t>
                      </a:r>
                      <a:endParaRPr lang="en-US" dirty="0"/>
                    </a:p>
                  </a:txBody>
                  <a:tcPr anchor="ctr"/>
                </a:tc>
              </a:tr>
              <a:tr h="370840">
                <a:tc>
                  <a:txBody>
                    <a:bodyPr/>
                    <a:lstStyle/>
                    <a:p>
                      <a:pPr algn="ctr"/>
                      <a:r>
                        <a:rPr lang="en-US" dirty="0" smtClean="0"/>
                        <a:t>2013-14</a:t>
                      </a:r>
                      <a:endParaRPr lang="en-US" dirty="0"/>
                    </a:p>
                  </a:txBody>
                  <a:tcPr/>
                </a:tc>
                <a:tc>
                  <a:txBody>
                    <a:bodyPr/>
                    <a:lstStyle/>
                    <a:p>
                      <a:pPr algn="ctr"/>
                      <a:r>
                        <a:rPr lang="en-US" dirty="0" smtClean="0"/>
                        <a:t>1</a:t>
                      </a:r>
                      <a:endParaRPr lang="en-US" dirty="0"/>
                    </a:p>
                  </a:txBody>
                  <a:tcPr/>
                </a:tc>
                <a:tc>
                  <a:txBody>
                    <a:bodyPr/>
                    <a:lstStyle/>
                    <a:p>
                      <a:pPr algn="ctr"/>
                      <a:r>
                        <a:rPr lang="en-US" dirty="0" smtClean="0"/>
                        <a:t>57,000</a:t>
                      </a:r>
                      <a:endParaRPr lang="en-US" dirty="0"/>
                    </a:p>
                  </a:txBody>
                  <a:tcPr/>
                </a:tc>
                <a:tc>
                  <a:txBody>
                    <a:bodyPr/>
                    <a:lstStyle/>
                    <a:p>
                      <a:pPr algn="ctr"/>
                      <a:r>
                        <a:rPr lang="en-US" dirty="0" smtClean="0"/>
                        <a:t>6%</a:t>
                      </a:r>
                      <a:endParaRPr lang="en-US" dirty="0"/>
                    </a:p>
                  </a:txBody>
                  <a:tcPr/>
                </a:tc>
              </a:tr>
              <a:tr h="370840">
                <a:tc>
                  <a:txBody>
                    <a:bodyPr/>
                    <a:lstStyle/>
                    <a:p>
                      <a:pPr algn="ctr"/>
                      <a:r>
                        <a:rPr lang="en-US" dirty="0" smtClean="0"/>
                        <a:t>2014-15</a:t>
                      </a:r>
                      <a:endParaRPr lang="en-US" dirty="0"/>
                    </a:p>
                  </a:txBody>
                  <a:tcPr/>
                </a:tc>
                <a:tc>
                  <a:txBody>
                    <a:bodyPr/>
                    <a:lstStyle/>
                    <a:p>
                      <a:pPr algn="ctr"/>
                      <a:r>
                        <a:rPr lang="en-US" dirty="0" smtClean="0"/>
                        <a:t>22</a:t>
                      </a:r>
                      <a:endParaRPr lang="en-US" dirty="0"/>
                    </a:p>
                  </a:txBody>
                  <a:tcPr/>
                </a:tc>
                <a:tc>
                  <a:txBody>
                    <a:bodyPr/>
                    <a:lstStyle/>
                    <a:p>
                      <a:pPr algn="ctr"/>
                      <a:r>
                        <a:rPr lang="en-US" dirty="0" smtClean="0"/>
                        <a:t>142,000</a:t>
                      </a:r>
                      <a:endParaRPr lang="en-US" dirty="0"/>
                    </a:p>
                  </a:txBody>
                  <a:tcPr/>
                </a:tc>
                <a:tc>
                  <a:txBody>
                    <a:bodyPr/>
                    <a:lstStyle/>
                    <a:p>
                      <a:pPr algn="ctr"/>
                      <a:r>
                        <a:rPr lang="en-US" dirty="0" smtClean="0"/>
                        <a:t>15%</a:t>
                      </a:r>
                      <a:endParaRPr lang="en-US" dirty="0"/>
                    </a:p>
                  </a:txBody>
                  <a:tcPr/>
                </a:tc>
              </a:tr>
              <a:tr h="370840">
                <a:tc>
                  <a:txBody>
                    <a:bodyPr/>
                    <a:lstStyle/>
                    <a:p>
                      <a:pPr algn="ctr"/>
                      <a:r>
                        <a:rPr lang="en-US" dirty="0" smtClean="0"/>
                        <a:t>2015-16</a:t>
                      </a:r>
                      <a:endParaRPr lang="en-US" dirty="0"/>
                    </a:p>
                  </a:txBody>
                  <a:tcPr/>
                </a:tc>
                <a:tc>
                  <a:txBody>
                    <a:bodyPr/>
                    <a:lstStyle/>
                    <a:p>
                      <a:pPr algn="ctr"/>
                      <a:r>
                        <a:rPr lang="en-US" dirty="0" smtClean="0"/>
                        <a:t>54*</a:t>
                      </a:r>
                      <a:endParaRPr lang="en-US" dirty="0"/>
                    </a:p>
                  </a:txBody>
                  <a:tcPr/>
                </a:tc>
                <a:tc>
                  <a:txBody>
                    <a:bodyPr/>
                    <a:lstStyle/>
                    <a:p>
                      <a:pPr algn="ctr"/>
                      <a:r>
                        <a:rPr lang="en-US" dirty="0" smtClean="0"/>
                        <a:t>390,000</a:t>
                      </a:r>
                      <a:endParaRPr lang="en-US" dirty="0"/>
                    </a:p>
                  </a:txBody>
                  <a:tcPr/>
                </a:tc>
                <a:tc>
                  <a:txBody>
                    <a:bodyPr/>
                    <a:lstStyle/>
                    <a:p>
                      <a:pPr algn="ctr"/>
                      <a:r>
                        <a:rPr lang="en-US" dirty="0" smtClean="0"/>
                        <a:t>41%</a:t>
                      </a:r>
                      <a:endParaRPr lang="en-US" dirty="0"/>
                    </a:p>
                  </a:txBody>
                  <a:tcPr/>
                </a:tc>
              </a:tr>
            </a:tbl>
          </a:graphicData>
        </a:graphic>
      </p:graphicFrame>
      <p:sp>
        <p:nvSpPr>
          <p:cNvPr id="13" name="TextBox 12"/>
          <p:cNvSpPr txBox="1"/>
          <p:nvPr/>
        </p:nvSpPr>
        <p:spPr>
          <a:xfrm>
            <a:off x="1295400" y="5638800"/>
            <a:ext cx="5638800" cy="307777"/>
          </a:xfrm>
          <a:prstGeom prst="rect">
            <a:avLst/>
          </a:prstGeom>
          <a:noFill/>
        </p:spPr>
        <p:txBody>
          <a:bodyPr wrap="square" rtlCol="0">
            <a:spAutoFit/>
          </a:bodyPr>
          <a:lstStyle/>
          <a:p>
            <a:r>
              <a:rPr lang="en-US" sz="1400" dirty="0" smtClean="0"/>
              <a:t>* Based on eligibility – actual number to be determined</a:t>
            </a:r>
            <a:endParaRPr lang="en-US" sz="140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000" dirty="0" smtClean="0"/>
              <a:t>Defining a New Metric -- Considerations</a:t>
            </a:r>
            <a:endParaRPr lang="en-US" sz="4000" dirty="0"/>
          </a:p>
        </p:txBody>
      </p:sp>
      <p:sp>
        <p:nvSpPr>
          <p:cNvPr id="3" name="Content Placeholder 2"/>
          <p:cNvSpPr>
            <a:spLocks noGrp="1"/>
          </p:cNvSpPr>
          <p:nvPr>
            <p:ph idx="1"/>
          </p:nvPr>
        </p:nvSpPr>
        <p:spPr>
          <a:xfrm>
            <a:off x="609600" y="2209800"/>
            <a:ext cx="7924800" cy="3916363"/>
          </a:xfrm>
        </p:spPr>
        <p:txBody>
          <a:bodyPr>
            <a:normAutofit/>
          </a:bodyPr>
          <a:lstStyle/>
          <a:p>
            <a:r>
              <a:rPr lang="en-US" sz="2400" dirty="0" smtClean="0"/>
              <a:t>Consistent across all districts (CEP and non-CEP)</a:t>
            </a:r>
            <a:br>
              <a:rPr lang="en-US" sz="2400" dirty="0" smtClean="0"/>
            </a:br>
            <a:endParaRPr lang="en-US" sz="2400" dirty="0" smtClean="0"/>
          </a:p>
          <a:p>
            <a:r>
              <a:rPr lang="en-US" sz="2400" dirty="0" smtClean="0"/>
              <a:t>Accurate</a:t>
            </a:r>
            <a:br>
              <a:rPr lang="en-US" sz="2400" dirty="0" smtClean="0"/>
            </a:br>
            <a:endParaRPr lang="en-US" sz="2400" dirty="0" smtClean="0"/>
          </a:p>
          <a:p>
            <a:r>
              <a:rPr lang="en-US" sz="2400" dirty="0" smtClean="0"/>
              <a:t>Verifiable</a:t>
            </a:r>
            <a:br>
              <a:rPr lang="en-US" sz="2400" dirty="0" smtClean="0"/>
            </a:br>
            <a:endParaRPr lang="en-US" sz="2400" dirty="0" smtClean="0"/>
          </a:p>
          <a:p>
            <a:r>
              <a:rPr lang="en-US" sz="2400" dirty="0" smtClean="0"/>
              <a:t>Student-level</a:t>
            </a:r>
            <a:br>
              <a:rPr lang="en-US" sz="2400" dirty="0" smtClean="0"/>
            </a:br>
            <a:endParaRPr lang="en-US" sz="2400" dirty="0" smtClean="0"/>
          </a:p>
          <a:p>
            <a:r>
              <a:rPr lang="en-US" sz="2400" dirty="0" smtClean="0"/>
              <a:t>Minimize administrative burden</a:t>
            </a:r>
          </a:p>
          <a:p>
            <a:endParaRPr lang="en-US" sz="2400" dirty="0"/>
          </a:p>
        </p:txBody>
      </p:sp>
      <p:sp>
        <p:nvSpPr>
          <p:cNvPr id="4" name="Footer Placeholder 3"/>
          <p:cNvSpPr>
            <a:spLocks noGrp="1"/>
          </p:cNvSpPr>
          <p:nvPr>
            <p:ph type="ftr" sz="quarter" idx="11"/>
          </p:nvPr>
        </p:nvSpPr>
        <p:spPr/>
        <p:txBody>
          <a:bodyPr/>
          <a:lstStyle/>
          <a:p>
            <a:r>
              <a:rPr lang="en-US" dirty="0" smtClean="0"/>
              <a:t>Massachusetts Department of Elementary and Secondary Education</a:t>
            </a:r>
            <a:endParaRPr lang="en-US" dirty="0"/>
          </a:p>
        </p:txBody>
      </p:sp>
      <p:sp>
        <p:nvSpPr>
          <p:cNvPr id="5" name="Slide Number Placeholder 4"/>
          <p:cNvSpPr>
            <a:spLocks noGrp="1"/>
          </p:cNvSpPr>
          <p:nvPr>
            <p:ph type="sldNum" sz="quarter" idx="12"/>
          </p:nvPr>
        </p:nvSpPr>
        <p:spPr/>
        <p:txBody>
          <a:bodyPr/>
          <a:lstStyle/>
          <a:p>
            <a:fld id="{BD26C40E-487C-40A4-A841-8174FD7B7142}" type="slidenum">
              <a:rPr lang="en-US" smtClean="0"/>
              <a:pPr/>
              <a:t>7</a:t>
            </a:fld>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a:xfrm>
            <a:off x="609600" y="274638"/>
            <a:ext cx="7924800" cy="639762"/>
          </a:xfrm>
        </p:spPr>
        <p:txBody>
          <a:bodyPr>
            <a:noAutofit/>
          </a:bodyPr>
          <a:lstStyle/>
          <a:p>
            <a:r>
              <a:rPr lang="en-US" sz="3600" dirty="0" smtClean="0"/>
              <a:t>Defining a New Metric -- Options</a:t>
            </a:r>
            <a:endParaRPr lang="en-US" sz="3600" dirty="0"/>
          </a:p>
        </p:txBody>
      </p:sp>
      <p:sp>
        <p:nvSpPr>
          <p:cNvPr id="8" name="Slide Number Placeholder 7"/>
          <p:cNvSpPr>
            <a:spLocks noGrp="1"/>
          </p:cNvSpPr>
          <p:nvPr>
            <p:ph type="sldNum" sz="quarter" idx="12"/>
          </p:nvPr>
        </p:nvSpPr>
        <p:spPr/>
        <p:txBody>
          <a:bodyPr/>
          <a:lstStyle/>
          <a:p>
            <a:fld id="{BD26C40E-487C-40A4-A841-8174FD7B7142}" type="slidenum">
              <a:rPr lang="en-US" smtClean="0"/>
              <a:pPr/>
              <a:t>8</a:t>
            </a:fld>
            <a:endParaRPr lang="en-US"/>
          </a:p>
        </p:txBody>
      </p:sp>
      <p:graphicFrame>
        <p:nvGraphicFramePr>
          <p:cNvPr id="11" name="Table 10"/>
          <p:cNvGraphicFramePr>
            <a:graphicFrameLocks noGrp="1"/>
          </p:cNvGraphicFramePr>
          <p:nvPr/>
        </p:nvGraphicFramePr>
        <p:xfrm>
          <a:off x="914400" y="914399"/>
          <a:ext cx="7010401" cy="5889982"/>
        </p:xfrm>
        <a:graphic>
          <a:graphicData uri="http://schemas.openxmlformats.org/drawingml/2006/table">
            <a:tbl>
              <a:tblPr firstRow="1" bandRow="1">
                <a:tableStyleId>{073A0DAA-6AF3-43AB-8588-CEC1D06C72B9}</a:tableStyleId>
              </a:tblPr>
              <a:tblGrid>
                <a:gridCol w="3447386"/>
                <a:gridCol w="3563015"/>
              </a:tblGrid>
              <a:tr h="413635">
                <a:tc>
                  <a:txBody>
                    <a:bodyPr/>
                    <a:lstStyle/>
                    <a:p>
                      <a:pPr algn="ctr"/>
                      <a:r>
                        <a:rPr lang="en-US" dirty="0" smtClean="0"/>
                        <a:t>Potential</a:t>
                      </a:r>
                      <a:r>
                        <a:rPr lang="en-US" baseline="0" dirty="0" smtClean="0"/>
                        <a:t> Option</a:t>
                      </a:r>
                      <a:endParaRPr lang="en-US" dirty="0"/>
                    </a:p>
                  </a:txBody>
                  <a:tcPr/>
                </a:tc>
                <a:tc>
                  <a:txBody>
                    <a:bodyPr/>
                    <a:lstStyle/>
                    <a:p>
                      <a:pPr algn="ctr"/>
                      <a:r>
                        <a:rPr lang="en-US" dirty="0" smtClean="0"/>
                        <a:t>Considerations</a:t>
                      </a:r>
                      <a:endParaRPr lang="en-US" dirty="0"/>
                    </a:p>
                  </a:txBody>
                  <a:tcPr/>
                </a:tc>
              </a:tr>
              <a:tr h="930677">
                <a:tc>
                  <a:txBody>
                    <a:bodyPr/>
                    <a:lstStyle/>
                    <a:p>
                      <a:r>
                        <a:rPr lang="en-US" sz="1600" dirty="0" smtClean="0"/>
                        <a:t>1. Require</a:t>
                      </a:r>
                      <a:r>
                        <a:rPr lang="en-US" sz="1600" baseline="0" dirty="0" smtClean="0"/>
                        <a:t> CEP districts to collect income data from all students </a:t>
                      </a:r>
                      <a:endParaRPr lang="en-US" sz="1600" dirty="0"/>
                    </a:p>
                  </a:txBody>
                  <a:tcPr anchor="ctr"/>
                </a:tc>
                <a:tc>
                  <a:txBody>
                    <a:bodyPr/>
                    <a:lstStyle/>
                    <a:p>
                      <a:pPr marL="342900" indent="-342900">
                        <a:buFont typeface="Arial" pitchFamily="34" charset="0"/>
                        <a:buChar char="•"/>
                      </a:pPr>
                      <a:r>
                        <a:rPr lang="en-US" sz="1600" dirty="0" smtClean="0"/>
                        <a:t>Additional burden on districts implementing</a:t>
                      </a:r>
                      <a:r>
                        <a:rPr lang="en-US" sz="1600" baseline="0" dirty="0" smtClean="0"/>
                        <a:t> CEP</a:t>
                      </a:r>
                    </a:p>
                    <a:p>
                      <a:pPr marL="342900" indent="-342900">
                        <a:buFont typeface="Arial" pitchFamily="34" charset="0"/>
                        <a:buChar char="•"/>
                      </a:pPr>
                      <a:r>
                        <a:rPr lang="en-US" sz="1600" baseline="0" dirty="0" smtClean="0"/>
                        <a:t>No incentive for families to report</a:t>
                      </a:r>
                    </a:p>
                  </a:txBody>
                  <a:tcPr/>
                </a:tc>
              </a:tr>
              <a:tr h="1206433">
                <a:tc>
                  <a:txBody>
                    <a:bodyPr/>
                    <a:lstStyle/>
                    <a:p>
                      <a:r>
                        <a:rPr lang="en-US" sz="1600" dirty="0" smtClean="0"/>
                        <a:t>2. Use</a:t>
                      </a:r>
                      <a:r>
                        <a:rPr lang="en-US" sz="1600" baseline="0" dirty="0" smtClean="0"/>
                        <a:t> census poverty data</a:t>
                      </a:r>
                      <a:endParaRPr lang="en-US" sz="1600" dirty="0"/>
                    </a:p>
                  </a:txBody>
                  <a:tcPr anchor="ctr"/>
                </a:tc>
                <a:tc>
                  <a:txBody>
                    <a:bodyPr/>
                    <a:lstStyle/>
                    <a:p>
                      <a:pPr marL="342900" indent="-342900">
                        <a:buFont typeface="Arial" pitchFamily="34" charset="0"/>
                        <a:buChar char="•"/>
                      </a:pPr>
                      <a:r>
                        <a:rPr lang="en-US" sz="1600" dirty="0" smtClean="0"/>
                        <a:t>Doesn’t provide student level data</a:t>
                      </a:r>
                    </a:p>
                    <a:p>
                      <a:pPr marL="342900" indent="-342900">
                        <a:buFont typeface="Arial" pitchFamily="34" charset="0"/>
                        <a:buChar char="•"/>
                      </a:pPr>
                      <a:r>
                        <a:rPr lang="en-US" sz="1600" dirty="0" smtClean="0"/>
                        <a:t>Doesn’t align with district</a:t>
                      </a:r>
                      <a:r>
                        <a:rPr lang="en-US" sz="1600" baseline="0" dirty="0" smtClean="0"/>
                        <a:t> boundaries</a:t>
                      </a:r>
                      <a:endParaRPr lang="en-US" sz="1600" dirty="0" smtClean="0"/>
                    </a:p>
                  </a:txBody>
                  <a:tcPr/>
                </a:tc>
              </a:tr>
              <a:tr h="654922">
                <a:tc>
                  <a:txBody>
                    <a:bodyPr/>
                    <a:lstStyle/>
                    <a:p>
                      <a:r>
                        <a:rPr lang="en-US" sz="1600" dirty="0" smtClean="0"/>
                        <a:t>3. Use state</a:t>
                      </a:r>
                      <a:r>
                        <a:rPr lang="en-US" sz="1600" baseline="0" dirty="0" smtClean="0"/>
                        <a:t> revenue data </a:t>
                      </a:r>
                      <a:endParaRPr lang="en-US" sz="1600" dirty="0"/>
                    </a:p>
                  </a:txBody>
                  <a:tcPr anchor="ctr"/>
                </a:tc>
                <a:tc>
                  <a:txBody>
                    <a:bodyPr/>
                    <a:lstStyle/>
                    <a:p>
                      <a:pPr marL="342900" indent="-342900">
                        <a:buFont typeface="Arial" pitchFamily="34" charset="0"/>
                        <a:buChar char="•"/>
                      </a:pPr>
                      <a:r>
                        <a:rPr lang="en-US" sz="1600" baseline="0" dirty="0" smtClean="0"/>
                        <a:t>Privacy issues</a:t>
                      </a:r>
                    </a:p>
                    <a:p>
                      <a:pPr marL="342900" indent="-342900">
                        <a:buFont typeface="Arial" pitchFamily="34" charset="0"/>
                        <a:buChar char="•"/>
                      </a:pPr>
                      <a:r>
                        <a:rPr lang="en-US" sz="1600" baseline="0" dirty="0" smtClean="0"/>
                        <a:t>Not all low income families file</a:t>
                      </a:r>
                    </a:p>
                  </a:txBody>
                  <a:tcPr/>
                </a:tc>
              </a:tr>
              <a:tr h="654922">
                <a:tc>
                  <a:txBody>
                    <a:bodyPr/>
                    <a:lstStyle/>
                    <a:p>
                      <a:r>
                        <a:rPr lang="en-US" sz="1600" dirty="0" smtClean="0"/>
                        <a:t>4.</a:t>
                      </a:r>
                      <a:r>
                        <a:rPr lang="en-US" sz="1600" baseline="0" dirty="0" smtClean="0"/>
                        <a:t> Match against the Direct Certification database</a:t>
                      </a:r>
                      <a:endParaRPr lang="en-US" sz="1600" dirty="0"/>
                    </a:p>
                  </a:txBody>
                  <a:tcPr anchor="ctr"/>
                </a:tc>
                <a:tc>
                  <a:txBody>
                    <a:bodyPr/>
                    <a:lstStyle/>
                    <a:p>
                      <a:pPr marL="342900" indent="-342900">
                        <a:buFont typeface="Arial" pitchFamily="34" charset="0"/>
                        <a:buChar char="•"/>
                      </a:pPr>
                      <a:r>
                        <a:rPr lang="en-US" sz="1600" baseline="0" dirty="0" smtClean="0"/>
                        <a:t>Results in lower poverty numbers</a:t>
                      </a:r>
                    </a:p>
                    <a:p>
                      <a:pPr marL="342900" indent="-342900">
                        <a:buFont typeface="Arial" pitchFamily="34" charset="0"/>
                        <a:buChar char="•"/>
                      </a:pPr>
                      <a:r>
                        <a:rPr lang="en-US" sz="1600" baseline="0" dirty="0" smtClean="0"/>
                        <a:t>Break in trend data</a:t>
                      </a:r>
                    </a:p>
                  </a:txBody>
                  <a:tcPr/>
                </a:tc>
              </a:tr>
              <a:tr h="1206433">
                <a:tc>
                  <a:txBody>
                    <a:bodyPr/>
                    <a:lstStyle/>
                    <a:p>
                      <a:r>
                        <a:rPr lang="en-US" sz="1600" dirty="0" smtClean="0"/>
                        <a:t>5. Multiply</a:t>
                      </a:r>
                      <a:r>
                        <a:rPr lang="en-US" sz="1600" baseline="0" dirty="0" smtClean="0"/>
                        <a:t> the Direct Certification count by a factor to approximate the low income count</a:t>
                      </a:r>
                      <a:endParaRPr lang="en-US" sz="1600" dirty="0"/>
                    </a:p>
                  </a:txBody>
                  <a:tcPr anchor="ctr"/>
                </a:tc>
                <a:tc>
                  <a:txBody>
                    <a:bodyPr/>
                    <a:lstStyle/>
                    <a:p>
                      <a:pPr marL="342900" indent="-342900">
                        <a:buFont typeface="Arial" pitchFamily="34" charset="0"/>
                        <a:buChar char="•"/>
                      </a:pPr>
                      <a:r>
                        <a:rPr lang="en-US" sz="1600" baseline="0" dirty="0" smtClean="0"/>
                        <a:t>Allowable use by the USED and USDA (160%)</a:t>
                      </a:r>
                    </a:p>
                    <a:p>
                      <a:pPr marL="342900" indent="-342900">
                        <a:buFont typeface="Arial" pitchFamily="34" charset="0"/>
                        <a:buChar char="•"/>
                      </a:pPr>
                      <a:r>
                        <a:rPr lang="en-US" sz="1600" dirty="0" smtClean="0"/>
                        <a:t>Doesn’t provide a student by student accounting</a:t>
                      </a:r>
                    </a:p>
                  </a:txBody>
                  <a:tcPr/>
                </a:tc>
              </a:tr>
              <a:tr h="419379">
                <a:tc>
                  <a:txBody>
                    <a:bodyPr/>
                    <a:lstStyle/>
                    <a:p>
                      <a:r>
                        <a:rPr lang="en-US" sz="1600" dirty="0" smtClean="0"/>
                        <a:t>6. Classify all students in CEP districts as low income</a:t>
                      </a:r>
                      <a:endParaRPr lang="en-US" sz="1600" dirty="0"/>
                    </a:p>
                  </a:txBody>
                  <a:tcPr anchor="ctr"/>
                </a:tc>
                <a:tc>
                  <a:txBody>
                    <a:bodyPr/>
                    <a:lstStyle/>
                    <a:p>
                      <a:pPr marL="342900" indent="-342900">
                        <a:buFont typeface="Arial" pitchFamily="34" charset="0"/>
                        <a:buChar char="•"/>
                      </a:pPr>
                      <a:r>
                        <a:rPr lang="en-US" sz="1600" dirty="0" smtClean="0"/>
                        <a:t>Consistent with current definition</a:t>
                      </a:r>
                    </a:p>
                    <a:p>
                      <a:pPr marL="342900" indent="-342900">
                        <a:buFont typeface="Arial" pitchFamily="34" charset="0"/>
                        <a:buChar char="•"/>
                      </a:pPr>
                      <a:r>
                        <a:rPr lang="en-US" sz="1600" dirty="0" smtClean="0"/>
                        <a:t>Windfall for CEP districts</a:t>
                      </a:r>
                    </a:p>
                    <a:p>
                      <a:pPr marL="342900" indent="-342900">
                        <a:buFont typeface="Arial" pitchFamily="34" charset="0"/>
                        <a:buChar char="•"/>
                      </a:pPr>
                      <a:r>
                        <a:rPr lang="en-US" sz="1600" dirty="0" smtClean="0"/>
                        <a:t>Reduces</a:t>
                      </a:r>
                      <a:r>
                        <a:rPr lang="en-US" sz="1600" baseline="0" dirty="0" smtClean="0"/>
                        <a:t> usefulness of metric</a:t>
                      </a:r>
                      <a:endParaRPr lang="en-US" sz="1600" dirty="0" smtClean="0"/>
                    </a:p>
                  </a:txBody>
                  <a:tcPr/>
                </a:tc>
              </a:tr>
            </a:tbl>
          </a:graphicData>
        </a:graphic>
      </p:graphicFrame>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t>What are Other States Doing?</a:t>
            </a:r>
            <a:endParaRPr lang="en-US" sz="4000" dirty="0"/>
          </a:p>
        </p:txBody>
      </p:sp>
      <p:sp>
        <p:nvSpPr>
          <p:cNvPr id="3" name="Content Placeholder 2"/>
          <p:cNvSpPr>
            <a:spLocks noGrp="1"/>
          </p:cNvSpPr>
          <p:nvPr>
            <p:ph idx="1"/>
          </p:nvPr>
        </p:nvSpPr>
        <p:spPr/>
        <p:txBody>
          <a:bodyPr>
            <a:normAutofit fontScale="92500" lnSpcReduction="20000"/>
          </a:bodyPr>
          <a:lstStyle/>
          <a:p>
            <a:r>
              <a:rPr lang="en-US" sz="2400" dirty="0" smtClean="0"/>
              <a:t>Delaware </a:t>
            </a:r>
          </a:p>
          <a:p>
            <a:pPr lvl="1"/>
            <a:r>
              <a:rPr lang="en-US" sz="2000" dirty="0" smtClean="0"/>
              <a:t>Implement Community Eligibility and move away from collecting income forms </a:t>
            </a:r>
          </a:p>
          <a:p>
            <a:pPr lvl="1"/>
            <a:r>
              <a:rPr lang="en-US" sz="2000" dirty="0" smtClean="0"/>
              <a:t>Use Direct Certification percentage as a new metric</a:t>
            </a:r>
          </a:p>
          <a:p>
            <a:pPr lvl="1"/>
            <a:endParaRPr lang="en-US" sz="2000" dirty="0" smtClean="0"/>
          </a:p>
          <a:p>
            <a:r>
              <a:rPr lang="en-US" sz="2400" dirty="0" smtClean="0"/>
              <a:t>California</a:t>
            </a:r>
          </a:p>
          <a:p>
            <a:pPr lvl="1"/>
            <a:r>
              <a:rPr lang="en-US" sz="2000" dirty="0" smtClean="0"/>
              <a:t>Continue requirement to collect income forms for all students</a:t>
            </a:r>
          </a:p>
          <a:p>
            <a:pPr lvl="1"/>
            <a:r>
              <a:rPr lang="en-US" sz="2000" dirty="0" smtClean="0"/>
              <a:t>Allow one form to be active record for four years if no substantive change</a:t>
            </a:r>
          </a:p>
          <a:p>
            <a:pPr lvl="1">
              <a:buNone/>
            </a:pPr>
            <a:endParaRPr lang="en-US" sz="2000" dirty="0" smtClean="0"/>
          </a:p>
          <a:p>
            <a:r>
              <a:rPr lang="en-US" sz="2400" dirty="0" smtClean="0"/>
              <a:t>Kentucky and Michigan	</a:t>
            </a:r>
          </a:p>
          <a:p>
            <a:pPr lvl="1"/>
            <a:r>
              <a:rPr lang="en-US" sz="2000" dirty="0" smtClean="0"/>
              <a:t>Require annual collection of income forms for all students</a:t>
            </a:r>
            <a:br>
              <a:rPr lang="en-US" sz="2000" dirty="0" smtClean="0"/>
            </a:br>
            <a:endParaRPr lang="en-US" sz="2000" dirty="0" smtClean="0"/>
          </a:p>
          <a:p>
            <a:r>
              <a:rPr lang="en-US" sz="2200" dirty="0" smtClean="0"/>
              <a:t>We expect that USED will eventually recommend a new standard after these and other options are studied over a period of years</a:t>
            </a:r>
          </a:p>
          <a:p>
            <a:endParaRPr lang="en-US" dirty="0" smtClean="0"/>
          </a:p>
          <a:p>
            <a:pPr lvl="1"/>
            <a:endParaRPr lang="en-US" dirty="0" smtClean="0"/>
          </a:p>
          <a:p>
            <a:endParaRPr lang="en-US" dirty="0"/>
          </a:p>
        </p:txBody>
      </p:sp>
      <p:sp>
        <p:nvSpPr>
          <p:cNvPr id="4" name="Footer Placeholder 3"/>
          <p:cNvSpPr>
            <a:spLocks noGrp="1"/>
          </p:cNvSpPr>
          <p:nvPr>
            <p:ph type="ftr" sz="quarter" idx="11"/>
          </p:nvPr>
        </p:nvSpPr>
        <p:spPr/>
        <p:txBody>
          <a:bodyPr/>
          <a:lstStyle/>
          <a:p>
            <a:r>
              <a:rPr lang="en-US" smtClean="0"/>
              <a:t>Massachusetts Department of Elementary and Secondary Education</a:t>
            </a:r>
            <a:endParaRPr lang="en-US"/>
          </a:p>
        </p:txBody>
      </p:sp>
      <p:sp>
        <p:nvSpPr>
          <p:cNvPr id="5" name="Slide Number Placeholder 4"/>
          <p:cNvSpPr>
            <a:spLocks noGrp="1"/>
          </p:cNvSpPr>
          <p:nvPr>
            <p:ph type="sldNum" sz="quarter" idx="12"/>
          </p:nvPr>
        </p:nvSpPr>
        <p:spPr/>
        <p:txBody>
          <a:bodyPr/>
          <a:lstStyle/>
          <a:p>
            <a:fld id="{BD26C40E-487C-40A4-A841-8174FD7B7142}" type="slidenum">
              <a:rPr lang="en-US" smtClean="0"/>
              <a:pPr/>
              <a:t>9</a:t>
            </a:fld>
            <a:endParaRPr lang="en-US"/>
          </a:p>
        </p:txBody>
      </p:sp>
    </p:spTree>
  </p:cSld>
  <p:clrMapOvr>
    <a:masterClrMapping/>
  </p:clrMapOvr>
</p:sld>
</file>

<file path=ppt/theme/theme1.xml><?xml version="1.0" encoding="utf-8"?>
<a:theme xmlns:a="http://schemas.openxmlformats.org/drawingml/2006/main" name="2007_ESE_Template">
  <a:themeElements>
    <a:clrScheme name="ESE">
      <a:dk1>
        <a:srgbClr val="0D1969"/>
      </a:dk1>
      <a:lt1>
        <a:sysClr val="window" lastClr="FFFFFF"/>
      </a:lt1>
      <a:dk2>
        <a:srgbClr val="0D1969"/>
      </a:dk2>
      <a:lt2>
        <a:srgbClr val="EEECE1"/>
      </a:lt2>
      <a:accent1>
        <a:srgbClr val="E86B01"/>
      </a:accent1>
      <a:accent2>
        <a:srgbClr val="0D1969"/>
      </a:accent2>
      <a:accent3>
        <a:srgbClr val="FBC40E"/>
      </a:accent3>
      <a:accent4>
        <a:srgbClr val="006600"/>
      </a:accent4>
      <a:accent5>
        <a:srgbClr val="C00000"/>
      </a:accent5>
      <a:accent6>
        <a:srgbClr val="800080"/>
      </a:accent6>
      <a:hlink>
        <a:srgbClr val="0000FF"/>
      </a:hlink>
      <a:folHlink>
        <a:srgbClr val="7F7F7F"/>
      </a:folHlink>
    </a:clrScheme>
    <a:fontScheme name="ESE">
      <a:majorFont>
        <a:latin typeface="Georgi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spe:Receivers xmlns:spe="http://schemas.microsoft.com/sharepoint/events">
  <Receiver>
    <Name>Document ID Generator</Name>
    <Synchronization>Synchronous</Synchronization>
    <Type>10001</Type>
    <SequenceNumber>1000</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10002</Type>
    <SequenceNumber>1001</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10004</Type>
    <SequenceNumber>1002</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10006</Type>
    <SequenceNumber>1003</SequenceNumber>
    <Assembly>Microsoft.Office.DocumentManagement, Version=14.0.0.0, Culture=neutral, PublicKeyToken=71e9bce111e9429c</Assembly>
    <Class>Microsoft.Office.DocumentManagement.Internal.DocIdHandler</Class>
    <Data/>
    <Filter/>
  </Receiver>
</spe:Receivers>
</file>

<file path=customXml/item2.xml><?xml version="1.0" encoding="utf-8"?>
<ct:contentTypeSchema xmlns:ct="http://schemas.microsoft.com/office/2006/metadata/contentType" xmlns:ma="http://schemas.microsoft.com/office/2006/metadata/properties/metaAttributes" ct:_="" ma:_="" ma:contentTypeName="Document" ma:contentTypeID="0x010100524261BFE874874F899C38CF9C771BFF" ma:contentTypeVersion="7" ma:contentTypeDescription="Create a new document." ma:contentTypeScope="" ma:versionID="fe35eebca4745372fa53d5050364ca0c">
  <xsd:schema xmlns:xsd="http://www.w3.org/2001/XMLSchema" xmlns:xs="http://www.w3.org/2001/XMLSchema" xmlns:p="http://schemas.microsoft.com/office/2006/metadata/properties" xmlns:ns2="0a4e05da-b9bc-4326-ad73-01ef31b95567" xmlns:ns3="733efe1c-5bbe-4968-87dc-d400e65c879f" targetNamespace="http://schemas.microsoft.com/office/2006/metadata/properties" ma:root="true" ma:fieldsID="69b118e19905d1ad78f6c228cdaca311" ns2:_="" ns3:_="">
    <xsd:import namespace="0a4e05da-b9bc-4326-ad73-01ef31b95567"/>
    <xsd:import namespace="733efe1c-5bbe-4968-87dc-d400e65c879f"/>
    <xsd:element name="properties">
      <xsd:complexType>
        <xsd:sequence>
          <xsd:element name="documentManagement">
            <xsd:complexType>
              <xsd:all>
                <xsd:element ref="ns2:_vti_RoutingExistingProperties" minOccurs="0"/>
                <xsd:element ref="ns3:_dlc_DocId" minOccurs="0"/>
                <xsd:element ref="ns3:_dlc_DocIdUrl" minOccurs="0"/>
                <xsd:element ref="ns3:_dlc_DocIdPersistI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a4e05da-b9bc-4326-ad73-01ef31b95567" elementFormDefault="qualified">
    <xsd:import namespace="http://schemas.microsoft.com/office/2006/documentManagement/types"/>
    <xsd:import namespace="http://schemas.microsoft.com/office/infopath/2007/PartnerControls"/>
    <xsd:element name="_vti_RoutingExistingProperties" ma:index="8" nillable="true" ma:displayName="Original Properties" ma:hidden="true" ma:internalName="_vti_RoutingExistingProperties">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733efe1c-5bbe-4968-87dc-d400e65c879f" elementFormDefault="qualified">
    <xsd:import namespace="http://schemas.microsoft.com/office/2006/documentManagement/types"/>
    <xsd:import namespace="http://schemas.microsoft.com/office/infopath/2007/PartnerControls"/>
    <xsd:element name="_dlc_DocId" ma:index="9" nillable="true" ma:displayName="Document ID Value" ma:description="The value of the document ID assigned to this item." ma:internalName="_dlc_DocId" ma:readOnly="true">
      <xsd:simpleType>
        <xsd:restriction base="dms:Text"/>
      </xsd:simpleType>
    </xsd:element>
    <xsd:element name="_dlc_DocIdUrl" ma:index="10"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1" nillable="true" ma:displayName="Persist ID" ma:description="Keep ID on add." ma:hidden="true" ma:internalName="_dlc_DocIdPersistId" ma:readOnly="true">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_vti_RoutingExistingProperties xmlns="0a4e05da-b9bc-4326-ad73-01ef31b95567" xsi:nil="true"/>
    <_dlc_DocIdPersistId xmlns="733efe1c-5bbe-4968-87dc-d400e65c879f">true</_dlc_DocIdPersistId>
    <_dlc_DocId xmlns="733efe1c-5bbe-4968-87dc-d400e65c879f">DESE-231-17598</_dlc_DocId>
    <_dlc_DocIdUrl xmlns="733efe1c-5bbe-4968-87dc-d400e65c879f">
      <Url>https://sharepoint.doemass.org/ese/webteam/cps/_layouts/DocIdRedir.aspx?ID=DESE-231-17598</Url>
      <Description>DESE-231-17598</Description>
    </_dlc_DocIdUrl>
  </documentManagement>
</p:properties>
</file>

<file path=customXml/item4.xml><?xml version="1.0" encoding="utf-8"?>
<?mso-contentType ?>
<FormTemplates xmlns="http://schemas.microsoft.com/sharepoint/v3/contenttype/forms">
  <Display>DocumentLibraryForm</Display>
  <Edit>DropOffZoneRoutingForm</Edit>
  <New>DocumentLibraryForm</New>
</FormTemplates>
</file>

<file path=customXml/itemProps1.xml><?xml version="1.0" encoding="utf-8"?>
<ds:datastoreItem xmlns:ds="http://schemas.openxmlformats.org/officeDocument/2006/customXml" ds:itemID="{02F05B0B-4725-4AB0-BF94-E683747123F0}">
  <ds:schemaRefs>
    <ds:schemaRef ds:uri="http://schemas.microsoft.com/sharepoint/events"/>
  </ds:schemaRefs>
</ds:datastoreItem>
</file>

<file path=customXml/itemProps2.xml><?xml version="1.0" encoding="utf-8"?>
<ds:datastoreItem xmlns:ds="http://schemas.openxmlformats.org/officeDocument/2006/customXml" ds:itemID="{A78B5862-8C4B-4FEB-8093-50F944F63F3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0a4e05da-b9bc-4326-ad73-01ef31b95567"/>
    <ds:schemaRef ds:uri="733efe1c-5bbe-4968-87dc-d400e65c879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E10FACA9-36D0-4A11-82BA-D8A58C280A82}">
  <ds:schemaRefs>
    <ds:schemaRef ds:uri="http://schemas.microsoft.com/office/2006/metadata/properties"/>
    <ds:schemaRef ds:uri="733efe1c-5bbe-4968-87dc-d400e65c879f"/>
    <ds:schemaRef ds:uri="http://schemas.microsoft.com/office/2006/documentManagement/types"/>
    <ds:schemaRef ds:uri="http://purl.org/dc/terms/"/>
    <ds:schemaRef ds:uri="0a4e05da-b9bc-4326-ad73-01ef31b95567"/>
    <ds:schemaRef ds:uri="http://purl.org/dc/dcmitype/"/>
    <ds:schemaRef ds:uri="http://purl.org/dc/elements/1.1/"/>
    <ds:schemaRef ds:uri="http://www.w3.org/XML/1998/namespace"/>
    <ds:schemaRef ds:uri="http://schemas.microsoft.com/office/infopath/2007/PartnerControls"/>
    <ds:schemaRef ds:uri="http://schemas.openxmlformats.org/package/2006/metadata/core-properties"/>
  </ds:schemaRefs>
</ds:datastoreItem>
</file>

<file path=customXml/itemProps4.xml><?xml version="1.0" encoding="utf-8"?>
<ds:datastoreItem xmlns:ds="http://schemas.openxmlformats.org/officeDocument/2006/customXml" ds:itemID="{A062EB8D-E595-4C32-924D-A92104A5CA6D}">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2007_ESE_Template</Template>
  <TotalTime>10328</TotalTime>
  <Words>1045</Words>
  <Application>Microsoft Office PowerPoint</Application>
  <PresentationFormat>On-screen Show (4:3)</PresentationFormat>
  <Paragraphs>233</Paragraphs>
  <Slides>14</Slides>
  <Notes>0</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2007_ESE_Template</vt:lpstr>
      <vt:lpstr>A Changing Metric: Low Income vs. Economically Disadvantaged</vt:lpstr>
      <vt:lpstr>Historical Background</vt:lpstr>
      <vt:lpstr>Historical Background</vt:lpstr>
      <vt:lpstr>A Changing Landscape</vt:lpstr>
      <vt:lpstr>CEP Benefits</vt:lpstr>
      <vt:lpstr>Massachusetts Participation in CEP</vt:lpstr>
      <vt:lpstr>Defining a New Metric -- Considerations</vt:lpstr>
      <vt:lpstr>Defining a New Metric -- Options</vt:lpstr>
      <vt:lpstr>What are Other States Doing?</vt:lpstr>
      <vt:lpstr>How It Works</vt:lpstr>
      <vt:lpstr>How do the Results Compare?</vt:lpstr>
      <vt:lpstr>Specific District Impacts  2014 Top 10 Highest # of Low Income </vt:lpstr>
      <vt:lpstr>Specific Program Impacts</vt:lpstr>
      <vt:lpstr>Specific Program Impacts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Changing Metric: Low Income vs. Economically Disadvantaged</dc:title>
  <dc:creator>ESE</dc:creator>
  <cp:lastModifiedBy>ESE</cp:lastModifiedBy>
  <cp:revision>68</cp:revision>
  <dcterms:created xsi:type="dcterms:W3CDTF">2015-06-18T16:36:24Z</dcterms:created>
  <dcterms:modified xsi:type="dcterms:W3CDTF">2015-07-16T20:31:40Z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0x010100524261BFE874874F899C38CF9C771BFF</vt:lpwstr>
  </property>
  <property fmtid="{D5CDD505-2E9C-101B-9397-08002B2CF9AE}" pid="3" name="_dlc_DocIdItemGuid">
    <vt:lpwstr>9dfa5175-14b0-4000-a6e4-f9df1eac8d2d</vt:lpwstr>
  </property>
  <property fmtid="{D5CDD505-2E9C-101B-9397-08002B2CF9AE}" pid="4" name="metadate">
    <vt:lpwstr>Jul 16 2015</vt:lpwstr>
  </property>
</Properties>
</file>