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4"/>
  </p:sldMasterIdLst>
  <p:notesMasterIdLst>
    <p:notesMasterId r:id="rId21"/>
  </p:notes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gOi/oyrEfBGf+soNl4fGPlXPRQ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19FE8CA-C9F7-4665-9178-FF6800F15CF8}">
  <a:tblStyle styleId="{819FE8CA-C9F7-4665-9178-FF6800F15C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7efd3a6d8a_0_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g37efd3a6d8a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7efd3a6d8a_0_2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37efd3a6d8a_0_29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g37efd3a6d8a_0_29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7efd3a6d8a_0_3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7efd3a6d8a_0_3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g37efd3a6d8a_0_3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7efd3a6d8a_0_3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37efd3a6d8a_0_3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g37efd3a6d8a_0_3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7efd3a6d8a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37efd3a6d8a_0_3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g37efd3a6d8a_0_30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7efd3a6d8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g37efd3a6d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7efd3a6d8a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7efd3a6d8a_0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g37efd3a6d8a_0_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7efd3a6d8a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7efd3a6d8a_0_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37efd3a6d8a_0_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7efd3a6d8a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7efd3a6d8a_0_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g37efd3a6d8a_0_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342900" y="1377519"/>
            <a:ext cx="10079182" cy="2560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Arial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342900" y="3938157"/>
            <a:ext cx="10079182" cy="1558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5DFF3"/>
              </a:buClr>
              <a:buSzPts val="2400"/>
              <a:buNone/>
              <a:defRPr sz="2400">
                <a:solidFill>
                  <a:srgbClr val="B5DFF3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22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" name="Google Shape;71;p22"/>
          <p:cNvSpPr>
            <a:spLocks noGrp="1"/>
          </p:cNvSpPr>
          <p:nvPr>
            <p:ph type="media" idx="2"/>
          </p:nvPr>
        </p:nvSpPr>
        <p:spPr>
          <a:xfrm>
            <a:off x="1205344" y="1225550"/>
            <a:ext cx="5808520" cy="4313238"/>
          </a:xfrm>
          <a:prstGeom prst="rect">
            <a:avLst/>
          </a:prstGeom>
          <a:noFill/>
          <a:ln>
            <a:noFill/>
          </a:ln>
          <a:effectLst>
            <a:outerShdw blurRad="793118" dist="50800" dir="5400000" algn="ctr" rotWithShape="0">
              <a:srgbClr val="000000">
                <a:alpha val="30196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body" idx="1"/>
          </p:nvPr>
        </p:nvSpPr>
        <p:spPr>
          <a:xfrm>
            <a:off x="7065963" y="2160588"/>
            <a:ext cx="3979862" cy="2557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75" name="Google Shape;75;p23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" name="Google Shape;76;p23"/>
          <p:cNvSpPr>
            <a:spLocks noGrp="1"/>
          </p:cNvSpPr>
          <p:nvPr>
            <p:ph type="media" idx="2"/>
          </p:nvPr>
        </p:nvSpPr>
        <p:spPr>
          <a:xfrm>
            <a:off x="1205344" y="1225550"/>
            <a:ext cx="5808520" cy="4313238"/>
          </a:xfrm>
          <a:prstGeom prst="rect">
            <a:avLst/>
          </a:prstGeom>
          <a:noFill/>
          <a:ln>
            <a:noFill/>
          </a:ln>
          <a:effectLst>
            <a:outerShdw blurRad="971965" dist="50800" dir="5400000" algn="ctr" rotWithShape="0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body" idx="1"/>
          </p:nvPr>
        </p:nvSpPr>
        <p:spPr>
          <a:xfrm>
            <a:off x="7065963" y="2160588"/>
            <a:ext cx="3979862" cy="2557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80" name="Google Shape;80;p24"/>
          <p:cNvSpPr txBox="1"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Arial"/>
              <a:buNone/>
              <a:defRPr sz="4000">
                <a:solidFill>
                  <a:srgbClr val="F3F3F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body" idx="1"/>
          </p:nvPr>
        </p:nvSpPr>
        <p:spPr>
          <a:xfrm>
            <a:off x="4810991" y="457200"/>
            <a:ext cx="7145480" cy="5917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  <a:defRPr sz="3200">
                <a:solidFill>
                  <a:srgbClr val="002060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  <a:defRPr sz="2800">
                <a:solidFill>
                  <a:srgbClr val="002060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</a:defRPr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•"/>
              <a:defRPr sz="2000">
                <a:solidFill>
                  <a:srgbClr val="002060"/>
                </a:solidFill>
              </a:defRPr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•"/>
              <a:defRPr sz="2000">
                <a:solidFill>
                  <a:srgbClr val="002060"/>
                </a:solidFill>
              </a:defRPr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body" idx="2"/>
          </p:nvPr>
        </p:nvSpPr>
        <p:spPr>
          <a:xfrm>
            <a:off x="226719" y="2223654"/>
            <a:ext cx="4241372" cy="3645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1600">
                <a:solidFill>
                  <a:srgbClr val="F3F3F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t with Caption">
  <p:cSld name="1_Content with Caption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86" name="Google Shape;86;p25"/>
          <p:cNvSpPr txBox="1"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Arial"/>
              <a:buNone/>
              <a:defRPr sz="4000">
                <a:solidFill>
                  <a:srgbClr val="F3F3F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body" idx="1"/>
          </p:nvPr>
        </p:nvSpPr>
        <p:spPr>
          <a:xfrm>
            <a:off x="4810991" y="457200"/>
            <a:ext cx="7145480" cy="5917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3F3F3"/>
              </a:buClr>
              <a:buSzPts val="3200"/>
              <a:buChar char="•"/>
              <a:defRPr sz="3200">
                <a:solidFill>
                  <a:srgbClr val="F3F3F3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2800"/>
              <a:buChar char="•"/>
              <a:defRPr sz="2800">
                <a:solidFill>
                  <a:srgbClr val="F3F3F3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2400"/>
              <a:buChar char="•"/>
              <a:defRPr sz="2400">
                <a:solidFill>
                  <a:srgbClr val="F3F3F3"/>
                </a:solidFill>
              </a:defRPr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2000"/>
              <a:buChar char="•"/>
              <a:defRPr sz="2000">
                <a:solidFill>
                  <a:srgbClr val="F3F3F3"/>
                </a:solidFill>
              </a:defRPr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2000"/>
              <a:buChar char="•"/>
              <a:defRPr sz="2000">
                <a:solidFill>
                  <a:srgbClr val="F3F3F3"/>
                </a:solidFill>
              </a:defRPr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2"/>
          </p:nvPr>
        </p:nvSpPr>
        <p:spPr>
          <a:xfrm>
            <a:off x="226719" y="2223654"/>
            <a:ext cx="4241372" cy="3645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5DFF3"/>
              </a:buClr>
              <a:buSzPts val="1600"/>
              <a:buNone/>
              <a:defRPr sz="1600">
                <a:solidFill>
                  <a:srgbClr val="B5DFF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t with Caption">
  <p:cSld name="2_Content with 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92" name="Google Shape;92;p26"/>
          <p:cNvSpPr txBox="1"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body" idx="1"/>
          </p:nvPr>
        </p:nvSpPr>
        <p:spPr>
          <a:xfrm>
            <a:off x="4810991" y="457200"/>
            <a:ext cx="7145480" cy="5917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3200"/>
              <a:buChar char="•"/>
              <a:defRPr sz="3200">
                <a:solidFill>
                  <a:srgbClr val="1E4782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800"/>
              <a:buChar char="•"/>
              <a:defRPr sz="2800">
                <a:solidFill>
                  <a:srgbClr val="1E4782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400"/>
              <a:buChar char="•"/>
              <a:defRPr sz="2400">
                <a:solidFill>
                  <a:srgbClr val="1E4782"/>
                </a:solidFill>
              </a:defRPr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Char char="•"/>
              <a:defRPr sz="2000">
                <a:solidFill>
                  <a:srgbClr val="1E4782"/>
                </a:solidFill>
              </a:defRPr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Char char="•"/>
              <a:defRPr sz="2000">
                <a:solidFill>
                  <a:srgbClr val="1E4782"/>
                </a:solidFill>
              </a:defRPr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body" idx="2"/>
          </p:nvPr>
        </p:nvSpPr>
        <p:spPr>
          <a:xfrm>
            <a:off x="226719" y="2223654"/>
            <a:ext cx="4241372" cy="3645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5" name="Google Shape;95;p26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 with Caption">
  <p:cSld name="Chart with Ca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7" descr="Shap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7"/>
          <p:cNvSpPr txBox="1"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7"/>
          <p:cNvSpPr txBox="1">
            <a:spLocks noGrp="1"/>
          </p:cNvSpPr>
          <p:nvPr>
            <p:ph type="body" idx="1"/>
          </p:nvPr>
        </p:nvSpPr>
        <p:spPr>
          <a:xfrm>
            <a:off x="7666253" y="3273135"/>
            <a:ext cx="4366420" cy="31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" name="Google Shape;101;p27"/>
          <p:cNvSpPr>
            <a:spLocks noGrp="1"/>
          </p:cNvSpPr>
          <p:nvPr>
            <p:ph type="chart" idx="2"/>
          </p:nvPr>
        </p:nvSpPr>
        <p:spPr>
          <a:xfrm>
            <a:off x="0" y="0"/>
            <a:ext cx="7481888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 with Caption 2">
  <p:cSld name="Chart with Caption 2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8"/>
          <p:cNvSpPr txBox="1"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8"/>
          <p:cNvSpPr txBox="1">
            <a:spLocks noGrp="1"/>
          </p:cNvSpPr>
          <p:nvPr>
            <p:ph type="body" idx="1"/>
          </p:nvPr>
        </p:nvSpPr>
        <p:spPr>
          <a:xfrm>
            <a:off x="7666253" y="3273135"/>
            <a:ext cx="4366420" cy="31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5DFF3"/>
              </a:buClr>
              <a:buSzPts val="1600"/>
              <a:buNone/>
              <a:defRPr sz="1600">
                <a:solidFill>
                  <a:srgbClr val="B5DFF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6" name="Google Shape;106;p28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7" name="Google Shape;107;p28"/>
          <p:cNvSpPr>
            <a:spLocks noGrp="1"/>
          </p:cNvSpPr>
          <p:nvPr>
            <p:ph type="chart" idx="2"/>
          </p:nvPr>
        </p:nvSpPr>
        <p:spPr>
          <a:xfrm>
            <a:off x="0" y="0"/>
            <a:ext cx="7491413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Picture with Caption">
  <p:cSld name="2_Picture with Caption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10" name="Google Shape;110;p29"/>
          <p:cNvSpPr txBox="1"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9"/>
          <p:cNvSpPr>
            <a:spLocks noGrp="1"/>
          </p:cNvSpPr>
          <p:nvPr>
            <p:ph type="pic" idx="2"/>
          </p:nvPr>
        </p:nvSpPr>
        <p:spPr>
          <a:xfrm>
            <a:off x="-72736" y="-72737"/>
            <a:ext cx="7579662" cy="7034645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p29"/>
          <p:cNvSpPr txBox="1">
            <a:spLocks noGrp="1"/>
          </p:cNvSpPr>
          <p:nvPr>
            <p:ph type="body" idx="1"/>
          </p:nvPr>
        </p:nvSpPr>
        <p:spPr>
          <a:xfrm>
            <a:off x="7666253" y="3273135"/>
            <a:ext cx="4366420" cy="31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1600">
                <a:solidFill>
                  <a:srgbClr val="F3F3F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3" name="Google Shape;113;p29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 with Caption 3">
  <p:cSld name="Chart with Caption 3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16" name="Google Shape;116;p30"/>
          <p:cNvSpPr txBox="1"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0"/>
          <p:cNvSpPr txBox="1">
            <a:spLocks noGrp="1"/>
          </p:cNvSpPr>
          <p:nvPr>
            <p:ph type="body" idx="1"/>
          </p:nvPr>
        </p:nvSpPr>
        <p:spPr>
          <a:xfrm>
            <a:off x="7666253" y="3273135"/>
            <a:ext cx="4366420" cy="31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1600">
                <a:solidFill>
                  <a:srgbClr val="F3F3F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8" name="Google Shape;118;p30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30"/>
          <p:cNvSpPr>
            <a:spLocks noGrp="1"/>
          </p:cNvSpPr>
          <p:nvPr>
            <p:ph type="chart" idx="2"/>
          </p:nvPr>
        </p:nvSpPr>
        <p:spPr>
          <a:xfrm>
            <a:off x="0" y="0"/>
            <a:ext cx="7491413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3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400"/>
              <a:buFont typeface="Arial"/>
              <a:buNone/>
              <a:defRPr>
                <a:solidFill>
                  <a:srgbClr val="F3F3F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173179" y="1591254"/>
            <a:ext cx="11890665" cy="441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14" descr="Shap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4"/>
          <p:cNvSpPr txBox="1"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>
            <a:spLocks noGrp="1"/>
          </p:cNvSpPr>
          <p:nvPr>
            <p:ph type="pic" idx="2"/>
          </p:nvPr>
        </p:nvSpPr>
        <p:spPr>
          <a:xfrm>
            <a:off x="-72736" y="-72737"/>
            <a:ext cx="7579662" cy="7034645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14"/>
          <p:cNvSpPr txBox="1">
            <a:spLocks noGrp="1"/>
          </p:cNvSpPr>
          <p:nvPr>
            <p:ph type="body" idx="1"/>
          </p:nvPr>
        </p:nvSpPr>
        <p:spPr>
          <a:xfrm>
            <a:off x="7666253" y="3273135"/>
            <a:ext cx="4366420" cy="31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5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400"/>
              <a:buFont typeface="Arial"/>
              <a:buNone/>
              <a:defRPr>
                <a:solidFill>
                  <a:srgbClr val="F3F3F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body" idx="1"/>
          </p:nvPr>
        </p:nvSpPr>
        <p:spPr>
          <a:xfrm>
            <a:off x="173179" y="1591254"/>
            <a:ext cx="11890665" cy="441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Picture with Caption">
  <p:cSld name="1_Picture with 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6"/>
          <p:cNvSpPr txBox="1"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>
            <a:spLocks noGrp="1"/>
          </p:cNvSpPr>
          <p:nvPr>
            <p:ph type="pic" idx="2"/>
          </p:nvPr>
        </p:nvSpPr>
        <p:spPr>
          <a:xfrm>
            <a:off x="-72736" y="-72737"/>
            <a:ext cx="7579662" cy="7034645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>
            <a:off x="7666253" y="3273135"/>
            <a:ext cx="4366420" cy="31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5DFF3"/>
              </a:buClr>
              <a:buSzPts val="1600"/>
              <a:buNone/>
              <a:defRPr sz="1600">
                <a:solidFill>
                  <a:srgbClr val="B5DFF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B5DF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>
            <a:spLocks noGrp="1"/>
          </p:cNvSpPr>
          <p:nvPr>
            <p:ph type="title"/>
          </p:nvPr>
        </p:nvSpPr>
        <p:spPr>
          <a:xfrm>
            <a:off x="173180" y="365126"/>
            <a:ext cx="10515600" cy="86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47AB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1"/>
          </p:nvPr>
        </p:nvSpPr>
        <p:spPr>
          <a:xfrm>
            <a:off x="152398" y="1340426"/>
            <a:ext cx="5181600" cy="4966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2"/>
          </p:nvPr>
        </p:nvSpPr>
        <p:spPr>
          <a:xfrm>
            <a:off x="5486398" y="1340426"/>
            <a:ext cx="5181600" cy="4966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8" descr="Shap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" name="Google Shape;49;p18"/>
          <p:cNvSpPr>
            <a:spLocks noGrp="1"/>
          </p:cNvSpPr>
          <p:nvPr>
            <p:ph type="pic" idx="2"/>
          </p:nvPr>
        </p:nvSpPr>
        <p:spPr>
          <a:xfrm>
            <a:off x="1444625" y="726643"/>
            <a:ext cx="4572000" cy="5257800"/>
          </a:xfrm>
          <a:prstGeom prst="rect">
            <a:avLst/>
          </a:prstGeom>
          <a:noFill/>
          <a:ln>
            <a:noFill/>
          </a:ln>
          <a:effectLst>
            <a:outerShdw blurRad="795598" dist="50800" dir="5400000" algn="ctr" rotWithShape="0">
              <a:srgbClr val="000000">
                <a:alpha val="29411"/>
              </a:srgbClr>
            </a:outerShdw>
          </a:effectLst>
        </p:spPr>
      </p:sp>
      <p:sp>
        <p:nvSpPr>
          <p:cNvPr id="50" name="Google Shape;50;p18"/>
          <p:cNvSpPr txBox="1">
            <a:spLocks noGrp="1"/>
          </p:cNvSpPr>
          <p:nvPr>
            <p:ph type="body" idx="1"/>
          </p:nvPr>
        </p:nvSpPr>
        <p:spPr>
          <a:xfrm>
            <a:off x="6096000" y="1839913"/>
            <a:ext cx="4606925" cy="28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"/>
          <p:cNvSpPr txBox="1">
            <a:spLocks noGrp="1"/>
          </p:cNvSpPr>
          <p:nvPr>
            <p:ph type="title"/>
          </p:nvPr>
        </p:nvSpPr>
        <p:spPr>
          <a:xfrm>
            <a:off x="19554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47AB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body" idx="1"/>
          </p:nvPr>
        </p:nvSpPr>
        <p:spPr>
          <a:xfrm>
            <a:off x="19554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body" idx="2"/>
          </p:nvPr>
        </p:nvSpPr>
        <p:spPr>
          <a:xfrm>
            <a:off x="195548" y="2505075"/>
            <a:ext cx="5157787" cy="3771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3"/>
          </p:nvPr>
        </p:nvSpPr>
        <p:spPr>
          <a:xfrm>
            <a:off x="552796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4"/>
          </p:nvPr>
        </p:nvSpPr>
        <p:spPr>
          <a:xfrm>
            <a:off x="5527960" y="2505075"/>
            <a:ext cx="5183188" cy="3771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65" name="Google Shape;65;p21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1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21"/>
          <p:cNvSpPr>
            <a:spLocks noGrp="1"/>
          </p:cNvSpPr>
          <p:nvPr>
            <p:ph type="pic" idx="2"/>
          </p:nvPr>
        </p:nvSpPr>
        <p:spPr>
          <a:xfrm>
            <a:off x="1444625" y="726643"/>
            <a:ext cx="4572000" cy="5257800"/>
          </a:xfrm>
          <a:prstGeom prst="rect">
            <a:avLst/>
          </a:prstGeom>
          <a:noFill/>
          <a:ln>
            <a:noFill/>
          </a:ln>
          <a:effectLst>
            <a:outerShdw blurRad="776969" algn="ctr" rotWithShape="0">
              <a:srgbClr val="000000">
                <a:alpha val="29803"/>
              </a:srgbClr>
            </a:outerShdw>
          </a:effectLst>
        </p:spPr>
      </p:sp>
      <p:sp>
        <p:nvSpPr>
          <p:cNvPr id="67" name="Google Shape;67;p21"/>
          <p:cNvSpPr txBox="1">
            <a:spLocks noGrp="1"/>
          </p:cNvSpPr>
          <p:nvPr>
            <p:ph type="body" idx="1"/>
          </p:nvPr>
        </p:nvSpPr>
        <p:spPr>
          <a:xfrm>
            <a:off x="6096000" y="1839913"/>
            <a:ext cx="4606925" cy="28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1" descr="A picture containing shape&#10;&#10;AI-generated content may be incorrect.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1"/>
          <p:cNvSpPr txBox="1">
            <a:spLocks noGrp="1"/>
          </p:cNvSpPr>
          <p:nvPr>
            <p:ph type="title"/>
          </p:nvPr>
        </p:nvSpPr>
        <p:spPr>
          <a:xfrm>
            <a:off x="173180" y="365126"/>
            <a:ext cx="10515600" cy="86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47AB6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347AB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body" idx="1"/>
          </p:nvPr>
        </p:nvSpPr>
        <p:spPr>
          <a:xfrm>
            <a:off x="173180" y="1340427"/>
            <a:ext cx="10515600" cy="4836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1E478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"/>
          <p:cNvSpPr txBox="1">
            <a:spLocks noGrp="1"/>
          </p:cNvSpPr>
          <p:nvPr>
            <p:ph type="ctrTitle"/>
          </p:nvPr>
        </p:nvSpPr>
        <p:spPr>
          <a:xfrm>
            <a:off x="342900" y="1377519"/>
            <a:ext cx="10079182" cy="2560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Arial"/>
              <a:buNone/>
            </a:pPr>
            <a:r>
              <a:rPr lang="en-US"/>
              <a:t>Grant Opportunity:</a:t>
            </a:r>
            <a:endParaRPr/>
          </a:p>
        </p:txBody>
      </p:sp>
      <p:sp>
        <p:nvSpPr>
          <p:cNvPr id="172" name="Google Shape;172;p1"/>
          <p:cNvSpPr txBox="1">
            <a:spLocks noGrp="1"/>
          </p:cNvSpPr>
          <p:nvPr>
            <p:ph type="subTitle" idx="1"/>
          </p:nvPr>
        </p:nvSpPr>
        <p:spPr>
          <a:xfrm>
            <a:off x="342900" y="3938157"/>
            <a:ext cx="10079182" cy="1558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5DFF3"/>
              </a:buClr>
              <a:buSzPts val="2400"/>
              <a:buNone/>
            </a:pPr>
            <a:r>
              <a:rPr lang="en-US"/>
              <a:t>Supporting Arts &amp; Cultural Vitality Teams</a:t>
            </a:r>
            <a:endParaRPr/>
          </a:p>
        </p:txBody>
      </p:sp>
      <p:sp>
        <p:nvSpPr>
          <p:cNvPr id="173" name="Google Shape;173;p1"/>
          <p:cNvSpPr txBox="1"/>
          <p:nvPr/>
        </p:nvSpPr>
        <p:spPr>
          <a:xfrm>
            <a:off x="6096000" y="5123700"/>
            <a:ext cx="48129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Information Session</a:t>
            </a:r>
            <a:endParaRPr sz="1800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rgbClr val="ED7D31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September 18, 2025</a:t>
            </a:r>
            <a:endParaRPr sz="1800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rgbClr val="ED7D31"/>
              </a:buClr>
              <a:buSzPts val="1800"/>
              <a:buFont typeface="Arial"/>
              <a:buNone/>
            </a:pPr>
            <a:endParaRPr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lang="en-US" sz="18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Google Shape;268;g37efd3a6d8a_0_9" descr="A triangle shape showing the levers of the Arts and Cultural Vitality Index, including Infrastructure, Participation, Opportunity, and Impa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1056150"/>
            <a:ext cx="7445300" cy="4745700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g37efd3a6d8a_0_9"/>
          <p:cNvSpPr txBox="1">
            <a:spLocks noGrp="1"/>
          </p:cNvSpPr>
          <p:nvPr>
            <p:ph type="title"/>
          </p:nvPr>
        </p:nvSpPr>
        <p:spPr>
          <a:xfrm>
            <a:off x="7666253" y="368155"/>
            <a:ext cx="4366500" cy="28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en-US" dirty="0">
                <a:solidFill>
                  <a:schemeClr val="accent1"/>
                </a:solidFill>
              </a:rPr>
              <a:t>The Grant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265" name="Google Shape;265;g37efd3a6d8a_0_9"/>
          <p:cNvSpPr txBox="1">
            <a:spLocks noGrp="1"/>
          </p:cNvSpPr>
          <p:nvPr>
            <p:ph type="body" idx="1"/>
          </p:nvPr>
        </p:nvSpPr>
        <p:spPr>
          <a:xfrm>
            <a:off x="7531975" y="3273125"/>
            <a:ext cx="4500900" cy="31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</a:pPr>
            <a:r>
              <a:rPr lang="en-US"/>
              <a:t>Supporting Arts &amp; Cultural Vitality (ACV) Teams </a:t>
            </a:r>
            <a:endParaRPr/>
          </a:p>
        </p:txBody>
      </p:sp>
      <p:sp>
        <p:nvSpPr>
          <p:cNvPr id="266" name="Google Shape;266;g37efd3a6d8a_0_9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100" cy="2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8"/>
          <p:cNvSpPr txBox="1">
            <a:spLocks noGrp="1"/>
          </p:cNvSpPr>
          <p:nvPr>
            <p:ph type="title"/>
          </p:nvPr>
        </p:nvSpPr>
        <p:spPr>
          <a:xfrm>
            <a:off x="173180" y="365126"/>
            <a:ext cx="10515600" cy="86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47AB6"/>
              </a:buClr>
              <a:buSzPts val="4400"/>
              <a:buFont typeface="Arial"/>
              <a:buNone/>
            </a:pPr>
            <a:r>
              <a:rPr lang="en-US"/>
              <a:t>About the Grant Program</a:t>
            </a:r>
            <a:endParaRPr/>
          </a:p>
        </p:txBody>
      </p:sp>
      <p:sp>
        <p:nvSpPr>
          <p:cNvPr id="274" name="Google Shape;274;p8"/>
          <p:cNvSpPr txBox="1">
            <a:spLocks noGrp="1"/>
          </p:cNvSpPr>
          <p:nvPr>
            <p:ph type="body" idx="1"/>
          </p:nvPr>
        </p:nvSpPr>
        <p:spPr>
          <a:xfrm>
            <a:off x="173175" y="2466025"/>
            <a:ext cx="5181600" cy="29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Purpose</a:t>
            </a:r>
            <a:endParaRPr b="1"/>
          </a:p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 provide funding for stipends of school staff members participating as review team members of the Arts &amp; Cultural Vitality Index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8"/>
          <p:cNvSpPr txBox="1">
            <a:spLocks noGrp="1"/>
          </p:cNvSpPr>
          <p:nvPr>
            <p:ph type="body" idx="2"/>
          </p:nvPr>
        </p:nvSpPr>
        <p:spPr>
          <a:xfrm>
            <a:off x="5486398" y="1340426"/>
            <a:ext cx="5181600" cy="4966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Three Tracks</a:t>
            </a:r>
            <a:endParaRPr b="1"/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782"/>
              </a:buClr>
              <a:buSzPts val="2800"/>
              <a:buChar char="•"/>
            </a:pPr>
            <a:r>
              <a:rPr lang="en-US"/>
              <a:t>New grant recipients to implement an arts program review. (Track 1)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782"/>
              </a:buClr>
              <a:buSzPts val="2800"/>
              <a:buChar char="•"/>
            </a:pPr>
            <a:r>
              <a:rPr lang="en-US"/>
              <a:t>Returning grant recipients to engage in action planning around their FY24 ACV review. (Track 2)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782"/>
              </a:buClr>
              <a:buSzPts val="2800"/>
              <a:buChar char="•"/>
            </a:pPr>
            <a:r>
              <a:rPr lang="en-US"/>
              <a:t>Returning grant recipients to engage in implementation and monitoring of their ACV action planning in FY24. (Track 3)</a:t>
            </a:r>
            <a:endParaRPr/>
          </a:p>
        </p:txBody>
      </p:sp>
      <p:sp>
        <p:nvSpPr>
          <p:cNvPr id="276" name="Google Shape;276;p8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7efd3a6d8a_0_296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ACV Grant Eligibility and Funding</a:t>
            </a:r>
            <a:endParaRPr i="1" dirty="0">
              <a:solidFill>
                <a:srgbClr val="FFC000"/>
              </a:solidFill>
            </a:endParaRPr>
          </a:p>
        </p:txBody>
      </p:sp>
      <p:sp>
        <p:nvSpPr>
          <p:cNvPr id="283" name="Google Shape;283;g37efd3a6d8a_0_296"/>
          <p:cNvSpPr txBox="1">
            <a:spLocks noGrp="1"/>
          </p:cNvSpPr>
          <p:nvPr>
            <p:ph type="body" idx="1"/>
          </p:nvPr>
        </p:nvSpPr>
        <p:spPr>
          <a:xfrm>
            <a:off x="173179" y="1591254"/>
            <a:ext cx="11890800" cy="44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1"/>
              <a:t>Eligibility:</a:t>
            </a:r>
            <a:endParaRPr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All Massachusetts public school districts, charter schools, and collaboratives are eligible to apply. LEAs can have a single school or group of schools participate.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1"/>
              <a:t>Funding: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This RFP is the governing document for these grant funds. Funding is contingent upon availability. All dollar amounts listed are estimated/approximate and are subject to change. </a:t>
            </a:r>
            <a:endParaRPr/>
          </a:p>
        </p:txBody>
      </p:sp>
      <p:sp>
        <p:nvSpPr>
          <p:cNvPr id="284" name="Google Shape;284;g37efd3a6d8a_0_296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100" cy="246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7efd3a6d8a_0_310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ACV Grant Fund Use</a:t>
            </a:r>
            <a:endParaRPr i="1" dirty="0">
              <a:solidFill>
                <a:srgbClr val="FFC000"/>
              </a:solidFill>
            </a:endParaRPr>
          </a:p>
        </p:txBody>
      </p:sp>
      <p:sp>
        <p:nvSpPr>
          <p:cNvPr id="291" name="Google Shape;291;g37efd3a6d8a_0_310"/>
          <p:cNvSpPr txBox="1">
            <a:spLocks noGrp="1"/>
          </p:cNvSpPr>
          <p:nvPr>
            <p:ph type="body" idx="1"/>
          </p:nvPr>
        </p:nvSpPr>
        <p:spPr>
          <a:xfrm>
            <a:off x="150600" y="1558500"/>
            <a:ext cx="11890800" cy="475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187" b="1"/>
              <a:t>Fund Use:</a:t>
            </a:r>
            <a:endParaRPr sz="3187" b="1"/>
          </a:p>
          <a:p>
            <a:pPr marL="457200" lvl="0" indent="-323532" algn="l" rtl="0">
              <a:spcBef>
                <a:spcPts val="1000"/>
              </a:spcBef>
              <a:spcAft>
                <a:spcPts val="0"/>
              </a:spcAft>
              <a:buSzPct val="65859"/>
              <a:buChar char="•"/>
            </a:pPr>
            <a:r>
              <a:rPr lang="en-US" sz="2929"/>
              <a:t>Recipients can use funds to support the </a:t>
            </a:r>
            <a:r>
              <a:rPr lang="en-US" sz="2929" b="1">
                <a:solidFill>
                  <a:srgbClr val="3647B6"/>
                </a:solidFill>
              </a:rPr>
              <a:t>cost of stipends for team members</a:t>
            </a:r>
            <a:r>
              <a:rPr lang="en-US" sz="2929"/>
              <a:t> and administrative costs for conducting the review, action planning, or implementation/monitoring.</a:t>
            </a:r>
            <a:endParaRPr sz="2929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929"/>
          </a:p>
          <a:p>
            <a:pPr marL="457200" lvl="0" indent="-323532" algn="l" rtl="0">
              <a:spcBef>
                <a:spcPts val="1000"/>
              </a:spcBef>
              <a:spcAft>
                <a:spcPts val="0"/>
              </a:spcAft>
              <a:buSzPct val="65859"/>
              <a:buChar char="•"/>
            </a:pPr>
            <a:r>
              <a:rPr lang="en-US" sz="2929"/>
              <a:t>Grant recipients may select a range of team members made up of staff members to receive </a:t>
            </a:r>
            <a:r>
              <a:rPr lang="en-US" sz="2929" b="1">
                <a:solidFill>
                  <a:srgbClr val="3647B6"/>
                </a:solidFill>
              </a:rPr>
              <a:t>up to a $1,000 stipend each</a:t>
            </a:r>
            <a:r>
              <a:rPr lang="en-US" sz="2929"/>
              <a:t> </a:t>
            </a:r>
            <a:endParaRPr sz="2929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929"/>
          </a:p>
          <a:p>
            <a:pPr marL="457200" lvl="0" indent="-323532" algn="l" rtl="0">
              <a:spcBef>
                <a:spcPts val="1000"/>
              </a:spcBef>
              <a:spcAft>
                <a:spcPts val="0"/>
              </a:spcAft>
              <a:buSzPct val="65859"/>
              <a:buChar char="•"/>
            </a:pPr>
            <a:r>
              <a:rPr lang="en-US" sz="2929" b="1">
                <a:solidFill>
                  <a:srgbClr val="3647B6"/>
                </a:solidFill>
              </a:rPr>
              <a:t>Approximately 8–10 hours of work</a:t>
            </a:r>
            <a:r>
              <a:rPr lang="en-US" sz="2929">
                <a:solidFill>
                  <a:srgbClr val="3647B6"/>
                </a:solidFill>
              </a:rPr>
              <a:t> </a:t>
            </a:r>
            <a:r>
              <a:rPr lang="en-US" sz="2929"/>
              <a:t>outside regular school hours on ACV Index Team (districts may award PDPs for in-service hours used, but that is not part of grant funding)</a:t>
            </a:r>
            <a:endParaRPr sz="2929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929"/>
          </a:p>
          <a:p>
            <a:pPr marL="457200" lvl="0" indent="-323532" algn="l" rtl="0">
              <a:spcBef>
                <a:spcPts val="1000"/>
              </a:spcBef>
              <a:spcAft>
                <a:spcPts val="0"/>
              </a:spcAft>
              <a:buSzPct val="65859"/>
              <a:buChar char="•"/>
            </a:pPr>
            <a:r>
              <a:rPr lang="en-US" sz="2929"/>
              <a:t>If stipend positions in district policy call for an amount smaller than $1,000 for 8–10 hours of work, the remaining grant stipend fund can be applied to compensate </a:t>
            </a:r>
            <a:r>
              <a:rPr lang="en-US" sz="2929" b="1">
                <a:solidFill>
                  <a:srgbClr val="3647B6"/>
                </a:solidFill>
              </a:rPr>
              <a:t>additional team members</a:t>
            </a:r>
            <a:endParaRPr sz="2929" b="1">
              <a:solidFill>
                <a:srgbClr val="3647B6"/>
              </a:solidFill>
            </a:endParaRPr>
          </a:p>
        </p:txBody>
      </p:sp>
      <p:sp>
        <p:nvSpPr>
          <p:cNvPr id="292" name="Google Shape;292;g37efd3a6d8a_0_310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100" cy="246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7efd3a6d8a_0_318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ACV Grant Parameters </a:t>
            </a:r>
            <a:r>
              <a:rPr lang="en-US" i="1">
                <a:solidFill>
                  <a:srgbClr val="FFC000"/>
                </a:solidFill>
              </a:rPr>
              <a:t>(From RFP)</a:t>
            </a:r>
            <a:endParaRPr i="1">
              <a:solidFill>
                <a:srgbClr val="FFC000"/>
              </a:solidFill>
            </a:endParaRPr>
          </a:p>
        </p:txBody>
      </p:sp>
      <p:sp>
        <p:nvSpPr>
          <p:cNvPr id="299" name="Google Shape;299;g37efd3a6d8a_0_318"/>
          <p:cNvSpPr txBox="1">
            <a:spLocks noGrp="1"/>
          </p:cNvSpPr>
          <p:nvPr>
            <p:ph type="body" idx="1"/>
          </p:nvPr>
        </p:nvSpPr>
        <p:spPr>
          <a:xfrm>
            <a:off x="150600" y="1470275"/>
            <a:ext cx="11890800" cy="4722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endParaRPr sz="2370" b="1"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2370" b="1" i="1" dirty="0"/>
              <a:t>If </a:t>
            </a:r>
            <a:r>
              <a:rPr lang="en-US" sz="2370" b="1" i="1" dirty="0">
                <a:solidFill>
                  <a:srgbClr val="3647B6"/>
                </a:solidFill>
              </a:rPr>
              <a:t>schools</a:t>
            </a:r>
            <a:r>
              <a:rPr lang="en-US" sz="2370" b="1" i="1" dirty="0"/>
              <a:t> are conducting individual, separate reviews:</a:t>
            </a:r>
            <a:endParaRPr sz="2370" b="1" i="1" dirty="0"/>
          </a:p>
          <a:p>
            <a:pPr marL="457200" lvl="0" indent="-329882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1595"/>
              <a:buChar char="•"/>
            </a:pPr>
            <a:r>
              <a:rPr lang="en-US" sz="2370" dirty="0"/>
              <a:t>A minimum of 3 team members must participate</a:t>
            </a:r>
            <a:endParaRPr sz="2370" dirty="0"/>
          </a:p>
          <a:p>
            <a:pPr marL="457200" lvl="0" indent="-329882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595"/>
              <a:buChar char="•"/>
            </a:pPr>
            <a:r>
              <a:rPr lang="en-US" sz="2370" dirty="0"/>
              <a:t>Up to 5 team members for any school with &lt;800 students; Up to 10 team members for any school with &gt;800 students; Up to 10 schools in the district may participate</a:t>
            </a:r>
            <a:endParaRPr sz="2370"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endParaRPr sz="2370"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2370" i="1" dirty="0"/>
              <a:t>I</a:t>
            </a:r>
            <a:r>
              <a:rPr lang="en-US" sz="2370" b="1" i="1" dirty="0"/>
              <a:t>f conducting a review at the </a:t>
            </a:r>
            <a:r>
              <a:rPr lang="en-US" sz="2370" b="1" i="1" dirty="0">
                <a:solidFill>
                  <a:srgbClr val="3647B6"/>
                </a:solidFill>
              </a:rPr>
              <a:t>district </a:t>
            </a:r>
            <a:r>
              <a:rPr lang="en-US" sz="2370" b="1" i="1" dirty="0"/>
              <a:t>level:</a:t>
            </a:r>
            <a:endParaRPr sz="2370" b="1" i="1" dirty="0"/>
          </a:p>
          <a:p>
            <a:pPr marL="457200" lvl="0" indent="-329882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1595"/>
              <a:buChar char="•"/>
            </a:pPr>
            <a:r>
              <a:rPr lang="en-US" sz="2370" dirty="0"/>
              <a:t>A minimum of 8 team members must participate</a:t>
            </a:r>
            <a:endParaRPr sz="2370" dirty="0"/>
          </a:p>
          <a:p>
            <a:pPr marL="457200" lvl="0" indent="-329882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595"/>
              <a:buChar char="•"/>
            </a:pPr>
            <a:r>
              <a:rPr lang="en-US" sz="2370" dirty="0"/>
              <a:t>Up to 20 team members for any district with &gt;6,000 students; Up to 15 team members for any district with 2500–5999 students; Up to 10 team members for any district with &lt;2500 students</a:t>
            </a:r>
            <a:endParaRPr sz="2370" dirty="0"/>
          </a:p>
          <a:p>
            <a:pPr marL="45720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endParaRPr sz="2370"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2370" dirty="0"/>
              <a:t>Applicants may additionally request up to $225 for </a:t>
            </a:r>
            <a:r>
              <a:rPr lang="en-US" sz="2370" b="1" dirty="0">
                <a:solidFill>
                  <a:srgbClr val="3647B6"/>
                </a:solidFill>
              </a:rPr>
              <a:t>administrative costs </a:t>
            </a:r>
            <a:r>
              <a:rPr lang="en-US" sz="2370" dirty="0"/>
              <a:t>such as materials. Funds may not be used to purchase technology or instructional resources</a:t>
            </a:r>
            <a:endParaRPr sz="2370" dirty="0"/>
          </a:p>
        </p:txBody>
      </p:sp>
      <p:sp>
        <p:nvSpPr>
          <p:cNvPr id="300" name="Google Shape;300;g37efd3a6d8a_0_318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100" cy="246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B693F-658F-2CD3-ACD7-34896DEFB02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61591" y="422913"/>
            <a:ext cx="9978904" cy="7571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782"/>
              </a:buClr>
              <a:buSzPts val="2000"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Support Provided to Grantees</a:t>
            </a:r>
          </a:p>
        </p:txBody>
      </p:sp>
      <p:sp>
        <p:nvSpPr>
          <p:cNvPr id="305" name="Google Shape;305;p9"/>
          <p:cNvSpPr txBox="1">
            <a:spLocks noGrp="1"/>
          </p:cNvSpPr>
          <p:nvPr>
            <p:ph type="body" idx="1"/>
          </p:nvPr>
        </p:nvSpPr>
        <p:spPr>
          <a:xfrm>
            <a:off x="3261591" y="1483466"/>
            <a:ext cx="9166383" cy="488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782"/>
              </a:buClr>
              <a:buSzPts val="2000"/>
              <a:buNone/>
            </a:pPr>
            <a:endParaRPr b="1" dirty="0">
              <a:solidFill>
                <a:srgbClr val="ED7D31"/>
              </a:solidFill>
            </a:endParaRPr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>
                <a:solidFill>
                  <a:schemeClr val="dk1"/>
                </a:solidFill>
              </a:rPr>
              <a:t>Grant Launch Session (November 2025)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>
                <a:solidFill>
                  <a:schemeClr val="dk1"/>
                </a:solidFill>
              </a:rPr>
              <a:t>Informal Email Check-ins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>
                <a:solidFill>
                  <a:schemeClr val="dk1"/>
                </a:solidFill>
              </a:rPr>
              <a:t>In-Person Visit</a:t>
            </a:r>
            <a:endParaRPr b="1" dirty="0">
              <a:solidFill>
                <a:srgbClr val="ED7D3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>
                <a:solidFill>
                  <a:schemeClr val="dk1"/>
                </a:solidFill>
              </a:rPr>
              <a:t>(Individually arranged)</a:t>
            </a:r>
            <a:endParaRPr b="1" i="1" dirty="0">
              <a:solidFill>
                <a:srgbClr val="ED7D31"/>
              </a:solidFill>
            </a:endParaRP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>
                <a:solidFill>
                  <a:schemeClr val="dk1"/>
                </a:solidFill>
              </a:rPr>
              <a:t>REQUIRED Professional Learning Community </a:t>
            </a:r>
            <a:r>
              <a:rPr lang="en-US" i="1" dirty="0">
                <a:solidFill>
                  <a:schemeClr val="dk1"/>
                </a:solidFill>
              </a:rPr>
              <a:t>(at least one delegate)</a:t>
            </a:r>
            <a:endParaRPr i="1" dirty="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>
                <a:solidFill>
                  <a:srgbClr val="212529"/>
                </a:solidFill>
              </a:rPr>
              <a:t>Session 1: Tuesday, December 09, 2025</a:t>
            </a:r>
            <a:endParaRPr sz="2000" dirty="0">
              <a:solidFill>
                <a:srgbClr val="212529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>
                <a:solidFill>
                  <a:srgbClr val="212529"/>
                </a:solidFill>
              </a:rPr>
              <a:t>Session 2: Wednesday, January 28, 2026</a:t>
            </a:r>
            <a:endParaRPr sz="2000" dirty="0">
              <a:solidFill>
                <a:srgbClr val="212529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>
                <a:solidFill>
                  <a:srgbClr val="212529"/>
                </a:solidFill>
              </a:rPr>
              <a:t>Session 3: Tuesday, March 10, 2026</a:t>
            </a:r>
            <a:endParaRPr sz="2000" dirty="0">
              <a:solidFill>
                <a:srgbClr val="212529"/>
              </a:solidFill>
            </a:endParaRPr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>
                <a:solidFill>
                  <a:srgbClr val="212529"/>
                </a:solidFill>
              </a:rPr>
              <a:t>Session 4: Wednesday, April 29, 2026</a:t>
            </a:r>
            <a:endParaRPr sz="2000" dirty="0">
              <a:solidFill>
                <a:srgbClr val="212529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>
                <a:solidFill>
                  <a:schemeClr val="dk1"/>
                </a:solidFill>
              </a:rPr>
              <a:t>Exit Interviews with Grant Facilitators </a:t>
            </a:r>
            <a:r>
              <a:rPr lang="en-US" i="1" dirty="0">
                <a:solidFill>
                  <a:schemeClr val="dk1"/>
                </a:solidFill>
              </a:rPr>
              <a:t>(individually arranged)</a:t>
            </a:r>
            <a:endParaRPr i="1"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1" dirty="0">
              <a:solidFill>
                <a:schemeClr val="dk1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>
                <a:solidFill>
                  <a:schemeClr val="dk1"/>
                </a:solidFill>
              </a:rPr>
              <a:t>Exit Surveys (June 1 - Summer, 2025)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>
                <a:solidFill>
                  <a:schemeClr val="dk1"/>
                </a:solidFill>
              </a:rPr>
              <a:t> (All review team members provide </a:t>
            </a:r>
            <a:endParaRPr i="1"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>
                <a:solidFill>
                  <a:schemeClr val="dk1"/>
                </a:solidFill>
              </a:rPr>
              <a:t>feedback on experience)</a:t>
            </a:r>
            <a:endParaRPr i="1" dirty="0"/>
          </a:p>
        </p:txBody>
      </p:sp>
      <p:sp>
        <p:nvSpPr>
          <p:cNvPr id="306" name="Google Shape;306;p9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7efd3a6d8a_0_303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GEM$ Application Support</a:t>
            </a:r>
            <a:endParaRPr/>
          </a:p>
        </p:txBody>
      </p:sp>
      <p:sp>
        <p:nvSpPr>
          <p:cNvPr id="317" name="Google Shape;317;g37efd3a6d8a_0_303"/>
          <p:cNvSpPr txBox="1">
            <a:spLocks noGrp="1"/>
          </p:cNvSpPr>
          <p:nvPr>
            <p:ph type="body" idx="1"/>
          </p:nvPr>
        </p:nvSpPr>
        <p:spPr>
          <a:xfrm>
            <a:off x="173179" y="1591254"/>
            <a:ext cx="11890800" cy="44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929" b="1" dirty="0"/>
              <a:t>Submission Instructions </a:t>
            </a:r>
            <a:r>
              <a:rPr lang="en-US" sz="2929" b="1" i="1" dirty="0">
                <a:solidFill>
                  <a:srgbClr val="ED7D31"/>
                </a:solidFill>
              </a:rPr>
              <a:t>(Read and Follow RFP Closely)</a:t>
            </a:r>
            <a:r>
              <a:rPr lang="en-US" sz="2929" b="1" dirty="0"/>
              <a:t>:</a:t>
            </a:r>
            <a:endParaRPr sz="2929" b="1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820" dirty="0"/>
              <a:t>The FY26 FC0718 Supporting Arts &amp; Cultural Vitality Teams Grant will be submitted in our new GEM$ system. GEM$ is a cloud-based fiscal and program management grant system that will eventually phase out the use of EdGrants.</a:t>
            </a:r>
            <a:endParaRPr sz="282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indent="0">
              <a:buNone/>
            </a:pPr>
            <a:r>
              <a:rPr lang="en-US" dirty="0">
                <a:solidFill>
                  <a:schemeClr val="dk1"/>
                </a:solidFill>
              </a:rPr>
              <a:t>Do not wait until last minute to check the submission instructions and begin application on the GEM$ platform. Note: in GEM$, ensure you can move the grant from “Grant Writer” to the approvers! </a:t>
            </a:r>
            <a:endParaRPr lang="en-US"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929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811" dirty="0"/>
              <a:t>DESE support may not happen immediately, so we may not be able to help you if it is very close to the application deadline of:</a:t>
            </a:r>
            <a:endParaRPr sz="2811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929" b="1" dirty="0"/>
              <a:t>Tuesday, October 07, 2025 at 5:00 p.m.</a:t>
            </a:r>
            <a:endParaRPr sz="2929" b="1" dirty="0"/>
          </a:p>
        </p:txBody>
      </p:sp>
      <p:sp>
        <p:nvSpPr>
          <p:cNvPr id="318" name="Google Shape;318;g37efd3a6d8a_0_303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100" cy="246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400"/>
              <a:buFont typeface="Arial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188" name="Google Shape;188;p2"/>
          <p:cNvSpPr txBox="1">
            <a:spLocks noGrp="1"/>
          </p:cNvSpPr>
          <p:nvPr>
            <p:ph type="body" idx="1"/>
          </p:nvPr>
        </p:nvSpPr>
        <p:spPr>
          <a:xfrm>
            <a:off x="173179" y="1591254"/>
            <a:ext cx="11890665" cy="441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9080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ct val="45528"/>
              <a:buNone/>
            </a:pPr>
            <a:endParaRPr sz="6150" dirty="0"/>
          </a:p>
          <a:p>
            <a:pPr marL="228600" lvl="0" indent="-21772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ct val="100000"/>
              <a:buChar char="•"/>
            </a:pPr>
            <a:r>
              <a:rPr lang="en-US" sz="6150" b="1" dirty="0"/>
              <a:t>Part 1: The Resource</a:t>
            </a:r>
            <a:endParaRPr sz="6150" b="1" dirty="0"/>
          </a:p>
          <a:p>
            <a:pPr marL="228600" lvl="0" indent="-9080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ct val="45528"/>
              <a:buNone/>
            </a:pPr>
            <a:endParaRPr sz="6150" dirty="0"/>
          </a:p>
          <a:p>
            <a:pPr marL="228600" lvl="0" indent="-21772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ct val="100000"/>
              <a:buChar char="•"/>
            </a:pPr>
            <a:r>
              <a:rPr lang="en-US" sz="6150" b="1" dirty="0"/>
              <a:t>Part 2: The Grant</a:t>
            </a:r>
            <a:endParaRPr sz="615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ct val="100000"/>
              <a:buNone/>
            </a:pPr>
            <a:endParaRPr dirty="0"/>
          </a:p>
          <a:p>
            <a:pPr marL="1143000" lvl="2" indent="-1301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782"/>
              </a:buClr>
              <a:buSzPct val="100000"/>
              <a:buNone/>
            </a:pPr>
            <a:endParaRPr dirty="0"/>
          </a:p>
        </p:txBody>
      </p:sp>
      <p:sp>
        <p:nvSpPr>
          <p:cNvPr id="189" name="Google Shape;189;p2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g37efd3a6d8a_0_0" descr="A triangle shape showing the levers of the Arts and Cultural Vitality Index, including Infrastructure, Participation, Opportunity, and Impa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1056150"/>
            <a:ext cx="7445300" cy="4745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g37efd3a6d8a_0_0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666253" y="368155"/>
            <a:ext cx="4366500" cy="28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en-US" dirty="0">
                <a:solidFill>
                  <a:schemeClr val="accent1"/>
                </a:solidFill>
              </a:rPr>
              <a:t>The Resource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96" name="Google Shape;196;g37efd3a6d8a_0_0"/>
          <p:cNvSpPr txBox="1">
            <a:spLocks noGrp="1"/>
          </p:cNvSpPr>
          <p:nvPr>
            <p:ph type="body" idx="1"/>
          </p:nvPr>
        </p:nvSpPr>
        <p:spPr>
          <a:xfrm>
            <a:off x="7666253" y="3273135"/>
            <a:ext cx="4366500" cy="31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782"/>
              </a:buClr>
              <a:buSzPts val="1600"/>
              <a:buNone/>
            </a:pPr>
            <a:r>
              <a:rPr lang="en-US"/>
              <a:t>Arts &amp; Cultural Vitality (ACV) Index </a:t>
            </a:r>
            <a:endParaRPr/>
          </a:p>
        </p:txBody>
      </p:sp>
      <p:sp>
        <p:nvSpPr>
          <p:cNvPr id="197" name="Google Shape;197;g37efd3a6d8a_0_0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100" cy="2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4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ct val="100000"/>
              <a:buFont typeface="Arial"/>
              <a:buNone/>
            </a:pPr>
            <a:r>
              <a:rPr lang="en-US"/>
              <a:t>About the Resource</a:t>
            </a:r>
            <a:br>
              <a:rPr lang="en-US"/>
            </a:br>
            <a:r>
              <a:rPr lang="en-US" sz="3100">
                <a:solidFill>
                  <a:srgbClr val="EFBC49"/>
                </a:solidFill>
              </a:rPr>
              <a:t>Arts &amp; Cultural Vitality (ACV) Index</a:t>
            </a:r>
            <a:endParaRPr>
              <a:solidFill>
                <a:srgbClr val="EFBC49"/>
              </a:solidFill>
            </a:endParaRPr>
          </a:p>
        </p:txBody>
      </p:sp>
      <p:sp>
        <p:nvSpPr>
          <p:cNvPr id="207" name="Google Shape;207;p4"/>
          <p:cNvSpPr txBox="1"/>
          <p:nvPr/>
        </p:nvSpPr>
        <p:spPr>
          <a:xfrm>
            <a:off x="7716242" y="-61019"/>
            <a:ext cx="4302579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8000"/>
              <a:buFont typeface="Arial"/>
              <a:buNone/>
            </a:pPr>
            <a:r>
              <a:rPr lang="en-US" sz="80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EQUITY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4"/>
          <p:cNvSpPr txBox="1">
            <a:spLocks noGrp="1"/>
          </p:cNvSpPr>
          <p:nvPr>
            <p:ph type="body" idx="1"/>
          </p:nvPr>
        </p:nvSpPr>
        <p:spPr>
          <a:xfrm>
            <a:off x="173179" y="1591254"/>
            <a:ext cx="11890665" cy="441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>
                <a:solidFill>
                  <a:schemeClr val="dk1"/>
                </a:solidFill>
              </a:rPr>
              <a:t>Purpose: </a:t>
            </a:r>
            <a:r>
              <a:rPr lang="en-US"/>
              <a:t>To support the development and sustaining of inclusive arts and culture in MA schools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>
                <a:solidFill>
                  <a:schemeClr val="dk1"/>
                </a:solidFill>
              </a:rPr>
              <a:t>Background: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Char char="•"/>
            </a:pPr>
            <a:r>
              <a:rPr lang="en-US"/>
              <a:t>MA students, especially those who have been and continue to be historically marginalized, are shown to have inequitable access to and in the arts.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Char char="•"/>
            </a:pPr>
            <a:r>
              <a:rPr lang="en-US"/>
              <a:t>"Vitality" refers to the "healthiness" of a school's arts and culture when it comes to inclusivity (access, equity, and cultural responsiveness)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None/>
            </a:pPr>
            <a:endParaRPr/>
          </a:p>
        </p:txBody>
      </p:sp>
      <p:sp>
        <p:nvSpPr>
          <p:cNvPr id="206" name="Google Shape;206;p4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6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ct val="100000"/>
              <a:buFont typeface="Arial"/>
              <a:buNone/>
            </a:pPr>
            <a:r>
              <a:rPr lang="en-US"/>
              <a:t>About the Resource</a:t>
            </a:r>
            <a:br>
              <a:rPr lang="en-US"/>
            </a:br>
            <a:r>
              <a:rPr lang="en-US" sz="3100">
                <a:solidFill>
                  <a:srgbClr val="EFBC49"/>
                </a:solidFill>
              </a:rPr>
              <a:t>The Arts &amp; Cultural Vitality (ACV) Index</a:t>
            </a:r>
            <a:endParaRPr>
              <a:solidFill>
                <a:srgbClr val="EFBC49"/>
              </a:solidFill>
            </a:endParaRPr>
          </a:p>
        </p:txBody>
      </p:sp>
      <p:sp>
        <p:nvSpPr>
          <p:cNvPr id="213" name="Google Shape;213;p6"/>
          <p:cNvSpPr txBox="1">
            <a:spLocks noGrp="1"/>
          </p:cNvSpPr>
          <p:nvPr>
            <p:ph type="body" idx="1"/>
          </p:nvPr>
        </p:nvSpPr>
        <p:spPr>
          <a:xfrm>
            <a:off x="173179" y="1591254"/>
            <a:ext cx="11890665" cy="441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Char char="•"/>
            </a:pPr>
            <a:r>
              <a:rPr lang="en-US"/>
              <a:t>A voluntary self-evaluation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Char char="•"/>
            </a:pPr>
            <a:r>
              <a:rPr lang="en-US"/>
              <a:t>Conducted by a Review Team of diverse stakeholders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Char char="•"/>
            </a:pPr>
            <a:r>
              <a:rPr lang="en-US"/>
              <a:t>A consensus rating is formed on each indicator based on evidence from collected artifacts/established practices.</a:t>
            </a:r>
            <a:br>
              <a:rPr lang="en-US"/>
            </a:br>
            <a:endParaRPr b="1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None/>
            </a:pPr>
            <a:endParaRPr/>
          </a:p>
        </p:txBody>
      </p:sp>
      <p:sp>
        <p:nvSpPr>
          <p:cNvPr id="214" name="Google Shape;214;p6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7efd3a6d8a_0_17"/>
          <p:cNvSpPr txBox="1">
            <a:spLocks noGrp="1"/>
          </p:cNvSpPr>
          <p:nvPr>
            <p:ph type="title"/>
          </p:nvPr>
        </p:nvSpPr>
        <p:spPr>
          <a:xfrm>
            <a:off x="173175" y="308700"/>
            <a:ext cx="11256900" cy="601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ACV Index Structure- Four Levers</a:t>
            </a:r>
            <a:endParaRPr dirty="0"/>
          </a:p>
        </p:txBody>
      </p:sp>
      <p:sp>
        <p:nvSpPr>
          <p:cNvPr id="221" name="Google Shape;221;g37efd3a6d8a_0_17"/>
          <p:cNvSpPr txBox="1">
            <a:spLocks noGrp="1"/>
          </p:cNvSpPr>
          <p:nvPr>
            <p:ph type="body" idx="1"/>
          </p:nvPr>
        </p:nvSpPr>
        <p:spPr>
          <a:xfrm>
            <a:off x="666613" y="1654322"/>
            <a:ext cx="7527850" cy="469678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0" lvl="1" indent="-228600"/>
            <a:r>
              <a:rPr lang="en-US" sz="3000" dirty="0">
                <a:solidFill>
                  <a:schemeClr val="tx1"/>
                </a:solidFill>
              </a:rPr>
              <a:t>Infrastructure, Opportunity, Participation, Impact</a:t>
            </a:r>
          </a:p>
          <a:p>
            <a:pPr marL="685800" lvl="1" indent="-2286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sz="3000" dirty="0"/>
              <a:t>Each lever represents a separate metric that is unique and changing within a school community</a:t>
            </a:r>
            <a:endParaRPr sz="3000" dirty="0"/>
          </a:p>
          <a:p>
            <a:pPr marL="685800" lvl="1" indent="-228600" algn="l" rtl="0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 sz="3000" dirty="0"/>
              <a:t>Rubrics with a rating system of indicators help to pinpoint areas of strength or needed support</a:t>
            </a:r>
            <a:endParaRPr sz="3000" dirty="0"/>
          </a:p>
        </p:txBody>
      </p:sp>
      <p:sp>
        <p:nvSpPr>
          <p:cNvPr id="222" name="Google Shape;222;g37efd3a6d8a_0_17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100" cy="246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pic>
        <p:nvPicPr>
          <p:cNvPr id="224" name="Google Shape;224;g37efd3a6d8a_0_17" descr="A screenshot of the Infrastructure Lever rubric from the Arts and Cultural Vitality Index. The rubric is not legible, but shows a table with tex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9423" y="2153108"/>
            <a:ext cx="4077049" cy="2840270"/>
          </a:xfrm>
          <a:prstGeom prst="rect">
            <a:avLst/>
          </a:prstGeom>
          <a:noFill/>
          <a:ln w="9525" cap="flat" cmpd="sng">
            <a:solidFill>
              <a:srgbClr val="ED7D3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5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400"/>
              <a:buFont typeface="Arial"/>
              <a:buNone/>
            </a:pPr>
            <a:r>
              <a:rPr lang="en-US"/>
              <a:t>Benefit to You</a:t>
            </a:r>
            <a:endParaRPr/>
          </a:p>
        </p:txBody>
      </p:sp>
      <p:sp>
        <p:nvSpPr>
          <p:cNvPr id="230" name="Google Shape;230;p5"/>
          <p:cNvSpPr txBox="1">
            <a:spLocks noGrp="1"/>
          </p:cNvSpPr>
          <p:nvPr>
            <p:ph type="body" idx="1"/>
          </p:nvPr>
        </p:nvSpPr>
        <p:spPr>
          <a:xfrm>
            <a:off x="150604" y="1841404"/>
            <a:ext cx="11890800" cy="44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Formative:</a:t>
            </a:r>
            <a:endParaRPr/>
          </a:p>
          <a:p>
            <a:pPr marL="2286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600"/>
              <a:buChar char="•"/>
            </a:pPr>
            <a:r>
              <a:rPr lang="en-US" sz="2600"/>
              <a:t>Enriching conversations about learning in the arts</a:t>
            </a:r>
            <a:endParaRPr sz="2600"/>
          </a:p>
          <a:p>
            <a:pPr marL="2286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600"/>
              <a:buChar char="•"/>
            </a:pPr>
            <a:r>
              <a:rPr lang="en-US" sz="2600"/>
              <a:t>Shared visioning across stakeholder groups</a:t>
            </a:r>
            <a:endParaRPr sz="2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None/>
            </a:pP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1"/>
              <a:t>Summative:</a:t>
            </a:r>
            <a:endParaRPr/>
          </a:p>
          <a:p>
            <a:pPr marL="2286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600"/>
              <a:buChar char="•"/>
            </a:pPr>
            <a:r>
              <a:rPr lang="en-US" sz="2600"/>
              <a:t>A "roadmap" to the exact areas that need support</a:t>
            </a:r>
            <a:endParaRPr sz="2600"/>
          </a:p>
          <a:p>
            <a:pPr marL="2286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600"/>
              <a:buChar char="•"/>
            </a:pPr>
            <a:r>
              <a:rPr lang="en-US" sz="2600"/>
              <a:t>Data-informed decision-making in the arts</a:t>
            </a:r>
            <a:endParaRPr sz="2600"/>
          </a:p>
          <a:p>
            <a:pPr marL="2286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600"/>
              <a:buChar char="•"/>
            </a:pPr>
            <a:r>
              <a:rPr lang="en-US" sz="2600" b="1"/>
              <a:t>Equity</a:t>
            </a:r>
            <a:r>
              <a:rPr lang="en-US" sz="2600"/>
              <a:t> is centered to support students</a:t>
            </a:r>
            <a:endParaRPr sz="2600" b="1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782"/>
              </a:buClr>
              <a:buSzPts val="2800"/>
              <a:buNone/>
            </a:pPr>
            <a:endParaRPr/>
          </a:p>
        </p:txBody>
      </p:sp>
      <p:sp>
        <p:nvSpPr>
          <p:cNvPr id="232" name="Google Shape;232;p5"/>
          <p:cNvSpPr/>
          <p:nvPr/>
        </p:nvSpPr>
        <p:spPr>
          <a:xfrm rot="420232">
            <a:off x="7744239" y="1961313"/>
            <a:ext cx="4364569" cy="3406399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b="1" i="0" u="none" strike="noStrike" cap="none">
                <a:solidFill>
                  <a:schemeClr val="tx1"/>
                </a:solidFill>
              </a:rPr>
              <a:t>TESTIMONIAL</a:t>
            </a:r>
            <a:endParaRPr sz="1900">
              <a:solidFill>
                <a:schemeClr val="tx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b="1" i="0" u="none" strike="noStrike" cap="none">
                <a:solidFill>
                  <a:schemeClr val="tx1"/>
                </a:solidFill>
              </a:rPr>
              <a:t>Our review with the Arts &amp; Cultural Vitality Index gave us a direction for the conversation we’ve been trying to have for many years around equity. A great crossroad between frameworks and equity around the district for conversations that are difficult to have.</a:t>
            </a:r>
            <a:endParaRPr sz="1550" i="0" u="none" strike="noStrike" cap="none">
              <a:solidFill>
                <a:schemeClr val="tx1"/>
              </a:solidFill>
            </a:endParaRPr>
          </a:p>
        </p:txBody>
      </p:sp>
      <p:sp>
        <p:nvSpPr>
          <p:cNvPr id="231" name="Google Shape;231;p5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7efd3a6d8a_0_26"/>
          <p:cNvSpPr txBox="1">
            <a:spLocks noGrp="1"/>
          </p:cNvSpPr>
          <p:nvPr>
            <p:ph type="title"/>
          </p:nvPr>
        </p:nvSpPr>
        <p:spPr>
          <a:xfrm>
            <a:off x="173179" y="308699"/>
            <a:ext cx="10515600" cy="861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00"/>
              <a:t>Phases of the ACV Process</a:t>
            </a:r>
            <a:endParaRPr sz="3900"/>
          </a:p>
        </p:txBody>
      </p:sp>
      <p:sp>
        <p:nvSpPr>
          <p:cNvPr id="239" name="Google Shape;239;g37efd3a6d8a_0_26"/>
          <p:cNvSpPr txBox="1">
            <a:spLocks noGrp="1"/>
          </p:cNvSpPr>
          <p:nvPr>
            <p:ph type="body" idx="1"/>
          </p:nvPr>
        </p:nvSpPr>
        <p:spPr>
          <a:xfrm>
            <a:off x="301204" y="1966454"/>
            <a:ext cx="11890800" cy="44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n-US" b="1">
                <a:solidFill>
                  <a:srgbClr val="002060"/>
                </a:solidFill>
              </a:rPr>
              <a:t>Preparation Phase:</a:t>
            </a: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1) </a:t>
            </a:r>
            <a:r>
              <a:rPr lang="en-US" b="1">
                <a:solidFill>
                  <a:srgbClr val="ED7D31"/>
                </a:solidFill>
              </a:rPr>
              <a:t>Plant the seed</a:t>
            </a:r>
            <a:r>
              <a:rPr lang="en-US">
                <a:solidFill>
                  <a:schemeClr val="dk1"/>
                </a:solidFill>
              </a:rPr>
              <a:t> through engaging others who may be great resources for the review process</a:t>
            </a: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2) </a:t>
            </a:r>
            <a:r>
              <a:rPr lang="en-US" b="1">
                <a:solidFill>
                  <a:srgbClr val="ED7D31"/>
                </a:solidFill>
              </a:rPr>
              <a:t>Make a commitment</a:t>
            </a:r>
            <a:r>
              <a:rPr lang="en-US">
                <a:solidFill>
                  <a:schemeClr val="dk1"/>
                </a:solidFill>
              </a:rPr>
              <a:t> to what you hope to specifically gain from the review (such as through a SMART goal) </a:t>
            </a: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3) </a:t>
            </a:r>
            <a:r>
              <a:rPr lang="en-US" b="1">
                <a:solidFill>
                  <a:srgbClr val="ED7D31"/>
                </a:solidFill>
              </a:rPr>
              <a:t>Structure the experience</a:t>
            </a:r>
            <a:r>
              <a:rPr lang="en-US">
                <a:solidFill>
                  <a:schemeClr val="dk1"/>
                </a:solidFill>
              </a:rPr>
              <a:t> by developing a plan for how to conduct the review</a:t>
            </a: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/>
          </a:p>
        </p:txBody>
      </p:sp>
      <p:sp>
        <p:nvSpPr>
          <p:cNvPr id="240" name="Google Shape;240;g37efd3a6d8a_0_26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100" cy="246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7efd3a6d8a_0_37"/>
          <p:cNvSpPr txBox="1">
            <a:spLocks noGrp="1"/>
          </p:cNvSpPr>
          <p:nvPr>
            <p:ph type="title"/>
          </p:nvPr>
        </p:nvSpPr>
        <p:spPr>
          <a:xfrm>
            <a:off x="260429" y="127849"/>
            <a:ext cx="10515600" cy="861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Phases of the ACV Process, Continued</a:t>
            </a:r>
            <a:endParaRPr/>
          </a:p>
        </p:txBody>
      </p:sp>
      <p:sp>
        <p:nvSpPr>
          <p:cNvPr id="250" name="Google Shape;250;g37efd3a6d8a_0_37"/>
          <p:cNvSpPr txBox="1">
            <a:spLocks noGrp="1"/>
          </p:cNvSpPr>
          <p:nvPr>
            <p:ph type="body" idx="1"/>
          </p:nvPr>
        </p:nvSpPr>
        <p:spPr>
          <a:xfrm>
            <a:off x="0" y="1618850"/>
            <a:ext cx="6394800" cy="44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002060"/>
                </a:solidFill>
              </a:rPr>
              <a:t>Steps:</a:t>
            </a: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1) </a:t>
            </a:r>
            <a:r>
              <a:rPr lang="en-US" b="1">
                <a:solidFill>
                  <a:srgbClr val="ED7D31"/>
                </a:solidFill>
              </a:rPr>
              <a:t>Self-Evaluate the Artifacts</a:t>
            </a:r>
            <a:r>
              <a:rPr lang="en-US">
                <a:solidFill>
                  <a:schemeClr val="dk1"/>
                </a:solidFill>
              </a:rPr>
              <a:t> for evidence of ingrained practices and indicator metrics</a:t>
            </a: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2) </a:t>
            </a:r>
            <a:r>
              <a:rPr lang="en-US" b="1">
                <a:solidFill>
                  <a:srgbClr val="ED7D31"/>
                </a:solidFill>
              </a:rPr>
              <a:t>Plan for Continuous Improvement</a:t>
            </a:r>
            <a:r>
              <a:rPr lang="en-US">
                <a:solidFill>
                  <a:schemeClr val="dk1"/>
                </a:solidFill>
              </a:rPr>
              <a:t> by structuring an action plan for addressing areas in need of support</a:t>
            </a: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3)</a:t>
            </a:r>
            <a:r>
              <a:rPr lang="en-US">
                <a:solidFill>
                  <a:srgbClr val="ED7D31"/>
                </a:solidFill>
              </a:rPr>
              <a:t> </a:t>
            </a:r>
            <a:r>
              <a:rPr lang="en-US" b="1">
                <a:solidFill>
                  <a:srgbClr val="ED7D31"/>
                </a:solidFill>
              </a:rPr>
              <a:t>Implement and Monitor Progress </a:t>
            </a:r>
            <a:r>
              <a:rPr lang="en-US">
                <a:solidFill>
                  <a:schemeClr val="dk1"/>
                </a:solidFill>
              </a:rPr>
              <a:t>changes in arts programming that will benefit all students</a:t>
            </a:r>
            <a:endParaRPr>
              <a:solidFill>
                <a:schemeClr val="dk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None/>
            </a:pPr>
            <a:endParaRPr b="1">
              <a:solidFill>
                <a:srgbClr val="ED7D31"/>
              </a:solidFill>
            </a:endParaRPr>
          </a:p>
          <a:p>
            <a:pPr marL="457200" lvl="1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4)</a:t>
            </a:r>
            <a:r>
              <a:rPr lang="en-US" b="1">
                <a:solidFill>
                  <a:srgbClr val="ED7D31"/>
                </a:solidFill>
              </a:rPr>
              <a:t> Reflect and Adjust</a:t>
            </a:r>
            <a:r>
              <a:rPr lang="en-US">
                <a:solidFill>
                  <a:schemeClr val="dk1"/>
                </a:solidFill>
              </a:rPr>
              <a:t> on the</a:t>
            </a:r>
            <a:r>
              <a:rPr lang="en-US" b="1">
                <a:solidFill>
                  <a:srgbClr val="ED7D31"/>
                </a:solidFill>
              </a:rPr>
              <a:t> </a:t>
            </a:r>
            <a:r>
              <a:rPr lang="en-US">
                <a:solidFill>
                  <a:schemeClr val="dk1"/>
                </a:solidFill>
              </a:rPr>
              <a:t>effectiveness of changes and make adjustments as needed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1" name="Google Shape;251;g37efd3a6d8a_0_37"/>
          <p:cNvSpPr txBox="1">
            <a:spLocks noGrp="1"/>
          </p:cNvSpPr>
          <p:nvPr>
            <p:ph type="sldNum" idx="12"/>
          </p:nvPr>
        </p:nvSpPr>
        <p:spPr>
          <a:xfrm>
            <a:off x="9632372" y="6492875"/>
            <a:ext cx="2324100" cy="246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pic>
        <p:nvPicPr>
          <p:cNvPr id="252" name="Google Shape;252;g37efd3a6d8a_0_37" descr="A cycle diagram with the label ACV Review Cycle in the center. The cycle includes the following steps. Year 1: Self Evaluate. Year 2: Action Plan. Year 3: Implement and Monitor. Year 4: Reflect and Adjust. 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17027" y="1525342"/>
            <a:ext cx="4598503" cy="46018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CE7F86-0EA9-461B-8851-30B53DECA207}">
  <ds:schemaRefs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5F5241D-AB67-4708-B9AE-E18A6E8BA8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ADF98AF-C05E-4968-9B43-23130081DD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1106</Words>
  <Application>Microsoft Office PowerPoint</Application>
  <PresentationFormat>Widescreen</PresentationFormat>
  <Paragraphs>143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Office Theme</vt:lpstr>
      <vt:lpstr>Grant Opportunity:</vt:lpstr>
      <vt:lpstr>Agenda</vt:lpstr>
      <vt:lpstr>The Resource</vt:lpstr>
      <vt:lpstr>About the Resource Arts &amp; Cultural Vitality (ACV) Index</vt:lpstr>
      <vt:lpstr>About the Resource The Arts &amp; Cultural Vitality (ACV) Index</vt:lpstr>
      <vt:lpstr>ACV Index Structure- Four Levers</vt:lpstr>
      <vt:lpstr>Benefit to You</vt:lpstr>
      <vt:lpstr>Phases of the ACV Process</vt:lpstr>
      <vt:lpstr>Phases of the ACV Process, Continued</vt:lpstr>
      <vt:lpstr>The Grant</vt:lpstr>
      <vt:lpstr>About the Grant Program</vt:lpstr>
      <vt:lpstr>ACV Grant Eligibility and Funding</vt:lpstr>
      <vt:lpstr>ACV Grant Fund Use</vt:lpstr>
      <vt:lpstr>ACV Grant Parameters (From RFP)</vt:lpstr>
      <vt:lpstr>Support Provided to Grantees</vt:lpstr>
      <vt:lpstr>GEM$ Application 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Arts Grant Information Session Slides FY26</dc:title>
  <dc:creator>DESE</dc:creator>
  <cp:lastModifiedBy>Zou, Dong (EOE)</cp:lastModifiedBy>
  <cp:revision>9</cp:revision>
  <dcterms:created xsi:type="dcterms:W3CDTF">2025-04-29T19:14:04Z</dcterms:created>
  <dcterms:modified xsi:type="dcterms:W3CDTF">2025-09-30T21:39:43Z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tadate">
    <vt:lpwstr>Sep 30 2025 12:00AM</vt:lpwstr>
  </property>
</Properties>
</file>