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5"/>
  </p:sldMasterIdLst>
  <p:notesMasterIdLst>
    <p:notesMasterId r:id="rId8"/>
  </p:notesMasterIdLst>
  <p:sldIdLst>
    <p:sldId id="256" r:id="rId6"/>
    <p:sldId id="257" r:id="rId7"/>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ski, Dawn M.  (DESE)" initials="BDM(" lastIdx="1" clrIdx="0">
    <p:extLst>
      <p:ext uri="{19B8F6BF-5375-455C-9EA6-DF929625EA0E}">
        <p15:presenceInfo xmlns:p15="http://schemas.microsoft.com/office/powerpoint/2012/main" userId="S::dawn.benski@doe.mass.edu::24454f64-f9fe-441c-a30e-d0a09f80bf49" providerId="AD"/>
      </p:ext>
    </p:extLst>
  </p:cmAuthor>
  <p:cmAuthor id="2" name="Waterman, Craig (DESE)" initials="WC(" lastIdx="11" clrIdx="1">
    <p:extLst>
      <p:ext uri="{19B8F6BF-5375-455C-9EA6-DF929625EA0E}">
        <p15:presenceInfo xmlns:p15="http://schemas.microsoft.com/office/powerpoint/2012/main" userId="S-1-5-21-875326689-928589111-1252796590-22727" providerId="AD"/>
      </p:ext>
    </p:extLst>
  </p:cmAuthor>
  <p:cmAuthor id="3" name="Bradshaw, Rachel (DESE)" initials="BR(" lastIdx="12" clrIdx="2">
    <p:extLst>
      <p:ext uri="{19B8F6BF-5375-455C-9EA6-DF929625EA0E}">
        <p15:presenceInfo xmlns:p15="http://schemas.microsoft.com/office/powerpoint/2012/main" userId="S::rachel.bradshaw@doe.mass.edu::bb6051b2-126d-4fe0-b0fd-01c3a114f4c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7524"/>
    <a:srgbClr val="FF9966"/>
    <a:srgbClr val="E6E6E6"/>
    <a:srgbClr val="E8EE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8" autoAdjust="0"/>
    <p:restoredTop sz="94249" autoAdjust="0"/>
  </p:normalViewPr>
  <p:slideViewPr>
    <p:cSldViewPr snapToGrid="0">
      <p:cViewPr varScale="1">
        <p:scale>
          <a:sx n="71" d="100"/>
          <a:sy n="71" d="100"/>
        </p:scale>
        <p:origin x="2334" y="8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1.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944EF43-5126-4763-AB4E-CDEA93A5B5AD}" type="datetimeFigureOut">
              <a:rPr lang="en-US" smtClean="0"/>
              <a:t>2/1/2021</a:t>
            </a:fld>
            <a:endParaRPr lang="en-US"/>
          </a:p>
        </p:txBody>
      </p:sp>
      <p:sp>
        <p:nvSpPr>
          <p:cNvPr id="4" name="Slide Image Placeholder 3"/>
          <p:cNvSpPr>
            <a:spLocks noGrp="1" noRot="1" noChangeAspect="1"/>
          </p:cNvSpPr>
          <p:nvPr>
            <p:ph type="sldImg" idx="2"/>
          </p:nvPr>
        </p:nvSpPr>
        <p:spPr>
          <a:xfrm>
            <a:off x="2293938" y="1162050"/>
            <a:ext cx="242252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D234583-FC24-4905-AAD1-10A263C9685F}" type="slidenum">
              <a:rPr lang="en-US" smtClean="0"/>
              <a:t>‹#›</a:t>
            </a:fld>
            <a:endParaRPr lang="en-US"/>
          </a:p>
        </p:txBody>
      </p:sp>
    </p:spTree>
    <p:extLst>
      <p:ext uri="{BB962C8B-B14F-4D97-AF65-F5344CB8AC3E}">
        <p14:creationId xmlns:p14="http://schemas.microsoft.com/office/powerpoint/2010/main" val="200783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234583-FC24-4905-AAD1-10A263C9685F}" type="slidenum">
              <a:rPr lang="en-US" smtClean="0"/>
              <a:t>1</a:t>
            </a:fld>
            <a:endParaRPr lang="en-US"/>
          </a:p>
        </p:txBody>
      </p:sp>
    </p:spTree>
    <p:extLst>
      <p:ext uri="{BB962C8B-B14F-4D97-AF65-F5344CB8AC3E}">
        <p14:creationId xmlns:p14="http://schemas.microsoft.com/office/powerpoint/2010/main" val="182967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D50F330-1702-4C59-8C08-870BA12E6EDC}"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2270911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50F330-1702-4C59-8C08-870BA12E6EDC}"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2739205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50F330-1702-4C59-8C08-870BA12E6EDC}"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1990554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50F330-1702-4C59-8C08-870BA12E6EDC}"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3493139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50F330-1702-4C59-8C08-870BA12E6EDC}"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4092037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D50F330-1702-4C59-8C08-870BA12E6EDC}" type="datetimeFigureOut">
              <a:rPr lang="en-US" smtClean="0"/>
              <a:t>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3591182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D50F330-1702-4C59-8C08-870BA12E6EDC}" type="datetimeFigureOut">
              <a:rPr lang="en-US" smtClean="0"/>
              <a:t>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1327124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D50F330-1702-4C59-8C08-870BA12E6EDC}" type="datetimeFigureOut">
              <a:rPr lang="en-US" smtClean="0"/>
              <a:t>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2662621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50F330-1702-4C59-8C08-870BA12E6EDC}" type="datetimeFigureOut">
              <a:rPr lang="en-US" smtClean="0"/>
              <a:t>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854582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6D50F330-1702-4C59-8C08-870BA12E6EDC}" type="datetimeFigureOut">
              <a:rPr lang="en-US" smtClean="0"/>
              <a:t>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3149400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6D50F330-1702-4C59-8C08-870BA12E6EDC}" type="datetimeFigureOut">
              <a:rPr lang="en-US" smtClean="0"/>
              <a:t>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204878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6D50F330-1702-4C59-8C08-870BA12E6EDC}" type="datetimeFigureOut">
              <a:rPr lang="en-US" smtClean="0"/>
              <a:t>2/1/2021</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9FB85059-5764-4A6B-8530-8E615165E08D}" type="slidenum">
              <a:rPr lang="en-US" smtClean="0"/>
              <a:t>‹#›</a:t>
            </a:fld>
            <a:endParaRPr lang="en-US"/>
          </a:p>
        </p:txBody>
      </p:sp>
    </p:spTree>
    <p:extLst>
      <p:ext uri="{BB962C8B-B14F-4D97-AF65-F5344CB8AC3E}">
        <p14:creationId xmlns:p14="http://schemas.microsoft.com/office/powerpoint/2010/main" val="7632824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8" descr="Header: ARTS EDUCATION Quick Reference Guide: Artistic Intent">
            <a:extLst>
              <a:ext uri="{FF2B5EF4-FFF2-40B4-BE49-F238E27FC236}">
                <a16:creationId xmlns:a16="http://schemas.microsoft.com/office/drawing/2014/main" id="{7F4F9959-0BDE-4BD9-B4D4-0918115393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355"/>
            <a:ext cx="7772400" cy="1696974"/>
          </a:xfrm>
          <a:prstGeom prst="rect">
            <a:avLst/>
          </a:prstGeom>
        </p:spPr>
      </p:pic>
      <p:sp>
        <p:nvSpPr>
          <p:cNvPr id="2" name="Title 1">
            <a:extLst>
              <a:ext uri="{FF2B5EF4-FFF2-40B4-BE49-F238E27FC236}">
                <a16:creationId xmlns:a16="http://schemas.microsoft.com/office/drawing/2014/main" id="{1C5CDF6E-01FD-4030-B976-3A6FE80AF115}"/>
              </a:ext>
              <a:ext uri="{C183D7F6-B498-43B3-948B-1728B52AA6E4}">
                <adec:decorative xmlns:adec="http://schemas.microsoft.com/office/drawing/2017/decorative" val="0"/>
              </a:ext>
            </a:extLst>
          </p:cNvPr>
          <p:cNvSpPr>
            <a:spLocks noGrp="1"/>
          </p:cNvSpPr>
          <p:nvPr>
            <p:ph type="ctrTitle"/>
          </p:nvPr>
        </p:nvSpPr>
        <p:spPr>
          <a:xfrm>
            <a:off x="177423" y="1872191"/>
            <a:ext cx="3112315" cy="4026455"/>
          </a:xfrm>
          <a:ln/>
        </p:spPr>
        <p:style>
          <a:lnRef idx="0">
            <a:schemeClr val="accent1"/>
          </a:lnRef>
          <a:fillRef idx="3">
            <a:schemeClr val="accent1"/>
          </a:fillRef>
          <a:effectRef idx="3">
            <a:schemeClr val="accent1"/>
          </a:effectRef>
          <a:fontRef idx="minor">
            <a:schemeClr val="lt1"/>
          </a:fontRef>
        </p:style>
        <p:txBody>
          <a:bodyPr>
            <a:normAutofit/>
          </a:bodyPr>
          <a:lstStyle/>
          <a:p>
            <a:r>
              <a:rPr lang="en-US" sz="2700" dirty="0">
                <a:latin typeface="+mn-lt"/>
              </a:rPr>
              <a:t>When an artist creates a work, they make purposeful decisions to express, evoke, or communicate. Artistic intent drives the creation of both students and </a:t>
            </a:r>
            <a:br>
              <a:rPr lang="en-US" sz="2700" dirty="0">
                <a:latin typeface="+mn-lt"/>
              </a:rPr>
            </a:br>
            <a:r>
              <a:rPr lang="en-US" sz="2700" dirty="0">
                <a:latin typeface="+mn-lt"/>
              </a:rPr>
              <a:t>master artists. </a:t>
            </a:r>
            <a:br>
              <a:rPr lang="en-US" sz="1100" dirty="0">
                <a:latin typeface="+mn-lt"/>
              </a:rPr>
            </a:br>
            <a:endParaRPr lang="en-US" sz="1100" dirty="0">
              <a:latin typeface="+mn-lt"/>
            </a:endParaRPr>
          </a:p>
        </p:txBody>
      </p:sp>
      <p:sp>
        <p:nvSpPr>
          <p:cNvPr id="4" name="Rectangle 3">
            <a:extLst>
              <a:ext uri="{FF2B5EF4-FFF2-40B4-BE49-F238E27FC236}">
                <a16:creationId xmlns:a16="http://schemas.microsoft.com/office/drawing/2014/main" id="{675BD7CE-EC20-4D2E-A648-903ED91D88A1}"/>
              </a:ext>
            </a:extLst>
          </p:cNvPr>
          <p:cNvSpPr/>
          <p:nvPr/>
        </p:nvSpPr>
        <p:spPr>
          <a:xfrm>
            <a:off x="3466159" y="1872191"/>
            <a:ext cx="4174082" cy="3817455"/>
          </a:xfrm>
          <a:prstGeom prst="rect">
            <a:avLst/>
          </a:prstGeom>
        </p:spPr>
        <p:txBody>
          <a:bodyPr wrap="square">
            <a:spAutoFit/>
          </a:bodyPr>
          <a:lstStyle/>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How do I know if my curriculum is driven by artistic intent?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When creating art, students are employing technique in service of what they intend to express, evoke, or communicate. When experiencing art created by others, students are investigating why the artists did what they did. Structures that encourage students to reflect and defend their choices support artistic intent.  </a:t>
            </a:r>
          </a:p>
        </p:txBody>
      </p:sp>
      <p:sp>
        <p:nvSpPr>
          <p:cNvPr id="14" name="TextBox 13">
            <a:extLst>
              <a:ext uri="{FF2B5EF4-FFF2-40B4-BE49-F238E27FC236}">
                <a16:creationId xmlns:a16="http://schemas.microsoft.com/office/drawing/2014/main" id="{BA1BC47D-2C66-4688-BC9E-B4587FC284E4}"/>
              </a:ext>
            </a:extLst>
          </p:cNvPr>
          <p:cNvSpPr txBox="1"/>
          <p:nvPr/>
        </p:nvSpPr>
        <p:spPr>
          <a:xfrm>
            <a:off x="3466159" y="5670236"/>
            <a:ext cx="4526924" cy="646331"/>
          </a:xfrm>
          <a:prstGeom prst="rect">
            <a:avLst/>
          </a:prstGeom>
          <a:noFill/>
        </p:spPr>
        <p:txBody>
          <a:bodyPr wrap="square" rtlCol="0">
            <a:spAutoFit/>
          </a:bodyPr>
          <a:lstStyle/>
          <a:p>
            <a:r>
              <a:rPr lang="en-US" sz="3600" b="1" dirty="0">
                <a:solidFill>
                  <a:schemeClr val="accent1"/>
                </a:solidFill>
              </a:rPr>
              <a:t>What to L            k For</a:t>
            </a:r>
          </a:p>
        </p:txBody>
      </p:sp>
      <p:pic>
        <p:nvPicPr>
          <p:cNvPr id="12" name="Picture 11" descr="LOOK">
            <a:extLst>
              <a:ext uri="{FF2B5EF4-FFF2-40B4-BE49-F238E27FC236}">
                <a16:creationId xmlns:a16="http://schemas.microsoft.com/office/drawing/2014/main" id="{20A25D2B-777B-4590-A79B-15D503C2A436}"/>
              </a:ext>
            </a:extLst>
          </p:cNvPr>
          <p:cNvPicPr>
            <a:picLocks noChangeAspect="1"/>
          </p:cNvPicPr>
          <p:nvPr/>
        </p:nvPicPr>
        <p:blipFill>
          <a:blip r:embed="rId4"/>
          <a:stretch>
            <a:fillRect/>
          </a:stretch>
        </p:blipFill>
        <p:spPr>
          <a:xfrm>
            <a:off x="5392116" y="5755836"/>
            <a:ext cx="1236353" cy="494541"/>
          </a:xfrm>
          <a:prstGeom prst="rect">
            <a:avLst/>
          </a:prstGeom>
        </p:spPr>
      </p:pic>
      <p:sp>
        <p:nvSpPr>
          <p:cNvPr id="13" name="Rectangle 12">
            <a:extLst>
              <a:ext uri="{FF2B5EF4-FFF2-40B4-BE49-F238E27FC236}">
                <a16:creationId xmlns:a16="http://schemas.microsoft.com/office/drawing/2014/main" id="{948B2C30-EE3E-4245-9B98-32CCFBFF9A01}"/>
              </a:ext>
            </a:extLst>
          </p:cNvPr>
          <p:cNvSpPr/>
          <p:nvPr/>
        </p:nvSpPr>
        <p:spPr>
          <a:xfrm>
            <a:off x="826292" y="6285295"/>
            <a:ext cx="6871447" cy="3652923"/>
          </a:xfrm>
          <a:prstGeom prst="rect">
            <a:avLst/>
          </a:prstGeom>
          <a:solidFill>
            <a:srgbClr val="EC7524"/>
          </a:solidFill>
        </p:spPr>
        <p:style>
          <a:lnRef idx="0">
            <a:schemeClr val="accent2"/>
          </a:lnRef>
          <a:fillRef idx="3">
            <a:schemeClr val="accent2"/>
          </a:fillRef>
          <a:effectRef idx="3">
            <a:schemeClr val="accent2"/>
          </a:effectRef>
          <a:fontRef idx="minor">
            <a:schemeClr val="lt1"/>
          </a:fontRef>
        </p:style>
        <p:txBody>
          <a:bodyPr wrap="square">
            <a:spAutoFit/>
          </a:bodyPr>
          <a:lstStyle/>
          <a:p>
            <a:pPr marR="0" lvl="0">
              <a:lnSpc>
                <a:spcPct val="107000"/>
              </a:lnSpc>
              <a:spcBef>
                <a:spcPts val="0"/>
              </a:spcBef>
              <a:spcAft>
                <a:spcPts val="0"/>
              </a:spcAft>
            </a:pPr>
            <a:r>
              <a:rPr lang="en-US" b="1" dirty="0">
                <a:solidFill>
                  <a:schemeClr val="tx1"/>
                </a:solidFill>
                <a:latin typeface="Calibri" panose="020F0502020204030204" pitchFamily="34" charset="0"/>
                <a:ea typeface="Calibri" panose="020F0502020204030204" pitchFamily="34" charset="0"/>
                <a:cs typeface="Times New Roman" panose="02020603050405020304" pitchFamily="18" charset="0"/>
              </a:rPr>
              <a:t>What are the students doing?</a:t>
            </a:r>
          </a:p>
          <a:p>
            <a:pPr marR="0" lvl="0">
              <a:lnSpc>
                <a:spcPct val="107000"/>
              </a:lnSpc>
              <a:spcBef>
                <a:spcPts val="0"/>
              </a:spcBef>
              <a:spcAft>
                <a:spcPts val="0"/>
              </a:spcAft>
            </a:pPr>
            <a:r>
              <a:rPr lang="en-US" sz="1600" i="1" dirty="0">
                <a:solidFill>
                  <a:schemeClr val="tx1"/>
                </a:solidFill>
                <a:latin typeface="Calibri" panose="020F0502020204030204" pitchFamily="34" charset="0"/>
                <a:ea typeface="Calibri" panose="020F0502020204030204" pitchFamily="34" charset="0"/>
                <a:cs typeface="Times New Roman" panose="02020603050405020304" pitchFamily="18" charset="0"/>
              </a:rPr>
              <a:t>When artistic intent drives an arts class, students…</a:t>
            </a:r>
          </a:p>
          <a:p>
            <a:pPr marL="342900" marR="0" lvl="0" indent="-342900">
              <a:lnSpc>
                <a:spcPct val="107000"/>
              </a:lnSpc>
              <a:spcBef>
                <a:spcPts val="0"/>
              </a:spcBef>
              <a:spcAft>
                <a:spcPts val="0"/>
              </a:spcAft>
              <a:buFont typeface="Symbol" panose="05050102010706020507" pitchFamily="18" charset="2"/>
              <a:buChar char=""/>
            </a:pPr>
            <a:r>
              <a:rPr lang="en-US" sz="1600" dirty="0">
                <a:solidFill>
                  <a:schemeClr val="tx1"/>
                </a:solidFill>
                <a:latin typeface="Calibri" panose="020F0502020204030204" pitchFamily="34" charset="0"/>
                <a:ea typeface="Calibri" panose="020F0502020204030204" pitchFamily="34" charset="0"/>
                <a:cs typeface="Times New Roman" panose="02020603050405020304" pitchFamily="18" charset="0"/>
              </a:rPr>
              <a:t>can specify what they are thinking about when they are making decisions, and why they are making them.</a:t>
            </a:r>
          </a:p>
          <a:p>
            <a:pPr marL="342900" marR="0" lvl="0" indent="-342900">
              <a:lnSpc>
                <a:spcPct val="107000"/>
              </a:lnSpc>
              <a:spcBef>
                <a:spcPts val="0"/>
              </a:spcBef>
              <a:spcAft>
                <a:spcPts val="0"/>
              </a:spcAft>
              <a:buFont typeface="Symbol" panose="05050102010706020507" pitchFamily="18" charset="2"/>
              <a:buChar char=""/>
            </a:pPr>
            <a:r>
              <a:rPr lang="en-US" sz="1600" dirty="0">
                <a:solidFill>
                  <a:schemeClr val="tx1"/>
                </a:solidFill>
                <a:latin typeface="Calibri" panose="020F0502020204030204" pitchFamily="34" charset="0"/>
                <a:ea typeface="Calibri" panose="020F0502020204030204" pitchFamily="34" charset="0"/>
                <a:cs typeface="Times New Roman" panose="02020603050405020304" pitchFamily="18" charset="0"/>
              </a:rPr>
              <a:t>express the desire for others to have a specific reaction when they engage with the piece. </a:t>
            </a:r>
          </a:p>
          <a:p>
            <a:pPr marL="342900" marR="0" lvl="0" indent="-342900">
              <a:lnSpc>
                <a:spcPct val="107000"/>
              </a:lnSpc>
              <a:spcBef>
                <a:spcPts val="0"/>
              </a:spcBef>
              <a:spcAft>
                <a:spcPts val="0"/>
              </a:spcAft>
              <a:buFont typeface="Symbol" panose="05050102010706020507" pitchFamily="18" charset="2"/>
              <a:buChar char=""/>
            </a:pPr>
            <a:r>
              <a:rPr lang="en-US" sz="1600" dirty="0">
                <a:solidFill>
                  <a:schemeClr val="tx1"/>
                </a:solidFill>
                <a:latin typeface="Calibri" panose="020F0502020204030204" pitchFamily="34" charset="0"/>
                <a:ea typeface="Calibri" panose="020F0502020204030204" pitchFamily="34" charset="0"/>
                <a:cs typeface="Times New Roman" panose="02020603050405020304" pitchFamily="18" charset="0"/>
              </a:rPr>
              <a:t>are selective about which artistic concepts and skills they employ to effectively communicate their artistic idea.</a:t>
            </a:r>
          </a:p>
          <a:p>
            <a:pPr marL="342900" marR="0" lvl="0" indent="-342900">
              <a:lnSpc>
                <a:spcPct val="107000"/>
              </a:lnSpc>
              <a:spcBef>
                <a:spcPts val="0"/>
              </a:spcBef>
              <a:spcAft>
                <a:spcPts val="0"/>
              </a:spcAft>
              <a:buFont typeface="Symbol" panose="05050102010706020507" pitchFamily="18" charset="2"/>
              <a:buChar char=""/>
            </a:pPr>
            <a:r>
              <a:rPr lang="en-US" sz="1600" dirty="0">
                <a:solidFill>
                  <a:schemeClr val="tx1"/>
                </a:solidFill>
                <a:latin typeface="Calibri" panose="020F0502020204030204" pitchFamily="34" charset="0"/>
                <a:ea typeface="Calibri" panose="020F0502020204030204" pitchFamily="34" charset="0"/>
                <a:cs typeface="Times New Roman" panose="02020603050405020304" pitchFamily="18" charset="0"/>
              </a:rPr>
              <a:t>are committed to an artistic idea and create multiple iterations of the same idea in order to refine it.</a:t>
            </a:r>
          </a:p>
          <a:p>
            <a:pPr marL="342900" indent="-342900">
              <a:lnSpc>
                <a:spcPct val="107000"/>
              </a:lnSpc>
              <a:buFont typeface="Symbol" panose="05050102010706020507" pitchFamily="18" charset="2"/>
              <a:buChar char=""/>
            </a:pPr>
            <a:r>
              <a:rPr lang="en-US" sz="1600" dirty="0">
                <a:solidFill>
                  <a:schemeClr val="tx1"/>
                </a:solidFill>
                <a:latin typeface="Calibri" panose="020F0502020204030204" pitchFamily="34" charset="0"/>
                <a:ea typeface="Calibri" panose="020F0502020204030204" pitchFamily="34" charset="0"/>
                <a:cs typeface="Times New Roman" panose="02020603050405020304" pitchFamily="18" charset="0"/>
              </a:rPr>
              <a:t>can identify other works of art that express, evoke, or communicate ideas like their own.</a:t>
            </a:r>
            <a:endParaRPr lang="en-US" sz="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600" dirty="0">
                <a:solidFill>
                  <a:schemeClr val="tx1"/>
                </a:solidFill>
                <a:latin typeface="Calibri" panose="020F0502020204030204" pitchFamily="34" charset="0"/>
                <a:ea typeface="Calibri" panose="020F0502020204030204" pitchFamily="34" charset="0"/>
                <a:cs typeface="Times New Roman" panose="02020603050405020304" pitchFamily="18" charset="0"/>
              </a:rPr>
              <a:t>can cite evidence of artistic intent when examining works of art.</a:t>
            </a:r>
          </a:p>
        </p:txBody>
      </p:sp>
      <p:pic>
        <p:nvPicPr>
          <p:cNvPr id="15" name="Picture 14" descr="Starman Logo">
            <a:extLst>
              <a:ext uri="{FF2B5EF4-FFF2-40B4-BE49-F238E27FC236}">
                <a16:creationId xmlns:a16="http://schemas.microsoft.com/office/drawing/2014/main" id="{558E9BBF-5CBD-4A50-97DE-EA3DA7351BF1}"/>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30572" y="8664554"/>
            <a:ext cx="681290" cy="1323123"/>
          </a:xfrm>
          <a:prstGeom prst="rect">
            <a:avLst/>
          </a:prstGeom>
        </p:spPr>
      </p:pic>
      <p:sp>
        <p:nvSpPr>
          <p:cNvPr id="6" name="TextBox 5">
            <a:extLst>
              <a:ext uri="{FF2B5EF4-FFF2-40B4-BE49-F238E27FC236}">
                <a16:creationId xmlns:a16="http://schemas.microsoft.com/office/drawing/2014/main" id="{CFDC9B01-73BD-4C87-AC96-70A5EE64B0DE}"/>
              </a:ext>
            </a:extLst>
          </p:cNvPr>
          <p:cNvSpPr txBox="1"/>
          <p:nvPr/>
        </p:nvSpPr>
        <p:spPr>
          <a:xfrm>
            <a:off x="326786" y="8874546"/>
            <a:ext cx="288862" cy="338554"/>
          </a:xfrm>
          <a:prstGeom prst="rect">
            <a:avLst/>
          </a:prstGeom>
          <a:noFill/>
        </p:spPr>
        <p:txBody>
          <a:bodyPr wrap="none" rtlCol="0">
            <a:spAutoFit/>
          </a:bodyPr>
          <a:lstStyle/>
          <a:p>
            <a:r>
              <a:rPr lang="en-US" sz="1600" dirty="0"/>
              <a:t>1</a:t>
            </a:r>
          </a:p>
        </p:txBody>
      </p:sp>
    </p:spTree>
    <p:extLst>
      <p:ext uri="{BB962C8B-B14F-4D97-AF65-F5344CB8AC3E}">
        <p14:creationId xmlns:p14="http://schemas.microsoft.com/office/powerpoint/2010/main" val="3893869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Header: ARTS EDUCATION Quick Reference Guide: Artistic Intent">
            <a:extLst>
              <a:ext uri="{FF2B5EF4-FFF2-40B4-BE49-F238E27FC236}">
                <a16:creationId xmlns:a16="http://schemas.microsoft.com/office/drawing/2014/main" id="{0802DCD8-8BE2-49A0-A97A-92FA0516B229}"/>
              </a:ext>
            </a:extLst>
          </p:cNvPr>
          <p:cNvPicPr>
            <a:picLocks noGrp="1" noChangeAspect="1"/>
          </p:cNvPicPr>
          <p:nvPr>
            <p:ph idx="1"/>
          </p:nvPr>
        </p:nvPicPr>
        <p:blipFill>
          <a:blip r:embed="rId2">
            <a:alphaModFix amt="50000"/>
            <a:extLst>
              <a:ext uri="{28A0092B-C50C-407E-A947-70E740481C1C}">
                <a14:useLocalDpi xmlns:a14="http://schemas.microsoft.com/office/drawing/2010/main" val="0"/>
              </a:ext>
            </a:extLst>
          </a:blip>
          <a:stretch>
            <a:fillRect/>
          </a:stretch>
        </p:blipFill>
        <p:spPr>
          <a:xfrm>
            <a:off x="3529877" y="215846"/>
            <a:ext cx="4282225" cy="934952"/>
          </a:xfrm>
        </p:spPr>
      </p:pic>
      <p:sp>
        <p:nvSpPr>
          <p:cNvPr id="17" name="Title 16">
            <a:extLst>
              <a:ext uri="{FF2B5EF4-FFF2-40B4-BE49-F238E27FC236}">
                <a16:creationId xmlns:a16="http://schemas.microsoft.com/office/drawing/2014/main" id="{DB941722-C1F2-4636-B630-CE5DC488C2B7}"/>
              </a:ext>
            </a:extLst>
          </p:cNvPr>
          <p:cNvSpPr>
            <a:spLocks noGrp="1"/>
          </p:cNvSpPr>
          <p:nvPr>
            <p:ph type="title" idx="4294967295"/>
          </p:nvPr>
        </p:nvSpPr>
        <p:spPr>
          <a:xfrm>
            <a:off x="263161" y="350341"/>
            <a:ext cx="3886200" cy="64633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4472C4"/>
                </a:solidFill>
                <a:effectLst/>
                <a:uLnTx/>
                <a:uFillTx/>
                <a:latin typeface="+mn-lt"/>
                <a:ea typeface="+mn-ea"/>
                <a:cs typeface="+mn-cs"/>
              </a:rPr>
              <a:t>The Big Picture</a:t>
            </a:r>
          </a:p>
        </p:txBody>
      </p:sp>
      <p:sp>
        <p:nvSpPr>
          <p:cNvPr id="14" name="TextBox 13"/>
          <p:cNvSpPr txBox="1"/>
          <p:nvPr/>
        </p:nvSpPr>
        <p:spPr>
          <a:xfrm>
            <a:off x="263161" y="1494874"/>
            <a:ext cx="3205475" cy="3139321"/>
          </a:xfrm>
          <a:prstGeom prst="rect">
            <a:avLst/>
          </a:prstGeom>
          <a:noFill/>
        </p:spPr>
        <p:txBody>
          <a:bodyPr wrap="square" rtlCol="0">
            <a:spAutoFit/>
          </a:bodyPr>
          <a:lstStyle/>
          <a:p>
            <a:r>
              <a:rPr lang="en-US" dirty="0"/>
              <a:t>Artistic literacy is the knowledge and understanding required to participate authentically in and through the arts. Students demonstrate artistic literacy when executing artistic intent because they are required to select and use the specific concepts and skills within their repertoire to successfully execute their ideas.</a:t>
            </a:r>
          </a:p>
        </p:txBody>
      </p:sp>
      <p:pic>
        <p:nvPicPr>
          <p:cNvPr id="6" name="Picture 5" descr="IF... The purpose of arts education is to instill artistic literacy in all students, &#10;THEN... The act of creating, presenting/performing, responding and connecting with artistic intent is the way to demonstrate artistic literacy.">
            <a:extLst>
              <a:ext uri="{FF2B5EF4-FFF2-40B4-BE49-F238E27FC236}">
                <a16:creationId xmlns:a16="http://schemas.microsoft.com/office/drawing/2014/main" id="{21376382-9B36-4642-99ED-2CD1303564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29877" y="1275020"/>
            <a:ext cx="3924734" cy="3547912"/>
          </a:xfrm>
          <a:prstGeom prst="rect">
            <a:avLst/>
          </a:prstGeom>
        </p:spPr>
      </p:pic>
      <p:pic>
        <p:nvPicPr>
          <p:cNvPr id="21" name="Picture 20" descr="Graphic showing the relationship between artistic literacy, artistic intent, and concepts and skills.">
            <a:extLst>
              <a:ext uri="{FF2B5EF4-FFF2-40B4-BE49-F238E27FC236}">
                <a16:creationId xmlns:a16="http://schemas.microsoft.com/office/drawing/2014/main" id="{EB7A4BB6-9565-46AF-B31B-E59101282DE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5864" y="4884652"/>
            <a:ext cx="3104311" cy="3252417"/>
          </a:xfrm>
          <a:prstGeom prst="rect">
            <a:avLst/>
          </a:prstGeom>
        </p:spPr>
      </p:pic>
      <p:sp>
        <p:nvSpPr>
          <p:cNvPr id="11" name="TextBox 10">
            <a:extLst>
              <a:ext uri="{FF2B5EF4-FFF2-40B4-BE49-F238E27FC236}">
                <a16:creationId xmlns:a16="http://schemas.microsoft.com/office/drawing/2014/main" id="{C2431103-6051-43FE-9CBD-3DCE55F29330}"/>
              </a:ext>
            </a:extLst>
          </p:cNvPr>
          <p:cNvSpPr txBox="1"/>
          <p:nvPr/>
        </p:nvSpPr>
        <p:spPr>
          <a:xfrm>
            <a:off x="3775463" y="4884652"/>
            <a:ext cx="3433563" cy="3693319"/>
          </a:xfrm>
          <a:prstGeom prst="rect">
            <a:avLst/>
          </a:prstGeom>
          <a:noFill/>
        </p:spPr>
        <p:txBody>
          <a:bodyPr wrap="square" rtlCol="0">
            <a:spAutoFit/>
          </a:bodyPr>
          <a:lstStyle/>
          <a:p>
            <a:r>
              <a:rPr lang="en-US" b="1" dirty="0"/>
              <a:t>The Relationship Between Artistic Intent, Concepts, and Skills</a:t>
            </a:r>
          </a:p>
          <a:p>
            <a:r>
              <a:rPr lang="en-US" dirty="0"/>
              <a:t>Individual skills and concepts are critical parts of developing a student’s artistic literacy, but they should always be in service of supporting the student’s artistic intent. Students who understand how skills and concepts amplify their artistic voice will be more engaged and motivated to integrate these skills into their work and sense of self. </a:t>
            </a:r>
          </a:p>
        </p:txBody>
      </p:sp>
      <p:sp>
        <p:nvSpPr>
          <p:cNvPr id="2" name="TextBox 1"/>
          <p:cNvSpPr txBox="1"/>
          <p:nvPr/>
        </p:nvSpPr>
        <p:spPr>
          <a:xfrm>
            <a:off x="811172" y="8518639"/>
            <a:ext cx="1764248" cy="307777"/>
          </a:xfrm>
          <a:prstGeom prst="rect">
            <a:avLst/>
          </a:prstGeom>
          <a:solidFill>
            <a:schemeClr val="accent1">
              <a:lumMod val="60000"/>
              <a:lumOff val="40000"/>
            </a:schemeClr>
          </a:solidFill>
        </p:spPr>
        <p:txBody>
          <a:bodyPr wrap="square" rtlCol="0">
            <a:spAutoFit/>
          </a:bodyPr>
          <a:lstStyle/>
          <a:p>
            <a:r>
              <a:rPr lang="en-US" sz="1400" b="1" i="1" dirty="0"/>
              <a:t>From the Framework</a:t>
            </a:r>
          </a:p>
        </p:txBody>
      </p:sp>
      <p:sp>
        <p:nvSpPr>
          <p:cNvPr id="9" name="Rectangle 4"/>
          <p:cNvSpPr>
            <a:spLocks noChangeArrowheads="1"/>
          </p:cNvSpPr>
          <p:nvPr/>
        </p:nvSpPr>
        <p:spPr bwMode="auto">
          <a:xfrm rot="10800000" flipV="1">
            <a:off x="811173" y="8826416"/>
            <a:ext cx="6822163" cy="1061829"/>
          </a:xfrm>
          <a:prstGeom prst="rect">
            <a:avLst/>
          </a:prstGeom>
          <a:solidFill>
            <a:schemeClr val="accent1">
              <a:lumMod val="20000"/>
              <a:lumOff val="80000"/>
            </a:schemeClr>
          </a:solidFill>
          <a:ln>
            <a:noFill/>
          </a:ln>
          <a:effec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en-US" sz="1050" b="1" i="1" u="sng" dirty="0"/>
              <a:t>Guiding Principle 2</a:t>
            </a:r>
            <a:r>
              <a:rPr lang="en-US" sz="1050" b="1" dirty="0"/>
              <a:t>: An effective arts education develops students’ understanding of the concept of artistic intent.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50" b="0" i="0" u="none" strike="noStrike" cap="none" normalizeH="0" baseline="0" dirty="0" bmk="_Hlk8117974">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b="0" i="0" u="none" strike="noStrike" cap="none" normalizeH="0" baseline="0" dirty="0" bmk="_Hlk8117974">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Arts programs should focus on helping students create or perform work guided by thoughtful and intentional decision-making. Likewise</a:t>
            </a:r>
            <a:r>
              <a:rPr kumimoji="0" lang="en-US" altLang="en-US" sz="105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students should understand that an analysis or critique of a work of art considers artistic intent. A high-quality arts education program keeps artistic intent central by ensuring student analytical and aesthetic thinking, opportunities to share work, and conversations. </a:t>
            </a:r>
          </a:p>
        </p:txBody>
      </p:sp>
      <p:pic>
        <p:nvPicPr>
          <p:cNvPr id="10" name="Picture 9" descr="Starman Logo">
            <a:extLst>
              <a:ext uri="{FF2B5EF4-FFF2-40B4-BE49-F238E27FC236}">
                <a16:creationId xmlns:a16="http://schemas.microsoft.com/office/drawing/2014/main" id="{C19D2C2E-EE98-4081-94EE-E48CD5657C93}"/>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31261" y="8735277"/>
            <a:ext cx="681290" cy="1323123"/>
          </a:xfrm>
          <a:prstGeom prst="rect">
            <a:avLst/>
          </a:prstGeom>
        </p:spPr>
      </p:pic>
      <p:sp>
        <p:nvSpPr>
          <p:cNvPr id="22" name="TextBox 21">
            <a:extLst>
              <a:ext uri="{FF2B5EF4-FFF2-40B4-BE49-F238E27FC236}">
                <a16:creationId xmlns:a16="http://schemas.microsoft.com/office/drawing/2014/main" id="{83CB23F3-1329-48A5-9A37-7791A5076687}"/>
              </a:ext>
            </a:extLst>
          </p:cNvPr>
          <p:cNvSpPr txBox="1"/>
          <p:nvPr/>
        </p:nvSpPr>
        <p:spPr>
          <a:xfrm>
            <a:off x="326786" y="8960271"/>
            <a:ext cx="288862" cy="338554"/>
          </a:xfrm>
          <a:prstGeom prst="rect">
            <a:avLst/>
          </a:prstGeom>
          <a:noFill/>
        </p:spPr>
        <p:txBody>
          <a:bodyPr wrap="none" rtlCol="0">
            <a:spAutoFit/>
          </a:bodyPr>
          <a:lstStyle/>
          <a:p>
            <a:r>
              <a:rPr lang="en-US" sz="1600" dirty="0"/>
              <a:t>2</a:t>
            </a:r>
          </a:p>
        </p:txBody>
      </p:sp>
    </p:spTree>
    <p:extLst>
      <p:ext uri="{BB962C8B-B14F-4D97-AF65-F5344CB8AC3E}">
        <p14:creationId xmlns:p14="http://schemas.microsoft.com/office/powerpoint/2010/main" val="407852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1a175f6fd76af162c8631baf02b0c7de">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18e3a758e1be3a571da4157f53c3d381"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description=""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dexed="true"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DropOffZoneRoutingForm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PersistId xmlns="733efe1c-5bbe-4968-87dc-d400e65c879f">true</_dlc_DocIdPersistId>
    <_dlc_DocId xmlns="733efe1c-5bbe-4968-87dc-d400e65c879f">DESE-231-67873</_dlc_DocId>
    <_dlc_DocIdUrl xmlns="733efe1c-5bbe-4968-87dc-d400e65c879f">
      <Url>https://sharepoint.doemass.org/ese/webteam/cps/_layouts/DocIdRedir.aspx?ID=DESE-231-67873</Url>
      <Description>DESE-231-67873</Description>
    </_dlc_DocIdUrl>
  </documentManagement>
</p:properties>
</file>

<file path=customXml/itemProps1.xml><?xml version="1.0" encoding="utf-8"?>
<ds:datastoreItem xmlns:ds="http://schemas.openxmlformats.org/officeDocument/2006/customXml" ds:itemID="{CBD54893-1A6D-4DF1-8C7C-977272B35E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EC1F00D-AF6B-4BD6-B07A-96310BF25456}">
  <ds:schemaRefs>
    <ds:schemaRef ds:uri="http://schemas.microsoft.com/sharepoint/events"/>
  </ds:schemaRefs>
</ds:datastoreItem>
</file>

<file path=customXml/itemProps3.xml><?xml version="1.0" encoding="utf-8"?>
<ds:datastoreItem xmlns:ds="http://schemas.openxmlformats.org/officeDocument/2006/customXml" ds:itemID="{674F105B-29BA-4A6C-B5D8-A2475C2DA3F3}">
  <ds:schemaRefs>
    <ds:schemaRef ds:uri="http://schemas.microsoft.com/sharepoint/v3/contenttype/forms"/>
  </ds:schemaRefs>
</ds:datastoreItem>
</file>

<file path=customXml/itemProps4.xml><?xml version="1.0" encoding="utf-8"?>
<ds:datastoreItem xmlns:ds="http://schemas.openxmlformats.org/officeDocument/2006/customXml" ds:itemID="{7ED98ADC-8F71-4B22-928D-DF032731806C}">
  <ds:schemaRefs>
    <ds:schemaRef ds:uri="http://purl.org/dc/elements/1.1/"/>
    <ds:schemaRef ds:uri="http://schemas.microsoft.com/office/2006/metadata/properties"/>
    <ds:schemaRef ds:uri="http://schemas.microsoft.com/office/infopath/2007/PartnerControls"/>
    <ds:schemaRef ds:uri="0a4e05da-b9bc-4326-ad73-01ef31b95567"/>
    <ds:schemaRef ds:uri="http://schemas.microsoft.com/office/2006/documentManagement/types"/>
    <ds:schemaRef ds:uri="http://purl.org/dc/dcmitype/"/>
    <ds:schemaRef ds:uri="http://schemas.openxmlformats.org/package/2006/metadata/core-properties"/>
    <ds:schemaRef ds:uri="733efe1c-5bbe-4968-87dc-d400e65c879f"/>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559</TotalTime>
  <Words>429</Words>
  <Application>Microsoft Office PowerPoint</Application>
  <PresentationFormat>Custom</PresentationFormat>
  <Paragraphs>23</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Symbol</vt:lpstr>
      <vt:lpstr>Office Theme</vt:lpstr>
      <vt:lpstr>When an artist creates a work, they make purposeful decisions to express, evoke, or communicate. Artistic intent drives the creation of both students and  master artists.  </vt:lpstr>
      <vt:lpstr>The Big Picture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Artistic Intent QRG</dc:title>
  <dc:creator>DESE</dc:creator>
  <cp:lastModifiedBy>Zou, Dong (EOE)</cp:lastModifiedBy>
  <cp:revision>52</cp:revision>
  <cp:lastPrinted>2019-12-31T16:47:21Z</cp:lastPrinted>
  <dcterms:created xsi:type="dcterms:W3CDTF">2019-12-13T20:05:51Z</dcterms:created>
  <dcterms:modified xsi:type="dcterms:W3CDTF">2021-02-01T16:07:28Z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Feb 1 2021</vt:lpwstr>
  </property>
</Properties>
</file>