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5"/>
  </p:sldMasterIdLst>
  <p:notesMasterIdLst>
    <p:notesMasterId r:id="rId8"/>
  </p:notesMasterIdLst>
  <p:sldIdLst>
    <p:sldId id="256" r:id="rId6"/>
    <p:sldId id="257" r:id="rId7"/>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ski, Dawn M.  (DESE)" initials="BDM(" lastIdx="1" clrIdx="0">
    <p:extLst>
      <p:ext uri="{19B8F6BF-5375-455C-9EA6-DF929625EA0E}">
        <p15:presenceInfo xmlns:p15="http://schemas.microsoft.com/office/powerpoint/2012/main" userId="S::dawn.benski@doe.mass.edu::24454f64-f9fe-441c-a30e-d0a09f80bf49" providerId="AD"/>
      </p:ext>
    </p:extLst>
  </p:cmAuthor>
  <p:cmAuthor id="2" name="Waterman, Craig (DESE)" initials="WC(" lastIdx="11" clrIdx="1">
    <p:extLst>
      <p:ext uri="{19B8F6BF-5375-455C-9EA6-DF929625EA0E}">
        <p15:presenceInfo xmlns:p15="http://schemas.microsoft.com/office/powerpoint/2012/main" userId="S-1-5-21-875326689-928589111-1252796590-22727" providerId="AD"/>
      </p:ext>
    </p:extLst>
  </p:cmAuthor>
  <p:cmAuthor id="3" name="Bradshaw, Rachel (DESE)" initials="BR(" lastIdx="12" clrIdx="2">
    <p:extLst>
      <p:ext uri="{19B8F6BF-5375-455C-9EA6-DF929625EA0E}">
        <p15:presenceInfo xmlns:p15="http://schemas.microsoft.com/office/powerpoint/2012/main" userId="S::rachel.bradshaw@doe.mass.edu::bb6051b2-126d-4fe0-b0fd-01c3a114f4c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84CC"/>
    <a:srgbClr val="E38426"/>
    <a:srgbClr val="164686"/>
    <a:srgbClr val="EC7524"/>
    <a:srgbClr val="FF9966"/>
    <a:srgbClr val="E6E6E6"/>
    <a:srgbClr val="E8EEF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303" autoAdjust="0"/>
    <p:restoredTop sz="86567" autoAdjust="0"/>
  </p:normalViewPr>
  <p:slideViewPr>
    <p:cSldViewPr snapToGrid="0">
      <p:cViewPr varScale="1">
        <p:scale>
          <a:sx n="62" d="100"/>
          <a:sy n="62" d="100"/>
        </p:scale>
        <p:origin x="1002" y="84"/>
      </p:cViewPr>
      <p:guideLst/>
    </p:cSldViewPr>
  </p:slideViewPr>
  <p:outlineViewPr>
    <p:cViewPr>
      <p:scale>
        <a:sx n="33" d="100"/>
        <a:sy n="33" d="100"/>
      </p:scale>
      <p:origin x="0" y="-270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1.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944EF43-5126-4763-AB4E-CDEA93A5B5AD}" type="datetimeFigureOut">
              <a:rPr lang="en-US" smtClean="0"/>
              <a:t>8/26/2021</a:t>
            </a:fld>
            <a:endParaRPr lang="en-US"/>
          </a:p>
        </p:txBody>
      </p:sp>
      <p:sp>
        <p:nvSpPr>
          <p:cNvPr id="4" name="Slide Image Placeholder 3"/>
          <p:cNvSpPr>
            <a:spLocks noGrp="1" noRot="1" noChangeAspect="1"/>
          </p:cNvSpPr>
          <p:nvPr>
            <p:ph type="sldImg" idx="2"/>
          </p:nvPr>
        </p:nvSpPr>
        <p:spPr>
          <a:xfrm>
            <a:off x="2293938" y="1162050"/>
            <a:ext cx="242252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D234583-FC24-4905-AAD1-10A263C9685F}" type="slidenum">
              <a:rPr lang="en-US" smtClean="0"/>
              <a:t>‹#›</a:t>
            </a:fld>
            <a:endParaRPr lang="en-US"/>
          </a:p>
        </p:txBody>
      </p:sp>
    </p:spTree>
    <p:extLst>
      <p:ext uri="{BB962C8B-B14F-4D97-AF65-F5344CB8AC3E}">
        <p14:creationId xmlns:p14="http://schemas.microsoft.com/office/powerpoint/2010/main" val="200783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234583-FC24-4905-AAD1-10A263C9685F}" type="slidenum">
              <a:rPr lang="en-US" smtClean="0"/>
              <a:t>1</a:t>
            </a:fld>
            <a:endParaRPr lang="en-US"/>
          </a:p>
        </p:txBody>
      </p:sp>
    </p:spTree>
    <p:extLst>
      <p:ext uri="{BB962C8B-B14F-4D97-AF65-F5344CB8AC3E}">
        <p14:creationId xmlns:p14="http://schemas.microsoft.com/office/powerpoint/2010/main" val="182967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D50F330-1702-4C59-8C08-870BA12E6EDC}"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2270911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50F330-1702-4C59-8C08-870BA12E6EDC}"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2739205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50F330-1702-4C59-8C08-870BA12E6EDC}"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1990554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50F330-1702-4C59-8C08-870BA12E6EDC}"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3493139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50F330-1702-4C59-8C08-870BA12E6EDC}"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4092037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D50F330-1702-4C59-8C08-870BA12E6EDC}" type="datetimeFigureOut">
              <a:rPr lang="en-US" smtClean="0"/>
              <a:t>8/26/2021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3591182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D50F330-1702-4C59-8C08-870BA12E6EDC}" type="datetimeFigureOut">
              <a:rPr lang="en-US" smtClean="0"/>
              <a:t>8/26/2021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1327124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D50F330-1702-4C59-8C08-870BA12E6EDC}" type="datetimeFigureOut">
              <a:rPr lang="en-US" smtClean="0"/>
              <a:t>8/26/2021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2662621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50F330-1702-4C59-8C08-870BA12E6EDC}" type="datetimeFigureOut">
              <a:rPr lang="en-US" smtClean="0"/>
              <a:t>8/26/2021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854582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6D50F330-1702-4C59-8C08-870BA12E6EDC}" type="datetimeFigureOut">
              <a:rPr lang="en-US" smtClean="0"/>
              <a:t>8/26/2021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3149400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6D50F330-1702-4C59-8C08-870BA12E6EDC}" type="datetimeFigureOut">
              <a:rPr lang="en-US" smtClean="0"/>
              <a:t>8/26/2021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204878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6D50F330-1702-4C59-8C08-870BA12E6EDC}" type="datetimeFigureOut">
              <a:rPr lang="en-US" smtClean="0"/>
              <a:t>8/26/2021</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9FB85059-5764-4A6B-8530-8E615165E08D}" type="slidenum">
              <a:rPr lang="en-US" smtClean="0"/>
              <a:t>‹#›</a:t>
            </a:fld>
            <a:endParaRPr lang="en-US"/>
          </a:p>
        </p:txBody>
      </p:sp>
    </p:spTree>
    <p:extLst>
      <p:ext uri="{BB962C8B-B14F-4D97-AF65-F5344CB8AC3E}">
        <p14:creationId xmlns:p14="http://schemas.microsoft.com/office/powerpoint/2010/main" val="7632824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5" name="Picture 14" descr="Page 1 with Starman Logo">
            <a:extLst>
              <a:ext uri="{FF2B5EF4-FFF2-40B4-BE49-F238E27FC236}">
                <a16:creationId xmlns:a16="http://schemas.microsoft.com/office/drawing/2014/main" id="{558E9BBF-5CBD-4A50-97DE-EA3DA7351BF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30572" y="8664554"/>
            <a:ext cx="681290" cy="1323123"/>
          </a:xfrm>
          <a:prstGeom prst="rect">
            <a:avLst/>
          </a:prstGeom>
        </p:spPr>
      </p:pic>
      <p:sp>
        <p:nvSpPr>
          <p:cNvPr id="6" name="TextBox 5">
            <a:extLst>
              <a:ext uri="{FF2B5EF4-FFF2-40B4-BE49-F238E27FC236}">
                <a16:creationId xmlns:a16="http://schemas.microsoft.com/office/drawing/2014/main" id="{CFDC9B01-73BD-4C87-AC96-70A5EE64B0DE}"/>
              </a:ext>
            </a:extLst>
          </p:cNvPr>
          <p:cNvSpPr txBox="1"/>
          <p:nvPr/>
        </p:nvSpPr>
        <p:spPr>
          <a:xfrm>
            <a:off x="326786" y="8889475"/>
            <a:ext cx="288862" cy="338554"/>
          </a:xfrm>
          <a:prstGeom prst="rect">
            <a:avLst/>
          </a:prstGeom>
          <a:noFill/>
        </p:spPr>
        <p:txBody>
          <a:bodyPr wrap="none" rtlCol="0">
            <a:spAutoFit/>
          </a:bodyPr>
          <a:lstStyle/>
          <a:p>
            <a:r>
              <a:rPr lang="en-US" sz="1600" dirty="0"/>
              <a:t>1</a:t>
            </a:r>
          </a:p>
        </p:txBody>
      </p:sp>
      <p:pic>
        <p:nvPicPr>
          <p:cNvPr id="5" name="Picture 4" descr="Arts Education Quick Reference Guide: What is Media Arts Education?">
            <a:extLst>
              <a:ext uri="{FF2B5EF4-FFF2-40B4-BE49-F238E27FC236}">
                <a16:creationId xmlns:a16="http://schemas.microsoft.com/office/drawing/2014/main" id="{F33F616C-4BCE-452A-BEE0-A392DFB27716}"/>
              </a:ext>
            </a:extLst>
          </p:cNvPr>
          <p:cNvPicPr>
            <a:picLocks noChangeAspect="1"/>
          </p:cNvPicPr>
          <p:nvPr/>
        </p:nvPicPr>
        <p:blipFill rotWithShape="1">
          <a:blip r:embed="rId4">
            <a:extLst>
              <a:ext uri="{28A0092B-C50C-407E-A947-70E740481C1C}">
                <a14:useLocalDpi xmlns:a14="http://schemas.microsoft.com/office/drawing/2010/main" val="0"/>
              </a:ext>
            </a:extLst>
          </a:blip>
          <a:srcRect t="34795" b="1"/>
          <a:stretch/>
        </p:blipFill>
        <p:spPr>
          <a:xfrm>
            <a:off x="0" y="182880"/>
            <a:ext cx="7772400" cy="1689310"/>
          </a:xfrm>
          <a:prstGeom prst="rect">
            <a:avLst/>
          </a:prstGeom>
        </p:spPr>
      </p:pic>
      <p:sp>
        <p:nvSpPr>
          <p:cNvPr id="16" name="TextBox 15" descr="Domains Used in the Media Arts: digital art, photography, graphics, music, video, animation, motion graphics, web design, interactive apps and game design, 3D products, architecture and environments, audio production, TV, internet broadcasting, virtual and augmented reality, and virtual worlds.&#10;">
            <a:extLst>
              <a:ext uri="{FF2B5EF4-FFF2-40B4-BE49-F238E27FC236}">
                <a16:creationId xmlns:a16="http://schemas.microsoft.com/office/drawing/2014/main" id="{E54CABCB-61F9-487B-8E64-EC233A2BE5A0}"/>
              </a:ext>
            </a:extLst>
          </p:cNvPr>
          <p:cNvSpPr txBox="1"/>
          <p:nvPr/>
        </p:nvSpPr>
        <p:spPr>
          <a:xfrm>
            <a:off x="130570" y="1828969"/>
            <a:ext cx="7446851" cy="3154710"/>
          </a:xfrm>
          <a:prstGeom prst="rect">
            <a:avLst/>
          </a:prstGeom>
          <a:noFill/>
        </p:spPr>
        <p:txBody>
          <a:bodyPr wrap="square">
            <a:spAutoFit/>
          </a:bodyPr>
          <a:lstStyle/>
          <a:p>
            <a:r>
              <a:rPr lang="en-US" sz="1600" b="1" dirty="0">
                <a:solidFill>
                  <a:srgbClr val="E38426"/>
                </a:solidFill>
              </a:rPr>
              <a:t>About</a:t>
            </a:r>
          </a:p>
          <a:p>
            <a:r>
              <a:rPr lang="en-US" sz="1400" dirty="0"/>
              <a:t>The National Core Arts Standards (NCAS) define Media Arts as “a unique medium of artistic expression that can also amplify and integrate the four traditional art forms [dance, music, theatre, visual art] by incorporating the technological advances of the contemporary world” (Olsen et al., 2012, p. 4).</a:t>
            </a:r>
          </a:p>
          <a:p>
            <a:endParaRPr lang="en-US" sz="500" dirty="0"/>
          </a:p>
          <a:p>
            <a:r>
              <a:rPr lang="en-US" sz="1400" dirty="0"/>
              <a:t>The 2019 MA Arts Curriculum Framework communicates the NCAS description of this discipline through an education lens: Media Arts education encompasses interconnectivity across all disciplines and domains, artistic and academic elements, aesthetics and forms for the purpose of learning and creating in the arts. Media artworks are intrinsically interdisciplinary, integrative, and expressive, inclusive of imaging, sound, moving images, virtual and interactive components (Ibid.). </a:t>
            </a:r>
          </a:p>
          <a:p>
            <a:endParaRPr lang="en-US" sz="500" dirty="0"/>
          </a:p>
          <a:p>
            <a:r>
              <a:rPr lang="en-US" sz="1400" dirty="0"/>
              <a:t>To serve the student’s artistic intent, the Media Arts can encompass the combination of any of sixteen domains. Since the field of Media Arts is still evolving as technological advances continue to be forged, these potential domains may increase to ones not yet invented.</a:t>
            </a:r>
          </a:p>
          <a:p>
            <a:endParaRPr lang="en-US" sz="500" dirty="0"/>
          </a:p>
        </p:txBody>
      </p:sp>
      <p:pic>
        <p:nvPicPr>
          <p:cNvPr id="10" name="Picture 9" descr="Domains Used in the Media Arts:&#10;Virtual Worlds&#10;Television&#10;Video&#10;Music&#10;Interactive Apps &amp; Game Design&#10;3d Products&#10;Internet Broadcasting&#10;Animation&#10;Graphics&#10;Architecture &amp; Environments&#10;Virtual &amp; Augmented Reality&#10;Motion Graphics&#10;Digital Art&#10;Photography&#10;Web Design&#10;Audio Production">
            <a:extLst>
              <a:ext uri="{FF2B5EF4-FFF2-40B4-BE49-F238E27FC236}">
                <a16:creationId xmlns:a16="http://schemas.microsoft.com/office/drawing/2014/main" id="{51352036-32C8-489B-8CA8-DCD267DF267E}"/>
              </a:ext>
            </a:extLst>
          </p:cNvPr>
          <p:cNvPicPr>
            <a:picLocks noChangeAspect="1"/>
          </p:cNvPicPr>
          <p:nvPr/>
        </p:nvPicPr>
        <p:blipFill rotWithShape="1">
          <a:blip r:embed="rId5">
            <a:extLst>
              <a:ext uri="{28A0092B-C50C-407E-A947-70E740481C1C}">
                <a14:useLocalDpi xmlns:a14="http://schemas.microsoft.com/office/drawing/2010/main" val="0"/>
              </a:ext>
            </a:extLst>
          </a:blip>
          <a:srcRect b="25775"/>
          <a:stretch/>
        </p:blipFill>
        <p:spPr>
          <a:xfrm>
            <a:off x="312325" y="4921687"/>
            <a:ext cx="6723475" cy="3742867"/>
          </a:xfrm>
          <a:prstGeom prst="rect">
            <a:avLst/>
          </a:prstGeom>
        </p:spPr>
      </p:pic>
      <p:sp>
        <p:nvSpPr>
          <p:cNvPr id="21" name="Title 20" descr="In the Framework&#10;">
            <a:extLst>
              <a:ext uri="{FF2B5EF4-FFF2-40B4-BE49-F238E27FC236}">
                <a16:creationId xmlns:a16="http://schemas.microsoft.com/office/drawing/2014/main" id="{84A2228B-A4FB-4C40-8D5E-ABC73559D706}"/>
              </a:ext>
            </a:extLst>
          </p:cNvPr>
          <p:cNvSpPr txBox="1">
            <a:spLocks noGrp="1"/>
          </p:cNvSpPr>
          <p:nvPr>
            <p:ph type="title" idx="4294967295"/>
          </p:nvPr>
        </p:nvSpPr>
        <p:spPr>
          <a:xfrm>
            <a:off x="811862" y="8806178"/>
            <a:ext cx="1764248" cy="307777"/>
          </a:xfrm>
          <a:prstGeom prst="rect">
            <a:avLst/>
          </a:prstGeom>
          <a:solidFill>
            <a:srgbClr val="5C84CC"/>
          </a:solid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1" u="none" strike="noStrike" kern="1200" cap="none" spc="0" normalizeH="0" baseline="0" noProof="0" dirty="0">
                <a:ln>
                  <a:noFill/>
                </a:ln>
                <a:solidFill>
                  <a:schemeClr val="bg1"/>
                </a:solidFill>
                <a:effectLst/>
                <a:uLnTx/>
                <a:uFillTx/>
                <a:latin typeface="+mn-lt"/>
                <a:ea typeface="+mn-ea"/>
                <a:cs typeface="+mn-cs"/>
              </a:rPr>
              <a:t>In the Framework</a:t>
            </a:r>
          </a:p>
        </p:txBody>
      </p:sp>
      <p:sp>
        <p:nvSpPr>
          <p:cNvPr id="22" name="Rectangle 4">
            <a:extLst>
              <a:ext uri="{FF2B5EF4-FFF2-40B4-BE49-F238E27FC236}">
                <a16:creationId xmlns:a16="http://schemas.microsoft.com/office/drawing/2014/main" id="{9B39126B-37D4-4D90-AEDE-C275B0E1EDC3}"/>
              </a:ext>
            </a:extLst>
          </p:cNvPr>
          <p:cNvSpPr>
            <a:spLocks noChangeArrowheads="1"/>
          </p:cNvSpPr>
          <p:nvPr/>
        </p:nvSpPr>
        <p:spPr bwMode="auto">
          <a:xfrm rot="10800000" flipV="1">
            <a:off x="811862" y="9113955"/>
            <a:ext cx="6822163" cy="507831"/>
          </a:xfrm>
          <a:prstGeom prst="rect">
            <a:avLst/>
          </a:prstGeom>
          <a:solidFill>
            <a:schemeClr val="accent1">
              <a:lumMod val="20000"/>
              <a:lumOff val="80000"/>
            </a:schemeClr>
          </a:solidFill>
          <a:ln>
            <a:noFill/>
          </a:ln>
          <a:effectLst/>
        </p:spPr>
        <p:txBody>
          <a:bodyPr vert="horz" wrap="square" lIns="91440" tIns="45720" rIns="91440" bIns="45720" numCol="1" anchor="ctr" anchorCtr="0" compatLnSpc="1">
            <a:prstTxWarp prst="textNoShape">
              <a:avLst/>
            </a:prstTxWarp>
            <a:spAutoFit/>
          </a:bodyPr>
          <a:lstStyle/>
          <a:p>
            <a:r>
              <a:rPr lang="en-US" sz="900" dirty="0"/>
              <a:t>The 2019 Massachusetts Arts Curriculum Framework shows a shift from the 1999 version by adding a set of standards for this emerging arts discipline. The Media Arts is now formally recognized as the fifth arts discipline, joining the previously established art forms of Dance, Music, Theatre, and Visual Arts. </a:t>
            </a:r>
          </a:p>
        </p:txBody>
      </p:sp>
    </p:spTree>
    <p:extLst>
      <p:ext uri="{BB962C8B-B14F-4D97-AF65-F5344CB8AC3E}">
        <p14:creationId xmlns:p14="http://schemas.microsoft.com/office/powerpoint/2010/main" val="3893869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Page 2 with Starman Logo">
            <a:extLst>
              <a:ext uri="{FF2B5EF4-FFF2-40B4-BE49-F238E27FC236}">
                <a16:creationId xmlns:a16="http://schemas.microsoft.com/office/drawing/2014/main" id="{C19D2C2E-EE98-4081-94EE-E48CD5657C93}"/>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31261" y="8735277"/>
            <a:ext cx="681290" cy="1323123"/>
          </a:xfrm>
          <a:prstGeom prst="rect">
            <a:avLst/>
          </a:prstGeom>
        </p:spPr>
      </p:pic>
      <p:sp>
        <p:nvSpPr>
          <p:cNvPr id="9" name="Rectangle 4"/>
          <p:cNvSpPr>
            <a:spLocks noChangeArrowheads="1"/>
          </p:cNvSpPr>
          <p:nvPr/>
        </p:nvSpPr>
        <p:spPr bwMode="auto">
          <a:xfrm rot="10800000" flipV="1">
            <a:off x="818976" y="8457084"/>
            <a:ext cx="6822163" cy="1477328"/>
          </a:xfrm>
          <a:prstGeom prst="rect">
            <a:avLst/>
          </a:prstGeom>
          <a:solidFill>
            <a:schemeClr val="accent1">
              <a:lumMod val="20000"/>
              <a:lumOff val="80000"/>
            </a:schemeClr>
          </a:solidFill>
          <a:ln>
            <a:noFill/>
          </a:ln>
          <a:effec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kumimoji="0" lang="en-US" altLang="en-US" sz="9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Media Arts Education Coalition (n.d.). FAQs. Retrieved December 28, 2020, from </a:t>
            </a:r>
          </a:p>
          <a:p>
            <a:pPr defTabSz="914400" eaLnBrk="0" fontAlgn="base" hangingPunct="0">
              <a:spcBef>
                <a:spcPct val="0"/>
              </a:spcBef>
              <a:spcAft>
                <a:spcPct val="0"/>
              </a:spcAft>
            </a:pPr>
            <a:r>
              <a:rPr kumimoji="0" lang="en-US" altLang="en-US" sz="9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https://sites.google.com/site/maartsedcoalition/faq</a:t>
            </a:r>
          </a:p>
          <a:p>
            <a:pPr defTabSz="914400" eaLnBrk="0" fontAlgn="base" hangingPunct="0">
              <a:spcBef>
                <a:spcPct val="0"/>
              </a:spcBef>
              <a:spcAft>
                <a:spcPct val="0"/>
              </a:spcAft>
            </a:pPr>
            <a:r>
              <a:rPr lang="en-US" altLang="en-US" sz="900" dirty="0">
                <a:latin typeface="Calibri" panose="020F0502020204030204" pitchFamily="34" charset="0"/>
                <a:ea typeface="Calibri" panose="020F0502020204030204" pitchFamily="34" charset="0"/>
                <a:cs typeface="Times New Roman" panose="02020603050405020304" pitchFamily="18" charset="0"/>
              </a:rPr>
              <a:t>National Art Education Association (n.d.). NAEA position statement on the media arts. Retrieved December 28, 2020, from 	https://www.arteducators.org/advocacy-policy/articles/523-naea-position-statement-on-media-arts	</a:t>
            </a:r>
          </a:p>
          <a:p>
            <a:pPr defTabSz="914400" eaLnBrk="0" fontAlgn="base" hangingPunct="0">
              <a:spcBef>
                <a:spcPct val="0"/>
              </a:spcBef>
              <a:spcAft>
                <a:spcPct val="0"/>
              </a:spcAft>
            </a:pPr>
            <a:r>
              <a:rPr lang="en-US" altLang="en-US" sz="900" dirty="0">
                <a:latin typeface="Calibri" panose="020F0502020204030204" pitchFamily="34" charset="0"/>
                <a:ea typeface="Calibri" panose="020F0502020204030204" pitchFamily="34" charset="0"/>
                <a:cs typeface="Times New Roman" panose="02020603050405020304" pitchFamily="18" charset="0"/>
              </a:rPr>
              <a:t>Olsen, D. (n.d.). Media arts education: An introduction. National Coalition for Core Arts Standards. Retrieved December 28, 2020, from  	https://www.medialit.org/sites/default/files/announcements/Media%20Arts%20Education%20Intro.pdf</a:t>
            </a:r>
          </a:p>
          <a:p>
            <a:pPr defTabSz="914400" eaLnBrk="0" fontAlgn="base" hangingPunct="0">
              <a:spcBef>
                <a:spcPct val="0"/>
              </a:spcBef>
              <a:spcAft>
                <a:spcPct val="0"/>
              </a:spcAft>
            </a:pPr>
            <a:r>
              <a:rPr kumimoji="0" lang="en-US" altLang="en-US" sz="9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Olsen, D.</a:t>
            </a:r>
            <a:r>
              <a:rPr lang="en-US" altLang="en-US" sz="900" dirty="0">
                <a:latin typeface="Calibri" panose="020F0502020204030204" pitchFamily="34" charset="0"/>
                <a:ea typeface="Calibri" panose="020F0502020204030204" pitchFamily="34" charset="0"/>
                <a:cs typeface="Times New Roman" panose="02020603050405020304" pitchFamily="18" charset="0"/>
              </a:rPr>
              <a:t>, Burrows, R., Jensen, A., McCaffrey, M., Paulson, P., </a:t>
            </a:r>
            <a:r>
              <a:rPr lang="en-US" altLang="en-US" sz="900" dirty="0" err="1">
                <a:latin typeface="Calibri" panose="020F0502020204030204" pitchFamily="34" charset="0"/>
                <a:ea typeface="Calibri" panose="020F0502020204030204" pitchFamily="34" charset="0"/>
                <a:cs typeface="Times New Roman" panose="02020603050405020304" pitchFamily="18" charset="0"/>
              </a:rPr>
              <a:t>Rubino</a:t>
            </a:r>
            <a:r>
              <a:rPr lang="en-US" altLang="en-US" sz="900" dirty="0">
                <a:latin typeface="Calibri" panose="020F0502020204030204" pitchFamily="34" charset="0"/>
                <a:ea typeface="Calibri" panose="020F0502020204030204" pitchFamily="34" charset="0"/>
                <a:cs typeface="Times New Roman" panose="02020603050405020304" pitchFamily="18" charset="0"/>
              </a:rPr>
              <a:t>, N., Wilkerson, C., &amp; Hill, E. (2012, July 28). The inclusion of media arts in 	next generation arts standards. National Coalition of Core Arts Standards. Retrieved December 28, 2020, from 	https://nationalartsstandards.org/sites/default/files/Media%20arts_resources/NCCAS_%26_Media_Arts_	7-	28-12%20FINAL.pdf</a:t>
            </a:r>
          </a:p>
        </p:txBody>
      </p:sp>
      <p:sp>
        <p:nvSpPr>
          <p:cNvPr id="2" name="TextBox 1"/>
          <p:cNvSpPr txBox="1"/>
          <p:nvPr/>
        </p:nvSpPr>
        <p:spPr>
          <a:xfrm>
            <a:off x="818975" y="8149307"/>
            <a:ext cx="1764248" cy="307777"/>
          </a:xfrm>
          <a:prstGeom prst="rect">
            <a:avLst/>
          </a:prstGeom>
          <a:solidFill>
            <a:srgbClr val="5C84CC"/>
          </a:solidFill>
        </p:spPr>
        <p:txBody>
          <a:bodyPr wrap="square" rtlCol="0">
            <a:spAutoFit/>
          </a:bodyPr>
          <a:lstStyle/>
          <a:p>
            <a:r>
              <a:rPr lang="en-US" sz="1400" b="1" i="1" dirty="0">
                <a:solidFill>
                  <a:schemeClr val="bg1"/>
                </a:solidFill>
              </a:rPr>
              <a:t>References</a:t>
            </a:r>
          </a:p>
        </p:txBody>
      </p:sp>
      <p:sp>
        <p:nvSpPr>
          <p:cNvPr id="22" name="TextBox 21">
            <a:extLst>
              <a:ext uri="{FF2B5EF4-FFF2-40B4-BE49-F238E27FC236}">
                <a16:creationId xmlns:a16="http://schemas.microsoft.com/office/drawing/2014/main" id="{83CB23F3-1329-48A5-9A37-7791A5076687}"/>
              </a:ext>
            </a:extLst>
          </p:cNvPr>
          <p:cNvSpPr txBox="1"/>
          <p:nvPr/>
        </p:nvSpPr>
        <p:spPr>
          <a:xfrm>
            <a:off x="326786" y="8960271"/>
            <a:ext cx="288862" cy="338554"/>
          </a:xfrm>
          <a:prstGeom prst="rect">
            <a:avLst/>
          </a:prstGeom>
          <a:noFill/>
        </p:spPr>
        <p:txBody>
          <a:bodyPr wrap="none" rtlCol="0">
            <a:spAutoFit/>
          </a:bodyPr>
          <a:lstStyle/>
          <a:p>
            <a:r>
              <a:rPr lang="en-US" sz="1600" dirty="0"/>
              <a:t>2</a:t>
            </a:r>
          </a:p>
        </p:txBody>
      </p:sp>
      <p:pic>
        <p:nvPicPr>
          <p:cNvPr id="8" name="Picture 7" descr="Heading: What is Media Arts Education?">
            <a:extLst>
              <a:ext uri="{FF2B5EF4-FFF2-40B4-BE49-F238E27FC236}">
                <a16:creationId xmlns:a16="http://schemas.microsoft.com/office/drawing/2014/main" id="{A55842CF-A693-4CC9-9BF4-3F4996158560}"/>
              </a:ext>
            </a:extLst>
          </p:cNvPr>
          <p:cNvPicPr>
            <a:picLocks noChangeAspect="1"/>
          </p:cNvPicPr>
          <p:nvPr/>
        </p:nvPicPr>
        <p:blipFill rotWithShape="1">
          <a:blip r:embed="rId3">
            <a:alphaModFix amt="50000"/>
            <a:extLst>
              <a:ext uri="{28A0092B-C50C-407E-A947-70E740481C1C}">
                <a14:useLocalDpi xmlns:a14="http://schemas.microsoft.com/office/drawing/2010/main" val="0"/>
              </a:ext>
            </a:extLst>
          </a:blip>
          <a:srcRect t="34754"/>
          <a:stretch/>
        </p:blipFill>
        <p:spPr>
          <a:xfrm>
            <a:off x="3490175" y="199829"/>
            <a:ext cx="4303763" cy="936017"/>
          </a:xfrm>
          <a:prstGeom prst="rect">
            <a:avLst/>
          </a:prstGeom>
        </p:spPr>
      </p:pic>
      <p:sp>
        <p:nvSpPr>
          <p:cNvPr id="12" name="TextBox 11">
            <a:extLst>
              <a:ext uri="{FF2B5EF4-FFF2-40B4-BE49-F238E27FC236}">
                <a16:creationId xmlns:a16="http://schemas.microsoft.com/office/drawing/2014/main" id="{586BC7F1-487A-44C7-B969-0EA1F26A5561}"/>
              </a:ext>
            </a:extLst>
          </p:cNvPr>
          <p:cNvSpPr txBox="1"/>
          <p:nvPr/>
        </p:nvSpPr>
        <p:spPr>
          <a:xfrm>
            <a:off x="259679" y="6610425"/>
            <a:ext cx="7253041" cy="1384995"/>
          </a:xfrm>
          <a:prstGeom prst="rect">
            <a:avLst/>
          </a:prstGeom>
          <a:noFill/>
        </p:spPr>
        <p:txBody>
          <a:bodyPr wrap="square" rtlCol="0">
            <a:spAutoFit/>
          </a:bodyPr>
          <a:lstStyle/>
          <a:p>
            <a:r>
              <a:rPr kumimoji="0" lang="en-US" sz="1400" b="1" i="0" u="none" strike="noStrike" kern="1200" cap="none" spc="0" normalizeH="0" baseline="0" noProof="0" dirty="0">
                <a:ln>
                  <a:noFill/>
                </a:ln>
                <a:solidFill>
                  <a:srgbClr val="E38426"/>
                </a:solidFill>
                <a:effectLst/>
                <a:uLnTx/>
                <a:uFillTx/>
                <a:latin typeface="Calibri" panose="020F0502020204030204"/>
                <a:ea typeface="+mn-ea"/>
                <a:cs typeface="+mn-cs"/>
              </a:rPr>
              <a:t>How can the </a:t>
            </a:r>
            <a:r>
              <a:rPr lang="en-US" sz="1400" b="1" dirty="0">
                <a:solidFill>
                  <a:srgbClr val="E38426"/>
                </a:solidFill>
                <a:latin typeface="Calibri" panose="020F0502020204030204"/>
              </a:rPr>
              <a:t>M</a:t>
            </a:r>
            <a:r>
              <a:rPr kumimoji="0" lang="en-US" sz="1400" b="1" i="0" u="none" strike="noStrike" kern="1200" cap="none" spc="0" normalizeH="0" baseline="0" noProof="0" dirty="0" err="1">
                <a:ln>
                  <a:noFill/>
                </a:ln>
                <a:solidFill>
                  <a:srgbClr val="E38426"/>
                </a:solidFill>
                <a:effectLst/>
                <a:uLnTx/>
                <a:uFillTx/>
                <a:latin typeface="Calibri" panose="020F0502020204030204"/>
                <a:ea typeface="+mn-ea"/>
                <a:cs typeface="+mn-cs"/>
              </a:rPr>
              <a:t>edia</a:t>
            </a:r>
            <a:r>
              <a:rPr kumimoji="0" lang="en-US" sz="1400" b="1" i="0" u="none" strike="noStrike" kern="1200" cap="none" spc="0" normalizeH="0" baseline="0" noProof="0" dirty="0">
                <a:ln>
                  <a:noFill/>
                </a:ln>
                <a:solidFill>
                  <a:srgbClr val="E38426"/>
                </a:solidFill>
                <a:effectLst/>
                <a:uLnTx/>
                <a:uFillTx/>
                <a:latin typeface="Calibri" panose="020F0502020204030204"/>
                <a:ea typeface="+mn-ea"/>
                <a:cs typeface="+mn-cs"/>
              </a:rPr>
              <a:t> Arts standards be implemented in Massachusetts schools?</a:t>
            </a:r>
            <a:endParaRPr lang="en-US" sz="1400" dirty="0">
              <a:solidFill>
                <a:srgbClr val="E38426"/>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Many visual arts educators receive training in Media Arts content during their undergraduate and/or educator preparation programs and therefore can be well-suited to implement Media Arts standards in the curriculum. Teachers in non-arts settings may also incorporate the Media Arts, such as library or technology. The new standards require redefining these roles, and the Framework serves as a foundational structure to focus resources and opportunities for growth</a:t>
            </a:r>
          </a:p>
        </p:txBody>
      </p:sp>
      <p:sp>
        <p:nvSpPr>
          <p:cNvPr id="15" name="Title 14" descr="“While media arts forms depend on technological tools, the tools are a vehicle for communication and creative processes; not an end to themselves  …media arts education provides learners the essential skills of creativity, visual/media literacy, digital citizenship and the ability to learn effectively via a variety of processes” (NAEA, n.d., paras. 2-3).&#10;">
            <a:extLst>
              <a:ext uri="{FF2B5EF4-FFF2-40B4-BE49-F238E27FC236}">
                <a16:creationId xmlns:a16="http://schemas.microsoft.com/office/drawing/2014/main" id="{3887B5E9-E444-4101-B140-1FFA0B715CD4}"/>
              </a:ext>
            </a:extLst>
          </p:cNvPr>
          <p:cNvSpPr txBox="1">
            <a:spLocks noGrp="1"/>
          </p:cNvSpPr>
          <p:nvPr>
            <p:ph type="title" idx="4294967295"/>
          </p:nvPr>
        </p:nvSpPr>
        <p:spPr>
          <a:xfrm>
            <a:off x="4514127" y="1299324"/>
            <a:ext cx="3065700" cy="4401205"/>
          </a:xfrm>
          <a:prstGeom prst="rect">
            <a:avLst/>
          </a:prstGeom>
          <a:solidFill>
            <a:srgbClr val="164686"/>
          </a:solid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chemeClr val="bg1"/>
                </a:solidFill>
                <a:effectLst/>
                <a:uLnTx/>
                <a:uFillTx/>
                <a:latin typeface="Calibri" panose="020F0502020204030204"/>
                <a:ea typeface="+mn-ea"/>
                <a:cs typeface="+mn-cs"/>
              </a:rPr>
              <a:t>“While media arts forms depend on technological tools, the tools are a vehicle for communication and creative processes; not an end to themselves  …media arts education provides learners the essential skills of creativity, visual/media literacy, digital citizenship and the ability to learn effectively via a variety of processes” (NAEA, n.d., paras. 2-3).</a:t>
            </a:r>
          </a:p>
        </p:txBody>
      </p:sp>
      <p:sp>
        <p:nvSpPr>
          <p:cNvPr id="16" name="TextBox 15">
            <a:extLst>
              <a:ext uri="{FF2B5EF4-FFF2-40B4-BE49-F238E27FC236}">
                <a16:creationId xmlns:a16="http://schemas.microsoft.com/office/drawing/2014/main" id="{1752945F-FF42-4892-8875-7FDD1A926C5F}"/>
              </a:ext>
            </a:extLst>
          </p:cNvPr>
          <p:cNvSpPr txBox="1"/>
          <p:nvPr/>
        </p:nvSpPr>
        <p:spPr>
          <a:xfrm>
            <a:off x="192573" y="3240271"/>
            <a:ext cx="4351914" cy="332398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E38426"/>
                </a:solidFill>
                <a:effectLst/>
                <a:uLnTx/>
                <a:uFillTx/>
                <a:latin typeface="Calibri" panose="020F0502020204030204"/>
                <a:ea typeface="+mn-ea"/>
                <a:cs typeface="+mn-cs"/>
              </a:rPr>
              <a:t>Aren’t the Media Arts already included in the visual and performing arts?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In the previous Arts Framework, the Media Arts were integrated throughout the other four arts forms. However: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	Media Arts' recent and rapid expansion in forms, 	complexity and central role in 21st Century culture 	has necessitated its separation, as is reflected in 	industry, higher-education and arts organizations 	(National Endowment for the Arts, National 	Coalition for Core Arts Standards, Every Student 	Succeeds Act). It now has very unique 	characteristics, forms, tools, and processes, as well 	as great potentials for learning and creating. 	(Media Arts Education Coalition, n.d., para. 4.)</a:t>
            </a:r>
            <a:endParaRPr lang="en-US" sz="1400" b="1" dirty="0"/>
          </a:p>
        </p:txBody>
      </p:sp>
      <p:sp>
        <p:nvSpPr>
          <p:cNvPr id="19" name="TextBox 18">
            <a:extLst>
              <a:ext uri="{FF2B5EF4-FFF2-40B4-BE49-F238E27FC236}">
                <a16:creationId xmlns:a16="http://schemas.microsoft.com/office/drawing/2014/main" id="{7C591DB9-E658-4770-B446-9CA8FFE5E9B1}"/>
              </a:ext>
            </a:extLst>
          </p:cNvPr>
          <p:cNvSpPr txBox="1"/>
          <p:nvPr/>
        </p:nvSpPr>
        <p:spPr>
          <a:xfrm>
            <a:off x="192573" y="752320"/>
            <a:ext cx="4277446" cy="2246769"/>
          </a:xfrm>
          <a:prstGeom prst="rect">
            <a:avLst/>
          </a:prstGeom>
          <a:noFill/>
        </p:spPr>
        <p:txBody>
          <a:bodyPr wrap="square" rtlCol="0">
            <a:spAutoFit/>
          </a:bodyPr>
          <a:lstStyle/>
          <a:p>
            <a:r>
              <a:rPr lang="en-US" sz="1400" b="1" dirty="0">
                <a:solidFill>
                  <a:srgbClr val="E38426"/>
                </a:solidFill>
              </a:rPr>
              <a:t>What possibilities exist for learning in the </a:t>
            </a:r>
          </a:p>
          <a:p>
            <a:r>
              <a:rPr lang="en-US" sz="1400" b="1" dirty="0">
                <a:solidFill>
                  <a:srgbClr val="E38426"/>
                </a:solidFill>
              </a:rPr>
              <a:t>Media Arts?</a:t>
            </a:r>
          </a:p>
          <a:p>
            <a:r>
              <a:rPr lang="en-US" sz="1400" dirty="0"/>
              <a:t>Media Arts products can include any output generated by the sixteen established domains. With the use of this “broad range of tools, design processes and production forms” one can liken a media arts studio to a “virtual makerspace” that enables learners to “produce any communication or expression or design they can imagine…students can produce entire interactive [virtual] worlds” (Olsen, n.d., para. 4). </a:t>
            </a:r>
          </a:p>
        </p:txBody>
      </p:sp>
    </p:spTree>
    <p:extLst>
      <p:ext uri="{BB962C8B-B14F-4D97-AF65-F5344CB8AC3E}">
        <p14:creationId xmlns:p14="http://schemas.microsoft.com/office/powerpoint/2010/main" val="4078521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PersistId xmlns="733efe1c-5bbe-4968-87dc-d400e65c879f">true</_dlc_DocIdPersistId>
    <_dlc_DocId xmlns="733efe1c-5bbe-4968-87dc-d400e65c879f">DESE-231-73208</_dlc_DocId>
    <_dlc_DocIdUrl xmlns="733efe1c-5bbe-4968-87dc-d400e65c879f">
      <Url>https://sharepoint.doemass.org/ese/webteam/cps/_layouts/DocIdRedir.aspx?ID=DESE-231-73208</Url>
      <Description>DESE-231-73208</Description>
    </_dlc_DocIdUrl>
  </documentManagement>
</p:properties>
</file>

<file path=customXml/item3.xml><?xml version="1.0" encoding="utf-8"?>
<?mso-contentType ?>
<FormTemplates xmlns="http://schemas.microsoft.com/sharepoint/v3/contenttype/forms">
  <Display>DocumentLibraryForm</Display>
  <Edit>DropOffZoneRoutingForm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1a175f6fd76af162c8631baf02b0c7de">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18e3a758e1be3a571da4157f53c3d381"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description=""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dexed="true"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820679-4E07-40C0-BA4E-DD8BF18964F8}">
  <ds:schemaRefs>
    <ds:schemaRef ds:uri="http://schemas.microsoft.com/sharepoint/events"/>
  </ds:schemaRefs>
</ds:datastoreItem>
</file>

<file path=customXml/itemProps2.xml><?xml version="1.0" encoding="utf-8"?>
<ds:datastoreItem xmlns:ds="http://schemas.openxmlformats.org/officeDocument/2006/customXml" ds:itemID="{C1F26B06-60E0-4826-910A-CD8DD5455AF7}">
  <ds:schemaRefs>
    <ds:schemaRef ds:uri="http://schemas.microsoft.com/office/2006/metadata/properties"/>
    <ds:schemaRef ds:uri="http://purl.org/dc/elements/1.1/"/>
    <ds:schemaRef ds:uri="733efe1c-5bbe-4968-87dc-d400e65c879f"/>
    <ds:schemaRef ds:uri="http://purl.org/dc/terms/"/>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0a4e05da-b9bc-4326-ad73-01ef31b95567"/>
    <ds:schemaRef ds:uri="http://www.w3.org/XML/1998/namespace"/>
  </ds:schemaRefs>
</ds:datastoreItem>
</file>

<file path=customXml/itemProps3.xml><?xml version="1.0" encoding="utf-8"?>
<ds:datastoreItem xmlns:ds="http://schemas.openxmlformats.org/officeDocument/2006/customXml" ds:itemID="{E0BE312E-1D15-4E7F-8103-38E49AC9B748}">
  <ds:schemaRefs>
    <ds:schemaRef ds:uri="http://schemas.microsoft.com/sharepoint/v3/contenttype/forms"/>
  </ds:schemaRefs>
</ds:datastoreItem>
</file>

<file path=customXml/itemProps4.xml><?xml version="1.0" encoding="utf-8"?>
<ds:datastoreItem xmlns:ds="http://schemas.openxmlformats.org/officeDocument/2006/customXml" ds:itemID="{2D6392CB-338A-4889-B7ED-E8CEDC8EB2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953</TotalTime>
  <Words>849</Words>
  <Application>Microsoft Office PowerPoint</Application>
  <PresentationFormat>Custom</PresentationFormat>
  <Paragraphs>26</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In the Framework</vt:lpstr>
      <vt:lpstr>“While media arts forms depend on technological tools, the tools are a vehicle for communication and creative processes; not an end to themselves  …media arts education provides learners the essential skills of creativity, visual/media literacy, digital citizenship and the ability to learn effectively via a variety of processes” (NAEA, n.d., paras. 2-3).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Quick Reference Guide for Media Arts Education</dc:title>
  <dc:creator>DESE</dc:creator>
  <cp:lastModifiedBy>Zou, Dong (EOE)</cp:lastModifiedBy>
  <cp:revision>106</cp:revision>
  <cp:lastPrinted>2019-12-31T16:47:21Z</cp:lastPrinted>
  <dcterms:created xsi:type="dcterms:W3CDTF">2019-12-13T20:05:51Z</dcterms:created>
  <dcterms:modified xsi:type="dcterms:W3CDTF">2021-08-26T20:00:52Z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Aug 26 2021</vt:lpwstr>
  </property>
</Properties>
</file>