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5"/>
  </p:sldMasterIdLst>
  <p:notesMasterIdLst>
    <p:notesMasterId r:id="rId8"/>
  </p:notesMasterIdLst>
  <p:sldIdLst>
    <p:sldId id="260" r:id="rId6"/>
    <p:sldId id="259" r:id="rId7"/>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ski, Dawn M.  (DESE)" initials="BDM(" lastIdx="1" clrIdx="0">
    <p:extLst>
      <p:ext uri="{19B8F6BF-5375-455C-9EA6-DF929625EA0E}">
        <p15:presenceInfo xmlns:p15="http://schemas.microsoft.com/office/powerpoint/2012/main" userId="S::dawn.benski@doe.mass.edu::24454f64-f9fe-441c-a30e-d0a09f80bf49" providerId="AD"/>
      </p:ext>
    </p:extLst>
  </p:cmAuthor>
  <p:cmAuthor id="2" name="Waterman, Craig (DESE)" initials="WC(" lastIdx="11" clrIdx="1">
    <p:extLst>
      <p:ext uri="{19B8F6BF-5375-455C-9EA6-DF929625EA0E}">
        <p15:presenceInfo xmlns:p15="http://schemas.microsoft.com/office/powerpoint/2012/main" userId="S-1-5-21-875326689-928589111-1252796590-22727" providerId="AD"/>
      </p:ext>
    </p:extLst>
  </p:cmAuthor>
  <p:cmAuthor id="3" name="Bradshaw, Rachel (DESE)" initials="BR(" lastIdx="12" clrIdx="2">
    <p:extLst>
      <p:ext uri="{19B8F6BF-5375-455C-9EA6-DF929625EA0E}">
        <p15:presenceInfo xmlns:p15="http://schemas.microsoft.com/office/powerpoint/2012/main" userId="S::rachel.bradshaw@doe.mass.edu::bb6051b2-126d-4fe0-b0fd-01c3a114f4cc" providerId="AD"/>
      </p:ext>
    </p:extLst>
  </p:cmAuthor>
  <p:cmAuthor id="4" name="Benski, Dawn M.  (DESE)" initials="BDM( [2]" lastIdx="2" clrIdx="3">
    <p:extLst>
      <p:ext uri="{19B8F6BF-5375-455C-9EA6-DF929625EA0E}">
        <p15:presenceInfo xmlns:p15="http://schemas.microsoft.com/office/powerpoint/2012/main" userId="S::Dawn.M.Benski@mass.gov::24454f64-f9fe-441c-a30e-d0a09f80bf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C84CC"/>
    <a:srgbClr val="EC7524"/>
    <a:srgbClr val="DAE3F3"/>
    <a:srgbClr val="E8EEF8"/>
    <a:srgbClr val="E6E6E6"/>
    <a:srgbClr val="91A8CE"/>
    <a:srgbClr val="FBD9B5"/>
    <a:srgbClr val="E9BB80"/>
    <a:srgbClr val="164686"/>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3" autoAdjust="0"/>
    <p:restoredTop sz="93390" autoAdjust="0"/>
  </p:normalViewPr>
  <p:slideViewPr>
    <p:cSldViewPr snapToGrid="0">
      <p:cViewPr varScale="1">
        <p:scale>
          <a:sx n="67" d="100"/>
          <a:sy n="67" d="100"/>
        </p:scale>
        <p:origin x="1032" y="84"/>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1944EF43-5126-4763-AB4E-CDEA93A5B5AD}" type="datetimeFigureOut">
              <a:rPr lang="en-US" smtClean="0"/>
              <a:t>8/26/2021</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D234583-FC24-4905-AAD1-10A263C9685F}" type="slidenum">
              <a:rPr lang="en-US" smtClean="0"/>
              <a:t>‹#›</a:t>
            </a:fld>
            <a:endParaRPr lang="en-US"/>
          </a:p>
        </p:txBody>
      </p:sp>
    </p:spTree>
    <p:extLst>
      <p:ext uri="{BB962C8B-B14F-4D97-AF65-F5344CB8AC3E}">
        <p14:creationId xmlns:p14="http://schemas.microsoft.com/office/powerpoint/2010/main" val="200783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234583-FC24-4905-AAD1-10A263C9685F}" type="slidenum">
              <a:rPr lang="en-US" smtClean="0"/>
              <a:t>1</a:t>
            </a:fld>
            <a:endParaRPr lang="en-US"/>
          </a:p>
        </p:txBody>
      </p:sp>
    </p:spTree>
    <p:extLst>
      <p:ext uri="{BB962C8B-B14F-4D97-AF65-F5344CB8AC3E}">
        <p14:creationId xmlns:p14="http://schemas.microsoft.com/office/powerpoint/2010/main" val="3745945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270911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7392054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199055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3493139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D50F330-1702-4C59-8C08-870BA12E6EDC}" type="datetimeFigureOut">
              <a:rPr lang="en-US" smtClean="0"/>
              <a:t>8/26/2021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40920373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D50F330-1702-4C59-8C08-870BA12E6EDC}"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3591182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D50F330-1702-4C59-8C08-870BA12E6EDC}" type="datetimeFigureOut">
              <a:rPr lang="en-US" smtClean="0"/>
              <a:t>8/26/2021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1327124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D50F330-1702-4C59-8C08-870BA12E6EDC}" type="datetimeFigureOut">
              <a:rPr lang="en-US" smtClean="0"/>
              <a:t>8/26/2021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662621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50F330-1702-4C59-8C08-870BA12E6EDC}" type="datetimeFigureOut">
              <a:rPr lang="en-US" smtClean="0"/>
              <a:t>8/26/2021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854582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D50F330-1702-4C59-8C08-870BA12E6EDC}"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3149400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6D50F330-1702-4C59-8C08-870BA12E6EDC}" type="datetimeFigureOut">
              <a:rPr lang="en-US" smtClean="0"/>
              <a:t>8/26/2021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B85059-5764-4A6B-8530-8E615165E08D}" type="slidenum">
              <a:rPr lang="en-US" smtClean="0"/>
              <a:t>‹#›</a:t>
            </a:fld>
            <a:endParaRPr lang="en-US"/>
          </a:p>
        </p:txBody>
      </p:sp>
    </p:spTree>
    <p:extLst>
      <p:ext uri="{BB962C8B-B14F-4D97-AF65-F5344CB8AC3E}">
        <p14:creationId xmlns:p14="http://schemas.microsoft.com/office/powerpoint/2010/main" val="204878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6D50F330-1702-4C59-8C08-870BA12E6EDC}" type="datetimeFigureOut">
              <a:rPr lang="en-US" smtClean="0"/>
              <a:t>8/26/2021</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9FB85059-5764-4A6B-8530-8E615165E08D}" type="slidenum">
              <a:rPr lang="en-US" smtClean="0"/>
              <a:t>‹#›</a:t>
            </a:fld>
            <a:endParaRPr lang="en-US"/>
          </a:p>
        </p:txBody>
      </p:sp>
    </p:spTree>
    <p:extLst>
      <p:ext uri="{BB962C8B-B14F-4D97-AF65-F5344CB8AC3E}">
        <p14:creationId xmlns:p14="http://schemas.microsoft.com/office/powerpoint/2010/main" val="7632824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hyperlink" Target="https://www.doe.mass.edu/instruction/arts/qrg-artistic-intent.pptx"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hyperlink" Target="https://www.doe.mass.edu/sfs/sel/sel-all.docx" TargetMode="External"/><Relationship Id="rId13" Type="http://schemas.openxmlformats.org/officeDocument/2006/relationships/image" Target="../media/image1.jpeg"/><Relationship Id="rId3" Type="http://schemas.openxmlformats.org/officeDocument/2006/relationships/image" Target="../media/image5.png"/><Relationship Id="rId7" Type="http://schemas.openxmlformats.org/officeDocument/2006/relationships/hyperlink" Target="https://www.doe.mass.edu/sfs/earlylearning/resources/SEL-APL-Standards.docx" TargetMode="External"/><Relationship Id="rId12" Type="http://schemas.openxmlformats.org/officeDocument/2006/relationships/hyperlink" Target="https://www.arteducators.org/news/articles/713-art-education-and-social-emotional-learning-taking-care-of-our-learners-and-ourselves" TargetMode="External"/><Relationship Id="rId2" Type="http://schemas.openxmlformats.org/officeDocument/2006/relationships/image" Target="../media/image4.png"/><Relationship Id="rId16"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s://www.doe.mass.edu/sfs/sel/?section=all#topics" TargetMode="External"/><Relationship Id="rId11" Type="http://schemas.openxmlformats.org/officeDocument/2006/relationships/hyperlink" Target="https://nafme.org/social-emotional-learning-visual-performing-arts/" TargetMode="External"/><Relationship Id="rId5" Type="http://schemas.openxmlformats.org/officeDocument/2006/relationships/image" Target="../media/image7.png"/><Relationship Id="rId15" Type="http://schemas.openxmlformats.org/officeDocument/2006/relationships/hyperlink" Target="https://nasbe.nyc3.digitaloceanspaces.com/2020/05/January-2020-Standard.pdf" TargetMode="External"/><Relationship Id="rId10" Type="http://schemas.openxmlformats.org/officeDocument/2006/relationships/hyperlink" Target="https://www.seadae.org/home/podcast" TargetMode="External"/><Relationship Id="rId4" Type="http://schemas.openxmlformats.org/officeDocument/2006/relationships/image" Target="../media/image6.png"/><Relationship Id="rId9" Type="http://schemas.openxmlformats.org/officeDocument/2006/relationships/hyperlink" Target="https://selarts.org/" TargetMode="External"/><Relationship Id="rId14" Type="http://schemas.openxmlformats.org/officeDocument/2006/relationships/hyperlink" Target="https://casel.org/what-is-sel-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 name="Picture 14" descr="Page 1 With Starman Logo">
            <a:extLst>
              <a:ext uri="{FF2B5EF4-FFF2-40B4-BE49-F238E27FC236}">
                <a16:creationId xmlns:a16="http://schemas.microsoft.com/office/drawing/2014/main" id="{558E9BBF-5CBD-4A50-97DE-EA3DA7351BF1}"/>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30572" y="8664554"/>
            <a:ext cx="681290" cy="1323123"/>
          </a:xfrm>
          <a:prstGeom prst="rect">
            <a:avLst/>
          </a:prstGeom>
        </p:spPr>
      </p:pic>
      <p:sp>
        <p:nvSpPr>
          <p:cNvPr id="2" name="Title 1">
            <a:extLst>
              <a:ext uri="{FF2B5EF4-FFF2-40B4-BE49-F238E27FC236}">
                <a16:creationId xmlns:a16="http://schemas.microsoft.com/office/drawing/2014/main" id="{1C5CDF6E-01FD-4030-B976-3A6FE80AF115}"/>
              </a:ext>
            </a:extLst>
          </p:cNvPr>
          <p:cNvSpPr>
            <a:spLocks noGrp="1"/>
          </p:cNvSpPr>
          <p:nvPr>
            <p:ph type="ctrTitle"/>
          </p:nvPr>
        </p:nvSpPr>
        <p:spPr>
          <a:xfrm>
            <a:off x="3594100" y="1970770"/>
            <a:ext cx="4178300" cy="945150"/>
          </a:xfrm>
          <a:solidFill>
            <a:srgbClr val="164686"/>
          </a:solidFill>
          <a:ln/>
        </p:spPr>
        <p:style>
          <a:lnRef idx="1">
            <a:schemeClr val="accent5"/>
          </a:lnRef>
          <a:fillRef idx="3">
            <a:schemeClr val="accent5"/>
          </a:fillRef>
          <a:effectRef idx="2">
            <a:schemeClr val="accent5"/>
          </a:effectRef>
          <a:fontRef idx="minor">
            <a:schemeClr val="lt1"/>
          </a:fontRef>
        </p:style>
        <p:txBody>
          <a:bodyPr>
            <a:normAutofit/>
          </a:bodyPr>
          <a:lstStyle/>
          <a:p>
            <a:r>
              <a:rPr lang="en-US" sz="1100" dirty="0">
                <a:latin typeface="+mn-lt"/>
              </a:rPr>
              <a:t>Page 1</a:t>
            </a:r>
            <a:br>
              <a:rPr lang="en-US" sz="1100" dirty="0">
                <a:latin typeface="+mn-lt"/>
              </a:rPr>
            </a:br>
            <a:endParaRPr lang="en-US" sz="1100" dirty="0">
              <a:latin typeface="+mn-lt"/>
            </a:endParaRPr>
          </a:p>
        </p:txBody>
      </p:sp>
      <p:sp>
        <p:nvSpPr>
          <p:cNvPr id="4" name="Rectangle 3">
            <a:extLst>
              <a:ext uri="{FF2B5EF4-FFF2-40B4-BE49-F238E27FC236}">
                <a16:creationId xmlns:a16="http://schemas.microsoft.com/office/drawing/2014/main" id="{675BD7CE-EC20-4D2E-A648-903ED91D88A1}"/>
              </a:ext>
            </a:extLst>
          </p:cNvPr>
          <p:cNvSpPr/>
          <p:nvPr/>
        </p:nvSpPr>
        <p:spPr>
          <a:xfrm>
            <a:off x="4209977" y="2274406"/>
            <a:ext cx="3562423" cy="344069"/>
          </a:xfrm>
          <a:prstGeom prst="rect">
            <a:avLst/>
          </a:prstGeom>
        </p:spPr>
        <p:txBody>
          <a:bodyPr wrap="square">
            <a:spAutoFit/>
          </a:bodyPr>
          <a:lstStyle/>
          <a:p>
            <a:pPr algn="ctr">
              <a:lnSpc>
                <a:spcPct val="107000"/>
              </a:lnSpc>
              <a:spcAft>
                <a:spcPts val="800"/>
              </a:spcAft>
            </a:pPr>
            <a:r>
              <a:rPr lang="en-US" sz="1600" b="1" dirty="0">
                <a:solidFill>
                  <a:schemeClr val="bg1"/>
                </a:solidFill>
                <a:latin typeface="Calibri" panose="020F0502020204030204" pitchFamily="34" charset="0"/>
                <a:ea typeface="Calibri" panose="020F0502020204030204" pitchFamily="34" charset="0"/>
                <a:cs typeface="Times New Roman" panose="02020603050405020304" pitchFamily="18" charset="0"/>
              </a:rPr>
              <a:t>How do the Arts support SEL?</a:t>
            </a:r>
          </a:p>
        </p:txBody>
      </p:sp>
      <p:sp>
        <p:nvSpPr>
          <p:cNvPr id="6" name="TextBox 5">
            <a:extLst>
              <a:ext uri="{FF2B5EF4-FFF2-40B4-BE49-F238E27FC236}">
                <a16:creationId xmlns:a16="http://schemas.microsoft.com/office/drawing/2014/main" id="{CFDC9B01-73BD-4C87-AC96-70A5EE64B0DE}"/>
              </a:ext>
            </a:extLst>
          </p:cNvPr>
          <p:cNvSpPr txBox="1"/>
          <p:nvPr/>
        </p:nvSpPr>
        <p:spPr>
          <a:xfrm>
            <a:off x="326786" y="8897903"/>
            <a:ext cx="288862" cy="338554"/>
          </a:xfrm>
          <a:prstGeom prst="rect">
            <a:avLst/>
          </a:prstGeom>
          <a:noFill/>
        </p:spPr>
        <p:txBody>
          <a:bodyPr wrap="none" rtlCol="0">
            <a:spAutoFit/>
          </a:bodyPr>
          <a:lstStyle/>
          <a:p>
            <a:r>
              <a:rPr lang="en-US" sz="1600" dirty="0"/>
              <a:t>1</a:t>
            </a:r>
          </a:p>
        </p:txBody>
      </p:sp>
      <p:sp>
        <p:nvSpPr>
          <p:cNvPr id="10" name="Text Box 18">
            <a:extLst>
              <a:ext uri="{FF2B5EF4-FFF2-40B4-BE49-F238E27FC236}">
                <a16:creationId xmlns:a16="http://schemas.microsoft.com/office/drawing/2014/main" id="{67879587-9CA7-4746-AD43-D1F816BDFF99}"/>
              </a:ext>
            </a:extLst>
          </p:cNvPr>
          <p:cNvSpPr txBox="1"/>
          <p:nvPr/>
        </p:nvSpPr>
        <p:spPr>
          <a:xfrm>
            <a:off x="130572" y="1970769"/>
            <a:ext cx="4058626" cy="5811791"/>
          </a:xfrm>
          <a:prstGeom prst="rect">
            <a:avLst/>
          </a:prstGeom>
          <a:solidFill>
            <a:srgbClr val="96BCEE"/>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0"/>
              </a:spcAft>
            </a:pPr>
            <a:r>
              <a:rPr lang="en-US" b="1" dirty="0">
                <a:ea typeface="Rockwell" panose="02060603020205020403" pitchFamily="18" charset="0"/>
                <a:cs typeface="Rockwell" panose="02060603020205020403" pitchFamily="18" charset="0"/>
              </a:rPr>
              <a:t>What is Social Emotional Learning (SEL)?</a:t>
            </a:r>
            <a:endParaRPr lang="en-US" dirty="0">
              <a:effectLst/>
              <a:ea typeface="Rockwell" panose="02060603020205020403" pitchFamily="18" charset="0"/>
              <a:cs typeface="Rockwell" panose="02060603020205020403" pitchFamily="18" charset="0"/>
            </a:endParaRPr>
          </a:p>
          <a:p>
            <a:pPr marL="0" marR="0">
              <a:lnSpc>
                <a:spcPct val="107000"/>
              </a:lnSpc>
              <a:spcBef>
                <a:spcPts val="0"/>
              </a:spcBef>
              <a:spcAft>
                <a:spcPts val="0"/>
              </a:spcAft>
            </a:pPr>
            <a:r>
              <a:rPr lang="en-US" sz="1100" dirty="0">
                <a:effectLst/>
                <a:ea typeface="Rockwell" panose="02060603020205020403" pitchFamily="18" charset="0"/>
                <a:cs typeface="Rockwell" panose="02060603020205020403" pitchFamily="18" charset="0"/>
              </a:rPr>
              <a:t>The Department commonly uses the Collaborative for Academic, Social, and Emotional Learning (CASEL's), definition of Social and Emotional Learning (SEL):</a:t>
            </a:r>
          </a:p>
          <a:p>
            <a:pPr marL="0" marR="0">
              <a:lnSpc>
                <a:spcPct val="107000"/>
              </a:lnSpc>
              <a:spcBef>
                <a:spcPts val="0"/>
              </a:spcBef>
              <a:spcAft>
                <a:spcPts val="0"/>
              </a:spcAft>
            </a:pPr>
            <a:r>
              <a:rPr lang="en-US" sz="1100" i="1" dirty="0">
                <a:effectLst/>
                <a:ea typeface="Rockwell" panose="02060603020205020403" pitchFamily="18" charset="0"/>
                <a:cs typeface="Rockwell" panose="02060603020205020403" pitchFamily="18" charset="0"/>
              </a:rPr>
              <a:t>Social and emotional learning (SEL) is the process through which children and adults understand and manage emotions, set and achieve positive goals, feel and show empathy for others, establish and maintain positive relationships, and make responsible decisions</a:t>
            </a:r>
            <a:r>
              <a:rPr lang="en-US" sz="1100" dirty="0">
                <a:effectLst/>
                <a:ea typeface="Rockwell" panose="02060603020205020403" pitchFamily="18" charset="0"/>
                <a:cs typeface="Rockwell" panose="02060603020205020403" pitchFamily="18" charset="0"/>
              </a:rPr>
              <a:t>.(CASEL, n.d., para. 1). </a:t>
            </a:r>
            <a:r>
              <a:rPr lang="en-US" sz="1100" dirty="0">
                <a:ea typeface="Rockwell" panose="02060603020205020403" pitchFamily="18" charset="0"/>
                <a:cs typeface="Rockwell" panose="02060603020205020403" pitchFamily="18" charset="0"/>
              </a:rPr>
              <a:t>SEL consists of five core competencies:</a:t>
            </a:r>
          </a:p>
          <a:p>
            <a:pPr marR="0">
              <a:lnSpc>
                <a:spcPct val="107000"/>
              </a:lnSpc>
              <a:spcBef>
                <a:spcPts val="0"/>
              </a:spcBef>
              <a:spcAft>
                <a:spcPts val="0"/>
              </a:spcAft>
            </a:pPr>
            <a:r>
              <a:rPr lang="en-US" sz="1400" b="1" dirty="0">
                <a:ea typeface="Rockwell" panose="02060603020205020403" pitchFamily="18" charset="0"/>
                <a:cs typeface="Rockwell" panose="02060603020205020403" pitchFamily="18" charset="0"/>
              </a:rPr>
              <a:t>Self-awareness</a:t>
            </a:r>
          </a:p>
          <a:p>
            <a:pPr marR="0">
              <a:lnSpc>
                <a:spcPct val="107000"/>
              </a:lnSpc>
              <a:spcBef>
                <a:spcPts val="0"/>
              </a:spcBef>
              <a:spcAft>
                <a:spcPts val="0"/>
              </a:spcAft>
            </a:pPr>
            <a:r>
              <a:rPr lang="en-US" sz="1100" dirty="0">
                <a:ea typeface="Rockwell" panose="02060603020205020403" pitchFamily="18" charset="0"/>
                <a:cs typeface="Rockwell" panose="02060603020205020403" pitchFamily="18" charset="0"/>
              </a:rPr>
              <a:t>The ability to accurately recognize one's emotions and thoughts and their influence on behavior.</a:t>
            </a:r>
          </a:p>
          <a:p>
            <a:pPr marR="0">
              <a:lnSpc>
                <a:spcPct val="107000"/>
              </a:lnSpc>
              <a:spcBef>
                <a:spcPts val="0"/>
              </a:spcBef>
              <a:spcAft>
                <a:spcPts val="0"/>
              </a:spcAft>
            </a:pPr>
            <a:r>
              <a:rPr lang="en-US" sz="1400" b="1" dirty="0">
                <a:ea typeface="Rockwell" panose="02060603020205020403" pitchFamily="18" charset="0"/>
                <a:cs typeface="Rockwell" panose="02060603020205020403" pitchFamily="18" charset="0"/>
              </a:rPr>
              <a:t>Self-management</a:t>
            </a:r>
          </a:p>
          <a:p>
            <a:pPr marR="0">
              <a:lnSpc>
                <a:spcPct val="107000"/>
              </a:lnSpc>
              <a:spcBef>
                <a:spcPts val="0"/>
              </a:spcBef>
              <a:spcAft>
                <a:spcPts val="0"/>
              </a:spcAft>
            </a:pPr>
            <a:r>
              <a:rPr lang="en-US" sz="1100" dirty="0">
                <a:ea typeface="Rockwell" panose="02060603020205020403" pitchFamily="18" charset="0"/>
                <a:cs typeface="Rockwell" panose="02060603020205020403" pitchFamily="18" charset="0"/>
              </a:rPr>
              <a:t>The ability to regulate one's emotions, thoughts, and behaviors effectively in many different situations.</a:t>
            </a:r>
          </a:p>
          <a:p>
            <a:pPr marR="0">
              <a:lnSpc>
                <a:spcPct val="107000"/>
              </a:lnSpc>
              <a:spcBef>
                <a:spcPts val="0"/>
              </a:spcBef>
              <a:spcAft>
                <a:spcPts val="0"/>
              </a:spcAft>
            </a:pPr>
            <a:r>
              <a:rPr lang="en-US" sz="1400" b="1" dirty="0">
                <a:ea typeface="Rockwell" panose="02060603020205020403" pitchFamily="18" charset="0"/>
                <a:cs typeface="Rockwell" panose="02060603020205020403" pitchFamily="18" charset="0"/>
              </a:rPr>
              <a:t>Social awareness</a:t>
            </a:r>
          </a:p>
          <a:p>
            <a:pPr marR="0">
              <a:lnSpc>
                <a:spcPct val="107000"/>
              </a:lnSpc>
              <a:spcBef>
                <a:spcPts val="0"/>
              </a:spcBef>
              <a:spcAft>
                <a:spcPts val="0"/>
              </a:spcAft>
            </a:pPr>
            <a:r>
              <a:rPr lang="en-US" sz="1100" dirty="0">
                <a:ea typeface="Rockwell" panose="02060603020205020403" pitchFamily="18" charset="0"/>
                <a:cs typeface="Rockwell" panose="02060603020205020403" pitchFamily="18" charset="0"/>
              </a:rPr>
              <a:t>The ability to take the perspective of and empathize with others from diverse backgrounds and cultures, to understand social and ethical norms for behavior, and to recognize family, school, and community resources and supports.</a:t>
            </a:r>
          </a:p>
          <a:p>
            <a:pPr marR="0">
              <a:lnSpc>
                <a:spcPct val="107000"/>
              </a:lnSpc>
              <a:spcBef>
                <a:spcPts val="0"/>
              </a:spcBef>
              <a:spcAft>
                <a:spcPts val="0"/>
              </a:spcAft>
            </a:pPr>
            <a:r>
              <a:rPr lang="en-US" sz="1400" b="1" dirty="0">
                <a:ea typeface="Rockwell" panose="02060603020205020403" pitchFamily="18" charset="0"/>
                <a:cs typeface="Rockwell" panose="02060603020205020403" pitchFamily="18" charset="0"/>
              </a:rPr>
              <a:t>Relationship skills</a:t>
            </a:r>
          </a:p>
          <a:p>
            <a:pPr marR="0">
              <a:lnSpc>
                <a:spcPct val="107000"/>
              </a:lnSpc>
              <a:spcBef>
                <a:spcPts val="0"/>
              </a:spcBef>
              <a:spcAft>
                <a:spcPts val="0"/>
              </a:spcAft>
            </a:pPr>
            <a:r>
              <a:rPr lang="en-US" sz="1100" dirty="0">
                <a:ea typeface="Rockwell" panose="02060603020205020403" pitchFamily="18" charset="0"/>
                <a:cs typeface="Rockwell" panose="02060603020205020403" pitchFamily="18" charset="0"/>
              </a:rPr>
              <a:t>The ability to establish and maintain healthy and rewarding relationships with diverse individuals and groups. </a:t>
            </a:r>
          </a:p>
          <a:p>
            <a:pPr marR="0">
              <a:lnSpc>
                <a:spcPct val="107000"/>
              </a:lnSpc>
              <a:spcBef>
                <a:spcPts val="0"/>
              </a:spcBef>
              <a:spcAft>
                <a:spcPts val="0"/>
              </a:spcAft>
            </a:pPr>
            <a:r>
              <a:rPr lang="en-US" sz="1400" b="1" dirty="0">
                <a:ea typeface="Rockwell" panose="02060603020205020403" pitchFamily="18" charset="0"/>
                <a:cs typeface="Rockwell" panose="02060603020205020403" pitchFamily="18" charset="0"/>
              </a:rPr>
              <a:t>Responsible decision-making</a:t>
            </a:r>
          </a:p>
          <a:p>
            <a:pPr marR="0">
              <a:lnSpc>
                <a:spcPct val="107000"/>
              </a:lnSpc>
              <a:spcBef>
                <a:spcPts val="0"/>
              </a:spcBef>
              <a:spcAft>
                <a:spcPts val="0"/>
              </a:spcAft>
            </a:pPr>
            <a:r>
              <a:rPr lang="en-US" sz="1100" dirty="0">
                <a:ea typeface="Rockwell" panose="02060603020205020403" pitchFamily="18" charset="0"/>
                <a:cs typeface="Rockwell" panose="02060603020205020403" pitchFamily="18" charset="0"/>
              </a:rPr>
              <a:t>The ability to make constructive and respectful choices about personal behavior and social interactions based on consideration of ethical standards, safety concerns, social norms, the realistic evaluation of consequences of various actions, and the wellbeing of self and others.</a:t>
            </a:r>
          </a:p>
        </p:txBody>
      </p:sp>
      <p:pic>
        <p:nvPicPr>
          <p:cNvPr id="20" name="Picture 19" descr="Arts Education Quick Reference Guide:&#10;Social Emotional Learning in the Arts">
            <a:extLst>
              <a:ext uri="{FF2B5EF4-FFF2-40B4-BE49-F238E27FC236}">
                <a16:creationId xmlns:a16="http://schemas.microsoft.com/office/drawing/2014/main" id="{59CCCF73-074B-4A92-A210-98B0219DA7BE}"/>
              </a:ext>
            </a:extLst>
          </p:cNvPr>
          <p:cNvPicPr>
            <a:picLocks noChangeAspect="1"/>
          </p:cNvPicPr>
          <p:nvPr/>
        </p:nvPicPr>
        <p:blipFill rotWithShape="1">
          <a:blip r:embed="rId4">
            <a:extLst>
              <a:ext uri="{28A0092B-C50C-407E-A947-70E740481C1C}">
                <a14:useLocalDpi xmlns:a14="http://schemas.microsoft.com/office/drawing/2010/main" val="0"/>
              </a:ext>
            </a:extLst>
          </a:blip>
          <a:srcRect t="33309" b="-1"/>
          <a:stretch/>
        </p:blipFill>
        <p:spPr>
          <a:xfrm>
            <a:off x="0" y="244556"/>
            <a:ext cx="7792949" cy="1732405"/>
          </a:xfrm>
          <a:prstGeom prst="rect">
            <a:avLst/>
          </a:prstGeom>
        </p:spPr>
      </p:pic>
      <p:sp>
        <p:nvSpPr>
          <p:cNvPr id="17" name="TextBox 16">
            <a:extLst>
              <a:ext uri="{FF2B5EF4-FFF2-40B4-BE49-F238E27FC236}">
                <a16:creationId xmlns:a16="http://schemas.microsoft.com/office/drawing/2014/main" id="{9F2B61E0-4E81-4215-BD48-672E2C6C2978}"/>
              </a:ext>
            </a:extLst>
          </p:cNvPr>
          <p:cNvSpPr txBox="1"/>
          <p:nvPr/>
        </p:nvSpPr>
        <p:spPr>
          <a:xfrm>
            <a:off x="4264873" y="2999357"/>
            <a:ext cx="3452630" cy="6771084"/>
          </a:xfrm>
          <a:prstGeom prst="rect">
            <a:avLst/>
          </a:prstGeom>
          <a:noFill/>
        </p:spPr>
        <p:txBody>
          <a:bodyPr wrap="square" rtlCol="0">
            <a:spAutoFit/>
          </a:bodyPr>
          <a:lstStyle/>
          <a:p>
            <a:r>
              <a:rPr lang="en-US" sz="1400" dirty="0"/>
              <a:t>“Just as art practices are developed into arts competencies through guidance and intentionality, the social-emotional components of these practices can be intentionally developed into social-emotional competencies” (Farrington &amp; </a:t>
            </a:r>
            <a:r>
              <a:rPr lang="en-US" sz="1400" dirty="0" err="1"/>
              <a:t>Shewfelt</a:t>
            </a:r>
            <a:r>
              <a:rPr lang="en-US" sz="1400" dirty="0"/>
              <a:t>, 2020, p. 31). Former Secretary of Education Arne Duncan observed that diverse artistic experiences foster flexibility: “The arts can help students become tenacious, team-oriented problem solvers who are confident and able to think creatively.”</a:t>
            </a:r>
          </a:p>
          <a:p>
            <a:endParaRPr lang="en-US" sz="1400" dirty="0"/>
          </a:p>
          <a:p>
            <a:r>
              <a:rPr lang="en-US" sz="1400" dirty="0"/>
              <a:t>The arts also:</a:t>
            </a:r>
          </a:p>
          <a:p>
            <a:pPr marL="285750" indent="-285750">
              <a:buFont typeface="Arial" panose="020B0604020202020204" pitchFamily="34" charset="0"/>
              <a:buChar char="•"/>
            </a:pPr>
            <a:r>
              <a:rPr lang="en-US" sz="1400" dirty="0"/>
              <a:t>offer limitless opportunities for students to lead others and to practice collaboration.</a:t>
            </a:r>
          </a:p>
          <a:p>
            <a:pPr marL="285750" indent="-285750">
              <a:buFont typeface="Arial" panose="020B0604020202020204" pitchFamily="34" charset="0"/>
              <a:buChar char="•"/>
            </a:pPr>
            <a:r>
              <a:rPr lang="en-US" sz="1400" dirty="0"/>
              <a:t>help students develop their own self-awareness, confidence, and persistence through studying an arts discipline.</a:t>
            </a:r>
          </a:p>
          <a:p>
            <a:pPr marL="285750" indent="-285750">
              <a:buFont typeface="Arial" panose="020B0604020202020204" pitchFamily="34" charset="0"/>
              <a:buChar char="•"/>
            </a:pPr>
            <a:r>
              <a:rPr lang="en-US" sz="1400" dirty="0"/>
              <a:t>deepen student respect for others’ ideas, cultures, and perspectives represented through various art forms. </a:t>
            </a:r>
          </a:p>
          <a:p>
            <a:pPr marL="285750" indent="-285750">
              <a:buFont typeface="Arial" panose="020B0604020202020204" pitchFamily="34" charset="0"/>
              <a:buChar char="•"/>
            </a:pPr>
            <a:r>
              <a:rPr lang="en-US" sz="1400" dirty="0"/>
              <a:t>assist students in recognizing their personal traits, strengths, and challenges through the process of self-expression.</a:t>
            </a:r>
          </a:p>
          <a:p>
            <a:pPr marL="285750" indent="-285750">
              <a:buFont typeface="Arial" panose="020B0604020202020204" pitchFamily="34" charset="0"/>
              <a:buChar char="•"/>
            </a:pPr>
            <a:r>
              <a:rPr lang="en-US" sz="1400" dirty="0"/>
              <a:t>enable students to explain and self-advocate for their </a:t>
            </a:r>
            <a:r>
              <a:rPr lang="en-US" sz="1400" dirty="0">
                <a:hlinkClick r:id="rId5"/>
              </a:rPr>
              <a:t>artistic intent</a:t>
            </a:r>
            <a:r>
              <a:rPr lang="en-US" sz="1400" dirty="0"/>
              <a:t> and creative choices in constructive ways.</a:t>
            </a:r>
          </a:p>
          <a:p>
            <a:endParaRPr lang="en-US" sz="1400" dirty="0"/>
          </a:p>
        </p:txBody>
      </p:sp>
      <p:pic>
        <p:nvPicPr>
          <p:cNvPr id="19" name="Picture 18" descr="Photo of students performing">
            <a:extLst>
              <a:ext uri="{FF2B5EF4-FFF2-40B4-BE49-F238E27FC236}">
                <a16:creationId xmlns:a16="http://schemas.microsoft.com/office/drawing/2014/main" id="{DBD6F3BB-B44B-4C39-A186-9935EA7F332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12600" y="7868743"/>
            <a:ext cx="2281500" cy="1711127"/>
          </a:xfrm>
          <a:prstGeom prst="rect">
            <a:avLst/>
          </a:prstGeom>
        </p:spPr>
      </p:pic>
      <p:sp>
        <p:nvSpPr>
          <p:cNvPr id="21" name="TextBox 20">
            <a:extLst>
              <a:ext uri="{FF2B5EF4-FFF2-40B4-BE49-F238E27FC236}">
                <a16:creationId xmlns:a16="http://schemas.microsoft.com/office/drawing/2014/main" id="{9B364C22-2D7C-403F-8D2F-A84665532A7D}"/>
              </a:ext>
            </a:extLst>
          </p:cNvPr>
          <p:cNvSpPr txBox="1"/>
          <p:nvPr/>
        </p:nvSpPr>
        <p:spPr>
          <a:xfrm>
            <a:off x="1271011" y="9579869"/>
            <a:ext cx="2907463" cy="381145"/>
          </a:xfrm>
          <a:prstGeom prst="rect">
            <a:avLst/>
          </a:prstGeom>
          <a:noFill/>
        </p:spPr>
        <p:txBody>
          <a:bodyPr wrap="square" rtlCol="0">
            <a:spAutoFit/>
          </a:bodyPr>
          <a:lstStyle/>
          <a:p>
            <a:pPr marR="0" lvl="0">
              <a:lnSpc>
                <a:spcPct val="107000"/>
              </a:lnSpc>
              <a:spcBef>
                <a:spcPts val="0"/>
              </a:spcBef>
              <a:spcAft>
                <a:spcPts val="0"/>
              </a:spcAft>
            </a:pPr>
            <a:r>
              <a:rPr lang="en-US" sz="900" dirty="0">
                <a:latin typeface="Calibri" panose="020F0502020204030204" pitchFamily="34" charset="0"/>
                <a:ea typeface="Calibri" panose="020F0502020204030204" pitchFamily="34" charset="0"/>
                <a:cs typeface="Times New Roman" panose="02020603050405020304" pitchFamily="18" charset="0"/>
              </a:rPr>
              <a:t>Worcester Public Schools’ music students break </a:t>
            </a:r>
          </a:p>
          <a:p>
            <a:pPr marR="0" lvl="0">
              <a:lnSpc>
                <a:spcPct val="107000"/>
              </a:lnSpc>
              <a:spcBef>
                <a:spcPts val="0"/>
              </a:spcBef>
              <a:spcAft>
                <a:spcPts val="0"/>
              </a:spcAft>
            </a:pPr>
            <a:r>
              <a:rPr lang="en-US" sz="900" dirty="0">
                <a:latin typeface="Calibri" panose="020F0502020204030204" pitchFamily="34" charset="0"/>
                <a:ea typeface="Calibri" panose="020F0502020204030204" pitchFamily="34" charset="0"/>
                <a:cs typeface="Times New Roman" panose="02020603050405020304" pitchFamily="18" charset="0"/>
              </a:rPr>
              <a:t>for a photo opportunity. </a:t>
            </a:r>
          </a:p>
        </p:txBody>
      </p:sp>
    </p:spTree>
    <p:extLst>
      <p:ext uri="{BB962C8B-B14F-4D97-AF65-F5344CB8AC3E}">
        <p14:creationId xmlns:p14="http://schemas.microsoft.com/office/powerpoint/2010/main" val="20075350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Connecting Logo">
            <a:extLst>
              <a:ext uri="{FF2B5EF4-FFF2-40B4-BE49-F238E27FC236}">
                <a16:creationId xmlns:a16="http://schemas.microsoft.com/office/drawing/2014/main" id="{1E1B5A74-2C6B-4E3E-88AA-C1789B3FB0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16360" y="2218439"/>
            <a:ext cx="777240" cy="1005840"/>
          </a:xfrm>
          <a:prstGeom prst="rect">
            <a:avLst/>
          </a:prstGeom>
        </p:spPr>
      </p:pic>
      <p:pic>
        <p:nvPicPr>
          <p:cNvPr id="17" name="Picture 16" descr="Responding">
            <a:extLst>
              <a:ext uri="{FF2B5EF4-FFF2-40B4-BE49-F238E27FC236}">
                <a16:creationId xmlns:a16="http://schemas.microsoft.com/office/drawing/2014/main" id="{20362B2D-4670-4AB8-8D33-6F4C93214C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70377" y="2186388"/>
            <a:ext cx="777241" cy="1005840"/>
          </a:xfrm>
          <a:prstGeom prst="rect">
            <a:avLst/>
          </a:prstGeom>
        </p:spPr>
      </p:pic>
      <p:pic>
        <p:nvPicPr>
          <p:cNvPr id="15" name="Picture 14" descr="Presenting/Performing">
            <a:extLst>
              <a:ext uri="{FF2B5EF4-FFF2-40B4-BE49-F238E27FC236}">
                <a16:creationId xmlns:a16="http://schemas.microsoft.com/office/drawing/2014/main" id="{B6B726AB-2113-429D-B3EF-5F179B7B489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81763" y="2186388"/>
            <a:ext cx="777241" cy="1005840"/>
          </a:xfrm>
          <a:prstGeom prst="rect">
            <a:avLst/>
          </a:prstGeom>
        </p:spPr>
      </p:pic>
      <p:pic>
        <p:nvPicPr>
          <p:cNvPr id="12" name="Picture 11" descr="Creating">
            <a:extLst>
              <a:ext uri="{FF2B5EF4-FFF2-40B4-BE49-F238E27FC236}">
                <a16:creationId xmlns:a16="http://schemas.microsoft.com/office/drawing/2014/main" id="{E64AB447-C55F-46A7-89C5-06E67E62811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0182" y="2190478"/>
            <a:ext cx="774079" cy="1001750"/>
          </a:xfrm>
          <a:prstGeom prst="rect">
            <a:avLst/>
          </a:prstGeom>
        </p:spPr>
      </p:pic>
      <p:sp>
        <p:nvSpPr>
          <p:cNvPr id="3" name="TextBox 2">
            <a:extLst>
              <a:ext uri="{FF2B5EF4-FFF2-40B4-BE49-F238E27FC236}">
                <a16:creationId xmlns:a16="http://schemas.microsoft.com/office/drawing/2014/main" id="{FEB9FA62-9D54-4BEF-93EC-277D55582A3B}"/>
              </a:ext>
            </a:extLst>
          </p:cNvPr>
          <p:cNvSpPr txBox="1"/>
          <p:nvPr/>
        </p:nvSpPr>
        <p:spPr>
          <a:xfrm>
            <a:off x="88942" y="5287700"/>
            <a:ext cx="2630638" cy="2862322"/>
          </a:xfrm>
          <a:prstGeom prst="rect">
            <a:avLst/>
          </a:prstGeom>
          <a:noFill/>
        </p:spPr>
        <p:txBody>
          <a:bodyPr wrap="square" rtlCol="0">
            <a:spAutoFit/>
          </a:bodyPr>
          <a:lstStyle/>
          <a:p>
            <a:r>
              <a:rPr lang="en-US" sz="2000" b="1" dirty="0">
                <a:solidFill>
                  <a:srgbClr val="EC7524"/>
                </a:solidFill>
              </a:rPr>
              <a:t>Learn More:</a:t>
            </a:r>
          </a:p>
          <a:p>
            <a:r>
              <a:rPr lang="en-US" sz="1400" b="1" dirty="0">
                <a:solidFill>
                  <a:srgbClr val="002060"/>
                </a:solidFill>
              </a:rPr>
              <a:t>Linked Resources for SEL</a:t>
            </a:r>
          </a:p>
          <a:p>
            <a:pPr marL="171450" indent="-171450">
              <a:buFont typeface="Arial" panose="020B0604020202020204" pitchFamily="34" charset="0"/>
              <a:buChar char="•"/>
            </a:pPr>
            <a:r>
              <a:rPr lang="en-US" sz="1100" dirty="0">
                <a:solidFill>
                  <a:srgbClr val="164686"/>
                </a:solidFill>
                <a:hlinkClick r:id="rId6"/>
              </a:rPr>
              <a:t>DESE’s SEL webpage</a:t>
            </a:r>
            <a:endParaRPr lang="en-US" sz="1100" dirty="0">
              <a:solidFill>
                <a:srgbClr val="164686"/>
              </a:solidFill>
            </a:endParaRPr>
          </a:p>
          <a:p>
            <a:pPr marL="171450" indent="-171450">
              <a:buFont typeface="Arial" panose="020B0604020202020204" pitchFamily="34" charset="0"/>
              <a:buChar char="•"/>
            </a:pPr>
            <a:r>
              <a:rPr lang="en-US" sz="1100" dirty="0">
                <a:solidFill>
                  <a:srgbClr val="164686"/>
                </a:solidFill>
                <a:hlinkClick r:id="rId7"/>
              </a:rPr>
              <a:t>MA SEL Standards for Preschool &amp; Kindergarten</a:t>
            </a:r>
            <a:endParaRPr lang="en-US" sz="1100" dirty="0">
              <a:solidFill>
                <a:srgbClr val="164686"/>
              </a:solidFill>
            </a:endParaRPr>
          </a:p>
          <a:p>
            <a:pPr marL="171450" indent="-171450">
              <a:buFont typeface="Arial" panose="020B0604020202020204" pitchFamily="34" charset="0"/>
              <a:buChar char="•"/>
            </a:pPr>
            <a:r>
              <a:rPr lang="en-US" sz="1100" dirty="0">
                <a:solidFill>
                  <a:srgbClr val="164686"/>
                </a:solidFill>
                <a:hlinkClick r:id="rId8"/>
              </a:rPr>
              <a:t>Culturally Responsive Social-Emotional Competency Development</a:t>
            </a:r>
            <a:endParaRPr lang="en-US" sz="1100" dirty="0">
              <a:solidFill>
                <a:srgbClr val="164686"/>
              </a:solidFill>
            </a:endParaRPr>
          </a:p>
          <a:p>
            <a:endParaRPr lang="en-US" sz="1100" dirty="0">
              <a:solidFill>
                <a:srgbClr val="164686"/>
              </a:solidFill>
            </a:endParaRPr>
          </a:p>
          <a:p>
            <a:endParaRPr lang="en-US" sz="1100" dirty="0">
              <a:solidFill>
                <a:srgbClr val="164686"/>
              </a:solidFill>
            </a:endParaRPr>
          </a:p>
          <a:p>
            <a:r>
              <a:rPr lang="en-US" sz="1400" b="1" dirty="0">
                <a:solidFill>
                  <a:srgbClr val="164686"/>
                </a:solidFill>
              </a:rPr>
              <a:t>Arts-Specific SEL Resources</a:t>
            </a:r>
          </a:p>
          <a:p>
            <a:pPr marL="171450" indent="-171450">
              <a:buFont typeface="Arial" panose="020B0604020202020204" pitchFamily="34" charset="0"/>
              <a:buChar char="•"/>
            </a:pPr>
            <a:r>
              <a:rPr lang="en-US" sz="1100" dirty="0">
                <a:solidFill>
                  <a:srgbClr val="164686"/>
                </a:solidFill>
                <a:hlinkClick r:id="rId9"/>
              </a:rPr>
              <a:t>SEL and Arts Framework</a:t>
            </a:r>
            <a:r>
              <a:rPr lang="en-US" sz="1100" dirty="0">
                <a:solidFill>
                  <a:srgbClr val="164686"/>
                </a:solidFill>
              </a:rPr>
              <a:t>*</a:t>
            </a:r>
          </a:p>
          <a:p>
            <a:pPr marL="171450" indent="-171450">
              <a:buFont typeface="Arial" panose="020B0604020202020204" pitchFamily="34" charset="0"/>
              <a:buChar char="•"/>
            </a:pPr>
            <a:r>
              <a:rPr lang="en-US" sz="1100" dirty="0">
                <a:solidFill>
                  <a:srgbClr val="164686"/>
                </a:solidFill>
                <a:hlinkClick r:id="rId10"/>
              </a:rPr>
              <a:t>SEL and Arts Podcasts by SEADAE</a:t>
            </a:r>
            <a:endParaRPr lang="en-US" sz="1100" dirty="0">
              <a:solidFill>
                <a:srgbClr val="164686"/>
              </a:solidFill>
            </a:endParaRPr>
          </a:p>
          <a:p>
            <a:pPr marL="171450" indent="-171450">
              <a:buFont typeface="Arial" panose="020B0604020202020204" pitchFamily="34" charset="0"/>
              <a:buChar char="•"/>
            </a:pPr>
            <a:r>
              <a:rPr lang="en-US" sz="1100" dirty="0" err="1">
                <a:solidFill>
                  <a:srgbClr val="164686"/>
                </a:solidFill>
                <a:hlinkClick r:id="rId11"/>
              </a:rPr>
              <a:t>NAfME</a:t>
            </a:r>
            <a:r>
              <a:rPr lang="en-US" sz="1100" dirty="0">
                <a:solidFill>
                  <a:srgbClr val="164686"/>
                </a:solidFill>
                <a:hlinkClick r:id="rId11"/>
              </a:rPr>
              <a:t> Article: SEL and Visual and Performing Arts</a:t>
            </a:r>
            <a:endParaRPr lang="en-US" sz="1100" dirty="0">
              <a:solidFill>
                <a:srgbClr val="164686"/>
              </a:solidFill>
            </a:endParaRPr>
          </a:p>
          <a:p>
            <a:pPr marL="171450" indent="-171450">
              <a:buFont typeface="Arial" panose="020B0604020202020204" pitchFamily="34" charset="0"/>
              <a:buChar char="•"/>
            </a:pPr>
            <a:r>
              <a:rPr lang="en-US" sz="1100" dirty="0">
                <a:solidFill>
                  <a:srgbClr val="164686"/>
                </a:solidFill>
                <a:hlinkClick r:id="rId12"/>
              </a:rPr>
              <a:t>NAEA SEL Town Hall Conversations</a:t>
            </a:r>
            <a:endParaRPr lang="en-US" sz="1100" dirty="0">
              <a:solidFill>
                <a:srgbClr val="164686"/>
              </a:solidFill>
            </a:endParaRPr>
          </a:p>
        </p:txBody>
      </p:sp>
      <p:pic>
        <p:nvPicPr>
          <p:cNvPr id="10" name="Picture 9" descr="Page 2 with Starman Logo">
            <a:extLst>
              <a:ext uri="{FF2B5EF4-FFF2-40B4-BE49-F238E27FC236}">
                <a16:creationId xmlns:a16="http://schemas.microsoft.com/office/drawing/2014/main" id="{C19D2C2E-EE98-4081-94EE-E48CD5657C93}"/>
              </a:ext>
            </a:extLst>
          </p:cNvPr>
          <p:cNvPicPr>
            <a:picLocks noChangeAspect="1"/>
          </p:cNvPicPr>
          <p:nvPr/>
        </p:nvPicPr>
        <p:blipFill>
          <a:blip r:embed="rId13" cstate="hqprint">
            <a:extLst>
              <a:ext uri="{28A0092B-C50C-407E-A947-70E740481C1C}">
                <a14:useLocalDpi xmlns:a14="http://schemas.microsoft.com/office/drawing/2010/main" val="0"/>
              </a:ext>
            </a:extLst>
          </a:blip>
          <a:stretch>
            <a:fillRect/>
          </a:stretch>
        </p:blipFill>
        <p:spPr>
          <a:xfrm>
            <a:off x="131261" y="8735277"/>
            <a:ext cx="681290" cy="1323123"/>
          </a:xfrm>
          <a:prstGeom prst="rect">
            <a:avLst/>
          </a:prstGeom>
        </p:spPr>
      </p:pic>
      <p:sp>
        <p:nvSpPr>
          <p:cNvPr id="9" name="Rectangle 4"/>
          <p:cNvSpPr>
            <a:spLocks noChangeArrowheads="1"/>
          </p:cNvSpPr>
          <p:nvPr/>
        </p:nvSpPr>
        <p:spPr bwMode="auto">
          <a:xfrm rot="10800000" flipV="1">
            <a:off x="811171" y="8983958"/>
            <a:ext cx="6822163" cy="707886"/>
          </a:xfrm>
          <a:prstGeom prst="rect">
            <a:avLst/>
          </a:prstGeom>
          <a:solidFill>
            <a:schemeClr val="accent1">
              <a:lumMod val="20000"/>
              <a:lumOff val="80000"/>
            </a:schemeClr>
          </a:solidFill>
          <a:ln>
            <a:noFill/>
          </a:ln>
          <a:effectLst/>
        </p:spPr>
        <p:txBody>
          <a:bodyPr vert="horz" wrap="square" lIns="91440" tIns="45720" rIns="91440" bIns="45720" numCol="1" anchor="ctr" anchorCtr="0" compatLnSpc="1">
            <a:prstTxWarp prst="textNoShape">
              <a:avLst/>
            </a:prstTxWarp>
            <a:spAutoFit/>
          </a:bodyPr>
          <a:lstStyle/>
          <a:p>
            <a:pPr defTabSz="914400" eaLnBrk="0" fontAlgn="base" hangingPunct="0">
              <a:spcBef>
                <a:spcPct val="0"/>
              </a:spcBef>
              <a:spcAft>
                <a:spcPct val="0"/>
              </a:spcAf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Collaborative for Academic, Social, and Emotional Learning. (n.d.). </a:t>
            </a:r>
            <a:r>
              <a:rPr lang="en-US" altLang="en-US" sz="800" dirty="0">
                <a:latin typeface="Calibri" panose="020F0502020204030204" pitchFamily="34" charset="0"/>
                <a:ea typeface="Calibri" panose="020F0502020204030204" pitchFamily="34" charset="0"/>
                <a:cs typeface="Times New Roman" panose="02020603050405020304" pitchFamily="18" charset="0"/>
              </a:rPr>
              <a:t>What is SEL?</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Retrieved January 22, 2021, from: </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14"/>
              </a:rPr>
              <a:t>https://casel.org/what-is-sel-4/</a:t>
            </a:r>
            <a:endPar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defTabSz="914400" eaLnBrk="0" fontAlgn="base" hangingPunct="0">
              <a:spcBef>
                <a:spcPct val="0"/>
              </a:spcBef>
              <a:spcAft>
                <a:spcPct val="0"/>
              </a:spcAft>
            </a:pP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Farrington, C. &amp; </a:t>
            </a:r>
            <a:r>
              <a:rPr kumimoji="0" lang="en-US" altLang="en-US" sz="8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Shewfelt</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 (2020). How arts education supports social-emotional development: A theory of </a:t>
            </a:r>
            <a:r>
              <a:rPr kumimoji="0" lang="en-US" altLang="en-US" sz="8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action.The</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State Education Standard, 20 (1), 31-35. </a:t>
            </a:r>
          </a:p>
          <a:p>
            <a:pPr defTabSz="914400" eaLnBrk="0" fontAlgn="base" hangingPunct="0">
              <a:spcBef>
                <a:spcPct val="0"/>
              </a:spcBef>
              <a:spcAft>
                <a:spcPct val="0"/>
              </a:spcAft>
            </a:pPr>
            <a:r>
              <a:rPr lang="en-US" altLang="en-US" sz="800" dirty="0">
                <a:latin typeface="Calibri" panose="020F0502020204030204" pitchFamily="34" charset="0"/>
                <a:ea typeface="Calibri" panose="020F0502020204030204" pitchFamily="34" charset="0"/>
                <a:cs typeface="Times New Roman" panose="02020603050405020304" pitchFamily="18" charset="0"/>
              </a:rPr>
              <a:t>	</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National Association of State Boards of Education. Retrieved January 21, 2021, from: 	</a:t>
            </a:r>
            <a:r>
              <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hlinkClick r:id="rId15"/>
              </a:rPr>
              <a:t>https://nasbe.nyc3.digitaloceanspaces.com/2020/05/January-2020-Standard.pdf</a:t>
            </a:r>
            <a:endParaRPr kumimoji="0" lang="en-US" altLang="en-US" sz="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defTabSz="914400" eaLnBrk="0" fontAlgn="base" hangingPunct="0">
              <a:spcBef>
                <a:spcPct val="0"/>
              </a:spcBef>
              <a:spcAft>
                <a:spcPct val="0"/>
              </a:spcAft>
            </a:pPr>
            <a:r>
              <a:rPr lang="en-US" altLang="en-US" sz="800" dirty="0">
                <a:latin typeface="Calibri" panose="020F0502020204030204" pitchFamily="34" charset="0"/>
                <a:ea typeface="Calibri" panose="020F0502020204030204" pitchFamily="34" charset="0"/>
                <a:cs typeface="Times New Roman" panose="02020603050405020304" pitchFamily="18" charset="0"/>
              </a:rPr>
              <a:t>SELVPA. (n.d.). Arts education &amp; social emotional learning framework: A synergistic pairing. SEL/ARTS. Retrieved January 22, 2021, from: </a:t>
            </a:r>
            <a:r>
              <a:rPr lang="en-US" altLang="en-US" sz="800" dirty="0">
                <a:latin typeface="Calibri" panose="020F0502020204030204" pitchFamily="34" charset="0"/>
                <a:ea typeface="Calibri" panose="020F0502020204030204" pitchFamily="34" charset="0"/>
                <a:cs typeface="Times New Roman" panose="02020603050405020304" pitchFamily="18" charset="0"/>
                <a:hlinkClick r:id="rId9"/>
              </a:rPr>
              <a:t>https://selarts.org/</a:t>
            </a:r>
            <a:endParaRPr lang="en-US" altLang="en-US" sz="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811170" y="8676181"/>
            <a:ext cx="1958534" cy="307777"/>
          </a:xfrm>
          <a:prstGeom prst="rect">
            <a:avLst/>
          </a:prstGeom>
          <a:solidFill>
            <a:srgbClr val="5C84CC"/>
          </a:solidFill>
        </p:spPr>
        <p:txBody>
          <a:bodyPr wrap="square" rtlCol="0">
            <a:spAutoFit/>
          </a:bodyPr>
          <a:lstStyle/>
          <a:p>
            <a:r>
              <a:rPr lang="en-US" sz="1400" b="1" i="1" dirty="0">
                <a:solidFill>
                  <a:schemeClr val="bg1"/>
                </a:solidFill>
              </a:rPr>
              <a:t>References</a:t>
            </a:r>
          </a:p>
        </p:txBody>
      </p:sp>
      <p:sp>
        <p:nvSpPr>
          <p:cNvPr id="22" name="TextBox 21">
            <a:extLst>
              <a:ext uri="{FF2B5EF4-FFF2-40B4-BE49-F238E27FC236}">
                <a16:creationId xmlns:a16="http://schemas.microsoft.com/office/drawing/2014/main" id="{83CB23F3-1329-48A5-9A37-7791A5076687}"/>
              </a:ext>
            </a:extLst>
          </p:cNvPr>
          <p:cNvSpPr txBox="1"/>
          <p:nvPr/>
        </p:nvSpPr>
        <p:spPr>
          <a:xfrm>
            <a:off x="326786" y="8960271"/>
            <a:ext cx="288862" cy="338554"/>
          </a:xfrm>
          <a:prstGeom prst="rect">
            <a:avLst/>
          </a:prstGeom>
          <a:noFill/>
        </p:spPr>
        <p:txBody>
          <a:bodyPr wrap="none" rtlCol="0">
            <a:spAutoFit/>
          </a:bodyPr>
          <a:lstStyle/>
          <a:p>
            <a:r>
              <a:rPr lang="en-US" sz="1600" dirty="0"/>
              <a:t>2</a:t>
            </a:r>
          </a:p>
        </p:txBody>
      </p:sp>
      <p:sp>
        <p:nvSpPr>
          <p:cNvPr id="13" name="TextBox 12">
            <a:extLst>
              <a:ext uri="{FF2B5EF4-FFF2-40B4-BE49-F238E27FC236}">
                <a16:creationId xmlns:a16="http://schemas.microsoft.com/office/drawing/2014/main" id="{C3C24CA0-EDCD-43A2-ACD6-1EC7E5049B03}"/>
              </a:ext>
            </a:extLst>
          </p:cNvPr>
          <p:cNvSpPr txBox="1"/>
          <p:nvPr/>
        </p:nvSpPr>
        <p:spPr>
          <a:xfrm>
            <a:off x="0" y="178578"/>
            <a:ext cx="4226155" cy="400110"/>
          </a:xfrm>
          <a:prstGeom prst="rect">
            <a:avLst/>
          </a:prstGeom>
          <a:solidFill>
            <a:srgbClr val="164686"/>
          </a:solidFill>
          <a:ln>
            <a:noFill/>
          </a:ln>
        </p:spPr>
        <p:txBody>
          <a:bodyPr wrap="square" rtlCol="0">
            <a:spAutoFit/>
          </a:bodyPr>
          <a:lstStyle/>
          <a:p>
            <a:pPr algn="ctr"/>
            <a:r>
              <a:rPr lang="en-US" sz="2000" b="1" dirty="0">
                <a:solidFill>
                  <a:schemeClr val="bg1"/>
                </a:solidFill>
              </a:rPr>
              <a:t>SEL &amp; Arts Essential Questions</a:t>
            </a:r>
          </a:p>
        </p:txBody>
      </p:sp>
      <p:pic>
        <p:nvPicPr>
          <p:cNvPr id="5" name="Picture 4" descr="Social Emotional Learning in the Arts">
            <a:extLst>
              <a:ext uri="{FF2B5EF4-FFF2-40B4-BE49-F238E27FC236}">
                <a16:creationId xmlns:a16="http://schemas.microsoft.com/office/drawing/2014/main" id="{5A8C6DC5-18BA-4ED2-813B-ACDF344EA433}"/>
              </a:ext>
            </a:extLst>
          </p:cNvPr>
          <p:cNvPicPr>
            <a:picLocks noChangeAspect="1"/>
          </p:cNvPicPr>
          <p:nvPr/>
        </p:nvPicPr>
        <p:blipFill rotWithShape="1">
          <a:blip r:embed="rId16">
            <a:alphaModFix amt="50000"/>
            <a:extLst>
              <a:ext uri="{28A0092B-C50C-407E-A947-70E740481C1C}">
                <a14:useLocalDpi xmlns:a14="http://schemas.microsoft.com/office/drawing/2010/main" val="0"/>
              </a:ext>
            </a:extLst>
          </a:blip>
          <a:srcRect t="34593"/>
          <a:stretch/>
        </p:blipFill>
        <p:spPr>
          <a:xfrm>
            <a:off x="4226155" y="174357"/>
            <a:ext cx="3580410" cy="780625"/>
          </a:xfrm>
          <a:prstGeom prst="rect">
            <a:avLst/>
          </a:prstGeom>
        </p:spPr>
      </p:pic>
      <p:graphicFrame>
        <p:nvGraphicFramePr>
          <p:cNvPr id="6" name="Table 6">
            <a:extLst>
              <a:ext uri="{FF2B5EF4-FFF2-40B4-BE49-F238E27FC236}">
                <a16:creationId xmlns:a16="http://schemas.microsoft.com/office/drawing/2014/main" id="{0D009D0C-B9CD-4BA4-A712-06EECE5EC924}"/>
              </a:ext>
            </a:extLst>
          </p:cNvPr>
          <p:cNvGraphicFramePr>
            <a:graphicFrameLocks noGrp="1"/>
          </p:cNvGraphicFramePr>
          <p:nvPr>
            <p:extLst>
              <p:ext uri="{D42A27DB-BD31-4B8C-83A1-F6EECF244321}">
                <p14:modId xmlns:p14="http://schemas.microsoft.com/office/powerpoint/2010/main" val="1951088315"/>
              </p:ext>
            </p:extLst>
          </p:nvPr>
        </p:nvGraphicFramePr>
        <p:xfrm>
          <a:off x="311196" y="3046081"/>
          <a:ext cx="7150008" cy="2103120"/>
        </p:xfrm>
        <a:graphic>
          <a:graphicData uri="http://schemas.openxmlformats.org/drawingml/2006/table">
            <a:tbl>
              <a:tblPr firstRow="1" bandRow="1">
                <a:tableStyleId>{073A0DAA-6AF3-43AB-8588-CEC1D06C72B9}</a:tableStyleId>
              </a:tblPr>
              <a:tblGrid>
                <a:gridCol w="1787502">
                  <a:extLst>
                    <a:ext uri="{9D8B030D-6E8A-4147-A177-3AD203B41FA5}">
                      <a16:colId xmlns:a16="http://schemas.microsoft.com/office/drawing/2014/main" val="481186666"/>
                    </a:ext>
                  </a:extLst>
                </a:gridCol>
                <a:gridCol w="1787502">
                  <a:extLst>
                    <a:ext uri="{9D8B030D-6E8A-4147-A177-3AD203B41FA5}">
                      <a16:colId xmlns:a16="http://schemas.microsoft.com/office/drawing/2014/main" val="1939272785"/>
                    </a:ext>
                  </a:extLst>
                </a:gridCol>
                <a:gridCol w="1787502">
                  <a:extLst>
                    <a:ext uri="{9D8B030D-6E8A-4147-A177-3AD203B41FA5}">
                      <a16:colId xmlns:a16="http://schemas.microsoft.com/office/drawing/2014/main" val="503366584"/>
                    </a:ext>
                  </a:extLst>
                </a:gridCol>
                <a:gridCol w="1787502">
                  <a:extLst>
                    <a:ext uri="{9D8B030D-6E8A-4147-A177-3AD203B41FA5}">
                      <a16:colId xmlns:a16="http://schemas.microsoft.com/office/drawing/2014/main" val="800215704"/>
                    </a:ext>
                  </a:extLst>
                </a:gridCol>
              </a:tblGrid>
              <a:tr h="1838183">
                <a:tc>
                  <a:txBody>
                    <a:bodyPr/>
                    <a:lstStyle/>
                    <a:p>
                      <a:r>
                        <a:rPr lang="en-US" sz="1100" b="1" dirty="0">
                          <a:solidFill>
                            <a:schemeClr val="tx1"/>
                          </a:solidFill>
                        </a:rPr>
                        <a:t>How does overcoming obstacles during the creative process impact the refinement and completion of an artistic work?</a:t>
                      </a:r>
                    </a:p>
                    <a:p>
                      <a:endParaRPr lang="en-US" sz="1100" b="1" dirty="0">
                        <a:solidFill>
                          <a:schemeClr val="tx1"/>
                        </a:solidFill>
                      </a:endParaRPr>
                    </a:p>
                    <a:p>
                      <a:pPr marL="0" marR="0" lvl="0" indent="0" algn="l" defTabSz="777240" rtl="0" eaLnBrk="1" fontAlgn="auto" latinLnBrk="0" hangingPunct="1">
                        <a:lnSpc>
                          <a:spcPct val="100000"/>
                        </a:lnSpc>
                        <a:spcBef>
                          <a:spcPts val="0"/>
                        </a:spcBef>
                        <a:spcAft>
                          <a:spcPts val="0"/>
                        </a:spcAft>
                        <a:buClrTx/>
                        <a:buSzTx/>
                        <a:buFontTx/>
                        <a:buNone/>
                        <a:tabLst/>
                        <a:defRPr/>
                      </a:pPr>
                      <a:r>
                        <a:rPr lang="en-US" sz="1100" b="1" dirty="0">
                          <a:solidFill>
                            <a:schemeClr val="tx1"/>
                          </a:solidFill>
                        </a:rPr>
                        <a:t>How do artists balance their own creative ideas with the input of others?</a:t>
                      </a:r>
                    </a:p>
                    <a:p>
                      <a:endParaRPr lang="en-US" sz="11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100" b="1" dirty="0">
                          <a:solidFill>
                            <a:schemeClr val="tx1"/>
                          </a:solidFill>
                        </a:rPr>
                        <a:t>How do strategies for self-management contribute to the process of preparing for presentation/ performance?</a:t>
                      </a:r>
                    </a:p>
                    <a:p>
                      <a:pPr marL="0" marR="0" lvl="0" indent="0" algn="l" defTabSz="777240" rtl="0" eaLnBrk="1" fontAlgn="auto" latinLnBrk="0" hangingPunct="1">
                        <a:lnSpc>
                          <a:spcPct val="100000"/>
                        </a:lnSpc>
                        <a:spcBef>
                          <a:spcPts val="0"/>
                        </a:spcBef>
                        <a:spcAft>
                          <a:spcPts val="0"/>
                        </a:spcAft>
                        <a:buClrTx/>
                        <a:buSzTx/>
                        <a:buFontTx/>
                        <a:buNone/>
                        <a:tabLst/>
                        <a:defRPr/>
                      </a:pPr>
                      <a:endParaRPr lang="en-US" sz="1100" b="1" dirty="0">
                        <a:solidFill>
                          <a:schemeClr val="tx1"/>
                        </a:solidFill>
                      </a:endParaRPr>
                    </a:p>
                    <a:p>
                      <a:pPr marL="0" marR="0" lvl="0" indent="0" algn="l" defTabSz="777240" rtl="0" eaLnBrk="1" fontAlgn="auto" latinLnBrk="0" hangingPunct="1">
                        <a:lnSpc>
                          <a:spcPct val="100000"/>
                        </a:lnSpc>
                        <a:spcBef>
                          <a:spcPts val="0"/>
                        </a:spcBef>
                        <a:spcAft>
                          <a:spcPts val="0"/>
                        </a:spcAft>
                        <a:buClrTx/>
                        <a:buSzTx/>
                        <a:buFontTx/>
                        <a:buNone/>
                        <a:tabLst/>
                        <a:defRPr/>
                      </a:pPr>
                      <a:r>
                        <a:rPr lang="en-US" sz="1100" b="1" dirty="0">
                          <a:solidFill>
                            <a:schemeClr val="tx1"/>
                          </a:solidFill>
                        </a:rPr>
                        <a:t>How can an artist’s relationship with others impact the performance/ presentation of artistic works?</a:t>
                      </a:r>
                    </a:p>
                    <a:p>
                      <a:endParaRPr lang="en-US" sz="11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100" b="1" dirty="0">
                          <a:solidFill>
                            <a:schemeClr val="tx1"/>
                          </a:solidFill>
                        </a:rPr>
                        <a:t>How do artists communicate intent through artistic works to engage audience and provoke conversations?</a:t>
                      </a:r>
                    </a:p>
                    <a:p>
                      <a:endParaRPr lang="en-US" sz="1100" b="1" dirty="0">
                        <a:solidFill>
                          <a:schemeClr val="tx1"/>
                        </a:solidFill>
                      </a:endParaRPr>
                    </a:p>
                    <a:p>
                      <a:pPr marL="0" marR="0" lvl="0" indent="0" algn="l" defTabSz="777240" rtl="0" eaLnBrk="1" fontAlgn="auto" latinLnBrk="0" hangingPunct="1">
                        <a:lnSpc>
                          <a:spcPct val="100000"/>
                        </a:lnSpc>
                        <a:spcBef>
                          <a:spcPts val="0"/>
                        </a:spcBef>
                        <a:spcAft>
                          <a:spcPts val="0"/>
                        </a:spcAft>
                        <a:buClrTx/>
                        <a:buSzTx/>
                        <a:buFontTx/>
                        <a:buNone/>
                        <a:tabLst/>
                        <a:defRPr/>
                      </a:pPr>
                      <a:r>
                        <a:rPr lang="en-US" sz="1100" b="1" dirty="0">
                          <a:solidFill>
                            <a:schemeClr val="tx1"/>
                          </a:solidFill>
                        </a:rPr>
                        <a:t>How does responding to an artistic work develop the capacity to evaluate and think critically?</a:t>
                      </a:r>
                    </a:p>
                    <a:p>
                      <a:endParaRPr lang="en-US" sz="11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100" b="1" dirty="0">
                          <a:solidFill>
                            <a:schemeClr val="tx1"/>
                          </a:solidFill>
                        </a:rPr>
                        <a:t>How does engagement in the arts deepen recognition of one’s personal traits, strengths and challenges?</a:t>
                      </a:r>
                    </a:p>
                    <a:p>
                      <a:endParaRPr lang="en-US" sz="1100" dirty="0">
                        <a:solidFill>
                          <a:schemeClr val="tx1"/>
                        </a:solidFill>
                      </a:endParaRPr>
                    </a:p>
                    <a:p>
                      <a:r>
                        <a:rPr lang="en-US" sz="1100" b="1" dirty="0">
                          <a:solidFill>
                            <a:schemeClr val="tx1"/>
                          </a:solidFill>
                        </a:rPr>
                        <a:t>How does engaging in the arts provide opportunity to demonstrate awareness of the expectations for social interactions in a variety of settings?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2459160"/>
                  </a:ext>
                </a:extLst>
              </a:tr>
            </a:tbl>
          </a:graphicData>
        </a:graphic>
      </p:graphicFrame>
      <p:sp>
        <p:nvSpPr>
          <p:cNvPr id="4" name="TextBox 3">
            <a:extLst>
              <a:ext uri="{FF2B5EF4-FFF2-40B4-BE49-F238E27FC236}">
                <a16:creationId xmlns:a16="http://schemas.microsoft.com/office/drawing/2014/main" id="{3EFF5434-08CD-4EA0-817E-82E74823FBDB}"/>
              </a:ext>
            </a:extLst>
          </p:cNvPr>
          <p:cNvSpPr txBox="1"/>
          <p:nvPr/>
        </p:nvSpPr>
        <p:spPr>
          <a:xfrm>
            <a:off x="131261" y="525188"/>
            <a:ext cx="7583942" cy="2000548"/>
          </a:xfrm>
          <a:prstGeom prst="rect">
            <a:avLst/>
          </a:prstGeom>
          <a:noFill/>
        </p:spPr>
        <p:txBody>
          <a:bodyPr wrap="square" rtlCol="0">
            <a:spAutoFit/>
          </a:bodyPr>
          <a:lstStyle/>
          <a:p>
            <a:r>
              <a:rPr lang="en-US" sz="1400" b="1" dirty="0">
                <a:solidFill>
                  <a:srgbClr val="EC7524"/>
                </a:solidFill>
              </a:rPr>
              <a:t>What content should you focus on when facilitating </a:t>
            </a:r>
          </a:p>
          <a:p>
            <a:r>
              <a:rPr lang="en-US" sz="1400" b="1" dirty="0">
                <a:solidFill>
                  <a:srgbClr val="EC7524"/>
                </a:solidFill>
              </a:rPr>
              <a:t>SEL-aligned arts discussions with students?</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pPr>
            <a:r>
              <a:rPr lang="en-US" sz="1400" dirty="0">
                <a:latin typeface="Calibri" panose="020F0502020204030204" pitchFamily="34" charset="0"/>
                <a:ea typeface="Calibri" panose="020F0502020204030204" pitchFamily="34" charset="0"/>
                <a:cs typeface="Times New Roman" panose="02020603050405020304" pitchFamily="18" charset="0"/>
              </a:rPr>
              <a:t>The SEL competencies are embedded within arts education during everyday practice. Well-designed discussions using arts-specific Essential Questions (EQs) can help arts practitioners make explicit connections for students between artistic practices, the content being learned, and social-emotional learning. The SEL &amp; Arts e</a:t>
            </a:r>
            <a:r>
              <a:rPr lang="en-US" sz="1400" dirty="0">
                <a:effectLst/>
                <a:latin typeface="Calibri" panose="020F0502020204030204" pitchFamily="34" charset="0"/>
                <a:ea typeface="Calibri" panose="020F0502020204030204" pitchFamily="34" charset="0"/>
                <a:cs typeface="Times New Roman" panose="02020603050405020304" pitchFamily="18" charset="0"/>
              </a:rPr>
              <a:t>ssential </a:t>
            </a:r>
            <a:r>
              <a:rPr lang="en-US" sz="1400" dirty="0">
                <a:latin typeface="Calibri" panose="020F0502020204030204" pitchFamily="34" charset="0"/>
                <a:ea typeface="Calibri" panose="020F0502020204030204" pitchFamily="34" charset="0"/>
                <a:cs typeface="Times New Roman" panose="02020603050405020304" pitchFamily="18" charset="0"/>
              </a:rPr>
              <a:t>q</a:t>
            </a:r>
            <a:r>
              <a:rPr lang="en-US" sz="1400" dirty="0">
                <a:effectLst/>
                <a:latin typeface="Calibri" panose="020F0502020204030204" pitchFamily="34" charset="0"/>
                <a:ea typeface="Calibri" panose="020F0502020204030204" pitchFamily="34" charset="0"/>
                <a:cs typeface="Times New Roman" panose="02020603050405020304" pitchFamily="18" charset="0"/>
              </a:rPr>
              <a:t>uestions below are excerpted from a crosswalk framework created by the SEL and Arts Education Taskforce and align SEL competencies to the four clusters of the arts standards. Find </a:t>
            </a:r>
            <a:r>
              <a:rPr lang="en-US" sz="1400" dirty="0">
                <a:latin typeface="Calibri" panose="020F0502020204030204" pitchFamily="34" charset="0"/>
                <a:ea typeface="Calibri" panose="020F0502020204030204" pitchFamily="34" charset="0"/>
                <a:cs typeface="Times New Roman" panose="02020603050405020304" pitchFamily="18" charset="0"/>
              </a:rPr>
              <a:t>the complete framework and supporting</a:t>
            </a:r>
            <a:r>
              <a:rPr lang="en-US" sz="1400" dirty="0">
                <a:effectLst/>
                <a:latin typeface="Calibri" panose="020F0502020204030204" pitchFamily="34" charset="0"/>
                <a:ea typeface="Calibri" panose="020F0502020204030204" pitchFamily="34" charset="0"/>
                <a:cs typeface="Times New Roman" panose="02020603050405020304" pitchFamily="18" charset="0"/>
              </a:rPr>
              <a:t> resources in the link* below. </a:t>
            </a:r>
          </a:p>
          <a:p>
            <a:endParaRPr lang="en-US" sz="1200" b="1" dirty="0">
              <a:solidFill>
                <a:srgbClr val="EC7524"/>
              </a:solidFill>
            </a:endParaRPr>
          </a:p>
        </p:txBody>
      </p:sp>
      <p:sp>
        <p:nvSpPr>
          <p:cNvPr id="7" name="TextBox 6">
            <a:extLst>
              <a:ext uri="{FF2B5EF4-FFF2-40B4-BE49-F238E27FC236}">
                <a16:creationId xmlns:a16="http://schemas.microsoft.com/office/drawing/2014/main" id="{B97F5A5A-BE3B-4A91-B507-1BBDD31C8B45}"/>
              </a:ext>
            </a:extLst>
          </p:cNvPr>
          <p:cNvSpPr txBox="1"/>
          <p:nvPr/>
        </p:nvSpPr>
        <p:spPr>
          <a:xfrm>
            <a:off x="2624654" y="5195367"/>
            <a:ext cx="4874081" cy="3354765"/>
          </a:xfrm>
          <a:prstGeom prst="rect">
            <a:avLst/>
          </a:prstGeom>
          <a:solidFill>
            <a:srgbClr val="EC7524"/>
          </a:solidFill>
          <a:ln>
            <a:noFill/>
          </a:ln>
        </p:spPr>
        <p:txBody>
          <a:bodyPr wrap="square" rtlCol="0">
            <a:spAutoFit/>
          </a:bodyPr>
          <a:lstStyle/>
          <a:p>
            <a:pPr marL="0" marR="0" lvl="0" indent="0" defTabSz="914400" rtl="0" eaLnBrk="0" fontAlgn="base" latinLnBrk="0" hangingPunct="0">
              <a:lnSpc>
                <a:spcPct val="100000"/>
              </a:lnSpc>
              <a:spcBef>
                <a:spcPct val="0"/>
              </a:spcBef>
              <a:spcAft>
                <a:spcPct val="0"/>
              </a:spcAft>
              <a:buClrTx/>
              <a:buSzTx/>
              <a:buFontTx/>
              <a:buNone/>
              <a:tabLst/>
              <a:defRPr/>
            </a:pPr>
            <a:r>
              <a:rPr kumimoji="0" lang="en-US" sz="1600" b="1" strike="noStrike" kern="1200" cap="none" spc="0" normalizeH="0" baseline="0" noProof="0" dirty="0">
                <a:ln>
                  <a:noFill/>
                </a:ln>
                <a:solidFill>
                  <a:prstClr val="black"/>
                </a:solidFill>
                <a:effectLst/>
                <a:uLnTx/>
                <a:uFillTx/>
                <a:latin typeface="Calibri" panose="020F0502020204030204"/>
                <a:ea typeface="+mn-ea"/>
                <a:cs typeface="+mn-cs"/>
              </a:rPr>
              <a:t>What are some examples of </a:t>
            </a:r>
          </a:p>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a:solidFill>
                  <a:prstClr val="black"/>
                </a:solidFill>
                <a:latin typeface="Calibri" panose="020F0502020204030204"/>
              </a:rPr>
              <a:t>SEL is synergistic with and central to arts learning. A</a:t>
            </a:r>
            <a:r>
              <a:rPr kumimoji="0" lang="en-US" sz="1400" strike="noStrike" kern="1200" cap="none" spc="0" normalizeH="0" baseline="0" noProof="0" dirty="0" err="1">
                <a:ln>
                  <a:noFill/>
                </a:ln>
                <a:solidFill>
                  <a:prstClr val="black"/>
                </a:solidFill>
                <a:effectLst/>
                <a:uLnTx/>
                <a:uFillTx/>
                <a:latin typeface="Calibri" panose="020F0502020204030204"/>
                <a:ea typeface="+mn-ea"/>
                <a:cs typeface="+mn-cs"/>
              </a:rPr>
              <a:t>ctors</a:t>
            </a:r>
            <a:r>
              <a:rPr kumimoji="0" lang="en-US" sz="1400" strike="noStrike" kern="1200" cap="none" spc="0" normalizeH="0" baseline="0" noProof="0" dirty="0">
                <a:ln>
                  <a:noFill/>
                </a:ln>
                <a:solidFill>
                  <a:prstClr val="black"/>
                </a:solidFill>
                <a:effectLst/>
                <a:uLnTx/>
                <a:uFillTx/>
                <a:latin typeface="Calibri" panose="020F0502020204030204"/>
                <a:ea typeface="+mn-ea"/>
                <a:cs typeface="+mn-cs"/>
              </a:rPr>
              <a:t> develop empathy when they assume roles of characters whose personalities and situations are markedly different from their own. Group performances require cooperation, concentration, listening to colleagues. The thrill of an excellent performance boosts self-confidence.  These are broad descriptions but can become far more granular. </a:t>
            </a:r>
            <a:r>
              <a:rPr lang="en-US" altLang="en-US"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As stated by Farrington and </a:t>
            </a:r>
            <a:r>
              <a:rPr lang="en-US" altLang="en-US" sz="1400" dirty="0" err="1">
                <a:solidFill>
                  <a:prstClr val="black"/>
                </a:solidFill>
                <a:latin typeface="Calibri" panose="020F0502020204030204" pitchFamily="34" charset="0"/>
                <a:ea typeface="Calibri" panose="020F0502020204030204" pitchFamily="34" charset="0"/>
                <a:cs typeface="Times New Roman" panose="02020603050405020304" pitchFamily="18" charset="0"/>
              </a:rPr>
              <a:t>Shewfelt</a:t>
            </a:r>
            <a:r>
              <a:rPr lang="en-US" altLang="en-US" sz="1400" dirty="0">
                <a:solidFill>
                  <a:prstClr val="black"/>
                </a:solidFill>
                <a:latin typeface="Calibri" panose="020F0502020204030204" pitchFamily="34" charset="0"/>
                <a:ea typeface="Calibri" panose="020F0502020204030204" pitchFamily="34" charset="0"/>
                <a:cs typeface="Times New Roman" panose="02020603050405020304" pitchFamily="18" charset="0"/>
              </a:rPr>
              <a:t> (2020), “We argue that each of these daily art practices also have social-emotional components to them… For example, violin practice could include learning strategies to deal with performance anxiety, a theatre rehearsal could help a young actor learn to work with peers in practicing a scene and deciding on the subject of a mural could prompt youth to reflect on their feelings about important events in their lives” (p. 31).</a:t>
            </a:r>
          </a:p>
        </p:txBody>
      </p:sp>
      <p:sp>
        <p:nvSpPr>
          <p:cNvPr id="16" name="Title 15">
            <a:extLst>
              <a:ext uri="{FF2B5EF4-FFF2-40B4-BE49-F238E27FC236}">
                <a16:creationId xmlns:a16="http://schemas.microsoft.com/office/drawing/2014/main" id="{A5949285-627E-48A2-A237-E18FB0196870}"/>
              </a:ext>
            </a:extLst>
          </p:cNvPr>
          <p:cNvSpPr>
            <a:spLocks noGrp="1"/>
          </p:cNvSpPr>
          <p:nvPr>
            <p:ph type="title"/>
          </p:nvPr>
        </p:nvSpPr>
        <p:spPr>
          <a:xfrm>
            <a:off x="5052819" y="5085449"/>
            <a:ext cx="2630639" cy="561330"/>
          </a:xfrm>
        </p:spPr>
        <p:txBody>
          <a:bodyPr>
            <a:normAutofit/>
          </a:bodyPr>
          <a:lstStyle/>
          <a:p>
            <a:r>
              <a:rPr lang="en-US" sz="1600" b="1" dirty="0">
                <a:latin typeface="+mn-lt"/>
              </a:rPr>
              <a:t>SEL-centered arts learning?</a:t>
            </a:r>
          </a:p>
        </p:txBody>
      </p:sp>
    </p:spTree>
    <p:extLst>
      <p:ext uri="{BB962C8B-B14F-4D97-AF65-F5344CB8AC3E}">
        <p14:creationId xmlns:p14="http://schemas.microsoft.com/office/powerpoint/2010/main" val="49879709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vti_RoutingExistingProperties xmlns="0a4e05da-b9bc-4326-ad73-01ef31b95567" xsi:nil="true"/>
    <_dlc_DocIdPersistId xmlns="733efe1c-5bbe-4968-87dc-d400e65c879f">true</_dlc_DocIdPersistId>
    <_dlc_DocId xmlns="733efe1c-5bbe-4968-87dc-d400e65c879f">DESE-231-73207</_dlc_DocId>
    <_dlc_DocIdUrl xmlns="733efe1c-5bbe-4968-87dc-d400e65c879f">
      <Url>https://sharepoint.doemass.org/ese/webteam/cps/_layouts/DocIdRedir.aspx?ID=DESE-231-73207</Url>
      <Description>DESE-231-73207</Description>
    </_dlc_DocIdUrl>
  </documentManagement>
</p:properties>
</file>

<file path=customXml/item2.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3.xml><?xml version="1.0" encoding="utf-8"?>
<ct:contentTypeSchema xmlns:ct="http://schemas.microsoft.com/office/2006/metadata/contentType" xmlns:ma="http://schemas.microsoft.com/office/2006/metadata/properties/metaAttributes" ct:_="" ma:_="" ma:contentTypeName="Document" ma:contentTypeID="0x010100524261BFE874874F899C38CF9C771BFF" ma:contentTypeVersion="7" ma:contentTypeDescription="Create a new document." ma:contentTypeScope="" ma:versionID="1a175f6fd76af162c8631baf02b0c7de">
  <xsd:schema xmlns:xsd="http://www.w3.org/2001/XMLSchema" xmlns:xs="http://www.w3.org/2001/XMLSchema" xmlns:p="http://schemas.microsoft.com/office/2006/metadata/properties" xmlns:ns2="0a4e05da-b9bc-4326-ad73-01ef31b95567" xmlns:ns3="733efe1c-5bbe-4968-87dc-d400e65c879f" targetNamespace="http://schemas.microsoft.com/office/2006/metadata/properties" ma:root="true" ma:fieldsID="18e3a758e1be3a571da4157f53c3d381" ns2:_="" ns3:_="">
    <xsd:import namespace="0a4e05da-b9bc-4326-ad73-01ef31b95567"/>
    <xsd:import namespace="733efe1c-5bbe-4968-87dc-d400e65c879f"/>
    <xsd:element name="properties">
      <xsd:complexType>
        <xsd:sequence>
          <xsd:element name="documentManagement">
            <xsd:complexType>
              <xsd:all>
                <xsd:element ref="ns2:_vti_RoutingExistingPropertie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4e05da-b9bc-4326-ad73-01ef31b95567" elementFormDefault="qualified">
    <xsd:import namespace="http://schemas.microsoft.com/office/2006/documentManagement/types"/>
    <xsd:import namespace="http://schemas.microsoft.com/office/infopath/2007/PartnerControls"/>
    <xsd:element name="_vti_RoutingExistingProperties" ma:index="8" nillable="true" ma:displayName="Original Properties" ma:description="" ma:hidden="true" ma:internalName="_vti_RoutingExistingProperti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3efe1c-5bbe-4968-87dc-d400e65c879f"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dexed="true"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DropOffZoneRoutingForm</Edit>
  <New>DocumentLibraryForm</New>
</FormTemplates>
</file>

<file path=customXml/itemProps1.xml><?xml version="1.0" encoding="utf-8"?>
<ds:datastoreItem xmlns:ds="http://schemas.openxmlformats.org/officeDocument/2006/customXml" ds:itemID="{1BDD5EAC-3C74-4F02-AB18-A17930D4A42B}">
  <ds:schemaRefs>
    <ds:schemaRef ds:uri="http://schemas.microsoft.com/office/2006/metadata/properties"/>
    <ds:schemaRef ds:uri="http://schemas.microsoft.com/office/2006/documentManagement/types"/>
    <ds:schemaRef ds:uri="0a4e05da-b9bc-4326-ad73-01ef31b95567"/>
    <ds:schemaRef ds:uri="http://purl.org/dc/terms/"/>
    <ds:schemaRef ds:uri="733efe1c-5bbe-4968-87dc-d400e65c879f"/>
    <ds:schemaRef ds:uri="http://purl.org/dc/dcmitype/"/>
    <ds:schemaRef ds:uri="http://schemas.microsoft.com/office/infopath/2007/PartnerControls"/>
    <ds:schemaRef ds:uri="http://purl.org/dc/elements/1.1/"/>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93155BC-72C6-4388-9A0F-F32D6622C6E6}">
  <ds:schemaRefs>
    <ds:schemaRef ds:uri="http://schemas.microsoft.com/sharepoint/events"/>
  </ds:schemaRefs>
</ds:datastoreItem>
</file>

<file path=customXml/itemProps3.xml><?xml version="1.0" encoding="utf-8"?>
<ds:datastoreItem xmlns:ds="http://schemas.openxmlformats.org/officeDocument/2006/customXml" ds:itemID="{C6C92C26-0094-4B9E-988D-CA6E5987E8A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4e05da-b9bc-4326-ad73-01ef31b95567"/>
    <ds:schemaRef ds:uri="733efe1c-5bbe-4968-87dc-d400e65c879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3985897B-773B-46B1-9E0E-4C1BDDE3E3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3692</TotalTime>
  <Words>1012</Words>
  <Application>Microsoft Office PowerPoint</Application>
  <PresentationFormat>Custom</PresentationFormat>
  <Paragraphs>64</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Page 1 </vt:lpstr>
      <vt:lpstr>SEL-centered arts learning?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Quick Reference Guide for SEL in the Arts</dc:title>
  <dc:creator>DESE</dc:creator>
  <cp:lastModifiedBy>Zou, Dong (EOE)</cp:lastModifiedBy>
  <cp:revision>245</cp:revision>
  <cp:lastPrinted>2019-12-31T16:47:21Z</cp:lastPrinted>
  <dcterms:created xsi:type="dcterms:W3CDTF">2019-12-13T20:05:51Z</dcterms:created>
  <dcterms:modified xsi:type="dcterms:W3CDTF">2021-08-26T20:00:37Z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tadate">
    <vt:lpwstr>Aug 26 2021</vt:lpwstr>
  </property>
</Properties>
</file>