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5"/>
  </p:sldMasterIdLst>
  <p:notesMasterIdLst>
    <p:notesMasterId r:id="rId8"/>
  </p:notesMasterIdLst>
  <p:sldIdLst>
    <p:sldId id="260" r:id="rId6"/>
    <p:sldId id="259" r:id="rId7"/>
  </p:sldIdLst>
  <p:sldSz cx="7772400" cy="100584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ski, Dawn M.  (DESE)" initials="BDM(" lastIdx="1" clrIdx="0">
    <p:extLst>
      <p:ext uri="{19B8F6BF-5375-455C-9EA6-DF929625EA0E}">
        <p15:presenceInfo xmlns:p15="http://schemas.microsoft.com/office/powerpoint/2012/main" userId="S::dawn.benski@doe.mass.edu::24454f64-f9fe-441c-a30e-d0a09f80bf49" providerId="AD"/>
      </p:ext>
    </p:extLst>
  </p:cmAuthor>
  <p:cmAuthor id="2" name="Waterman, Craig (DESE)" initials="WC(" lastIdx="11" clrIdx="1">
    <p:extLst>
      <p:ext uri="{19B8F6BF-5375-455C-9EA6-DF929625EA0E}">
        <p15:presenceInfo xmlns:p15="http://schemas.microsoft.com/office/powerpoint/2012/main" userId="S-1-5-21-875326689-928589111-1252796590-22727" providerId="AD"/>
      </p:ext>
    </p:extLst>
  </p:cmAuthor>
  <p:cmAuthor id="3" name="Bradshaw, Rachel (DESE)" initials="BR(" lastIdx="12" clrIdx="2">
    <p:extLst>
      <p:ext uri="{19B8F6BF-5375-455C-9EA6-DF929625EA0E}">
        <p15:presenceInfo xmlns:p15="http://schemas.microsoft.com/office/powerpoint/2012/main" userId="S::rachel.bradshaw@doe.mass.edu::bb6051b2-126d-4fe0-b0fd-01c3a114f4cc" providerId="AD"/>
      </p:ext>
    </p:extLst>
  </p:cmAuthor>
  <p:cmAuthor id="4" name="Benski, Dawn M.  (DESE)" initials="BDM( [2]" lastIdx="4" clrIdx="3">
    <p:extLst>
      <p:ext uri="{19B8F6BF-5375-455C-9EA6-DF929625EA0E}">
        <p15:presenceInfo xmlns:p15="http://schemas.microsoft.com/office/powerpoint/2012/main" userId="S::Dawn.M.Benski@mass.gov::24454f64-f9fe-441c-a30e-d0a09f80bf49" providerId="AD"/>
      </p:ext>
    </p:extLst>
  </p:cmAuthor>
  <p:cmAuthor id="5" name="Pickens, Allison D. (DESE)" initials="PAD(" lastIdx="19" clrIdx="4">
    <p:extLst>
      <p:ext uri="{19B8F6BF-5375-455C-9EA6-DF929625EA0E}">
        <p15:presenceInfo xmlns:p15="http://schemas.microsoft.com/office/powerpoint/2012/main" userId="S::allison.d.pickens@mass.gov::0ae516b2-edfb-4233-9435-4118ae0fa7a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C84CC"/>
    <a:srgbClr val="164686"/>
    <a:srgbClr val="F5B88F"/>
    <a:srgbClr val="EC7524"/>
    <a:srgbClr val="DAE3F3"/>
    <a:srgbClr val="E8EEF8"/>
    <a:srgbClr val="E6E6E6"/>
    <a:srgbClr val="91A8CE"/>
    <a:srgbClr val="FBD9B5"/>
    <a:srgbClr val="E9BB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3" autoAdjust="0"/>
    <p:restoredTop sz="93390" autoAdjust="0"/>
  </p:normalViewPr>
  <p:slideViewPr>
    <p:cSldViewPr snapToGrid="0">
      <p:cViewPr varScale="1">
        <p:scale>
          <a:sx n="67" d="100"/>
          <a:sy n="67" d="100"/>
        </p:scale>
        <p:origin x="1032" y="84"/>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1.xml"/><Relationship Id="rId10"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944EF43-5126-4763-AB4E-CDEA93A5B5AD}" type="datetimeFigureOut">
              <a:rPr lang="en-US" smtClean="0"/>
              <a:t>8/26/2021</a:t>
            </a:fld>
            <a:endParaRPr lang="en-US"/>
          </a:p>
        </p:txBody>
      </p:sp>
      <p:sp>
        <p:nvSpPr>
          <p:cNvPr id="4" name="Slide Image Placeholder 3"/>
          <p:cNvSpPr>
            <a:spLocks noGrp="1" noRot="1" noChangeAspect="1"/>
          </p:cNvSpPr>
          <p:nvPr>
            <p:ph type="sldImg" idx="2"/>
          </p:nvPr>
        </p:nvSpPr>
        <p:spPr>
          <a:xfrm>
            <a:off x="2293938" y="1162050"/>
            <a:ext cx="242252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4D234583-FC24-4905-AAD1-10A263C9685F}" type="slidenum">
              <a:rPr lang="en-US" smtClean="0"/>
              <a:t>‹#›</a:t>
            </a:fld>
            <a:endParaRPr lang="en-US"/>
          </a:p>
        </p:txBody>
      </p:sp>
    </p:spTree>
    <p:extLst>
      <p:ext uri="{BB962C8B-B14F-4D97-AF65-F5344CB8AC3E}">
        <p14:creationId xmlns:p14="http://schemas.microsoft.com/office/powerpoint/2010/main" val="2007836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D234583-FC24-4905-AAD1-10A263C9685F}" type="slidenum">
              <a:rPr lang="en-US" smtClean="0"/>
              <a:t>1</a:t>
            </a:fld>
            <a:endParaRPr lang="en-US"/>
          </a:p>
        </p:txBody>
      </p:sp>
    </p:spTree>
    <p:extLst>
      <p:ext uri="{BB962C8B-B14F-4D97-AF65-F5344CB8AC3E}">
        <p14:creationId xmlns:p14="http://schemas.microsoft.com/office/powerpoint/2010/main" val="3745945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D50F330-1702-4C59-8C08-870BA12E6EDC}" type="datetimeFigureOut">
              <a:rPr lang="en-US" smtClean="0"/>
              <a:t>8/26/2021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B85059-5764-4A6B-8530-8E615165E08D}" type="slidenum">
              <a:rPr lang="en-US" smtClean="0"/>
              <a:t>‹#›</a:t>
            </a:fld>
            <a:endParaRPr lang="en-US"/>
          </a:p>
        </p:txBody>
      </p:sp>
    </p:spTree>
    <p:extLst>
      <p:ext uri="{BB962C8B-B14F-4D97-AF65-F5344CB8AC3E}">
        <p14:creationId xmlns:p14="http://schemas.microsoft.com/office/powerpoint/2010/main" val="2270911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50F330-1702-4C59-8C08-870BA12E6EDC}" type="datetimeFigureOut">
              <a:rPr lang="en-US" smtClean="0"/>
              <a:t>8/26/2021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B85059-5764-4A6B-8530-8E615165E08D}" type="slidenum">
              <a:rPr lang="en-US" smtClean="0"/>
              <a:t>‹#›</a:t>
            </a:fld>
            <a:endParaRPr lang="en-US"/>
          </a:p>
        </p:txBody>
      </p:sp>
    </p:spTree>
    <p:extLst>
      <p:ext uri="{BB962C8B-B14F-4D97-AF65-F5344CB8AC3E}">
        <p14:creationId xmlns:p14="http://schemas.microsoft.com/office/powerpoint/2010/main" val="2739205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50F330-1702-4C59-8C08-870BA12E6EDC}" type="datetimeFigureOut">
              <a:rPr lang="en-US" smtClean="0"/>
              <a:t>8/26/2021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B85059-5764-4A6B-8530-8E615165E08D}" type="slidenum">
              <a:rPr lang="en-US" smtClean="0"/>
              <a:t>‹#›</a:t>
            </a:fld>
            <a:endParaRPr lang="en-US"/>
          </a:p>
        </p:txBody>
      </p:sp>
    </p:spTree>
    <p:extLst>
      <p:ext uri="{BB962C8B-B14F-4D97-AF65-F5344CB8AC3E}">
        <p14:creationId xmlns:p14="http://schemas.microsoft.com/office/powerpoint/2010/main" val="1990554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50F330-1702-4C59-8C08-870BA12E6EDC}" type="datetimeFigureOut">
              <a:rPr lang="en-US" smtClean="0"/>
              <a:t>8/26/2021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B85059-5764-4A6B-8530-8E615165E08D}" type="slidenum">
              <a:rPr lang="en-US" smtClean="0"/>
              <a:t>‹#›</a:t>
            </a:fld>
            <a:endParaRPr lang="en-US"/>
          </a:p>
        </p:txBody>
      </p:sp>
    </p:spTree>
    <p:extLst>
      <p:ext uri="{BB962C8B-B14F-4D97-AF65-F5344CB8AC3E}">
        <p14:creationId xmlns:p14="http://schemas.microsoft.com/office/powerpoint/2010/main" val="3493139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D50F330-1702-4C59-8C08-870BA12E6EDC}" type="datetimeFigureOut">
              <a:rPr lang="en-US" smtClean="0"/>
              <a:t>8/26/2021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B85059-5764-4A6B-8530-8E615165E08D}" type="slidenum">
              <a:rPr lang="en-US" smtClean="0"/>
              <a:t>‹#›</a:t>
            </a:fld>
            <a:endParaRPr lang="en-US"/>
          </a:p>
        </p:txBody>
      </p:sp>
    </p:spTree>
    <p:extLst>
      <p:ext uri="{BB962C8B-B14F-4D97-AF65-F5344CB8AC3E}">
        <p14:creationId xmlns:p14="http://schemas.microsoft.com/office/powerpoint/2010/main" val="4092037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D50F330-1702-4C59-8C08-870BA12E6EDC}" type="datetimeFigureOut">
              <a:rPr lang="en-US" smtClean="0"/>
              <a:t>8/26/2021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B85059-5764-4A6B-8530-8E615165E08D}" type="slidenum">
              <a:rPr lang="en-US" smtClean="0"/>
              <a:t>‹#›</a:t>
            </a:fld>
            <a:endParaRPr lang="en-US"/>
          </a:p>
        </p:txBody>
      </p:sp>
    </p:spTree>
    <p:extLst>
      <p:ext uri="{BB962C8B-B14F-4D97-AF65-F5344CB8AC3E}">
        <p14:creationId xmlns:p14="http://schemas.microsoft.com/office/powerpoint/2010/main" val="3591182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D50F330-1702-4C59-8C08-870BA12E6EDC}" type="datetimeFigureOut">
              <a:rPr lang="en-US" smtClean="0"/>
              <a:t>8/26/2021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B85059-5764-4A6B-8530-8E615165E08D}" type="slidenum">
              <a:rPr lang="en-US" smtClean="0"/>
              <a:t>‹#›</a:t>
            </a:fld>
            <a:endParaRPr lang="en-US"/>
          </a:p>
        </p:txBody>
      </p:sp>
    </p:spTree>
    <p:extLst>
      <p:ext uri="{BB962C8B-B14F-4D97-AF65-F5344CB8AC3E}">
        <p14:creationId xmlns:p14="http://schemas.microsoft.com/office/powerpoint/2010/main" val="1327124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D50F330-1702-4C59-8C08-870BA12E6EDC}" type="datetimeFigureOut">
              <a:rPr lang="en-US" smtClean="0"/>
              <a:t>8/26/2021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B85059-5764-4A6B-8530-8E615165E08D}" type="slidenum">
              <a:rPr lang="en-US" smtClean="0"/>
              <a:t>‹#›</a:t>
            </a:fld>
            <a:endParaRPr lang="en-US"/>
          </a:p>
        </p:txBody>
      </p:sp>
    </p:spTree>
    <p:extLst>
      <p:ext uri="{BB962C8B-B14F-4D97-AF65-F5344CB8AC3E}">
        <p14:creationId xmlns:p14="http://schemas.microsoft.com/office/powerpoint/2010/main" val="2662621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50F330-1702-4C59-8C08-870BA12E6EDC}" type="datetimeFigureOut">
              <a:rPr lang="en-US" smtClean="0"/>
              <a:t>8/26/2021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B85059-5764-4A6B-8530-8E615165E08D}" type="slidenum">
              <a:rPr lang="en-US" smtClean="0"/>
              <a:t>‹#›</a:t>
            </a:fld>
            <a:endParaRPr lang="en-US"/>
          </a:p>
        </p:txBody>
      </p:sp>
    </p:spTree>
    <p:extLst>
      <p:ext uri="{BB962C8B-B14F-4D97-AF65-F5344CB8AC3E}">
        <p14:creationId xmlns:p14="http://schemas.microsoft.com/office/powerpoint/2010/main" val="854582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6D50F330-1702-4C59-8C08-870BA12E6EDC}" type="datetimeFigureOut">
              <a:rPr lang="en-US" smtClean="0"/>
              <a:t>8/26/2021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B85059-5764-4A6B-8530-8E615165E08D}" type="slidenum">
              <a:rPr lang="en-US" smtClean="0"/>
              <a:t>‹#›</a:t>
            </a:fld>
            <a:endParaRPr lang="en-US"/>
          </a:p>
        </p:txBody>
      </p:sp>
    </p:spTree>
    <p:extLst>
      <p:ext uri="{BB962C8B-B14F-4D97-AF65-F5344CB8AC3E}">
        <p14:creationId xmlns:p14="http://schemas.microsoft.com/office/powerpoint/2010/main" val="3149400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6D50F330-1702-4C59-8C08-870BA12E6EDC}" type="datetimeFigureOut">
              <a:rPr lang="en-US" smtClean="0"/>
              <a:t>8/26/2021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B85059-5764-4A6B-8530-8E615165E08D}" type="slidenum">
              <a:rPr lang="en-US" smtClean="0"/>
              <a:t>‹#›</a:t>
            </a:fld>
            <a:endParaRPr lang="en-US"/>
          </a:p>
        </p:txBody>
      </p:sp>
    </p:spTree>
    <p:extLst>
      <p:ext uri="{BB962C8B-B14F-4D97-AF65-F5344CB8AC3E}">
        <p14:creationId xmlns:p14="http://schemas.microsoft.com/office/powerpoint/2010/main" val="204878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6D50F330-1702-4C59-8C08-870BA12E6EDC}" type="datetimeFigureOut">
              <a:rPr lang="en-US" smtClean="0"/>
              <a:t>8/26/2021</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9FB85059-5764-4A6B-8530-8E615165E08D}" type="slidenum">
              <a:rPr lang="en-US" smtClean="0"/>
              <a:t>‹#›</a:t>
            </a:fld>
            <a:endParaRPr lang="en-US"/>
          </a:p>
        </p:txBody>
      </p:sp>
    </p:spTree>
    <p:extLst>
      <p:ext uri="{BB962C8B-B14F-4D97-AF65-F5344CB8AC3E}">
        <p14:creationId xmlns:p14="http://schemas.microsoft.com/office/powerpoint/2010/main" val="7632824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hyperlink" Target="https://www.nbcnews.com/news/asian-america/pixar-s-bao-sentient-dumpling-explores-family-love-food-n868726" TargetMode="External"/><Relationship Id="rId2" Type="http://schemas.openxmlformats.org/officeDocument/2006/relationships/hyperlink" Target="https://sffilm.org/wp-content/uploads/2019/10/SFFILM_EDU_StudyGuide_Hair-Love.pdf" TargetMode="Externa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948B2C30-EE3E-4245-9B98-32CCFBFF9A01}"/>
              </a:ext>
            </a:extLst>
          </p:cNvPr>
          <p:cNvSpPr/>
          <p:nvPr/>
        </p:nvSpPr>
        <p:spPr>
          <a:xfrm>
            <a:off x="-8840" y="3782648"/>
            <a:ext cx="7790077" cy="4777398"/>
          </a:xfrm>
          <a:prstGeom prst="rect">
            <a:avLst/>
          </a:prstGeom>
          <a:solidFill>
            <a:srgbClr val="EC7524"/>
          </a:solidFill>
          <a:ln>
            <a:noFill/>
          </a:ln>
        </p:spPr>
        <p:style>
          <a:lnRef idx="0">
            <a:schemeClr val="accent2"/>
          </a:lnRef>
          <a:fillRef idx="3">
            <a:schemeClr val="accent2"/>
          </a:fillRef>
          <a:effectRef idx="3">
            <a:schemeClr val="accent2"/>
          </a:effectRef>
          <a:fontRef idx="minor">
            <a:schemeClr val="lt1"/>
          </a:fontRef>
        </p:style>
        <p:txBody>
          <a:bodyPr wrap="square">
            <a:spAutoFit/>
          </a:bodyPr>
          <a:lstStyle/>
          <a:p>
            <a:pPr marR="0" lvl="0">
              <a:lnSpc>
                <a:spcPct val="107000"/>
              </a:lnSpc>
              <a:spcBef>
                <a:spcPts val="0"/>
              </a:spcBef>
              <a:spcAft>
                <a:spcPts val="0"/>
              </a:spcAft>
            </a:pPr>
            <a:r>
              <a:rPr lang="en-US" b="1" dirty="0">
                <a:latin typeface="Calibri" panose="020F0502020204030204" pitchFamily="34" charset="0"/>
                <a:ea typeface="Calibri" panose="020F0502020204030204" pitchFamily="34" charset="0"/>
                <a:cs typeface="Times New Roman" panose="02020603050405020304" pitchFamily="18" charset="0"/>
              </a:rPr>
              <a:t>Creativity, Identity, and Mastery in the Visual and Media Arts</a:t>
            </a:r>
          </a:p>
          <a:p>
            <a:pPr marR="0" lvl="0">
              <a:lnSpc>
                <a:spcPct val="107000"/>
              </a:lnSpc>
              <a:spcBef>
                <a:spcPts val="0"/>
              </a:spcBef>
              <a:spcAft>
                <a:spcPts val="0"/>
              </a:spcAft>
            </a:pP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sz="11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sz="11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sz="1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22" name="TextBox 21">
            <a:extLst>
              <a:ext uri="{FF2B5EF4-FFF2-40B4-BE49-F238E27FC236}">
                <a16:creationId xmlns:a16="http://schemas.microsoft.com/office/drawing/2014/main" id="{B26D13E8-0E9A-4F04-918C-45DF26D7BCB5}"/>
              </a:ext>
            </a:extLst>
          </p:cNvPr>
          <p:cNvSpPr txBox="1"/>
          <p:nvPr/>
        </p:nvSpPr>
        <p:spPr>
          <a:xfrm>
            <a:off x="8839" y="5634467"/>
            <a:ext cx="7763561" cy="2862322"/>
          </a:xfrm>
          <a:prstGeom prst="rect">
            <a:avLst/>
          </a:prstGeom>
          <a:noFill/>
        </p:spPr>
        <p:txBody>
          <a:bodyPr wrap="square" rtlCol="0">
            <a:spAutoFit/>
          </a:bodyPr>
          <a:lstStyle/>
          <a:p>
            <a:r>
              <a:rPr kumimoji="0" lang="en-US" sz="1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both teachers and students. To teach for mastery, learning should align to the artistic practices </a:t>
            </a:r>
          </a:p>
          <a:p>
            <a:r>
              <a:rPr kumimoji="0" lang="en-US" sz="1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and supporting content standards, which require students to grapple with rigorous concepts and </a:t>
            </a:r>
          </a:p>
          <a:p>
            <a:r>
              <a:rPr kumimoji="0" lang="en-US" sz="1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skills in order to successfully execute their artistic ideas.</a:t>
            </a:r>
          </a:p>
          <a:p>
            <a:endParaRPr kumimoji="0" lang="en-US" sz="1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r>
              <a:rPr lang="en-US" sz="1200" b="1" dirty="0"/>
              <a:t>What does a typical day look like in an art program centered on creativity, identity, and mastery?</a:t>
            </a:r>
          </a:p>
          <a:p>
            <a:r>
              <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mn-cs"/>
              </a:rPr>
              <a:t>Since students bring their own lives and unique interests to art class, there is a lot of motivation and engagement is often lively and varied. With teacher support at the start of class, students identify which concepts and skills they must master in order to execute their artistic ideas, ideas that may be generated by examining diverse artwork. </a:t>
            </a:r>
            <a:r>
              <a:rPr lang="en-US" sz="1200" dirty="0">
                <a:solidFill>
                  <a:srgbClr val="000000"/>
                </a:solidFill>
                <a:latin typeface="Calibri" panose="020F0502020204030204"/>
              </a:rPr>
              <a:t>T</a:t>
            </a:r>
            <a:r>
              <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mn-cs"/>
              </a:rPr>
              <a:t>he tasks students undertake may require them to investigate multiple approaches to solve artistic problems they encounter. The art teacher circles around asking facilitative questions that require students to think deeply about how to execute their artistic intent. The art teacher may use teachable moments to draw the entire class’ attention to a possible solution, art technique, or concept that will assist students’ work or perseverance through creative blocks. Since student voice and choice is emphasized over teacher direction and are therefore not executions of teacher' artistic intent, student outcomes will include final products with more variability in appearance. These outcomes may showcase the student’s own aesthetic appreciation and artistic development versus an adult-imposed concept of beauty. </a:t>
            </a:r>
          </a:p>
        </p:txBody>
      </p:sp>
      <p:sp>
        <p:nvSpPr>
          <p:cNvPr id="14" name="TextBox 13">
            <a:extLst>
              <a:ext uri="{FF2B5EF4-FFF2-40B4-BE49-F238E27FC236}">
                <a16:creationId xmlns:a16="http://schemas.microsoft.com/office/drawing/2014/main" id="{BA1BC47D-2C66-4688-BC9E-B4587FC284E4}"/>
              </a:ext>
            </a:extLst>
          </p:cNvPr>
          <p:cNvSpPr txBox="1"/>
          <p:nvPr/>
        </p:nvSpPr>
        <p:spPr>
          <a:xfrm>
            <a:off x="-8839" y="3438862"/>
            <a:ext cx="3327486" cy="369332"/>
          </a:xfrm>
          <a:prstGeom prst="rect">
            <a:avLst/>
          </a:prstGeom>
          <a:solidFill>
            <a:srgbClr val="F5B88F"/>
          </a:solidFill>
        </p:spPr>
        <p:txBody>
          <a:bodyPr wrap="square" rtlCol="0">
            <a:spAutoFit/>
          </a:bodyPr>
          <a:lstStyle/>
          <a:p>
            <a:r>
              <a:rPr lang="en-US" b="1" dirty="0">
                <a:solidFill>
                  <a:schemeClr val="accent1"/>
                </a:solidFill>
              </a:rPr>
              <a:t>How to Center…</a:t>
            </a:r>
          </a:p>
        </p:txBody>
      </p:sp>
      <p:pic>
        <p:nvPicPr>
          <p:cNvPr id="15" name="Picture 14" descr="Page 1 with Starman Logo">
            <a:extLst>
              <a:ext uri="{FF2B5EF4-FFF2-40B4-BE49-F238E27FC236}">
                <a16:creationId xmlns:a16="http://schemas.microsoft.com/office/drawing/2014/main" id="{558E9BBF-5CBD-4A50-97DE-EA3DA7351BF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30572" y="8664554"/>
            <a:ext cx="681290" cy="1323123"/>
          </a:xfrm>
          <a:prstGeom prst="rect">
            <a:avLst/>
          </a:prstGeom>
        </p:spPr>
      </p:pic>
      <p:sp>
        <p:nvSpPr>
          <p:cNvPr id="2" name="Title 1">
            <a:extLst>
              <a:ext uri="{FF2B5EF4-FFF2-40B4-BE49-F238E27FC236}">
                <a16:creationId xmlns:a16="http://schemas.microsoft.com/office/drawing/2014/main" id="{1C5CDF6E-01FD-4030-B976-3A6FE80AF115}"/>
              </a:ext>
            </a:extLst>
          </p:cNvPr>
          <p:cNvSpPr>
            <a:spLocks noGrp="1"/>
          </p:cNvSpPr>
          <p:nvPr>
            <p:ph type="ctrTitle"/>
          </p:nvPr>
        </p:nvSpPr>
        <p:spPr>
          <a:xfrm>
            <a:off x="-17678" y="1805928"/>
            <a:ext cx="3481754" cy="481410"/>
          </a:xfrm>
          <a:solidFill>
            <a:srgbClr val="164686"/>
          </a:solidFill>
          <a:ln/>
        </p:spPr>
        <p:style>
          <a:lnRef idx="1">
            <a:schemeClr val="accent5"/>
          </a:lnRef>
          <a:fillRef idx="3">
            <a:schemeClr val="accent5"/>
          </a:fillRef>
          <a:effectRef idx="2">
            <a:schemeClr val="accent5"/>
          </a:effectRef>
          <a:fontRef idx="minor">
            <a:schemeClr val="lt1"/>
          </a:fontRef>
        </p:style>
        <p:txBody>
          <a:bodyPr>
            <a:normAutofit/>
          </a:bodyPr>
          <a:lstStyle/>
          <a:p>
            <a:r>
              <a:rPr lang="en-US" sz="1100" dirty="0">
                <a:solidFill>
                  <a:srgbClr val="164686"/>
                </a:solidFill>
                <a:latin typeface="+mn-lt"/>
              </a:rPr>
              <a:t>Page 1</a:t>
            </a:r>
            <a:br>
              <a:rPr lang="en-US" sz="1100" dirty="0">
                <a:latin typeface="+mn-lt"/>
              </a:rPr>
            </a:br>
            <a:endParaRPr lang="en-US" sz="1100" dirty="0">
              <a:latin typeface="+mn-lt"/>
            </a:endParaRPr>
          </a:p>
        </p:txBody>
      </p:sp>
      <p:sp>
        <p:nvSpPr>
          <p:cNvPr id="4" name="Rectangle 3">
            <a:extLst>
              <a:ext uri="{FF2B5EF4-FFF2-40B4-BE49-F238E27FC236}">
                <a16:creationId xmlns:a16="http://schemas.microsoft.com/office/drawing/2014/main" id="{675BD7CE-EC20-4D2E-A648-903ED91D88A1}"/>
              </a:ext>
            </a:extLst>
          </p:cNvPr>
          <p:cNvSpPr/>
          <p:nvPr/>
        </p:nvSpPr>
        <p:spPr>
          <a:xfrm>
            <a:off x="-85973" y="1796749"/>
            <a:ext cx="3481754" cy="543162"/>
          </a:xfrm>
          <a:prstGeom prst="rect">
            <a:avLst/>
          </a:prstGeom>
        </p:spPr>
        <p:txBody>
          <a:bodyPr wrap="square">
            <a:spAutoFit/>
          </a:bodyPr>
          <a:lstStyle/>
          <a:p>
            <a:pPr algn="ctr">
              <a:lnSpc>
                <a:spcPct val="107000"/>
              </a:lnSpc>
              <a:spcAft>
                <a:spcPts val="800"/>
              </a:spcAft>
            </a:pPr>
            <a:r>
              <a:rPr lang="en-US" sz="14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Three Important Ways to put the Arts Framework into Practice</a:t>
            </a:r>
          </a:p>
        </p:txBody>
      </p:sp>
      <p:sp>
        <p:nvSpPr>
          <p:cNvPr id="6" name="TextBox 5">
            <a:extLst>
              <a:ext uri="{FF2B5EF4-FFF2-40B4-BE49-F238E27FC236}">
                <a16:creationId xmlns:a16="http://schemas.microsoft.com/office/drawing/2014/main" id="{CFDC9B01-73BD-4C87-AC96-70A5EE64B0DE}"/>
              </a:ext>
            </a:extLst>
          </p:cNvPr>
          <p:cNvSpPr txBox="1"/>
          <p:nvPr/>
        </p:nvSpPr>
        <p:spPr>
          <a:xfrm>
            <a:off x="326786" y="8897903"/>
            <a:ext cx="288862" cy="338554"/>
          </a:xfrm>
          <a:prstGeom prst="rect">
            <a:avLst/>
          </a:prstGeom>
          <a:noFill/>
        </p:spPr>
        <p:txBody>
          <a:bodyPr wrap="none" rtlCol="0">
            <a:spAutoFit/>
          </a:bodyPr>
          <a:lstStyle/>
          <a:p>
            <a:r>
              <a:rPr lang="en-US" sz="1600" dirty="0"/>
              <a:t>1</a:t>
            </a:r>
          </a:p>
        </p:txBody>
      </p:sp>
      <p:sp>
        <p:nvSpPr>
          <p:cNvPr id="3" name="TextBox 2">
            <a:extLst>
              <a:ext uri="{FF2B5EF4-FFF2-40B4-BE49-F238E27FC236}">
                <a16:creationId xmlns:a16="http://schemas.microsoft.com/office/drawing/2014/main" id="{D90A968C-5E19-4212-A02A-204D3C4FC5CB}"/>
              </a:ext>
            </a:extLst>
          </p:cNvPr>
          <p:cNvSpPr txBox="1"/>
          <p:nvPr/>
        </p:nvSpPr>
        <p:spPr>
          <a:xfrm>
            <a:off x="0" y="2309139"/>
            <a:ext cx="3292130" cy="1107996"/>
          </a:xfrm>
          <a:prstGeom prst="rect">
            <a:avLst/>
          </a:prstGeom>
          <a:solidFill>
            <a:schemeClr val="bg1"/>
          </a:solidFill>
        </p:spPr>
        <p:txBody>
          <a:bodyPr wrap="square" rtlCol="0">
            <a:spAutoFit/>
          </a:bodyPr>
          <a:lstStyle/>
          <a:p>
            <a:r>
              <a:rPr lang="en-US" sz="1100" b="1" dirty="0">
                <a:solidFill>
                  <a:srgbClr val="EC7524"/>
                </a:solidFill>
                <a:latin typeface="Calibri" panose="020F0502020204030204" pitchFamily="34" charset="0"/>
                <a:ea typeface="Calibri" panose="020F0502020204030204" pitchFamily="34" charset="0"/>
                <a:cs typeface="Times New Roman" panose="02020603050405020304" pitchFamily="18" charset="0"/>
              </a:rPr>
              <a:t>Creativity</a:t>
            </a:r>
            <a:r>
              <a:rPr lang="en-US" sz="1100" b="1" i="1" dirty="0">
                <a:solidFill>
                  <a:srgbClr val="EC7524"/>
                </a:solidFill>
                <a:latin typeface="Calibri" panose="020F0502020204030204" pitchFamily="34" charset="0"/>
                <a:ea typeface="Calibri" panose="020F0502020204030204" pitchFamily="34" charset="0"/>
                <a:cs typeface="Times New Roman" panose="02020603050405020304" pitchFamily="18" charset="0"/>
              </a:rPr>
              <a:t>: </a:t>
            </a:r>
          </a:p>
          <a:p>
            <a:r>
              <a:rPr lang="en-US" sz="1100" i="1" dirty="0">
                <a:latin typeface="Calibri" panose="020F0502020204030204" pitchFamily="34" charset="0"/>
                <a:ea typeface="Calibri" panose="020F0502020204030204" pitchFamily="34" charset="0"/>
                <a:cs typeface="Times New Roman" panose="02020603050405020304" pitchFamily="18" charset="0"/>
              </a:rPr>
              <a:t>Let </a:t>
            </a:r>
            <a:r>
              <a:rPr lang="en-US" sz="1100" b="1" i="1" dirty="0">
                <a:solidFill>
                  <a:srgbClr val="164686"/>
                </a:solidFill>
                <a:latin typeface="Calibri" panose="020F0502020204030204" pitchFamily="34" charset="0"/>
                <a:ea typeface="Calibri" panose="020F0502020204030204" pitchFamily="34" charset="0"/>
                <a:cs typeface="Times New Roman" panose="02020603050405020304" pitchFamily="18" charset="0"/>
              </a:rPr>
              <a:t>Artistic Intent</a:t>
            </a:r>
            <a:r>
              <a:rPr lang="en-US" sz="1100" i="1" dirty="0">
                <a:solidFill>
                  <a:srgbClr val="164686"/>
                </a:solidFill>
                <a:latin typeface="Calibri" panose="020F0502020204030204" pitchFamily="34" charset="0"/>
                <a:ea typeface="Calibri" panose="020F0502020204030204" pitchFamily="34" charset="0"/>
                <a:cs typeface="Times New Roman" panose="02020603050405020304" pitchFamily="18" charset="0"/>
              </a:rPr>
              <a:t> </a:t>
            </a:r>
            <a:r>
              <a:rPr lang="en-US" sz="1100" i="1" dirty="0">
                <a:latin typeface="Calibri" panose="020F0502020204030204" pitchFamily="34" charset="0"/>
                <a:ea typeface="Calibri" panose="020F0502020204030204" pitchFamily="34" charset="0"/>
                <a:cs typeface="Times New Roman" panose="02020603050405020304" pitchFamily="18" charset="0"/>
              </a:rPr>
              <a:t>Drive the Lesson.</a:t>
            </a:r>
          </a:p>
          <a:p>
            <a:r>
              <a:rPr lang="en-US" sz="1100" b="1" dirty="0">
                <a:solidFill>
                  <a:srgbClr val="EC7524"/>
                </a:solidFill>
                <a:latin typeface="Calibri" panose="020F0502020204030204" pitchFamily="34" charset="0"/>
                <a:ea typeface="Calibri" panose="020F0502020204030204" pitchFamily="34" charset="0"/>
                <a:cs typeface="Times New Roman" panose="02020603050405020304" pitchFamily="18" charset="0"/>
              </a:rPr>
              <a:t>Identity: </a:t>
            </a:r>
          </a:p>
          <a:p>
            <a:r>
              <a:rPr lang="en-US" sz="1100" i="1" dirty="0">
                <a:latin typeface="Calibri" panose="020F0502020204030204" pitchFamily="34" charset="0"/>
                <a:ea typeface="Calibri" panose="020F0502020204030204" pitchFamily="34" charset="0"/>
                <a:cs typeface="Times New Roman" panose="02020603050405020304" pitchFamily="18" charset="0"/>
              </a:rPr>
              <a:t>Reflect </a:t>
            </a:r>
            <a:r>
              <a:rPr lang="en-US" sz="1100" b="1" i="1" dirty="0">
                <a:solidFill>
                  <a:srgbClr val="164686"/>
                </a:solidFill>
                <a:latin typeface="Calibri" panose="020F0502020204030204" pitchFamily="34" charset="0"/>
                <a:ea typeface="Calibri" panose="020F0502020204030204" pitchFamily="34" charset="0"/>
                <a:cs typeface="Times New Roman" panose="02020603050405020304" pitchFamily="18" charset="0"/>
              </a:rPr>
              <a:t>Diverse Cultures</a:t>
            </a:r>
            <a:r>
              <a:rPr lang="en-US" sz="1100" i="1" dirty="0">
                <a:latin typeface="Calibri" panose="020F0502020204030204" pitchFamily="34" charset="0"/>
                <a:ea typeface="Calibri" panose="020F0502020204030204" pitchFamily="34" charset="0"/>
                <a:cs typeface="Times New Roman" panose="02020603050405020304" pitchFamily="18" charset="0"/>
              </a:rPr>
              <a:t>, Values, &amp; Experiences.*</a:t>
            </a:r>
          </a:p>
          <a:p>
            <a:r>
              <a:rPr lang="en-US" sz="1100" b="1" dirty="0">
                <a:solidFill>
                  <a:srgbClr val="EC7524"/>
                </a:solidFill>
                <a:latin typeface="Calibri" panose="020F0502020204030204" pitchFamily="34" charset="0"/>
                <a:ea typeface="Calibri" panose="020F0502020204030204" pitchFamily="34" charset="0"/>
                <a:cs typeface="Times New Roman" panose="02020603050405020304" pitchFamily="18" charset="0"/>
              </a:rPr>
              <a:t>Mastery: </a:t>
            </a:r>
          </a:p>
          <a:p>
            <a:r>
              <a:rPr lang="en-US" sz="1100" i="1" dirty="0">
                <a:latin typeface="Calibri" panose="020F0502020204030204" pitchFamily="34" charset="0"/>
                <a:ea typeface="Calibri" panose="020F0502020204030204" pitchFamily="34" charset="0"/>
                <a:cs typeface="Times New Roman" panose="02020603050405020304" pitchFamily="18" charset="0"/>
              </a:rPr>
              <a:t>Develop </a:t>
            </a:r>
            <a:r>
              <a:rPr lang="en-US" sz="1100" b="1" i="1" dirty="0">
                <a:solidFill>
                  <a:srgbClr val="164686"/>
                </a:solidFill>
                <a:latin typeface="Calibri" panose="020F0502020204030204" pitchFamily="34" charset="0"/>
                <a:ea typeface="Calibri" panose="020F0502020204030204" pitchFamily="34" charset="0"/>
                <a:cs typeface="Times New Roman" panose="02020603050405020304" pitchFamily="18" charset="0"/>
              </a:rPr>
              <a:t>Artistic Practices</a:t>
            </a:r>
            <a:r>
              <a:rPr lang="en-US" sz="1100" i="1" dirty="0">
                <a:latin typeface="Calibri" panose="020F0502020204030204" pitchFamily="34" charset="0"/>
                <a:ea typeface="Calibri" panose="020F0502020204030204" pitchFamily="34" charset="0"/>
                <a:cs typeface="Times New Roman" panose="02020603050405020304" pitchFamily="18" charset="0"/>
              </a:rPr>
              <a:t>.</a:t>
            </a:r>
          </a:p>
        </p:txBody>
      </p:sp>
      <p:sp>
        <p:nvSpPr>
          <p:cNvPr id="10" name="Text Box 18">
            <a:extLst>
              <a:ext uri="{FF2B5EF4-FFF2-40B4-BE49-F238E27FC236}">
                <a16:creationId xmlns:a16="http://schemas.microsoft.com/office/drawing/2014/main" id="{67879587-9CA7-4746-AD43-D1F816BDFF99}"/>
              </a:ext>
            </a:extLst>
          </p:cNvPr>
          <p:cNvSpPr txBox="1"/>
          <p:nvPr/>
        </p:nvSpPr>
        <p:spPr>
          <a:xfrm>
            <a:off x="3309808" y="1806000"/>
            <a:ext cx="4462592" cy="2002194"/>
          </a:xfrm>
          <a:prstGeom prst="rect">
            <a:avLst/>
          </a:prstGeom>
          <a:solidFill>
            <a:srgbClr val="96BCEE"/>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0"/>
              </a:spcAft>
            </a:pPr>
            <a:r>
              <a:rPr lang="en-US" sz="1100" b="1" dirty="0">
                <a:effectLst/>
                <a:ea typeface="Rockwell" panose="02060603020205020403" pitchFamily="18" charset="0"/>
                <a:cs typeface="Rockwell" panose="02060603020205020403" pitchFamily="18" charset="0"/>
              </a:rPr>
              <a:t>What is Artistic Intent?</a:t>
            </a:r>
          </a:p>
          <a:p>
            <a:pPr marL="0" marR="0">
              <a:lnSpc>
                <a:spcPct val="107000"/>
              </a:lnSpc>
              <a:spcBef>
                <a:spcPts val="0"/>
              </a:spcBef>
              <a:spcAft>
                <a:spcPts val="0"/>
              </a:spcAft>
            </a:pPr>
            <a:r>
              <a:rPr lang="en-US" sz="1000" dirty="0">
                <a:effectLst/>
                <a:ea typeface="Rockwell" panose="02060603020205020403" pitchFamily="18" charset="0"/>
                <a:cs typeface="Rockwell" panose="02060603020205020403" pitchFamily="18" charset="0"/>
              </a:rPr>
              <a:t>Artistic intent is the meaning the artist intended in a work so far as it can be determined from the artist’s statements or cultural context. </a:t>
            </a:r>
            <a:r>
              <a:rPr lang="en-US" sz="1000" dirty="0">
                <a:ea typeface="Rockwell" panose="02060603020205020403" pitchFamily="18" charset="0"/>
                <a:cs typeface="Rockwell" panose="02060603020205020403" pitchFamily="18" charset="0"/>
              </a:rPr>
              <a:t>A</a:t>
            </a:r>
            <a:r>
              <a:rPr lang="en-US" sz="1000" dirty="0">
                <a:effectLst/>
                <a:ea typeface="Rockwell" panose="02060603020205020403" pitchFamily="18" charset="0"/>
                <a:cs typeface="Rockwell" panose="02060603020205020403" pitchFamily="18" charset="0"/>
              </a:rPr>
              <a:t>rtistic intent can refer to a master artist or student artist.</a:t>
            </a:r>
          </a:p>
          <a:p>
            <a:pPr marL="0" marR="0">
              <a:lnSpc>
                <a:spcPct val="107000"/>
              </a:lnSpc>
              <a:spcBef>
                <a:spcPts val="0"/>
              </a:spcBef>
              <a:spcAft>
                <a:spcPts val="0"/>
              </a:spcAft>
            </a:pPr>
            <a:endParaRPr lang="en-US" sz="500" dirty="0">
              <a:ea typeface="Rockwell" panose="02060603020205020403" pitchFamily="18" charset="0"/>
              <a:cs typeface="Rockwell" panose="02060603020205020403" pitchFamily="18" charset="0"/>
            </a:endParaRPr>
          </a:p>
          <a:p>
            <a:pPr marL="0" marR="0">
              <a:lnSpc>
                <a:spcPct val="107000"/>
              </a:lnSpc>
              <a:spcBef>
                <a:spcPts val="0"/>
              </a:spcBef>
              <a:spcAft>
                <a:spcPts val="0"/>
              </a:spcAft>
            </a:pPr>
            <a:r>
              <a:rPr lang="en-US" sz="1100" b="1" dirty="0">
                <a:solidFill>
                  <a:srgbClr val="000000"/>
                </a:solidFill>
                <a:effectLst/>
                <a:ea typeface="Rockwell" panose="02060603020205020403" pitchFamily="18" charset="0"/>
                <a:cs typeface="Rockwell" panose="02060603020205020403" pitchFamily="18" charset="0"/>
              </a:rPr>
              <a:t>What are Artistic Practices?</a:t>
            </a:r>
            <a:endParaRPr lang="en-US" sz="1100" dirty="0">
              <a:effectLst/>
              <a:ea typeface="Rockwell" panose="02060603020205020403" pitchFamily="18" charset="0"/>
              <a:cs typeface="Rockwell" panose="02060603020205020403" pitchFamily="18" charset="0"/>
            </a:endParaRPr>
          </a:p>
          <a:p>
            <a:pPr marL="0" marR="0">
              <a:lnSpc>
                <a:spcPct val="107000"/>
              </a:lnSpc>
              <a:spcBef>
                <a:spcPts val="0"/>
              </a:spcBef>
              <a:spcAft>
                <a:spcPts val="0"/>
              </a:spcAft>
            </a:pPr>
            <a:r>
              <a:rPr lang="en-US" sz="1000" dirty="0">
                <a:solidFill>
                  <a:srgbClr val="000000"/>
                </a:solidFill>
                <a:effectLst/>
                <a:ea typeface="Rockwell" panose="02060603020205020403" pitchFamily="18" charset="0"/>
                <a:cs typeface="Rockwell" panose="02060603020205020403" pitchFamily="18" charset="0"/>
              </a:rPr>
              <a:t>Artistic Practices are complex, multi-dimensional processes that are central to the creative process within the arts. The Massachusetts Arts Curriculum Framework has eleven Artistic </a:t>
            </a:r>
            <a:r>
              <a:rPr lang="en-US" sz="1000" dirty="0">
                <a:solidFill>
                  <a:srgbClr val="000000"/>
                </a:solidFill>
                <a:ea typeface="Rockwell" panose="02060603020205020403" pitchFamily="18" charset="0"/>
                <a:cs typeface="Rockwell" panose="02060603020205020403" pitchFamily="18" charset="0"/>
              </a:rPr>
              <a:t>P</a:t>
            </a:r>
            <a:r>
              <a:rPr lang="en-US" sz="1000" dirty="0">
                <a:solidFill>
                  <a:srgbClr val="000000"/>
                </a:solidFill>
                <a:effectLst/>
                <a:ea typeface="Rockwell" panose="02060603020205020403" pitchFamily="18" charset="0"/>
                <a:cs typeface="Rockwell" panose="02060603020205020403" pitchFamily="18" charset="0"/>
              </a:rPr>
              <a:t>ractices aligned directly to the National Core Arts Standards (NCAS). Based on the processes presented in the 2014 NCAS, these practices are grouped into four clusters that focus on creating, presenting/performing, responding, and connecting across the five arts disciplines.</a:t>
            </a:r>
            <a:endParaRPr lang="en-US" sz="1000" dirty="0">
              <a:effectLst/>
              <a:ea typeface="Rockwell" panose="02060603020205020403" pitchFamily="18" charset="0"/>
              <a:cs typeface="Rockwell" panose="02060603020205020403" pitchFamily="18" charset="0"/>
            </a:endParaRPr>
          </a:p>
        </p:txBody>
      </p:sp>
      <p:sp>
        <p:nvSpPr>
          <p:cNvPr id="7" name="TextBox 6">
            <a:extLst>
              <a:ext uri="{FF2B5EF4-FFF2-40B4-BE49-F238E27FC236}">
                <a16:creationId xmlns:a16="http://schemas.microsoft.com/office/drawing/2014/main" id="{2E59A28A-1CAC-4820-8769-91193E80BEA8}"/>
              </a:ext>
            </a:extLst>
          </p:cNvPr>
          <p:cNvSpPr txBox="1"/>
          <p:nvPr/>
        </p:nvSpPr>
        <p:spPr>
          <a:xfrm>
            <a:off x="872722" y="8635593"/>
            <a:ext cx="1736309" cy="307777"/>
          </a:xfrm>
          <a:prstGeom prst="rect">
            <a:avLst/>
          </a:prstGeom>
          <a:solidFill>
            <a:srgbClr val="5C84CC"/>
          </a:solidFill>
          <a:ln>
            <a:noFill/>
          </a:ln>
        </p:spPr>
        <p:txBody>
          <a:bodyPr wrap="none" rtlCol="0">
            <a:spAutoFit/>
          </a:bodyPr>
          <a:lstStyle/>
          <a:p>
            <a:r>
              <a:rPr lang="en-US" sz="1400" b="1" i="1" dirty="0">
                <a:solidFill>
                  <a:schemeClr val="bg1"/>
                </a:solidFill>
              </a:rPr>
              <a:t>From</a:t>
            </a:r>
            <a:r>
              <a:rPr lang="en-US" sz="1400" b="1" i="1" dirty="0"/>
              <a:t> </a:t>
            </a:r>
            <a:r>
              <a:rPr lang="en-US" sz="1400" b="1" i="1" dirty="0">
                <a:solidFill>
                  <a:schemeClr val="bg1"/>
                </a:solidFill>
              </a:rPr>
              <a:t>the Framework</a:t>
            </a:r>
          </a:p>
        </p:txBody>
      </p:sp>
      <p:sp>
        <p:nvSpPr>
          <p:cNvPr id="8" name="TextBox 7">
            <a:extLst>
              <a:ext uri="{FF2B5EF4-FFF2-40B4-BE49-F238E27FC236}">
                <a16:creationId xmlns:a16="http://schemas.microsoft.com/office/drawing/2014/main" id="{F20D32E5-2B1C-456D-BD10-2DA3CB94E6FD}"/>
              </a:ext>
            </a:extLst>
          </p:cNvPr>
          <p:cNvSpPr txBox="1"/>
          <p:nvPr/>
        </p:nvSpPr>
        <p:spPr>
          <a:xfrm rot="10800000" flipV="1">
            <a:off x="872722" y="8943370"/>
            <a:ext cx="6676940" cy="738664"/>
          </a:xfrm>
          <a:prstGeom prst="rect">
            <a:avLst/>
          </a:prstGeom>
          <a:solidFill>
            <a:srgbClr val="DAE3F3"/>
          </a:solidFill>
          <a:ln>
            <a:noFill/>
          </a:ln>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050" b="1" i="1" u="sng" strike="noStrike" kern="1200" cap="none" spc="0" normalizeH="0" baseline="0" noProof="0" dirty="0">
                <a:ln>
                  <a:noFill/>
                </a:ln>
                <a:solidFill>
                  <a:prstClr val="black"/>
                </a:solidFill>
                <a:effectLst/>
                <a:uLnTx/>
                <a:uFillTx/>
                <a:latin typeface="Calibri" panose="020F0502020204030204"/>
                <a:ea typeface="+mn-ea"/>
                <a:cs typeface="+mn-cs"/>
              </a:rPr>
              <a:t>*Guiding Principle 5</a:t>
            </a:r>
            <a:r>
              <a:rPr kumimoji="0" lang="en-US" sz="105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050" i="0" u="none" strike="noStrike" kern="1200" cap="none" spc="0" normalizeH="0" baseline="0" noProof="0" dirty="0">
                <a:ln>
                  <a:noFill/>
                </a:ln>
                <a:solidFill>
                  <a:prstClr val="black"/>
                </a:solidFill>
                <a:effectLst/>
                <a:uLnTx/>
                <a:uFillTx/>
                <a:latin typeface="Calibri" panose="020F0502020204030204"/>
                <a:ea typeface="+mn-ea"/>
                <a:cs typeface="+mn-cs"/>
              </a:rPr>
              <a:t>An effective arts education provides students with broad and frequent access to great works of art from the past and present, across genres, time periods, and styles, and represents diverse cultures in the United States and from around the world in order to develop an appreciation for the richness of artistic expression, understand the connections between art and history, and cultivate one’s own sense of beauty.</a:t>
            </a:r>
            <a:endParaRPr kumimoji="0" lang="en-US" altLang="en-US" sz="105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pic>
        <p:nvPicPr>
          <p:cNvPr id="11" name="Picture 10" descr="A picture containing a student with her artwork.">
            <a:extLst>
              <a:ext uri="{FF2B5EF4-FFF2-40B4-BE49-F238E27FC236}">
                <a16:creationId xmlns:a16="http://schemas.microsoft.com/office/drawing/2014/main" id="{5C701C92-10FF-45BB-87C9-A7C4D562362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77122" y="4423933"/>
            <a:ext cx="1453589" cy="1364989"/>
          </a:xfrm>
          <a:prstGeom prst="rect">
            <a:avLst/>
          </a:prstGeom>
        </p:spPr>
      </p:pic>
      <p:sp>
        <p:nvSpPr>
          <p:cNvPr id="16" name="TextBox 15">
            <a:extLst>
              <a:ext uri="{FF2B5EF4-FFF2-40B4-BE49-F238E27FC236}">
                <a16:creationId xmlns:a16="http://schemas.microsoft.com/office/drawing/2014/main" id="{2E46F59A-C67D-495F-BD0A-7152FBA0E99B}"/>
              </a:ext>
            </a:extLst>
          </p:cNvPr>
          <p:cNvSpPr txBox="1"/>
          <p:nvPr/>
        </p:nvSpPr>
        <p:spPr>
          <a:xfrm>
            <a:off x="-5582" y="4070830"/>
            <a:ext cx="6166525" cy="1664558"/>
          </a:xfrm>
          <a:prstGeom prst="rect">
            <a:avLst/>
          </a:prstGeom>
          <a:noFill/>
          <a:ln>
            <a:noFill/>
          </a:ln>
        </p:spPr>
        <p:txBody>
          <a:bodyPr wrap="square" rtlCol="0">
            <a:spAutoFit/>
          </a:bodyPr>
          <a:lstStyle/>
          <a:p>
            <a:pPr marL="0" marR="0" lvl="0" indent="0" algn="l" defTabSz="457200" rtl="0" eaLnBrk="1" fontAlgn="auto" latinLnBrk="0" hangingPunct="1">
              <a:lnSpc>
                <a:spcPct val="107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How do you organize an art program to serve students’ artistic intent and identity? How does that translate into mastery of content?</a:t>
            </a:r>
            <a:endParaRPr kumimoji="0" lang="en-US" sz="1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7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It is important to have an open-ended curriculum designed for student voice and lessons structured for divergent thinking. This allows students to pursue their own ideas and make choices in service of them. A student’s culture and identity are crucial drivers of artistic intent, so the classroom climate must recognize culture as a major asset for learning in the arts. Providing students with the opportunity to pursue artists, artworks, and genres of art that appeal most to them is a helpful way to center student identity. This creates a space for authentic inquiry for </a:t>
            </a:r>
          </a:p>
        </p:txBody>
      </p:sp>
      <p:sp>
        <p:nvSpPr>
          <p:cNvPr id="12" name="TextBox 11">
            <a:extLst>
              <a:ext uri="{FF2B5EF4-FFF2-40B4-BE49-F238E27FC236}">
                <a16:creationId xmlns:a16="http://schemas.microsoft.com/office/drawing/2014/main" id="{233F951F-AB90-4C3E-97BC-79DE89F44131}"/>
              </a:ext>
            </a:extLst>
          </p:cNvPr>
          <p:cNvSpPr txBox="1"/>
          <p:nvPr/>
        </p:nvSpPr>
        <p:spPr>
          <a:xfrm flipH="1">
            <a:off x="6160943" y="5757189"/>
            <a:ext cx="1651055" cy="613373"/>
          </a:xfrm>
          <a:prstGeom prst="rect">
            <a:avLst/>
          </a:prstGeom>
          <a:noFill/>
        </p:spPr>
        <p:txBody>
          <a:bodyPr wrap="square" rtlCol="0">
            <a:spAutoFit/>
          </a:bodyPr>
          <a:lstStyle/>
          <a:p>
            <a:pPr marR="0" lvl="0">
              <a:lnSpc>
                <a:spcPct val="107000"/>
              </a:lnSpc>
              <a:spcBef>
                <a:spcPts val="0"/>
              </a:spcBef>
              <a:spcAft>
                <a:spcPts val="0"/>
              </a:spcAft>
            </a:pPr>
            <a:r>
              <a:rPr lang="en-US" sz="800" dirty="0">
                <a:solidFill>
                  <a:schemeClr val="bg1"/>
                </a:solidFill>
                <a:latin typeface="Calibri" panose="020F0502020204030204" pitchFamily="34" charset="0"/>
                <a:ea typeface="Calibri" panose="020F0502020204030204" pitchFamily="34" charset="0"/>
                <a:cs typeface="Times New Roman" panose="02020603050405020304" pitchFamily="18" charset="0"/>
              </a:rPr>
              <a:t>A Boston Public Schools’ art student  proudly showcases her self-portrait drawing. Courtesy of BPS Arts Department.</a:t>
            </a:r>
          </a:p>
        </p:txBody>
      </p:sp>
      <p:pic>
        <p:nvPicPr>
          <p:cNvPr id="20" name="Picture 19" descr="Arts Education Quick Reference Guide&#10;The Framework in Practice: Visual &amp; Media Arts">
            <a:extLst>
              <a:ext uri="{FF2B5EF4-FFF2-40B4-BE49-F238E27FC236}">
                <a16:creationId xmlns:a16="http://schemas.microsoft.com/office/drawing/2014/main" id="{8F81C5A1-A959-4878-B78D-C2AC6949F1AD}"/>
              </a:ext>
            </a:extLst>
          </p:cNvPr>
          <p:cNvPicPr>
            <a:picLocks noChangeAspect="1"/>
          </p:cNvPicPr>
          <p:nvPr/>
        </p:nvPicPr>
        <p:blipFill rotWithShape="1">
          <a:blip r:embed="rId5">
            <a:extLst>
              <a:ext uri="{28A0092B-C50C-407E-A947-70E740481C1C}">
                <a14:useLocalDpi xmlns:a14="http://schemas.microsoft.com/office/drawing/2010/main" val="0"/>
              </a:ext>
            </a:extLst>
          </a:blip>
          <a:srcRect t="34710"/>
          <a:stretch/>
        </p:blipFill>
        <p:spPr>
          <a:xfrm>
            <a:off x="-17678" y="110286"/>
            <a:ext cx="7790078" cy="1695408"/>
          </a:xfrm>
          <a:prstGeom prst="rect">
            <a:avLst/>
          </a:prstGeom>
        </p:spPr>
      </p:pic>
    </p:spTree>
    <p:extLst>
      <p:ext uri="{BB962C8B-B14F-4D97-AF65-F5344CB8AC3E}">
        <p14:creationId xmlns:p14="http://schemas.microsoft.com/office/powerpoint/2010/main" val="2007535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EB9FA62-9D54-4BEF-93EC-277D55582A3B}"/>
              </a:ext>
            </a:extLst>
          </p:cNvPr>
          <p:cNvSpPr txBox="1"/>
          <p:nvPr/>
        </p:nvSpPr>
        <p:spPr>
          <a:xfrm>
            <a:off x="131260" y="916758"/>
            <a:ext cx="7502074" cy="7586692"/>
          </a:xfrm>
          <a:prstGeom prst="rect">
            <a:avLst/>
          </a:prstGeom>
          <a:noFill/>
        </p:spPr>
        <p:txBody>
          <a:bodyPr wrap="square" rtlCol="0">
            <a:spAutoFit/>
          </a:bodyPr>
          <a:lstStyle/>
          <a:p>
            <a:endParaRPr lang="en-US" i="1" dirty="0"/>
          </a:p>
          <a:p>
            <a:r>
              <a:rPr lang="en-US" sz="1100" dirty="0"/>
              <a:t>The Academy Award for the ‘Best Animated Short Film’ went to </a:t>
            </a:r>
            <a:r>
              <a:rPr lang="en-US" sz="1100" i="1" dirty="0"/>
              <a:t>Bao</a:t>
            </a:r>
            <a:r>
              <a:rPr lang="en-US" sz="1100" dirty="0"/>
              <a:t> in 2019 and </a:t>
            </a:r>
            <a:r>
              <a:rPr lang="en-US" sz="1100" i="1" dirty="0"/>
              <a:t>Hair Love </a:t>
            </a:r>
            <a:r>
              <a:rPr lang="en-US" sz="1100" dirty="0"/>
              <a:t>in 2020 (Cherry, n.d., para. 9; </a:t>
            </a:r>
            <a:r>
              <a:rPr lang="en-US" sz="1100" dirty="0" err="1"/>
              <a:t>Pelletiere</a:t>
            </a:r>
            <a:r>
              <a:rPr lang="en-US" sz="1100" dirty="0"/>
              <a:t>, 2019, para. 1). Both films depict stories that are not traditionally told in mainstream American media and focus on under-represented racial and cultural identities. </a:t>
            </a:r>
          </a:p>
          <a:p>
            <a:r>
              <a:rPr lang="en-US" sz="1100" b="1" i="1" dirty="0"/>
              <a:t>	Bao</a:t>
            </a:r>
            <a:r>
              <a:rPr lang="en-US" sz="1100" dirty="0"/>
              <a:t> tells the story of “an aging Chinese woman suffering from empty nest syndrome who gets another chance at motherhood when one of her dumplings springs to life as a lively, giggling dumpling boy” (</a:t>
            </a:r>
            <a:r>
              <a:rPr lang="en-US" sz="1100" dirty="0" err="1"/>
              <a:t>Blancaflor</a:t>
            </a:r>
            <a:r>
              <a:rPr lang="en-US" sz="1100" dirty="0"/>
              <a:t>, 2018, para. 3). </a:t>
            </a:r>
            <a:r>
              <a:rPr lang="en-US" sz="1100" i="1" dirty="0"/>
              <a:t>Bao</a:t>
            </a:r>
            <a:r>
              <a:rPr lang="en-US" sz="1100" dirty="0"/>
              <a:t> was written and directed by </a:t>
            </a:r>
            <a:r>
              <a:rPr lang="en-US" sz="1100" dirty="0" err="1"/>
              <a:t>Domee</a:t>
            </a:r>
            <a:r>
              <a:rPr lang="en-US" sz="1100" dirty="0"/>
              <a:t> Shi, a Chinese-born Canadian storyboard artist and director (Yeung, 2019, para. 4). </a:t>
            </a:r>
          </a:p>
          <a:p>
            <a:r>
              <a:rPr lang="en-US" sz="1100" i="1" dirty="0"/>
              <a:t>	</a:t>
            </a:r>
            <a:r>
              <a:rPr lang="en-US" sz="1100" b="1" i="1" dirty="0"/>
              <a:t>Hair Love </a:t>
            </a:r>
            <a:r>
              <a:rPr lang="en-US" sz="1100" dirty="0"/>
              <a:t>focuses on a young Black girl as she attempts to style her hair. “In absence of a mother figure and with a head full of natural curls, she must resort to YouTube tutorials and the inexperienced hands of her father for help” (Jean-Phillippe, 2020, para. 3). Creator Matthew A. Cherry, a Black Chicago native, became a director after he retired from a football career with the NFL in 2007 (Cherry, n.d. paras. 1-2). </a:t>
            </a:r>
          </a:p>
          <a:p>
            <a:endParaRPr lang="en-US" sz="500" dirty="0"/>
          </a:p>
          <a:p>
            <a:r>
              <a:rPr lang="en-US" b="1" dirty="0">
                <a:solidFill>
                  <a:srgbClr val="164686"/>
                </a:solidFill>
              </a:rPr>
              <a:t>Using Artistic Practice to Examine </a:t>
            </a:r>
            <a:r>
              <a:rPr lang="en-US" b="1" i="1" dirty="0">
                <a:solidFill>
                  <a:srgbClr val="164686"/>
                </a:solidFill>
              </a:rPr>
              <a:t>CREATIVITY</a:t>
            </a:r>
            <a:r>
              <a:rPr lang="en-US" b="1" dirty="0">
                <a:solidFill>
                  <a:srgbClr val="164686"/>
                </a:solidFill>
              </a:rPr>
              <a:t> and </a:t>
            </a:r>
            <a:r>
              <a:rPr lang="en-US" b="1" i="1" dirty="0">
                <a:solidFill>
                  <a:srgbClr val="164686"/>
                </a:solidFill>
              </a:rPr>
              <a:t>IDENTITY</a:t>
            </a:r>
          </a:p>
          <a:p>
            <a:r>
              <a:rPr lang="en-US" sz="1100" b="1" dirty="0">
                <a:solidFill>
                  <a:srgbClr val="EC7524"/>
                </a:solidFill>
              </a:rPr>
              <a:t>Planning Question: How does the practice of ‘Creating’ with artistic intent feature within these films?</a:t>
            </a:r>
          </a:p>
          <a:p>
            <a:r>
              <a:rPr lang="en-US" sz="1100" dirty="0"/>
              <a:t>In response to fighting stereotypes and wanting to represent more of their culture and heritage, Shi and Cherry explain the reason as to why they have created </a:t>
            </a:r>
            <a:r>
              <a:rPr lang="en-US" sz="1100" i="1" dirty="0"/>
              <a:t>Bao</a:t>
            </a:r>
            <a:r>
              <a:rPr lang="en-US" sz="1100" dirty="0"/>
              <a:t> and </a:t>
            </a:r>
            <a:r>
              <a:rPr lang="en-US" sz="1100" i="1" dirty="0"/>
              <a:t>Hair Love</a:t>
            </a:r>
            <a:r>
              <a:rPr lang="en-US" sz="1100" dirty="0"/>
              <a:t>, respectively: </a:t>
            </a:r>
          </a:p>
          <a:p>
            <a:r>
              <a:rPr lang="en-US" sz="1100" i="1" dirty="0"/>
              <a:t>	Bao</a:t>
            </a:r>
            <a:r>
              <a:rPr lang="en-US" sz="1100" dirty="0"/>
              <a:t> is Shi’s interpretation of a Chinese version of </a:t>
            </a:r>
            <a:r>
              <a:rPr lang="en-US" sz="1100" i="1" dirty="0"/>
              <a:t>The Little Gingerbread. </a:t>
            </a:r>
            <a:r>
              <a:rPr lang="en-US" sz="1100" dirty="0"/>
              <a:t>She states, “I was inspired by classic, food fairy tales like the Gingerbread Man, and I wanted to do a Chinese version of that except with a dumpling that comes to life instead of a cookie.” (</a:t>
            </a:r>
            <a:r>
              <a:rPr lang="en-US" sz="1100" dirty="0" err="1"/>
              <a:t>Blancaflor</a:t>
            </a:r>
            <a:r>
              <a:rPr lang="en-US" sz="1100" dirty="0"/>
              <a:t>, 2018, para. 10). Shi indicates that she was interested in creating a story with images, people, and details from her childhood that she has not seen on screen (</a:t>
            </a:r>
            <a:r>
              <a:rPr lang="en-US" sz="1100" dirty="0" err="1"/>
              <a:t>Dockterman</a:t>
            </a:r>
            <a:r>
              <a:rPr lang="en-US" sz="1100" dirty="0"/>
              <a:t>, 2018).</a:t>
            </a:r>
          </a:p>
          <a:p>
            <a:r>
              <a:rPr lang="en-US" sz="1100" dirty="0"/>
              <a:t>	Cherry states, "A couple years ago I was coming across a lot of viral videos about African American fathers that were doing their daughters hair. It really seemed like it was an anomaly, people were really sharing it because they weren't used to seeing it. I just wanted to normalize it and kind of shine a light cause oftentimes Black men get a bad rap in not being involved in their kids’ lives, and I really wanted to showcase a strong Black family unit and show that dads are present” (Jean-Philippe, 2020, para. 4).</a:t>
            </a:r>
            <a:endParaRPr lang="en-US" sz="1100" b="1" dirty="0">
              <a:solidFill>
                <a:srgbClr val="EC7524"/>
              </a:solidFill>
            </a:endParaRPr>
          </a:p>
          <a:p>
            <a:endParaRPr lang="en-US" sz="500" b="1" i="1" dirty="0"/>
          </a:p>
          <a:p>
            <a:r>
              <a:rPr lang="en-US" sz="1100" b="1" dirty="0">
                <a:solidFill>
                  <a:srgbClr val="EC7524"/>
                </a:solidFill>
              </a:rPr>
              <a:t>Facilitative Questions</a:t>
            </a:r>
          </a:p>
          <a:p>
            <a:pPr marL="171450" indent="-171450">
              <a:buFont typeface="Arial" panose="020B0604020202020204" pitchFamily="34" charset="0"/>
              <a:buChar char="•"/>
            </a:pPr>
            <a:r>
              <a:rPr lang="en-US" sz="1100" dirty="0"/>
              <a:t>What emotions do you feel while watching the films?</a:t>
            </a:r>
          </a:p>
          <a:p>
            <a:pPr marL="171450" indent="-171450">
              <a:buFont typeface="Arial" panose="020B0604020202020204" pitchFamily="34" charset="0"/>
              <a:buChar char="•"/>
            </a:pPr>
            <a:r>
              <a:rPr lang="en-US" sz="1100" dirty="0"/>
              <a:t>What emotions are the characters depicting during the films? Why?</a:t>
            </a:r>
          </a:p>
          <a:p>
            <a:pPr marL="171450" indent="-171450">
              <a:buFont typeface="Arial" panose="020B0604020202020204" pitchFamily="34" charset="0"/>
              <a:buChar char="•"/>
            </a:pPr>
            <a:r>
              <a:rPr lang="en-US" sz="1100" dirty="0"/>
              <a:t>What is this film about and what are the major themes about family? Why is this important?</a:t>
            </a:r>
          </a:p>
          <a:p>
            <a:endParaRPr lang="en-US" sz="500" dirty="0">
              <a:solidFill>
                <a:srgbClr val="EC7524"/>
              </a:solidFill>
            </a:endParaRPr>
          </a:p>
          <a:p>
            <a:r>
              <a:rPr lang="en-US" b="1" dirty="0">
                <a:solidFill>
                  <a:srgbClr val="164686"/>
                </a:solidFill>
              </a:rPr>
              <a:t>Aligning to the Arts Standards to Develop Student </a:t>
            </a:r>
            <a:r>
              <a:rPr lang="en-US" b="1" i="1" dirty="0">
                <a:solidFill>
                  <a:srgbClr val="164686"/>
                </a:solidFill>
              </a:rPr>
              <a:t>MASTERY</a:t>
            </a:r>
          </a:p>
          <a:p>
            <a:r>
              <a:rPr lang="en-US" sz="1100" b="1" dirty="0">
                <a:solidFill>
                  <a:srgbClr val="EC7524"/>
                </a:solidFill>
              </a:rPr>
              <a:t>Lesson Starter </a:t>
            </a:r>
            <a:r>
              <a:rPr lang="en-US" sz="1100" i="1" dirty="0"/>
              <a:t>(Aligned to 5</a:t>
            </a:r>
            <a:r>
              <a:rPr lang="en-US" sz="1100" i="1" baseline="30000" dirty="0"/>
              <a:t>th</a:t>
            </a:r>
            <a:r>
              <a:rPr lang="en-US" sz="1100" i="1" dirty="0"/>
              <a:t>-6</a:t>
            </a:r>
            <a:r>
              <a:rPr lang="en-US" sz="1100" i="1" baseline="30000" dirty="0"/>
              <a:t>th</a:t>
            </a:r>
            <a:r>
              <a:rPr lang="en-US" sz="1100" i="1" dirty="0"/>
              <a:t> Grade level; Can be modified for all grade levels)</a:t>
            </a:r>
          </a:p>
          <a:p>
            <a:r>
              <a:rPr lang="en-US" sz="1100" dirty="0"/>
              <a:t>Students discuss the artistic intent of each animated short film and create their own narratives for a video tutorial about participating in a tradition unique to their family and the roles/contributions of each member. Students plan projects by visually demonstrating a sequential timeline on storyboards and create a video or interactive media using the format of their choice.</a:t>
            </a:r>
            <a:endParaRPr lang="en-US" sz="900" i="1" dirty="0"/>
          </a:p>
          <a:p>
            <a:endParaRPr lang="en-US" sz="500" i="1" dirty="0"/>
          </a:p>
          <a:p>
            <a:r>
              <a:rPr lang="en-US" sz="900" i="1" dirty="0"/>
              <a:t>Media Arts Content Standards</a:t>
            </a:r>
          </a:p>
          <a:p>
            <a:pPr marL="171450" indent="-171450">
              <a:buFont typeface="Arial" panose="020B0604020202020204" pitchFamily="34" charset="0"/>
              <a:buChar char="•"/>
            </a:pPr>
            <a:r>
              <a:rPr lang="en-US" sz="900" dirty="0"/>
              <a:t>Organize and plan an idea using a variety of self-selected strategies (e.g., storyboards, flowcharts, or prototypes). (5-6.MA.Cr.02)</a:t>
            </a:r>
          </a:p>
          <a:p>
            <a:pPr marL="171450" indent="-171450">
              <a:buFont typeface="Arial" panose="020B0604020202020204" pitchFamily="34" charset="0"/>
              <a:buChar char="•"/>
            </a:pPr>
            <a:r>
              <a:rPr lang="en-US" sz="900" dirty="0"/>
              <a:t>Refine a media arts idea by making changes in how images, interactivity, or sound are used. (5-6.MA.Cr.03)</a:t>
            </a:r>
          </a:p>
          <a:p>
            <a:pPr marL="171450" indent="-171450">
              <a:buFont typeface="Arial" panose="020B0604020202020204" pitchFamily="34" charset="0"/>
              <a:buChar char="•"/>
            </a:pPr>
            <a:r>
              <a:rPr lang="en-US" sz="900" dirty="0"/>
              <a:t>Analyze how an artwork's form supports the artist's intention. (5-6.MA.R.07).</a:t>
            </a:r>
          </a:p>
          <a:p>
            <a:endParaRPr lang="en-US" sz="500" dirty="0"/>
          </a:p>
          <a:p>
            <a:r>
              <a:rPr lang="en-US" sz="900" b="1" dirty="0">
                <a:solidFill>
                  <a:srgbClr val="164686"/>
                </a:solidFill>
              </a:rPr>
              <a:t>Linked Resources</a:t>
            </a:r>
          </a:p>
          <a:p>
            <a:r>
              <a:rPr lang="en-US" sz="900" i="1" dirty="0">
                <a:hlinkClick r:id="rId2"/>
              </a:rPr>
              <a:t>Hair Love </a:t>
            </a:r>
            <a:r>
              <a:rPr lang="en-US" sz="900" dirty="0">
                <a:hlinkClick r:id="rId2"/>
              </a:rPr>
              <a:t>Teaching Resource</a:t>
            </a:r>
            <a:endParaRPr lang="en-US" sz="900" dirty="0"/>
          </a:p>
          <a:p>
            <a:r>
              <a:rPr lang="en-US" sz="900" dirty="0">
                <a:hlinkClick r:id="rId3"/>
              </a:rPr>
              <a:t>More About the Creation of </a:t>
            </a:r>
            <a:r>
              <a:rPr lang="en-US" sz="900" i="1" dirty="0">
                <a:hlinkClick r:id="rId3"/>
              </a:rPr>
              <a:t>Bao</a:t>
            </a:r>
            <a:endParaRPr lang="en-US" sz="900" i="1" dirty="0"/>
          </a:p>
        </p:txBody>
      </p:sp>
      <p:sp>
        <p:nvSpPr>
          <p:cNvPr id="2" name="TextBox 1"/>
          <p:cNvSpPr txBox="1"/>
          <p:nvPr/>
        </p:nvSpPr>
        <p:spPr>
          <a:xfrm>
            <a:off x="811166" y="8194394"/>
            <a:ext cx="1017632" cy="307777"/>
          </a:xfrm>
          <a:prstGeom prst="rect">
            <a:avLst/>
          </a:prstGeom>
          <a:solidFill>
            <a:srgbClr val="5C84CC"/>
          </a:solidFill>
        </p:spPr>
        <p:txBody>
          <a:bodyPr wrap="square" rtlCol="0">
            <a:spAutoFit/>
          </a:bodyPr>
          <a:lstStyle/>
          <a:p>
            <a:r>
              <a:rPr lang="en-US" sz="1400" b="1" i="1" dirty="0">
                <a:solidFill>
                  <a:schemeClr val="bg1"/>
                </a:solidFill>
              </a:rPr>
              <a:t>References</a:t>
            </a:r>
          </a:p>
        </p:txBody>
      </p:sp>
      <p:pic>
        <p:nvPicPr>
          <p:cNvPr id="5" name="Picture 4" descr="The Framework in Practice: Visual &amp; Media Arts">
            <a:extLst>
              <a:ext uri="{FF2B5EF4-FFF2-40B4-BE49-F238E27FC236}">
                <a16:creationId xmlns:a16="http://schemas.microsoft.com/office/drawing/2014/main" id="{9F9BC207-00AC-4E0D-A388-D50543D071EB}"/>
              </a:ext>
            </a:extLst>
          </p:cNvPr>
          <p:cNvPicPr>
            <a:picLocks noChangeAspect="1"/>
          </p:cNvPicPr>
          <p:nvPr/>
        </p:nvPicPr>
        <p:blipFill rotWithShape="1">
          <a:blip r:embed="rId4">
            <a:alphaModFix amt="50000"/>
            <a:extLst>
              <a:ext uri="{28A0092B-C50C-407E-A947-70E740481C1C}">
                <a14:useLocalDpi xmlns:a14="http://schemas.microsoft.com/office/drawing/2010/main" val="0"/>
              </a:ext>
            </a:extLst>
          </a:blip>
          <a:srcRect t="35225" r="-764" b="1"/>
          <a:stretch/>
        </p:blipFill>
        <p:spPr>
          <a:xfrm>
            <a:off x="4226301" y="178579"/>
            <a:ext cx="3590864" cy="769441"/>
          </a:xfrm>
          <a:prstGeom prst="rect">
            <a:avLst/>
          </a:prstGeom>
        </p:spPr>
      </p:pic>
      <p:pic>
        <p:nvPicPr>
          <p:cNvPr id="10" name="Picture 9" descr="Page 2 with Starman Logo">
            <a:extLst>
              <a:ext uri="{FF2B5EF4-FFF2-40B4-BE49-F238E27FC236}">
                <a16:creationId xmlns:a16="http://schemas.microsoft.com/office/drawing/2014/main" id="{C19D2C2E-EE98-4081-94EE-E48CD5657C93}"/>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31261" y="8735277"/>
            <a:ext cx="681290" cy="1323123"/>
          </a:xfrm>
          <a:prstGeom prst="rect">
            <a:avLst/>
          </a:prstGeom>
        </p:spPr>
      </p:pic>
      <p:sp>
        <p:nvSpPr>
          <p:cNvPr id="9" name="Rectangle 4"/>
          <p:cNvSpPr>
            <a:spLocks noChangeArrowheads="1"/>
          </p:cNvSpPr>
          <p:nvPr/>
        </p:nvSpPr>
        <p:spPr bwMode="auto">
          <a:xfrm rot="10800000" flipV="1">
            <a:off x="811169" y="8487059"/>
            <a:ext cx="6822163" cy="1446550"/>
          </a:xfrm>
          <a:prstGeom prst="rect">
            <a:avLst/>
          </a:prstGeom>
          <a:solidFill>
            <a:schemeClr val="accent1">
              <a:lumMod val="20000"/>
              <a:lumOff val="80000"/>
            </a:schemeClr>
          </a:solidFill>
          <a:ln>
            <a:noFill/>
          </a:ln>
          <a:effectLst/>
        </p:spPr>
        <p:txBody>
          <a:bodyPr vert="horz" wrap="square" lIns="91440" tIns="45720" rIns="91440" bIns="45720" numCol="1" anchor="ctr" anchorCtr="0" compatLnSpc="1">
            <a:prstTxWarp prst="textNoShape">
              <a:avLst/>
            </a:prstTxWarp>
            <a:spAutoFit/>
          </a:bodyPr>
          <a:lstStyle/>
          <a:p>
            <a:pPr defTabSz="914400" eaLnBrk="0" fontAlgn="base" hangingPunct="0">
              <a:spcBef>
                <a:spcPct val="0"/>
              </a:spcBef>
              <a:spcAft>
                <a:spcPct val="0"/>
              </a:spcAft>
            </a:pPr>
            <a:r>
              <a:rPr lang="en-US" altLang="en-US" sz="800" dirty="0" err="1">
                <a:latin typeface="Calibri" panose="020F0502020204030204" pitchFamily="34" charset="0"/>
                <a:ea typeface="Calibri" panose="020F0502020204030204" pitchFamily="34" charset="0"/>
                <a:cs typeface="Times New Roman" panose="02020603050405020304" pitchFamily="18" charset="0"/>
              </a:rPr>
              <a:t>Blancaflor</a:t>
            </a:r>
            <a:r>
              <a:rPr lang="en-US" altLang="en-US" sz="800" dirty="0">
                <a:latin typeface="Calibri" panose="020F0502020204030204" pitchFamily="34" charset="0"/>
                <a:ea typeface="Calibri" panose="020F0502020204030204" pitchFamily="34" charset="0"/>
                <a:cs typeface="Times New Roman" panose="02020603050405020304" pitchFamily="18" charset="0"/>
              </a:rPr>
              <a:t>, S. (2018, April 25). In Pixar's 'Bao,' a sentient dumpling explores family, love and food. NBC News. Retrieved December 22, 2020, from </a:t>
            </a:r>
          </a:p>
          <a:p>
            <a:pPr defTabSz="914400" eaLnBrk="0" fontAlgn="base" hangingPunct="0">
              <a:spcBef>
                <a:spcPct val="0"/>
              </a:spcBef>
              <a:spcAft>
                <a:spcPct val="0"/>
              </a:spcAft>
            </a:pPr>
            <a:r>
              <a:rPr lang="en-US" altLang="en-US" sz="800" dirty="0">
                <a:latin typeface="Calibri" panose="020F0502020204030204" pitchFamily="34" charset="0"/>
                <a:ea typeface="Calibri" panose="020F0502020204030204" pitchFamily="34" charset="0"/>
                <a:cs typeface="Times New Roman" panose="02020603050405020304" pitchFamily="18" charset="0"/>
              </a:rPr>
              <a:t>	https://www.nbcnews.com/news/asian-america/pixar-s-bao-sentient-dumpling-explores-family-love-food-n868726</a:t>
            </a:r>
            <a:endParaRPr kumimoji="0" lang="en-US" altLang="en-US" sz="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defTabSz="914400" eaLnBrk="0" fontAlgn="base" hangingPunct="0">
              <a:spcBef>
                <a:spcPct val="0"/>
              </a:spcBef>
              <a:spcAft>
                <a:spcPct val="0"/>
              </a:spcAft>
            </a:pPr>
            <a:r>
              <a:rPr kumimoji="0" lang="en-US" altLang="en-US" sz="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Cherry, M.A. (n.d.). About. Retrieved December 18, 2020, from http://www.matthewacherry.com/about</a:t>
            </a:r>
          </a:p>
          <a:p>
            <a:pPr defTabSz="914400" eaLnBrk="0" fontAlgn="base" hangingPunct="0">
              <a:spcBef>
                <a:spcPct val="0"/>
              </a:spcBef>
              <a:spcAft>
                <a:spcPct val="0"/>
              </a:spcAft>
            </a:pPr>
            <a:r>
              <a:rPr kumimoji="0" lang="en-US" altLang="en-US" sz="8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Dockterman</a:t>
            </a:r>
            <a:r>
              <a:rPr kumimoji="0" lang="en-US" altLang="en-US" sz="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E. (2018, December 26). The story behind Bao, the adorable Pixar Short with Oscar hopes. Time. Retrieved from: https://time.com/5312569/bao-	incredibles-2-short/</a:t>
            </a:r>
          </a:p>
          <a:p>
            <a:pPr defTabSz="914400" eaLnBrk="0" fontAlgn="base" hangingPunct="0">
              <a:spcBef>
                <a:spcPct val="0"/>
              </a:spcBef>
              <a:spcAft>
                <a:spcPct val="0"/>
              </a:spcAft>
            </a:pPr>
            <a:r>
              <a:rPr kumimoji="0" lang="en-US" altLang="en-US" sz="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Jean-Philippe, M. (2020, February 10). Watch Matthew Cherry’s Oscar-winning </a:t>
            </a:r>
            <a:r>
              <a:rPr lang="en-US" altLang="en-US" sz="800" dirty="0">
                <a:latin typeface="Calibri" panose="020F0502020204030204" pitchFamily="34" charset="0"/>
                <a:ea typeface="Calibri" panose="020F0502020204030204" pitchFamily="34" charset="0"/>
                <a:cs typeface="Times New Roman" panose="02020603050405020304" pitchFamily="18" charset="0"/>
              </a:rPr>
              <a:t>s</a:t>
            </a:r>
            <a:r>
              <a:rPr kumimoji="0" lang="en-US" altLang="en-US" sz="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hort </a:t>
            </a:r>
            <a:r>
              <a:rPr lang="en-US" altLang="en-US" sz="800" dirty="0">
                <a:latin typeface="Calibri" panose="020F0502020204030204" pitchFamily="34" charset="0"/>
                <a:ea typeface="Calibri" panose="020F0502020204030204" pitchFamily="34" charset="0"/>
                <a:cs typeface="Times New Roman" panose="02020603050405020304" pitchFamily="18" charset="0"/>
              </a:rPr>
              <a:t>f</a:t>
            </a:r>
            <a:r>
              <a:rPr kumimoji="0" lang="en-US" altLang="en-US" sz="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ilm Hair Love. The Oprah Magazine. Retrieved December 22, 2020 from</a:t>
            </a:r>
          </a:p>
          <a:p>
            <a:pPr defTabSz="914400" eaLnBrk="0" fontAlgn="base" hangingPunct="0">
              <a:spcBef>
                <a:spcPct val="0"/>
              </a:spcBef>
              <a:spcAft>
                <a:spcPct val="0"/>
              </a:spcAft>
            </a:pPr>
            <a:r>
              <a:rPr lang="en-US" altLang="en-US" sz="800" dirty="0">
                <a:latin typeface="Calibri" panose="020F0502020204030204" pitchFamily="34" charset="0"/>
                <a:ea typeface="Calibri" panose="020F0502020204030204" pitchFamily="34" charset="0"/>
                <a:cs typeface="Times New Roman" panose="02020603050405020304" pitchFamily="18" charset="0"/>
              </a:rPr>
              <a:t>	</a:t>
            </a:r>
            <a:r>
              <a:rPr kumimoji="0" lang="en-US" altLang="en-US" sz="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https://www.oprahmag.com/entertainment/tv-movies/a30755213/matthew-cherry-hair-love-short-film-oscars-2020/ </a:t>
            </a:r>
          </a:p>
          <a:p>
            <a:pPr defTabSz="914400" eaLnBrk="0" fontAlgn="base" hangingPunct="0">
              <a:spcBef>
                <a:spcPct val="0"/>
              </a:spcBef>
              <a:spcAft>
                <a:spcPct val="0"/>
              </a:spcAft>
            </a:pPr>
            <a:r>
              <a:rPr kumimoji="0" lang="en-US" altLang="en-US" sz="8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Juri</a:t>
            </a:r>
            <a:r>
              <a:rPr kumimoji="0" lang="en-US" altLang="en-US" sz="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P. (n.d.). The story behind Hair Love. </a:t>
            </a:r>
            <a:r>
              <a:rPr kumimoji="0" lang="en-US" altLang="en-US" sz="8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SFFilms</a:t>
            </a:r>
            <a:r>
              <a:rPr kumimoji="0" lang="en-US" altLang="en-US" sz="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Education. Retrieved December 18, 2020 from https://sffilm.org/wp-</a:t>
            </a:r>
          </a:p>
          <a:p>
            <a:pPr defTabSz="914400" eaLnBrk="0" fontAlgn="base" hangingPunct="0">
              <a:spcBef>
                <a:spcPct val="0"/>
              </a:spcBef>
              <a:spcAft>
                <a:spcPct val="0"/>
              </a:spcAft>
            </a:pPr>
            <a:r>
              <a:rPr lang="en-US" altLang="en-US" sz="800" dirty="0">
                <a:latin typeface="Calibri" panose="020F0502020204030204" pitchFamily="34" charset="0"/>
                <a:ea typeface="Calibri" panose="020F0502020204030204" pitchFamily="34" charset="0"/>
                <a:cs typeface="Times New Roman" panose="02020603050405020304" pitchFamily="18" charset="0"/>
              </a:rPr>
              <a:t>	</a:t>
            </a:r>
            <a:r>
              <a:rPr kumimoji="0" lang="en-US" altLang="en-US" sz="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content/uploads/2019/10/SFFILM_EDU_StudyGuide_Hair-Love.pdf</a:t>
            </a:r>
          </a:p>
          <a:p>
            <a:pPr defTabSz="914400" eaLnBrk="0" fontAlgn="base" hangingPunct="0">
              <a:spcBef>
                <a:spcPct val="0"/>
              </a:spcBef>
              <a:spcAft>
                <a:spcPct val="0"/>
              </a:spcAft>
            </a:pPr>
            <a:r>
              <a:rPr kumimoji="0" lang="en-US" altLang="en-US" sz="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Pelletier, N. (2019, February 25). Oscars 2019: Pixar's 'Bao' wins Oscar for best animated short film. ABC News. Retrieved December 22, 2020, from </a:t>
            </a:r>
          </a:p>
          <a:p>
            <a:pPr defTabSz="914400" eaLnBrk="0" fontAlgn="base" hangingPunct="0">
              <a:spcBef>
                <a:spcPct val="0"/>
              </a:spcBef>
              <a:spcAft>
                <a:spcPct val="0"/>
              </a:spcAft>
            </a:pPr>
            <a:r>
              <a:rPr lang="en-US" altLang="en-US" sz="800" dirty="0">
                <a:latin typeface="Calibri" panose="020F0502020204030204" pitchFamily="34" charset="0"/>
                <a:ea typeface="Calibri" panose="020F0502020204030204" pitchFamily="34" charset="0"/>
                <a:cs typeface="Times New Roman" panose="02020603050405020304" pitchFamily="18" charset="0"/>
              </a:rPr>
              <a:t>	</a:t>
            </a:r>
            <a:r>
              <a:rPr kumimoji="0" lang="en-US" altLang="en-US" sz="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https://abcnews.go.com/GMA/Culture/oscars-2019-pixars-bao-wins-oscar-best-animated/story?id=61294573</a:t>
            </a:r>
          </a:p>
        </p:txBody>
      </p:sp>
      <p:sp>
        <p:nvSpPr>
          <p:cNvPr id="22" name="TextBox 21">
            <a:extLst>
              <a:ext uri="{FF2B5EF4-FFF2-40B4-BE49-F238E27FC236}">
                <a16:creationId xmlns:a16="http://schemas.microsoft.com/office/drawing/2014/main" id="{83CB23F3-1329-48A5-9A37-7791A5076687}"/>
              </a:ext>
            </a:extLst>
          </p:cNvPr>
          <p:cNvSpPr txBox="1"/>
          <p:nvPr/>
        </p:nvSpPr>
        <p:spPr>
          <a:xfrm>
            <a:off x="326786" y="8960271"/>
            <a:ext cx="288862" cy="338554"/>
          </a:xfrm>
          <a:prstGeom prst="rect">
            <a:avLst/>
          </a:prstGeom>
          <a:noFill/>
        </p:spPr>
        <p:txBody>
          <a:bodyPr wrap="none" rtlCol="0">
            <a:spAutoFit/>
          </a:bodyPr>
          <a:lstStyle/>
          <a:p>
            <a:r>
              <a:rPr lang="en-US" sz="1600" dirty="0"/>
              <a:t>2</a:t>
            </a:r>
          </a:p>
        </p:txBody>
      </p:sp>
      <p:sp>
        <p:nvSpPr>
          <p:cNvPr id="13" name="TextBox 12">
            <a:extLst>
              <a:ext uri="{FF2B5EF4-FFF2-40B4-BE49-F238E27FC236}">
                <a16:creationId xmlns:a16="http://schemas.microsoft.com/office/drawing/2014/main" id="{C3C24CA0-EDCD-43A2-ACD6-1EC7E5049B03}"/>
              </a:ext>
            </a:extLst>
          </p:cNvPr>
          <p:cNvSpPr txBox="1"/>
          <p:nvPr/>
        </p:nvSpPr>
        <p:spPr>
          <a:xfrm>
            <a:off x="1" y="178579"/>
            <a:ext cx="4226300" cy="769441"/>
          </a:xfrm>
          <a:prstGeom prst="rect">
            <a:avLst/>
          </a:prstGeom>
          <a:solidFill>
            <a:srgbClr val="164686"/>
          </a:solidFill>
          <a:ln>
            <a:noFill/>
          </a:ln>
        </p:spPr>
        <p:txBody>
          <a:bodyPr wrap="square" rtlCol="0">
            <a:spAutoFit/>
          </a:bodyPr>
          <a:lstStyle/>
          <a:p>
            <a:pPr algn="ctr"/>
            <a:r>
              <a:rPr lang="en-US" sz="1600" b="1" i="1" dirty="0">
                <a:solidFill>
                  <a:schemeClr val="bg1">
                    <a:lumMod val="65000"/>
                  </a:schemeClr>
                </a:solidFill>
              </a:rPr>
              <a:t>How to use Media Arts exemplars to emphasize </a:t>
            </a:r>
          </a:p>
          <a:p>
            <a:pPr algn="ctr"/>
            <a:r>
              <a:rPr lang="en-US" sz="1600" b="1" i="1" dirty="0">
                <a:solidFill>
                  <a:schemeClr val="bg1">
                    <a:lumMod val="65000"/>
                  </a:schemeClr>
                </a:solidFill>
              </a:rPr>
              <a:t>Creativity, Identity, and Mastery </a:t>
            </a:r>
          </a:p>
          <a:p>
            <a:pPr algn="ctr"/>
            <a:r>
              <a:rPr lang="en-US" sz="1200" dirty="0">
                <a:solidFill>
                  <a:schemeClr val="bg1"/>
                </a:solidFill>
              </a:rPr>
              <a:t>Case Study: Animated Short Films </a:t>
            </a:r>
            <a:r>
              <a:rPr lang="en-US" sz="1200" i="1" dirty="0">
                <a:solidFill>
                  <a:schemeClr val="bg1"/>
                </a:solidFill>
              </a:rPr>
              <a:t>Hair Love </a:t>
            </a:r>
            <a:r>
              <a:rPr lang="en-US" sz="1200" dirty="0">
                <a:solidFill>
                  <a:schemeClr val="bg1"/>
                </a:solidFill>
              </a:rPr>
              <a:t>and </a:t>
            </a:r>
            <a:r>
              <a:rPr lang="en-US" sz="1200" i="1" dirty="0">
                <a:solidFill>
                  <a:schemeClr val="bg1"/>
                </a:solidFill>
              </a:rPr>
              <a:t>Bao</a:t>
            </a:r>
          </a:p>
        </p:txBody>
      </p:sp>
      <p:sp>
        <p:nvSpPr>
          <p:cNvPr id="8" name="Title 7">
            <a:extLst>
              <a:ext uri="{FF2B5EF4-FFF2-40B4-BE49-F238E27FC236}">
                <a16:creationId xmlns:a16="http://schemas.microsoft.com/office/drawing/2014/main" id="{D94D4B91-D516-42FD-9FDE-0A0AC8FDE563}"/>
              </a:ext>
            </a:extLst>
          </p:cNvPr>
          <p:cNvSpPr>
            <a:spLocks noGrp="1"/>
          </p:cNvSpPr>
          <p:nvPr>
            <p:ph type="title"/>
          </p:nvPr>
        </p:nvSpPr>
        <p:spPr>
          <a:xfrm>
            <a:off x="131260" y="916758"/>
            <a:ext cx="2546626" cy="896320"/>
          </a:xfrm>
        </p:spPr>
        <p:txBody>
          <a:bodyPr>
            <a:normAutofit fontScale="90000"/>
          </a:bodyPr>
          <a:lstStyle/>
          <a:p>
            <a:pPr marL="0" marR="0" lvl="0" indent="0" defTabSz="457200" rtl="0" eaLnBrk="1" fontAlgn="auto" latinLnBrk="0" hangingPunct="1">
              <a:lnSpc>
                <a:spcPct val="100000"/>
              </a:lnSpc>
              <a:spcBef>
                <a:spcPts val="0"/>
              </a:spcBef>
              <a:spcAft>
                <a:spcPts val="0"/>
              </a:spcAft>
              <a:tabLst/>
              <a:defRPr/>
            </a:pPr>
            <a:r>
              <a:rPr kumimoji="0" lang="en-US" sz="2000" b="1" i="0" u="none" strike="noStrike" kern="1200" cap="none" spc="0" normalizeH="0" baseline="0" noProof="0" dirty="0">
                <a:ln>
                  <a:noFill/>
                </a:ln>
                <a:solidFill>
                  <a:srgbClr val="164686"/>
                </a:solidFill>
                <a:effectLst/>
                <a:uLnTx/>
                <a:uFillTx/>
                <a:latin typeface="Calibri" panose="020F0502020204030204"/>
                <a:ea typeface="+mn-ea"/>
                <a:cs typeface="+mn-cs"/>
              </a:rPr>
              <a:t>About </a:t>
            </a:r>
            <a:r>
              <a:rPr kumimoji="0" lang="en-US" sz="2000" b="1" i="1" u="none" strike="noStrike" kern="1200" cap="none" spc="0" normalizeH="0" baseline="0" noProof="0" dirty="0">
                <a:ln>
                  <a:noFill/>
                </a:ln>
                <a:solidFill>
                  <a:srgbClr val="164686"/>
                </a:solidFill>
                <a:effectLst/>
                <a:uLnTx/>
                <a:uFillTx/>
                <a:latin typeface="Calibri" panose="020F0502020204030204"/>
                <a:ea typeface="+mn-ea"/>
                <a:cs typeface="+mn-cs"/>
              </a:rPr>
              <a:t>Hair Love </a:t>
            </a:r>
            <a:r>
              <a:rPr kumimoji="0" lang="en-US" sz="2000" b="1" i="0" u="none" strike="noStrike" kern="1200" cap="none" spc="0" normalizeH="0" baseline="0" noProof="0" dirty="0">
                <a:ln>
                  <a:noFill/>
                </a:ln>
                <a:solidFill>
                  <a:srgbClr val="164686"/>
                </a:solidFill>
                <a:effectLst/>
                <a:uLnTx/>
                <a:uFillTx/>
                <a:latin typeface="Calibri" panose="020F0502020204030204"/>
                <a:ea typeface="+mn-ea"/>
                <a:cs typeface="+mn-cs"/>
              </a:rPr>
              <a:t>and </a:t>
            </a:r>
            <a:r>
              <a:rPr kumimoji="0" lang="en-US" sz="2000" b="1" i="1" u="none" strike="noStrike" kern="1200" cap="none" spc="0" normalizeH="0" baseline="0" noProof="0" dirty="0">
                <a:ln>
                  <a:noFill/>
                </a:ln>
                <a:solidFill>
                  <a:srgbClr val="164686"/>
                </a:solidFill>
                <a:effectLst/>
                <a:uLnTx/>
                <a:uFillTx/>
                <a:latin typeface="Calibri" panose="020F0502020204030204"/>
                <a:ea typeface="+mn-ea"/>
                <a:cs typeface="+mn-cs"/>
              </a:rPr>
              <a:t>Bao</a:t>
            </a:r>
            <a:b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br>
            <a:endParaRPr lang="en-US" dirty="0"/>
          </a:p>
        </p:txBody>
      </p:sp>
      <p:sp>
        <p:nvSpPr>
          <p:cNvPr id="4" name="TextBox 3">
            <a:extLst>
              <a:ext uri="{FF2B5EF4-FFF2-40B4-BE49-F238E27FC236}">
                <a16:creationId xmlns:a16="http://schemas.microsoft.com/office/drawing/2014/main" id="{AFF40235-8B68-4509-BE6B-A4757ABBE3D3}"/>
              </a:ext>
            </a:extLst>
          </p:cNvPr>
          <p:cNvSpPr txBox="1"/>
          <p:nvPr/>
        </p:nvSpPr>
        <p:spPr>
          <a:xfrm>
            <a:off x="5930567" y="912278"/>
            <a:ext cx="2390775" cy="230832"/>
          </a:xfrm>
          <a:prstGeom prst="rect">
            <a:avLst/>
          </a:prstGeom>
          <a:noFill/>
        </p:spPr>
        <p:txBody>
          <a:bodyPr wrap="square" rtlCol="0">
            <a:spAutoFit/>
          </a:bodyPr>
          <a:lstStyle/>
          <a:p>
            <a:r>
              <a:rPr lang="en-US" sz="900" dirty="0"/>
              <a:t>Main Contributor: Fabiola Decius</a:t>
            </a:r>
          </a:p>
        </p:txBody>
      </p:sp>
    </p:spTree>
    <p:extLst>
      <p:ext uri="{BB962C8B-B14F-4D97-AF65-F5344CB8AC3E}">
        <p14:creationId xmlns:p14="http://schemas.microsoft.com/office/powerpoint/2010/main" val="49879709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vti_RoutingExistingProperties xmlns="0a4e05da-b9bc-4326-ad73-01ef31b95567" xsi:nil="true"/>
    <_dlc_DocIdPersistId xmlns="733efe1c-5bbe-4968-87dc-d400e65c879f">true</_dlc_DocIdPersistId>
    <_dlc_DocId xmlns="733efe1c-5bbe-4968-87dc-d400e65c879f">DESE-231-73206</_dlc_DocId>
    <_dlc_DocIdUrl xmlns="733efe1c-5bbe-4968-87dc-d400e65c879f">
      <Url>https://sharepoint.doemass.org/ese/webteam/cps/_layouts/DocIdRedir.aspx?ID=DESE-231-73206</Url>
      <Description>DESE-231-73206</Description>
    </_dlc_DocIdUrl>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524261BFE874874F899C38CF9C771BFF" ma:contentTypeVersion="7" ma:contentTypeDescription="Create a new document." ma:contentTypeScope="" ma:versionID="1a175f6fd76af162c8631baf02b0c7de">
  <xsd:schema xmlns:xsd="http://www.w3.org/2001/XMLSchema" xmlns:xs="http://www.w3.org/2001/XMLSchema" xmlns:p="http://schemas.microsoft.com/office/2006/metadata/properties" xmlns:ns2="0a4e05da-b9bc-4326-ad73-01ef31b95567" xmlns:ns3="733efe1c-5bbe-4968-87dc-d400e65c879f" targetNamespace="http://schemas.microsoft.com/office/2006/metadata/properties" ma:root="true" ma:fieldsID="18e3a758e1be3a571da4157f53c3d381" ns2:_="" ns3:_="">
    <xsd:import namespace="0a4e05da-b9bc-4326-ad73-01ef31b95567"/>
    <xsd:import namespace="733efe1c-5bbe-4968-87dc-d400e65c879f"/>
    <xsd:element name="properties">
      <xsd:complexType>
        <xsd:sequence>
          <xsd:element name="documentManagement">
            <xsd:complexType>
              <xsd:all>
                <xsd:element ref="ns2:_vti_RoutingExistingPropertie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4e05da-b9bc-4326-ad73-01ef31b95567" elementFormDefault="qualified">
    <xsd:import namespace="http://schemas.microsoft.com/office/2006/documentManagement/types"/>
    <xsd:import namespace="http://schemas.microsoft.com/office/infopath/2007/PartnerControls"/>
    <xsd:element name="_vti_RoutingExistingProperties" ma:index="8" nillable="true" ma:displayName="Original Properties" ma:description="" ma:hidden="true" ma:internalName="_vti_RoutingExistingProperties">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33efe1c-5bbe-4968-87dc-d400e65c879f"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dexed="true"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DropOffZoneRoutingForm</Edit>
  <New>DocumentLibraryForm</New>
</FormTemplates>
</file>

<file path=customXml/itemProps1.xml><?xml version="1.0" encoding="utf-8"?>
<ds:datastoreItem xmlns:ds="http://schemas.openxmlformats.org/officeDocument/2006/customXml" ds:itemID="{D8C1E749-310A-433B-922F-B80F05B49F6A}">
  <ds:schemaRefs>
    <ds:schemaRef ds:uri="http://schemas.microsoft.com/office/2006/metadata/properties"/>
    <ds:schemaRef ds:uri="0a4e05da-b9bc-4326-ad73-01ef31b95567"/>
    <ds:schemaRef ds:uri="http://purl.org/dc/terms/"/>
    <ds:schemaRef ds:uri="http://schemas.microsoft.com/office/2006/documentManagement/types"/>
    <ds:schemaRef ds:uri="http://purl.org/dc/dcmitype/"/>
    <ds:schemaRef ds:uri="http://schemas.microsoft.com/office/infopath/2007/PartnerControls"/>
    <ds:schemaRef ds:uri="http://purl.org/dc/elements/1.1/"/>
    <ds:schemaRef ds:uri="http://schemas.openxmlformats.org/package/2006/metadata/core-properties"/>
    <ds:schemaRef ds:uri="733efe1c-5bbe-4968-87dc-d400e65c879f"/>
    <ds:schemaRef ds:uri="http://www.w3.org/XML/1998/namespace"/>
  </ds:schemaRefs>
</ds:datastoreItem>
</file>

<file path=customXml/itemProps2.xml><?xml version="1.0" encoding="utf-8"?>
<ds:datastoreItem xmlns:ds="http://schemas.openxmlformats.org/officeDocument/2006/customXml" ds:itemID="{DCB1E400-0D46-470A-AF09-97FCE4196068}">
  <ds:schemaRefs>
    <ds:schemaRef ds:uri="http://schemas.microsoft.com/sharepoint/events"/>
  </ds:schemaRefs>
</ds:datastoreItem>
</file>

<file path=customXml/itemProps3.xml><?xml version="1.0" encoding="utf-8"?>
<ds:datastoreItem xmlns:ds="http://schemas.openxmlformats.org/officeDocument/2006/customXml" ds:itemID="{41E77F1D-6D7F-48C3-8553-2FCCBCEEC91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a4e05da-b9bc-4326-ad73-01ef31b95567"/>
    <ds:schemaRef ds:uri="733efe1c-5bbe-4968-87dc-d400e65c87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3697D809-AB86-43D9-AC52-8EA3A573F6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1689</TotalTime>
  <Words>1679</Words>
  <Application>Microsoft Office PowerPoint</Application>
  <PresentationFormat>Custom</PresentationFormat>
  <Paragraphs>95</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Page 1 </vt:lpstr>
      <vt:lpstr>About Hair Love and Bao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Quick Reference Guide for Framework in Practice (Visual/Media Arts)</dc:title>
  <dc:creator>DESE</dc:creator>
  <cp:lastModifiedBy>Zou, Dong (EOE)</cp:lastModifiedBy>
  <cp:revision>213</cp:revision>
  <cp:lastPrinted>2019-12-31T16:47:21Z</cp:lastPrinted>
  <dcterms:created xsi:type="dcterms:W3CDTF">2019-12-13T20:05:51Z</dcterms:created>
  <dcterms:modified xsi:type="dcterms:W3CDTF">2021-08-26T20:01:58Z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tadate">
    <vt:lpwstr>Aug 26 2021</vt:lpwstr>
  </property>
</Properties>
</file>