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498" r:id="rId5"/>
    <p:sldId id="518" r:id="rId6"/>
    <p:sldId id="489" r:id="rId7"/>
    <p:sldId id="517" r:id="rId8"/>
    <p:sldId id="516" r:id="rId9"/>
    <p:sldId id="519" r:id="rId10"/>
    <p:sldId id="521" r:id="rId11"/>
    <p:sldId id="520" r:id="rId12"/>
    <p:sldId id="522" r:id="rId13"/>
    <p:sldId id="523" r:id="rId14"/>
    <p:sldId id="525" r:id="rId15"/>
    <p:sldId id="526" r:id="rId16"/>
    <p:sldId id="527" r:id="rId17"/>
    <p:sldId id="528" r:id="rId18"/>
    <p:sldId id="529" r:id="rId19"/>
    <p:sldId id="533" r:id="rId20"/>
    <p:sldId id="534" r:id="rId21"/>
    <p:sldId id="535" r:id="rId22"/>
    <p:sldId id="530" r:id="rId23"/>
    <p:sldId id="531" r:id="rId24"/>
    <p:sldId id="532" r:id="rId25"/>
    <p:sldId id="536" r:id="rId26"/>
    <p:sldId id="537" r:id="rId27"/>
    <p:sldId id="538" r:id="rId28"/>
    <p:sldId id="539" r:id="rId29"/>
    <p:sldId id="540" r:id="rId30"/>
    <p:sldId id="542" r:id="rId31"/>
    <p:sldId id="541" r:id="rId32"/>
    <p:sldId id="543" r:id="rId33"/>
    <p:sldId id="524" r:id="rId34"/>
    <p:sldId id="544"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nley, Brian (DESE)" initials="CB(" lastIdx="8" clrIdx="0">
    <p:extLst>
      <p:ext uri="{19B8F6BF-5375-455C-9EA6-DF929625EA0E}">
        <p15:presenceInfo xmlns:p15="http://schemas.microsoft.com/office/powerpoint/2012/main" userId="S::Brian.Coonley@mass.gov::9dc2155b-58ac-4cdb-8629-a595a378b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7" autoAdjust="0"/>
    <p:restoredTop sz="71129" autoAdjust="0"/>
  </p:normalViewPr>
  <p:slideViewPr>
    <p:cSldViewPr snapToGrid="0">
      <p:cViewPr varScale="1">
        <p:scale>
          <a:sx n="77" d="100"/>
          <a:sy n="77" d="100"/>
        </p:scale>
        <p:origin x="1206" y="90"/>
      </p:cViewPr>
      <p:guideLst/>
    </p:cSldViewPr>
  </p:slideViewPr>
  <p:outlineViewPr>
    <p:cViewPr>
      <p:scale>
        <a:sx n="33" d="100"/>
        <a:sy n="33" d="100"/>
      </p:scale>
      <p:origin x="0" y="-24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3A3A73-B85B-4442-8F92-2D1C70F49D81}" type="datetimeFigureOut">
              <a:rPr lang="en-US" smtClean="0"/>
              <a:t>4/13/2022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E78092-6A80-4A48-ACBF-D7F5B64E6ED2}" type="slidenum">
              <a:rPr lang="en-US" smtClean="0"/>
              <a:t>‹#›</a:t>
            </a:fld>
            <a:endParaRPr lang="en-US"/>
          </a:p>
        </p:txBody>
      </p:sp>
    </p:spTree>
    <p:extLst>
      <p:ext uri="{BB962C8B-B14F-4D97-AF65-F5344CB8AC3E}">
        <p14:creationId xmlns:p14="http://schemas.microsoft.com/office/powerpoint/2010/main" val="296181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DCCD5AF-71CD-4C88-AC55-E7BE057B2D3C}" type="slidenum">
              <a:rPr lang="zh-CN" altLang="en-US">
                <a:solidFill>
                  <a:prstClr val="black"/>
                </a:solidFill>
                <a:latin typeface="等线"/>
                <a:ea typeface="等线" panose="02010600030101010101" pitchFamily="2" charset="-122"/>
              </a:rPr>
              <a:pPr defTabSz="931774">
                <a:defRPr/>
              </a:pPr>
              <a:t>3</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212013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about providing educators with the best tools to do their job effectively. </a:t>
            </a:r>
          </a:p>
        </p:txBody>
      </p:sp>
      <p:sp>
        <p:nvSpPr>
          <p:cNvPr id="4" name="Slide Number Placeholder 3"/>
          <p:cNvSpPr>
            <a:spLocks noGrp="1"/>
          </p:cNvSpPr>
          <p:nvPr>
            <p:ph type="sldNum" sz="quarter" idx="10"/>
          </p:nvPr>
        </p:nvSpPr>
        <p:spPr/>
        <p:txBody>
          <a:bodyPr/>
          <a:lstStyle/>
          <a:p>
            <a:pPr defTabSz="931774">
              <a:defRPr/>
            </a:pPr>
            <a:fld id="{ADCCD5AF-71CD-4C88-AC55-E7BE057B2D3C}" type="slidenum">
              <a:rPr lang="zh-CN" altLang="en-US">
                <a:solidFill>
                  <a:prstClr val="black"/>
                </a:solidFill>
                <a:latin typeface="等线"/>
                <a:ea typeface="等线" panose="02010600030101010101" pitchFamily="2" charset="-122"/>
              </a:rPr>
              <a:pPr defTabSz="931774">
                <a:defRPr/>
              </a:pPr>
              <a:t>4</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43192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DCCD5AF-71CD-4C88-AC55-E7BE057B2D3C}" type="slidenum">
              <a:rPr lang="zh-CN" altLang="en-US">
                <a:solidFill>
                  <a:prstClr val="black"/>
                </a:solidFill>
                <a:latin typeface="等线"/>
                <a:ea typeface="等线" panose="02010600030101010101" pitchFamily="2" charset="-122"/>
              </a:rPr>
              <a:pPr defTabSz="931774">
                <a:defRPr/>
              </a:pPr>
              <a:t>5</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234122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319211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7228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endParaRPr lang="en-US"/>
          </a:p>
        </p:txBody>
      </p:sp>
    </p:spTree>
    <p:extLst>
      <p:ext uri="{BB962C8B-B14F-4D97-AF65-F5344CB8AC3E}">
        <p14:creationId xmlns:p14="http://schemas.microsoft.com/office/powerpoint/2010/main" val="126108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title="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7724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title="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2326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title="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2132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title="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49847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42882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47631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933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60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4/13/2022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3148582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doe.mass.edu/massliteracy/literacy-block/default.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cepr.harvard.edu/files/cepr/files/teaching-higher-report.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www.brookings.edu/research/never-judge-a-book-by-its-cover-use-student-achievement-instead/" TargetMode="External"/><Relationship Id="rId4" Type="http://schemas.openxmlformats.org/officeDocument/2006/relationships/hyperlink" Target="https://www.brookings.edu/wp-content/uploads/2016/06/0410_curriculum_chingos_whitehurst.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doe.mass.edu/infoservices/data/diradmin/list.aspx"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ateway.edu.state.ma.u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F2D-B2EA-4BF8-81FC-ECD6420778FC}"/>
              </a:ext>
            </a:extLst>
          </p:cNvPr>
          <p:cNvSpPr>
            <a:spLocks noGrp="1"/>
          </p:cNvSpPr>
          <p:nvPr>
            <p:ph type="ctrTitle"/>
          </p:nvPr>
        </p:nvSpPr>
        <p:spPr/>
        <p:txBody>
          <a:bodyPr/>
          <a:lstStyle/>
          <a:p>
            <a:r>
              <a:rPr lang="en-US" altLang="en-US" dirty="0"/>
              <a:t>Curriculum Data Collection</a:t>
            </a:r>
          </a:p>
        </p:txBody>
      </p:sp>
      <p:sp>
        <p:nvSpPr>
          <p:cNvPr id="3" name="Subtitle 2">
            <a:extLst>
              <a:ext uri="{FF2B5EF4-FFF2-40B4-BE49-F238E27FC236}">
                <a16:creationId xmlns:a16="http://schemas.microsoft.com/office/drawing/2014/main" id="{298605A1-7B28-4E01-834D-8657331FB383}"/>
              </a:ext>
            </a:extLst>
          </p:cNvPr>
          <p:cNvSpPr>
            <a:spLocks noGrp="1"/>
          </p:cNvSpPr>
          <p:nvPr>
            <p:ph type="subTitle" idx="1"/>
          </p:nvPr>
        </p:nvSpPr>
        <p:spPr/>
        <p:txBody>
          <a:bodyPr/>
          <a:lstStyle/>
          <a:p>
            <a:r>
              <a:rPr lang="en-US" dirty="0"/>
              <a:t>Technical Directions</a:t>
            </a:r>
          </a:p>
        </p:txBody>
      </p:sp>
    </p:spTree>
    <p:extLst>
      <p:ext uri="{BB962C8B-B14F-4D97-AF65-F5344CB8AC3E}">
        <p14:creationId xmlns:p14="http://schemas.microsoft.com/office/powerpoint/2010/main" val="298378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a:t>
            </a:r>
          </a:p>
        </p:txBody>
      </p:sp>
      <p:pic>
        <p:nvPicPr>
          <p:cNvPr id="5" name="Content Placeholder 4" descr="Image: Curriculum Data collection screen (page 2 - Add Curriculum)">
            <a:extLst>
              <a:ext uri="{FF2B5EF4-FFF2-40B4-BE49-F238E27FC236}">
                <a16:creationId xmlns:a16="http://schemas.microsoft.com/office/drawing/2014/main" id="{0581509F-3547-4198-9022-2277C5CD9DFA}"/>
              </a:ext>
            </a:extLst>
          </p:cNvPr>
          <p:cNvPicPr>
            <a:picLocks noGrp="1" noChangeAspect="1"/>
          </p:cNvPicPr>
          <p:nvPr>
            <p:ph idx="1"/>
          </p:nvPr>
        </p:nvPicPr>
        <p:blipFill>
          <a:blip r:embed="rId2"/>
          <a:stretch>
            <a:fillRect/>
          </a:stretch>
        </p:blipFill>
        <p:spPr>
          <a:xfrm>
            <a:off x="2731469" y="1230313"/>
            <a:ext cx="7043386" cy="5049837"/>
          </a:xfrm>
          <a:prstGeom prst="rect">
            <a:avLst/>
          </a:prstGeom>
        </p:spPr>
      </p:pic>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16441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a:t>
            </a:r>
          </a:p>
        </p:txBody>
      </p:sp>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
        <p:nvSpPr>
          <p:cNvPr id="6" name="Content Placeholder 5">
            <a:extLst>
              <a:ext uri="{FF2B5EF4-FFF2-40B4-BE49-F238E27FC236}">
                <a16:creationId xmlns:a16="http://schemas.microsoft.com/office/drawing/2014/main" id="{76E32D8A-D1E3-43FD-B490-72C36CC6DDC0}"/>
              </a:ext>
            </a:extLst>
          </p:cNvPr>
          <p:cNvSpPr>
            <a:spLocks noGrp="1"/>
          </p:cNvSpPr>
          <p:nvPr>
            <p:ph idx="1"/>
          </p:nvPr>
        </p:nvSpPr>
        <p:spPr>
          <a:xfrm>
            <a:off x="1855373" y="1813912"/>
            <a:ext cx="8481254" cy="3786331"/>
          </a:xfrm>
        </p:spPr>
        <p:txBody>
          <a:bodyPr/>
          <a:lstStyle/>
          <a:p>
            <a:r>
              <a:rPr lang="en-US" dirty="0"/>
              <a:t>This collection pertains only to curricular materials used for K–8 ELA/literacy, K–12 math, and 6–8 science for the majority of instruction across all classrooms in a school or district. </a:t>
            </a:r>
          </a:p>
        </p:txBody>
      </p:sp>
    </p:spTree>
    <p:extLst>
      <p:ext uri="{BB962C8B-B14F-4D97-AF65-F5344CB8AC3E}">
        <p14:creationId xmlns:p14="http://schemas.microsoft.com/office/powerpoint/2010/main" val="114151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Select School</a:t>
            </a:r>
          </a:p>
        </p:txBody>
      </p:sp>
      <p:pic>
        <p:nvPicPr>
          <p:cNvPr id="5" name="Content Placeholder 4" descr="Image: Curriculum Data collection screen ( Add School)">
            <a:extLst>
              <a:ext uri="{FF2B5EF4-FFF2-40B4-BE49-F238E27FC236}">
                <a16:creationId xmlns:a16="http://schemas.microsoft.com/office/drawing/2014/main" id="{0581509F-3547-4198-9022-2277C5CD9DFA}"/>
              </a:ext>
            </a:extLst>
          </p:cNvPr>
          <p:cNvPicPr>
            <a:picLocks noGrp="1" noChangeAspect="1"/>
          </p:cNvPicPr>
          <p:nvPr>
            <p:ph idx="1"/>
          </p:nvPr>
        </p:nvPicPr>
        <p:blipFill>
          <a:blip r:embed="rId2"/>
          <a:stretch>
            <a:fillRect/>
          </a:stretch>
        </p:blipFill>
        <p:spPr>
          <a:xfrm>
            <a:off x="1223303" y="1550947"/>
            <a:ext cx="4749986" cy="3405557"/>
          </a:xfrm>
          <a:prstGeom prst="rect">
            <a:avLst/>
          </a:prstGeom>
        </p:spPr>
      </p:pic>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
        <p:nvSpPr>
          <p:cNvPr id="3" name="Arrow: Right 2" descr="Arrow pointed at &quot;school&quot; selection field">
            <a:extLst>
              <a:ext uri="{FF2B5EF4-FFF2-40B4-BE49-F238E27FC236}">
                <a16:creationId xmlns:a16="http://schemas.microsoft.com/office/drawing/2014/main" id="{20323CE9-5E59-4112-91FC-0733B2446966}"/>
              </a:ext>
            </a:extLst>
          </p:cNvPr>
          <p:cNvSpPr/>
          <p:nvPr/>
        </p:nvSpPr>
        <p:spPr>
          <a:xfrm>
            <a:off x="950025" y="1864425"/>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527326" y="2275341"/>
            <a:ext cx="4441371" cy="2031325"/>
          </a:xfrm>
          <a:prstGeom prst="rect">
            <a:avLst/>
          </a:prstGeom>
          <a:noFill/>
        </p:spPr>
        <p:txBody>
          <a:bodyPr wrap="square" rtlCol="0">
            <a:spAutoFit/>
          </a:bodyPr>
          <a:lstStyle/>
          <a:p>
            <a:r>
              <a:rPr lang="en-US" dirty="0"/>
              <a:t>If all schools in the district that teach the covered grades, use the materials, then select “all schools”. </a:t>
            </a:r>
          </a:p>
          <a:p>
            <a:endParaRPr lang="en-US" dirty="0"/>
          </a:p>
          <a:p>
            <a:r>
              <a:rPr lang="en-US" dirty="0"/>
              <a:t>Otherwise, you will need to enter the curricular materials used for each school separately. </a:t>
            </a:r>
          </a:p>
        </p:txBody>
      </p:sp>
    </p:spTree>
    <p:extLst>
      <p:ext uri="{BB962C8B-B14F-4D97-AF65-F5344CB8AC3E}">
        <p14:creationId xmlns:p14="http://schemas.microsoft.com/office/powerpoint/2010/main" val="107468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Select Subject</a:t>
            </a:r>
          </a:p>
        </p:txBody>
      </p:sp>
      <p:pic>
        <p:nvPicPr>
          <p:cNvPr id="5" name="Content Placeholder 4" descr="Image: Curriculum Data collection screen ( Add Subject)">
            <a:extLst>
              <a:ext uri="{FF2B5EF4-FFF2-40B4-BE49-F238E27FC236}">
                <a16:creationId xmlns:a16="http://schemas.microsoft.com/office/drawing/2014/main" id="{0581509F-3547-4198-9022-2277C5CD9DFA}"/>
              </a:ext>
            </a:extLst>
          </p:cNvPr>
          <p:cNvPicPr>
            <a:picLocks noGrp="1" noChangeAspect="1"/>
          </p:cNvPicPr>
          <p:nvPr>
            <p:ph idx="1"/>
          </p:nvPr>
        </p:nvPicPr>
        <p:blipFill>
          <a:blip r:embed="rId2"/>
          <a:stretch>
            <a:fillRect/>
          </a:stretch>
        </p:blipFill>
        <p:spPr>
          <a:xfrm>
            <a:off x="1223303" y="1550947"/>
            <a:ext cx="4749986" cy="3405557"/>
          </a:xfrm>
          <a:prstGeom prst="rect">
            <a:avLst/>
          </a:prstGeom>
        </p:spPr>
      </p:pic>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
        <p:nvSpPr>
          <p:cNvPr id="3" name="Arrow: Right 2" descr="Arrow pointed at &quot;Subject&quot; field">
            <a:extLst>
              <a:ext uri="{FF2B5EF4-FFF2-40B4-BE49-F238E27FC236}">
                <a16:creationId xmlns:a16="http://schemas.microsoft.com/office/drawing/2014/main" id="{20323CE9-5E59-4112-91FC-0733B2446966}"/>
              </a:ext>
            </a:extLst>
          </p:cNvPr>
          <p:cNvSpPr/>
          <p:nvPr/>
        </p:nvSpPr>
        <p:spPr>
          <a:xfrm>
            <a:off x="902523" y="2185059"/>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527326" y="2739260"/>
            <a:ext cx="4441371" cy="923330"/>
          </a:xfrm>
          <a:prstGeom prst="rect">
            <a:avLst/>
          </a:prstGeom>
          <a:noFill/>
        </p:spPr>
        <p:txBody>
          <a:bodyPr wrap="square" rtlCol="0">
            <a:spAutoFit/>
          </a:bodyPr>
          <a:lstStyle/>
          <a:p>
            <a:r>
              <a:rPr lang="en-US" dirty="0"/>
              <a:t>Select if you are reporting materials for English Language Arts, Mathematics, or Science. </a:t>
            </a:r>
          </a:p>
        </p:txBody>
      </p:sp>
    </p:spTree>
    <p:extLst>
      <p:ext uri="{BB962C8B-B14F-4D97-AF65-F5344CB8AC3E}">
        <p14:creationId xmlns:p14="http://schemas.microsoft.com/office/powerpoint/2010/main" val="72725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Begin Grade</a:t>
            </a:r>
          </a:p>
        </p:txBody>
      </p:sp>
      <p:pic>
        <p:nvPicPr>
          <p:cNvPr id="5" name="Content Placeholder 4" descr="Image: Curriculum Data collection screen (select &quot;begin grade&quot;)">
            <a:extLst>
              <a:ext uri="{FF2B5EF4-FFF2-40B4-BE49-F238E27FC236}">
                <a16:creationId xmlns:a16="http://schemas.microsoft.com/office/drawing/2014/main" id="{0581509F-3547-4198-9022-2277C5CD9DFA}"/>
              </a:ext>
            </a:extLst>
          </p:cNvPr>
          <p:cNvPicPr>
            <a:picLocks noGrp="1" noChangeAspect="1"/>
          </p:cNvPicPr>
          <p:nvPr>
            <p:ph idx="1"/>
          </p:nvPr>
        </p:nvPicPr>
        <p:blipFill>
          <a:blip r:embed="rId2"/>
          <a:stretch>
            <a:fillRect/>
          </a:stretch>
        </p:blipFill>
        <p:spPr>
          <a:xfrm>
            <a:off x="1223303" y="1550947"/>
            <a:ext cx="4749986" cy="3405557"/>
          </a:xfrm>
          <a:prstGeom prst="rect">
            <a:avLst/>
          </a:prstGeom>
        </p:spPr>
      </p:pic>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
        <p:nvSpPr>
          <p:cNvPr id="3" name="Arrow: Right 2" descr="arrow pointed at &quot;begin grade field&quot;">
            <a:extLst>
              <a:ext uri="{FF2B5EF4-FFF2-40B4-BE49-F238E27FC236}">
                <a16:creationId xmlns:a16="http://schemas.microsoft.com/office/drawing/2014/main" id="{20323CE9-5E59-4112-91FC-0733B2446966}"/>
              </a:ext>
            </a:extLst>
          </p:cNvPr>
          <p:cNvSpPr/>
          <p:nvPr/>
        </p:nvSpPr>
        <p:spPr>
          <a:xfrm>
            <a:off x="736414" y="2446316"/>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598578" y="2462260"/>
            <a:ext cx="4219843" cy="1200329"/>
          </a:xfrm>
          <a:prstGeom prst="rect">
            <a:avLst/>
          </a:prstGeom>
          <a:noFill/>
        </p:spPr>
        <p:txBody>
          <a:bodyPr wrap="square" rtlCol="0">
            <a:spAutoFit/>
          </a:bodyPr>
          <a:lstStyle/>
          <a:p>
            <a:r>
              <a:rPr lang="en-US" dirty="0"/>
              <a:t>Enter the first grade the materials are used. If this is different for schools, you will need to enter the data at a school level. </a:t>
            </a:r>
          </a:p>
        </p:txBody>
      </p:sp>
    </p:spTree>
    <p:extLst>
      <p:ext uri="{BB962C8B-B14F-4D97-AF65-F5344CB8AC3E}">
        <p14:creationId xmlns:p14="http://schemas.microsoft.com/office/powerpoint/2010/main" val="133732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End Grade</a:t>
            </a:r>
          </a:p>
        </p:txBody>
      </p:sp>
      <p:pic>
        <p:nvPicPr>
          <p:cNvPr id="5" name="Content Placeholder 4" descr="Image: Curriculum Data collection screen (Select &quot;End Grade&quot;)">
            <a:extLst>
              <a:ext uri="{FF2B5EF4-FFF2-40B4-BE49-F238E27FC236}">
                <a16:creationId xmlns:a16="http://schemas.microsoft.com/office/drawing/2014/main" id="{0581509F-3547-4198-9022-2277C5CD9DFA}"/>
              </a:ext>
            </a:extLst>
          </p:cNvPr>
          <p:cNvPicPr>
            <a:picLocks noGrp="1" noChangeAspect="1"/>
          </p:cNvPicPr>
          <p:nvPr>
            <p:ph idx="1"/>
          </p:nvPr>
        </p:nvPicPr>
        <p:blipFill>
          <a:blip r:embed="rId2"/>
          <a:stretch>
            <a:fillRect/>
          </a:stretch>
        </p:blipFill>
        <p:spPr>
          <a:xfrm>
            <a:off x="1223303" y="1550947"/>
            <a:ext cx="4749986" cy="3405557"/>
          </a:xfrm>
          <a:prstGeom prst="rect">
            <a:avLst/>
          </a:prstGeom>
        </p:spPr>
      </p:pic>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
        <p:nvSpPr>
          <p:cNvPr id="3" name="Arrow: Right 2" descr="Arrow pointed at &quot;end grade&quot;">
            <a:extLst>
              <a:ext uri="{FF2B5EF4-FFF2-40B4-BE49-F238E27FC236}">
                <a16:creationId xmlns:a16="http://schemas.microsoft.com/office/drawing/2014/main" id="{20323CE9-5E59-4112-91FC-0733B2446966}"/>
              </a:ext>
            </a:extLst>
          </p:cNvPr>
          <p:cNvSpPr/>
          <p:nvPr/>
        </p:nvSpPr>
        <p:spPr>
          <a:xfrm>
            <a:off x="736414" y="2755075"/>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598578" y="2462260"/>
            <a:ext cx="4219843" cy="2031325"/>
          </a:xfrm>
          <a:prstGeom prst="rect">
            <a:avLst/>
          </a:prstGeom>
          <a:noFill/>
        </p:spPr>
        <p:txBody>
          <a:bodyPr wrap="square" rtlCol="0">
            <a:spAutoFit/>
          </a:bodyPr>
          <a:lstStyle/>
          <a:p>
            <a:r>
              <a:rPr lang="en-US" dirty="0"/>
              <a:t>Next, enter the ending grade. For example, if you are using a set of materials for grades 1-4, you will enter 1</a:t>
            </a:r>
            <a:r>
              <a:rPr lang="en-US" baseline="30000" dirty="0"/>
              <a:t>st</a:t>
            </a:r>
            <a:r>
              <a:rPr lang="en-US" dirty="0"/>
              <a:t> in the beginning and 4</a:t>
            </a:r>
            <a:r>
              <a:rPr lang="en-US" baseline="30000" dirty="0"/>
              <a:t>th</a:t>
            </a:r>
            <a:r>
              <a:rPr lang="en-US" dirty="0"/>
              <a:t> in the end. If you are using materials in only one year, you will enter the same grade for both the beginning and ending grade. </a:t>
            </a:r>
          </a:p>
        </p:txBody>
      </p:sp>
    </p:spTree>
    <p:extLst>
      <p:ext uri="{BB962C8B-B14F-4D97-AF65-F5344CB8AC3E}">
        <p14:creationId xmlns:p14="http://schemas.microsoft.com/office/powerpoint/2010/main" val="16762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Foundational Skills</a:t>
            </a:r>
          </a:p>
        </p:txBody>
      </p:sp>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598578" y="2462260"/>
            <a:ext cx="4219843" cy="1477328"/>
          </a:xfrm>
          <a:prstGeom prst="rect">
            <a:avLst/>
          </a:prstGeom>
          <a:noFill/>
        </p:spPr>
        <p:txBody>
          <a:bodyPr wrap="square" rtlCol="0">
            <a:spAutoFit/>
          </a:bodyPr>
          <a:lstStyle/>
          <a:p>
            <a:r>
              <a:rPr lang="en-US" dirty="0"/>
              <a:t>If you selected ELA with grade ranges K-5, you will be asked if the curricular materials are for teaching foundational skills or not. You can learn more about foundational skills </a:t>
            </a:r>
            <a:r>
              <a:rPr lang="en-US" dirty="0">
                <a:hlinkClick r:id="rId2"/>
              </a:rPr>
              <a:t>here</a:t>
            </a:r>
            <a:r>
              <a:rPr lang="en-US" dirty="0"/>
              <a:t>. </a:t>
            </a:r>
          </a:p>
        </p:txBody>
      </p:sp>
      <p:pic>
        <p:nvPicPr>
          <p:cNvPr id="9" name="Content Placeholder 8" descr="Image: Curriculum Data collection screen (Select &quot;Foundational Grade&quot;)">
            <a:extLst>
              <a:ext uri="{FF2B5EF4-FFF2-40B4-BE49-F238E27FC236}">
                <a16:creationId xmlns:a16="http://schemas.microsoft.com/office/drawing/2014/main" id="{03367D80-53AE-4879-8FD1-8E559FFBEAE9}"/>
              </a:ext>
            </a:extLst>
          </p:cNvPr>
          <p:cNvPicPr>
            <a:picLocks noGrp="1" noChangeAspect="1"/>
          </p:cNvPicPr>
          <p:nvPr>
            <p:ph idx="1"/>
          </p:nvPr>
        </p:nvPicPr>
        <p:blipFill>
          <a:blip r:embed="rId3"/>
          <a:stretch>
            <a:fillRect/>
          </a:stretch>
        </p:blipFill>
        <p:spPr>
          <a:xfrm>
            <a:off x="1373579" y="2038647"/>
            <a:ext cx="5026683" cy="2970081"/>
          </a:xfrm>
          <a:prstGeom prst="rect">
            <a:avLst/>
          </a:prstGeom>
        </p:spPr>
      </p:pic>
      <p:sp>
        <p:nvSpPr>
          <p:cNvPr id="3" name="Arrow: Right 2" descr="Arrow pointed at &quot;foundational grade&quot;">
            <a:extLst>
              <a:ext uri="{FF2B5EF4-FFF2-40B4-BE49-F238E27FC236}">
                <a16:creationId xmlns:a16="http://schemas.microsoft.com/office/drawing/2014/main" id="{20323CE9-5E59-4112-91FC-0733B2446966}"/>
              </a:ext>
            </a:extLst>
          </p:cNvPr>
          <p:cNvSpPr/>
          <p:nvPr/>
        </p:nvSpPr>
        <p:spPr>
          <a:xfrm>
            <a:off x="567743" y="3227119"/>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308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Foundational Skills</a:t>
            </a:r>
          </a:p>
        </p:txBody>
      </p:sp>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pic>
        <p:nvPicPr>
          <p:cNvPr id="11" name="Picture 10" descr="Image: Components of the Core Literacy Block - Foundational skills circled">
            <a:extLst>
              <a:ext uri="{FF2B5EF4-FFF2-40B4-BE49-F238E27FC236}">
                <a16:creationId xmlns:a16="http://schemas.microsoft.com/office/drawing/2014/main" id="{DD484DEA-CA4E-48D4-BDEF-819A3001216F}"/>
              </a:ext>
            </a:extLst>
          </p:cNvPr>
          <p:cNvPicPr>
            <a:picLocks noChangeAspect="1"/>
          </p:cNvPicPr>
          <p:nvPr/>
        </p:nvPicPr>
        <p:blipFill>
          <a:blip r:embed="rId2"/>
          <a:stretch>
            <a:fillRect/>
          </a:stretch>
        </p:blipFill>
        <p:spPr>
          <a:xfrm>
            <a:off x="1175657" y="1338254"/>
            <a:ext cx="9656887" cy="3099741"/>
          </a:xfrm>
          <a:prstGeom prst="rect">
            <a:avLst/>
          </a:prstGeom>
        </p:spPr>
      </p:pic>
      <p:sp>
        <p:nvSpPr>
          <p:cNvPr id="12" name="TextBox 11">
            <a:extLst>
              <a:ext uri="{FF2B5EF4-FFF2-40B4-BE49-F238E27FC236}">
                <a16:creationId xmlns:a16="http://schemas.microsoft.com/office/drawing/2014/main" id="{1A1FA0CD-AE4D-41A4-9C55-87E386E0114E}"/>
              </a:ext>
            </a:extLst>
          </p:cNvPr>
          <p:cNvSpPr txBox="1"/>
          <p:nvPr/>
        </p:nvSpPr>
        <p:spPr>
          <a:xfrm>
            <a:off x="1615045" y="4622237"/>
            <a:ext cx="8562109" cy="1477328"/>
          </a:xfrm>
          <a:prstGeom prst="rect">
            <a:avLst/>
          </a:prstGeom>
          <a:noFill/>
        </p:spPr>
        <p:txBody>
          <a:bodyPr wrap="square" rtlCol="0">
            <a:spAutoFit/>
          </a:bodyPr>
          <a:lstStyle/>
          <a:p>
            <a:r>
              <a:rPr lang="en-US" dirty="0"/>
              <a:t>Because some districts use different materials for teaching foundational skills, we are collecting information about curriculum use for foundational skills separately. If you are using the same materials for both foundational skills and core curriculum, please enter the curricular materials twice, once selecting foundational skills and once without selecting foundational skills. </a:t>
            </a:r>
          </a:p>
        </p:txBody>
      </p:sp>
      <p:sp>
        <p:nvSpPr>
          <p:cNvPr id="13" name="Oval 12">
            <a:extLst>
              <a:ext uri="{FF2B5EF4-FFF2-40B4-BE49-F238E27FC236}">
                <a16:creationId xmlns:a16="http://schemas.microsoft.com/office/drawing/2014/main" id="{BFAA5583-90E3-4B6D-8D0E-FB40B6788F12}"/>
              </a:ext>
              <a:ext uri="{C183D7F6-B498-43B3-948B-1728B52AA6E4}">
                <adec:decorative xmlns:adec="http://schemas.microsoft.com/office/drawing/2017/decorative" val="1"/>
              </a:ext>
            </a:extLst>
          </p:cNvPr>
          <p:cNvSpPr/>
          <p:nvPr/>
        </p:nvSpPr>
        <p:spPr>
          <a:xfrm>
            <a:off x="926275" y="1615044"/>
            <a:ext cx="3348842" cy="16952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0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Foundational Skills</a:t>
            </a:r>
          </a:p>
        </p:txBody>
      </p:sp>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pic>
        <p:nvPicPr>
          <p:cNvPr id="11" name="Picture 10" descr="Image: Components of the Core Literacy Block - &quot;engaging with complex text&quot; and &quot;writing&quot; circled">
            <a:extLst>
              <a:ext uri="{FF2B5EF4-FFF2-40B4-BE49-F238E27FC236}">
                <a16:creationId xmlns:a16="http://schemas.microsoft.com/office/drawing/2014/main" id="{DD484DEA-CA4E-48D4-BDEF-819A3001216F}"/>
              </a:ext>
            </a:extLst>
          </p:cNvPr>
          <p:cNvPicPr>
            <a:picLocks noChangeAspect="1"/>
          </p:cNvPicPr>
          <p:nvPr/>
        </p:nvPicPr>
        <p:blipFill>
          <a:blip r:embed="rId2"/>
          <a:stretch>
            <a:fillRect/>
          </a:stretch>
        </p:blipFill>
        <p:spPr>
          <a:xfrm>
            <a:off x="1175657" y="1338254"/>
            <a:ext cx="9656887" cy="3099741"/>
          </a:xfrm>
          <a:prstGeom prst="rect">
            <a:avLst/>
          </a:prstGeom>
        </p:spPr>
      </p:pic>
      <p:sp>
        <p:nvSpPr>
          <p:cNvPr id="12" name="TextBox 11">
            <a:extLst>
              <a:ext uri="{FF2B5EF4-FFF2-40B4-BE49-F238E27FC236}">
                <a16:creationId xmlns:a16="http://schemas.microsoft.com/office/drawing/2014/main" id="{1A1FA0CD-AE4D-41A4-9C55-87E386E0114E}"/>
              </a:ext>
            </a:extLst>
          </p:cNvPr>
          <p:cNvSpPr txBox="1"/>
          <p:nvPr/>
        </p:nvSpPr>
        <p:spPr>
          <a:xfrm>
            <a:off x="1615045" y="4622237"/>
            <a:ext cx="8562109" cy="923330"/>
          </a:xfrm>
          <a:prstGeom prst="rect">
            <a:avLst/>
          </a:prstGeom>
          <a:noFill/>
        </p:spPr>
        <p:txBody>
          <a:bodyPr wrap="square" rtlCol="0">
            <a:spAutoFit/>
          </a:bodyPr>
          <a:lstStyle/>
          <a:p>
            <a:r>
              <a:rPr lang="en-US" dirty="0"/>
              <a:t>For curricular materials used for Engaging with Complex Texts and Writing, select the option “No” for Foundational Skills, even if you use those materials for Foundational Skills as well. </a:t>
            </a:r>
          </a:p>
        </p:txBody>
      </p:sp>
      <p:sp>
        <p:nvSpPr>
          <p:cNvPr id="13" name="Oval 12">
            <a:extLst>
              <a:ext uri="{FF2B5EF4-FFF2-40B4-BE49-F238E27FC236}">
                <a16:creationId xmlns:a16="http://schemas.microsoft.com/office/drawing/2014/main" id="{BFAA5583-90E3-4B6D-8D0E-FB40B6788F12}"/>
              </a:ext>
              <a:ext uri="{C183D7F6-B498-43B3-948B-1728B52AA6E4}">
                <adec:decorative xmlns:adec="http://schemas.microsoft.com/office/drawing/2017/decorative" val="1"/>
              </a:ext>
            </a:extLst>
          </p:cNvPr>
          <p:cNvSpPr/>
          <p:nvPr/>
        </p:nvSpPr>
        <p:spPr>
          <a:xfrm>
            <a:off x="4329679" y="1457696"/>
            <a:ext cx="6502865" cy="19713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427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Select Publisher</a:t>
            </a:r>
          </a:p>
        </p:txBody>
      </p:sp>
      <p:pic>
        <p:nvPicPr>
          <p:cNvPr id="5" name="Content Placeholder 4" descr="Image: Curriculum Data collection screen (Select Publisher)">
            <a:extLst>
              <a:ext uri="{FF2B5EF4-FFF2-40B4-BE49-F238E27FC236}">
                <a16:creationId xmlns:a16="http://schemas.microsoft.com/office/drawing/2014/main" id="{0581509F-3547-4198-9022-2277C5CD9DFA}"/>
              </a:ext>
            </a:extLst>
          </p:cNvPr>
          <p:cNvPicPr>
            <a:picLocks noGrp="1" noChangeAspect="1"/>
          </p:cNvPicPr>
          <p:nvPr>
            <p:ph idx="1"/>
          </p:nvPr>
        </p:nvPicPr>
        <p:blipFill>
          <a:blip r:embed="rId2"/>
          <a:stretch>
            <a:fillRect/>
          </a:stretch>
        </p:blipFill>
        <p:spPr>
          <a:xfrm>
            <a:off x="1223303" y="1550947"/>
            <a:ext cx="4749986" cy="3405557"/>
          </a:xfrm>
          <a:prstGeom prst="rect">
            <a:avLst/>
          </a:prstGeom>
        </p:spPr>
      </p:pic>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
        <p:nvSpPr>
          <p:cNvPr id="3" name="Arrow: Right 2" descr="Arrow pointed at &quot;publisher&quot;">
            <a:extLst>
              <a:ext uri="{FF2B5EF4-FFF2-40B4-BE49-F238E27FC236}">
                <a16:creationId xmlns:a16="http://schemas.microsoft.com/office/drawing/2014/main" id="{20323CE9-5E59-4112-91FC-0733B2446966}"/>
              </a:ext>
            </a:extLst>
          </p:cNvPr>
          <p:cNvSpPr/>
          <p:nvPr/>
        </p:nvSpPr>
        <p:spPr>
          <a:xfrm>
            <a:off x="736414" y="3025239"/>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586702" y="1684064"/>
            <a:ext cx="4219843" cy="3139321"/>
          </a:xfrm>
          <a:prstGeom prst="rect">
            <a:avLst/>
          </a:prstGeom>
          <a:noFill/>
        </p:spPr>
        <p:txBody>
          <a:bodyPr wrap="square" rtlCol="0">
            <a:spAutoFit/>
          </a:bodyPr>
          <a:lstStyle/>
          <a:p>
            <a:r>
              <a:rPr lang="en-US" dirty="0"/>
              <a:t>Based on your previously entered data, you will be provided a list of publishers. If you do not see the name of the you can select other and add the name. </a:t>
            </a:r>
          </a:p>
          <a:p>
            <a:endParaRPr lang="en-US" dirty="0"/>
          </a:p>
          <a:p>
            <a:r>
              <a:rPr lang="en-US" dirty="0"/>
              <a:t>You may also select teacher-developed, if individual teachers are responsible for generating their materials, or district-developed if the district developed a curriculum used across all classrooms in the given grade and subject. </a:t>
            </a:r>
          </a:p>
        </p:txBody>
      </p:sp>
    </p:spTree>
    <p:extLst>
      <p:ext uri="{BB962C8B-B14F-4D97-AF65-F5344CB8AC3E}">
        <p14:creationId xmlns:p14="http://schemas.microsoft.com/office/powerpoint/2010/main" val="166647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95A4-C824-4345-AC42-E5094E1ABBD0}"/>
              </a:ext>
            </a:extLst>
          </p:cNvPr>
          <p:cNvSpPr>
            <a:spLocks noGrp="1"/>
          </p:cNvSpPr>
          <p:nvPr>
            <p:ph type="title"/>
          </p:nvPr>
        </p:nvSpPr>
        <p:spPr/>
        <p:txBody>
          <a:bodyPr/>
          <a:lstStyle/>
          <a:p>
            <a:r>
              <a:rPr lang="en-US" dirty="0"/>
              <a:t>This Power Point</a:t>
            </a:r>
          </a:p>
        </p:txBody>
      </p:sp>
      <p:sp>
        <p:nvSpPr>
          <p:cNvPr id="3" name="Content Placeholder 2">
            <a:extLst>
              <a:ext uri="{FF2B5EF4-FFF2-40B4-BE49-F238E27FC236}">
                <a16:creationId xmlns:a16="http://schemas.microsoft.com/office/drawing/2014/main" id="{2DCBE9D0-0911-40F7-9C90-2A402573B74B}"/>
              </a:ext>
            </a:extLst>
          </p:cNvPr>
          <p:cNvSpPr>
            <a:spLocks noGrp="1"/>
          </p:cNvSpPr>
          <p:nvPr>
            <p:ph idx="1"/>
          </p:nvPr>
        </p:nvSpPr>
        <p:spPr/>
        <p:txBody>
          <a:bodyPr/>
          <a:lstStyle/>
          <a:p>
            <a:r>
              <a:rPr lang="en-US" dirty="0"/>
              <a:t>Will provide specific directions on how to enter your districts data into the application called </a:t>
            </a:r>
            <a:r>
              <a:rPr lang="en-US" altLang="en-US" dirty="0"/>
              <a:t>Curriculum Data Collection.</a:t>
            </a:r>
          </a:p>
          <a:p>
            <a:r>
              <a:rPr lang="en-US" dirty="0"/>
              <a:t>Will provide a brief rationale for this data collection.</a:t>
            </a:r>
          </a:p>
          <a:p>
            <a:endParaRPr lang="en-US" dirty="0"/>
          </a:p>
        </p:txBody>
      </p:sp>
      <p:sp>
        <p:nvSpPr>
          <p:cNvPr id="4" name="Slide Number Placeholder 3">
            <a:extLst>
              <a:ext uri="{FF2B5EF4-FFF2-40B4-BE49-F238E27FC236}">
                <a16:creationId xmlns:a16="http://schemas.microsoft.com/office/drawing/2014/main" id="{FED7EDF9-D187-4651-B02B-9B04E76A3A03}"/>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226007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Select Product</a:t>
            </a:r>
          </a:p>
        </p:txBody>
      </p:sp>
      <p:pic>
        <p:nvPicPr>
          <p:cNvPr id="5" name="Content Placeholder 4" descr="Image: Curriculum Data collection screen (Select Product)">
            <a:extLst>
              <a:ext uri="{FF2B5EF4-FFF2-40B4-BE49-F238E27FC236}">
                <a16:creationId xmlns:a16="http://schemas.microsoft.com/office/drawing/2014/main" id="{0581509F-3547-4198-9022-2277C5CD9DFA}"/>
              </a:ext>
            </a:extLst>
          </p:cNvPr>
          <p:cNvPicPr>
            <a:picLocks noGrp="1" noChangeAspect="1"/>
          </p:cNvPicPr>
          <p:nvPr>
            <p:ph idx="1"/>
          </p:nvPr>
        </p:nvPicPr>
        <p:blipFill>
          <a:blip r:embed="rId2"/>
          <a:stretch>
            <a:fillRect/>
          </a:stretch>
        </p:blipFill>
        <p:spPr>
          <a:xfrm>
            <a:off x="1223303" y="1550947"/>
            <a:ext cx="4749986" cy="3405557"/>
          </a:xfrm>
          <a:prstGeom prst="rect">
            <a:avLst/>
          </a:prstGeom>
        </p:spPr>
      </p:pic>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500678" y="2201998"/>
            <a:ext cx="4219843" cy="2308324"/>
          </a:xfrm>
          <a:prstGeom prst="rect">
            <a:avLst/>
          </a:prstGeom>
          <a:noFill/>
        </p:spPr>
        <p:txBody>
          <a:bodyPr wrap="square" rtlCol="0">
            <a:spAutoFit/>
          </a:bodyPr>
          <a:lstStyle/>
          <a:p>
            <a:r>
              <a:rPr lang="en-US" dirty="0"/>
              <a:t>Based on the publisher, you will be provided a drop-down list of the products that publisher offers. </a:t>
            </a:r>
          </a:p>
          <a:p>
            <a:endParaRPr lang="en-US" dirty="0"/>
          </a:p>
          <a:p>
            <a:r>
              <a:rPr lang="en-US" dirty="0"/>
              <a:t>If you selected teacher developed or district developed, you will select the product of the same name.  </a:t>
            </a:r>
          </a:p>
          <a:p>
            <a:endParaRPr lang="en-US" dirty="0"/>
          </a:p>
        </p:txBody>
      </p:sp>
      <p:sp>
        <p:nvSpPr>
          <p:cNvPr id="7" name="Arrow: Right 6" descr="Arrow pointed at &quot;product&quot;">
            <a:extLst>
              <a:ext uri="{FF2B5EF4-FFF2-40B4-BE49-F238E27FC236}">
                <a16:creationId xmlns:a16="http://schemas.microsoft.com/office/drawing/2014/main" id="{9A4E0D32-5D03-49D1-A73C-631D1BC657F9}"/>
              </a:ext>
            </a:extLst>
          </p:cNvPr>
          <p:cNvSpPr/>
          <p:nvPr/>
        </p:nvSpPr>
        <p:spPr>
          <a:xfrm>
            <a:off x="797482" y="3356160"/>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11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Core Instruction</a:t>
            </a:r>
          </a:p>
        </p:txBody>
      </p:sp>
      <p:pic>
        <p:nvPicPr>
          <p:cNvPr id="5" name="Content Placeholder 4" descr="Image: Curriculum Data collection screen (Select Core Instruction)">
            <a:extLst>
              <a:ext uri="{FF2B5EF4-FFF2-40B4-BE49-F238E27FC236}">
                <a16:creationId xmlns:a16="http://schemas.microsoft.com/office/drawing/2014/main" id="{0581509F-3547-4198-9022-2277C5CD9DFA}"/>
              </a:ext>
            </a:extLst>
          </p:cNvPr>
          <p:cNvPicPr>
            <a:picLocks noGrp="1" noChangeAspect="1"/>
          </p:cNvPicPr>
          <p:nvPr>
            <p:ph idx="1"/>
          </p:nvPr>
        </p:nvPicPr>
        <p:blipFill>
          <a:blip r:embed="rId2"/>
          <a:stretch>
            <a:fillRect/>
          </a:stretch>
        </p:blipFill>
        <p:spPr>
          <a:xfrm>
            <a:off x="1223303" y="1550947"/>
            <a:ext cx="4749986" cy="3405557"/>
          </a:xfrm>
          <a:prstGeom prst="rect">
            <a:avLst/>
          </a:prstGeom>
        </p:spPr>
      </p:pic>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
        <p:nvSpPr>
          <p:cNvPr id="3" name="Arrow: Right 2" descr="Arrow pointed at &quot;Core instruction&quot;">
            <a:extLst>
              <a:ext uri="{FF2B5EF4-FFF2-40B4-BE49-F238E27FC236}">
                <a16:creationId xmlns:a16="http://schemas.microsoft.com/office/drawing/2014/main" id="{20323CE9-5E59-4112-91FC-0733B2446966}"/>
              </a:ext>
            </a:extLst>
          </p:cNvPr>
          <p:cNvSpPr/>
          <p:nvPr/>
        </p:nvSpPr>
        <p:spPr>
          <a:xfrm>
            <a:off x="609890" y="3669223"/>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586702" y="1684064"/>
            <a:ext cx="4219843" cy="4247317"/>
          </a:xfrm>
          <a:prstGeom prst="rect">
            <a:avLst/>
          </a:prstGeom>
          <a:noFill/>
        </p:spPr>
        <p:txBody>
          <a:bodyPr wrap="square" rtlCol="0">
            <a:spAutoFit/>
          </a:bodyPr>
          <a:lstStyle/>
          <a:p>
            <a:r>
              <a:rPr lang="en-US" dirty="0"/>
              <a:t>For Core Instruction, you will be given three choices.</a:t>
            </a:r>
          </a:p>
          <a:p>
            <a:endParaRPr lang="en-US" dirty="0"/>
          </a:p>
          <a:p>
            <a:r>
              <a:rPr lang="en-US" b="1" dirty="0"/>
              <a:t>Core Instruction</a:t>
            </a:r>
            <a:r>
              <a:rPr lang="en-US" dirty="0"/>
              <a:t>: These are materials that are being used for the majority of instruction across the school or district.</a:t>
            </a:r>
          </a:p>
          <a:p>
            <a:endParaRPr lang="en-US" dirty="0"/>
          </a:p>
          <a:p>
            <a:r>
              <a:rPr lang="en-US" b="1" dirty="0"/>
              <a:t>Supplemental</a:t>
            </a:r>
            <a:r>
              <a:rPr lang="en-US" dirty="0"/>
              <a:t>: These are materials that are being used to supplement other materials but are not being used to support the majority of instruction.</a:t>
            </a:r>
          </a:p>
          <a:p>
            <a:endParaRPr lang="en-US" dirty="0"/>
          </a:p>
          <a:p>
            <a:r>
              <a:rPr lang="en-US" b="1" dirty="0"/>
              <a:t>Pilot</a:t>
            </a:r>
            <a:r>
              <a:rPr lang="en-US" dirty="0"/>
              <a:t>: These are new materials being used, in part or comprehensively in the district. </a:t>
            </a:r>
          </a:p>
        </p:txBody>
      </p:sp>
    </p:spTree>
    <p:extLst>
      <p:ext uri="{BB962C8B-B14F-4D97-AF65-F5344CB8AC3E}">
        <p14:creationId xmlns:p14="http://schemas.microsoft.com/office/powerpoint/2010/main" val="1324126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Required</a:t>
            </a:r>
          </a:p>
        </p:txBody>
      </p:sp>
      <p:pic>
        <p:nvPicPr>
          <p:cNvPr id="5" name="Content Placeholder 4" descr="Image: Curriculum Data collection screen (Select Required - Yes or No)">
            <a:extLst>
              <a:ext uri="{FF2B5EF4-FFF2-40B4-BE49-F238E27FC236}">
                <a16:creationId xmlns:a16="http://schemas.microsoft.com/office/drawing/2014/main" id="{0581509F-3547-4198-9022-2277C5CD9DFA}"/>
              </a:ext>
            </a:extLst>
          </p:cNvPr>
          <p:cNvPicPr>
            <a:picLocks noGrp="1" noChangeAspect="1"/>
          </p:cNvPicPr>
          <p:nvPr>
            <p:ph idx="1"/>
          </p:nvPr>
        </p:nvPicPr>
        <p:blipFill>
          <a:blip r:embed="rId2"/>
          <a:stretch>
            <a:fillRect/>
          </a:stretch>
        </p:blipFill>
        <p:spPr>
          <a:xfrm>
            <a:off x="1223303" y="1550947"/>
            <a:ext cx="4749986" cy="3405557"/>
          </a:xfrm>
          <a:prstGeom prst="rect">
            <a:avLst/>
          </a:prstGeom>
        </p:spPr>
      </p:pic>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
        <p:nvSpPr>
          <p:cNvPr id="3" name="Arrow: Right 2" descr="Arrow pointed at &quot;required&quot;">
            <a:extLst>
              <a:ext uri="{FF2B5EF4-FFF2-40B4-BE49-F238E27FC236}">
                <a16:creationId xmlns:a16="http://schemas.microsoft.com/office/drawing/2014/main" id="{20323CE9-5E59-4112-91FC-0733B2446966}"/>
              </a:ext>
            </a:extLst>
          </p:cNvPr>
          <p:cNvSpPr/>
          <p:nvPr/>
        </p:nvSpPr>
        <p:spPr>
          <a:xfrm>
            <a:off x="610035" y="3966107"/>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586702" y="1684064"/>
            <a:ext cx="4219843" cy="2308324"/>
          </a:xfrm>
          <a:prstGeom prst="rect">
            <a:avLst/>
          </a:prstGeom>
          <a:noFill/>
        </p:spPr>
        <p:txBody>
          <a:bodyPr wrap="square" rtlCol="0">
            <a:spAutoFit/>
          </a:bodyPr>
          <a:lstStyle/>
          <a:p>
            <a:r>
              <a:rPr lang="en-US" dirty="0"/>
              <a:t>Select Required if the expectation is that educators are using these materials for the majority of instruction.</a:t>
            </a:r>
          </a:p>
          <a:p>
            <a:endParaRPr lang="en-US" dirty="0"/>
          </a:p>
          <a:p>
            <a:r>
              <a:rPr lang="en-US" dirty="0"/>
              <a:t>If these materials are being provided to educators as a resource, but there are no requirements about how teachers use these resources, select “No”</a:t>
            </a:r>
          </a:p>
        </p:txBody>
      </p:sp>
    </p:spTree>
    <p:extLst>
      <p:ext uri="{BB962C8B-B14F-4D97-AF65-F5344CB8AC3E}">
        <p14:creationId xmlns:p14="http://schemas.microsoft.com/office/powerpoint/2010/main" val="89049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Add Curriculum – Notes</a:t>
            </a:r>
          </a:p>
        </p:txBody>
      </p:sp>
      <p:pic>
        <p:nvPicPr>
          <p:cNvPr id="5" name="Content Placeholder 4" descr="Image: Curriculum Data collection screen (additional notes/information)">
            <a:extLst>
              <a:ext uri="{FF2B5EF4-FFF2-40B4-BE49-F238E27FC236}">
                <a16:creationId xmlns:a16="http://schemas.microsoft.com/office/drawing/2014/main" id="{0581509F-3547-4198-9022-2277C5CD9DFA}"/>
              </a:ext>
            </a:extLst>
          </p:cNvPr>
          <p:cNvPicPr>
            <a:picLocks noGrp="1" noChangeAspect="1"/>
          </p:cNvPicPr>
          <p:nvPr>
            <p:ph idx="1"/>
          </p:nvPr>
        </p:nvPicPr>
        <p:blipFill>
          <a:blip r:embed="rId2"/>
          <a:stretch>
            <a:fillRect/>
          </a:stretch>
        </p:blipFill>
        <p:spPr>
          <a:xfrm>
            <a:off x="1223303" y="1550947"/>
            <a:ext cx="4749986" cy="3405557"/>
          </a:xfrm>
          <a:prstGeom prst="rect">
            <a:avLst/>
          </a:prstGeom>
        </p:spPr>
      </p:pic>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
        <p:nvSpPr>
          <p:cNvPr id="3" name="Arrow: Right 2" descr="arrow pointed at &quot;notes&quot;">
            <a:extLst>
              <a:ext uri="{FF2B5EF4-FFF2-40B4-BE49-F238E27FC236}">
                <a16:creationId xmlns:a16="http://schemas.microsoft.com/office/drawing/2014/main" id="{20323CE9-5E59-4112-91FC-0733B2446966}"/>
              </a:ext>
            </a:extLst>
          </p:cNvPr>
          <p:cNvSpPr/>
          <p:nvPr/>
        </p:nvSpPr>
        <p:spPr>
          <a:xfrm>
            <a:off x="609890" y="4464870"/>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500678" y="1945321"/>
            <a:ext cx="4219843" cy="1200329"/>
          </a:xfrm>
          <a:prstGeom prst="rect">
            <a:avLst/>
          </a:prstGeom>
          <a:noFill/>
        </p:spPr>
        <p:txBody>
          <a:bodyPr wrap="square" rtlCol="0">
            <a:spAutoFit/>
          </a:bodyPr>
          <a:lstStyle/>
          <a:p>
            <a:r>
              <a:rPr lang="en-US" dirty="0"/>
              <a:t>The district can add any additional notes about the materials that you want to add, but this is not required. These notes will not be shared publicly. </a:t>
            </a:r>
          </a:p>
        </p:txBody>
      </p:sp>
    </p:spTree>
    <p:extLst>
      <p:ext uri="{BB962C8B-B14F-4D97-AF65-F5344CB8AC3E}">
        <p14:creationId xmlns:p14="http://schemas.microsoft.com/office/powerpoint/2010/main" val="171789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Curriculum Table</a:t>
            </a:r>
          </a:p>
        </p:txBody>
      </p:sp>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
        <p:nvSpPr>
          <p:cNvPr id="6" name="TextBox 5">
            <a:extLst>
              <a:ext uri="{FF2B5EF4-FFF2-40B4-BE49-F238E27FC236}">
                <a16:creationId xmlns:a16="http://schemas.microsoft.com/office/drawing/2014/main" id="{26F19C62-236A-444D-91E3-B92A168F2BBF}"/>
              </a:ext>
            </a:extLst>
          </p:cNvPr>
          <p:cNvSpPr txBox="1"/>
          <p:nvPr/>
        </p:nvSpPr>
        <p:spPr>
          <a:xfrm>
            <a:off x="6650037" y="4627719"/>
            <a:ext cx="4219843" cy="1200329"/>
          </a:xfrm>
          <a:prstGeom prst="rect">
            <a:avLst/>
          </a:prstGeom>
          <a:noFill/>
        </p:spPr>
        <p:txBody>
          <a:bodyPr wrap="square" rtlCol="0">
            <a:spAutoFit/>
          </a:bodyPr>
          <a:lstStyle/>
          <a:p>
            <a:r>
              <a:rPr lang="en-US" dirty="0"/>
              <a:t>Once a curriculum is added, it will be added to a searchable table at the bottom of the page. You can edit or delete these entries. </a:t>
            </a:r>
          </a:p>
        </p:txBody>
      </p:sp>
      <p:pic>
        <p:nvPicPr>
          <p:cNvPr id="9" name="Content Placeholder 8" descr="Image: Curriculum table">
            <a:extLst>
              <a:ext uri="{FF2B5EF4-FFF2-40B4-BE49-F238E27FC236}">
                <a16:creationId xmlns:a16="http://schemas.microsoft.com/office/drawing/2014/main" id="{B65F9078-9325-4CA8-BFA7-ADDECE0EB2DB}"/>
              </a:ext>
            </a:extLst>
          </p:cNvPr>
          <p:cNvPicPr>
            <a:picLocks noGrp="1" noChangeAspect="1"/>
          </p:cNvPicPr>
          <p:nvPr>
            <p:ph idx="1"/>
          </p:nvPr>
        </p:nvPicPr>
        <p:blipFill>
          <a:blip r:embed="rId2"/>
          <a:stretch>
            <a:fillRect/>
          </a:stretch>
        </p:blipFill>
        <p:spPr>
          <a:xfrm>
            <a:off x="411162" y="2615908"/>
            <a:ext cx="11369675" cy="1904311"/>
          </a:xfrm>
          <a:prstGeom prst="rect">
            <a:avLst/>
          </a:prstGeom>
        </p:spPr>
      </p:pic>
      <p:sp>
        <p:nvSpPr>
          <p:cNvPr id="10" name="Arrow: Right 9" descr="Arrow pointed at &quot;Action: Edit/Delete&quot;">
            <a:extLst>
              <a:ext uri="{FF2B5EF4-FFF2-40B4-BE49-F238E27FC236}">
                <a16:creationId xmlns:a16="http://schemas.microsoft.com/office/drawing/2014/main" id="{313CC19A-4B3A-47C1-88D0-D6C1AC7F6B3E}"/>
              </a:ext>
            </a:extLst>
          </p:cNvPr>
          <p:cNvSpPr/>
          <p:nvPr/>
        </p:nvSpPr>
        <p:spPr>
          <a:xfrm rot="16200000">
            <a:off x="10737272" y="4760327"/>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FD670A-123C-460E-B7C0-3E588D0AA8FD}"/>
              </a:ext>
            </a:extLst>
          </p:cNvPr>
          <p:cNvSpPr txBox="1"/>
          <p:nvPr/>
        </p:nvSpPr>
        <p:spPr>
          <a:xfrm>
            <a:off x="411162" y="1318160"/>
            <a:ext cx="4310743" cy="923330"/>
          </a:xfrm>
          <a:prstGeom prst="rect">
            <a:avLst/>
          </a:prstGeom>
          <a:noFill/>
        </p:spPr>
        <p:txBody>
          <a:bodyPr wrap="square" rtlCol="0">
            <a:spAutoFit/>
          </a:bodyPr>
          <a:lstStyle/>
          <a:p>
            <a:r>
              <a:rPr lang="en-US" dirty="0"/>
              <a:t>The beginning or ending grade will also reflect if the material was reported for foundational skills or not. </a:t>
            </a:r>
          </a:p>
        </p:txBody>
      </p:sp>
      <p:sp>
        <p:nvSpPr>
          <p:cNvPr id="12" name="Arrow: Right 11" descr="Arrow pointed at &quot;Begin Grade&quot;">
            <a:extLst>
              <a:ext uri="{FF2B5EF4-FFF2-40B4-BE49-F238E27FC236}">
                <a16:creationId xmlns:a16="http://schemas.microsoft.com/office/drawing/2014/main" id="{A573ED49-5305-47FA-8468-E0ABDD41DDDD}"/>
              </a:ext>
            </a:extLst>
          </p:cNvPr>
          <p:cNvSpPr/>
          <p:nvPr/>
        </p:nvSpPr>
        <p:spPr>
          <a:xfrm rot="5400000">
            <a:off x="2470067" y="2592008"/>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96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Second page: Completing Page Two</a:t>
            </a:r>
          </a:p>
        </p:txBody>
      </p:sp>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pic>
        <p:nvPicPr>
          <p:cNvPr id="7" name="Content Placeholder 6" descr="Image: Add Curriculum">
            <a:extLst>
              <a:ext uri="{FF2B5EF4-FFF2-40B4-BE49-F238E27FC236}">
                <a16:creationId xmlns:a16="http://schemas.microsoft.com/office/drawing/2014/main" id="{4D63118A-8393-4ACA-BD40-1C2B27ED55F4}"/>
              </a:ext>
            </a:extLst>
          </p:cNvPr>
          <p:cNvPicPr>
            <a:picLocks noGrp="1" noChangeAspect="1"/>
          </p:cNvPicPr>
          <p:nvPr>
            <p:ph idx="1"/>
          </p:nvPr>
        </p:nvPicPr>
        <p:blipFill>
          <a:blip r:embed="rId2"/>
          <a:stretch>
            <a:fillRect/>
          </a:stretch>
        </p:blipFill>
        <p:spPr>
          <a:xfrm>
            <a:off x="411162" y="1813956"/>
            <a:ext cx="11369675" cy="4421188"/>
          </a:xfrm>
          <a:prstGeom prst="rect">
            <a:avLst/>
          </a:prstGeom>
        </p:spPr>
      </p:pic>
      <p:sp>
        <p:nvSpPr>
          <p:cNvPr id="12" name="Arrow: Right 11" descr="Arroe pointed at &quot;Preview&quot; button">
            <a:extLst>
              <a:ext uri="{FF2B5EF4-FFF2-40B4-BE49-F238E27FC236}">
                <a16:creationId xmlns:a16="http://schemas.microsoft.com/office/drawing/2014/main" id="{A573ED49-5305-47FA-8468-E0ABDD41DDDD}"/>
              </a:ext>
            </a:extLst>
          </p:cNvPr>
          <p:cNvSpPr/>
          <p:nvPr/>
        </p:nvSpPr>
        <p:spPr>
          <a:xfrm rot="16200000">
            <a:off x="10866911" y="2529486"/>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FD670A-123C-460E-B7C0-3E588D0AA8FD}"/>
              </a:ext>
            </a:extLst>
          </p:cNvPr>
          <p:cNvSpPr txBox="1"/>
          <p:nvPr/>
        </p:nvSpPr>
        <p:spPr>
          <a:xfrm>
            <a:off x="7353278" y="3429000"/>
            <a:ext cx="2932216" cy="1477328"/>
          </a:xfrm>
          <a:prstGeom prst="rect">
            <a:avLst/>
          </a:prstGeom>
          <a:noFill/>
        </p:spPr>
        <p:txBody>
          <a:bodyPr wrap="square" rtlCol="0">
            <a:spAutoFit/>
          </a:bodyPr>
          <a:lstStyle/>
          <a:p>
            <a:r>
              <a:rPr lang="en-US" dirty="0"/>
              <a:t>After you have completed entering your curricular materials, select PREVIEW to see what will be publicly available in profiles. </a:t>
            </a:r>
          </a:p>
        </p:txBody>
      </p:sp>
      <p:sp>
        <p:nvSpPr>
          <p:cNvPr id="13" name="Rectangle 12" descr="&quot;District&quot; data entry field">
            <a:extLst>
              <a:ext uri="{FF2B5EF4-FFF2-40B4-BE49-F238E27FC236}">
                <a16:creationId xmlns:a16="http://schemas.microsoft.com/office/drawing/2014/main" id="{A3FCD9DC-7E00-47B8-BCF9-E6D975FCECD3}"/>
              </a:ext>
            </a:extLst>
          </p:cNvPr>
          <p:cNvSpPr/>
          <p:nvPr/>
        </p:nvSpPr>
        <p:spPr>
          <a:xfrm>
            <a:off x="2386941" y="2707657"/>
            <a:ext cx="1187532" cy="237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31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Third page: Preview of Profiles Page: What is included?</a:t>
            </a:r>
          </a:p>
        </p:txBody>
      </p:sp>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pic>
        <p:nvPicPr>
          <p:cNvPr id="6" name="Picture 5" descr="Image: Preview of Profiles Page">
            <a:extLst>
              <a:ext uri="{FF2B5EF4-FFF2-40B4-BE49-F238E27FC236}">
                <a16:creationId xmlns:a16="http://schemas.microsoft.com/office/drawing/2014/main" id="{8FE9C546-3991-45EC-992A-59216C1C485B}"/>
              </a:ext>
            </a:extLst>
          </p:cNvPr>
          <p:cNvPicPr>
            <a:picLocks noChangeAspect="1"/>
          </p:cNvPicPr>
          <p:nvPr/>
        </p:nvPicPr>
        <p:blipFill>
          <a:blip r:embed="rId2"/>
          <a:stretch>
            <a:fillRect/>
          </a:stretch>
        </p:blipFill>
        <p:spPr>
          <a:xfrm>
            <a:off x="964769" y="1685509"/>
            <a:ext cx="9599322" cy="3977909"/>
          </a:xfrm>
          <a:prstGeom prst="rect">
            <a:avLst/>
          </a:prstGeom>
        </p:spPr>
      </p:pic>
      <p:sp>
        <p:nvSpPr>
          <p:cNvPr id="11" name="TextBox 10">
            <a:extLst>
              <a:ext uri="{FF2B5EF4-FFF2-40B4-BE49-F238E27FC236}">
                <a16:creationId xmlns:a16="http://schemas.microsoft.com/office/drawing/2014/main" id="{A4FD670A-123C-460E-B7C0-3E588D0AA8FD}"/>
              </a:ext>
            </a:extLst>
          </p:cNvPr>
          <p:cNvSpPr txBox="1"/>
          <p:nvPr/>
        </p:nvSpPr>
        <p:spPr>
          <a:xfrm>
            <a:off x="6761019" y="1321106"/>
            <a:ext cx="4912426" cy="1477328"/>
          </a:xfrm>
          <a:prstGeom prst="rect">
            <a:avLst/>
          </a:prstGeom>
          <a:noFill/>
        </p:spPr>
        <p:txBody>
          <a:bodyPr wrap="square" rtlCol="0">
            <a:spAutoFit/>
          </a:bodyPr>
          <a:lstStyle/>
          <a:p>
            <a:r>
              <a:rPr lang="en-US" dirty="0"/>
              <a:t>Only material that are reported as core materials that are required to be used by educators will be publicly available in Profiles. This data will not be on Profiles until after July 15</a:t>
            </a:r>
            <a:r>
              <a:rPr lang="en-US" baseline="30000" dirty="0"/>
              <a:t>th</a:t>
            </a:r>
            <a:r>
              <a:rPr lang="en-US" dirty="0"/>
              <a:t>. </a:t>
            </a:r>
          </a:p>
        </p:txBody>
      </p:sp>
      <p:sp>
        <p:nvSpPr>
          <p:cNvPr id="8" name="Rectangle 7" descr="&quot;District&quot; data entry field">
            <a:extLst>
              <a:ext uri="{FF2B5EF4-FFF2-40B4-BE49-F238E27FC236}">
                <a16:creationId xmlns:a16="http://schemas.microsoft.com/office/drawing/2014/main" id="{2B716A1D-33FF-4F28-BFB5-3BAF866B8C98}"/>
              </a:ext>
            </a:extLst>
          </p:cNvPr>
          <p:cNvSpPr/>
          <p:nvPr/>
        </p:nvSpPr>
        <p:spPr>
          <a:xfrm>
            <a:off x="2731325" y="2244436"/>
            <a:ext cx="973777" cy="200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163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Third page: Preview of Profiles Page: District or School View</a:t>
            </a:r>
          </a:p>
        </p:txBody>
      </p:sp>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pic>
        <p:nvPicPr>
          <p:cNvPr id="6" name="Picture 5" descr="Image: Preview of Profiles page">
            <a:extLst>
              <a:ext uri="{FF2B5EF4-FFF2-40B4-BE49-F238E27FC236}">
                <a16:creationId xmlns:a16="http://schemas.microsoft.com/office/drawing/2014/main" id="{8FE9C546-3991-45EC-992A-59216C1C485B}"/>
              </a:ext>
            </a:extLst>
          </p:cNvPr>
          <p:cNvPicPr>
            <a:picLocks noChangeAspect="1"/>
          </p:cNvPicPr>
          <p:nvPr/>
        </p:nvPicPr>
        <p:blipFill>
          <a:blip r:embed="rId2"/>
          <a:stretch>
            <a:fillRect/>
          </a:stretch>
        </p:blipFill>
        <p:spPr>
          <a:xfrm>
            <a:off x="964769" y="1685509"/>
            <a:ext cx="9599322" cy="3977909"/>
          </a:xfrm>
          <a:prstGeom prst="rect">
            <a:avLst/>
          </a:prstGeom>
        </p:spPr>
      </p:pic>
      <p:sp>
        <p:nvSpPr>
          <p:cNvPr id="11" name="TextBox 10">
            <a:extLst>
              <a:ext uri="{FF2B5EF4-FFF2-40B4-BE49-F238E27FC236}">
                <a16:creationId xmlns:a16="http://schemas.microsoft.com/office/drawing/2014/main" id="{A4FD670A-123C-460E-B7C0-3E588D0AA8FD}"/>
              </a:ext>
            </a:extLst>
          </p:cNvPr>
          <p:cNvSpPr txBox="1"/>
          <p:nvPr/>
        </p:nvSpPr>
        <p:spPr>
          <a:xfrm>
            <a:off x="6096000" y="1925479"/>
            <a:ext cx="3546270" cy="923330"/>
          </a:xfrm>
          <a:prstGeom prst="rect">
            <a:avLst/>
          </a:prstGeom>
          <a:noFill/>
        </p:spPr>
        <p:txBody>
          <a:bodyPr wrap="square" rtlCol="0">
            <a:spAutoFit/>
          </a:bodyPr>
          <a:lstStyle/>
          <a:p>
            <a:r>
              <a:rPr lang="en-US" dirty="0"/>
              <a:t>You can select to preview what the </a:t>
            </a:r>
            <a:r>
              <a:rPr lang="en-US"/>
              <a:t>table will </a:t>
            </a:r>
            <a:r>
              <a:rPr lang="en-US" dirty="0"/>
              <a:t>look like for the school or district.</a:t>
            </a:r>
          </a:p>
        </p:txBody>
      </p:sp>
      <p:sp>
        <p:nvSpPr>
          <p:cNvPr id="12" name="Arrow: Right 11" descr="arrow pointed at &quot;District View&quot;">
            <a:extLst>
              <a:ext uri="{FF2B5EF4-FFF2-40B4-BE49-F238E27FC236}">
                <a16:creationId xmlns:a16="http://schemas.microsoft.com/office/drawing/2014/main" id="{A573ED49-5305-47FA-8468-E0ABDD41DDDD}"/>
              </a:ext>
            </a:extLst>
          </p:cNvPr>
          <p:cNvSpPr/>
          <p:nvPr/>
        </p:nvSpPr>
        <p:spPr>
          <a:xfrm rot="10800000">
            <a:off x="3539835" y="2445047"/>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quot;District&quot; data text box">
            <a:extLst>
              <a:ext uri="{FF2B5EF4-FFF2-40B4-BE49-F238E27FC236}">
                <a16:creationId xmlns:a16="http://schemas.microsoft.com/office/drawing/2014/main" id="{2B716A1D-33FF-4F28-BFB5-3BAF866B8C98}"/>
              </a:ext>
            </a:extLst>
          </p:cNvPr>
          <p:cNvSpPr/>
          <p:nvPr/>
        </p:nvSpPr>
        <p:spPr>
          <a:xfrm>
            <a:off x="2731325" y="2244436"/>
            <a:ext cx="973777" cy="200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931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Third page: Preview of Profiles Page: Multiple Materials</a:t>
            </a:r>
          </a:p>
        </p:txBody>
      </p:sp>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pic>
        <p:nvPicPr>
          <p:cNvPr id="6" name="Picture 5" descr="Image: Preview of Profiles page">
            <a:extLst>
              <a:ext uri="{FF2B5EF4-FFF2-40B4-BE49-F238E27FC236}">
                <a16:creationId xmlns:a16="http://schemas.microsoft.com/office/drawing/2014/main" id="{8FE9C546-3991-45EC-992A-59216C1C485B}"/>
              </a:ext>
            </a:extLst>
          </p:cNvPr>
          <p:cNvPicPr>
            <a:picLocks noChangeAspect="1"/>
          </p:cNvPicPr>
          <p:nvPr/>
        </p:nvPicPr>
        <p:blipFill>
          <a:blip r:embed="rId2"/>
          <a:stretch>
            <a:fillRect/>
          </a:stretch>
        </p:blipFill>
        <p:spPr>
          <a:xfrm>
            <a:off x="964769" y="1685509"/>
            <a:ext cx="9599322" cy="3977909"/>
          </a:xfrm>
          <a:prstGeom prst="rect">
            <a:avLst/>
          </a:prstGeom>
        </p:spPr>
      </p:pic>
      <p:sp>
        <p:nvSpPr>
          <p:cNvPr id="11" name="TextBox 10">
            <a:extLst>
              <a:ext uri="{FF2B5EF4-FFF2-40B4-BE49-F238E27FC236}">
                <a16:creationId xmlns:a16="http://schemas.microsoft.com/office/drawing/2014/main" id="{A4FD670A-123C-460E-B7C0-3E588D0AA8FD}"/>
              </a:ext>
            </a:extLst>
          </p:cNvPr>
          <p:cNvSpPr txBox="1"/>
          <p:nvPr/>
        </p:nvSpPr>
        <p:spPr>
          <a:xfrm>
            <a:off x="6096000" y="1194582"/>
            <a:ext cx="5941676" cy="1754326"/>
          </a:xfrm>
          <a:prstGeom prst="rect">
            <a:avLst/>
          </a:prstGeom>
          <a:noFill/>
        </p:spPr>
        <p:txBody>
          <a:bodyPr wrap="square" rtlCol="0">
            <a:spAutoFit/>
          </a:bodyPr>
          <a:lstStyle/>
          <a:p>
            <a:r>
              <a:rPr lang="en-US" dirty="0"/>
              <a:t>If more than one materials is reported for the same grade and subject, it will be publicly reported as multiple materials. For example, if two different elementary schools in a district use two different curriculum, the district page will show multiple materials, but you will be able to see the individual materials at the school pages. </a:t>
            </a:r>
          </a:p>
        </p:txBody>
      </p:sp>
      <p:sp>
        <p:nvSpPr>
          <p:cNvPr id="12" name="Arrow: Right 11" descr="Arrow pointed at &quot;Multiple Materials&quot;">
            <a:extLst>
              <a:ext uri="{FF2B5EF4-FFF2-40B4-BE49-F238E27FC236}">
                <a16:creationId xmlns:a16="http://schemas.microsoft.com/office/drawing/2014/main" id="{A573ED49-5305-47FA-8468-E0ABDD41DDDD}"/>
              </a:ext>
            </a:extLst>
          </p:cNvPr>
          <p:cNvSpPr/>
          <p:nvPr/>
        </p:nvSpPr>
        <p:spPr>
          <a:xfrm rot="8856335">
            <a:off x="2763712" y="4044873"/>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quot;District&quot; Data entry box">
            <a:extLst>
              <a:ext uri="{FF2B5EF4-FFF2-40B4-BE49-F238E27FC236}">
                <a16:creationId xmlns:a16="http://schemas.microsoft.com/office/drawing/2014/main" id="{2B716A1D-33FF-4F28-BFB5-3BAF866B8C98}"/>
              </a:ext>
            </a:extLst>
          </p:cNvPr>
          <p:cNvSpPr/>
          <p:nvPr/>
        </p:nvSpPr>
        <p:spPr>
          <a:xfrm>
            <a:off x="2731325" y="2244436"/>
            <a:ext cx="973777" cy="200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431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C473-EB11-4D90-B766-50913921405E}"/>
              </a:ext>
            </a:extLst>
          </p:cNvPr>
          <p:cNvSpPr>
            <a:spLocks noGrp="1"/>
          </p:cNvSpPr>
          <p:nvPr>
            <p:ph type="title"/>
          </p:nvPr>
        </p:nvSpPr>
        <p:spPr/>
        <p:txBody>
          <a:bodyPr/>
          <a:lstStyle/>
          <a:p>
            <a:r>
              <a:rPr lang="en-US" dirty="0"/>
              <a:t>Third page: Preview of Profiles Page: Return to Page 2</a:t>
            </a:r>
          </a:p>
        </p:txBody>
      </p:sp>
      <p:sp>
        <p:nvSpPr>
          <p:cNvPr id="4" name="Slide Number Placeholder 3">
            <a:extLst>
              <a:ext uri="{FF2B5EF4-FFF2-40B4-BE49-F238E27FC236}">
                <a16:creationId xmlns:a16="http://schemas.microsoft.com/office/drawing/2014/main" id="{4D11AA30-E68C-4E7F-945F-BDF750181D0D}"/>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pic>
        <p:nvPicPr>
          <p:cNvPr id="6" name="Picture 5" descr="Image: Preview of Profiles page">
            <a:extLst>
              <a:ext uri="{FF2B5EF4-FFF2-40B4-BE49-F238E27FC236}">
                <a16:creationId xmlns:a16="http://schemas.microsoft.com/office/drawing/2014/main" id="{8FE9C546-3991-45EC-992A-59216C1C485B}"/>
              </a:ext>
            </a:extLst>
          </p:cNvPr>
          <p:cNvPicPr>
            <a:picLocks noChangeAspect="1"/>
          </p:cNvPicPr>
          <p:nvPr/>
        </p:nvPicPr>
        <p:blipFill>
          <a:blip r:embed="rId2"/>
          <a:stretch>
            <a:fillRect/>
          </a:stretch>
        </p:blipFill>
        <p:spPr>
          <a:xfrm>
            <a:off x="964769" y="1685509"/>
            <a:ext cx="9599322" cy="3977909"/>
          </a:xfrm>
          <a:prstGeom prst="rect">
            <a:avLst/>
          </a:prstGeom>
        </p:spPr>
      </p:pic>
      <p:sp>
        <p:nvSpPr>
          <p:cNvPr id="11" name="TextBox 10">
            <a:extLst>
              <a:ext uri="{FF2B5EF4-FFF2-40B4-BE49-F238E27FC236}">
                <a16:creationId xmlns:a16="http://schemas.microsoft.com/office/drawing/2014/main" id="{A4FD670A-123C-460E-B7C0-3E588D0AA8FD}"/>
              </a:ext>
            </a:extLst>
          </p:cNvPr>
          <p:cNvSpPr txBox="1"/>
          <p:nvPr/>
        </p:nvSpPr>
        <p:spPr>
          <a:xfrm>
            <a:off x="6535387" y="1583456"/>
            <a:ext cx="3883951" cy="646331"/>
          </a:xfrm>
          <a:prstGeom prst="rect">
            <a:avLst/>
          </a:prstGeom>
          <a:noFill/>
        </p:spPr>
        <p:txBody>
          <a:bodyPr wrap="square" rtlCol="0">
            <a:spAutoFit/>
          </a:bodyPr>
          <a:lstStyle/>
          <a:p>
            <a:r>
              <a:rPr lang="en-US" dirty="0"/>
              <a:t>If you want to make edits to your data, you can return to page 2. </a:t>
            </a:r>
          </a:p>
        </p:txBody>
      </p:sp>
      <p:sp>
        <p:nvSpPr>
          <p:cNvPr id="12" name="Arrow: Right 11" descr="Arroe pointed at: &quot;return to add/view curriculum&quot;">
            <a:extLst>
              <a:ext uri="{FF2B5EF4-FFF2-40B4-BE49-F238E27FC236}">
                <a16:creationId xmlns:a16="http://schemas.microsoft.com/office/drawing/2014/main" id="{A573ED49-5305-47FA-8468-E0ABDD41DDDD}"/>
              </a:ext>
            </a:extLst>
          </p:cNvPr>
          <p:cNvSpPr/>
          <p:nvPr/>
        </p:nvSpPr>
        <p:spPr>
          <a:xfrm rot="8856335">
            <a:off x="2244436" y="1513511"/>
            <a:ext cx="973777" cy="403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quot;District&quot; Data entry box">
            <a:extLst>
              <a:ext uri="{FF2B5EF4-FFF2-40B4-BE49-F238E27FC236}">
                <a16:creationId xmlns:a16="http://schemas.microsoft.com/office/drawing/2014/main" id="{2B716A1D-33FF-4F28-BFB5-3BAF866B8C98}"/>
              </a:ext>
            </a:extLst>
          </p:cNvPr>
          <p:cNvSpPr/>
          <p:nvPr/>
        </p:nvSpPr>
        <p:spPr>
          <a:xfrm>
            <a:off x="2731325" y="2244436"/>
            <a:ext cx="973777" cy="200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65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a:t>What is Curriculum?</a:t>
            </a:r>
          </a:p>
        </p:txBody>
      </p:sp>
      <p:sp>
        <p:nvSpPr>
          <p:cNvPr id="9" name="Content Placeholder 8"/>
          <p:cNvSpPr>
            <a:spLocks noGrp="1"/>
          </p:cNvSpPr>
          <p:nvPr>
            <p:ph idx="1"/>
          </p:nvPr>
        </p:nvSpPr>
        <p:spPr>
          <a:xfrm>
            <a:off x="567743" y="1230403"/>
            <a:ext cx="11019206" cy="4979328"/>
          </a:xfrm>
        </p:spPr>
        <p:txBody>
          <a:bodyPr/>
          <a:lstStyle/>
          <a:p>
            <a:r>
              <a:rPr lang="en-US" b="1" dirty="0"/>
              <a:t>Curricular materials</a:t>
            </a:r>
            <a:r>
              <a:rPr lang="en-US" dirty="0"/>
              <a:t> are resources teachers use to facilitate sequences of learning experiences (e.g., lesson and unit plans, texts); also called adopted or written curriculum, or instructional materials.</a:t>
            </a:r>
          </a:p>
          <a:p>
            <a:r>
              <a:rPr lang="en-US" dirty="0"/>
              <a:t>A </a:t>
            </a:r>
            <a:r>
              <a:rPr lang="en-US" b="1" dirty="0"/>
              <a:t>curriculum</a:t>
            </a:r>
            <a:r>
              <a:rPr lang="en-US" dirty="0"/>
              <a:t> is a sequence of student learning experiences teachers facilitate using curricular materials as a foundation (not a script!); also called enacted or taught curriculum.</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685032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2082-25DC-4E2D-AFBA-604B706BEABF}"/>
              </a:ext>
            </a:extLst>
          </p:cNvPr>
          <p:cNvSpPr>
            <a:spLocks noGrp="1"/>
          </p:cNvSpPr>
          <p:nvPr>
            <p:ph type="title"/>
          </p:nvPr>
        </p:nvSpPr>
        <p:spPr/>
        <p:txBody>
          <a:bodyPr/>
          <a:lstStyle/>
          <a:p>
            <a:r>
              <a:rPr lang="en-US" dirty="0"/>
              <a:t>Select Publish</a:t>
            </a:r>
          </a:p>
        </p:txBody>
      </p:sp>
      <p:sp>
        <p:nvSpPr>
          <p:cNvPr id="4" name="Slide Number Placeholder 3">
            <a:extLst>
              <a:ext uri="{FF2B5EF4-FFF2-40B4-BE49-F238E27FC236}">
                <a16:creationId xmlns:a16="http://schemas.microsoft.com/office/drawing/2014/main" id="{1C13634D-3690-4079-9F67-152C08DEB4B9}"/>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
        <p:nvSpPr>
          <p:cNvPr id="5" name="Rectangle: Rounded Corners 4">
            <a:extLst>
              <a:ext uri="{FF2B5EF4-FFF2-40B4-BE49-F238E27FC236}">
                <a16:creationId xmlns:a16="http://schemas.microsoft.com/office/drawing/2014/main" id="{B4368436-8AF0-4426-903F-BB2EF448959A}"/>
              </a:ext>
            </a:extLst>
          </p:cNvPr>
          <p:cNvSpPr/>
          <p:nvPr/>
        </p:nvSpPr>
        <p:spPr>
          <a:xfrm>
            <a:off x="8277102" y="2110991"/>
            <a:ext cx="1626919" cy="926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PUBLISH</a:t>
            </a:r>
          </a:p>
        </p:txBody>
      </p:sp>
      <p:sp>
        <p:nvSpPr>
          <p:cNvPr id="6" name="TextBox 5">
            <a:extLst>
              <a:ext uri="{FF2B5EF4-FFF2-40B4-BE49-F238E27FC236}">
                <a16:creationId xmlns:a16="http://schemas.microsoft.com/office/drawing/2014/main" id="{3F0600BA-4FE4-4FB9-990C-0307A2F0E65B}"/>
              </a:ext>
            </a:extLst>
          </p:cNvPr>
          <p:cNvSpPr txBox="1"/>
          <p:nvPr/>
        </p:nvSpPr>
        <p:spPr>
          <a:xfrm>
            <a:off x="2178133" y="3175729"/>
            <a:ext cx="6163293" cy="1200329"/>
          </a:xfrm>
          <a:prstGeom prst="rect">
            <a:avLst/>
          </a:prstGeom>
          <a:noFill/>
        </p:spPr>
        <p:txBody>
          <a:bodyPr wrap="square" rtlCol="0">
            <a:spAutoFit/>
          </a:bodyPr>
          <a:lstStyle/>
          <a:p>
            <a:r>
              <a:rPr lang="en-US" dirty="0"/>
              <a:t>Once you have verified that the data has been entered correctly, select PUBLISH. You can update your data at any time and that change will be reflected in profiles after July 15</a:t>
            </a:r>
            <a:r>
              <a:rPr lang="en-US" baseline="30000" dirty="0"/>
              <a:t>th</a:t>
            </a:r>
            <a:r>
              <a:rPr lang="en-US" dirty="0"/>
              <a:t> </a:t>
            </a:r>
          </a:p>
        </p:txBody>
      </p:sp>
    </p:spTree>
    <p:extLst>
      <p:ext uri="{BB962C8B-B14F-4D97-AF65-F5344CB8AC3E}">
        <p14:creationId xmlns:p14="http://schemas.microsoft.com/office/powerpoint/2010/main" val="2995434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2F0C-E7D8-419D-8995-D45D3046D577}"/>
              </a:ext>
            </a:extLst>
          </p:cNvPr>
          <p:cNvSpPr>
            <a:spLocks noGrp="1"/>
          </p:cNvSpPr>
          <p:nvPr>
            <p:ph type="title"/>
          </p:nvPr>
        </p:nvSpPr>
        <p:spPr>
          <a:xfrm>
            <a:off x="4234542" y="1232024"/>
            <a:ext cx="3318164" cy="1325563"/>
          </a:xfrm>
        </p:spPr>
        <p:txBody>
          <a:bodyPr/>
          <a:lstStyle/>
          <a:p>
            <a:r>
              <a:rPr lang="en-US" sz="4800" dirty="0">
                <a:solidFill>
                  <a:schemeClr val="bg1"/>
                </a:solidFill>
              </a:rPr>
              <a:t>Thank you!</a:t>
            </a:r>
          </a:p>
        </p:txBody>
      </p:sp>
      <p:sp>
        <p:nvSpPr>
          <p:cNvPr id="3" name="Title 1">
            <a:extLst>
              <a:ext uri="{FF2B5EF4-FFF2-40B4-BE49-F238E27FC236}">
                <a16:creationId xmlns:a16="http://schemas.microsoft.com/office/drawing/2014/main" id="{9A5B2D8A-23C2-48D6-B41D-E76B5ACDE8A7}"/>
              </a:ext>
            </a:extLst>
          </p:cNvPr>
          <p:cNvSpPr txBox="1">
            <a:spLocks/>
          </p:cNvSpPr>
          <p:nvPr/>
        </p:nvSpPr>
        <p:spPr>
          <a:xfrm>
            <a:off x="1002475" y="3637632"/>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dirty="0">
                <a:solidFill>
                  <a:schemeClr val="bg1"/>
                </a:solidFill>
              </a:rPr>
              <a:t>If you have any questions or concerns, please contact Craig Waterman at craig.a.waterman@mass.gov</a:t>
            </a:r>
          </a:p>
        </p:txBody>
      </p:sp>
    </p:spTree>
    <p:extLst>
      <p:ext uri="{BB962C8B-B14F-4D97-AF65-F5344CB8AC3E}">
        <p14:creationId xmlns:p14="http://schemas.microsoft.com/office/powerpoint/2010/main" val="323878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Why Does Curriculum Matter?</a:t>
            </a:r>
          </a:p>
        </p:txBody>
      </p:sp>
      <p:sp>
        <p:nvSpPr>
          <p:cNvPr id="9" name="Content Placeholder 8"/>
          <p:cNvSpPr>
            <a:spLocks noGrp="1"/>
          </p:cNvSpPr>
          <p:nvPr>
            <p:ph idx="1"/>
          </p:nvPr>
        </p:nvSpPr>
        <p:spPr>
          <a:xfrm>
            <a:off x="567743" y="1230403"/>
            <a:ext cx="11019206" cy="4979328"/>
          </a:xfrm>
        </p:spPr>
        <p:txBody>
          <a:bodyPr/>
          <a:lstStyle/>
          <a:p>
            <a:r>
              <a:rPr lang="en-US" b="1" dirty="0"/>
              <a:t>Curricular materials can make a real difference.</a:t>
            </a:r>
            <a:r>
              <a:rPr lang="en-US" dirty="0"/>
              <a:t> Providing teachers with access to higher-quality, better-aligned curricular materials can prompt improvement in student outcomes:</a:t>
            </a:r>
          </a:p>
          <a:p>
            <a:r>
              <a:rPr lang="en-US" sz="2400" dirty="0"/>
              <a:t>Comparable to </a:t>
            </a:r>
            <a:r>
              <a:rPr lang="en-US" sz="2400" b="1" dirty="0">
                <a:hlinkClick r:id="rId3" tooltip="External Link, Opens in New Window"/>
              </a:rPr>
              <a:t>over half a year</a:t>
            </a:r>
            <a:r>
              <a:rPr lang="en-US" sz="2400" dirty="0">
                <a:hlinkClick r:id="rId3" tooltip="External Link, Opens in New Window"/>
              </a:rPr>
              <a:t> </a:t>
            </a:r>
            <a:r>
              <a:rPr lang="en-US" sz="2400" dirty="0"/>
              <a:t> of additional learning (Kane et al., 2016)</a:t>
            </a:r>
          </a:p>
          <a:p>
            <a:r>
              <a:rPr lang="en-US" sz="2400" dirty="0"/>
              <a:t>About </a:t>
            </a:r>
            <a:r>
              <a:rPr lang="en-US" sz="2400" b="1" dirty="0">
                <a:hlinkClick r:id="rId4" tooltip="External Link, Opens in New Window"/>
              </a:rPr>
              <a:t>1.5 times the difference</a:t>
            </a:r>
            <a:r>
              <a:rPr lang="en-US" sz="2400" dirty="0">
                <a:hlinkClick r:id="rId4" tooltip="External Link, Opens in New Window"/>
              </a:rPr>
              <a:t> </a:t>
            </a:r>
            <a:r>
              <a:rPr lang="en-US" sz="2400" dirty="0"/>
              <a:t> between an average teacher and one at the 75th percentile (</a:t>
            </a:r>
            <a:r>
              <a:rPr lang="en-US" sz="2400" dirty="0" err="1"/>
              <a:t>Chingos</a:t>
            </a:r>
            <a:r>
              <a:rPr lang="en-US" sz="2400" dirty="0"/>
              <a:t> &amp; Whitehurst, 2012)</a:t>
            </a:r>
          </a:p>
          <a:p>
            <a:r>
              <a:rPr lang="en-US" sz="2400" b="1" dirty="0">
                <a:hlinkClick r:id="rId5" tooltip="External Link, Opens in New Window"/>
              </a:rPr>
              <a:t>Greater than the difference</a:t>
            </a:r>
            <a:r>
              <a:rPr lang="en-US" sz="2400" dirty="0"/>
              <a:t> between a new teacher and one with three years of experience (Kane, 2016)</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64777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a:t>Why are we collecting this data?</a:t>
            </a:r>
          </a:p>
        </p:txBody>
      </p:sp>
      <p:sp>
        <p:nvSpPr>
          <p:cNvPr id="9" name="Content Placeholder 8"/>
          <p:cNvSpPr>
            <a:spLocks noGrp="1"/>
          </p:cNvSpPr>
          <p:nvPr>
            <p:ph idx="1"/>
          </p:nvPr>
        </p:nvSpPr>
        <p:spPr>
          <a:xfrm>
            <a:off x="567743" y="1230403"/>
            <a:ext cx="11019206" cy="4979328"/>
          </a:xfrm>
        </p:spPr>
        <p:txBody>
          <a:bodyPr/>
          <a:lstStyle/>
          <a:p>
            <a:pPr marL="0" marR="0" indent="0">
              <a:lnSpc>
                <a:spcPct val="107000"/>
              </a:lnSpc>
              <a:spcBef>
                <a:spcPts val="0"/>
              </a:spcBef>
              <a:spcAft>
                <a:spcPts val="600"/>
              </a:spcAft>
              <a:buNone/>
            </a:pPr>
            <a:r>
              <a:rPr lang="en-US" sz="3600" b="1" dirty="0">
                <a:solidFill>
                  <a:srgbClr val="2F5496"/>
                </a:solidFill>
                <a:latin typeface="+mj-lt"/>
                <a:ea typeface="Times New Roman" panose="02020603050405020304" pitchFamily="18" charset="0"/>
                <a:cs typeface="Times New Roman" panose="02020603050405020304" pitchFamily="18" charset="0"/>
              </a:rPr>
              <a:t>With this data, districts can</a:t>
            </a:r>
            <a:r>
              <a:rPr lang="en-US" sz="3600" b="1" dirty="0">
                <a:effectLst/>
                <a:latin typeface="+mj-lt"/>
                <a:ea typeface="Calibri" panose="020F0502020204030204" pitchFamily="34" charset="0"/>
                <a:cs typeface="Times New Roman" panose="02020603050405020304" pitchFamily="18" charset="0"/>
              </a:rPr>
              <a:t> </a:t>
            </a:r>
            <a:endParaRPr lang="en-US" sz="3600" dirty="0">
              <a:effectLst/>
              <a:latin typeface="+mj-lt"/>
              <a:ea typeface="Calibri" panose="020F0502020204030204" pitchFamily="34" charset="0"/>
              <a:cs typeface="Times New Roman" panose="02020603050405020304" pitchFamily="18" charset="0"/>
            </a:endParaRPr>
          </a:p>
          <a:p>
            <a:pPr fontAlgn="base"/>
            <a:r>
              <a:rPr lang="en-US" dirty="0"/>
              <a:t>learn from each other, especially from those further along in implementation. </a:t>
            </a:r>
          </a:p>
          <a:p>
            <a:pPr fontAlgn="base"/>
            <a:r>
              <a:rPr lang="en-US" dirty="0"/>
              <a:t>collaborate with others using the same materials, and</a:t>
            </a:r>
          </a:p>
          <a:p>
            <a:pPr fontAlgn="base"/>
            <a:r>
              <a:rPr lang="en-US" dirty="0"/>
              <a:t>inform districts’ selection of new materials.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76455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5273-D6D6-4B09-9F98-F7B7116D0477}"/>
              </a:ext>
            </a:extLst>
          </p:cNvPr>
          <p:cNvSpPr>
            <a:spLocks noGrp="1"/>
          </p:cNvSpPr>
          <p:nvPr>
            <p:ph type="ctrTitle"/>
          </p:nvPr>
        </p:nvSpPr>
        <p:spPr/>
        <p:txBody>
          <a:bodyPr/>
          <a:lstStyle/>
          <a:p>
            <a:r>
              <a:rPr lang="en-US" dirty="0"/>
              <a:t>Data Entry Steps</a:t>
            </a:r>
          </a:p>
        </p:txBody>
      </p:sp>
      <p:sp>
        <p:nvSpPr>
          <p:cNvPr id="3" name="Subtitle 2">
            <a:extLst>
              <a:ext uri="{FF2B5EF4-FFF2-40B4-BE49-F238E27FC236}">
                <a16:creationId xmlns:a16="http://schemas.microsoft.com/office/drawing/2014/main" id="{326BF7AB-900D-418B-ACCB-A6566EB579C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696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9D89-1FCF-46A3-A405-210E8A0E6D1C}"/>
              </a:ext>
            </a:extLst>
          </p:cNvPr>
          <p:cNvSpPr>
            <a:spLocks noGrp="1"/>
          </p:cNvSpPr>
          <p:nvPr>
            <p:ph type="title"/>
          </p:nvPr>
        </p:nvSpPr>
        <p:spPr/>
        <p:txBody>
          <a:bodyPr/>
          <a:lstStyle/>
          <a:p>
            <a:r>
              <a:rPr lang="en-US" dirty="0"/>
              <a:t>Curriculum Data Collection User</a:t>
            </a:r>
          </a:p>
        </p:txBody>
      </p:sp>
      <p:sp>
        <p:nvSpPr>
          <p:cNvPr id="3" name="Content Placeholder 2">
            <a:extLst>
              <a:ext uri="{FF2B5EF4-FFF2-40B4-BE49-F238E27FC236}">
                <a16:creationId xmlns:a16="http://schemas.microsoft.com/office/drawing/2014/main" id="{B0643544-AF86-4F2C-9D5E-7EBAE192B7E7}"/>
              </a:ext>
            </a:extLst>
          </p:cNvPr>
          <p:cNvSpPr>
            <a:spLocks noGrp="1"/>
          </p:cNvSpPr>
          <p:nvPr>
            <p:ph idx="1"/>
          </p:nvPr>
        </p:nvSpPr>
        <p:spPr/>
        <p:txBody>
          <a:bodyPr/>
          <a:lstStyle/>
          <a:p>
            <a:r>
              <a:rPr lang="en-US" dirty="0"/>
              <a:t>Prior to entering the data, you need to be assigned the role of Curriculum Data Collection User </a:t>
            </a:r>
          </a:p>
          <a:p>
            <a:r>
              <a:rPr lang="en-US" dirty="0"/>
              <a:t>For access, ask your local </a:t>
            </a:r>
            <a:r>
              <a:rPr lang="en-US" dirty="0">
                <a:hlinkClick r:id="rId2"/>
              </a:rPr>
              <a:t>District Administrator</a:t>
            </a:r>
            <a:endParaRPr lang="en-US" dirty="0"/>
          </a:p>
        </p:txBody>
      </p:sp>
      <p:sp>
        <p:nvSpPr>
          <p:cNvPr id="4" name="Slide Number Placeholder 3">
            <a:extLst>
              <a:ext uri="{FF2B5EF4-FFF2-40B4-BE49-F238E27FC236}">
                <a16:creationId xmlns:a16="http://schemas.microsoft.com/office/drawing/2014/main" id="{96C0B10A-4B6D-46EE-B8B3-4051E890BCB9}"/>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257083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1526-7B94-4114-A699-52711969D628}"/>
              </a:ext>
            </a:extLst>
          </p:cNvPr>
          <p:cNvSpPr>
            <a:spLocks noGrp="1"/>
          </p:cNvSpPr>
          <p:nvPr>
            <p:ph type="title"/>
          </p:nvPr>
        </p:nvSpPr>
        <p:spPr/>
        <p:txBody>
          <a:bodyPr/>
          <a:lstStyle/>
          <a:p>
            <a:r>
              <a:rPr lang="en-US" dirty="0"/>
              <a:t>Where to find the Application: Security Portal</a:t>
            </a:r>
          </a:p>
        </p:txBody>
      </p:sp>
      <p:sp>
        <p:nvSpPr>
          <p:cNvPr id="3" name="Content Placeholder 2">
            <a:extLst>
              <a:ext uri="{FF2B5EF4-FFF2-40B4-BE49-F238E27FC236}">
                <a16:creationId xmlns:a16="http://schemas.microsoft.com/office/drawing/2014/main" id="{EA4FB5ED-1DB3-403E-80E2-112EE28BB745}"/>
              </a:ext>
            </a:extLst>
          </p:cNvPr>
          <p:cNvSpPr>
            <a:spLocks noGrp="1"/>
          </p:cNvSpPr>
          <p:nvPr>
            <p:ph idx="1"/>
          </p:nvPr>
        </p:nvSpPr>
        <p:spPr/>
        <p:txBody>
          <a:bodyPr/>
          <a:lstStyle/>
          <a:p>
            <a:r>
              <a:rPr lang="en-US" dirty="0">
                <a:hlinkClick r:id="rId2"/>
              </a:rPr>
              <a:t>Link</a:t>
            </a:r>
            <a:endParaRPr lang="en-US" dirty="0"/>
          </a:p>
        </p:txBody>
      </p:sp>
      <p:sp>
        <p:nvSpPr>
          <p:cNvPr id="4" name="Slide Number Placeholder 3">
            <a:extLst>
              <a:ext uri="{FF2B5EF4-FFF2-40B4-BE49-F238E27FC236}">
                <a16:creationId xmlns:a16="http://schemas.microsoft.com/office/drawing/2014/main" id="{CC98CB7F-EC89-485A-841A-27698E06E591}"/>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pic>
        <p:nvPicPr>
          <p:cNvPr id="5" name="Picture 4" descr="Image: ESE Security Portal log in screen&#10;">
            <a:extLst>
              <a:ext uri="{FF2B5EF4-FFF2-40B4-BE49-F238E27FC236}">
                <a16:creationId xmlns:a16="http://schemas.microsoft.com/office/drawing/2014/main" id="{940E8E1C-4331-4EF1-AF3C-BBC4FDC4FEE6}"/>
              </a:ext>
            </a:extLst>
          </p:cNvPr>
          <p:cNvPicPr>
            <a:picLocks noChangeAspect="1"/>
          </p:cNvPicPr>
          <p:nvPr/>
        </p:nvPicPr>
        <p:blipFill>
          <a:blip r:embed="rId3"/>
          <a:stretch>
            <a:fillRect/>
          </a:stretch>
        </p:blipFill>
        <p:spPr>
          <a:xfrm>
            <a:off x="1828799" y="1458996"/>
            <a:ext cx="7866537" cy="4592559"/>
          </a:xfrm>
          <a:prstGeom prst="rect">
            <a:avLst/>
          </a:prstGeom>
        </p:spPr>
      </p:pic>
    </p:spTree>
    <p:extLst>
      <p:ext uri="{BB962C8B-B14F-4D97-AF65-F5344CB8AC3E}">
        <p14:creationId xmlns:p14="http://schemas.microsoft.com/office/powerpoint/2010/main" val="3174622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BA24-C5CF-4EDB-929C-DBA212CF543E}"/>
              </a:ext>
            </a:extLst>
          </p:cNvPr>
          <p:cNvSpPr>
            <a:spLocks noGrp="1"/>
          </p:cNvSpPr>
          <p:nvPr>
            <p:ph type="title"/>
          </p:nvPr>
        </p:nvSpPr>
        <p:spPr/>
        <p:txBody>
          <a:bodyPr/>
          <a:lstStyle/>
          <a:p>
            <a:r>
              <a:rPr lang="en-US" dirty="0"/>
              <a:t>First Page: Select your Organization</a:t>
            </a:r>
          </a:p>
        </p:txBody>
      </p:sp>
      <p:sp>
        <p:nvSpPr>
          <p:cNvPr id="3" name="Content Placeholder 2">
            <a:extLst>
              <a:ext uri="{FF2B5EF4-FFF2-40B4-BE49-F238E27FC236}">
                <a16:creationId xmlns:a16="http://schemas.microsoft.com/office/drawing/2014/main" id="{16C205B7-0EC7-42CE-9DA5-847A9D1AF428}"/>
              </a:ext>
            </a:extLst>
          </p:cNvPr>
          <p:cNvSpPr>
            <a:spLocks noGrp="1"/>
          </p:cNvSpPr>
          <p:nvPr>
            <p:ph idx="1"/>
          </p:nvPr>
        </p:nvSpPr>
        <p:spPr/>
        <p:txBody>
          <a:bodyPr/>
          <a:lstStyle/>
          <a:p>
            <a:r>
              <a:rPr lang="en-US" dirty="0"/>
              <a:t>Select your organization from the drop-down list</a:t>
            </a:r>
          </a:p>
          <a:p>
            <a:r>
              <a:rPr lang="en-US" dirty="0"/>
              <a:t>You probably will only have one choice.</a:t>
            </a:r>
          </a:p>
          <a:p>
            <a:r>
              <a:rPr lang="en-US" dirty="0"/>
              <a:t>Then select next.</a:t>
            </a:r>
          </a:p>
        </p:txBody>
      </p:sp>
      <p:sp>
        <p:nvSpPr>
          <p:cNvPr id="4" name="Slide Number Placeholder 3">
            <a:extLst>
              <a:ext uri="{FF2B5EF4-FFF2-40B4-BE49-F238E27FC236}">
                <a16:creationId xmlns:a16="http://schemas.microsoft.com/office/drawing/2014/main" id="{9BC2CBBA-917C-43F5-9ADC-A617945CD281}"/>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pic>
        <p:nvPicPr>
          <p:cNvPr id="5" name="Picture 4" descr="Image: Curriculum Data Collection screen">
            <a:extLst>
              <a:ext uri="{FF2B5EF4-FFF2-40B4-BE49-F238E27FC236}">
                <a16:creationId xmlns:a16="http://schemas.microsoft.com/office/drawing/2014/main" id="{B115C304-574F-4413-B6E6-5A02C2E16EEF}"/>
              </a:ext>
            </a:extLst>
          </p:cNvPr>
          <p:cNvPicPr>
            <a:picLocks noChangeAspect="1"/>
          </p:cNvPicPr>
          <p:nvPr/>
        </p:nvPicPr>
        <p:blipFill>
          <a:blip r:embed="rId2"/>
          <a:stretch>
            <a:fillRect/>
          </a:stretch>
        </p:blipFill>
        <p:spPr>
          <a:xfrm>
            <a:off x="1557274" y="3563288"/>
            <a:ext cx="9077451" cy="2793062"/>
          </a:xfrm>
          <a:prstGeom prst="rect">
            <a:avLst/>
          </a:prstGeom>
        </p:spPr>
      </p:pic>
    </p:spTree>
    <p:extLst>
      <p:ext uri="{BB962C8B-B14F-4D97-AF65-F5344CB8AC3E}">
        <p14:creationId xmlns:p14="http://schemas.microsoft.com/office/powerpoint/2010/main" val="2809408561"/>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d83422295cc3f9f5d49f660a6005ac10">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046020bcb46c4388b977879e523d1ab7"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3CC780-5493-415D-B8D0-EAE96AAFD37D}">
  <ds:schemaRef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8f2fdac3-5421-455f-b4e4-df6141b3176a"/>
    <ds:schemaRef ds:uri="6d1ab2f6-91f9-4f14-952a-3f3eb0d68341"/>
    <ds:schemaRef ds:uri="http://www.w3.org/XML/1998/namespace"/>
  </ds:schemaRefs>
</ds:datastoreItem>
</file>

<file path=customXml/itemProps2.xml><?xml version="1.0" encoding="utf-8"?>
<ds:datastoreItem xmlns:ds="http://schemas.openxmlformats.org/officeDocument/2006/customXml" ds:itemID="{8EF38010-4EC8-4707-B863-BD0E9C203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A82998-0B01-401B-8EF9-96B328DEC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6291</TotalTime>
  <Words>1332</Words>
  <Application>Microsoft Office PowerPoint</Application>
  <PresentationFormat>Widescreen</PresentationFormat>
  <Paragraphs>119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等线</vt:lpstr>
      <vt:lpstr>Arial</vt:lpstr>
      <vt:lpstr>Calibri</vt:lpstr>
      <vt:lpstr>Courier New</vt:lpstr>
      <vt:lpstr>Segoe</vt:lpstr>
      <vt:lpstr>Segoe SemiBold</vt:lpstr>
      <vt:lpstr>Segoe UI</vt:lpstr>
      <vt:lpstr>Segoe UI Semibold</vt:lpstr>
      <vt:lpstr>Wingdings</vt:lpstr>
      <vt:lpstr>ESE PowerPoint Template 2017</vt:lpstr>
      <vt:lpstr>Curriculum Data Collection</vt:lpstr>
      <vt:lpstr>This Power Point</vt:lpstr>
      <vt:lpstr>What is Curriculum?</vt:lpstr>
      <vt:lpstr>Why Does Curriculum Matter?</vt:lpstr>
      <vt:lpstr>Why are we collecting this data?</vt:lpstr>
      <vt:lpstr>Data Entry Steps</vt:lpstr>
      <vt:lpstr>Curriculum Data Collection User</vt:lpstr>
      <vt:lpstr>Where to find the Application: Security Portal</vt:lpstr>
      <vt:lpstr>First Page: Select your Organization</vt:lpstr>
      <vt:lpstr>Second page: Add Curriculum</vt:lpstr>
      <vt:lpstr>Second page: Add Curriculum</vt:lpstr>
      <vt:lpstr>Second page: Add Curriculum – Select School</vt:lpstr>
      <vt:lpstr>Second page: Add Curriculum – Select Subject</vt:lpstr>
      <vt:lpstr>Second page: Add Curriculum – Begin Grade</vt:lpstr>
      <vt:lpstr>Second page: Add Curriculum – End Grade</vt:lpstr>
      <vt:lpstr>Second page: Add Curriculum – Foundational Skills</vt:lpstr>
      <vt:lpstr>Second page: Add Curriculum – Foundational Skills</vt:lpstr>
      <vt:lpstr>Second page: Add Curriculum – Foundational Skills</vt:lpstr>
      <vt:lpstr>Second page: Add Curriculum – Select Publisher</vt:lpstr>
      <vt:lpstr>Second page: Add Curriculum – Select Product</vt:lpstr>
      <vt:lpstr>Second page: Add Curriculum – Core Instruction</vt:lpstr>
      <vt:lpstr>Second page: Add Curriculum – Required</vt:lpstr>
      <vt:lpstr>Second page: Add Curriculum – Notes</vt:lpstr>
      <vt:lpstr>Second page: Curriculum Table</vt:lpstr>
      <vt:lpstr>Second page: Completing Page Two</vt:lpstr>
      <vt:lpstr>Third page: Preview of Profiles Page: What is included?</vt:lpstr>
      <vt:lpstr>Third page: Preview of Profiles Page: District or School View</vt:lpstr>
      <vt:lpstr>Third page: Preview of Profiles Page: Multiple Materials</vt:lpstr>
      <vt:lpstr>Third page: Preview of Profiles Page: Return to Page 2</vt:lpstr>
      <vt:lpstr>Select Publish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Use Data Collection-Directions</dc:title>
  <dc:creator>DESE</dc:creator>
  <cp:lastModifiedBy>Zou, Dong (EOE)</cp:lastModifiedBy>
  <cp:revision>103</cp:revision>
  <cp:lastPrinted>2021-04-12T20:23:40Z</cp:lastPrinted>
  <dcterms:created xsi:type="dcterms:W3CDTF">2021-04-12T20:00:06Z</dcterms:created>
  <dcterms:modified xsi:type="dcterms:W3CDTF">2022-04-13T18:15:42Z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13 2022</vt:lpwstr>
  </property>
</Properties>
</file>