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5"/>
  </p:sldMasterIdLst>
  <p:notesMasterIdLst>
    <p:notesMasterId r:id="rId33"/>
  </p:notesMasterIdLst>
  <p:handoutMasterIdLst>
    <p:handoutMasterId r:id="rId34"/>
  </p:handoutMasterIdLst>
  <p:sldIdLst>
    <p:sldId id="256" r:id="rId6"/>
    <p:sldId id="277" r:id="rId7"/>
    <p:sldId id="305" r:id="rId8"/>
    <p:sldId id="276" r:id="rId9"/>
    <p:sldId id="273" r:id="rId10"/>
    <p:sldId id="257" r:id="rId11"/>
    <p:sldId id="258" r:id="rId12"/>
    <p:sldId id="259" r:id="rId13"/>
    <p:sldId id="282" r:id="rId14"/>
    <p:sldId id="260" r:id="rId15"/>
    <p:sldId id="304" r:id="rId16"/>
    <p:sldId id="302" r:id="rId17"/>
    <p:sldId id="295" r:id="rId18"/>
    <p:sldId id="278" r:id="rId19"/>
    <p:sldId id="286" r:id="rId20"/>
    <p:sldId id="267" r:id="rId21"/>
    <p:sldId id="271" r:id="rId22"/>
    <p:sldId id="272" r:id="rId23"/>
    <p:sldId id="268" r:id="rId24"/>
    <p:sldId id="261" r:id="rId25"/>
    <p:sldId id="263" r:id="rId26"/>
    <p:sldId id="269" r:id="rId27"/>
    <p:sldId id="270" r:id="rId28"/>
    <p:sldId id="292" r:id="rId29"/>
    <p:sldId id="293" r:id="rId30"/>
    <p:sldId id="264" r:id="rId31"/>
    <p:sldId id="303" r:id="rId3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3366FF"/>
    <a:srgbClr val="FF9999"/>
    <a:srgbClr val="000000"/>
    <a:srgbClr val="FFFF00"/>
    <a:srgbClr val="FFCCCC"/>
    <a:srgbClr val="99FF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5" autoAdjust="0"/>
    <p:restoredTop sz="94660"/>
  </p:normalViewPr>
  <p:slideViewPr>
    <p:cSldViewPr>
      <p:cViewPr varScale="1">
        <p:scale>
          <a:sx n="108" d="100"/>
          <a:sy n="108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3E6D2C-AA02-4ACC-8A8E-8D17A5E5A5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7EE548-EDAD-49F5-B70A-D9A9BB4AE9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BC971-B07A-4608-9C80-771F3C802B6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70E35B-DE8D-4A12-A433-4E29DFA0E43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0368A-B120-4FD5-8C9F-CD10E34E0182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90593-3F5B-46D7-94A1-FF7DF91CBEF7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1F40A-C4D5-4FE0-A9D4-5D9B9DCFCC2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D3927-FCF2-45B2-BE77-09CA4E38475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78EC6C-B78F-4329-9073-AFB50BEAC5F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DFE7E-1395-4094-A73E-6EF4CC278C1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7EF8B-F139-442F-9EC5-EDB7C30FAA8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8465C6-C422-48F1-983D-3D00C72BF35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DDCAE-0B0F-4BD6-BA78-399A1EBE58B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2426C-6E3C-47DC-884C-5D0CFC1BF63F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25561-58A6-4A6F-AD06-C9D2DB7AC2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3A4F1-7FA8-49EF-AD40-ED7229B519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50D9B-1942-4296-A97F-E5A678334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020F4-73FE-497D-966A-2619664370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64166-BC05-42EA-8986-61D2F586C1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30B52-97C6-4D69-AEC6-54E66B336A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9F34E-A088-42BB-8545-5486EFA885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9FD3-6209-443F-8F88-D87BDB3EA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254D-F069-4821-90F0-9E385FC8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54E01-599F-40C4-911C-C8923507F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17227-5F83-47EB-9238-6230B66AE1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3F6A5-6DBF-49F2-8C74-6A8B2EE5F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4EC1-BD29-4E07-ADFE-7776BFCDA1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7E47A35-C6AC-4C55-83FF-C43490256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oe.mass.edu/sped/advisories/2016-1ta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lawsregs/603cmr46.pdf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hyperlink" Target="mailto:Restraint@doe.mass.edu" TargetMode="Externa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lawsregs/" TargetMode="External"/><Relationship Id="rId2" Type="http://schemas.openxmlformats.org/officeDocument/2006/relationships/hyperlink" Target="http://www.doe.mass.edu/lawsregs/603cmr46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4114800"/>
          </a:xfrm>
          <a:solidFill>
            <a:srgbClr val="FF9999"/>
          </a:solidFill>
        </p:spPr>
        <p:txBody>
          <a:bodyPr/>
          <a:lstStyle/>
          <a:p>
            <a:pPr eaLnBrk="1" hangingPunct="1"/>
            <a:r>
              <a:rPr lang="en-US" dirty="0"/>
              <a:t>General Overview </a:t>
            </a:r>
            <a:br>
              <a:rPr lang="en-US" dirty="0"/>
            </a:br>
            <a:r>
              <a:rPr lang="en-US" dirty="0"/>
              <a:t>of </a:t>
            </a:r>
            <a:br>
              <a:rPr lang="en-US" dirty="0"/>
            </a:br>
            <a:r>
              <a:rPr lang="en-US" dirty="0"/>
              <a:t>Physical Restraint Requirements for Public Education Programs </a:t>
            </a:r>
            <a:br>
              <a:rPr lang="en-US" dirty="0"/>
            </a:br>
            <a:r>
              <a:rPr lang="en-US" dirty="0"/>
              <a:t>Including Revisions that Take Effect January 1, 2016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CABDE-0977-4692-B6B0-6F15C010E5A6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457200" y="51054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Prepared by the Massachusetts Department of Elementary and Secondary Education for use by Public Education Programs in Annual Staff Training.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5638800" cy="914400"/>
          </a:xfrm>
          <a:solidFill>
            <a:srgbClr val="CCFF99"/>
          </a:solidFill>
        </p:spPr>
        <p:txBody>
          <a:bodyPr/>
          <a:lstStyle/>
          <a:p>
            <a:pPr eaLnBrk="1" hangingPunct="1"/>
            <a:r>
              <a:rPr lang="en-US" sz="4800" dirty="0"/>
              <a:t>Other Terminology:</a:t>
            </a:r>
            <a:endParaRPr lang="en-US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848600" cy="5410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u="sng" dirty="0"/>
              <a:t>Chemical restraint/</a:t>
            </a:r>
            <a:r>
              <a:rPr lang="en-US" sz="2600" u="sng" dirty="0">
                <a:solidFill>
                  <a:srgbClr val="FF0000"/>
                </a:solidFill>
              </a:rPr>
              <a:t>Medication Restraint</a:t>
            </a:r>
            <a:r>
              <a:rPr lang="en-US" sz="2600" dirty="0"/>
              <a:t> - is </a:t>
            </a:r>
            <a:r>
              <a:rPr lang="en-US" sz="2600" u="sng" dirty="0"/>
              <a:t>prohibited</a:t>
            </a:r>
            <a:r>
              <a:rPr lang="en-US" sz="2600" dirty="0"/>
              <a:t>.  Medication that is prescribed by a physician and authorized by the parent is not </a:t>
            </a:r>
            <a:r>
              <a:rPr lang="en-US" sz="2600" dirty="0">
                <a:solidFill>
                  <a:srgbClr val="FF0000"/>
                </a:solidFill>
              </a:rPr>
              <a:t>medication</a:t>
            </a:r>
            <a:r>
              <a:rPr lang="en-US" sz="2600" dirty="0"/>
              <a:t> restraint.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u="sng" dirty="0"/>
              <a:t>Mechanical restraint</a:t>
            </a:r>
            <a:r>
              <a:rPr lang="en-US" sz="2600" dirty="0"/>
              <a:t> - do not use without physician’s order and parental consent </a:t>
            </a:r>
            <a:r>
              <a:rPr lang="en-US" sz="2600" dirty="0">
                <a:solidFill>
                  <a:srgbClr val="FF0000"/>
                </a:solidFill>
              </a:rPr>
              <a:t>–</a:t>
            </a:r>
            <a:r>
              <a:rPr lang="en-US" sz="2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as of 1/1/16 prohibited in all instances</a:t>
            </a:r>
            <a:r>
              <a:rPr lang="en-US" sz="2600" u="sng" dirty="0">
                <a:uFill>
                  <a:solidFill>
                    <a:srgbClr val="FF0000"/>
                  </a:solidFill>
                </a:uFill>
              </a:rPr>
              <a:t>.</a:t>
            </a:r>
            <a:endParaRPr lang="en-US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u="sng" dirty="0"/>
              <a:t>Seclusion </a:t>
            </a:r>
            <a:r>
              <a:rPr lang="en-US" sz="2600" dirty="0"/>
              <a:t>- “physically confining a student alone in a room or limited space without access to school staff.” </a:t>
            </a:r>
            <a:r>
              <a:rPr lang="en-US" sz="2600" dirty="0">
                <a:solidFill>
                  <a:srgbClr val="FF0000"/>
                </a:solidFill>
              </a:rPr>
              <a:t>“</a:t>
            </a:r>
            <a:r>
              <a:rPr lang="en-US" sz="2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 involuntary confinement of a student alone in a room or area from which the student is physically prevented from leaving.</a:t>
            </a:r>
            <a:r>
              <a:rPr lang="en-US" sz="2600" dirty="0">
                <a:solidFill>
                  <a:srgbClr val="FF0000"/>
                </a:solidFill>
              </a:rPr>
              <a:t>”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600" dirty="0">
                <a:solidFill>
                  <a:srgbClr val="FF0000"/>
                </a:solidFill>
              </a:rPr>
              <a:t>	</a:t>
            </a:r>
            <a:r>
              <a:rPr lang="en-US" sz="2600" dirty="0"/>
              <a:t>Don’t do it.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B5CA7-C4DB-4790-9B72-DA5D350E3BAD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7315200" y="228600"/>
            <a:ext cx="1524000" cy="2308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Regulation 46.02(5) &amp;</a:t>
            </a:r>
            <a:r>
              <a:rPr lang="en-US" dirty="0">
                <a:solidFill>
                  <a:srgbClr val="FF0000"/>
                </a:solidFill>
              </a:rPr>
              <a:t> Regulation Section 46.02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Time-Out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u="sng" dirty="0"/>
              <a:t>Time-out definition</a:t>
            </a:r>
            <a:r>
              <a:rPr lang="en-US" sz="3600" dirty="0"/>
              <a:t> - staff remains accessible.</a:t>
            </a:r>
            <a:r>
              <a:rPr lang="en-US" sz="3600" u="sng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3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Staff is present, continuously observing the student. </a:t>
            </a:r>
          </a:p>
          <a:p>
            <a:pPr eaLnBrk="1" hangingPunct="1"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Procedure for obtaining principal approval to extend time out longer than 30 minutes.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See Advisory at:  </a:t>
            </a:r>
            <a:r>
              <a:rPr lang="en-US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hlinkClick r:id="rId2"/>
              </a:rPr>
              <a:t>http://www.doe.mass.edu/sped/advisories/2016-1ta.html</a:t>
            </a:r>
            <a:r>
              <a:rPr lang="en-US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For a flow chart distinguishing between exclusionary time-out and seclusion.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670B-DD4C-4127-8DD2-F24F0FAA05FE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5298" name="Picture 2" descr="C:\Documents and Settings\mmm\Local Settings\Temporary Internet Files\Content.IE5\MK8GJ24M\Web_2_0_Flow_Chart_by_tinydesigner[1].png" title="flow chart design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43800" y="5029200"/>
            <a:ext cx="12573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/>
              <a:t>Prone Restraint until 1/2016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5257800" cy="495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uFill>
                  <a:solidFill>
                    <a:srgbClr val="FF0000"/>
                  </a:solidFill>
                </a:uFill>
              </a:rPr>
              <a:t>46.05(3) </a:t>
            </a:r>
            <a:r>
              <a:rPr lang="en-US" sz="2800" dirty="0"/>
              <a:t>Safest method. …Floor or prone restraints shall be prohibited unless the staff member administering the restraint has received in-depth training …and, in the judgment of the trained staff member, such method is required to provide safety for the student or others present.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u="sng"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/>
          <a:p>
            <a:pPr>
              <a:defRPr/>
            </a:pPr>
            <a:fld id="{1FF52729-E7F6-465C-9129-3475F9319E76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0485" name="Picture 12" descr="Green Cross Within Oval, with the text: Safety First!" title="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3048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029200" cy="762000"/>
          </a:xfrm>
          <a:solidFill>
            <a:srgbClr val="FFFF00"/>
          </a:solidFill>
        </p:spPr>
        <p:txBody>
          <a:bodyPr/>
          <a:lstStyle/>
          <a:p>
            <a:pPr algn="l" eaLnBrk="1" hangingPunct="1"/>
            <a:r>
              <a:rPr lang="en-US" dirty="0"/>
              <a:t>New: Prone Restraint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791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Prone restraint is prohibited except if ALL of the below is true and documented: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 student has a documented history of repeated dangerous behavior to self or others.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All other forms of restraint have been unsuccessful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There are no medical contraindications.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There is psychological/behavioral justification with no contraindications.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 program has obtained consent to use prone restraint.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 program has documented all of the above in advance of the use of prone restraint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Then, prone restraint only by people with in-depth training.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2054B-B1BF-4A6D-B81D-F1D0FAACE32C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410200" y="228600"/>
            <a:ext cx="3581400" cy="8302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Regulations 46.03(1)(b) and 46.05(3) Safest method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4800" dirty="0"/>
              <a:t>Extended Restraint</a:t>
            </a:r>
            <a:endParaRPr lang="en-US" dirty="0"/>
          </a:p>
        </p:txBody>
      </p:sp>
      <p:graphicFrame>
        <p:nvGraphicFramePr>
          <p:cNvPr id="4098" name="Object 3" descr="alarm clock representing time" title="picture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2927138523"/>
              </p:ext>
            </p:extLst>
          </p:nvPr>
        </p:nvGraphicFramePr>
        <p:xfrm>
          <a:off x="1295400" y="2133600"/>
          <a:ext cx="2209800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Clip" r:id="rId3" imgW="891000" imgH="883080" progId="">
                  <p:embed/>
                </p:oleObj>
              </mc:Choice>
              <mc:Fallback>
                <p:oleObj name="Clip" r:id="rId3" imgW="891000" imgH="883080" progId="">
                  <p:embed/>
                  <p:pic>
                    <p:nvPicPr>
                      <p:cNvPr id="0" name="Object 3" descr="a clock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33600"/>
                        <a:ext cx="2209800" cy="234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447800"/>
            <a:ext cx="5105400" cy="46482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Longer than 20 minutes.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Increases the risk of injury.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Requires approval of the principal prior to the restraint exceeding 20 minutes.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Requires additional written documentation and report to the Department of Education.  </a:t>
            </a:r>
            <a:r>
              <a:rPr lang="en-US" u="sng" dirty="0">
                <a:solidFill>
                  <a:srgbClr val="FF0000"/>
                </a:solidFill>
              </a:rPr>
              <a:t>After 1/16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Reported to DESE at the same time as any restraint is reported.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F9025-C645-49B8-9CB2-42A40E169D2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5562600" y="533400"/>
            <a:ext cx="33528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Regulation 46.02(1) </a:t>
            </a:r>
            <a:r>
              <a:rPr lang="en-US" dirty="0">
                <a:solidFill>
                  <a:srgbClr val="FF0000"/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Regulation 46.05(5)(c)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The use of restraint.</a:t>
            </a:r>
          </a:p>
        </p:txBody>
      </p:sp>
      <p:graphicFrame>
        <p:nvGraphicFramePr>
          <p:cNvPr id="5122" name="Object 3" descr="a scale to compare the weight of items on one tray to items on the second tray" title="picture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4260679360"/>
              </p:ext>
            </p:extLst>
          </p:nvPr>
        </p:nvGraphicFramePr>
        <p:xfrm>
          <a:off x="228600" y="2590800"/>
          <a:ext cx="3810000" cy="331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Clip" r:id="rId3" imgW="3357000" imgH="2926440" progId="">
                  <p:embed/>
                </p:oleObj>
              </mc:Choice>
              <mc:Fallback>
                <p:oleObj name="Clip" r:id="rId3" imgW="3357000" imgH="2926440" progId="">
                  <p:embed/>
                  <p:pic>
                    <p:nvPicPr>
                      <p:cNvPr id="0" name="Object 3" descr="scale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90800"/>
                        <a:ext cx="3810000" cy="331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447800"/>
            <a:ext cx="4648200" cy="457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Restraint is not a form of treatment or punishment.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uFill>
                  <a:solidFill>
                    <a:srgbClr val="FF0000"/>
                  </a:solidFill>
                </a:uFill>
              </a:rPr>
              <a:t>Restraint is an emergency procedure.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Restraint is to be </a:t>
            </a:r>
            <a:r>
              <a:rPr lang="en-US" sz="2800" dirty="0">
                <a:uFill>
                  <a:solidFill>
                    <a:srgbClr val="FF0000"/>
                  </a:solidFill>
                </a:uFill>
              </a:rPr>
              <a:t>used only as a last resort</a:t>
            </a:r>
            <a:r>
              <a:rPr lang="en-US" sz="2800" dirty="0"/>
              <a:t> when a student’s behavior poses a threat of assault, or imminent, serious, physical harm to self of others.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/>
          </a:p>
        </p:txBody>
      </p:sp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782B5-0D76-4852-8716-AA2B9E1AF59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3429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Regulation 46.03(1)(c) retains this same language.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6858000" y="152400"/>
            <a:ext cx="2057400" cy="914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/>
              <a:t>Regulation Section 46.04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848600" cy="990600"/>
          </a:xfrm>
        </p:spPr>
        <p:txBody>
          <a:bodyPr/>
          <a:lstStyle/>
          <a:p>
            <a:pPr eaLnBrk="1" hangingPunct="1"/>
            <a:r>
              <a:rPr lang="en-US" dirty="0"/>
              <a:t>Do </a:t>
            </a:r>
            <a:r>
              <a:rPr lang="en-US" u="sng" dirty="0"/>
              <a:t>not</a:t>
            </a:r>
            <a:r>
              <a:rPr lang="en-US" dirty="0"/>
              <a:t> use physical restraint</a:t>
            </a:r>
          </a:p>
        </p:txBody>
      </p:sp>
      <p:graphicFrame>
        <p:nvGraphicFramePr>
          <p:cNvPr id="6146" name="Object 3" descr="a black circle outlined in red with a line through it, representing to not do something" title="picture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1777340620"/>
              </p:ext>
            </p:extLst>
          </p:nvPr>
        </p:nvGraphicFramePr>
        <p:xfrm>
          <a:off x="231775" y="1295400"/>
          <a:ext cx="2203450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Clip" r:id="rId3" imgW="1630440" imgH="1650240" progId="">
                  <p:embed/>
                </p:oleObj>
              </mc:Choice>
              <mc:Fallback>
                <p:oleObj name="Clip" r:id="rId3" imgW="1630440" imgH="1650240" progId="">
                  <p:embed/>
                  <p:pic>
                    <p:nvPicPr>
                      <p:cNvPr id="0" name="Object 3" descr="Do Not Sign&#10;(Circle with Diagonal line)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295400"/>
                        <a:ext cx="2203450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1143000"/>
            <a:ext cx="6400800" cy="5486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When the student cannot be safely restrained </a:t>
            </a: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including medical contraindications.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As a standard response for any student.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When non-physical interventions could be used.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As a means of </a:t>
            </a:r>
            <a:r>
              <a:rPr lang="en-US" sz="2800" u="sng" dirty="0">
                <a:solidFill>
                  <a:srgbClr val="FF0000"/>
                </a:solidFill>
              </a:rPr>
              <a:t>discipline</a:t>
            </a:r>
            <a:r>
              <a:rPr lang="en-US" sz="2800" dirty="0"/>
              <a:t> or punishment.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As a response to property destruction, school disruption, refusal to comply, or verbal threats.</a:t>
            </a: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 use of restraint may not be included in behavior plans or IEPs.  Begin to remove them now so they are not in plans as of 1/16.</a:t>
            </a:r>
            <a:endParaRPr lang="en-US" sz="2800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</p:txBody>
      </p:sp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1BA32-259F-46CD-B8E9-EB165F21B57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04800" y="3581400"/>
            <a:ext cx="23622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46.04(3) &amp; </a:t>
            </a:r>
            <a:r>
              <a:rPr lang="en-US" dirty="0">
                <a:solidFill>
                  <a:srgbClr val="FF0000"/>
                </a:solidFill>
              </a:rPr>
              <a:t>Regulation 46.03(2)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4876800" cy="1143000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Proper Administration </a:t>
            </a:r>
            <a:br>
              <a:rPr lang="en-US" dirty="0"/>
            </a:br>
            <a:r>
              <a:rPr lang="en-US" dirty="0"/>
              <a:t>of Physical Restraint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077200" cy="4800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dirty="0"/>
              <a:t>Remember training considerations. </a:t>
            </a:r>
          </a:p>
          <a:p>
            <a:pPr eaLnBrk="1" hangingPunct="1"/>
            <a:r>
              <a:rPr lang="en-US" sz="2800" dirty="0"/>
              <a:t>Have an adult witness if possible.</a:t>
            </a:r>
          </a:p>
          <a:p>
            <a:pPr eaLnBrk="1" hangingPunct="1"/>
            <a:r>
              <a:rPr lang="en-US" sz="2800" dirty="0"/>
              <a:t>Use only the amount of force necessary to protect the student or others.</a:t>
            </a:r>
          </a:p>
          <a:p>
            <a:pPr eaLnBrk="1" hangingPunct="1"/>
            <a:r>
              <a:rPr lang="en-US" sz="2800" dirty="0"/>
              <a:t>Use the safest method.  Do not use floor or prone restraints unless you have received  in-depth training </a:t>
            </a:r>
            <a:r>
              <a:rPr lang="en-US" sz="2800" u="sng" dirty="0">
                <a:solidFill>
                  <a:srgbClr val="FF0000"/>
                </a:solidFill>
              </a:rPr>
              <a:t>–for prone, all required steps must be completed beforehand</a:t>
            </a:r>
            <a:r>
              <a:rPr lang="en-US" sz="2800" dirty="0"/>
              <a:t>.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en-US" sz="2800" dirty="0"/>
          </a:p>
          <a:p>
            <a:pPr eaLnBrk="1" hangingPunct="1"/>
            <a:r>
              <a:rPr lang="en-US" sz="2800" dirty="0"/>
              <a:t>Discontinue restraint ASAP </a:t>
            </a:r>
            <a:r>
              <a:rPr lang="en-US" sz="2800" u="sng" dirty="0">
                <a:solidFill>
                  <a:srgbClr val="FF0000"/>
                </a:solidFill>
              </a:rPr>
              <a:t>or if the student indicates that s/he cannot breathe</a:t>
            </a:r>
            <a:r>
              <a:rPr lang="en-US" sz="2800" dirty="0"/>
              <a:t>.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E1535-E5EA-4032-A96E-860672EA3A82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2533" name="Text Box 1028"/>
          <p:cNvSpPr txBox="1">
            <a:spLocks noChangeArrowheads="1"/>
          </p:cNvSpPr>
          <p:nvPr/>
        </p:nvSpPr>
        <p:spPr bwMode="auto">
          <a:xfrm>
            <a:off x="6019800" y="304800"/>
            <a:ext cx="2667000" cy="12001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Section 46.05 (current) and </a:t>
            </a:r>
            <a:r>
              <a:rPr lang="en-US" dirty="0">
                <a:solidFill>
                  <a:srgbClr val="FF0000"/>
                </a:solidFill>
              </a:rPr>
              <a:t>46.05 (new)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5486400" cy="1143000"/>
          </a:xfrm>
          <a:solidFill>
            <a:srgbClr val="FFCCCC"/>
          </a:solidFill>
        </p:spPr>
        <p:txBody>
          <a:bodyPr/>
          <a:lstStyle/>
          <a:p>
            <a:pPr eaLnBrk="1" hangingPunct="1"/>
            <a:r>
              <a:rPr lang="en-US" dirty="0"/>
              <a:t>Safety requirements</a:t>
            </a: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" y="1905000"/>
            <a:ext cx="8153400" cy="464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Know students’ medical and psychological limitations, </a:t>
            </a: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including known or suspected trauma history.</a:t>
            </a:r>
            <a:endParaRPr lang="en-US" sz="2800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Make sure student is able to breathe and speak.  </a:t>
            </a: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If the student indicates that s/he cannot breathe the restraint must be stopped.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Monitor physical well-being, respiration, </a:t>
            </a: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skin temperature</a:t>
            </a:r>
            <a:r>
              <a:rPr lang="en-US" sz="28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, </a:t>
            </a:r>
            <a:r>
              <a:rPr lang="en-US" sz="2800" dirty="0">
                <a:uFill>
                  <a:solidFill>
                    <a:srgbClr val="FF0000"/>
                  </a:solidFill>
                </a:uFill>
              </a:rPr>
              <a:t>and color.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If student experiences physical distress -- release restraint and seek medical assistance immediately.</a:t>
            </a:r>
          </a:p>
        </p:txBody>
      </p:sp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A8021-6602-45C0-9ECF-028F238AE1C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7315200" y="304800"/>
            <a:ext cx="1828800" cy="1938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46.05(5) </a:t>
            </a:r>
            <a:r>
              <a:rPr lang="en-US" dirty="0">
                <a:solidFill>
                  <a:srgbClr val="FF0000"/>
                </a:solidFill>
              </a:rPr>
              <a:t>&amp; Regulation Section 46.05</a:t>
            </a:r>
            <a:endParaRPr lang="en-US" dirty="0"/>
          </a:p>
        </p:txBody>
      </p:sp>
      <p:graphicFrame>
        <p:nvGraphicFramePr>
          <p:cNvPr id="7170" name="Object 0" descr="a red check" title="pictur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23772"/>
              </p:ext>
            </p:extLst>
          </p:nvPr>
        </p:nvGraphicFramePr>
        <p:xfrm>
          <a:off x="304800" y="0"/>
          <a:ext cx="15240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Clip" r:id="rId4" imgW="2247480" imgH="3306240" progId="">
                  <p:embed/>
                </p:oleObj>
              </mc:Choice>
              <mc:Fallback>
                <p:oleObj name="Clip" r:id="rId4" imgW="2247480" imgH="3306240" progId="">
                  <p:embed/>
                  <p:pic>
                    <p:nvPicPr>
                      <p:cNvPr id="0" name="Object 0" descr="Check mark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0"/>
                        <a:ext cx="15240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838200"/>
          </a:xfrm>
        </p:spPr>
        <p:txBody>
          <a:bodyPr/>
          <a:lstStyle/>
          <a:p>
            <a:pPr eaLnBrk="1" hangingPunct="1"/>
            <a:r>
              <a:rPr lang="en-US" dirty="0"/>
              <a:t>Regulations do not prohibit or limit: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924800" cy="4495800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en-US" dirty="0"/>
              <a:t>The right to report a crime.</a:t>
            </a:r>
          </a:p>
          <a:p>
            <a:pPr eaLnBrk="1" hangingPunct="1"/>
            <a:r>
              <a:rPr lang="en-US" dirty="0"/>
              <a:t>Law enforcement, judicial authorities, or school security personnel from completing their responsibilities.</a:t>
            </a:r>
          </a:p>
          <a:p>
            <a:pPr eaLnBrk="1" hangingPunct="1"/>
            <a:r>
              <a:rPr lang="en-US" dirty="0"/>
              <a:t>Mandated reporting of neglect or abuse.</a:t>
            </a:r>
          </a:p>
          <a:p>
            <a:pPr eaLnBrk="1" hangingPunct="1"/>
            <a:r>
              <a:rPr lang="en-US" dirty="0"/>
              <a:t>The use of reasonable force to protect oneself, a student, or others.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84A81-3E2D-476F-B924-0DF4AAE09EF3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685800" y="5715000"/>
            <a:ext cx="2743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46.04(4)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886200" y="5715000"/>
            <a:ext cx="46482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Regulations 46.03(4) &amp; 46.01(4)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/>
              <a:t>Caution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8763000" cy="5715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This presentation provides an overview of the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/>
              <a:t>regulatory requirements for the use of physical restraint, but does not iterate all of the detail in the regulations.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Throughout the presentation there are references to the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revised regulations </a:t>
            </a:r>
            <a:r>
              <a:rPr lang="en-US" dirty="0"/>
              <a:t>which take effect on January 1, 2016.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Cites to the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revised regulations </a:t>
            </a:r>
            <a:r>
              <a:rPr lang="en-US" dirty="0"/>
              <a:t>are noted in </a:t>
            </a:r>
            <a:r>
              <a:rPr lang="en-US" dirty="0">
                <a:solidFill>
                  <a:srgbClr val="FF0000"/>
                </a:solidFill>
              </a:rPr>
              <a:t>red.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All school staff should read and be familiar with the regulations.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21467-FE9E-494A-A16B-C47137C42A8C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/>
              <a:t>Follow-Up Procedure:  Prevention/Learning from the Experience</a:t>
            </a:r>
            <a:endParaRPr lang="en-US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057400"/>
            <a:ext cx="4114800" cy="4419600"/>
          </a:xfrm>
        </p:spPr>
        <p:txBody>
          <a:bodyPr/>
          <a:lstStyle/>
          <a:p>
            <a:pPr eaLnBrk="1" hangingPunct="1"/>
            <a:r>
              <a:rPr lang="en-US" sz="2800" dirty="0"/>
              <a:t>Following every restraint action taken, the circumstances should be discussed with the student, and with others, as appropriate.</a:t>
            </a:r>
          </a:p>
          <a:p>
            <a:pPr eaLnBrk="1" hangingPunct="1"/>
            <a:r>
              <a:rPr lang="en-US" sz="2800" dirty="0"/>
              <a:t>Ask:  “How can we avoid this happening again?”</a:t>
            </a:r>
          </a:p>
          <a:p>
            <a:pPr eaLnBrk="1" hangingPunct="1"/>
            <a:endParaRPr lang="en-US" sz="2800" dirty="0"/>
          </a:p>
        </p:txBody>
      </p:sp>
      <p:graphicFrame>
        <p:nvGraphicFramePr>
          <p:cNvPr id="8194" name="Object 4" descr="two people sitting on stairs and talking" title="picture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155185518"/>
              </p:ext>
            </p:extLst>
          </p:nvPr>
        </p:nvGraphicFramePr>
        <p:xfrm>
          <a:off x="5562600" y="3429000"/>
          <a:ext cx="2133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Clip" r:id="rId4" imgW="1824840" imgH="1433520" progId="">
                  <p:embed/>
                </p:oleObj>
              </mc:Choice>
              <mc:Fallback>
                <p:oleObj name="Clip" r:id="rId4" imgW="1824840" imgH="1433520" progId="">
                  <p:embed/>
                  <p:pic>
                    <p:nvPicPr>
                      <p:cNvPr id="0" name="Object 4" descr="two students on the staircase talkin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429000"/>
                        <a:ext cx="21336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0C5B6-FD9B-4810-8554-B92E65A8D8F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7162800" y="1676400"/>
            <a:ext cx="16002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46.05(5)(d)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5715000" y="2514600"/>
            <a:ext cx="30480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Regulation 46.05(5)(e)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914400"/>
          </a:xfrm>
          <a:solidFill>
            <a:srgbClr val="CCFF99"/>
          </a:solidFill>
        </p:spPr>
        <p:txBody>
          <a:bodyPr/>
          <a:lstStyle/>
          <a:p>
            <a:pPr eaLnBrk="1" hangingPunct="1">
              <a:spcAft>
                <a:spcPct val="75000"/>
              </a:spcAft>
            </a:pPr>
            <a:r>
              <a:rPr lang="en-US" dirty="0"/>
              <a:t>Key Reporting Requirements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eaLnBrk="1" hangingPunct="1"/>
            <a:r>
              <a:rPr lang="en-US" sz="2800" u="sng" dirty="0"/>
              <a:t>When to Report</a:t>
            </a:r>
            <a:r>
              <a:rPr lang="en-US" sz="2800" dirty="0"/>
              <a:t>:  Currently report only restraints over 5 minutes or in any case of an injury (to student or staff). </a:t>
            </a:r>
            <a:r>
              <a:rPr lang="en-US" sz="2800" dirty="0">
                <a:solidFill>
                  <a:srgbClr val="FF0000"/>
                </a:solidFill>
              </a:rPr>
              <a:t>As of 1/1/16 report the use of any restraint.</a:t>
            </a:r>
          </a:p>
          <a:p>
            <a:pPr eaLnBrk="1" hangingPunct="1"/>
            <a:r>
              <a:rPr lang="en-US" sz="2800" u="sng" dirty="0"/>
              <a:t>Notify School Administration</a:t>
            </a:r>
            <a:r>
              <a:rPr lang="en-US" sz="2800" dirty="0"/>
              <a:t>:  Notify school administration as soon as possible, &amp; provide written report by the next school working day.</a:t>
            </a:r>
          </a:p>
          <a:p>
            <a:pPr eaLnBrk="1" hangingPunct="1"/>
            <a:r>
              <a:rPr lang="en-US" sz="2800" u="sng" dirty="0"/>
              <a:t>Notify Parents</a:t>
            </a:r>
            <a:r>
              <a:rPr lang="en-US" sz="2800" dirty="0"/>
              <a:t>:  The principal or director of the program notifies the parent, verbally as soon as possible </a:t>
            </a:r>
            <a:r>
              <a:rPr lang="en-US" sz="2800" dirty="0">
                <a:solidFill>
                  <a:srgbClr val="FF0000"/>
                </a:solidFill>
              </a:rPr>
              <a:t>(verbally within 24 hours), </a:t>
            </a:r>
            <a:r>
              <a:rPr lang="en-US" sz="2800" dirty="0"/>
              <a:t>and by written report within 3 school working days.</a:t>
            </a:r>
          </a:p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Student and parents must be allowed to comment</a:t>
            </a:r>
          </a:p>
          <a:p>
            <a:pPr eaLnBrk="1" hangingPunct="1"/>
            <a:endParaRPr lang="en-US" dirty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7FF2D-20EF-4AE3-8258-66BFE55AB1BB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914400" y="6172200"/>
            <a:ext cx="70866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Section 46.06 (current) </a:t>
            </a:r>
            <a:r>
              <a:rPr lang="en-US" dirty="0">
                <a:solidFill>
                  <a:srgbClr val="FF0000"/>
                </a:solidFill>
              </a:rPr>
              <a:t>&amp; 46.06 (new)</a:t>
            </a:r>
            <a:endParaRPr lang="en-US" dirty="0"/>
          </a:p>
        </p:txBody>
      </p:sp>
      <p:pic>
        <p:nvPicPr>
          <p:cNvPr id="24582" name="Picture 6" descr="A pen and a paper" title="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6324600" cy="914400"/>
          </a:xfrm>
          <a:solidFill>
            <a:srgbClr val="CCECFF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dirty="0"/>
              <a:t>Content of Written Report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rgbClr val="FF0000"/>
                </a:solidFill>
              </a:rPr>
              <a:t>Who was restrained? </a:t>
            </a:r>
            <a:r>
              <a:rPr lang="en-US" sz="2800" dirty="0"/>
              <a:t>Who participated in the restraint?  Observers? Who was informed and when?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If longer than 20 minutes the name of the principal or designee who approved the continuation.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When did the restraint occur?  (date/time)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What was happening before, during, and after the restraint? Describe alternative efforts attempted.  What behavior prompted the restraint? Describe the restraint –holds used and reasons for their use.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Documentation of any injury to students or staff.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Has the school taken, or will it take, any further actions, including disciplinary consequences?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AB8057-F23A-43ED-BB60-252723CE14A4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6629400" y="0"/>
            <a:ext cx="2438400" cy="12001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Regulation</a:t>
            </a:r>
          </a:p>
          <a:p>
            <a:r>
              <a:rPr lang="en-US" dirty="0"/>
              <a:t>46.06(4) (current) </a:t>
            </a:r>
            <a:r>
              <a:rPr lang="en-US" dirty="0">
                <a:solidFill>
                  <a:srgbClr val="FF0000"/>
                </a:solidFill>
              </a:rPr>
              <a:t>and new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Key Data Keeping Aspect: Ongoing Log</a:t>
            </a:r>
          </a:p>
        </p:txBody>
      </p:sp>
      <p:graphicFrame>
        <p:nvGraphicFramePr>
          <p:cNvPr id="9218" name="Object 3" descr="an opened log book for tracking data" title="picture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783457977"/>
              </p:ext>
            </p:extLst>
          </p:nvPr>
        </p:nvGraphicFramePr>
        <p:xfrm>
          <a:off x="228600" y="2673350"/>
          <a:ext cx="28956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Clip" r:id="rId4" imgW="3678480" imgH="3468960" progId="">
                  <p:embed/>
                </p:oleObj>
              </mc:Choice>
              <mc:Fallback>
                <p:oleObj name="Clip" r:id="rId4" imgW="3678480" imgH="3468960" progId="">
                  <p:embed/>
                  <p:pic>
                    <p:nvPicPr>
                      <p:cNvPr id="0" name="Object 3" descr="a day planne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673350"/>
                        <a:ext cx="2895600" cy="273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76600" y="1981200"/>
            <a:ext cx="5562600" cy="4114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School district maintains a log of all reported instances of physical restraint in the school.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Use the log for review of incidences and consideration of school safety policies and procedures.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The following two slides detail additional restraint data review requirements.</a:t>
            </a:r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A6E7A-C8AF-4AA9-9FC5-B3AC40DF9DC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1577975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46.06(2) (current) </a:t>
            </a:r>
            <a:r>
              <a:rPr lang="en-US" dirty="0">
                <a:solidFill>
                  <a:srgbClr val="FF0000"/>
                </a:solidFill>
              </a:rPr>
              <a:t>and new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5791200" cy="1143000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New: Individual Student Review (weekly)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95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Principal is to identify individual students restrained multiple times within the previous week and convene a review team to consider: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Reports about the use of restraint, and comments provided by parents and the student.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Analyze circumstances and factors leading up to the perception of need for the use of restraint.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Consider strategies to reduce or eliminate the use of restraint for this student in the future.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Review team agreement on a written plan of action.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9F2C0-7152-49AA-AB7A-0BA23F2A827D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6934200" y="304800"/>
            <a:ext cx="1524000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Regulation 46.06(5)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4676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/>
              <a:t>New: Administrative Review (monthly)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The principal shall conduct a monthly review of school-wide restraint data.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Consider patterns of use, looking for commonalities.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Principal will consider modification(s) to the restraint policy.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Determine need for additional training.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Determine other necessary actions to reduce the need for the use of restraint.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3162E-C220-4ADF-9DFC-5B3EDF725B56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7391400" y="1905000"/>
            <a:ext cx="1524000" cy="8302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Regulation 46.06(6)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eaLnBrk="1" hangingPunct="1"/>
            <a:r>
              <a:rPr lang="en-US" dirty="0"/>
              <a:t>Reporting to the Department</a:t>
            </a:r>
          </a:p>
        </p:txBody>
      </p:sp>
      <p:sp>
        <p:nvSpPr>
          <p:cNvPr id="28675" name="Content Placeholder 9"/>
          <p:cNvSpPr>
            <a:spLocks noGrp="1"/>
          </p:cNvSpPr>
          <p:nvPr>
            <p:ph sz="half" idx="1"/>
          </p:nvPr>
        </p:nvSpPr>
        <p:spPr>
          <a:xfrm>
            <a:off x="419100" y="1883230"/>
            <a:ext cx="4114800" cy="4114800"/>
          </a:xfrm>
        </p:spPr>
        <p:txBody>
          <a:bodyPr/>
          <a:lstStyle/>
          <a:p>
            <a:pPr eaLnBrk="1" hangingPunct="1"/>
            <a:r>
              <a:rPr lang="en-US" sz="2400" dirty="0"/>
              <a:t>Extended restraints (restraints over 20 minutes).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Any time there is a </a:t>
            </a:r>
            <a:r>
              <a:rPr lang="en-US" sz="2400" u="sng" dirty="0"/>
              <a:t>serious</a:t>
            </a:r>
            <a:r>
              <a:rPr lang="en-US" sz="2400" dirty="0"/>
              <a:t> injury.</a:t>
            </a:r>
          </a:p>
          <a:p>
            <a:pPr eaLnBrk="1" hangingPunct="1"/>
            <a:r>
              <a:rPr lang="en-US" sz="2400" dirty="0"/>
              <a:t>Send report within 5 school working days of restraint. Include log for 30 day period prior to restraint.</a:t>
            </a:r>
          </a:p>
          <a:p>
            <a:pPr eaLnBrk="1" hangingPunct="1"/>
            <a:r>
              <a:rPr lang="en-US" sz="2400" dirty="0"/>
              <a:t>Department may determine additional required action.  </a:t>
            </a:r>
          </a:p>
          <a:p>
            <a:pPr eaLnBrk="1" hangingPunct="1"/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472067"/>
            <a:ext cx="4038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u="sng" dirty="0">
              <a:solidFill>
                <a:srgbClr val="FF0000"/>
              </a:solidFill>
              <a:uFill>
                <a:solidFill>
                  <a:srgbClr val="FF0000"/>
                </a:solidFill>
              </a:u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Collect and annually report all physical restraints to the Department.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Report </a:t>
            </a:r>
            <a:r>
              <a:rPr lang="en-US" sz="2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all</a:t>
            </a:r>
            <a:r>
              <a:rPr lang="en-US"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restraint related injuries to the Department within 3  school working days.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7A40C-4F0B-4C24-8E24-4B176E407855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4876800" y="5105400"/>
            <a:ext cx="19050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46.06(5) &amp; </a:t>
            </a:r>
            <a:r>
              <a:rPr lang="en-US" dirty="0">
                <a:solidFill>
                  <a:srgbClr val="FF0000"/>
                </a:solidFill>
              </a:rPr>
              <a:t>46.06(7&amp;8)</a:t>
            </a:r>
          </a:p>
        </p:txBody>
      </p:sp>
      <p:pic>
        <p:nvPicPr>
          <p:cNvPr id="28679" name="Picture 9" descr="Two computers communicating" title="pictur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5720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2819400"/>
          </a:xfrm>
          <a:solidFill>
            <a:srgbClr val="CCECFF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sz="3600" b="1" dirty="0">
                <a:solidFill>
                  <a:srgbClr val="CC3300"/>
                </a:solidFill>
              </a:rPr>
            </a:br>
            <a:r>
              <a:rPr lang="en-US" sz="3600" b="1" dirty="0">
                <a:solidFill>
                  <a:srgbClr val="CC3300"/>
                </a:solidFill>
              </a:rPr>
              <a:t>Find the Regulations:</a:t>
            </a:r>
            <a:r>
              <a:rPr lang="en-US" sz="2800" dirty="0">
                <a:solidFill>
                  <a:srgbClr val="FF0066"/>
                </a:solidFill>
              </a:rPr>
              <a:t>  </a:t>
            </a:r>
            <a:r>
              <a:rPr lang="en-US" sz="2800" dirty="0">
                <a:hlinkClick r:id="rId3"/>
              </a:rPr>
              <a:t>http://www.doe.mass.edu/lawsregs/603cmr46.pdf</a:t>
            </a:r>
            <a:br>
              <a:rPr lang="en-US" sz="2800" dirty="0"/>
            </a:br>
            <a:r>
              <a:rPr lang="en-US" sz="2800" dirty="0"/>
              <a:t>See 603 CMR 46.00</a:t>
            </a:r>
            <a:br>
              <a:rPr lang="en-US" sz="2800" dirty="0"/>
            </a:br>
            <a:r>
              <a:rPr lang="en-US" sz="2800" dirty="0">
                <a:solidFill>
                  <a:srgbClr val="FF0000"/>
                </a:solidFill>
              </a:rPr>
              <a:t>The revised regulations </a:t>
            </a:r>
            <a:r>
              <a:rPr lang="en-US" sz="2800" dirty="0"/>
              <a:t>can be found under:</a:t>
            </a:r>
            <a:br>
              <a:rPr lang="en-US" sz="2800" dirty="0"/>
            </a:br>
            <a:r>
              <a:rPr lang="en-US" sz="2800" b="1" dirty="0"/>
              <a:t> Recently Approved Regulations and Regulations Amendments</a:t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10242" name="Object 6" descr="a black silouette of a person with a question mark over his head" title="picture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414567720"/>
              </p:ext>
            </p:extLst>
          </p:nvPr>
        </p:nvGraphicFramePr>
        <p:xfrm>
          <a:off x="228600" y="3048000"/>
          <a:ext cx="1857375" cy="361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Clip" r:id="rId4" imgW="1857600" imgH="3995640" progId="">
                  <p:embed/>
                </p:oleObj>
              </mc:Choice>
              <mc:Fallback>
                <p:oleObj name="Clip" r:id="rId4" imgW="1857600" imgH="3995640" progId="">
                  <p:embed/>
                  <p:pic>
                    <p:nvPicPr>
                      <p:cNvPr id="0" name="Object 6" descr="a stick figure scratching its head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0"/>
                        <a:ext cx="1857375" cy="361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337F9-593B-4E28-A28D-DEA2C271A6B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0245" name="WordArt 10"/>
          <p:cNvSpPr>
            <a:spLocks noGrp="1" noChangeArrowheads="1" noChangeShapeType="1" noTextEdit="1"/>
          </p:cNvSpPr>
          <p:nvPr/>
        </p:nvSpPr>
        <p:spPr bwMode="auto">
          <a:xfrm>
            <a:off x="2209800" y="3429000"/>
            <a:ext cx="6553200" cy="1676400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Any questions?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90800" y="5257800"/>
            <a:ext cx="6172200" cy="914400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/>
              <a:t>Contact: </a:t>
            </a:r>
            <a:r>
              <a:rPr lang="en-US" dirty="0">
                <a:hlinkClick r:id="rId6"/>
              </a:rPr>
              <a:t>Restraint@doe.mass.edu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Find the Regulations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Previous and amended regulations on </a:t>
            </a:r>
            <a:r>
              <a:rPr lang="en-US" b="1" dirty="0"/>
              <a:t>Physical Restraint </a:t>
            </a:r>
            <a:r>
              <a:rPr lang="en-US" dirty="0"/>
              <a:t>at:</a:t>
            </a:r>
          </a:p>
          <a:p>
            <a:pPr eaLnBrk="1" hangingPunct="1">
              <a:buNone/>
            </a:pPr>
            <a:r>
              <a:rPr lang="en-US" dirty="0"/>
              <a:t>	</a:t>
            </a:r>
            <a:r>
              <a:rPr lang="en-US" u="sng" dirty="0">
                <a:hlinkClick r:id="rId2"/>
              </a:rPr>
              <a:t>http://www.doe.mass.edu/lawsregs/603cmr46.pdf</a:t>
            </a:r>
            <a:endParaRPr lang="en-US" dirty="0"/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New regulations in effect January 1, 2016</a:t>
            </a:r>
            <a:r>
              <a:rPr lang="en-US" dirty="0"/>
              <a:t>, </a:t>
            </a:r>
            <a:r>
              <a:rPr lang="en-US" b="1" dirty="0"/>
              <a:t>Prevention of Physical Restraint and Requirements If Used</a:t>
            </a:r>
            <a:r>
              <a:rPr lang="en-US" dirty="0"/>
              <a:t> at:  </a:t>
            </a:r>
            <a:r>
              <a:rPr lang="en-US" dirty="0">
                <a:hlinkClick r:id="rId3"/>
              </a:rPr>
              <a:t>http://www.doe.mass.edu/lawsregs/</a:t>
            </a:r>
            <a:r>
              <a:rPr lang="en-US" dirty="0"/>
              <a:t>   under Recently Approved Regulations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339B9-6A5A-41E2-9997-4BE4D53523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Training is IMPORTANT Because</a:t>
            </a:r>
          </a:p>
        </p:txBody>
      </p:sp>
      <p:graphicFrame>
        <p:nvGraphicFramePr>
          <p:cNvPr id="1026" name="Object 3" descr="Three students at their lockers" title="picture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3930307604"/>
              </p:ext>
            </p:extLst>
          </p:nvPr>
        </p:nvGraphicFramePr>
        <p:xfrm>
          <a:off x="685800" y="2341563"/>
          <a:ext cx="35052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Clip" r:id="rId3" imgW="1746720" imgH="1690560" progId="">
                  <p:embed/>
                </p:oleObj>
              </mc:Choice>
              <mc:Fallback>
                <p:oleObj name="Clip" r:id="rId3" imgW="1746720" imgH="1690560" progId="">
                  <p:embed/>
                  <p:pic>
                    <p:nvPicPr>
                      <p:cNvPr id="0" name="Object 3" descr="Picture of students at locker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41563"/>
                        <a:ext cx="350520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981200"/>
            <a:ext cx="4724400" cy="4114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A safe school environment is better able to promote effective teaching and learning.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Preparing appropriate responses to potentially dangerous circumstances helps to eliminate or minimize negative consequences. </a:t>
            </a:r>
          </a:p>
        </p:txBody>
      </p:sp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DF806-8E6F-4A1E-881A-67ADA0599AA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0"/>
          </a:xfrm>
          <a:solidFill>
            <a:srgbClr val="FFCCCC"/>
          </a:solidFill>
        </p:spPr>
        <p:txBody>
          <a:bodyPr/>
          <a:lstStyle/>
          <a:p>
            <a:pPr eaLnBrk="1" hangingPunct="1"/>
            <a:r>
              <a:rPr lang="en-US" dirty="0"/>
              <a:t>Read the Regulations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5638800" cy="3200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603 CMR 46.00 -- these regulations apply  to all public education programs including day schools, school events and school sponsored activities.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Viewing this presentation does not substitute for a careful reading of the full regulatory requirements.</a:t>
            </a:r>
          </a:p>
        </p:txBody>
      </p:sp>
      <p:graphicFrame>
        <p:nvGraphicFramePr>
          <p:cNvPr id="2050" name="Object 4" descr="opened book" title="picture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2525429142"/>
              </p:ext>
            </p:extLst>
          </p:nvPr>
        </p:nvGraphicFramePr>
        <p:xfrm>
          <a:off x="6324600" y="1951038"/>
          <a:ext cx="2286000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Clip" r:id="rId4" imgW="2143800" imgH="1557000" progId="">
                  <p:embed/>
                </p:oleObj>
              </mc:Choice>
              <mc:Fallback>
                <p:oleObj name="Clip" r:id="rId4" imgW="2143800" imgH="1557000" progId="">
                  <p:embed/>
                  <p:pic>
                    <p:nvPicPr>
                      <p:cNvPr id="0" name="Object 4" descr="Picture of an open book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951038"/>
                        <a:ext cx="2286000" cy="166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F5F9D-1917-443C-AB67-354B635C2E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5562600" cy="1143000"/>
          </a:xfrm>
          <a:solidFill>
            <a:srgbClr val="00B0F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Key Aspect:  Training and Awareness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8915400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/>
              <a:t>Annually, For ALL staff  - Review: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School restraint policy.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The school’s prevention and behavior support policy and procedures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including individual crisis planning</a:t>
            </a:r>
            <a:r>
              <a:rPr lang="en-US" u="sng" dirty="0">
                <a:uFill>
                  <a:solidFill>
                    <a:srgbClr val="FF0000"/>
                  </a:solidFill>
                </a:uFill>
              </a:rPr>
              <a:t>.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Methods of prevention of need for physical restraint and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alternatives  to restraint.</a:t>
            </a:r>
            <a:endParaRPr lang="en-US" dirty="0">
              <a:solidFill>
                <a:srgbClr val="FF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Types of restraint and related safety considerations.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Administering restraint in accordance with student’s needs/limitations</a:t>
            </a:r>
            <a:r>
              <a:rPr lang="en-US" u="sng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including known or suspected trauma history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Required reporting &amp; documentation.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Identification of selected staff to serve as information resource to school.</a:t>
            </a:r>
          </a:p>
        </p:txBody>
      </p:sp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5A837-6A5F-4B97-BD9C-54283A2B658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6477000" y="304800"/>
            <a:ext cx="19812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46.03(1 &amp; 2) </a:t>
            </a:r>
            <a:r>
              <a:rPr lang="en-US" dirty="0">
                <a:solidFill>
                  <a:srgbClr val="FF0000"/>
                </a:solidFill>
              </a:rPr>
              <a:t>&amp; 46.04(2)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/>
              <a:t>For Selected Staff:  In-Depth Training - Contents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54864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Prevention techniques.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Identifying </a:t>
            </a: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specific</a:t>
            </a:r>
            <a:r>
              <a:rPr lang="en-US" sz="2800" u="sng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2800" dirty="0"/>
              <a:t>dangerous behaviors.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Experience in restraining and being restrained.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Demonstration of learned skills.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Recommended 16 hours.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Instruction on the impact physical restraint has on the student and family.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</p:txBody>
      </p:sp>
      <p:graphicFrame>
        <p:nvGraphicFramePr>
          <p:cNvPr id="3074" name="Object 4" descr="drawing of two women and two men figures with interlocking arms" title="picture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3442407919"/>
              </p:ext>
            </p:extLst>
          </p:nvPr>
        </p:nvGraphicFramePr>
        <p:xfrm>
          <a:off x="5619750" y="2819400"/>
          <a:ext cx="29146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Clip" r:id="rId3" imgW="1867680" imgH="1099800" progId="">
                  <p:embed/>
                </p:oleObj>
              </mc:Choice>
              <mc:Fallback>
                <p:oleObj name="Clip" r:id="rId3" imgW="1867680" imgH="1099800" progId="">
                  <p:embed/>
                  <p:pic>
                    <p:nvPicPr>
                      <p:cNvPr id="0" name="Object 4" descr="drawing of people with interlocked arm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819400"/>
                        <a:ext cx="2914650" cy="198120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2138D-88A1-4C1E-B8A0-9506CE0919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7010400" y="990600"/>
            <a:ext cx="1676400" cy="12001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46.03(4) &amp; </a:t>
            </a:r>
            <a:r>
              <a:rPr lang="en-US" dirty="0">
                <a:solidFill>
                  <a:srgbClr val="FF0000"/>
                </a:solidFill>
              </a:rPr>
              <a:t>46.04(4)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solidFill>
            <a:srgbClr val="CCFF99"/>
          </a:solidFill>
        </p:spPr>
        <p:txBody>
          <a:bodyPr/>
          <a:lstStyle/>
          <a:p>
            <a:pPr eaLnBrk="1" hangingPunct="1"/>
            <a:r>
              <a:rPr lang="en-US" sz="4800" dirty="0"/>
              <a:t>Knowing the terminology:</a:t>
            </a:r>
            <a:endParaRPr lang="en-US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3124200" cy="4343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u="sng" dirty="0"/>
              <a:t>Physical restraint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 "The use of bodily force to limit a student’s freedom of movement."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C3CF6-C184-4929-908A-5FD6AF9CE34E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4191000" y="1600200"/>
            <a:ext cx="46482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u="sng" dirty="0">
                <a:solidFill>
                  <a:srgbClr val="FF0000"/>
                </a:solidFill>
              </a:rPr>
              <a:t>Physical restraint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</a:p>
          <a:p>
            <a:pPr>
              <a:defRPr/>
            </a:pPr>
            <a:r>
              <a:rPr lang="en-US" sz="32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“Direct physical contact that prevents or significantly restricts a student’s freedom of movement.”</a:t>
            </a:r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2895600" y="5257800"/>
            <a:ext cx="3124200" cy="12001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46.02(3) &amp; </a:t>
            </a:r>
            <a:r>
              <a:rPr lang="en-US" dirty="0">
                <a:solidFill>
                  <a:srgbClr val="FF0000"/>
                </a:solidFill>
              </a:rPr>
              <a:t>Regulation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Section 46.02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dirty="0"/>
              <a:t>Terminology</a:t>
            </a:r>
            <a:endParaRPr lang="en-US" dirty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4038600" cy="5486400"/>
          </a:xfrm>
          <a:ln>
            <a:solidFill>
              <a:schemeClr val="tx2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u="sng" dirty="0"/>
              <a:t>NOT physical restraint: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“Touching or holding a student without the use of force  --- includes physical escort, touching to provide instructional assistance, and other forms of contact that do not include the use of force.”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5CA31-507C-4708-89ED-B1387E170089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4343400" y="1219200"/>
            <a:ext cx="4572000" cy="4524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sng" dirty="0">
                <a:solidFill>
                  <a:srgbClr val="FF0000"/>
                </a:solidFill>
              </a:rPr>
              <a:t>NOT physical restraint:</a:t>
            </a:r>
            <a:endParaRPr lang="en-US" sz="32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32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“Brief physical contact to promote student safety, providing physical guidance or prompting when teaching a skill, redirecting attention, providing comfort, or a physical escort.”</a:t>
            </a: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5105400" y="152400"/>
            <a:ext cx="3352800" cy="8302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Regulation 46.02(3) &amp;  </a:t>
            </a:r>
            <a:r>
              <a:rPr lang="en-US" dirty="0">
                <a:solidFill>
                  <a:srgbClr val="FF0000"/>
                </a:solidFill>
              </a:rPr>
              <a:t>Regulation Section 46.02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DESE-231-44011</_dlc_DocId>
    <_dlc_DocIdUrl xmlns="733efe1c-5bbe-4968-87dc-d400e65c879f">
      <Url>https://sharepoint.doemass.org/ese/webteam/cps/_layouts/DocIdRedir.aspx?ID=DESE-231-44011</Url>
      <Description>DESE-231-44011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066DE488-6DC2-454E-A916-206653F85D32}">
  <ds:schemaRefs>
    <ds:schemaRef ds:uri="http://purl.org/dc/terms/"/>
    <ds:schemaRef ds:uri="http://purl.org/dc/dcmitype/"/>
    <ds:schemaRef ds:uri="733efe1c-5bbe-4968-87dc-d400e65c879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a4e05da-b9bc-4326-ad73-01ef31b9556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931A9A8-7BBC-4E41-9A3D-96D97001C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716C2D-974C-49D4-8FB7-E5DC4824616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28A30A2-8D4F-4418-9372-2C0E344949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</TotalTime>
  <Words>1965</Words>
  <Application>Microsoft Office PowerPoint</Application>
  <PresentationFormat>On-screen Show (4:3)</PresentationFormat>
  <Paragraphs>201</Paragraphs>
  <Slides>27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Impact</vt:lpstr>
      <vt:lpstr>Times New Roman</vt:lpstr>
      <vt:lpstr>Office Theme</vt:lpstr>
      <vt:lpstr>Clip</vt:lpstr>
      <vt:lpstr>General Overview  of  Physical Restraint Requirements for Public Education Programs  Including Revisions that Take Effect January 1, 2016</vt:lpstr>
      <vt:lpstr>Caution</vt:lpstr>
      <vt:lpstr>Find the Regulations</vt:lpstr>
      <vt:lpstr>Training is IMPORTANT Because</vt:lpstr>
      <vt:lpstr>Read the Regulations</vt:lpstr>
      <vt:lpstr>Key Aspect:  Training and Awareness</vt:lpstr>
      <vt:lpstr>For Selected Staff:  In-Depth Training - Contents</vt:lpstr>
      <vt:lpstr>Knowing the terminology:</vt:lpstr>
      <vt:lpstr>Terminology</vt:lpstr>
      <vt:lpstr>Other Terminology:</vt:lpstr>
      <vt:lpstr>Time-Out</vt:lpstr>
      <vt:lpstr>Prone Restraint until 1/2016</vt:lpstr>
      <vt:lpstr>New: Prone Restraint</vt:lpstr>
      <vt:lpstr>Extended Restraint</vt:lpstr>
      <vt:lpstr>The use of restraint.</vt:lpstr>
      <vt:lpstr>Do not use physical restraint</vt:lpstr>
      <vt:lpstr>Proper Administration  of Physical Restraint</vt:lpstr>
      <vt:lpstr>Safety requirements</vt:lpstr>
      <vt:lpstr>Regulations do not prohibit or limit:</vt:lpstr>
      <vt:lpstr>Follow-Up Procedure:  Prevention/Learning from the Experience</vt:lpstr>
      <vt:lpstr>Key Reporting Requirements</vt:lpstr>
      <vt:lpstr>Content of Written Report</vt:lpstr>
      <vt:lpstr>Key Data Keeping Aspect: Ongoing Log</vt:lpstr>
      <vt:lpstr>New: Individual Student Review (weekly)</vt:lpstr>
      <vt:lpstr>New: Administrative Review (monthly)</vt:lpstr>
      <vt:lpstr>Reporting to the Department</vt:lpstr>
      <vt:lpstr> Find the Regulations:  http://www.doe.mass.edu/lawsregs/603cmr46.pdf See 603 CMR 46.00 The revised regulations can be found under:  Recently Approved Regulations and Regulations Amendments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Physical Restraint Requirements for Public Education Programs</dc:title>
  <dc:creator>DESE</dc:creator>
  <cp:lastModifiedBy>Giovanni, Danielle (EOE)</cp:lastModifiedBy>
  <cp:revision>153</cp:revision>
  <cp:lastPrinted>2001-07-24T21:09:46Z</cp:lastPrinted>
  <dcterms:created xsi:type="dcterms:W3CDTF">2001-03-27T13:09:04Z</dcterms:created>
  <dcterms:modified xsi:type="dcterms:W3CDTF">2022-04-04T15:53:05Z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Aug 9 2018</vt:lpwstr>
  </property>
</Properties>
</file>