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04" r:id="rId2"/>
    <p:sldId id="316" r:id="rId3"/>
    <p:sldId id="310" r:id="rId4"/>
    <p:sldId id="329" r:id="rId5"/>
    <p:sldId id="360" r:id="rId6"/>
    <p:sldId id="337" r:id="rId7"/>
    <p:sldId id="361" r:id="rId8"/>
    <p:sldId id="362" r:id="rId9"/>
    <p:sldId id="363" r:id="rId10"/>
    <p:sldId id="364" r:id="rId11"/>
    <p:sldId id="313" r:id="rId12"/>
    <p:sldId id="365" r:id="rId13"/>
    <p:sldId id="332" r:id="rId14"/>
    <p:sldId id="366" r:id="rId15"/>
    <p:sldId id="367" r:id="rId16"/>
    <p:sldId id="354" r:id="rId17"/>
    <p:sldId id="368" r:id="rId18"/>
    <p:sldId id="369" r:id="rId19"/>
    <p:sldId id="370" r:id="rId20"/>
    <p:sldId id="371" r:id="rId21"/>
    <p:sldId id="312" r:id="rId22"/>
    <p:sldId id="372" r:id="rId23"/>
    <p:sldId id="373" r:id="rId24"/>
    <p:sldId id="374" r:id="rId25"/>
    <p:sldId id="315" r:id="rId26"/>
    <p:sldId id="375" r:id="rId27"/>
    <p:sldId id="323" r:id="rId28"/>
    <p:sldId id="335" r:id="rId29"/>
    <p:sldId id="321" r:id="rId30"/>
    <p:sldId id="324" r:id="rId31"/>
    <p:sldId id="322" r:id="rId32"/>
    <p:sldId id="376" r:id="rId33"/>
    <p:sldId id="275" r:id="rId34"/>
    <p:sldId id="274" r:id="rId35"/>
  </p:sldIdLst>
  <p:sldSz cx="12192000" cy="6858000"/>
  <p:notesSz cx="7102475" cy="9037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304"/>
            <p14:sldId id="316"/>
            <p14:sldId id="310"/>
            <p14:sldId id="329"/>
            <p14:sldId id="360"/>
            <p14:sldId id="337"/>
            <p14:sldId id="361"/>
            <p14:sldId id="362"/>
            <p14:sldId id="363"/>
            <p14:sldId id="364"/>
            <p14:sldId id="313"/>
            <p14:sldId id="365"/>
            <p14:sldId id="332"/>
            <p14:sldId id="366"/>
            <p14:sldId id="367"/>
            <p14:sldId id="354"/>
            <p14:sldId id="368"/>
            <p14:sldId id="369"/>
            <p14:sldId id="370"/>
            <p14:sldId id="371"/>
            <p14:sldId id="312"/>
            <p14:sldId id="372"/>
            <p14:sldId id="373"/>
            <p14:sldId id="374"/>
            <p14:sldId id="315"/>
            <p14:sldId id="375"/>
            <p14:sldId id="323"/>
            <p14:sldId id="335"/>
            <p14:sldId id="321"/>
            <p14:sldId id="324"/>
            <p14:sldId id="322"/>
            <p14:sldId id="376"/>
          </p14:sldIdLst>
        </p14:section>
        <p14:section name="Basic text box" id="{DCD4DD07-CAF7-4E7A-9DCD-CDE5ABF2F349}">
          <p14:sldIdLst>
            <p14:sldId id="275"/>
            <p14:sldId id="274"/>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FF"/>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3" autoAdjust="0"/>
    <p:restoredTop sz="86376" autoAdjust="0"/>
  </p:normalViewPr>
  <p:slideViewPr>
    <p:cSldViewPr snapToGrid="0">
      <p:cViewPr varScale="1">
        <p:scale>
          <a:sx n="71" d="100"/>
          <a:sy n="71" d="100"/>
        </p:scale>
        <p:origin x="66" y="4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1512" y="-14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77739" cy="453451"/>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4023093" y="0"/>
            <a:ext cx="3077739" cy="453451"/>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2024/1/24</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584188"/>
            <a:ext cx="3077739" cy="453450"/>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4023093" y="8584188"/>
            <a:ext cx="3077739" cy="453450"/>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7739" cy="453451"/>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4023093" y="0"/>
            <a:ext cx="3077739" cy="453451"/>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2024/1/24</a:t>
            </a:fld>
            <a:endParaRPr lang="zh-CN" altLang="en-US"/>
          </a:p>
        </p:txBody>
      </p:sp>
      <p:sp>
        <p:nvSpPr>
          <p:cNvPr id="4" name="幻灯片图像占位符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10248" y="4349363"/>
            <a:ext cx="5681980" cy="3558570"/>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584188"/>
            <a:ext cx="3077739" cy="453450"/>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093" y="8584188"/>
            <a:ext cx="3077739" cy="453450"/>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313965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276999"/>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Office</a:t>
            </a:r>
            <a:r>
              <a:rPr lang="en-US" sz="1200" kern="1200" baseline="0" dirty="0">
                <a:solidFill>
                  <a:schemeClr val="tx1">
                    <a:tint val="75000"/>
                  </a:schemeClr>
                </a:solidFill>
                <a:latin typeface="Segoe"/>
                <a:ea typeface="+mn-ea"/>
                <a:cs typeface="+mn-cs"/>
              </a:rPr>
              <a:t> of Educator Licensure     www.doe.mass.edu/licensure</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276999"/>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Office</a:t>
            </a:r>
            <a:r>
              <a:rPr lang="en-US" sz="1200" kern="1200" baseline="0" dirty="0">
                <a:solidFill>
                  <a:schemeClr val="tx1">
                    <a:tint val="75000"/>
                  </a:schemeClr>
                </a:solidFill>
                <a:latin typeface="Segoe"/>
                <a:ea typeface="+mn-ea"/>
                <a:cs typeface="+mn-cs"/>
              </a:rPr>
              <a:t> of Educator Licensure     www.doe.mass.edu/licensure</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276999"/>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Office</a:t>
            </a:r>
            <a:r>
              <a:rPr lang="en-US" sz="1200" kern="1200" baseline="0" dirty="0">
                <a:solidFill>
                  <a:schemeClr val="tx1">
                    <a:tint val="75000"/>
                  </a:schemeClr>
                </a:solidFill>
                <a:latin typeface="Segoe"/>
                <a:ea typeface="+mn-ea"/>
                <a:cs typeface="+mn-cs"/>
              </a:rPr>
              <a:t> of Educator Licensure     www.doe.mass.edu/licensure</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276999"/>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Office</a:t>
            </a:r>
            <a:r>
              <a:rPr lang="en-US" sz="1200" kern="1200" baseline="0" dirty="0">
                <a:solidFill>
                  <a:schemeClr val="tx1">
                    <a:tint val="75000"/>
                  </a:schemeClr>
                </a:solidFill>
                <a:latin typeface="Segoe"/>
                <a:ea typeface="+mn-ea"/>
                <a:cs typeface="+mn-cs"/>
              </a:rPr>
              <a:t> of Educator Licensure     www.doe.mass.edu/licensure</a:t>
            </a:r>
            <a:endParaRPr lang="en-US" sz="1200" kern="1200" dirty="0">
              <a:solidFill>
                <a:schemeClr val="tx1">
                  <a:tint val="75000"/>
                </a:schemeClr>
              </a:solidFill>
              <a:latin typeface="Segoe"/>
              <a:ea typeface="+mn-ea"/>
              <a:cs typeface="+mn-cs"/>
            </a:endParaRP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Office</a:t>
            </a:r>
            <a:r>
              <a:rPr lang="en-US" sz="1200" kern="1200" baseline="0" dirty="0">
                <a:solidFill>
                  <a:schemeClr val="tx1">
                    <a:tint val="75000"/>
                  </a:schemeClr>
                </a:solidFill>
                <a:latin typeface="Segoe"/>
                <a:ea typeface="+mn-ea"/>
                <a:cs typeface="+mn-cs"/>
              </a:rPr>
              <a:t> of Educator Licensure     www.doe.mass.edu/licensure</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1/24/2024</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bytheirstrangefruit.blogspot.com/2012/02/saying-yes-to-god-from-margins.html" TargetMode="External"/><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openclipart.org/detail/224505/Surprised-man"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www.doe.mass.edu/pd"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doe.mass.edu/licensure/academic-prek12/teacher/recognized-accrediting-organizations.html" TargetMode="External"/><Relationship Id="rId1" Type="http://schemas.openxmlformats.org/officeDocument/2006/relationships/slideLayout" Target="../slideLayouts/slideLayout5.xml"/><Relationship Id="rId4" Type="http://schemas.openxmlformats.org/officeDocument/2006/relationships/hyperlink" Target="http://michael-thompson-eportfolio.wikidot.com/epmt1:mthompson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openclipart.org/detail/8853/certificate-frame-by-gerald_g-8853"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doe.mass.edu/pd/" TargetMode="External"/><Relationship Id="rId1" Type="http://schemas.openxmlformats.org/officeDocument/2006/relationships/slideLayout" Target="../slideLayouts/slideLayout5.xml"/><Relationship Id="rId4" Type="http://schemas.openxmlformats.org/officeDocument/2006/relationships/hyperlink" Target="http://kiranashraf.blogspot.com/2011/05/two-words-exam-sucksssssssssss.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penclipart.org/detail/118459/deliverable" TargetMode="Externa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info_grrl/24277450136" TargetMode="Externa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lifting-box-wood-heavy-crate-24401/"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www.doe.mass.edu/licensure"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lawyersandsettlements.com/blog/government-audit-of-fda-food-oversight-not-pretty-08262.html"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impiousdigest.com/the-impious-digest-official-endorsement/" TargetMode="Externa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channel/UClS1IAPHRGoqr6iyzNHTgqg"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www.doe.mass.edu/licensure/faq-glossary/advance-extend-renew-license.html" TargetMode="External"/><Relationship Id="rId2" Type="http://schemas.openxmlformats.org/officeDocument/2006/relationships/hyperlink" Target="http://www.doe.mass.edu/licensure/forms-guidelines.html" TargetMode="External"/><Relationship Id="rId1" Type="http://schemas.openxmlformats.org/officeDocument/2006/relationships/slideLayout" Target="../slideLayouts/slideLayout5.xml"/><Relationship Id="rId6" Type="http://schemas.openxmlformats.org/officeDocument/2006/relationships/hyperlink" Target="https://www.youtube.com/channel/UClS1IAPHRGoqr6iyzNHTgqg" TargetMode="External"/><Relationship Id="rId5" Type="http://schemas.openxmlformats.org/officeDocument/2006/relationships/hyperlink" Target="http://www.doe.mass.edu/retell/courses.html" TargetMode="External"/><Relationship Id="rId4" Type="http://schemas.openxmlformats.org/officeDocument/2006/relationships/hyperlink" Target="http://www.doe.mass.edu/p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onderzoekbuitenschoolsekinderopvang.wikidot.com/doc-elien-vermeulen"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1</a:t>
            </a:fld>
            <a:endParaRPr lang="zh-CN" altLang="en-US" dirty="0"/>
          </a:p>
        </p:txBody>
      </p:sp>
      <p:sp>
        <p:nvSpPr>
          <p:cNvPr id="5" name="Title 4"/>
          <p:cNvSpPr>
            <a:spLocks noGrp="1"/>
          </p:cNvSpPr>
          <p:nvPr>
            <p:ph type="title" idx="4294967295"/>
          </p:nvPr>
        </p:nvSpPr>
        <p:spPr>
          <a:xfrm>
            <a:off x="1809474" y="2875845"/>
            <a:ext cx="8914620"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a:ln>
                  <a:noFill/>
                </a:ln>
                <a:solidFill>
                  <a:srgbClr val="D19049"/>
                </a:solidFill>
                <a:effectLst/>
                <a:uLnTx/>
                <a:uFillTx/>
                <a:latin typeface="Georgia"/>
                <a:ea typeface="+mn-ea"/>
                <a:cs typeface="+mn-cs"/>
              </a:rPr>
              <a:t>Renewing a Professional Teacher License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905A-8BC7-423D-9340-B1C550317FE7}"/>
              </a:ext>
            </a:extLst>
          </p:cNvPr>
          <p:cNvSpPr>
            <a:spLocks noGrp="1"/>
          </p:cNvSpPr>
          <p:nvPr>
            <p:ph type="title"/>
          </p:nvPr>
        </p:nvSpPr>
        <p:spPr/>
        <p:txBody>
          <a:bodyPr/>
          <a:lstStyle/>
          <a:p>
            <a:r>
              <a:rPr lang="en-US" dirty="0"/>
              <a:t>Renewing an INVALID Additional Area License</a:t>
            </a:r>
          </a:p>
        </p:txBody>
      </p:sp>
      <p:sp>
        <p:nvSpPr>
          <p:cNvPr id="3" name="Content Placeholder 2">
            <a:extLst>
              <a:ext uri="{FF2B5EF4-FFF2-40B4-BE49-F238E27FC236}">
                <a16:creationId xmlns:a16="http://schemas.microsoft.com/office/drawing/2014/main" id="{1FA543C9-BF7C-48DD-B6C8-5853B0C02719}"/>
              </a:ext>
            </a:extLst>
          </p:cNvPr>
          <p:cNvSpPr>
            <a:spLocks noGrp="1"/>
          </p:cNvSpPr>
          <p:nvPr>
            <p:ph idx="1"/>
          </p:nvPr>
        </p:nvSpPr>
        <p:spPr/>
        <p:txBody>
          <a:bodyPr/>
          <a:lstStyle/>
          <a:p>
            <a:pPr marL="463550" lvl="1" indent="0">
              <a:spcBef>
                <a:spcPct val="20000"/>
              </a:spcBef>
              <a:buClrTx/>
              <a:buNone/>
            </a:pPr>
            <a:r>
              <a:rPr lang="en-US" sz="2400" dirty="0">
                <a:solidFill>
                  <a:prstClr val="black"/>
                </a:solidFill>
              </a:rPr>
              <a:t>The following requirements apply to the renewal of an </a:t>
            </a:r>
            <a:r>
              <a:rPr lang="en-US" sz="2400" u="sng" dirty="0">
                <a:solidFill>
                  <a:prstClr val="black"/>
                </a:solidFill>
              </a:rPr>
              <a:t>Additional area</a:t>
            </a:r>
            <a:r>
              <a:rPr lang="en-US" sz="2400" dirty="0">
                <a:solidFill>
                  <a:prstClr val="black"/>
                </a:solidFill>
              </a:rPr>
              <a:t> license that has become </a:t>
            </a:r>
            <a:r>
              <a:rPr lang="en-US" sz="2400" b="1" dirty="0">
                <a:solidFill>
                  <a:prstClr val="black"/>
                </a:solidFill>
              </a:rPr>
              <a:t>Invalid</a:t>
            </a:r>
            <a:r>
              <a:rPr lang="en-US" sz="2400" dirty="0">
                <a:solidFill>
                  <a:prstClr val="black"/>
                </a:solidFill>
              </a:rPr>
              <a:t>: </a:t>
            </a:r>
          </a:p>
          <a:p>
            <a:pPr marL="231775" lvl="0" indent="0">
              <a:spcBef>
                <a:spcPct val="20000"/>
              </a:spcBef>
              <a:buClrTx/>
              <a:buNone/>
            </a:pPr>
            <a:endParaRPr lang="en-US" sz="2400" dirty="0">
              <a:solidFill>
                <a:prstClr val="black"/>
              </a:solidFill>
            </a:endParaRPr>
          </a:p>
          <a:p>
            <a:pPr marL="739775" lvl="1" indent="0">
              <a:spcBef>
                <a:spcPct val="20000"/>
              </a:spcBef>
              <a:buClrTx/>
              <a:buNone/>
            </a:pPr>
            <a:r>
              <a:rPr lang="en-US" sz="2400" dirty="0">
                <a:solidFill>
                  <a:srgbClr val="FF0000"/>
                </a:solidFill>
              </a:rPr>
              <a:t>A minimum of 150 PDPs:</a:t>
            </a:r>
            <a:endParaRPr lang="en-US" sz="2400" b="1" dirty="0">
              <a:solidFill>
                <a:srgbClr val="FF0000"/>
              </a:solidFill>
            </a:endParaRPr>
          </a:p>
          <a:p>
            <a:pPr marL="869950" lvl="2" indent="0">
              <a:spcBef>
                <a:spcPct val="20000"/>
              </a:spcBef>
              <a:buClrTx/>
              <a:buNone/>
            </a:pPr>
            <a:r>
              <a:rPr lang="en-US" dirty="0">
                <a:solidFill>
                  <a:prstClr val="black"/>
                </a:solidFill>
              </a:rPr>
              <a:t>At least 15 PDPs out of 150 must be in content (subject matter knowledge). The remaining 135 PDPs may be earned through any combination of elective activities that address other educational issues and topics that improve student learning, or more on the above areas. </a:t>
            </a:r>
          </a:p>
          <a:p>
            <a:endParaRPr lang="en-US" dirty="0"/>
          </a:p>
        </p:txBody>
      </p:sp>
      <p:sp>
        <p:nvSpPr>
          <p:cNvPr id="4" name="Slide Number Placeholder 3">
            <a:extLst>
              <a:ext uri="{FF2B5EF4-FFF2-40B4-BE49-F238E27FC236}">
                <a16:creationId xmlns:a16="http://schemas.microsoft.com/office/drawing/2014/main" id="{2D0ADEAB-5841-4A27-A77C-60C02A5D6A82}"/>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Tree>
    <p:extLst>
      <p:ext uri="{BB962C8B-B14F-4D97-AF65-F5344CB8AC3E}">
        <p14:creationId xmlns:p14="http://schemas.microsoft.com/office/powerpoint/2010/main" val="1310360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0DBA-AF74-438A-9E0A-0CC9A76E8A08}"/>
              </a:ext>
            </a:extLst>
          </p:cNvPr>
          <p:cNvSpPr>
            <a:spLocks noGrp="1"/>
          </p:cNvSpPr>
          <p:nvPr>
            <p:ph type="title"/>
          </p:nvPr>
        </p:nvSpPr>
        <p:spPr/>
        <p:txBody>
          <a:bodyPr/>
          <a:lstStyle/>
          <a:p>
            <a:r>
              <a:rPr lang="en-US" dirty="0"/>
              <a:t>Inactive License</a:t>
            </a:r>
          </a:p>
        </p:txBody>
      </p:sp>
      <p:sp>
        <p:nvSpPr>
          <p:cNvPr id="3" name="Content Placeholder 2">
            <a:extLst>
              <a:ext uri="{FF2B5EF4-FFF2-40B4-BE49-F238E27FC236}">
                <a16:creationId xmlns:a16="http://schemas.microsoft.com/office/drawing/2014/main" id="{01349E61-665E-414A-A16A-26695CF76110}"/>
              </a:ext>
            </a:extLst>
          </p:cNvPr>
          <p:cNvSpPr>
            <a:spLocks noGrp="1"/>
          </p:cNvSpPr>
          <p:nvPr>
            <p:ph idx="1"/>
          </p:nvPr>
        </p:nvSpPr>
        <p:spPr>
          <a:xfrm>
            <a:off x="276291" y="1137717"/>
            <a:ext cx="11370972" cy="5049746"/>
          </a:xfrm>
        </p:spPr>
        <p:txBody>
          <a:bodyPr/>
          <a:lstStyle/>
          <a:p>
            <a:pPr marL="0" indent="0">
              <a:buNone/>
            </a:pPr>
            <a:r>
              <a:rPr lang="en-US" sz="2400" b="1" dirty="0"/>
              <a:t>Inactive License</a:t>
            </a:r>
          </a:p>
          <a:p>
            <a:r>
              <a:rPr lang="en-US" sz="2400" dirty="0"/>
              <a:t>A Professional license that is not renewed within the validity period of 5 years is deemed inactive for a period of 5 calendar years.</a:t>
            </a:r>
          </a:p>
          <a:p>
            <a:r>
              <a:rPr lang="en-US" sz="2400" dirty="0"/>
              <a:t>If the educator is newly hired in a position requiring the license that has become inactive, he/she has two years from the start of new employment to complete the professional development requirements for the license.</a:t>
            </a:r>
          </a:p>
          <a:p>
            <a:r>
              <a:rPr lang="en-US" sz="2400" dirty="0"/>
              <a:t>If the educator was employed under a Professional license that has become inactive, the educator is no longer employable in that role and in that district with an inactive license, as the license has become invalid for legal employment under the license.</a:t>
            </a:r>
          </a:p>
          <a:p>
            <a:endParaRPr lang="en-US" dirty="0"/>
          </a:p>
        </p:txBody>
      </p:sp>
      <p:sp>
        <p:nvSpPr>
          <p:cNvPr id="4" name="Slide Number Placeholder 3">
            <a:extLst>
              <a:ext uri="{FF2B5EF4-FFF2-40B4-BE49-F238E27FC236}">
                <a16:creationId xmlns:a16="http://schemas.microsoft.com/office/drawing/2014/main" id="{194B023D-DA74-4408-A582-13E7610FF2B5}"/>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Tree>
    <p:extLst>
      <p:ext uri="{BB962C8B-B14F-4D97-AF65-F5344CB8AC3E}">
        <p14:creationId xmlns:p14="http://schemas.microsoft.com/office/powerpoint/2010/main" val="268553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4F0B-278E-402A-BCCB-4DD4DEFA4C50}"/>
              </a:ext>
            </a:extLst>
          </p:cNvPr>
          <p:cNvSpPr>
            <a:spLocks noGrp="1"/>
          </p:cNvSpPr>
          <p:nvPr>
            <p:ph type="title"/>
          </p:nvPr>
        </p:nvSpPr>
        <p:spPr/>
        <p:txBody>
          <a:bodyPr/>
          <a:lstStyle/>
          <a:p>
            <a:r>
              <a:rPr lang="en-US" dirty="0"/>
              <a:t>Invalid License</a:t>
            </a:r>
          </a:p>
        </p:txBody>
      </p:sp>
      <p:sp>
        <p:nvSpPr>
          <p:cNvPr id="3" name="Content Placeholder 2">
            <a:extLst>
              <a:ext uri="{FF2B5EF4-FFF2-40B4-BE49-F238E27FC236}">
                <a16:creationId xmlns:a16="http://schemas.microsoft.com/office/drawing/2014/main" id="{3AEAF2D8-DAED-413E-9524-6F6BB4A70F15}"/>
              </a:ext>
            </a:extLst>
          </p:cNvPr>
          <p:cNvSpPr>
            <a:spLocks noGrp="1"/>
          </p:cNvSpPr>
          <p:nvPr>
            <p:ph idx="1"/>
          </p:nvPr>
        </p:nvSpPr>
        <p:spPr/>
        <p:txBody>
          <a:bodyPr/>
          <a:lstStyle/>
          <a:p>
            <a:r>
              <a:rPr lang="en-US" sz="2400" dirty="0"/>
              <a:t>A Professional license not renewed within the inactive period of 5 years, becomes invalid</a:t>
            </a:r>
          </a:p>
          <a:p>
            <a:r>
              <a:rPr lang="en-US" sz="2400" dirty="0"/>
              <a:t>A person that becomes employed under an inactive license that does not satisfy the renewal requirements within two years from the date of hire, is now deemed employed under an invalid license.  </a:t>
            </a:r>
          </a:p>
          <a:p>
            <a:r>
              <a:rPr lang="en-US" sz="2400" dirty="0"/>
              <a:t>An educator with an invalid license may not be employed under the license, unless the school district requests a Hardship Waiver for Employment from the Department, pursuant to 603 CMR 7.00. For more information on Renewal Hardship Waivers, please contact the Licensure Call Center at 781-338-6600.</a:t>
            </a:r>
          </a:p>
          <a:p>
            <a:pPr marL="0" indent="0">
              <a:buNone/>
            </a:pPr>
            <a:endParaRPr lang="en-US" dirty="0"/>
          </a:p>
        </p:txBody>
      </p:sp>
      <p:sp>
        <p:nvSpPr>
          <p:cNvPr id="4" name="Slide Number Placeholder 3">
            <a:extLst>
              <a:ext uri="{FF2B5EF4-FFF2-40B4-BE49-F238E27FC236}">
                <a16:creationId xmlns:a16="http://schemas.microsoft.com/office/drawing/2014/main" id="{72BDF466-BB71-4F87-81F8-9FE39A00FA74}"/>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Tree>
    <p:extLst>
      <p:ext uri="{BB962C8B-B14F-4D97-AF65-F5344CB8AC3E}">
        <p14:creationId xmlns:p14="http://schemas.microsoft.com/office/powerpoint/2010/main" val="74626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85CB-F854-4900-B180-E2EA83915B9D}"/>
              </a:ext>
            </a:extLst>
          </p:cNvPr>
          <p:cNvSpPr>
            <a:spLocks noGrp="1"/>
          </p:cNvSpPr>
          <p:nvPr>
            <p:ph type="title"/>
          </p:nvPr>
        </p:nvSpPr>
        <p:spPr>
          <a:xfrm>
            <a:off x="567743" y="288925"/>
            <a:ext cx="11370972" cy="679905"/>
          </a:xfrm>
        </p:spPr>
        <p:txBody>
          <a:bodyPr/>
          <a:lstStyle/>
          <a:p>
            <a:r>
              <a:rPr lang="en-US" dirty="0"/>
              <a:t>Can I Renew a Professional License Before its Expiration Date?</a:t>
            </a:r>
          </a:p>
        </p:txBody>
      </p:sp>
      <p:sp>
        <p:nvSpPr>
          <p:cNvPr id="3" name="Content Placeholder 2">
            <a:extLst>
              <a:ext uri="{FF2B5EF4-FFF2-40B4-BE49-F238E27FC236}">
                <a16:creationId xmlns:a16="http://schemas.microsoft.com/office/drawing/2014/main" id="{BB443BE9-F832-4408-8EC8-4F0115893800}"/>
              </a:ext>
            </a:extLst>
          </p:cNvPr>
          <p:cNvSpPr>
            <a:spLocks noGrp="1"/>
          </p:cNvSpPr>
          <p:nvPr>
            <p:ph idx="1"/>
          </p:nvPr>
        </p:nvSpPr>
        <p:spPr>
          <a:xfrm>
            <a:off x="336923" y="1137717"/>
            <a:ext cx="11370972" cy="5049746"/>
          </a:xfrm>
        </p:spPr>
        <p:txBody>
          <a:bodyPr/>
          <a:lstStyle/>
          <a:p>
            <a:endParaRPr lang="en-US" sz="2400" dirty="0"/>
          </a:p>
          <a:p>
            <a:endParaRPr lang="en-US" sz="2400" dirty="0"/>
          </a:p>
          <a:p>
            <a:endParaRPr lang="en-US" sz="2400" dirty="0"/>
          </a:p>
          <a:p>
            <a:endParaRPr lang="en-US" sz="2400" dirty="0"/>
          </a:p>
          <a:p>
            <a:r>
              <a:rPr lang="en-US" sz="2400" dirty="0"/>
              <a:t>Yes, any license that is up to 12 months from expiring may be renewed</a:t>
            </a:r>
          </a:p>
          <a:p>
            <a:pPr marL="0" indent="0">
              <a:buNone/>
            </a:pPr>
            <a:endParaRPr lang="en-US" sz="2400" dirty="0"/>
          </a:p>
          <a:p>
            <a:pPr marL="0" indent="0">
              <a:buNone/>
            </a:pPr>
            <a:r>
              <a:rPr lang="en-US" sz="2400" dirty="0">
                <a:solidFill>
                  <a:srgbClr val="FF0000"/>
                </a:solidFill>
              </a:rPr>
              <a:t>However:</a:t>
            </a:r>
          </a:p>
          <a:p>
            <a:r>
              <a:rPr lang="en-US" sz="2400" dirty="0"/>
              <a:t>PDPs towards the next renewal cycle will count from the date of the new renewal cycle (Not from the date of early renewal)</a:t>
            </a:r>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34C5766B-C7BC-4600-83DA-3081665E2101}"/>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pic>
        <p:nvPicPr>
          <p:cNvPr id="10" name="Picture 9">
            <a:extLst>
              <a:ext uri="{FF2B5EF4-FFF2-40B4-BE49-F238E27FC236}">
                <a16:creationId xmlns:a16="http://schemas.microsoft.com/office/drawing/2014/main" id="{AAB9E0B1-6BF2-4616-BE21-770829DC976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80922" y="1137718"/>
            <a:ext cx="4373625" cy="1969890"/>
          </a:xfrm>
          <a:prstGeom prst="rect">
            <a:avLst/>
          </a:prstGeom>
        </p:spPr>
      </p:pic>
    </p:spTree>
    <p:extLst>
      <p:ext uri="{BB962C8B-B14F-4D97-AF65-F5344CB8AC3E}">
        <p14:creationId xmlns:p14="http://schemas.microsoft.com/office/powerpoint/2010/main" val="198492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F782-54BA-4BB7-B422-6D8570845038}"/>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54E29B90-C0CF-4262-A3AE-42CA734458E3}"/>
              </a:ext>
            </a:extLst>
          </p:cNvPr>
          <p:cNvSpPr>
            <a:spLocks noGrp="1"/>
          </p:cNvSpPr>
          <p:nvPr>
            <p:ph idx="1"/>
          </p:nvPr>
        </p:nvSpPr>
        <p:spPr/>
        <p:txBody>
          <a:bodyPr/>
          <a:lstStyle/>
          <a:p>
            <a:r>
              <a:rPr lang="en-US" i="1" dirty="0"/>
              <a:t>Example- John’s Primary area license expires May 17, 2021. John earned a minimum of 150 PDPs, therefore, he decides to renew his license early on December 17, 2020.  He now has a new renewal/expiration date of May 17, 2026.  John is not required to accrue any additional PDPs until May 17, 2021. PDPs accrued before then, will not apply towards the next renewal cycle.  </a:t>
            </a:r>
            <a:endParaRPr lang="en-US" dirty="0"/>
          </a:p>
        </p:txBody>
      </p:sp>
      <p:sp>
        <p:nvSpPr>
          <p:cNvPr id="4" name="Slide Number Placeholder 3">
            <a:extLst>
              <a:ext uri="{FF2B5EF4-FFF2-40B4-BE49-F238E27FC236}">
                <a16:creationId xmlns:a16="http://schemas.microsoft.com/office/drawing/2014/main" id="{034E7D1F-A4F4-4B4B-91CB-627E847BD3E5}"/>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pic>
        <p:nvPicPr>
          <p:cNvPr id="6" name="Picture 5">
            <a:extLst>
              <a:ext uri="{FF2B5EF4-FFF2-40B4-BE49-F238E27FC236}">
                <a16:creationId xmlns:a16="http://schemas.microsoft.com/office/drawing/2014/main" id="{BFCD6C99-CC56-40D8-A3A1-6F3F9364B2C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30108" y="4319165"/>
            <a:ext cx="1960984" cy="1960984"/>
          </a:xfrm>
          <a:prstGeom prst="rect">
            <a:avLst/>
          </a:prstGeom>
        </p:spPr>
      </p:pic>
    </p:spTree>
    <p:extLst>
      <p:ext uri="{BB962C8B-B14F-4D97-AF65-F5344CB8AC3E}">
        <p14:creationId xmlns:p14="http://schemas.microsoft.com/office/powerpoint/2010/main" val="11799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5D252-303A-49C8-885C-ECD13DCAE3AF}"/>
              </a:ext>
            </a:extLst>
          </p:cNvPr>
          <p:cNvSpPr>
            <a:spLocks noGrp="1"/>
          </p:cNvSpPr>
          <p:nvPr>
            <p:ph type="title"/>
          </p:nvPr>
        </p:nvSpPr>
        <p:spPr>
          <a:xfrm>
            <a:off x="567743" y="288925"/>
            <a:ext cx="11370972" cy="679905"/>
          </a:xfrm>
        </p:spPr>
        <p:txBody>
          <a:bodyPr/>
          <a:lstStyle/>
          <a:p>
            <a:r>
              <a:rPr lang="en-US" dirty="0"/>
              <a:t>Professional Development Providers</a:t>
            </a:r>
          </a:p>
        </p:txBody>
      </p:sp>
      <p:sp>
        <p:nvSpPr>
          <p:cNvPr id="3" name="Content Placeholder 2">
            <a:extLst>
              <a:ext uri="{FF2B5EF4-FFF2-40B4-BE49-F238E27FC236}">
                <a16:creationId xmlns:a16="http://schemas.microsoft.com/office/drawing/2014/main" id="{D554D0BC-101B-4A96-AD60-BF41484EBAEC}"/>
              </a:ext>
            </a:extLst>
          </p:cNvPr>
          <p:cNvSpPr>
            <a:spLocks noGrp="1"/>
          </p:cNvSpPr>
          <p:nvPr>
            <p:ph idx="1"/>
          </p:nvPr>
        </p:nvSpPr>
        <p:spPr>
          <a:xfrm>
            <a:off x="410514" y="1230403"/>
            <a:ext cx="11370972" cy="5125947"/>
          </a:xfrm>
        </p:spPr>
        <p:txBody>
          <a:bodyPr/>
          <a:lstStyle/>
          <a:p>
            <a:r>
              <a:rPr lang="en-US" sz="2400" dirty="0"/>
              <a:t>Professional Development Points (PDPs) may be awarded by the Department, school districts, educational collaborative and registered PD Providers. </a:t>
            </a:r>
          </a:p>
          <a:p>
            <a:r>
              <a:rPr lang="en-US" sz="2400" dirty="0"/>
              <a:t>School districts and educational collaboratives </a:t>
            </a:r>
            <a:r>
              <a:rPr lang="en-US" sz="2400" b="1" dirty="0"/>
              <a:t>are not</a:t>
            </a:r>
            <a:r>
              <a:rPr lang="en-US" sz="2400" dirty="0"/>
              <a:t> required to register with the Department as approved providers. All other Providers who wish to award PDPs, must register during the Department’s application window. A database that allows the public to search the list of registered PD providers for professional development can be found at: </a:t>
            </a:r>
            <a:r>
              <a:rPr lang="en-US" sz="2400" dirty="0">
                <a:hlinkClick r:id="rId2"/>
              </a:rPr>
              <a:t>www.doe.mass.edu/pd</a:t>
            </a:r>
            <a:r>
              <a:rPr lang="en-US" sz="2400" dirty="0"/>
              <a:t> (search registered PD Providers).</a:t>
            </a:r>
          </a:p>
          <a:p>
            <a:r>
              <a:rPr lang="en-US" sz="2400" dirty="0"/>
              <a:t>DESE offers two free online courses: </a:t>
            </a:r>
            <a:r>
              <a:rPr lang="en-US" sz="2400" i="1" dirty="0"/>
              <a:t>Foundations for Inclusive Practice-</a:t>
            </a:r>
            <a:r>
              <a:rPr lang="en-US" sz="2400" dirty="0"/>
              <a:t>for</a:t>
            </a:r>
            <a:r>
              <a:rPr lang="en-US" sz="2400" i="1" dirty="0"/>
              <a:t> </a:t>
            </a:r>
            <a:r>
              <a:rPr lang="en-US" sz="2400" dirty="0"/>
              <a:t>Educators and Administrators. These courses are self-paced and are one way to earn the 15 professional development points. For more information, go to </a:t>
            </a:r>
            <a:r>
              <a:rPr lang="en-US" sz="2400" dirty="0">
                <a:hlinkClick r:id="rId2"/>
              </a:rPr>
              <a:t>www.doe.mass.edu/pd</a:t>
            </a:r>
            <a:r>
              <a:rPr lang="en-US" sz="2400" dirty="0"/>
              <a:t>. </a:t>
            </a:r>
          </a:p>
          <a:p>
            <a:endParaRPr lang="en-US" sz="2400" dirty="0"/>
          </a:p>
          <a:p>
            <a:pPr lvl="0"/>
            <a:endParaRPr lang="en-US" sz="2000" dirty="0"/>
          </a:p>
          <a:p>
            <a:pPr marL="0" indent="0">
              <a:buNone/>
            </a:pPr>
            <a:r>
              <a:rPr lang="en-US" dirty="0"/>
              <a:t> </a:t>
            </a:r>
          </a:p>
          <a:p>
            <a:endParaRPr lang="en-US" dirty="0"/>
          </a:p>
        </p:txBody>
      </p:sp>
      <p:sp>
        <p:nvSpPr>
          <p:cNvPr id="4" name="Slide Number Placeholder 3">
            <a:extLst>
              <a:ext uri="{FF2B5EF4-FFF2-40B4-BE49-F238E27FC236}">
                <a16:creationId xmlns:a16="http://schemas.microsoft.com/office/drawing/2014/main" id="{2D38994D-5ECA-46A5-8AE1-BDD7808D1482}"/>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15</a:t>
            </a:fld>
            <a:endParaRPr lang="zh-CN" altLang="en-US" dirty="0"/>
          </a:p>
        </p:txBody>
      </p:sp>
    </p:spTree>
    <p:extLst>
      <p:ext uri="{BB962C8B-B14F-4D97-AF65-F5344CB8AC3E}">
        <p14:creationId xmlns:p14="http://schemas.microsoft.com/office/powerpoint/2010/main" val="421392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033EB-DB74-45B7-B0F4-009A4DDDA3E5}"/>
              </a:ext>
            </a:extLst>
          </p:cNvPr>
          <p:cNvSpPr>
            <a:spLocks noGrp="1"/>
          </p:cNvSpPr>
          <p:nvPr>
            <p:ph type="title"/>
          </p:nvPr>
        </p:nvSpPr>
        <p:spPr>
          <a:xfrm>
            <a:off x="567743" y="288925"/>
            <a:ext cx="11370972" cy="679905"/>
          </a:xfrm>
        </p:spPr>
        <p:txBody>
          <a:bodyPr/>
          <a:lstStyle/>
          <a:p>
            <a:r>
              <a:rPr lang="en-US" sz="3200" dirty="0"/>
              <a:t>University and college PD programs/courses</a:t>
            </a:r>
            <a:endParaRPr lang="en-US" dirty="0"/>
          </a:p>
        </p:txBody>
      </p:sp>
      <p:sp>
        <p:nvSpPr>
          <p:cNvPr id="3" name="Content Placeholder 2">
            <a:extLst>
              <a:ext uri="{FF2B5EF4-FFF2-40B4-BE49-F238E27FC236}">
                <a16:creationId xmlns:a16="http://schemas.microsoft.com/office/drawing/2014/main" id="{6E759DDF-B0C7-4121-9152-5CA69CF1D3B3}"/>
              </a:ext>
            </a:extLst>
          </p:cNvPr>
          <p:cNvSpPr>
            <a:spLocks noGrp="1"/>
          </p:cNvSpPr>
          <p:nvPr>
            <p:ph idx="1"/>
          </p:nvPr>
        </p:nvSpPr>
        <p:spPr>
          <a:xfrm>
            <a:off x="567743" y="1230403"/>
            <a:ext cx="11370972" cy="5049746"/>
          </a:xfrm>
        </p:spPr>
        <p:txBody>
          <a:bodyPr/>
          <a:lstStyle/>
          <a:p>
            <a:pPr marL="0" indent="0">
              <a:buNone/>
            </a:pPr>
            <a:r>
              <a:rPr lang="en-US" sz="2400" dirty="0"/>
              <a:t>University and college PD programs (both onsite and online) that only issue credits or CEUs are not required to register with the Department as a PD Provider. However, as noted below, any university/college with a PD program/course that wishes to offer Professional Development Points (PDPs) must register with the Department as a PD Provider.  Universities and colleges issuing credits must be accredited.</a:t>
            </a:r>
          </a:p>
          <a:p>
            <a:pPr marL="0" indent="0">
              <a:buNone/>
            </a:pPr>
            <a:r>
              <a:rPr lang="en-US" sz="2400" b="1" dirty="0"/>
              <a:t>NOTE: </a:t>
            </a:r>
            <a:r>
              <a:rPr lang="en-US" sz="2400" dirty="0"/>
              <a:t>If you are unsure whether your college/university is accredited, please, see the </a:t>
            </a:r>
            <a:r>
              <a:rPr lang="en-US" sz="2400" dirty="0">
                <a:hlinkClick r:id="rId2"/>
              </a:rPr>
              <a:t>DESE recognized organizations</a:t>
            </a:r>
            <a:r>
              <a:rPr lang="en-US" sz="2400" dirty="0"/>
              <a:t>.</a:t>
            </a:r>
          </a:p>
          <a:p>
            <a:pPr marL="0" indent="0">
              <a:buNone/>
            </a:pPr>
            <a:endParaRPr lang="en-US" dirty="0"/>
          </a:p>
        </p:txBody>
      </p:sp>
      <p:sp>
        <p:nvSpPr>
          <p:cNvPr id="4" name="Slide Number Placeholder 3">
            <a:extLst>
              <a:ext uri="{FF2B5EF4-FFF2-40B4-BE49-F238E27FC236}">
                <a16:creationId xmlns:a16="http://schemas.microsoft.com/office/drawing/2014/main" id="{CF10B5A3-B962-4AEF-A5B8-C1F998F5CE30}"/>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16</a:t>
            </a:fld>
            <a:endParaRPr lang="zh-CN" altLang="en-US" dirty="0"/>
          </a:p>
        </p:txBody>
      </p:sp>
      <p:pic>
        <p:nvPicPr>
          <p:cNvPr id="5" name="Picture 4">
            <a:extLst>
              <a:ext uri="{FF2B5EF4-FFF2-40B4-BE49-F238E27FC236}">
                <a16:creationId xmlns:a16="http://schemas.microsoft.com/office/drawing/2014/main" id="{56F765A7-3DBB-4CEB-AA02-0425EAF7E9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flipH="1" flipV="1">
            <a:off x="4664407" y="4415220"/>
            <a:ext cx="2214464" cy="1700497"/>
          </a:xfrm>
          <a:prstGeom prst="rect">
            <a:avLst/>
          </a:prstGeom>
        </p:spPr>
      </p:pic>
    </p:spTree>
    <p:extLst>
      <p:ext uri="{BB962C8B-B14F-4D97-AF65-F5344CB8AC3E}">
        <p14:creationId xmlns:p14="http://schemas.microsoft.com/office/powerpoint/2010/main" val="197511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A5FB-21B9-4D38-8BD4-C1F1439D8C6F}"/>
              </a:ext>
            </a:extLst>
          </p:cNvPr>
          <p:cNvSpPr>
            <a:spLocks noGrp="1"/>
          </p:cNvSpPr>
          <p:nvPr>
            <p:ph type="title"/>
          </p:nvPr>
        </p:nvSpPr>
        <p:spPr/>
        <p:txBody>
          <a:bodyPr/>
          <a:lstStyle/>
          <a:p>
            <a:r>
              <a:rPr lang="en-US" dirty="0"/>
              <a:t>All other PD Providers</a:t>
            </a:r>
          </a:p>
        </p:txBody>
      </p:sp>
      <p:sp>
        <p:nvSpPr>
          <p:cNvPr id="3" name="Content Placeholder 2">
            <a:extLst>
              <a:ext uri="{FF2B5EF4-FFF2-40B4-BE49-F238E27FC236}">
                <a16:creationId xmlns:a16="http://schemas.microsoft.com/office/drawing/2014/main" id="{5847808D-BB44-4242-9488-77AC63297353}"/>
              </a:ext>
            </a:extLst>
          </p:cNvPr>
          <p:cNvSpPr>
            <a:spLocks noGrp="1"/>
          </p:cNvSpPr>
          <p:nvPr>
            <p:ph idx="1"/>
          </p:nvPr>
        </p:nvSpPr>
        <p:spPr/>
        <p:txBody>
          <a:bodyPr/>
          <a:lstStyle/>
          <a:p>
            <a:pPr marL="0" indent="0">
              <a:buNone/>
            </a:pPr>
            <a:r>
              <a:rPr lang="en-US" sz="2400" dirty="0"/>
              <a:t>All other PD Providers, including but not limited to the following, who wish to award PDPs must apply to the Department to become a registered PD Provider:</a:t>
            </a:r>
          </a:p>
          <a:p>
            <a:pPr lvl="0"/>
            <a:r>
              <a:rPr lang="en-US" sz="2400" dirty="0"/>
              <a:t>Non-public schools</a:t>
            </a:r>
          </a:p>
          <a:p>
            <a:pPr lvl="0"/>
            <a:r>
              <a:rPr lang="en-US" sz="2400" dirty="0"/>
              <a:t>Not-for-profit organizations</a:t>
            </a:r>
          </a:p>
          <a:p>
            <a:pPr lvl="0"/>
            <a:r>
              <a:rPr lang="en-US" sz="2400" dirty="0"/>
              <a:t>Private and for-profit organizations </a:t>
            </a:r>
          </a:p>
          <a:p>
            <a:pPr lvl="0"/>
            <a:r>
              <a:rPr lang="en-US" sz="2400" dirty="0"/>
              <a:t>Individuals </a:t>
            </a:r>
          </a:p>
          <a:p>
            <a:pPr lvl="0"/>
            <a:r>
              <a:rPr lang="en-US" sz="2400" dirty="0"/>
              <a:t>Educational partnerships and corporations </a:t>
            </a:r>
          </a:p>
          <a:p>
            <a:pPr lvl="0"/>
            <a:r>
              <a:rPr lang="en-US" sz="2400" dirty="0"/>
              <a:t>Educational agencies and associations</a:t>
            </a:r>
          </a:p>
          <a:p>
            <a:pPr marL="0" indent="0">
              <a:buNone/>
            </a:pPr>
            <a:r>
              <a:rPr lang="en-US" sz="2400" dirty="0"/>
              <a:t> </a:t>
            </a:r>
          </a:p>
          <a:p>
            <a:endParaRPr lang="en-US" dirty="0"/>
          </a:p>
        </p:txBody>
      </p:sp>
      <p:sp>
        <p:nvSpPr>
          <p:cNvPr id="4" name="Slide Number Placeholder 3">
            <a:extLst>
              <a:ext uri="{FF2B5EF4-FFF2-40B4-BE49-F238E27FC236}">
                <a16:creationId xmlns:a16="http://schemas.microsoft.com/office/drawing/2014/main" id="{E12595C5-C4C1-4B07-BB50-68E22138C3C2}"/>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pic>
        <p:nvPicPr>
          <p:cNvPr id="9" name="Picture 8">
            <a:extLst>
              <a:ext uri="{FF2B5EF4-FFF2-40B4-BE49-F238E27FC236}">
                <a16:creationId xmlns:a16="http://schemas.microsoft.com/office/drawing/2014/main" id="{CDB641AD-E3C1-4EF1-BAD8-905F830CECC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22436" y="3426610"/>
            <a:ext cx="3982644" cy="2658415"/>
          </a:xfrm>
          <a:prstGeom prst="rect">
            <a:avLst/>
          </a:prstGeom>
        </p:spPr>
      </p:pic>
    </p:spTree>
    <p:extLst>
      <p:ext uri="{BB962C8B-B14F-4D97-AF65-F5344CB8AC3E}">
        <p14:creationId xmlns:p14="http://schemas.microsoft.com/office/powerpoint/2010/main" val="81666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C693-710F-480A-B43D-0AC9D4B78EC7}"/>
              </a:ext>
            </a:extLst>
          </p:cNvPr>
          <p:cNvSpPr>
            <a:spLocks noGrp="1"/>
          </p:cNvSpPr>
          <p:nvPr>
            <p:ph type="title"/>
          </p:nvPr>
        </p:nvSpPr>
        <p:spPr/>
        <p:txBody>
          <a:bodyPr/>
          <a:lstStyle/>
          <a:p>
            <a:r>
              <a:rPr lang="en-US" dirty="0"/>
              <a:t>Professional Development Activities and Point Equivalence</a:t>
            </a:r>
          </a:p>
        </p:txBody>
      </p:sp>
      <p:sp>
        <p:nvSpPr>
          <p:cNvPr id="3" name="Content Placeholder 2">
            <a:extLst>
              <a:ext uri="{FF2B5EF4-FFF2-40B4-BE49-F238E27FC236}">
                <a16:creationId xmlns:a16="http://schemas.microsoft.com/office/drawing/2014/main" id="{10A9CF5E-DD28-46DE-BD51-CF7214E03E67}"/>
              </a:ext>
            </a:extLst>
          </p:cNvPr>
          <p:cNvSpPr>
            <a:spLocks noGrp="1"/>
          </p:cNvSpPr>
          <p:nvPr>
            <p:ph idx="1"/>
          </p:nvPr>
        </p:nvSpPr>
        <p:spPr/>
        <p:txBody>
          <a:bodyPr/>
          <a:lstStyle/>
          <a:p>
            <a:pPr marL="0" indent="0">
              <a:buNone/>
            </a:pPr>
            <a:r>
              <a:rPr lang="en-US" sz="2400" b="1" dirty="0"/>
              <a:t>PD Activities:</a:t>
            </a:r>
          </a:p>
          <a:p>
            <a:r>
              <a:rPr lang="en-US" sz="2000" dirty="0"/>
              <a:t>School-Based Activity: One Clock Hour = 1 PDP</a:t>
            </a:r>
          </a:p>
          <a:p>
            <a:r>
              <a:rPr lang="en-US" sz="2000" dirty="0"/>
              <a:t>Approved PD Providers’ Activity: One Clock Hour = 1 PDP</a:t>
            </a:r>
          </a:p>
          <a:p>
            <a:r>
              <a:rPr lang="en-US" sz="2000" dirty="0"/>
              <a:t>Seminars/Institutes: One Clock Hour = 1 PDP</a:t>
            </a:r>
          </a:p>
          <a:p>
            <a:r>
              <a:rPr lang="en-US" sz="2000" dirty="0"/>
              <a:t>Undergraduate Coursework: One Credit = 15 PDPs</a:t>
            </a:r>
          </a:p>
          <a:p>
            <a:r>
              <a:rPr lang="en-US" sz="2000" dirty="0"/>
              <a:t>Graduate Coursework: One Credit = 22.5 PDPs </a:t>
            </a:r>
          </a:p>
          <a:p>
            <a:r>
              <a:rPr lang="en-US" sz="2000" dirty="0"/>
              <a:t>Audit Course (Undergraduate/Graduate): One Credit = 7.5 PDPs  </a:t>
            </a:r>
          </a:p>
          <a:p>
            <a:r>
              <a:rPr lang="en-US" sz="2000" dirty="0"/>
              <a:t>Registered CEU-Granting Organizations: 1 CEU = 10 PDPs</a:t>
            </a:r>
          </a:p>
          <a:p>
            <a:pPr marL="0" indent="0">
              <a:buNone/>
            </a:pPr>
            <a:r>
              <a:rPr lang="en-US" sz="2000" dirty="0"/>
              <a:t>                       Registered Providers Directory: </a:t>
            </a:r>
            <a:r>
              <a:rPr lang="en-US" sz="2000" dirty="0">
                <a:hlinkClick r:id="rId2"/>
              </a:rPr>
              <a:t>www.doe.mass.edu/pd/</a:t>
            </a:r>
            <a:endParaRPr lang="en-US" sz="2000" dirty="0"/>
          </a:p>
          <a:p>
            <a:endParaRPr lang="en-US" dirty="0"/>
          </a:p>
        </p:txBody>
      </p:sp>
      <p:sp>
        <p:nvSpPr>
          <p:cNvPr id="4" name="Slide Number Placeholder 3">
            <a:extLst>
              <a:ext uri="{FF2B5EF4-FFF2-40B4-BE49-F238E27FC236}">
                <a16:creationId xmlns:a16="http://schemas.microsoft.com/office/drawing/2014/main" id="{9F6260B4-5526-478E-9AD2-4461D3DC8BFD}"/>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pic>
        <p:nvPicPr>
          <p:cNvPr id="6" name="Picture 5">
            <a:extLst>
              <a:ext uri="{FF2B5EF4-FFF2-40B4-BE49-F238E27FC236}">
                <a16:creationId xmlns:a16="http://schemas.microsoft.com/office/drawing/2014/main" id="{3D797A63-F2BA-41C6-924C-CF2C2C5B0CD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49694" y="1154202"/>
            <a:ext cx="3762375" cy="3057525"/>
          </a:xfrm>
          <a:prstGeom prst="rect">
            <a:avLst/>
          </a:prstGeom>
        </p:spPr>
      </p:pic>
    </p:spTree>
    <p:extLst>
      <p:ext uri="{BB962C8B-B14F-4D97-AF65-F5344CB8AC3E}">
        <p14:creationId xmlns:p14="http://schemas.microsoft.com/office/powerpoint/2010/main" val="1124635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7D42-8C98-4D9F-9C67-2BF6838BD52C}"/>
              </a:ext>
            </a:extLst>
          </p:cNvPr>
          <p:cNvSpPr>
            <a:spLocks noGrp="1"/>
          </p:cNvSpPr>
          <p:nvPr>
            <p:ph type="title"/>
          </p:nvPr>
        </p:nvSpPr>
        <p:spPr/>
        <p:txBody>
          <a:bodyPr/>
          <a:lstStyle/>
          <a:p>
            <a:r>
              <a:rPr lang="en-US" dirty="0"/>
              <a:t>How do I “bundle” PDPs?</a:t>
            </a:r>
          </a:p>
        </p:txBody>
      </p:sp>
      <p:sp>
        <p:nvSpPr>
          <p:cNvPr id="3" name="Content Placeholder 2">
            <a:extLst>
              <a:ext uri="{FF2B5EF4-FFF2-40B4-BE49-F238E27FC236}">
                <a16:creationId xmlns:a16="http://schemas.microsoft.com/office/drawing/2014/main" id="{9A2FD5E4-6FD1-4C33-8C24-E3E59E5EA81A}"/>
              </a:ext>
            </a:extLst>
          </p:cNvPr>
          <p:cNvSpPr>
            <a:spLocks noGrp="1"/>
          </p:cNvSpPr>
          <p:nvPr>
            <p:ph idx="1"/>
          </p:nvPr>
        </p:nvSpPr>
        <p:spPr/>
        <p:txBody>
          <a:bodyPr/>
          <a:lstStyle/>
          <a:p>
            <a:pPr marL="0" indent="0">
              <a:buNone/>
            </a:pPr>
            <a:r>
              <a:rPr lang="en-US" sz="2800" b="1" dirty="0"/>
              <a:t>PDPs submitted for renewal of license must equal at least 10 hours per activity.</a:t>
            </a:r>
          </a:p>
          <a:p>
            <a:r>
              <a:rPr lang="en-US" sz="2800" dirty="0"/>
              <a:t>Educators may bundle (combining related topics) activities that are less than 10 PDPs to reach/exceed the 10 PDP threshold. </a:t>
            </a:r>
          </a:p>
          <a:p>
            <a:r>
              <a:rPr lang="en-US" sz="2800" dirty="0"/>
              <a:t>Activities awarding less than 10 PDPs may be bundled if they are related to a similar topic.</a:t>
            </a:r>
          </a:p>
          <a:p>
            <a:endParaRPr lang="en-US" sz="2800" dirty="0"/>
          </a:p>
        </p:txBody>
      </p:sp>
      <p:sp>
        <p:nvSpPr>
          <p:cNvPr id="4" name="Slide Number Placeholder 3">
            <a:extLst>
              <a:ext uri="{FF2B5EF4-FFF2-40B4-BE49-F238E27FC236}">
                <a16:creationId xmlns:a16="http://schemas.microsoft.com/office/drawing/2014/main" id="{248DFEDF-7787-482F-8548-3360FE208FE3}"/>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pic>
        <p:nvPicPr>
          <p:cNvPr id="6" name="Picture 5">
            <a:extLst>
              <a:ext uri="{FF2B5EF4-FFF2-40B4-BE49-F238E27FC236}">
                <a16:creationId xmlns:a16="http://schemas.microsoft.com/office/drawing/2014/main" id="{9315834A-4C51-41C6-BCC9-6F4F42795BC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40449" y="3660962"/>
            <a:ext cx="3074139" cy="2805152"/>
          </a:xfrm>
          <a:prstGeom prst="rect">
            <a:avLst/>
          </a:prstGeom>
        </p:spPr>
      </p:pic>
    </p:spTree>
    <p:extLst>
      <p:ext uri="{BB962C8B-B14F-4D97-AF65-F5344CB8AC3E}">
        <p14:creationId xmlns:p14="http://schemas.microsoft.com/office/powerpoint/2010/main" val="427955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F25A-3170-47D6-A20E-77FEE436D6F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EA47645-8782-42A6-A289-F3F9ED969412}"/>
              </a:ext>
            </a:extLst>
          </p:cNvPr>
          <p:cNvSpPr>
            <a:spLocks noGrp="1"/>
          </p:cNvSpPr>
          <p:nvPr>
            <p:ph idx="1"/>
          </p:nvPr>
        </p:nvSpPr>
        <p:spPr/>
        <p:txBody>
          <a:bodyPr/>
          <a:lstStyle/>
          <a:p>
            <a:r>
              <a:rPr lang="en-US" sz="2000" dirty="0"/>
              <a:t>Introduction to Licensure Renewal</a:t>
            </a:r>
          </a:p>
          <a:p>
            <a:r>
              <a:rPr lang="en-US" sz="2000" dirty="0"/>
              <a:t>Renewal Requirements</a:t>
            </a:r>
          </a:p>
          <a:p>
            <a:r>
              <a:rPr lang="en-US" sz="2000" dirty="0"/>
              <a:t>PDP Distribution and Providers</a:t>
            </a:r>
          </a:p>
          <a:p>
            <a:r>
              <a:rPr lang="en-US" sz="2000" dirty="0"/>
              <a:t>Inactive/Invalid licenses</a:t>
            </a:r>
          </a:p>
          <a:p>
            <a:r>
              <a:rPr lang="en-US" sz="2000" dirty="0"/>
              <a:t>Renewal Process</a:t>
            </a:r>
          </a:p>
          <a:p>
            <a:r>
              <a:rPr lang="en-US" sz="2000" dirty="0"/>
              <a:t>Sheltered English Immersion (SEI) and other PDPs</a:t>
            </a:r>
          </a:p>
          <a:p>
            <a:r>
              <a:rPr lang="en-US" sz="2000" dirty="0"/>
              <a:t>Professional License Renewal Audit</a:t>
            </a:r>
          </a:p>
          <a:p>
            <a:r>
              <a:rPr lang="en-US" sz="2000" dirty="0"/>
              <a:t>Endorsements</a:t>
            </a:r>
          </a:p>
          <a:p>
            <a:r>
              <a:rPr lang="en-US" sz="2000" dirty="0"/>
              <a:t>Questions</a:t>
            </a:r>
          </a:p>
          <a:p>
            <a:endParaRPr lang="en-US" sz="2400"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899A30-628C-4105-A686-E8330EDD80EB}"/>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pic>
        <p:nvPicPr>
          <p:cNvPr id="6" name="Picture 5">
            <a:extLst>
              <a:ext uri="{FF2B5EF4-FFF2-40B4-BE49-F238E27FC236}">
                <a16:creationId xmlns:a16="http://schemas.microsoft.com/office/drawing/2014/main" id="{E8766D58-ED28-4BD0-945D-9B10949E87A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19507" y="1899535"/>
            <a:ext cx="4845018" cy="4093535"/>
          </a:xfrm>
          <a:prstGeom prst="rect">
            <a:avLst/>
          </a:prstGeom>
        </p:spPr>
      </p:pic>
    </p:spTree>
    <p:extLst>
      <p:ext uri="{BB962C8B-B14F-4D97-AF65-F5344CB8AC3E}">
        <p14:creationId xmlns:p14="http://schemas.microsoft.com/office/powerpoint/2010/main" val="677140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F6BA-99A2-4FA1-9A6A-C6FD4D66FBE8}"/>
              </a:ext>
            </a:extLst>
          </p:cNvPr>
          <p:cNvSpPr>
            <a:spLocks noGrp="1"/>
          </p:cNvSpPr>
          <p:nvPr>
            <p:ph type="title"/>
          </p:nvPr>
        </p:nvSpPr>
        <p:spPr/>
        <p:txBody>
          <a:bodyPr/>
          <a:lstStyle/>
          <a:p>
            <a:r>
              <a:rPr lang="en-US" dirty="0"/>
              <a:t>Example of Bundling PDPs</a:t>
            </a:r>
          </a:p>
        </p:txBody>
      </p:sp>
      <p:sp>
        <p:nvSpPr>
          <p:cNvPr id="3" name="Content Placeholder 2">
            <a:extLst>
              <a:ext uri="{FF2B5EF4-FFF2-40B4-BE49-F238E27FC236}">
                <a16:creationId xmlns:a16="http://schemas.microsoft.com/office/drawing/2014/main" id="{601D06BF-FBE9-4B3D-8991-2994B3072155}"/>
              </a:ext>
            </a:extLst>
          </p:cNvPr>
          <p:cNvSpPr>
            <a:spLocks noGrp="1"/>
          </p:cNvSpPr>
          <p:nvPr>
            <p:ph idx="1"/>
          </p:nvPr>
        </p:nvSpPr>
        <p:spPr/>
        <p:txBody>
          <a:bodyPr/>
          <a:lstStyle/>
          <a:p>
            <a:pPr marL="457200" lvl="1" indent="0">
              <a:buNone/>
            </a:pPr>
            <a:r>
              <a:rPr lang="en-US" sz="3200" dirty="0"/>
              <a:t>Ms. Lyons  received 2 PDPs for a workshop on MCAS, 6 PDPs for a workshop on Online Testing, and 4 PDPs for a workshop on Formative Assessment. Since all three activities are related to the topic of </a:t>
            </a:r>
            <a:r>
              <a:rPr lang="en-US" sz="3200" i="1" dirty="0"/>
              <a:t>Assessment,</a:t>
            </a:r>
            <a:r>
              <a:rPr lang="en-US" sz="3200" dirty="0"/>
              <a:t> she may bundle them as 12 PDPs under the topic </a:t>
            </a:r>
            <a:r>
              <a:rPr lang="en-US" sz="3200" i="1" dirty="0"/>
              <a:t>Assessment.</a:t>
            </a:r>
          </a:p>
          <a:p>
            <a:pPr marL="457200" lvl="1" indent="0">
              <a:buNone/>
            </a:pPr>
            <a:endParaRPr lang="en-US" sz="3200" i="1" dirty="0"/>
          </a:p>
          <a:p>
            <a:pPr marL="457200" lvl="1" indent="0">
              <a:buNone/>
            </a:pPr>
            <a:r>
              <a:rPr lang="en-US" dirty="0">
                <a:solidFill>
                  <a:srgbClr val="FF0000"/>
                </a:solidFill>
                <a:latin typeface="Bodoni MT Black" panose="02070A03080606020203" pitchFamily="18" charset="0"/>
              </a:rPr>
              <a:t>Exception to the minimum 10 PDP/topic requirement are PDPs accrued that are related to the Educator Evaluation System.  </a:t>
            </a:r>
          </a:p>
          <a:p>
            <a:endParaRPr lang="en-US" dirty="0"/>
          </a:p>
        </p:txBody>
      </p:sp>
      <p:sp>
        <p:nvSpPr>
          <p:cNvPr id="4" name="Slide Number Placeholder 3">
            <a:extLst>
              <a:ext uri="{FF2B5EF4-FFF2-40B4-BE49-F238E27FC236}">
                <a16:creationId xmlns:a16="http://schemas.microsoft.com/office/drawing/2014/main" id="{1C13F7D1-92A4-45F7-BAC5-6D649D0CBF0E}"/>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Tree>
    <p:extLst>
      <p:ext uri="{BB962C8B-B14F-4D97-AF65-F5344CB8AC3E}">
        <p14:creationId xmlns:p14="http://schemas.microsoft.com/office/powerpoint/2010/main" val="4166999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the ESL/SEI/Bilingual  Requirement for Renewal of Licenses</a:t>
            </a:r>
          </a:p>
        </p:txBody>
      </p:sp>
      <p:sp>
        <p:nvSpPr>
          <p:cNvPr id="3" name="Content Placeholder 2"/>
          <p:cNvSpPr>
            <a:spLocks noGrp="1"/>
          </p:cNvSpPr>
          <p:nvPr>
            <p:ph idx="1"/>
          </p:nvPr>
        </p:nvSpPr>
        <p:spPr>
          <a:xfrm>
            <a:off x="567743" y="1230403"/>
            <a:ext cx="11370972" cy="4836568"/>
          </a:xfrm>
        </p:spPr>
        <p:txBody>
          <a:bodyPr/>
          <a:lstStyle/>
          <a:p>
            <a:pPr marL="0" indent="0">
              <a:spcBef>
                <a:spcPct val="20000"/>
              </a:spcBef>
              <a:buClrTx/>
              <a:buNone/>
            </a:pPr>
            <a:r>
              <a:rPr lang="en-US" sz="2000" dirty="0">
                <a:solidFill>
                  <a:schemeClr val="bg2">
                    <a:lumMod val="10000"/>
                  </a:schemeClr>
                </a:solidFill>
              </a:rPr>
              <a:t>These can be obtained in a variety of ways, including but not limited to:</a:t>
            </a:r>
          </a:p>
          <a:p>
            <a:pPr marL="0" lvl="0" indent="0">
              <a:spcBef>
                <a:spcPct val="20000"/>
              </a:spcBef>
              <a:buClrTx/>
              <a:buNone/>
            </a:pPr>
            <a:endParaRPr lang="en-US" sz="2000" dirty="0">
              <a:solidFill>
                <a:schemeClr val="bg2">
                  <a:lumMod val="10000"/>
                </a:schemeClr>
              </a:solidFill>
            </a:endParaRPr>
          </a:p>
          <a:p>
            <a:pPr>
              <a:spcBef>
                <a:spcPct val="20000"/>
              </a:spcBef>
              <a:buClrTx/>
            </a:pPr>
            <a:r>
              <a:rPr lang="en-US" sz="2000" dirty="0">
                <a:solidFill>
                  <a:schemeClr val="bg2">
                    <a:lumMod val="10000"/>
                  </a:schemeClr>
                </a:solidFill>
              </a:rPr>
              <a:t>Obtaining 15 PDPs on the topic in a workshop</a:t>
            </a:r>
          </a:p>
          <a:p>
            <a:pPr marL="0" lvl="0" indent="0">
              <a:spcBef>
                <a:spcPct val="20000"/>
              </a:spcBef>
              <a:buClrTx/>
              <a:buNone/>
            </a:pPr>
            <a:endParaRPr lang="en-US" sz="2000" dirty="0">
              <a:solidFill>
                <a:schemeClr val="bg2">
                  <a:lumMod val="10000"/>
                </a:schemeClr>
              </a:solidFill>
            </a:endParaRPr>
          </a:p>
          <a:p>
            <a:pPr>
              <a:spcBef>
                <a:spcPct val="20000"/>
              </a:spcBef>
              <a:buClrTx/>
            </a:pPr>
            <a:r>
              <a:rPr lang="en-US" sz="2000" dirty="0">
                <a:solidFill>
                  <a:schemeClr val="bg2">
                    <a:lumMod val="10000"/>
                  </a:schemeClr>
                </a:solidFill>
              </a:rPr>
              <a:t>Successful completion of the SEI MTEL, if passed for the first time during </a:t>
            </a:r>
            <a:r>
              <a:rPr lang="en-US" sz="2000" strike="sngStrike" dirty="0">
                <a:solidFill>
                  <a:schemeClr val="bg2">
                    <a:lumMod val="10000"/>
                  </a:schemeClr>
                </a:solidFill>
              </a:rPr>
              <a:t>this</a:t>
            </a:r>
            <a:r>
              <a:rPr lang="en-US" sz="2000" dirty="0">
                <a:solidFill>
                  <a:schemeClr val="bg2">
                    <a:lumMod val="10000"/>
                  </a:schemeClr>
                </a:solidFill>
              </a:rPr>
              <a:t> the renewal cycle</a:t>
            </a:r>
          </a:p>
          <a:p>
            <a:pPr marL="0" lvl="0" indent="0">
              <a:spcBef>
                <a:spcPct val="20000"/>
              </a:spcBef>
              <a:buClrTx/>
              <a:buNone/>
            </a:pPr>
            <a:endParaRPr lang="en-US" sz="2000" dirty="0">
              <a:solidFill>
                <a:schemeClr val="bg2">
                  <a:lumMod val="10000"/>
                </a:schemeClr>
              </a:solidFill>
            </a:endParaRPr>
          </a:p>
          <a:p>
            <a:pPr>
              <a:spcBef>
                <a:spcPct val="20000"/>
              </a:spcBef>
              <a:buClrTx/>
            </a:pPr>
            <a:r>
              <a:rPr lang="en-US" sz="2000" dirty="0">
                <a:solidFill>
                  <a:schemeClr val="bg2">
                    <a:lumMod val="10000"/>
                  </a:schemeClr>
                </a:solidFill>
              </a:rPr>
              <a:t>Completion of the Department Approved SEI Endorsement course (this course awarded 22.5 PDPs for the short bridge course, 45 for the long bridge course and 67.5 for the full teacher course)</a:t>
            </a:r>
          </a:p>
          <a:p>
            <a:pPr marL="914400" lvl="0" indent="-341313">
              <a:spcBef>
                <a:spcPct val="20000"/>
              </a:spcBef>
              <a:buClrTx/>
              <a:buNone/>
            </a:pPr>
            <a:endParaRPr lang="en-US" sz="2000" dirty="0">
              <a:solidFill>
                <a:schemeClr val="bg2">
                  <a:lumMod val="10000"/>
                </a:schemeClr>
              </a:solidFill>
            </a:endParaRPr>
          </a:p>
          <a:p>
            <a:pPr marL="914400" lvl="0" indent="-341313">
              <a:spcBef>
                <a:spcPct val="20000"/>
              </a:spcBef>
              <a:buClrTx/>
              <a:buNone/>
            </a:pPr>
            <a:r>
              <a:rPr lang="en-US" sz="2000" b="1" dirty="0">
                <a:solidFill>
                  <a:srgbClr val="FF0000"/>
                </a:solidFill>
              </a:rPr>
              <a:t>NOTE</a:t>
            </a:r>
            <a:r>
              <a:rPr lang="en-US" sz="2000" dirty="0">
                <a:solidFill>
                  <a:srgbClr val="FF0000"/>
                </a:solidFill>
              </a:rPr>
              <a:t>: Not all educators are required to have the SEI endorsement but ALL educators,   regardless of the type of Primary license for renewal, are required to accrue 15 PDPs in ESL/SEI/Bilingual.</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44FAA-597E-4985-A227-C201BF23157B}"/>
              </a:ext>
            </a:extLst>
          </p:cNvPr>
          <p:cNvSpPr>
            <a:spLocks noGrp="1"/>
          </p:cNvSpPr>
          <p:nvPr>
            <p:ph type="title"/>
          </p:nvPr>
        </p:nvSpPr>
        <p:spPr/>
        <p:txBody>
          <a:bodyPr/>
          <a:lstStyle/>
          <a:p>
            <a:r>
              <a:rPr lang="en-US" dirty="0"/>
              <a:t>SEI Course PDP Carryover</a:t>
            </a:r>
          </a:p>
        </p:txBody>
      </p:sp>
      <p:sp>
        <p:nvSpPr>
          <p:cNvPr id="3" name="Content Placeholder 2">
            <a:extLst>
              <a:ext uri="{FF2B5EF4-FFF2-40B4-BE49-F238E27FC236}">
                <a16:creationId xmlns:a16="http://schemas.microsoft.com/office/drawing/2014/main" id="{56DE29EF-E7EE-4CDE-8E4E-894B331968F0}"/>
              </a:ext>
            </a:extLst>
          </p:cNvPr>
          <p:cNvSpPr>
            <a:spLocks noGrp="1"/>
          </p:cNvSpPr>
          <p:nvPr>
            <p:ph idx="1"/>
          </p:nvPr>
        </p:nvSpPr>
        <p:spPr/>
        <p:txBody>
          <a:bodyPr/>
          <a:lstStyle/>
          <a:p>
            <a:pPr marL="914400" lvl="0" indent="-341313">
              <a:spcBef>
                <a:spcPct val="20000"/>
              </a:spcBef>
              <a:buClrTx/>
              <a:buNone/>
            </a:pPr>
            <a:r>
              <a:rPr lang="en-US" dirty="0">
                <a:solidFill>
                  <a:schemeClr val="bg2">
                    <a:lumMod val="10000"/>
                  </a:schemeClr>
                </a:solidFill>
              </a:rPr>
              <a:t>Educators that have already earned the needed 150 PDPs, and have no need to use these SEI course PDPs to their current renewal, may “carry over” these PDPs</a:t>
            </a:r>
            <a:r>
              <a:rPr lang="en-US" strike="sngStrike" dirty="0">
                <a:solidFill>
                  <a:schemeClr val="bg2">
                    <a:lumMod val="10000"/>
                  </a:schemeClr>
                </a:solidFill>
              </a:rPr>
              <a:t> </a:t>
            </a:r>
            <a:r>
              <a:rPr lang="en-US" dirty="0">
                <a:solidFill>
                  <a:schemeClr val="bg2">
                    <a:lumMod val="10000"/>
                  </a:schemeClr>
                </a:solidFill>
              </a:rPr>
              <a:t>from one renewal cycle to the next (one time only)  </a:t>
            </a:r>
          </a:p>
          <a:p>
            <a:pPr marL="914400" lvl="0" indent="-341313">
              <a:spcBef>
                <a:spcPct val="20000"/>
              </a:spcBef>
              <a:buClrTx/>
              <a:buNone/>
            </a:pPr>
            <a:endParaRPr lang="en-US" dirty="0">
              <a:solidFill>
                <a:schemeClr val="bg2">
                  <a:lumMod val="10000"/>
                </a:schemeClr>
              </a:solidFill>
            </a:endParaRPr>
          </a:p>
          <a:p>
            <a:pPr marL="914400" lvl="0" indent="-341313">
              <a:spcBef>
                <a:spcPct val="20000"/>
              </a:spcBef>
              <a:buClrTx/>
              <a:buNone/>
            </a:pPr>
            <a:r>
              <a:rPr lang="en-US" b="1" dirty="0">
                <a:solidFill>
                  <a:schemeClr val="bg2">
                    <a:lumMod val="10000"/>
                  </a:schemeClr>
                </a:solidFill>
              </a:rPr>
              <a:t>Please note that educators choosing to carry over PDPs will need to retain their documentation for both renewal cycles in the event they are audited</a:t>
            </a:r>
            <a:endParaRPr lang="en-US" dirty="0"/>
          </a:p>
        </p:txBody>
      </p:sp>
      <p:sp>
        <p:nvSpPr>
          <p:cNvPr id="4" name="Slide Number Placeholder 3">
            <a:extLst>
              <a:ext uri="{FF2B5EF4-FFF2-40B4-BE49-F238E27FC236}">
                <a16:creationId xmlns:a16="http://schemas.microsoft.com/office/drawing/2014/main" id="{3C3103CE-73A1-48B0-9DB6-E66106DC5039}"/>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pic>
        <p:nvPicPr>
          <p:cNvPr id="6" name="Picture 5">
            <a:extLst>
              <a:ext uri="{FF2B5EF4-FFF2-40B4-BE49-F238E27FC236}">
                <a16:creationId xmlns:a16="http://schemas.microsoft.com/office/drawing/2014/main" id="{F63D501C-BE92-4BDC-BC7C-344FB234C56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86138" y="5467738"/>
            <a:ext cx="897296" cy="1009261"/>
          </a:xfrm>
          <a:prstGeom prst="rect">
            <a:avLst/>
          </a:prstGeom>
        </p:spPr>
      </p:pic>
    </p:spTree>
    <p:extLst>
      <p:ext uri="{BB962C8B-B14F-4D97-AF65-F5344CB8AC3E}">
        <p14:creationId xmlns:p14="http://schemas.microsoft.com/office/powerpoint/2010/main" val="3884403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Grouping/Synchronizing Professional licenses</a:t>
            </a:r>
          </a:p>
        </p:txBody>
      </p:sp>
      <p:sp>
        <p:nvSpPr>
          <p:cNvPr id="3" name="Content Placeholder 2"/>
          <p:cNvSpPr>
            <a:spLocks noGrp="1"/>
          </p:cNvSpPr>
          <p:nvPr>
            <p:ph idx="1"/>
          </p:nvPr>
        </p:nvSpPr>
        <p:spPr/>
        <p:txBody>
          <a:bodyPr/>
          <a:lstStyle/>
          <a:p>
            <a:r>
              <a:rPr lang="en-US" sz="2000" dirty="0"/>
              <a:t>Educators have the option to group/synchronize the renewal dates of two or more Professional licenses by self selecting a new renewal date, as long as the Professional licenses are within one year from its renewal/expiration date. The date selected must be less than 5 years. </a:t>
            </a:r>
          </a:p>
          <a:p>
            <a:pPr marL="0" indent="0">
              <a:buNone/>
            </a:pPr>
            <a:endParaRPr lang="en-US" sz="2400" dirty="0"/>
          </a:p>
        </p:txBody>
      </p:sp>
      <p:sp>
        <p:nvSpPr>
          <p:cNvPr id="4" name="Slide Number Placeholder 3"/>
          <p:cNvSpPr>
            <a:spLocks noGrp="1"/>
          </p:cNvSpPr>
          <p:nvPr>
            <p:ph type="sldNum" sz="quarter" idx="12"/>
          </p:nvPr>
        </p:nvSpPr>
        <p:spPr/>
        <p:txBody>
          <a:bodyPr/>
          <a:lstStyle/>
          <a:p>
            <a:r>
              <a:rPr lang="en-US" altLang="zh-CN" dirty="0"/>
              <a:t>52</a:t>
            </a:r>
            <a:endParaRPr lang="zh-CN" altLang="en-US" dirty="0"/>
          </a:p>
        </p:txBody>
      </p:sp>
      <p:graphicFrame>
        <p:nvGraphicFramePr>
          <p:cNvPr id="5" name="Table 4"/>
          <p:cNvGraphicFramePr>
            <a:graphicFrameLocks noGrp="1"/>
          </p:cNvGraphicFramePr>
          <p:nvPr>
            <p:extLst>
              <p:ext uri="{D42A27DB-BD31-4B8C-83A1-F6EECF244321}">
                <p14:modId xmlns:p14="http://schemas.microsoft.com/office/powerpoint/2010/main" val="653640541"/>
              </p:ext>
            </p:extLst>
          </p:nvPr>
        </p:nvGraphicFramePr>
        <p:xfrm>
          <a:off x="1067724" y="2219498"/>
          <a:ext cx="9051061" cy="2103122"/>
        </p:xfrm>
        <a:graphic>
          <a:graphicData uri="http://schemas.openxmlformats.org/drawingml/2006/table">
            <a:tbl>
              <a:tblPr firstRow="1" bandRow="1">
                <a:tableStyleId>{5C22544A-7EE6-4342-B048-85BDC9FD1C3A}</a:tableStyleId>
              </a:tblPr>
              <a:tblGrid>
                <a:gridCol w="1140638">
                  <a:extLst>
                    <a:ext uri="{9D8B030D-6E8A-4147-A177-3AD203B41FA5}">
                      <a16:colId xmlns:a16="http://schemas.microsoft.com/office/drawing/2014/main" val="1251353049"/>
                    </a:ext>
                  </a:extLst>
                </a:gridCol>
                <a:gridCol w="1895068">
                  <a:extLst>
                    <a:ext uri="{9D8B030D-6E8A-4147-A177-3AD203B41FA5}">
                      <a16:colId xmlns:a16="http://schemas.microsoft.com/office/drawing/2014/main" val="1760071855"/>
                    </a:ext>
                  </a:extLst>
                </a:gridCol>
                <a:gridCol w="1517853">
                  <a:extLst>
                    <a:ext uri="{9D8B030D-6E8A-4147-A177-3AD203B41FA5}">
                      <a16:colId xmlns:a16="http://schemas.microsoft.com/office/drawing/2014/main" val="3676892165"/>
                    </a:ext>
                  </a:extLst>
                </a:gridCol>
                <a:gridCol w="1517853">
                  <a:extLst>
                    <a:ext uri="{9D8B030D-6E8A-4147-A177-3AD203B41FA5}">
                      <a16:colId xmlns:a16="http://schemas.microsoft.com/office/drawing/2014/main" val="1191934960"/>
                    </a:ext>
                  </a:extLst>
                </a:gridCol>
                <a:gridCol w="1517853">
                  <a:extLst>
                    <a:ext uri="{9D8B030D-6E8A-4147-A177-3AD203B41FA5}">
                      <a16:colId xmlns:a16="http://schemas.microsoft.com/office/drawing/2014/main" val="3652950010"/>
                    </a:ext>
                  </a:extLst>
                </a:gridCol>
                <a:gridCol w="1461796">
                  <a:extLst>
                    <a:ext uri="{9D8B030D-6E8A-4147-A177-3AD203B41FA5}">
                      <a16:colId xmlns:a16="http://schemas.microsoft.com/office/drawing/2014/main" val="3077526910"/>
                    </a:ext>
                  </a:extLst>
                </a:gridCol>
              </a:tblGrid>
              <a:tr h="914400">
                <a:tc rowSpan="2">
                  <a:txBody>
                    <a:bodyPr/>
                    <a:lstStyle/>
                    <a:p>
                      <a:endParaRPr lang="en-US" dirty="0"/>
                    </a:p>
                    <a:p>
                      <a:endParaRPr lang="en-US" dirty="0"/>
                    </a:p>
                    <a:p>
                      <a:endParaRPr lang="en-US" dirty="0"/>
                    </a:p>
                    <a:p>
                      <a:r>
                        <a:rPr lang="en-US" dirty="0"/>
                        <a:t>Pre</a:t>
                      </a:r>
                      <a:r>
                        <a:rPr lang="en-US" baseline="0" dirty="0"/>
                        <a:t> 12/2016</a:t>
                      </a:r>
                      <a:endParaRPr lang="en-US" dirty="0"/>
                    </a:p>
                  </a:txBody>
                  <a:tcPr>
                    <a:solidFill>
                      <a:schemeClr val="accent2">
                        <a:lumMod val="75000"/>
                      </a:schemeClr>
                    </a:solidFill>
                  </a:tcPr>
                </a:tc>
                <a:tc>
                  <a:txBody>
                    <a:bodyPr/>
                    <a:lstStyle/>
                    <a:p>
                      <a:r>
                        <a:rPr lang="en-US" dirty="0"/>
                        <a:t>Field, Level</a:t>
                      </a:r>
                    </a:p>
                  </a:txBody>
                  <a:tcPr/>
                </a:tc>
                <a:tc>
                  <a:txBody>
                    <a:bodyPr/>
                    <a:lstStyle/>
                    <a:p>
                      <a:r>
                        <a:rPr lang="en-US" dirty="0"/>
                        <a:t>Application</a:t>
                      </a:r>
                      <a:r>
                        <a:rPr lang="en-US" baseline="0" dirty="0"/>
                        <a:t> Type</a:t>
                      </a:r>
                      <a:endParaRPr lang="en-US" dirty="0"/>
                    </a:p>
                  </a:txBody>
                  <a:tcPr/>
                </a:tc>
                <a:tc>
                  <a:txBody>
                    <a:bodyPr/>
                    <a:lstStyle/>
                    <a:p>
                      <a:r>
                        <a:rPr lang="en-US" dirty="0"/>
                        <a:t>Status</a:t>
                      </a:r>
                    </a:p>
                  </a:txBody>
                  <a:tcPr/>
                </a:tc>
                <a:tc>
                  <a:txBody>
                    <a:bodyPr/>
                    <a:lstStyle/>
                    <a:p>
                      <a:r>
                        <a:rPr lang="en-US" dirty="0"/>
                        <a:t>Expiration</a:t>
                      </a:r>
                      <a:r>
                        <a:rPr lang="en-US" baseline="0" dirty="0"/>
                        <a:t> Date</a:t>
                      </a:r>
                      <a:endParaRPr lang="en-US" dirty="0"/>
                    </a:p>
                  </a:txBody>
                  <a:tcPr/>
                </a:tc>
                <a:tc>
                  <a:txBody>
                    <a:bodyPr/>
                    <a:lstStyle/>
                    <a:p>
                      <a:r>
                        <a:rPr lang="en-US" dirty="0"/>
                        <a:t>New Expiration Date</a:t>
                      </a:r>
                    </a:p>
                  </a:txBody>
                  <a:tcPr/>
                </a:tc>
                <a:extLst>
                  <a:ext uri="{0D108BD9-81ED-4DB2-BD59-A6C34878D82A}">
                    <a16:rowId xmlns:a16="http://schemas.microsoft.com/office/drawing/2014/main" val="3307312604"/>
                  </a:ext>
                </a:extLst>
              </a:tr>
              <a:tr h="1188722">
                <a:tc vMerge="1">
                  <a:txBody>
                    <a:bodyPr/>
                    <a:lstStyle/>
                    <a:p>
                      <a:endParaRPr lang="en-US" dirty="0"/>
                    </a:p>
                  </a:txBody>
                  <a:tcPr/>
                </a:tc>
                <a:tc>
                  <a:txBody>
                    <a:bodyPr/>
                    <a:lstStyle/>
                    <a:p>
                      <a:r>
                        <a:rPr lang="en-US" dirty="0"/>
                        <a:t>English,</a:t>
                      </a:r>
                      <a:r>
                        <a:rPr lang="en-US" baseline="0" dirty="0"/>
                        <a:t> 5-8</a:t>
                      </a:r>
                    </a:p>
                    <a:p>
                      <a:endParaRPr lang="en-US" baseline="0" dirty="0"/>
                    </a:p>
                    <a:p>
                      <a:r>
                        <a:rPr lang="en-US" baseline="0" dirty="0"/>
                        <a:t>English, 8-12</a:t>
                      </a:r>
                      <a:endParaRPr lang="en-US" dirty="0"/>
                    </a:p>
                  </a:txBody>
                  <a:tcPr/>
                </a:tc>
                <a:tc>
                  <a:txBody>
                    <a:bodyPr/>
                    <a:lstStyle/>
                    <a:p>
                      <a:r>
                        <a:rPr lang="en-US" dirty="0"/>
                        <a:t>Academic</a:t>
                      </a:r>
                    </a:p>
                    <a:p>
                      <a:endParaRPr lang="en-US" dirty="0"/>
                    </a:p>
                    <a:p>
                      <a:r>
                        <a:rPr lang="en-US" dirty="0"/>
                        <a:t>Academic</a:t>
                      </a:r>
                    </a:p>
                  </a:txBody>
                  <a:tcPr/>
                </a:tc>
                <a:tc>
                  <a:txBody>
                    <a:bodyPr/>
                    <a:lstStyle/>
                    <a:p>
                      <a:r>
                        <a:rPr lang="en-US" dirty="0"/>
                        <a:t>Licensed</a:t>
                      </a:r>
                    </a:p>
                    <a:p>
                      <a:endParaRPr lang="en-US" dirty="0"/>
                    </a:p>
                    <a:p>
                      <a:r>
                        <a:rPr lang="en-US" dirty="0"/>
                        <a:t>Licensed</a:t>
                      </a:r>
                    </a:p>
                    <a:p>
                      <a:endParaRPr lang="en-US" dirty="0"/>
                    </a:p>
                  </a:txBody>
                  <a:tcPr/>
                </a:tc>
                <a:tc>
                  <a:txBody>
                    <a:bodyPr/>
                    <a:lstStyle/>
                    <a:p>
                      <a:r>
                        <a:rPr lang="en-US" dirty="0"/>
                        <a:t>6/16/2019</a:t>
                      </a:r>
                    </a:p>
                    <a:p>
                      <a:endParaRPr lang="en-US" dirty="0"/>
                    </a:p>
                    <a:p>
                      <a:r>
                        <a:rPr lang="en-US" dirty="0"/>
                        <a:t>6/16/2020</a:t>
                      </a:r>
                    </a:p>
                  </a:txBody>
                  <a:tcPr/>
                </a:tc>
                <a:tc>
                  <a:txBody>
                    <a:bodyPr/>
                    <a:lstStyle/>
                    <a:p>
                      <a:r>
                        <a:rPr lang="en-US" dirty="0"/>
                        <a:t>6/16/2024</a:t>
                      </a:r>
                    </a:p>
                    <a:p>
                      <a:endParaRPr lang="en-US" dirty="0"/>
                    </a:p>
                    <a:p>
                      <a:r>
                        <a:rPr lang="en-US" dirty="0"/>
                        <a:t>6/16/2025</a:t>
                      </a:r>
                    </a:p>
                    <a:p>
                      <a:endParaRPr lang="en-US" dirty="0"/>
                    </a:p>
                  </a:txBody>
                  <a:tcPr/>
                </a:tc>
                <a:extLst>
                  <a:ext uri="{0D108BD9-81ED-4DB2-BD59-A6C34878D82A}">
                    <a16:rowId xmlns:a16="http://schemas.microsoft.com/office/drawing/2014/main" val="187816131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52352502"/>
              </p:ext>
            </p:extLst>
          </p:nvPr>
        </p:nvGraphicFramePr>
        <p:xfrm>
          <a:off x="1067724" y="4398821"/>
          <a:ext cx="9051061" cy="1975045"/>
        </p:xfrm>
        <a:graphic>
          <a:graphicData uri="http://schemas.openxmlformats.org/drawingml/2006/table">
            <a:tbl>
              <a:tblPr firstRow="1" bandRow="1">
                <a:tableStyleId>{5C22544A-7EE6-4342-B048-85BDC9FD1C3A}</a:tableStyleId>
              </a:tblPr>
              <a:tblGrid>
                <a:gridCol w="1130259">
                  <a:extLst>
                    <a:ext uri="{9D8B030D-6E8A-4147-A177-3AD203B41FA5}">
                      <a16:colId xmlns:a16="http://schemas.microsoft.com/office/drawing/2014/main" val="1482240898"/>
                    </a:ext>
                  </a:extLst>
                </a:gridCol>
                <a:gridCol w="1886761">
                  <a:extLst>
                    <a:ext uri="{9D8B030D-6E8A-4147-A177-3AD203B41FA5}">
                      <a16:colId xmlns:a16="http://schemas.microsoft.com/office/drawing/2014/main" val="3333202951"/>
                    </a:ext>
                  </a:extLst>
                </a:gridCol>
                <a:gridCol w="1508510">
                  <a:extLst>
                    <a:ext uri="{9D8B030D-6E8A-4147-A177-3AD203B41FA5}">
                      <a16:colId xmlns:a16="http://schemas.microsoft.com/office/drawing/2014/main" val="1171110883"/>
                    </a:ext>
                  </a:extLst>
                </a:gridCol>
                <a:gridCol w="1489226">
                  <a:extLst>
                    <a:ext uri="{9D8B030D-6E8A-4147-A177-3AD203B41FA5}">
                      <a16:colId xmlns:a16="http://schemas.microsoft.com/office/drawing/2014/main" val="3451058072"/>
                    </a:ext>
                  </a:extLst>
                </a:gridCol>
                <a:gridCol w="1527795">
                  <a:extLst>
                    <a:ext uri="{9D8B030D-6E8A-4147-A177-3AD203B41FA5}">
                      <a16:colId xmlns:a16="http://schemas.microsoft.com/office/drawing/2014/main" val="572272189"/>
                    </a:ext>
                  </a:extLst>
                </a:gridCol>
                <a:gridCol w="1508510">
                  <a:extLst>
                    <a:ext uri="{9D8B030D-6E8A-4147-A177-3AD203B41FA5}">
                      <a16:colId xmlns:a16="http://schemas.microsoft.com/office/drawing/2014/main" val="1065650730"/>
                    </a:ext>
                  </a:extLst>
                </a:gridCol>
              </a:tblGrid>
              <a:tr h="1060645">
                <a:tc rowSpan="2">
                  <a:txBody>
                    <a:bodyPr/>
                    <a:lstStyle/>
                    <a:p>
                      <a:endParaRPr lang="en-US" dirty="0"/>
                    </a:p>
                    <a:p>
                      <a:endParaRPr lang="en-US" dirty="0"/>
                    </a:p>
                    <a:p>
                      <a:endParaRPr lang="en-US" dirty="0"/>
                    </a:p>
                    <a:p>
                      <a:r>
                        <a:rPr lang="en-US" dirty="0"/>
                        <a:t>New </a:t>
                      </a:r>
                    </a:p>
                  </a:txBody>
                  <a:tcPr>
                    <a:solidFill>
                      <a:schemeClr val="accent2">
                        <a:lumMod val="75000"/>
                      </a:schemeClr>
                    </a:solidFill>
                  </a:tcPr>
                </a:tc>
                <a:tc>
                  <a:txBody>
                    <a:bodyPr/>
                    <a:lstStyle/>
                    <a:p>
                      <a:r>
                        <a:rPr lang="en-US" dirty="0"/>
                        <a:t>Field, Level</a:t>
                      </a:r>
                    </a:p>
                  </a:txBody>
                  <a:tcPr/>
                </a:tc>
                <a:tc>
                  <a:txBody>
                    <a:bodyPr/>
                    <a:lstStyle/>
                    <a:p>
                      <a:r>
                        <a:rPr lang="en-US" dirty="0"/>
                        <a:t>Application</a:t>
                      </a:r>
                      <a:r>
                        <a:rPr lang="en-US" baseline="0" dirty="0"/>
                        <a:t> Type</a:t>
                      </a:r>
                      <a:endParaRPr lang="en-US" dirty="0"/>
                    </a:p>
                  </a:txBody>
                  <a:tcPr/>
                </a:tc>
                <a:tc>
                  <a:txBody>
                    <a:bodyPr/>
                    <a:lstStyle/>
                    <a:p>
                      <a:r>
                        <a:rPr lang="en-US" dirty="0"/>
                        <a:t>Status</a:t>
                      </a:r>
                    </a:p>
                  </a:txBody>
                  <a:tcPr/>
                </a:tc>
                <a:tc>
                  <a:txBody>
                    <a:bodyPr/>
                    <a:lstStyle/>
                    <a:p>
                      <a:r>
                        <a:rPr lang="en-US" dirty="0"/>
                        <a:t>Expiration</a:t>
                      </a:r>
                      <a:r>
                        <a:rPr lang="en-US" baseline="0" dirty="0"/>
                        <a:t> Date</a:t>
                      </a:r>
                      <a:endParaRPr lang="en-US" dirty="0"/>
                    </a:p>
                  </a:txBody>
                  <a:tcPr/>
                </a:tc>
                <a:tc>
                  <a:txBody>
                    <a:bodyPr/>
                    <a:lstStyle/>
                    <a:p>
                      <a:r>
                        <a:rPr lang="en-US" sz="1400" dirty="0"/>
                        <a:t>New</a:t>
                      </a:r>
                      <a:r>
                        <a:rPr lang="en-US" sz="1400" baseline="0" dirty="0"/>
                        <a:t> Expiration Date (with Synchronization)</a:t>
                      </a:r>
                      <a:endParaRPr lang="en-US" sz="1400" dirty="0"/>
                    </a:p>
                  </a:txBody>
                  <a:tcPr/>
                </a:tc>
                <a:extLst>
                  <a:ext uri="{0D108BD9-81ED-4DB2-BD59-A6C34878D82A}">
                    <a16:rowId xmlns:a16="http://schemas.microsoft.com/office/drawing/2014/main" val="2656281695"/>
                  </a:ext>
                </a:extLst>
              </a:tr>
              <a:tr h="896884">
                <a:tc vMerge="1">
                  <a:txBody>
                    <a:bodyPr/>
                    <a:lstStyle/>
                    <a:p>
                      <a:endParaRPr lang="en-US" dirty="0"/>
                    </a:p>
                  </a:txBody>
                  <a:tcPr/>
                </a:tc>
                <a:tc>
                  <a:txBody>
                    <a:bodyPr/>
                    <a:lstStyle/>
                    <a:p>
                      <a:r>
                        <a:rPr lang="en-US" dirty="0"/>
                        <a:t>English, 5-8</a:t>
                      </a:r>
                    </a:p>
                    <a:p>
                      <a:endParaRPr lang="en-US" dirty="0"/>
                    </a:p>
                    <a:p>
                      <a:r>
                        <a:rPr lang="en-US" dirty="0"/>
                        <a:t>English</a:t>
                      </a:r>
                      <a:r>
                        <a:rPr lang="en-US" baseline="0" dirty="0"/>
                        <a:t>, 8-12</a:t>
                      </a:r>
                      <a:endParaRPr lang="en-US" dirty="0"/>
                    </a:p>
                  </a:txBody>
                  <a:tcPr/>
                </a:tc>
                <a:tc>
                  <a:txBody>
                    <a:bodyPr/>
                    <a:lstStyle/>
                    <a:p>
                      <a:r>
                        <a:rPr lang="en-US" dirty="0"/>
                        <a:t>Academic</a:t>
                      </a:r>
                    </a:p>
                    <a:p>
                      <a:endParaRPr lang="en-US" dirty="0"/>
                    </a:p>
                    <a:p>
                      <a:r>
                        <a:rPr lang="en-US" dirty="0"/>
                        <a:t>Academic</a:t>
                      </a:r>
                    </a:p>
                  </a:txBody>
                  <a:tcPr/>
                </a:tc>
                <a:tc>
                  <a:txBody>
                    <a:bodyPr/>
                    <a:lstStyle/>
                    <a:p>
                      <a:r>
                        <a:rPr lang="en-US" dirty="0"/>
                        <a:t>Licensed</a:t>
                      </a:r>
                    </a:p>
                    <a:p>
                      <a:endParaRPr lang="en-US" dirty="0"/>
                    </a:p>
                    <a:p>
                      <a:r>
                        <a:rPr lang="en-US" dirty="0"/>
                        <a:t>Licensed</a:t>
                      </a:r>
                    </a:p>
                  </a:txBody>
                  <a:tcPr/>
                </a:tc>
                <a:tc>
                  <a:txBody>
                    <a:bodyPr/>
                    <a:lstStyle/>
                    <a:p>
                      <a:r>
                        <a:rPr lang="en-US" dirty="0"/>
                        <a:t>6/16/2019</a:t>
                      </a:r>
                    </a:p>
                    <a:p>
                      <a:endParaRPr lang="en-US" dirty="0"/>
                    </a:p>
                    <a:p>
                      <a:r>
                        <a:rPr lang="en-US" dirty="0"/>
                        <a:t>6/16/2020</a:t>
                      </a:r>
                    </a:p>
                  </a:txBody>
                  <a:tcPr/>
                </a:tc>
                <a:tc>
                  <a:txBody>
                    <a:bodyPr/>
                    <a:lstStyle/>
                    <a:p>
                      <a:r>
                        <a:rPr lang="en-US" dirty="0"/>
                        <a:t>6/16/2024</a:t>
                      </a:r>
                    </a:p>
                    <a:p>
                      <a:endParaRPr lang="en-US" dirty="0"/>
                    </a:p>
                    <a:p>
                      <a:r>
                        <a:rPr lang="en-US" dirty="0"/>
                        <a:t>6/16/2024</a:t>
                      </a:r>
                    </a:p>
                  </a:txBody>
                  <a:tcPr/>
                </a:tc>
                <a:extLst>
                  <a:ext uri="{0D108BD9-81ED-4DB2-BD59-A6C34878D82A}">
                    <a16:rowId xmlns:a16="http://schemas.microsoft.com/office/drawing/2014/main" val="745662322"/>
                  </a:ext>
                </a:extLst>
              </a:tr>
            </a:tbl>
          </a:graphicData>
        </a:graphic>
      </p:graphicFrame>
    </p:spTree>
    <p:extLst>
      <p:ext uri="{BB962C8B-B14F-4D97-AF65-F5344CB8AC3E}">
        <p14:creationId xmlns:p14="http://schemas.microsoft.com/office/powerpoint/2010/main" val="2692722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6D99-C895-493E-BB77-EDB9B2A213BE}"/>
              </a:ext>
            </a:extLst>
          </p:cNvPr>
          <p:cNvSpPr>
            <a:spLocks noGrp="1"/>
          </p:cNvSpPr>
          <p:nvPr>
            <p:ph type="title"/>
          </p:nvPr>
        </p:nvSpPr>
        <p:spPr/>
        <p:txBody>
          <a:bodyPr/>
          <a:lstStyle/>
          <a:p>
            <a:r>
              <a:rPr lang="en-US" dirty="0"/>
              <a:t>Renewal Process</a:t>
            </a:r>
          </a:p>
        </p:txBody>
      </p:sp>
      <p:sp>
        <p:nvSpPr>
          <p:cNvPr id="3" name="Content Placeholder 2">
            <a:extLst>
              <a:ext uri="{FF2B5EF4-FFF2-40B4-BE49-F238E27FC236}">
                <a16:creationId xmlns:a16="http://schemas.microsoft.com/office/drawing/2014/main" id="{1EC70274-A624-4E7F-967D-E3902825B388}"/>
              </a:ext>
            </a:extLst>
          </p:cNvPr>
          <p:cNvSpPr>
            <a:spLocks noGrp="1"/>
          </p:cNvSpPr>
          <p:nvPr>
            <p:ph idx="1"/>
          </p:nvPr>
        </p:nvSpPr>
        <p:spPr/>
        <p:txBody>
          <a:bodyPr/>
          <a:lstStyle/>
          <a:p>
            <a:r>
              <a:rPr lang="en-US" sz="2800" dirty="0"/>
              <a:t>Over 95% of the applicants renew online through ELAR since renewal is immediate upon completion of the application. </a:t>
            </a:r>
          </a:p>
          <a:p>
            <a:r>
              <a:rPr lang="en-US" sz="2800" dirty="0"/>
              <a:t>The cost of renewing a Primary area license is $100.00. The cost of renewing each Additional area license is $25.00</a:t>
            </a:r>
          </a:p>
          <a:p>
            <a:r>
              <a:rPr lang="en-US" sz="2800" dirty="0"/>
              <a:t>Payment for online renewal of licenses is through credit card or electronic check. Information on how to apply and pay online: </a:t>
            </a:r>
            <a:r>
              <a:rPr lang="en-US" sz="2800" dirty="0">
                <a:hlinkClick r:id="rId2"/>
              </a:rPr>
              <a:t>www.doe.mass.edu/licensure</a:t>
            </a:r>
            <a:endParaRPr lang="en-US" sz="2800" dirty="0"/>
          </a:p>
          <a:p>
            <a:r>
              <a:rPr lang="en-US" sz="2800" dirty="0"/>
              <a:t>A paper renewal application is still acceptable, but will take considerably more time to process. Credit cards or checks are acceptable when renewing by paper.</a:t>
            </a:r>
          </a:p>
          <a:p>
            <a:endParaRPr lang="en-US" dirty="0"/>
          </a:p>
        </p:txBody>
      </p:sp>
      <p:sp>
        <p:nvSpPr>
          <p:cNvPr id="4" name="Slide Number Placeholder 3">
            <a:extLst>
              <a:ext uri="{FF2B5EF4-FFF2-40B4-BE49-F238E27FC236}">
                <a16:creationId xmlns:a16="http://schemas.microsoft.com/office/drawing/2014/main" id="{BB7A7F29-5535-4E84-B888-DBF071206A26}"/>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spTree>
    <p:extLst>
      <p:ext uri="{BB962C8B-B14F-4D97-AF65-F5344CB8AC3E}">
        <p14:creationId xmlns:p14="http://schemas.microsoft.com/office/powerpoint/2010/main" val="74333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2C78-BE28-4D9B-8358-1678D3CFBCED}"/>
              </a:ext>
            </a:extLst>
          </p:cNvPr>
          <p:cNvSpPr>
            <a:spLocks noGrp="1"/>
          </p:cNvSpPr>
          <p:nvPr>
            <p:ph type="title"/>
          </p:nvPr>
        </p:nvSpPr>
        <p:spPr/>
        <p:txBody>
          <a:bodyPr/>
          <a:lstStyle/>
          <a:p>
            <a:r>
              <a:rPr lang="en-US" dirty="0"/>
              <a:t>Professional License Renewal Audit</a:t>
            </a:r>
          </a:p>
        </p:txBody>
      </p:sp>
      <p:sp>
        <p:nvSpPr>
          <p:cNvPr id="3" name="Content Placeholder 2">
            <a:extLst>
              <a:ext uri="{FF2B5EF4-FFF2-40B4-BE49-F238E27FC236}">
                <a16:creationId xmlns:a16="http://schemas.microsoft.com/office/drawing/2014/main" id="{EEB623E8-8CF0-4BDD-AF37-C6E6A6A731F6}"/>
              </a:ext>
            </a:extLst>
          </p:cNvPr>
          <p:cNvSpPr>
            <a:spLocks noGrp="1"/>
          </p:cNvSpPr>
          <p:nvPr>
            <p:ph idx="1"/>
          </p:nvPr>
        </p:nvSpPr>
        <p:spPr/>
        <p:txBody>
          <a:bodyPr/>
          <a:lstStyle/>
          <a:p>
            <a:pPr marL="0" indent="0">
              <a:buNone/>
            </a:pPr>
            <a:endParaRPr lang="en-US" dirty="0"/>
          </a:p>
          <a:p>
            <a:endParaRPr lang="en-US" sz="2400" dirty="0"/>
          </a:p>
          <a:p>
            <a:r>
              <a:rPr lang="en-US" sz="2400" dirty="0"/>
              <a:t>To ensure the integrity of the license renewal process, a sampling of applicants are selected by ELAR for auditing. </a:t>
            </a:r>
          </a:p>
          <a:p>
            <a:r>
              <a:rPr lang="en-US" sz="2400" dirty="0"/>
              <a:t>Applicants may be selected for auditing whether or not they are employed in the role of their license or are retired.</a:t>
            </a:r>
          </a:p>
          <a:p>
            <a:r>
              <a:rPr lang="en-US" sz="2400" dirty="0"/>
              <a:t>Educators are responsible for maintaining original documentation of their PD activities for the next 5 years from date of renewal as well as a signed Plan (if employed in the role of the license).</a:t>
            </a:r>
          </a:p>
          <a:p>
            <a:pPr marL="0" indent="0">
              <a:buNone/>
            </a:pPr>
            <a:endParaRPr lang="en-US" sz="2400" dirty="0"/>
          </a:p>
          <a:p>
            <a:pPr marL="0" indent="0">
              <a:buNone/>
            </a:pPr>
            <a:r>
              <a:rPr lang="en-US" sz="2400" u="sng" dirty="0"/>
              <a:t> </a:t>
            </a:r>
          </a:p>
          <a:p>
            <a:endParaRPr lang="en-US" dirty="0"/>
          </a:p>
        </p:txBody>
      </p:sp>
      <p:sp>
        <p:nvSpPr>
          <p:cNvPr id="4" name="Slide Number Placeholder 3">
            <a:extLst>
              <a:ext uri="{FF2B5EF4-FFF2-40B4-BE49-F238E27FC236}">
                <a16:creationId xmlns:a16="http://schemas.microsoft.com/office/drawing/2014/main" id="{04EDFCD2-5783-4428-B2F6-73D2A7836A51}"/>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pic>
        <p:nvPicPr>
          <p:cNvPr id="6" name="Picture 5">
            <a:extLst>
              <a:ext uri="{FF2B5EF4-FFF2-40B4-BE49-F238E27FC236}">
                <a16:creationId xmlns:a16="http://schemas.microsoft.com/office/drawing/2014/main" id="{58B84BEC-919D-413F-BA75-9BC3D2EE4F6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64750" y="1154202"/>
            <a:ext cx="1440057" cy="1180282"/>
          </a:xfrm>
          <a:prstGeom prst="rect">
            <a:avLst/>
          </a:prstGeom>
        </p:spPr>
      </p:pic>
    </p:spTree>
    <p:extLst>
      <p:ext uri="{BB962C8B-B14F-4D97-AF65-F5344CB8AC3E}">
        <p14:creationId xmlns:p14="http://schemas.microsoft.com/office/powerpoint/2010/main" val="21551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6B92-C367-4496-A64D-1A39DF08616A}"/>
              </a:ext>
            </a:extLst>
          </p:cNvPr>
          <p:cNvSpPr>
            <a:spLocks noGrp="1"/>
          </p:cNvSpPr>
          <p:nvPr>
            <p:ph type="title"/>
          </p:nvPr>
        </p:nvSpPr>
        <p:spPr/>
        <p:txBody>
          <a:bodyPr/>
          <a:lstStyle/>
          <a:p>
            <a:r>
              <a:rPr lang="en-US" dirty="0"/>
              <a:t>Endorsements</a:t>
            </a:r>
          </a:p>
        </p:txBody>
      </p:sp>
      <p:sp>
        <p:nvSpPr>
          <p:cNvPr id="3" name="Content Placeholder 2">
            <a:extLst>
              <a:ext uri="{FF2B5EF4-FFF2-40B4-BE49-F238E27FC236}">
                <a16:creationId xmlns:a16="http://schemas.microsoft.com/office/drawing/2014/main" id="{AAA7894D-72A9-4E89-AAE1-3AB83E61BE2D}"/>
              </a:ext>
            </a:extLst>
          </p:cNvPr>
          <p:cNvSpPr>
            <a:spLocks noGrp="1"/>
          </p:cNvSpPr>
          <p:nvPr>
            <p:ph idx="1"/>
          </p:nvPr>
        </p:nvSpPr>
        <p:spPr>
          <a:xfrm>
            <a:off x="567743" y="1230403"/>
            <a:ext cx="11370972" cy="4932272"/>
          </a:xfrm>
        </p:spPr>
        <p:txBody>
          <a:bodyPr/>
          <a:lstStyle/>
          <a:p>
            <a:r>
              <a:rPr lang="en-US" dirty="0"/>
              <a:t>When renewing an Endorsement, such as the Autism or Transition Specialist Endorsement, unlike licenses, these endorsements are not deemed as a Primary or Additional area. Both Endorsements may be renewed with the accrual of 30 PDPs and an active prerequisite license.</a:t>
            </a:r>
          </a:p>
          <a:p>
            <a:r>
              <a:rPr lang="en-US" dirty="0"/>
              <a:t>The SEI Endorsement does not require PDPs or renewal.</a:t>
            </a:r>
          </a:p>
          <a:p>
            <a:endParaRPr lang="en-US" dirty="0"/>
          </a:p>
        </p:txBody>
      </p:sp>
      <p:sp>
        <p:nvSpPr>
          <p:cNvPr id="4" name="Slide Number Placeholder 3">
            <a:extLst>
              <a:ext uri="{FF2B5EF4-FFF2-40B4-BE49-F238E27FC236}">
                <a16:creationId xmlns:a16="http://schemas.microsoft.com/office/drawing/2014/main" id="{C16AFE5D-BEA6-4544-A2BE-C4807F1D1CFE}"/>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pic>
        <p:nvPicPr>
          <p:cNvPr id="6" name="Picture 5">
            <a:extLst>
              <a:ext uri="{FF2B5EF4-FFF2-40B4-BE49-F238E27FC236}">
                <a16:creationId xmlns:a16="http://schemas.microsoft.com/office/drawing/2014/main" id="{B067935F-6535-4E12-88CC-7927CFC9CE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59986" y="4630737"/>
            <a:ext cx="3633302" cy="1905000"/>
          </a:xfrm>
          <a:prstGeom prst="rect">
            <a:avLst/>
          </a:prstGeom>
        </p:spPr>
      </p:pic>
    </p:spTree>
    <p:extLst>
      <p:ext uri="{BB962C8B-B14F-4D97-AF65-F5344CB8AC3E}">
        <p14:creationId xmlns:p14="http://schemas.microsoft.com/office/powerpoint/2010/main" val="1510662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sp>
        <p:nvSpPr>
          <p:cNvPr id="5" name="Title 4"/>
          <p:cNvSpPr>
            <a:spLocks noGrp="1"/>
          </p:cNvSpPr>
          <p:nvPr>
            <p:ph type="title" idx="4294967295"/>
          </p:nvPr>
        </p:nvSpPr>
        <p:spPr>
          <a:xfrm>
            <a:off x="4317377" y="2875845"/>
            <a:ext cx="3898823"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a:ln>
                  <a:noFill/>
                </a:ln>
                <a:solidFill>
                  <a:srgbClr val="D19049"/>
                </a:solidFill>
                <a:effectLst/>
                <a:uLnTx/>
                <a:uFillTx/>
                <a:latin typeface="Georgia"/>
                <a:ea typeface="+mn-ea"/>
                <a:cs typeface="+mn-cs"/>
              </a:rPr>
              <a:t>Online Resources</a:t>
            </a:r>
          </a:p>
        </p:txBody>
      </p:sp>
    </p:spTree>
    <p:extLst>
      <p:ext uri="{BB962C8B-B14F-4D97-AF65-F5344CB8AC3E}">
        <p14:creationId xmlns:p14="http://schemas.microsoft.com/office/powerpoint/2010/main" val="2588336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924" y="288925"/>
            <a:ext cx="11761075" cy="679905"/>
          </a:xfrm>
        </p:spPr>
        <p:txBody>
          <a:bodyPr/>
          <a:lstStyle/>
          <a:p>
            <a:pPr algn="ctr"/>
            <a:r>
              <a:rPr lang="en-US" sz="2800" dirty="0"/>
              <a:t>Office of Educator Licensure - www.doe.mass.edu/licensure</a:t>
            </a:r>
            <a:endParaRPr lang="en-US" sz="3200" dirty="0"/>
          </a:p>
        </p:txBody>
      </p:sp>
      <p:sp>
        <p:nvSpPr>
          <p:cNvPr id="3" name="Content Placeholder 2"/>
          <p:cNvSpPr>
            <a:spLocks noGrp="1"/>
          </p:cNvSpPr>
          <p:nvPr>
            <p:ph idx="1"/>
          </p:nvPr>
        </p:nvSpPr>
        <p:spPr>
          <a:xfrm>
            <a:off x="232463" y="1241529"/>
            <a:ext cx="11370972" cy="4905271"/>
          </a:xfrm>
        </p:spPr>
        <p:txBody>
          <a:bodyPr/>
          <a:lstStyle/>
          <a:p>
            <a:pPr marL="0" indent="0">
              <a:buNone/>
            </a:pPr>
            <a:endParaRPr lang="en-US" sz="1050" dirty="0"/>
          </a:p>
          <a:p>
            <a:pPr>
              <a:buFont typeface="Wingdings" panose="05000000000000000000" pitchFamily="2" charset="2"/>
              <a:buChar char="ü"/>
            </a:pPr>
            <a:r>
              <a:rPr lang="en-US" sz="2200" dirty="0"/>
              <a:t>Licensure News</a:t>
            </a:r>
          </a:p>
          <a:p>
            <a:pPr>
              <a:buFont typeface="Wingdings" panose="05000000000000000000" pitchFamily="2" charset="2"/>
              <a:buChar char="ü"/>
            </a:pPr>
            <a:r>
              <a:rPr lang="en-US" sz="2200" dirty="0"/>
              <a:t>How to use ELAR Portal</a:t>
            </a:r>
          </a:p>
          <a:p>
            <a:pPr>
              <a:buFont typeface="Wingdings" panose="05000000000000000000" pitchFamily="2" charset="2"/>
              <a:buChar char="ü"/>
            </a:pPr>
            <a:r>
              <a:rPr lang="en-US" sz="2200" dirty="0"/>
              <a:t>Massachusetts Tests for Educator Licensure (MTEL)</a:t>
            </a:r>
          </a:p>
          <a:p>
            <a:pPr>
              <a:buFont typeface="Wingdings" panose="05000000000000000000" pitchFamily="2" charset="2"/>
              <a:buChar char="ü"/>
            </a:pPr>
            <a:r>
              <a:rPr lang="en-US" sz="2200" dirty="0"/>
              <a:t>Licenses offered and Requirements to Obtain a License</a:t>
            </a:r>
          </a:p>
          <a:p>
            <a:pPr>
              <a:buFont typeface="Wingdings" panose="05000000000000000000" pitchFamily="2" charset="2"/>
              <a:buChar char="ü"/>
            </a:pPr>
            <a:r>
              <a:rPr lang="en-US" sz="2200" dirty="0"/>
              <a:t>Renewal of a Professional license</a:t>
            </a:r>
          </a:p>
          <a:p>
            <a:pPr>
              <a:buFont typeface="Wingdings" panose="05000000000000000000" pitchFamily="2" charset="2"/>
              <a:buChar char="ü"/>
            </a:pPr>
            <a:r>
              <a:rPr lang="en-US" sz="2200" dirty="0">
                <a:latin typeface="Arial" pitchFamily="34" charset="0"/>
                <a:cs typeface="Arial" pitchFamily="34" charset="0"/>
              </a:rPr>
              <a:t>Information pertaining to Endorsements</a:t>
            </a:r>
          </a:p>
          <a:p>
            <a:pPr>
              <a:buFont typeface="Wingdings" panose="05000000000000000000" pitchFamily="2" charset="2"/>
              <a:buChar char="ü"/>
            </a:pPr>
            <a:r>
              <a:rPr lang="en-US" sz="2200" dirty="0">
                <a:latin typeface="Arial" pitchFamily="34" charset="0"/>
                <a:cs typeface="Arial" pitchFamily="34" charset="0"/>
              </a:rPr>
              <a:t>FAQ and Glossary of Terms</a:t>
            </a:r>
          </a:p>
          <a:p>
            <a:pPr>
              <a:buFont typeface="Wingdings" panose="05000000000000000000" pitchFamily="2" charset="2"/>
              <a:buChar char="ü"/>
            </a:pPr>
            <a:r>
              <a:rPr lang="en-US" sz="2200" dirty="0">
                <a:latin typeface="Arial" pitchFamily="34" charset="0"/>
                <a:cs typeface="Arial" pitchFamily="34" charset="0"/>
              </a:rPr>
              <a:t>Licensure Video Series</a:t>
            </a:r>
          </a:p>
          <a:p>
            <a:pPr>
              <a:buFont typeface="Wingdings" panose="05000000000000000000" pitchFamily="2" charset="2"/>
              <a:buChar char="ü"/>
            </a:pPr>
            <a:r>
              <a:rPr lang="en-US" sz="2200" dirty="0">
                <a:latin typeface="Arial" pitchFamily="34" charset="0"/>
                <a:cs typeface="Arial" pitchFamily="34" charset="0"/>
              </a:rPr>
              <a:t>Contact Information</a:t>
            </a:r>
          </a:p>
          <a:p>
            <a:pPr>
              <a:buFont typeface="Wingdings" panose="05000000000000000000" pitchFamily="2" charset="2"/>
              <a:buChar char="ü"/>
            </a:pPr>
            <a:endParaRPr lang="en-US" sz="2400" dirty="0"/>
          </a:p>
          <a:p>
            <a:pPr>
              <a:buNone/>
            </a:pPr>
            <a:endParaRPr lang="en-US" sz="1600" dirty="0">
              <a:latin typeface="Arial" pitchFamily="34" charset="0"/>
              <a:cs typeface="Arial" pitchFamily="34" charset="0"/>
            </a:endParaRPr>
          </a:p>
          <a:p>
            <a:pPr>
              <a:buNone/>
            </a:pPr>
            <a:endParaRPr lang="en-US" sz="1600" dirty="0">
              <a:latin typeface="Arial" pitchFamily="34" charset="0"/>
              <a:cs typeface="Arial" pitchFamily="34" charset="0"/>
            </a:endParaRPr>
          </a:p>
          <a:p>
            <a:pPr>
              <a:buNone/>
            </a:pPr>
            <a:r>
              <a:rPr lang="en-US" sz="1600" dirty="0">
                <a:latin typeface="Arial" pitchFamily="34" charset="0"/>
                <a:cs typeface="Arial" pitchFamily="34" charset="0"/>
              </a:rPr>
              <a:t>                                                              </a:t>
            </a:r>
          </a:p>
          <a:p>
            <a:pPr>
              <a:buNone/>
            </a:pPr>
            <a:endParaRPr lang="en-US" sz="1600" dirty="0">
              <a:latin typeface="Arial" pitchFamily="34" charset="0"/>
              <a:cs typeface="Arial" pitchFamily="34" charset="0"/>
            </a:endParaRPr>
          </a:p>
          <a:p>
            <a:pPr algn="ctr">
              <a:buNone/>
            </a:pPr>
            <a:endParaRPr lang="en-US" sz="1600" b="1"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28</a:t>
            </a:fld>
            <a:endParaRPr lang="zh-CN" altLang="en-US" dirty="0"/>
          </a:p>
        </p:txBody>
      </p:sp>
      <p:pic>
        <p:nvPicPr>
          <p:cNvPr id="1030" name="Picture 6" descr="See the source image">
            <a:extLst>
              <a:ext uri="{FF2B5EF4-FFF2-40B4-BE49-F238E27FC236}">
                <a16:creationId xmlns:a16="http://schemas.microsoft.com/office/drawing/2014/main" id="{30C3F8FA-73B3-4822-99B1-A5B5978D6068}"/>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76735" y="1330738"/>
            <a:ext cx="2688332" cy="158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696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924" y="288925"/>
            <a:ext cx="11761075" cy="679905"/>
          </a:xfrm>
        </p:spPr>
        <p:txBody>
          <a:bodyPr/>
          <a:lstStyle/>
          <a:p>
            <a:pPr algn="ctr"/>
            <a:r>
              <a:rPr lang="en-US" sz="2600" dirty="0"/>
              <a:t>Office of Educator Licensure - www.doe.mass.edu/licensure</a:t>
            </a:r>
          </a:p>
        </p:txBody>
      </p:sp>
      <p:sp>
        <p:nvSpPr>
          <p:cNvPr id="3" name="Content Placeholder 2"/>
          <p:cNvSpPr>
            <a:spLocks noGrp="1"/>
          </p:cNvSpPr>
          <p:nvPr>
            <p:ph idx="1"/>
          </p:nvPr>
        </p:nvSpPr>
        <p:spPr>
          <a:xfrm>
            <a:off x="430924" y="2507869"/>
            <a:ext cx="11370972" cy="3902418"/>
          </a:xfrm>
        </p:spPr>
        <p:txBody>
          <a:bodyPr/>
          <a:lstStyle/>
          <a:p>
            <a:pPr marL="0" indent="0">
              <a:buNone/>
            </a:pPr>
            <a:r>
              <a:rPr lang="en-US" sz="2200" dirty="0"/>
              <a:t>ELAR (Educator Licensure and Renewal)  - online licensure system that allows you to:</a:t>
            </a:r>
          </a:p>
          <a:p>
            <a:pPr marL="0" indent="0">
              <a:buNone/>
            </a:pPr>
            <a:endParaRPr lang="en-US" sz="800" dirty="0"/>
          </a:p>
          <a:p>
            <a:pPr>
              <a:buFont typeface="Wingdings" panose="05000000000000000000" pitchFamily="2" charset="2"/>
              <a:buChar char="ü"/>
            </a:pPr>
            <a:r>
              <a:rPr lang="en-US" sz="2000" dirty="0"/>
              <a:t>Apply to obtain/advance a license, or renew a Professional license</a:t>
            </a:r>
          </a:p>
          <a:p>
            <a:pPr>
              <a:buFont typeface="Wingdings" panose="05000000000000000000" pitchFamily="2" charset="2"/>
              <a:buChar char="ü"/>
            </a:pPr>
            <a:r>
              <a:rPr lang="en-US" sz="2000" dirty="0"/>
              <a:t>Check the status of a license or application</a:t>
            </a:r>
          </a:p>
          <a:p>
            <a:pPr>
              <a:buFont typeface="Wingdings" panose="05000000000000000000" pitchFamily="2" charset="2"/>
              <a:buChar char="ü"/>
            </a:pPr>
            <a:r>
              <a:rPr lang="en-US" sz="2000" dirty="0">
                <a:solidFill>
                  <a:schemeClr val="dk1"/>
                </a:solidFill>
              </a:rPr>
              <a:t>View correspondence from the Office of Educator Licensure</a:t>
            </a:r>
          </a:p>
          <a:p>
            <a:pPr>
              <a:buFont typeface="Wingdings" panose="05000000000000000000" pitchFamily="2" charset="2"/>
              <a:buChar char="ü"/>
            </a:pPr>
            <a:r>
              <a:rPr lang="en-US" sz="2000" dirty="0"/>
              <a:t>Make a payment, upload documents, and view description of documents in file</a:t>
            </a:r>
            <a:endParaRPr lang="en-US" sz="2000" dirty="0">
              <a:solidFill>
                <a:schemeClr val="dk1"/>
              </a:solidFill>
            </a:endParaRPr>
          </a:p>
          <a:p>
            <a:pPr>
              <a:buFont typeface="Wingdings" panose="05000000000000000000" pitchFamily="2" charset="2"/>
              <a:buChar char="ü"/>
            </a:pPr>
            <a:r>
              <a:rPr lang="en-US" sz="2000" dirty="0">
                <a:solidFill>
                  <a:schemeClr val="dk1"/>
                </a:solidFill>
              </a:rPr>
              <a:t>Update personal profile</a:t>
            </a:r>
          </a:p>
          <a:p>
            <a:pPr>
              <a:buFont typeface="Wingdings" panose="05000000000000000000" pitchFamily="2" charset="2"/>
              <a:buChar char="ü"/>
            </a:pPr>
            <a:r>
              <a:rPr lang="en-US" sz="2000" dirty="0">
                <a:solidFill>
                  <a:schemeClr val="dk1"/>
                </a:solidFill>
              </a:rPr>
              <a:t>Request a hard copy license</a:t>
            </a:r>
          </a:p>
          <a:p>
            <a:pPr>
              <a:buFont typeface="Wingdings" panose="05000000000000000000" pitchFamily="2" charset="2"/>
              <a:buChar char="ü"/>
            </a:pPr>
            <a:r>
              <a:rPr lang="en-US" sz="2000" dirty="0">
                <a:solidFill>
                  <a:schemeClr val="dk1"/>
                </a:solidFill>
              </a:rPr>
              <a:t>Print an unofficial copy of your license</a:t>
            </a:r>
          </a:p>
          <a:p>
            <a:pPr>
              <a:buFont typeface="Wingdings" panose="05000000000000000000" pitchFamily="2" charset="2"/>
              <a:buChar char="ü"/>
            </a:pPr>
            <a:endParaRPr lang="en-US" sz="2400" dirty="0">
              <a:solidFill>
                <a:schemeClr val="dk1"/>
              </a:solidFill>
            </a:endParaRPr>
          </a:p>
          <a:p>
            <a:pPr>
              <a:buFont typeface="Wingdings" panose="05000000000000000000" pitchFamily="2" charset="2"/>
              <a:buChar char="ü"/>
            </a:pPr>
            <a:endParaRPr lang="en-US" sz="2400" dirty="0"/>
          </a:p>
          <a:p>
            <a:pPr>
              <a:buFont typeface="Wingdings" panose="05000000000000000000" pitchFamily="2" charset="2"/>
              <a:buChar char="ü"/>
            </a:pPr>
            <a:endParaRPr lang="en-US" sz="2200" dirty="0"/>
          </a:p>
          <a:p>
            <a:pPr>
              <a:buNone/>
            </a:pPr>
            <a:endParaRPr lang="en-US" sz="1600" dirty="0">
              <a:latin typeface="Arial" pitchFamily="34" charset="0"/>
              <a:cs typeface="Arial" pitchFamily="34" charset="0"/>
            </a:endParaRPr>
          </a:p>
          <a:p>
            <a:pPr>
              <a:buNone/>
            </a:pPr>
            <a:endParaRPr lang="en-US" sz="1600" dirty="0">
              <a:latin typeface="Arial" pitchFamily="34" charset="0"/>
              <a:cs typeface="Arial" pitchFamily="34" charset="0"/>
            </a:endParaRPr>
          </a:p>
          <a:p>
            <a:pPr>
              <a:buNone/>
            </a:pPr>
            <a:endParaRPr lang="en-US" sz="1600" dirty="0">
              <a:latin typeface="Arial" pitchFamily="34" charset="0"/>
              <a:cs typeface="Arial" pitchFamily="34" charset="0"/>
            </a:endParaRPr>
          </a:p>
          <a:p>
            <a:pPr algn="ctr">
              <a:buNone/>
            </a:pPr>
            <a:endParaRPr lang="en-US" sz="1600" b="1"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29</a:t>
            </a:fld>
            <a:endParaRPr lang="zh-CN" altLang="en-US" dirty="0"/>
          </a:p>
        </p:txBody>
      </p:sp>
      <p:pic>
        <p:nvPicPr>
          <p:cNvPr id="8" name="Picture 7">
            <a:extLst>
              <a:ext uri="{FF2B5EF4-FFF2-40B4-BE49-F238E27FC236}">
                <a16:creationId xmlns:a16="http://schemas.microsoft.com/office/drawing/2014/main" id="{01091867-2502-4AD4-B360-F4F393C01C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93742" y="1074669"/>
            <a:ext cx="2484984" cy="1181135"/>
          </a:xfrm>
          <a:prstGeom prst="rect">
            <a:avLst/>
          </a:prstGeom>
        </p:spPr>
      </p:pic>
      <p:sp>
        <p:nvSpPr>
          <p:cNvPr id="6" name="Arrow: Left 5">
            <a:extLst>
              <a:ext uri="{FF2B5EF4-FFF2-40B4-BE49-F238E27FC236}">
                <a16:creationId xmlns:a16="http://schemas.microsoft.com/office/drawing/2014/main" id="{B910AD6A-3B76-49D5-8F35-D21EE202D34E}"/>
              </a:ext>
              <a:ext uri="{C183D7F6-B498-43B3-948B-1728B52AA6E4}">
                <adec:decorative xmlns:adec="http://schemas.microsoft.com/office/drawing/2017/decorative" val="1"/>
              </a:ext>
            </a:extLst>
          </p:cNvPr>
          <p:cNvSpPr/>
          <p:nvPr/>
        </p:nvSpPr>
        <p:spPr>
          <a:xfrm>
            <a:off x="7698259" y="1729025"/>
            <a:ext cx="1075038" cy="4324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D1CFD88-7B08-4A74-8B42-17093926634C}"/>
              </a:ext>
            </a:extLst>
          </p:cNvPr>
          <p:cNvSpPr txBox="1"/>
          <p:nvPr/>
        </p:nvSpPr>
        <p:spPr>
          <a:xfrm>
            <a:off x="7228703" y="1390356"/>
            <a:ext cx="3175686" cy="453834"/>
          </a:xfrm>
          <a:prstGeom prst="rect">
            <a:avLst/>
          </a:prstGeom>
          <a:noFill/>
          <a:effectLst>
            <a:glow rad="139700">
              <a:schemeClr val="accent2">
                <a:satMod val="175000"/>
                <a:alpha val="40000"/>
              </a:schemeClr>
            </a:glow>
          </a:effectLst>
        </p:spPr>
        <p:txBody>
          <a:bodyPr wrap="square" rtlCol="0">
            <a:prstTxWarp prst="textArchUp">
              <a:avLst/>
            </a:prstTxWarp>
            <a:spAutoFit/>
          </a:bodyPr>
          <a:lstStyle/>
          <a:p>
            <a:r>
              <a:rPr lang="en-US" sz="3200" dirty="0">
                <a:ln w="0"/>
                <a:solidFill>
                  <a:schemeClr val="accent1"/>
                </a:solidFill>
                <a:effectLst>
                  <a:outerShdw blurRad="38100" dist="25400" dir="5400000" algn="ctr" rotWithShape="0">
                    <a:srgbClr val="6E747A">
                      <a:alpha val="43000"/>
                    </a:srgbClr>
                  </a:outerShdw>
                </a:effectLst>
              </a:rPr>
              <a:t>Click Here!</a:t>
            </a:r>
          </a:p>
        </p:txBody>
      </p:sp>
    </p:spTree>
    <p:extLst>
      <p:ext uri="{BB962C8B-B14F-4D97-AF65-F5344CB8AC3E}">
        <p14:creationId xmlns:p14="http://schemas.microsoft.com/office/powerpoint/2010/main" val="313187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Needs to Renew a Professional license?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All educators who hold a  </a:t>
            </a:r>
            <a:r>
              <a:rPr lang="en-US" b="1" dirty="0"/>
              <a:t>PROFESSIONAL</a:t>
            </a:r>
            <a:r>
              <a:rPr lang="en-US" dirty="0"/>
              <a:t> (not Provisional or Initial) license must renew their license on or before the renewal/expiration date to keep the license active, as an educator in Massachusetts.</a:t>
            </a:r>
          </a:p>
          <a:p>
            <a:pPr marL="0" indent="0">
              <a:buNone/>
            </a:pPr>
            <a:r>
              <a:rPr lang="en-US" dirty="0"/>
              <a:t>Professional level licenses are due to be renewed every 5 calendar years</a:t>
            </a:r>
          </a:p>
          <a:p>
            <a:pPr marL="0" indent="0">
              <a:buNone/>
            </a:pPr>
            <a:endParaRPr lang="en-US" dirty="0"/>
          </a:p>
          <a:p>
            <a:pPr marL="0" indent="0">
              <a:buNone/>
            </a:pPr>
            <a:endParaRPr lang="en-US" dirty="0"/>
          </a:p>
          <a:p>
            <a:endParaRPr lang="en-US" sz="2800"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pic>
        <p:nvPicPr>
          <p:cNvPr id="15" name="Picture 14">
            <a:extLst>
              <a:ext uri="{FF2B5EF4-FFF2-40B4-BE49-F238E27FC236}">
                <a16:creationId xmlns:a16="http://schemas.microsoft.com/office/drawing/2014/main" id="{ECCA9C89-2298-44A4-AB17-20BE5826BC1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83480" y="1230403"/>
            <a:ext cx="1328239" cy="13282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924" y="288925"/>
            <a:ext cx="11761075" cy="679905"/>
          </a:xfrm>
        </p:spPr>
        <p:txBody>
          <a:bodyPr/>
          <a:lstStyle/>
          <a:p>
            <a:pPr algn="ctr"/>
            <a:r>
              <a:rPr lang="en-US" sz="2800" dirty="0"/>
              <a:t>Office of Educator Licensure - www.doe.mass.edu/licensure</a:t>
            </a:r>
          </a:p>
        </p:txBody>
      </p:sp>
      <p:sp>
        <p:nvSpPr>
          <p:cNvPr id="3" name="Content Placeholder 2"/>
          <p:cNvSpPr>
            <a:spLocks noGrp="1"/>
          </p:cNvSpPr>
          <p:nvPr>
            <p:ph idx="1"/>
          </p:nvPr>
        </p:nvSpPr>
        <p:spPr>
          <a:xfrm>
            <a:off x="567743" y="1266134"/>
            <a:ext cx="11370972" cy="4905374"/>
          </a:xfrm>
        </p:spPr>
        <p:txBody>
          <a:bodyPr/>
          <a:lstStyle/>
          <a:p>
            <a:pPr>
              <a:buNone/>
            </a:pPr>
            <a:r>
              <a:rPr lang="en-US" sz="1600" dirty="0">
                <a:latin typeface="Arial" pitchFamily="34" charset="0"/>
                <a:cs typeface="Arial" pitchFamily="34" charset="0"/>
              </a:rPr>
              <a:t>                                                                          </a:t>
            </a:r>
          </a:p>
          <a:p>
            <a:pPr marL="0" indent="0">
              <a:buNone/>
            </a:pPr>
            <a:r>
              <a:rPr lang="en-US" sz="2000" b="1" dirty="0"/>
              <a:t>Licensure Requirements Tool </a:t>
            </a:r>
            <a:r>
              <a:rPr lang="en-US" sz="2000" dirty="0"/>
              <a:t>– allows you to view the </a:t>
            </a:r>
          </a:p>
          <a:p>
            <a:pPr marL="0" indent="0">
              <a:buNone/>
            </a:pPr>
            <a:r>
              <a:rPr lang="en-US" sz="2000" dirty="0"/>
              <a:t>requirements for a specific license.</a:t>
            </a:r>
          </a:p>
          <a:p>
            <a:pPr>
              <a:buNone/>
            </a:pPr>
            <a:endParaRPr lang="en-US" sz="2000" dirty="0"/>
          </a:p>
          <a:p>
            <a:pPr>
              <a:buNone/>
            </a:pPr>
            <a:endParaRPr lang="en-US" sz="2000" dirty="0"/>
          </a:p>
          <a:p>
            <a:pPr>
              <a:buNone/>
            </a:pPr>
            <a:endParaRPr lang="en-US" sz="2000" dirty="0"/>
          </a:p>
          <a:p>
            <a:pPr>
              <a:buNone/>
            </a:pPr>
            <a:endParaRPr lang="en-US" sz="2000" dirty="0"/>
          </a:p>
          <a:p>
            <a:pPr marL="0" indent="0">
              <a:buNone/>
            </a:pPr>
            <a:r>
              <a:rPr lang="en-US" sz="2000" b="1" dirty="0">
                <a:hlinkClick r:id="rId2">
                  <a:extLst>
                    <a:ext uri="{A12FA001-AC4F-418D-AE19-62706E023703}">
                      <ahyp:hlinkClr xmlns:ahyp="http://schemas.microsoft.com/office/drawing/2018/hyperlinkcolor" val="tx"/>
                    </a:ext>
                  </a:extLst>
                </a:hlinkClick>
              </a:rPr>
              <a:t>Massachusetts Educator Licensure Series (MELS)</a:t>
            </a:r>
            <a:r>
              <a:rPr lang="en-US" sz="2000" b="1" dirty="0"/>
              <a:t> </a:t>
            </a:r>
            <a:r>
              <a:rPr lang="en-US" sz="2000" dirty="0"/>
              <a:t>is a sequence of </a:t>
            </a:r>
          </a:p>
          <a:p>
            <a:pPr marL="0" indent="0">
              <a:buNone/>
            </a:pPr>
            <a:r>
              <a:rPr lang="en-US" sz="2000" dirty="0"/>
              <a:t>informational videos for current and aspiring educators. MELS consists </a:t>
            </a:r>
          </a:p>
          <a:p>
            <a:pPr marL="0" indent="0">
              <a:buNone/>
            </a:pPr>
            <a:r>
              <a:rPr lang="en-US" sz="2000" dirty="0"/>
              <a:t>of videos that provide an overview of paths to academic teacher, </a:t>
            </a:r>
          </a:p>
          <a:p>
            <a:pPr marL="0" indent="0">
              <a:buNone/>
            </a:pPr>
            <a:r>
              <a:rPr lang="en-US" sz="2000" dirty="0"/>
              <a:t>vocational teacher, and academic school administrator licenses.. </a:t>
            </a:r>
          </a:p>
          <a:p>
            <a:pPr>
              <a:buNone/>
            </a:pPr>
            <a:endParaRPr lang="en-US" sz="2000" dirty="0"/>
          </a:p>
          <a:p>
            <a:pPr algn="ctr">
              <a:buNone/>
            </a:pPr>
            <a:endParaRPr lang="en-US" sz="1600" b="1"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30</a:t>
            </a:fld>
            <a:endParaRPr lang="zh-CN" altLang="en-US" dirty="0"/>
          </a:p>
        </p:txBody>
      </p:sp>
      <p:cxnSp>
        <p:nvCxnSpPr>
          <p:cNvPr id="6" name="Straight Arrow Connector 5">
            <a:extLst>
              <a:ext uri="{FF2B5EF4-FFF2-40B4-BE49-F238E27FC236}">
                <a16:creationId xmlns:a16="http://schemas.microsoft.com/office/drawing/2014/main" id="{74FFA80F-D0B9-427D-8797-0B1FDCF9AC4D}"/>
              </a:ext>
              <a:ext uri="{C183D7F6-B498-43B3-948B-1728B52AA6E4}">
                <adec:decorative xmlns:adec="http://schemas.microsoft.com/office/drawing/2017/decorative" val="1"/>
              </a:ext>
            </a:extLst>
          </p:cNvPr>
          <p:cNvCxnSpPr>
            <a:cxnSpLocks/>
          </p:cNvCxnSpPr>
          <p:nvPr/>
        </p:nvCxnSpPr>
        <p:spPr>
          <a:xfrm>
            <a:off x="4795520" y="2235200"/>
            <a:ext cx="4391125" cy="1037139"/>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B2709E7-1755-45B5-B54D-FD7F7F1C7ABD}"/>
              </a:ext>
              <a:ext uri="{C183D7F6-B498-43B3-948B-1728B52AA6E4}">
                <adec:decorative xmlns:adec="http://schemas.microsoft.com/office/drawing/2017/decorative" val="1"/>
              </a:ext>
            </a:extLst>
          </p:cNvPr>
          <p:cNvCxnSpPr>
            <a:cxnSpLocks/>
          </p:cNvCxnSpPr>
          <p:nvPr/>
        </p:nvCxnSpPr>
        <p:spPr>
          <a:xfrm flipV="1">
            <a:off x="8331200" y="4480560"/>
            <a:ext cx="885925" cy="142241"/>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C9C954E-B5D8-4045-AFF6-F140982B255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54721" y="2064118"/>
            <a:ext cx="2721590" cy="2729763"/>
          </a:xfrm>
          <a:prstGeom prst="rect">
            <a:avLst/>
          </a:prstGeom>
          <a:ln w="28575">
            <a:solidFill>
              <a:srgbClr val="0070C0"/>
            </a:solidFill>
          </a:ln>
        </p:spPr>
      </p:pic>
      <p:sp>
        <p:nvSpPr>
          <p:cNvPr id="10" name="Oval 9">
            <a:extLst>
              <a:ext uri="{FF2B5EF4-FFF2-40B4-BE49-F238E27FC236}">
                <a16:creationId xmlns:a16="http://schemas.microsoft.com/office/drawing/2014/main" id="{7F66A055-A842-464D-9C6C-ADED18EB7DDE}"/>
              </a:ext>
              <a:ext uri="{C183D7F6-B498-43B3-948B-1728B52AA6E4}">
                <adec:decorative xmlns:adec="http://schemas.microsoft.com/office/drawing/2017/decorative" val="1"/>
              </a:ext>
            </a:extLst>
          </p:cNvPr>
          <p:cNvSpPr/>
          <p:nvPr/>
        </p:nvSpPr>
        <p:spPr>
          <a:xfrm>
            <a:off x="9217125" y="3025780"/>
            <a:ext cx="2929111" cy="4931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2D4BDE0-E055-4BC0-A038-9D46B426DEB0}"/>
              </a:ext>
              <a:ext uri="{C183D7F6-B498-43B3-948B-1728B52AA6E4}">
                <adec:decorative xmlns:adec="http://schemas.microsoft.com/office/drawing/2017/decorative" val="1"/>
              </a:ext>
            </a:extLst>
          </p:cNvPr>
          <p:cNvSpPr/>
          <p:nvPr/>
        </p:nvSpPr>
        <p:spPr>
          <a:xfrm>
            <a:off x="9262889" y="4171268"/>
            <a:ext cx="2929111" cy="4931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7559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924" y="288925"/>
            <a:ext cx="11761075" cy="679905"/>
          </a:xfrm>
        </p:spPr>
        <p:txBody>
          <a:bodyPr/>
          <a:lstStyle/>
          <a:p>
            <a:pPr algn="ctr"/>
            <a:r>
              <a:rPr lang="en-US" sz="2800" dirty="0"/>
              <a:t>    Office of Educator Licensure - www.doe.mass.edu/licensure</a:t>
            </a:r>
            <a:endParaRPr lang="en-US" dirty="0"/>
          </a:p>
        </p:txBody>
      </p:sp>
      <p:sp>
        <p:nvSpPr>
          <p:cNvPr id="3" name="Content Placeholder 2"/>
          <p:cNvSpPr>
            <a:spLocks noGrp="1"/>
          </p:cNvSpPr>
          <p:nvPr>
            <p:ph idx="1"/>
          </p:nvPr>
        </p:nvSpPr>
        <p:spPr>
          <a:xfrm>
            <a:off x="567743" y="1266134"/>
            <a:ext cx="11370972" cy="4905374"/>
          </a:xfrm>
        </p:spPr>
        <p:txBody>
          <a:bodyPr/>
          <a:lstStyle/>
          <a:p>
            <a:pPr>
              <a:buNone/>
            </a:pPr>
            <a:r>
              <a:rPr lang="en-US" sz="2400" b="1" dirty="0"/>
              <a:t>Looking for a licensure form? </a:t>
            </a:r>
          </a:p>
          <a:p>
            <a:pPr>
              <a:buNone/>
            </a:pPr>
            <a:endParaRPr lang="en-US" sz="2400" b="1" dirty="0"/>
          </a:p>
          <a:p>
            <a:pPr>
              <a:buNone/>
            </a:pPr>
            <a:r>
              <a:rPr lang="en-US" sz="2400" dirty="0"/>
              <a:t>Click the link under “Most Requested”</a:t>
            </a:r>
          </a:p>
          <a:p>
            <a:pPr>
              <a:buNone/>
            </a:pPr>
            <a:r>
              <a:rPr lang="en-US" sz="2400" dirty="0"/>
              <a:t>to find:</a:t>
            </a:r>
          </a:p>
          <a:p>
            <a:pPr>
              <a:buNone/>
            </a:pPr>
            <a:endParaRPr lang="en-US" sz="2000" dirty="0"/>
          </a:p>
          <a:p>
            <a:r>
              <a:rPr lang="en-US" sz="2400" dirty="0"/>
              <a:t>Licensure Forms</a:t>
            </a:r>
          </a:p>
          <a:p>
            <a:r>
              <a:rPr lang="en-US" sz="2400" dirty="0"/>
              <a:t>“How to” Guides/Advisories</a:t>
            </a:r>
          </a:p>
          <a:p>
            <a:r>
              <a:rPr lang="en-US" sz="2400" dirty="0"/>
              <a:t>Professional License Renewal Information</a:t>
            </a:r>
          </a:p>
          <a:p>
            <a:r>
              <a:rPr lang="en-US" sz="2400" dirty="0"/>
              <a:t>Information about Regulations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31</a:t>
            </a:fld>
            <a:endParaRPr lang="zh-CN" altLang="en-US" dirty="0"/>
          </a:p>
        </p:txBody>
      </p:sp>
      <p:pic>
        <p:nvPicPr>
          <p:cNvPr id="10" name="Picture 9">
            <a:extLst>
              <a:ext uri="{FF2B5EF4-FFF2-40B4-BE49-F238E27FC236}">
                <a16:creationId xmlns:a16="http://schemas.microsoft.com/office/drawing/2014/main" id="{1834BB37-6937-4164-BF8D-D13A8560B46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157157" y="1907857"/>
            <a:ext cx="3467100" cy="2219325"/>
          </a:xfrm>
          <a:prstGeom prst="rect">
            <a:avLst/>
          </a:prstGeom>
        </p:spPr>
      </p:pic>
      <p:cxnSp>
        <p:nvCxnSpPr>
          <p:cNvPr id="6" name="Straight Arrow Connector 5">
            <a:extLst>
              <a:ext uri="{FF2B5EF4-FFF2-40B4-BE49-F238E27FC236}">
                <a16:creationId xmlns:a16="http://schemas.microsoft.com/office/drawing/2014/main" id="{74FFA80F-D0B9-427D-8797-0B1FDCF9AC4D}"/>
              </a:ext>
              <a:ext uri="{C183D7F6-B498-43B3-948B-1728B52AA6E4}">
                <adec:decorative xmlns:adec="http://schemas.microsoft.com/office/drawing/2017/decorative" val="1"/>
              </a:ext>
            </a:extLst>
          </p:cNvPr>
          <p:cNvCxnSpPr>
            <a:cxnSpLocks/>
          </p:cNvCxnSpPr>
          <p:nvPr/>
        </p:nvCxnSpPr>
        <p:spPr>
          <a:xfrm>
            <a:off x="6096000" y="2164080"/>
            <a:ext cx="2189480" cy="36272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3A6E0B3-4764-4781-88E0-76427E92024B}"/>
              </a:ext>
              <a:ext uri="{C183D7F6-B498-43B3-948B-1728B52AA6E4}">
                <adec:decorative xmlns:adec="http://schemas.microsoft.com/office/drawing/2017/decorative" val="1"/>
              </a:ext>
            </a:extLst>
          </p:cNvPr>
          <p:cNvSpPr/>
          <p:nvPr/>
        </p:nvSpPr>
        <p:spPr>
          <a:xfrm>
            <a:off x="7968156" y="2301766"/>
            <a:ext cx="3467100" cy="8667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8857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1ABC-9840-46CA-8874-7FA1F3CF46C5}"/>
              </a:ext>
            </a:extLst>
          </p:cNvPr>
          <p:cNvSpPr>
            <a:spLocks noGrp="1"/>
          </p:cNvSpPr>
          <p:nvPr>
            <p:ph type="title"/>
          </p:nvPr>
        </p:nvSpPr>
        <p:spPr/>
        <p:txBody>
          <a:bodyPr/>
          <a:lstStyle/>
          <a:p>
            <a:r>
              <a:rPr lang="en-US" dirty="0"/>
              <a:t>Online DESE Resources to Assist with Licensure Renewal</a:t>
            </a:r>
          </a:p>
        </p:txBody>
      </p:sp>
      <p:sp>
        <p:nvSpPr>
          <p:cNvPr id="3" name="Content Placeholder 2">
            <a:extLst>
              <a:ext uri="{FF2B5EF4-FFF2-40B4-BE49-F238E27FC236}">
                <a16:creationId xmlns:a16="http://schemas.microsoft.com/office/drawing/2014/main" id="{F9C128EA-B7AB-47B0-84D8-92243C6A4485}"/>
              </a:ext>
            </a:extLst>
          </p:cNvPr>
          <p:cNvSpPr>
            <a:spLocks noGrp="1"/>
          </p:cNvSpPr>
          <p:nvPr>
            <p:ph idx="1"/>
          </p:nvPr>
        </p:nvSpPr>
        <p:spPr/>
        <p:txBody>
          <a:bodyPr/>
          <a:lstStyle/>
          <a:p>
            <a:r>
              <a:rPr lang="en-US" sz="2400" dirty="0">
                <a:hlinkClick r:id="rId2"/>
              </a:rPr>
              <a:t>License Renewal Guidelines</a:t>
            </a:r>
            <a:endParaRPr lang="en-US" sz="2400" dirty="0"/>
          </a:p>
          <a:p>
            <a:r>
              <a:rPr lang="en-US" sz="2400" dirty="0">
                <a:hlinkClick r:id="rId3"/>
              </a:rPr>
              <a:t>License Renewal-Frequently Asked Questions</a:t>
            </a:r>
            <a:endParaRPr lang="en-US" sz="2400" dirty="0"/>
          </a:p>
          <a:p>
            <a:r>
              <a:rPr lang="en-US" sz="2400" dirty="0">
                <a:hlinkClick r:id="rId4"/>
              </a:rPr>
              <a:t>Professional Development </a:t>
            </a:r>
            <a:r>
              <a:rPr lang="en-US" sz="2400" dirty="0"/>
              <a:t>(Guidelines for PD Providers, PD Provider Registry Search, Satisfying the requirements for PDPs in ESL/SEI and special education, and more)</a:t>
            </a:r>
          </a:p>
          <a:p>
            <a:r>
              <a:rPr lang="en-US" sz="2400" dirty="0">
                <a:hlinkClick r:id="rId5"/>
              </a:rPr>
              <a:t>Extending the Learning (Course offerings)</a:t>
            </a:r>
            <a:endParaRPr lang="en-US" sz="2400" dirty="0"/>
          </a:p>
          <a:p>
            <a:r>
              <a:rPr lang="en-US" sz="2400" dirty="0">
                <a:hlinkClick r:id="rId6"/>
              </a:rPr>
              <a:t>MELS- (NEW)  Massachusetts Educator Licensure Series</a:t>
            </a:r>
            <a:r>
              <a:rPr lang="en-US" sz="2400" dirty="0"/>
              <a:t>:</a:t>
            </a:r>
          </a:p>
          <a:p>
            <a:pPr marL="457200" lvl="1" indent="0">
              <a:buNone/>
            </a:pPr>
            <a:r>
              <a:rPr lang="en-US" sz="2400" i="1" dirty="0"/>
              <a:t>YouTube videos on topics related to all aspects of Educator Licensure and </a:t>
            </a:r>
            <a:r>
              <a:rPr lang="en-US" sz="2400" dirty="0"/>
              <a:t>Renewing Your Professional Academic License</a:t>
            </a:r>
          </a:p>
          <a:p>
            <a:pPr marL="457200" lvl="1" indent="0">
              <a:buNone/>
            </a:pPr>
            <a:endParaRPr lang="en-US" sz="2400" dirty="0"/>
          </a:p>
          <a:p>
            <a:pPr marL="457200" lvl="1" indent="0">
              <a:buNone/>
            </a:pPr>
            <a:endParaRPr lang="en-US" dirty="0"/>
          </a:p>
        </p:txBody>
      </p:sp>
      <p:sp>
        <p:nvSpPr>
          <p:cNvPr id="4" name="Slide Number Placeholder 3">
            <a:extLst>
              <a:ext uri="{FF2B5EF4-FFF2-40B4-BE49-F238E27FC236}">
                <a16:creationId xmlns:a16="http://schemas.microsoft.com/office/drawing/2014/main" id="{4F11CBE8-4323-4BAF-B78F-AC51B3484BF8}"/>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dirty="0"/>
          </a:p>
        </p:txBody>
      </p:sp>
    </p:spTree>
    <p:extLst>
      <p:ext uri="{BB962C8B-B14F-4D97-AF65-F5344CB8AC3E}">
        <p14:creationId xmlns:p14="http://schemas.microsoft.com/office/powerpoint/2010/main" val="1327405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33</a:t>
            </a:fld>
            <a:endParaRPr lang="zh-CN" altLang="en-US" dirty="0"/>
          </a:p>
        </p:txBody>
      </p:sp>
      <p:pic>
        <p:nvPicPr>
          <p:cNvPr id="13" name="Picture 2" descr="Image result for thank you"/>
          <p:cNvPicPr>
            <a:picLocks noChangeAspect="1" noChangeArrowheads="1"/>
          </p:cNvPicPr>
          <p:nvPr/>
        </p:nvPicPr>
        <p:blipFill>
          <a:blip r:embed="rId2" cstate="print"/>
          <a:srcRect/>
          <a:stretch>
            <a:fillRect/>
          </a:stretch>
        </p:blipFill>
        <p:spPr bwMode="auto">
          <a:xfrm>
            <a:off x="605952" y="381000"/>
            <a:ext cx="2751397" cy="1483900"/>
          </a:xfrm>
          <a:prstGeom prst="rect">
            <a:avLst/>
          </a:prstGeom>
          <a:noFill/>
        </p:spPr>
      </p:pic>
      <p:sp>
        <p:nvSpPr>
          <p:cNvPr id="14" name="Rectangle 13"/>
          <p:cNvSpPr/>
          <p:nvPr/>
        </p:nvSpPr>
        <p:spPr>
          <a:xfrm>
            <a:off x="460611" y="2109716"/>
            <a:ext cx="8915400" cy="1538883"/>
          </a:xfrm>
          <a:prstGeom prst="rect">
            <a:avLst/>
          </a:prstGeom>
        </p:spPr>
        <p:txBody>
          <a:bodyPr wrap="square">
            <a:spAutoFit/>
          </a:bodyPr>
          <a:lstStyle/>
          <a:p>
            <a:pPr>
              <a:spcBef>
                <a:spcPts val="600"/>
              </a:spcBef>
              <a:spcAft>
                <a:spcPts val="600"/>
              </a:spcAft>
              <a:buNone/>
            </a:pPr>
            <a:r>
              <a:rPr lang="en-US" sz="2800" dirty="0">
                <a:solidFill>
                  <a:schemeClr val="bg2">
                    <a:lumMod val="10000"/>
                  </a:schemeClr>
                </a:solidFill>
              </a:rPr>
              <a:t>A special thanks for being an educator in Massachusetts.</a:t>
            </a:r>
          </a:p>
          <a:p>
            <a:pPr lvl="0">
              <a:spcBef>
                <a:spcPts val="600"/>
              </a:spcBef>
              <a:spcAft>
                <a:spcPts val="600"/>
              </a:spcAft>
            </a:pPr>
            <a:r>
              <a:rPr lang="en-US" sz="2800" dirty="0">
                <a:solidFill>
                  <a:schemeClr val="bg2">
                    <a:lumMod val="10000"/>
                  </a:schemeClr>
                </a:solidFill>
              </a:rPr>
              <a:t>We greatly appreciate all that you do!  </a:t>
            </a:r>
            <a:endParaRPr lang="en-US" sz="2800" i="1" u="sng" dirty="0">
              <a:solidFill>
                <a:schemeClr val="bg2">
                  <a:lumMod val="10000"/>
                </a:schemeClr>
              </a:solidFill>
            </a:endParaRPr>
          </a:p>
        </p:txBody>
      </p:sp>
      <p:sp>
        <p:nvSpPr>
          <p:cNvPr id="15" name="Rectangle 14"/>
          <p:cNvSpPr/>
          <p:nvPr/>
        </p:nvSpPr>
        <p:spPr>
          <a:xfrm>
            <a:off x="4669961" y="3893415"/>
            <a:ext cx="6400800" cy="2154436"/>
          </a:xfrm>
          <a:prstGeom prst="rect">
            <a:avLst/>
          </a:prstGeom>
        </p:spPr>
        <p:txBody>
          <a:bodyPr wrap="square">
            <a:spAutoFit/>
          </a:bodyPr>
          <a:lstStyle/>
          <a:p>
            <a:pPr lvl="0" fontAlgn="base">
              <a:spcBef>
                <a:spcPct val="0"/>
              </a:spcBef>
              <a:spcAft>
                <a:spcPct val="0"/>
              </a:spcAft>
            </a:pPr>
            <a:r>
              <a:rPr lang="en-US" sz="2000" b="1" dirty="0">
                <a:solidFill>
                  <a:schemeClr val="bg2">
                    <a:lumMod val="10000"/>
                  </a:schemeClr>
                </a:solidFill>
                <a:ea typeface="Times New Roman" pitchFamily="18" charset="0"/>
                <a:cs typeface="Arial" pitchFamily="34" charset="0"/>
              </a:rPr>
              <a:t>Please contact us:</a:t>
            </a:r>
          </a:p>
          <a:p>
            <a:pPr lvl="0" fontAlgn="base">
              <a:spcBef>
                <a:spcPct val="0"/>
              </a:spcBef>
              <a:spcAft>
                <a:spcPct val="0"/>
              </a:spcAft>
            </a:pPr>
            <a:endParaRPr lang="en-US" sz="2000" dirty="0">
              <a:solidFill>
                <a:schemeClr val="bg2">
                  <a:lumMod val="10000"/>
                </a:schemeClr>
              </a:solidFill>
              <a:ea typeface="Times New Roman" pitchFamily="18" charset="0"/>
              <a:cs typeface="Arial" pitchFamily="34" charset="0"/>
            </a:endParaRPr>
          </a:p>
          <a:p>
            <a:pPr lvl="0" eaLnBrk="0" fontAlgn="base" hangingPunct="0">
              <a:spcBef>
                <a:spcPct val="0"/>
              </a:spcBef>
              <a:spcAft>
                <a:spcPct val="0"/>
              </a:spcAft>
            </a:pPr>
            <a:r>
              <a:rPr lang="en-US" sz="2000" b="1" dirty="0">
                <a:solidFill>
                  <a:schemeClr val="bg2">
                    <a:lumMod val="10000"/>
                  </a:schemeClr>
                </a:solidFill>
                <a:ea typeface="Times New Roman" pitchFamily="18" charset="0"/>
                <a:cs typeface="Arial" pitchFamily="34" charset="0"/>
              </a:rPr>
              <a:t>Licensure Call Center: 781-338-6600</a:t>
            </a:r>
          </a:p>
          <a:p>
            <a:pPr lvl="0" eaLnBrk="0" fontAlgn="base" hangingPunct="0">
              <a:spcBef>
                <a:spcPct val="0"/>
              </a:spcBef>
              <a:spcAft>
                <a:spcPct val="0"/>
              </a:spcAft>
            </a:pPr>
            <a:endParaRPr lang="en-US" sz="2000" b="1" dirty="0">
              <a:solidFill>
                <a:schemeClr val="bg2">
                  <a:lumMod val="10000"/>
                </a:schemeClr>
              </a:solidFill>
              <a:ea typeface="Times New Roman" pitchFamily="18" charset="0"/>
              <a:cs typeface="Arial" pitchFamily="34" charset="0"/>
            </a:endParaRPr>
          </a:p>
          <a:p>
            <a:pPr lvl="0" eaLnBrk="0" fontAlgn="base" hangingPunct="0">
              <a:spcBef>
                <a:spcPct val="0"/>
              </a:spcBef>
              <a:spcAft>
                <a:spcPct val="0"/>
              </a:spcAft>
              <a:buFont typeface="Arial" pitchFamily="34" charset="0"/>
              <a:buChar char="•"/>
            </a:pPr>
            <a:r>
              <a:rPr lang="en-US" sz="2000" dirty="0">
                <a:solidFill>
                  <a:schemeClr val="bg2">
                    <a:lumMod val="10000"/>
                  </a:schemeClr>
                </a:solidFill>
                <a:ea typeface="Times New Roman" pitchFamily="18" charset="0"/>
                <a:cs typeface="Arial" pitchFamily="34" charset="0"/>
              </a:rPr>
              <a:t>Hours: Monday-Friday 9am-1pm &amp; 2pm-5pm.</a:t>
            </a:r>
          </a:p>
          <a:p>
            <a:pPr lvl="0" eaLnBrk="0" fontAlgn="base" hangingPunct="0">
              <a:spcBef>
                <a:spcPct val="0"/>
              </a:spcBef>
              <a:spcAft>
                <a:spcPct val="0"/>
              </a:spcAft>
            </a:pPr>
            <a:endParaRPr lang="en-US" sz="2000" dirty="0">
              <a:solidFill>
                <a:schemeClr val="bg2">
                  <a:lumMod val="10000"/>
                </a:schemeClr>
              </a:solidFill>
              <a:ea typeface="Times New Roman" pitchFamily="18" charset="0"/>
              <a:cs typeface="Arial" pitchFamily="34" charset="0"/>
            </a:endParaRPr>
          </a:p>
          <a:p>
            <a:pPr lvl="0" eaLnBrk="0" fontAlgn="base" hangingPunct="0">
              <a:spcBef>
                <a:spcPct val="0"/>
              </a:spcBef>
              <a:spcAft>
                <a:spcPct val="0"/>
              </a:spcAft>
            </a:pPr>
            <a:endParaRPr lang="en-US" sz="1400" dirty="0">
              <a:solidFill>
                <a:schemeClr val="bg2">
                  <a:lumMod val="10000"/>
                </a:schemeClr>
              </a:solidFill>
              <a:cs typeface="Arial" pitchFamily="34" charset="0"/>
            </a:endParaRPr>
          </a:p>
        </p:txBody>
      </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2111157" y="3648599"/>
            <a:ext cx="2176818" cy="2267803"/>
          </a:xfrm>
          <a:prstGeom prst="ellipse">
            <a:avLst/>
          </a:prstGeom>
          <a:ln>
            <a:noFill/>
          </a:ln>
          <a:effectLst>
            <a:softEdge rad="112500"/>
          </a:effectLst>
        </p:spPr>
      </p:pic>
      <p:sp>
        <p:nvSpPr>
          <p:cNvPr id="3" name="Title 2" hidden="1">
            <a:extLst>
              <a:ext uri="{FF2B5EF4-FFF2-40B4-BE49-F238E27FC236}">
                <a16:creationId xmlns:a16="http://schemas.microsoft.com/office/drawing/2014/main" id="{46B60E4A-D51C-49E6-5285-AFCE10A9E513}"/>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Thank You!</a:t>
            </a:r>
          </a:p>
        </p:txBody>
      </p:sp>
    </p:spTree>
    <p:extLst>
      <p:ext uri="{BB962C8B-B14F-4D97-AF65-F5344CB8AC3E}">
        <p14:creationId xmlns:p14="http://schemas.microsoft.com/office/powerpoint/2010/main" val="2016743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34</a:t>
            </a:fld>
            <a:endParaRPr lang="zh-CN" altLang="en-US" dirty="0"/>
          </a:p>
        </p:txBody>
      </p:sp>
      <p:pic>
        <p:nvPicPr>
          <p:cNvPr id="10"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2442949" y="382137"/>
            <a:ext cx="7533564" cy="5650173"/>
          </a:xfrm>
          <a:prstGeom prst="rect">
            <a:avLst/>
          </a:prstGeom>
          <a:noFill/>
        </p:spPr>
      </p:pic>
      <p:sp>
        <p:nvSpPr>
          <p:cNvPr id="2" name="Title 1" hidden="1">
            <a:extLst>
              <a:ext uri="{FF2B5EF4-FFF2-40B4-BE49-F238E27FC236}">
                <a16:creationId xmlns:a16="http://schemas.microsoft.com/office/drawing/2014/main" id="{DE836BB9-21A2-AF4C-496A-0A81A31419A1}"/>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Thank you!</a:t>
            </a:r>
          </a:p>
        </p:txBody>
      </p:sp>
    </p:spTree>
    <p:extLst>
      <p:ext uri="{BB962C8B-B14F-4D97-AF65-F5344CB8AC3E}">
        <p14:creationId xmlns:p14="http://schemas.microsoft.com/office/powerpoint/2010/main" val="209970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7CE60-BB38-46EF-9BBC-DC51B511F75F}"/>
              </a:ext>
            </a:extLst>
          </p:cNvPr>
          <p:cNvSpPr>
            <a:spLocks noGrp="1"/>
          </p:cNvSpPr>
          <p:nvPr>
            <p:ph type="title"/>
          </p:nvPr>
        </p:nvSpPr>
        <p:spPr/>
        <p:txBody>
          <a:bodyPr/>
          <a:lstStyle/>
          <a:p>
            <a:r>
              <a:rPr lang="en-US" dirty="0"/>
              <a:t>What is Required to Renew a Primary Area Professional License?</a:t>
            </a:r>
          </a:p>
        </p:txBody>
      </p:sp>
      <p:sp>
        <p:nvSpPr>
          <p:cNvPr id="3" name="Content Placeholder 2">
            <a:extLst>
              <a:ext uri="{FF2B5EF4-FFF2-40B4-BE49-F238E27FC236}">
                <a16:creationId xmlns:a16="http://schemas.microsoft.com/office/drawing/2014/main" id="{71CA63C1-0625-4E08-B732-97A214F76DD6}"/>
              </a:ext>
            </a:extLst>
          </p:cNvPr>
          <p:cNvSpPr>
            <a:spLocks noGrp="1"/>
          </p:cNvSpPr>
          <p:nvPr>
            <p:ph idx="1"/>
          </p:nvPr>
        </p:nvSpPr>
        <p:spPr/>
        <p:txBody>
          <a:bodyPr/>
          <a:lstStyle/>
          <a:p>
            <a:r>
              <a:rPr lang="en-US" dirty="0"/>
              <a:t>150 Professional Development Points( PDPs) are required.</a:t>
            </a:r>
          </a:p>
          <a:p>
            <a:r>
              <a:rPr lang="en-US" dirty="0"/>
              <a:t>An Individual Professional Development Plan (IPDP) </a:t>
            </a:r>
            <a:r>
              <a:rPr lang="en-US" dirty="0">
                <a:solidFill>
                  <a:srgbClr val="FF0000"/>
                </a:solidFill>
              </a:rPr>
              <a:t>OR</a:t>
            </a:r>
            <a:r>
              <a:rPr lang="en-US" dirty="0"/>
              <a:t> if relevant, the Educator Plan (Plan that is part of the Educator Evaluation System), signed by the educator’s supervisor.</a:t>
            </a:r>
          </a:p>
        </p:txBody>
      </p:sp>
      <p:sp>
        <p:nvSpPr>
          <p:cNvPr id="4" name="Slide Number Placeholder 3">
            <a:extLst>
              <a:ext uri="{FF2B5EF4-FFF2-40B4-BE49-F238E27FC236}">
                <a16:creationId xmlns:a16="http://schemas.microsoft.com/office/drawing/2014/main" id="{54FB1840-DD13-4256-9853-0217BEA7F92B}"/>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pic>
        <p:nvPicPr>
          <p:cNvPr id="6" name="Picture 5">
            <a:extLst>
              <a:ext uri="{FF2B5EF4-FFF2-40B4-BE49-F238E27FC236}">
                <a16:creationId xmlns:a16="http://schemas.microsoft.com/office/drawing/2014/main" id="{16537399-549C-424E-9C05-13F1D4D3ED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1924965" flipV="1">
            <a:off x="4629808" y="5004586"/>
            <a:ext cx="1537136" cy="1537136"/>
          </a:xfrm>
          <a:prstGeom prst="rect">
            <a:avLst/>
          </a:prstGeom>
        </p:spPr>
      </p:pic>
    </p:spTree>
    <p:extLst>
      <p:ext uri="{BB962C8B-B14F-4D97-AF65-F5344CB8AC3E}">
        <p14:creationId xmlns:p14="http://schemas.microsoft.com/office/powerpoint/2010/main" val="22934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0ED052-EA67-42C1-B805-2A37AF497458}"/>
              </a:ext>
            </a:extLst>
          </p:cNvPr>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
        <p:nvSpPr>
          <p:cNvPr id="3" name="Content Placeholder 2">
            <a:extLst>
              <a:ext uri="{FF2B5EF4-FFF2-40B4-BE49-F238E27FC236}">
                <a16:creationId xmlns:a16="http://schemas.microsoft.com/office/drawing/2014/main" id="{2416F246-20B4-4068-B103-601E820567FA}"/>
              </a:ext>
            </a:extLst>
          </p:cNvPr>
          <p:cNvSpPr>
            <a:spLocks noGrp="1"/>
          </p:cNvSpPr>
          <p:nvPr>
            <p:ph idx="13"/>
          </p:nvPr>
        </p:nvSpPr>
        <p:spPr/>
        <p:txBody>
          <a:bodyPr/>
          <a:lstStyle/>
          <a:p>
            <a:pPr marL="109538" lvl="0" indent="0">
              <a:spcBef>
                <a:spcPct val="20000"/>
              </a:spcBef>
              <a:buClrTx/>
              <a:buNone/>
              <a:defRPr/>
            </a:pPr>
            <a:r>
              <a:rPr lang="en-US" sz="2000" b="1" dirty="0">
                <a:solidFill>
                  <a:prstClr val="black"/>
                </a:solidFill>
              </a:rPr>
              <a:t>If employed in the role of the Professional license in a Massachusetts public school, the IPDP (and/or Educator Plan if being used for this purpose), must:                          </a:t>
            </a:r>
          </a:p>
          <a:p>
            <a:pPr lvl="1"/>
            <a:r>
              <a:rPr lang="en-US" sz="2000" dirty="0"/>
              <a:t>Align with School/School District PD Plans &amp; Goals; and</a:t>
            </a:r>
          </a:p>
          <a:p>
            <a:pPr lvl="1"/>
            <a:r>
              <a:rPr lang="en-US" sz="2000" dirty="0"/>
              <a:t>Receive initial approval and final endorsement of the Professional Development Plan from the educator’s  Supervisor.</a:t>
            </a:r>
          </a:p>
          <a:p>
            <a:pPr marL="0" indent="0">
              <a:buNone/>
            </a:pPr>
            <a:endParaRPr lang="en-US" dirty="0"/>
          </a:p>
        </p:txBody>
      </p:sp>
      <p:sp>
        <p:nvSpPr>
          <p:cNvPr id="4" name="Text Placeholder 3">
            <a:extLst>
              <a:ext uri="{FF2B5EF4-FFF2-40B4-BE49-F238E27FC236}">
                <a16:creationId xmlns:a16="http://schemas.microsoft.com/office/drawing/2014/main" id="{FBEBD35A-29E9-4E85-BC99-305047AA3DF3}"/>
              </a:ext>
            </a:extLst>
          </p:cNvPr>
          <p:cNvSpPr>
            <a:spLocks noGrp="1"/>
          </p:cNvSpPr>
          <p:nvPr>
            <p:ph type="body" idx="1"/>
          </p:nvPr>
        </p:nvSpPr>
        <p:spPr>
          <a:solidFill>
            <a:schemeClr val="accent2">
              <a:lumMod val="75000"/>
            </a:schemeClr>
          </a:solidFill>
        </p:spPr>
        <p:txBody>
          <a:bodyPr/>
          <a:lstStyle/>
          <a:p>
            <a:r>
              <a:rPr lang="en-US" dirty="0"/>
              <a:t>The Individual Professional Development Plan (IPDP)</a:t>
            </a:r>
          </a:p>
        </p:txBody>
      </p:sp>
      <p:sp>
        <p:nvSpPr>
          <p:cNvPr id="5" name="Text Placeholder 4">
            <a:extLst>
              <a:ext uri="{FF2B5EF4-FFF2-40B4-BE49-F238E27FC236}">
                <a16:creationId xmlns:a16="http://schemas.microsoft.com/office/drawing/2014/main" id="{94B84E6C-91FA-4F04-B7D9-0EE99A981E76}"/>
              </a:ext>
            </a:extLst>
          </p:cNvPr>
          <p:cNvSpPr>
            <a:spLocks noGrp="1"/>
          </p:cNvSpPr>
          <p:nvPr>
            <p:ph type="body" idx="15"/>
          </p:nvPr>
        </p:nvSpPr>
        <p:spPr>
          <a:xfrm>
            <a:off x="6313714" y="1321555"/>
            <a:ext cx="5452057" cy="791652"/>
          </a:xfrm>
          <a:solidFill>
            <a:schemeClr val="accent2">
              <a:lumMod val="75000"/>
            </a:schemeClr>
          </a:solidFill>
        </p:spPr>
        <p:txBody>
          <a:bodyPr/>
          <a:lstStyle/>
          <a:p>
            <a:r>
              <a:rPr lang="en-US" dirty="0"/>
              <a:t>The Educator Plan- part of Educator Evaluation</a:t>
            </a:r>
          </a:p>
        </p:txBody>
      </p:sp>
      <p:sp>
        <p:nvSpPr>
          <p:cNvPr id="6" name="Title 5">
            <a:extLst>
              <a:ext uri="{FF2B5EF4-FFF2-40B4-BE49-F238E27FC236}">
                <a16:creationId xmlns:a16="http://schemas.microsoft.com/office/drawing/2014/main" id="{48FA1C9E-A14B-4E49-9CB3-ABE018FD4E70}"/>
              </a:ext>
            </a:extLst>
          </p:cNvPr>
          <p:cNvSpPr>
            <a:spLocks noGrp="1"/>
          </p:cNvSpPr>
          <p:nvPr>
            <p:ph type="title"/>
          </p:nvPr>
        </p:nvSpPr>
        <p:spPr/>
        <p:txBody>
          <a:bodyPr/>
          <a:lstStyle/>
          <a:p>
            <a:r>
              <a:rPr lang="en-US" dirty="0"/>
              <a:t>The Individual Professional Development Plan (IPDP) and the Educator Plan</a:t>
            </a:r>
          </a:p>
        </p:txBody>
      </p:sp>
      <p:sp>
        <p:nvSpPr>
          <p:cNvPr id="7" name="Content Placeholder 6">
            <a:extLst>
              <a:ext uri="{FF2B5EF4-FFF2-40B4-BE49-F238E27FC236}">
                <a16:creationId xmlns:a16="http://schemas.microsoft.com/office/drawing/2014/main" id="{92185255-54D6-4A6E-9D17-3B263183D734}"/>
              </a:ext>
            </a:extLst>
          </p:cNvPr>
          <p:cNvSpPr>
            <a:spLocks noGrp="1"/>
          </p:cNvSpPr>
          <p:nvPr>
            <p:ph idx="16"/>
          </p:nvPr>
        </p:nvSpPr>
        <p:spPr>
          <a:xfrm>
            <a:off x="6313713" y="2346158"/>
            <a:ext cx="5452057" cy="3657467"/>
          </a:xfrm>
        </p:spPr>
        <p:txBody>
          <a:bodyPr/>
          <a:lstStyle/>
          <a:p>
            <a:pPr marL="0" lvl="0" indent="0">
              <a:buNone/>
            </a:pPr>
            <a:r>
              <a:rPr lang="en-US" sz="2000" b="1" dirty="0"/>
              <a:t>If using the Educator Plan, this Plan must include:</a:t>
            </a:r>
          </a:p>
          <a:p>
            <a:pPr lvl="1"/>
            <a:r>
              <a:rPr lang="en-US" sz="2000" dirty="0"/>
              <a:t>Educator Goals (Professional Practice and Student Learning)</a:t>
            </a:r>
          </a:p>
          <a:p>
            <a:pPr lvl="1"/>
            <a:r>
              <a:rPr lang="en-US" sz="2000" dirty="0"/>
              <a:t>Plan for implementation of goals</a:t>
            </a:r>
          </a:p>
          <a:p>
            <a:pPr lvl="1"/>
            <a:r>
              <a:rPr lang="en-US" sz="2000" dirty="0"/>
              <a:t>Signature of the educator’s supervisor</a:t>
            </a:r>
          </a:p>
        </p:txBody>
      </p:sp>
    </p:spTree>
    <p:extLst>
      <p:ext uri="{BB962C8B-B14F-4D97-AF65-F5344CB8AC3E}">
        <p14:creationId xmlns:p14="http://schemas.microsoft.com/office/powerpoint/2010/main" val="199811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3" y="288925"/>
            <a:ext cx="11370972" cy="679905"/>
          </a:xfrm>
        </p:spPr>
        <p:txBody>
          <a:bodyPr/>
          <a:lstStyle/>
          <a:p>
            <a:r>
              <a:rPr lang="en-US" dirty="0"/>
              <a:t>PDP Distribution –Primary area</a:t>
            </a:r>
          </a:p>
        </p:txBody>
      </p:sp>
      <p:sp>
        <p:nvSpPr>
          <p:cNvPr id="3" name="Content Placeholder 2"/>
          <p:cNvSpPr>
            <a:spLocks noGrp="1"/>
          </p:cNvSpPr>
          <p:nvPr>
            <p:ph idx="1"/>
          </p:nvPr>
        </p:nvSpPr>
        <p:spPr>
          <a:xfrm>
            <a:off x="410514" y="1037456"/>
            <a:ext cx="11370972" cy="5049746"/>
          </a:xfrm>
        </p:spPr>
        <p:txBody>
          <a:bodyPr/>
          <a:lstStyle/>
          <a:p>
            <a:pPr marL="342900" lvl="0" indent="-342900">
              <a:spcBef>
                <a:spcPts val="600"/>
              </a:spcBef>
              <a:spcAft>
                <a:spcPts val="1200"/>
              </a:spcAft>
              <a:buClrTx/>
              <a:buNone/>
            </a:pPr>
            <a:r>
              <a:rPr lang="en-US" sz="2400" dirty="0">
                <a:solidFill>
                  <a:schemeClr val="tx2">
                    <a:lumMod val="50000"/>
                  </a:schemeClr>
                </a:solidFill>
              </a:rPr>
              <a:t>The following requirements apply to the renewal of a Primary area license (even if the license is renewed early—up to one year from renewal/expiration date):</a:t>
            </a:r>
          </a:p>
          <a:p>
            <a:pPr marL="342900" lvl="0" indent="-342900">
              <a:spcBef>
                <a:spcPts val="600"/>
              </a:spcBef>
              <a:spcAft>
                <a:spcPts val="1200"/>
              </a:spcAft>
              <a:buClrTx/>
              <a:buNone/>
            </a:pPr>
            <a:r>
              <a:rPr lang="en-US" sz="2000" dirty="0">
                <a:solidFill>
                  <a:srgbClr val="FF0000"/>
                </a:solidFill>
              </a:rPr>
              <a:t>A minimum of 150 PDPs:</a:t>
            </a:r>
            <a:endParaRPr lang="en-US" sz="2000" b="1" dirty="0">
              <a:solidFill>
                <a:srgbClr val="FF0000"/>
              </a:solidFill>
            </a:endParaRPr>
          </a:p>
          <a:p>
            <a:pPr>
              <a:spcBef>
                <a:spcPts val="600"/>
              </a:spcBef>
              <a:spcAft>
                <a:spcPts val="1200"/>
              </a:spcAft>
              <a:buClrTx/>
            </a:pPr>
            <a:r>
              <a:rPr lang="en-US" sz="1600" dirty="0">
                <a:solidFill>
                  <a:schemeClr val="tx2">
                    <a:lumMod val="50000"/>
                  </a:schemeClr>
                </a:solidFill>
              </a:rPr>
              <a:t>At least 15 PDPs must be in content (subject matter knowledge) </a:t>
            </a:r>
          </a:p>
          <a:p>
            <a:pPr>
              <a:spcBef>
                <a:spcPts val="600"/>
              </a:spcBef>
              <a:spcAft>
                <a:spcPts val="1200"/>
              </a:spcAft>
              <a:buClrTx/>
            </a:pPr>
            <a:r>
              <a:rPr lang="en-US" sz="1600" dirty="0">
                <a:solidFill>
                  <a:schemeClr val="tx2">
                    <a:lumMod val="50000"/>
                  </a:schemeClr>
                </a:solidFill>
              </a:rPr>
              <a:t>At least 15 PDPs must be in pedagogy (professional skills and knowledge) </a:t>
            </a:r>
          </a:p>
          <a:p>
            <a:pPr>
              <a:spcBef>
                <a:spcPts val="600"/>
              </a:spcBef>
              <a:spcAft>
                <a:spcPts val="1200"/>
              </a:spcAft>
              <a:buClrTx/>
            </a:pPr>
            <a:r>
              <a:rPr lang="en-US" sz="1600" dirty="0">
                <a:solidFill>
                  <a:schemeClr val="tx2">
                    <a:lumMod val="50000"/>
                  </a:schemeClr>
                </a:solidFill>
              </a:rPr>
              <a:t>At least 15 PDPs must be in English as a Second Language (ESL), Sheltered English Immersion (SEI) or Bilingual </a:t>
            </a:r>
          </a:p>
          <a:p>
            <a:pPr>
              <a:spcBef>
                <a:spcPts val="600"/>
              </a:spcBef>
              <a:spcAft>
                <a:spcPts val="1200"/>
              </a:spcAft>
              <a:buClrTx/>
            </a:pPr>
            <a:r>
              <a:rPr lang="en-US" sz="1600" dirty="0">
                <a:solidFill>
                  <a:schemeClr val="tx2">
                    <a:lumMod val="50000"/>
                  </a:schemeClr>
                </a:solidFill>
              </a:rPr>
              <a:t>At least 15 PDPs must be in strategies for effective schooling for students with disabilities and instruction of students with diverse learning styles </a:t>
            </a:r>
          </a:p>
          <a:p>
            <a:pPr>
              <a:spcBef>
                <a:spcPts val="600"/>
              </a:spcBef>
              <a:spcAft>
                <a:spcPts val="1200"/>
              </a:spcAft>
              <a:buClrTx/>
            </a:pPr>
            <a:r>
              <a:rPr lang="en-US" sz="1600" dirty="0">
                <a:solidFill>
                  <a:schemeClr val="tx2">
                    <a:lumMod val="50000"/>
                  </a:schemeClr>
                </a:solidFill>
              </a:rPr>
              <a:t>The remaining required 90 PDPs may be earned through any combination of elective activities that address other educational issues and topics that improve student learning, or more on the above areas. The Primary area is the Professional license designated by an educator, upon renewal. It may be, but does not have to be, the license under which the educator is employed.</a:t>
            </a:r>
            <a:endParaRPr lang="en-US" sz="1600" dirty="0">
              <a:solidFill>
                <a:schemeClr val="tx2">
                  <a:lumMod val="50000"/>
                </a:schemeClr>
              </a:solidFill>
              <a:latin typeface="+mn-lt"/>
              <a:cs typeface="+mn-cs"/>
            </a:endParaRPr>
          </a:p>
          <a:p>
            <a:pPr marL="342900" lvl="1" indent="-342900">
              <a:spcBef>
                <a:spcPct val="20000"/>
              </a:spcBef>
              <a:buClrTx/>
              <a:buNone/>
            </a:pPr>
            <a:endParaRPr lang="en-US" sz="1600" dirty="0">
              <a:solidFill>
                <a:prstClr val="black"/>
              </a:solidFill>
              <a:latin typeface="+mn-lt"/>
              <a:cs typeface="+mn-cs"/>
            </a:endParaRPr>
          </a:p>
        </p:txBody>
      </p:sp>
      <p:sp>
        <p:nvSpPr>
          <p:cNvPr id="4" name="Slide Number Placeholder 3"/>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71706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673F9-7188-4BE2-9FBB-7A9789D9F28A}"/>
              </a:ext>
            </a:extLst>
          </p:cNvPr>
          <p:cNvSpPr>
            <a:spLocks noGrp="1"/>
          </p:cNvSpPr>
          <p:nvPr>
            <p:ph type="title"/>
          </p:nvPr>
        </p:nvSpPr>
        <p:spPr/>
        <p:txBody>
          <a:bodyPr/>
          <a:lstStyle/>
          <a:p>
            <a:r>
              <a:rPr lang="en-US" dirty="0"/>
              <a:t>PDP Distribution -Additional Area</a:t>
            </a:r>
          </a:p>
        </p:txBody>
      </p:sp>
      <p:sp>
        <p:nvSpPr>
          <p:cNvPr id="3" name="Content Placeholder 2">
            <a:extLst>
              <a:ext uri="{FF2B5EF4-FFF2-40B4-BE49-F238E27FC236}">
                <a16:creationId xmlns:a16="http://schemas.microsoft.com/office/drawing/2014/main" id="{C3EE5685-363E-42B4-BAFE-1D2C712530FF}"/>
              </a:ext>
            </a:extLst>
          </p:cNvPr>
          <p:cNvSpPr>
            <a:spLocks noGrp="1"/>
          </p:cNvSpPr>
          <p:nvPr>
            <p:ph idx="1"/>
          </p:nvPr>
        </p:nvSpPr>
        <p:spPr>
          <a:xfrm>
            <a:off x="302319" y="1137717"/>
            <a:ext cx="11370972" cy="5049746"/>
          </a:xfrm>
        </p:spPr>
        <p:txBody>
          <a:bodyPr/>
          <a:lstStyle/>
          <a:p>
            <a:pPr marL="0" indent="0">
              <a:buNone/>
            </a:pPr>
            <a:r>
              <a:rPr lang="en-US" sz="2000" dirty="0">
                <a:solidFill>
                  <a:prstClr val="black"/>
                </a:solidFill>
              </a:rPr>
              <a:t>The following requirements apply to the renewal of an </a:t>
            </a:r>
            <a:r>
              <a:rPr lang="en-US" sz="2000" dirty="0">
                <a:solidFill>
                  <a:srgbClr val="FF0000"/>
                </a:solidFill>
              </a:rPr>
              <a:t>ADDITIONAL </a:t>
            </a:r>
            <a:r>
              <a:rPr lang="en-US" sz="2000" dirty="0">
                <a:solidFill>
                  <a:prstClr val="black"/>
                </a:solidFill>
              </a:rPr>
              <a:t>area license (even if the license is renewed early—up to one year from renewal/expiration date):</a:t>
            </a:r>
          </a:p>
          <a:p>
            <a:pPr marL="0" indent="0">
              <a:buNone/>
            </a:pPr>
            <a:endParaRPr lang="en-US" sz="2000" dirty="0">
              <a:solidFill>
                <a:prstClr val="black"/>
              </a:solidFill>
            </a:endParaRPr>
          </a:p>
          <a:p>
            <a:pPr marL="0" indent="0">
              <a:buNone/>
            </a:pPr>
            <a:r>
              <a:rPr lang="en-US" sz="2000" dirty="0">
                <a:solidFill>
                  <a:srgbClr val="FF0000"/>
                </a:solidFill>
              </a:rPr>
              <a:t>A minimum of 30 PDPs:</a:t>
            </a:r>
          </a:p>
          <a:p>
            <a:r>
              <a:rPr lang="en-US" sz="2000" dirty="0">
                <a:solidFill>
                  <a:schemeClr val="tx1"/>
                </a:solidFill>
              </a:rPr>
              <a:t>At least 15 PDPs must be in content (subject matter knowledge). </a:t>
            </a:r>
          </a:p>
          <a:p>
            <a:r>
              <a:rPr lang="en-US" sz="2000" dirty="0">
                <a:solidFill>
                  <a:schemeClr val="tx1"/>
                </a:solidFill>
              </a:rPr>
              <a:t>The remaining 15 PDPs may be earned through any combination of elective activities that address other educational issues and topics that improve student learning, or more on any of the areas, i.e.,: content, pedagogy, ESL/SEI, etc. </a:t>
            </a:r>
          </a:p>
          <a:p>
            <a:pPr marL="463550" lvl="1" indent="0">
              <a:spcBef>
                <a:spcPct val="20000"/>
              </a:spcBef>
              <a:buClrTx/>
              <a:buNone/>
            </a:pPr>
            <a:endParaRPr lang="en-US" sz="2000" b="1" dirty="0">
              <a:solidFill>
                <a:prstClr val="black"/>
              </a:solidFill>
            </a:endParaRPr>
          </a:p>
          <a:p>
            <a:pPr marL="463550" lvl="1" indent="0">
              <a:spcBef>
                <a:spcPct val="20000"/>
              </a:spcBef>
              <a:buClrTx/>
              <a:buNone/>
            </a:pPr>
            <a:r>
              <a:rPr lang="en-US" sz="2000" b="1" dirty="0">
                <a:solidFill>
                  <a:schemeClr val="tx1"/>
                </a:solidFill>
              </a:rPr>
              <a:t>NOTE: </a:t>
            </a:r>
            <a:r>
              <a:rPr lang="en-US" sz="2000" dirty="0">
                <a:solidFill>
                  <a:schemeClr val="tx1"/>
                </a:solidFill>
              </a:rPr>
              <a:t>To renew one or more Additional area licenses alone, you must have already renewed a Primary area previously that has not yet expired, and the renewal of the Primary area must be greater than 12 months from the day of renewal.</a:t>
            </a:r>
          </a:p>
          <a:p>
            <a:pPr marL="463550" lvl="1" indent="0">
              <a:spcBef>
                <a:spcPct val="20000"/>
              </a:spcBef>
              <a:buClrTx/>
              <a:buNone/>
            </a:pPr>
            <a:endParaRPr lang="en-US" sz="2000" dirty="0">
              <a:solidFill>
                <a:srgbClr val="FF0000"/>
              </a:solidFill>
            </a:endParaRPr>
          </a:p>
          <a:p>
            <a:pPr marL="0" indent="0">
              <a:buNone/>
            </a:pPr>
            <a:endParaRPr lang="en-US" sz="2000" dirty="0">
              <a:solidFill>
                <a:prstClr val="black"/>
              </a:solidFill>
            </a:endParaRPr>
          </a:p>
          <a:p>
            <a:pPr marL="0" indent="0">
              <a:buNone/>
            </a:pPr>
            <a:endParaRPr lang="en-US" sz="2000" dirty="0">
              <a:solidFill>
                <a:prstClr val="black"/>
              </a:solidFill>
            </a:endParaRPr>
          </a:p>
          <a:p>
            <a:pPr marL="0" indent="0">
              <a:buNone/>
            </a:pPr>
            <a:endParaRPr lang="en-US" sz="1600" dirty="0">
              <a:solidFill>
                <a:prstClr val="black"/>
              </a:solidFill>
            </a:endParaRPr>
          </a:p>
          <a:p>
            <a:pPr marL="0" indent="0">
              <a:buNone/>
            </a:pPr>
            <a:endParaRPr lang="en-US" sz="1600" dirty="0">
              <a:solidFill>
                <a:prstClr val="black"/>
              </a:solidFill>
              <a:highlight>
                <a:srgbClr val="FFFF00"/>
              </a:highlight>
            </a:endParaRPr>
          </a:p>
          <a:p>
            <a:endParaRPr lang="en-US" sz="1600" dirty="0">
              <a:solidFill>
                <a:prstClr val="black"/>
              </a:solidFill>
              <a:highlight>
                <a:srgbClr val="FFFF00"/>
              </a:highlight>
            </a:endParaRPr>
          </a:p>
          <a:p>
            <a:endParaRPr lang="en-US" sz="1600" dirty="0">
              <a:solidFill>
                <a:prstClr val="black"/>
              </a:solidFill>
              <a:highlight>
                <a:srgbClr val="FFFF00"/>
              </a:highlight>
            </a:endParaRPr>
          </a:p>
          <a:p>
            <a:endParaRPr lang="en-US" dirty="0"/>
          </a:p>
        </p:txBody>
      </p:sp>
      <p:sp>
        <p:nvSpPr>
          <p:cNvPr id="4" name="Slide Number Placeholder 3">
            <a:extLst>
              <a:ext uri="{FF2B5EF4-FFF2-40B4-BE49-F238E27FC236}">
                <a16:creationId xmlns:a16="http://schemas.microsoft.com/office/drawing/2014/main" id="{BB44A1A0-4164-4A5B-99FB-A0E9DD7CB245}"/>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Tree>
    <p:extLst>
      <p:ext uri="{BB962C8B-B14F-4D97-AF65-F5344CB8AC3E}">
        <p14:creationId xmlns:p14="http://schemas.microsoft.com/office/powerpoint/2010/main" val="53587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E27F-59CD-4B75-BC31-C20CB1CF8C40}"/>
              </a:ext>
            </a:extLst>
          </p:cNvPr>
          <p:cNvSpPr>
            <a:spLocks noGrp="1"/>
          </p:cNvSpPr>
          <p:nvPr>
            <p:ph type="title"/>
          </p:nvPr>
        </p:nvSpPr>
        <p:spPr/>
        <p:txBody>
          <a:bodyPr/>
          <a:lstStyle/>
          <a:p>
            <a:r>
              <a:rPr lang="en-US" dirty="0"/>
              <a:t>Non-renewal of a Primary and/or Additional area license</a:t>
            </a:r>
          </a:p>
        </p:txBody>
      </p:sp>
      <p:sp>
        <p:nvSpPr>
          <p:cNvPr id="3" name="Content Placeholder 2">
            <a:extLst>
              <a:ext uri="{FF2B5EF4-FFF2-40B4-BE49-F238E27FC236}">
                <a16:creationId xmlns:a16="http://schemas.microsoft.com/office/drawing/2014/main" id="{740AB209-DE0B-45A9-A67F-5823DA4A46ED}"/>
              </a:ext>
            </a:extLst>
          </p:cNvPr>
          <p:cNvSpPr>
            <a:spLocks noGrp="1"/>
          </p:cNvSpPr>
          <p:nvPr>
            <p:ph idx="1"/>
          </p:nvPr>
        </p:nvSpPr>
        <p:spPr>
          <a:xfrm>
            <a:off x="62144" y="1225118"/>
            <a:ext cx="11876571" cy="5055031"/>
          </a:xfrm>
        </p:spPr>
        <p:txBody>
          <a:bodyPr/>
          <a:lstStyle/>
          <a:p>
            <a:pPr marL="463550" lvl="1" indent="0">
              <a:spcBef>
                <a:spcPct val="20000"/>
              </a:spcBef>
              <a:buClrTx/>
              <a:buNone/>
            </a:pPr>
            <a:r>
              <a:rPr lang="en-US" sz="1800" dirty="0">
                <a:solidFill>
                  <a:prstClr val="black"/>
                </a:solidFill>
              </a:rPr>
              <a:t>A Primary area or an Additional area license that is not renewed is deemed </a:t>
            </a:r>
            <a:r>
              <a:rPr lang="en-US" sz="1800" dirty="0">
                <a:solidFill>
                  <a:srgbClr val="FF0000"/>
                </a:solidFill>
              </a:rPr>
              <a:t>INACTIVE.</a:t>
            </a:r>
          </a:p>
          <a:p>
            <a:pPr marL="463550" lvl="1" indent="0">
              <a:spcBef>
                <a:spcPct val="20000"/>
              </a:spcBef>
              <a:buClrTx/>
              <a:buNone/>
            </a:pPr>
            <a:endParaRPr lang="en-US" sz="1800" dirty="0">
              <a:solidFill>
                <a:prstClr val="black"/>
              </a:solidFill>
            </a:endParaRPr>
          </a:p>
          <a:p>
            <a:pPr marL="463550" lvl="1" indent="0">
              <a:spcBef>
                <a:spcPct val="20000"/>
              </a:spcBef>
              <a:buClrTx/>
              <a:buNone/>
            </a:pPr>
            <a:r>
              <a:rPr lang="en-US" sz="1800" dirty="0">
                <a:solidFill>
                  <a:prstClr val="black"/>
                </a:solidFill>
              </a:rPr>
              <a:t>If an Inactive license is not renewed within 5 years, it becomes </a:t>
            </a:r>
            <a:r>
              <a:rPr lang="en-US" sz="1800" dirty="0">
                <a:solidFill>
                  <a:srgbClr val="FF0000"/>
                </a:solidFill>
              </a:rPr>
              <a:t>INVALID</a:t>
            </a:r>
          </a:p>
          <a:p>
            <a:pPr marL="463550" lvl="1" indent="0">
              <a:spcBef>
                <a:spcPct val="20000"/>
              </a:spcBef>
              <a:buClrTx/>
              <a:buNone/>
            </a:pPr>
            <a:endParaRPr lang="en-US" sz="1800" dirty="0">
              <a:solidFill>
                <a:prstClr val="black"/>
              </a:solidFill>
            </a:endParaRPr>
          </a:p>
          <a:p>
            <a:pPr marL="463550" lvl="1" indent="0">
              <a:spcBef>
                <a:spcPct val="20000"/>
              </a:spcBef>
              <a:buClrTx/>
              <a:buNone/>
            </a:pPr>
            <a:r>
              <a:rPr lang="en-US" sz="1800" dirty="0">
                <a:solidFill>
                  <a:prstClr val="black"/>
                </a:solidFill>
              </a:rPr>
              <a:t>The following requirements apply to the renewal of a </a:t>
            </a:r>
            <a:r>
              <a:rPr lang="en-US" sz="1800" u="sng" dirty="0">
                <a:solidFill>
                  <a:prstClr val="black"/>
                </a:solidFill>
              </a:rPr>
              <a:t>Primary area</a:t>
            </a:r>
            <a:r>
              <a:rPr lang="en-US" sz="1800" dirty="0">
                <a:solidFill>
                  <a:prstClr val="black"/>
                </a:solidFill>
              </a:rPr>
              <a:t> license that has been deemed </a:t>
            </a:r>
            <a:r>
              <a:rPr lang="en-US" sz="1800" b="1" dirty="0">
                <a:solidFill>
                  <a:prstClr val="black"/>
                </a:solidFill>
              </a:rPr>
              <a:t>Inactive </a:t>
            </a:r>
            <a:r>
              <a:rPr lang="en-US" sz="1800" dirty="0">
                <a:solidFill>
                  <a:prstClr val="black"/>
                </a:solidFill>
              </a:rPr>
              <a:t>or</a:t>
            </a:r>
            <a:r>
              <a:rPr lang="en-US" sz="1800" b="1" dirty="0">
                <a:solidFill>
                  <a:prstClr val="black"/>
                </a:solidFill>
              </a:rPr>
              <a:t> Invalid</a:t>
            </a:r>
            <a:r>
              <a:rPr lang="en-US" sz="1800" dirty="0">
                <a:solidFill>
                  <a:prstClr val="black"/>
                </a:solidFill>
              </a:rPr>
              <a:t>:</a:t>
            </a:r>
          </a:p>
          <a:p>
            <a:pPr marL="463550" lvl="1" indent="0">
              <a:spcBef>
                <a:spcPct val="20000"/>
              </a:spcBef>
              <a:buClrTx/>
              <a:buNone/>
            </a:pPr>
            <a:r>
              <a:rPr lang="en-US" sz="1800" dirty="0">
                <a:solidFill>
                  <a:prstClr val="black"/>
                </a:solidFill>
              </a:rPr>
              <a:t>A minimum of 150 PDPs:</a:t>
            </a:r>
            <a:endParaRPr lang="en-US" sz="1800" b="1" dirty="0">
              <a:solidFill>
                <a:prstClr val="black"/>
              </a:solidFill>
            </a:endParaRPr>
          </a:p>
          <a:p>
            <a:pPr marL="749300" lvl="1" indent="-285750">
              <a:spcBef>
                <a:spcPct val="20000"/>
              </a:spcBef>
              <a:buClrTx/>
            </a:pPr>
            <a:r>
              <a:rPr lang="en-US" sz="1800" dirty="0">
                <a:solidFill>
                  <a:prstClr val="black"/>
                </a:solidFill>
              </a:rPr>
              <a:t>At least 15 PDPs must be in content (subject matter knowledge) </a:t>
            </a:r>
          </a:p>
          <a:p>
            <a:pPr marL="749300" lvl="1" indent="-285750">
              <a:spcBef>
                <a:spcPct val="20000"/>
              </a:spcBef>
              <a:buClrTx/>
            </a:pPr>
            <a:r>
              <a:rPr lang="en-US" sz="1800" dirty="0">
                <a:solidFill>
                  <a:prstClr val="black"/>
                </a:solidFill>
              </a:rPr>
              <a:t>At least 15 PDPs must be in pedagogy (professional skills and knowledge)  </a:t>
            </a:r>
          </a:p>
          <a:p>
            <a:pPr marL="749300" lvl="1" indent="-285750">
              <a:spcBef>
                <a:spcPct val="20000"/>
              </a:spcBef>
              <a:buClrTx/>
            </a:pPr>
            <a:r>
              <a:rPr lang="en-US" sz="1800" dirty="0">
                <a:solidFill>
                  <a:prstClr val="black"/>
                </a:solidFill>
              </a:rPr>
              <a:t>At least 15 PDPs must be in English as a Second Language (ESL), Sheltered English Immersion (SEI) or Bilingual </a:t>
            </a:r>
          </a:p>
          <a:p>
            <a:pPr marL="749300" lvl="1" indent="-285750">
              <a:spcBef>
                <a:spcPct val="20000"/>
              </a:spcBef>
              <a:buClrTx/>
            </a:pPr>
            <a:r>
              <a:rPr lang="en-US" sz="1800" dirty="0">
                <a:solidFill>
                  <a:prstClr val="black"/>
                </a:solidFill>
              </a:rPr>
              <a:t>At least 15 PDPs must be in strategies for effective schooling for students with disabilities and instruction of students with diverse learning styles </a:t>
            </a:r>
          </a:p>
          <a:p>
            <a:pPr marL="749300" lvl="1" indent="-285750">
              <a:spcBef>
                <a:spcPct val="20000"/>
              </a:spcBef>
              <a:buClrTx/>
            </a:pPr>
            <a:r>
              <a:rPr lang="en-US" sz="1800" dirty="0">
                <a:solidFill>
                  <a:prstClr val="black"/>
                </a:solidFill>
              </a:rPr>
              <a:t>The remaining required 90 PDPs may be earned through any combination of elective activities that address other educational issues and topics that improve student learning, or more on any of the areas, i.e.,: content, pedagogy, ESL/SEI, etc. </a:t>
            </a:r>
          </a:p>
          <a:p>
            <a:pPr marL="231775" lvl="0" indent="0">
              <a:spcBef>
                <a:spcPct val="20000"/>
              </a:spcBef>
              <a:buClrTx/>
              <a:buNone/>
            </a:pPr>
            <a:endParaRPr lang="en-US" sz="1800" dirty="0">
              <a:solidFill>
                <a:prstClr val="black"/>
              </a:solidFill>
            </a:endParaRPr>
          </a:p>
          <a:p>
            <a:endParaRPr lang="en-US" dirty="0"/>
          </a:p>
        </p:txBody>
      </p:sp>
      <p:sp>
        <p:nvSpPr>
          <p:cNvPr id="4" name="Slide Number Placeholder 3">
            <a:extLst>
              <a:ext uri="{FF2B5EF4-FFF2-40B4-BE49-F238E27FC236}">
                <a16:creationId xmlns:a16="http://schemas.microsoft.com/office/drawing/2014/main" id="{7DE9BE47-26B9-4622-916E-82BFA9E088AB}"/>
              </a:ext>
            </a:extLst>
          </p:cNvPr>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24486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99F5-F3A5-4896-974D-47831257976E}"/>
              </a:ext>
            </a:extLst>
          </p:cNvPr>
          <p:cNvSpPr>
            <a:spLocks noGrp="1"/>
          </p:cNvSpPr>
          <p:nvPr>
            <p:ph type="title"/>
          </p:nvPr>
        </p:nvSpPr>
        <p:spPr/>
        <p:txBody>
          <a:bodyPr/>
          <a:lstStyle/>
          <a:p>
            <a:r>
              <a:rPr lang="en-US" dirty="0"/>
              <a:t>Renewing an INACTIVE Additional Area License</a:t>
            </a:r>
          </a:p>
        </p:txBody>
      </p:sp>
      <p:sp>
        <p:nvSpPr>
          <p:cNvPr id="3" name="Content Placeholder 2">
            <a:extLst>
              <a:ext uri="{FF2B5EF4-FFF2-40B4-BE49-F238E27FC236}">
                <a16:creationId xmlns:a16="http://schemas.microsoft.com/office/drawing/2014/main" id="{F83FD76E-230C-4686-9282-983DD2A704C3}"/>
              </a:ext>
            </a:extLst>
          </p:cNvPr>
          <p:cNvSpPr>
            <a:spLocks noGrp="1"/>
          </p:cNvSpPr>
          <p:nvPr>
            <p:ph idx="1"/>
          </p:nvPr>
        </p:nvSpPr>
        <p:spPr/>
        <p:txBody>
          <a:bodyPr/>
          <a:lstStyle/>
          <a:p>
            <a:pPr marL="463550" lvl="1" indent="0">
              <a:spcBef>
                <a:spcPct val="20000"/>
              </a:spcBef>
              <a:buClrTx/>
              <a:buNone/>
            </a:pPr>
            <a:r>
              <a:rPr lang="en-US" sz="2400" dirty="0">
                <a:solidFill>
                  <a:prstClr val="black"/>
                </a:solidFill>
              </a:rPr>
              <a:t>The following requirements apply to the renewal of an </a:t>
            </a:r>
            <a:r>
              <a:rPr lang="en-US" sz="2400" u="sng" dirty="0">
                <a:solidFill>
                  <a:prstClr val="black"/>
                </a:solidFill>
              </a:rPr>
              <a:t>Additional area</a:t>
            </a:r>
            <a:r>
              <a:rPr lang="en-US" sz="2400" dirty="0">
                <a:solidFill>
                  <a:prstClr val="black"/>
                </a:solidFill>
              </a:rPr>
              <a:t> license that has been deemed </a:t>
            </a:r>
            <a:r>
              <a:rPr lang="en-US" sz="2400" b="1" dirty="0">
                <a:solidFill>
                  <a:prstClr val="black"/>
                </a:solidFill>
              </a:rPr>
              <a:t>Inactive</a:t>
            </a:r>
            <a:r>
              <a:rPr lang="en-US" sz="2400" dirty="0">
                <a:solidFill>
                  <a:prstClr val="black"/>
                </a:solidFill>
              </a:rPr>
              <a:t>: </a:t>
            </a:r>
          </a:p>
          <a:p>
            <a:pPr marL="739775" lvl="1" indent="0">
              <a:spcBef>
                <a:spcPct val="20000"/>
              </a:spcBef>
              <a:buClrTx/>
              <a:buNone/>
            </a:pPr>
            <a:endParaRPr lang="en-US" sz="2400" dirty="0">
              <a:solidFill>
                <a:prstClr val="black"/>
              </a:solidFill>
            </a:endParaRPr>
          </a:p>
          <a:p>
            <a:pPr marL="739775" lvl="1" indent="0">
              <a:spcBef>
                <a:spcPct val="20000"/>
              </a:spcBef>
              <a:buClrTx/>
              <a:buNone/>
            </a:pPr>
            <a:r>
              <a:rPr lang="en-US" sz="2400" dirty="0">
                <a:solidFill>
                  <a:srgbClr val="FF0000"/>
                </a:solidFill>
              </a:rPr>
              <a:t>A minimum of 30 PDPs:</a:t>
            </a:r>
            <a:endParaRPr lang="en-US" sz="2400" b="1" dirty="0">
              <a:solidFill>
                <a:srgbClr val="FF0000"/>
              </a:solidFill>
            </a:endParaRPr>
          </a:p>
          <a:p>
            <a:pPr marL="869950" lvl="2" indent="0">
              <a:spcBef>
                <a:spcPct val="20000"/>
              </a:spcBef>
              <a:buClrTx/>
              <a:buNone/>
            </a:pPr>
            <a:r>
              <a:rPr lang="en-US" dirty="0">
                <a:solidFill>
                  <a:prstClr val="black"/>
                </a:solidFill>
              </a:rPr>
              <a:t>At least 15 PDPs out of 30 must be in content (subject matter knowledge). The remaining 15 PDPs may be earned through any combination of elective activities that address other educational issues and topics that improve student learning, or more on the above areas. </a:t>
            </a:r>
          </a:p>
          <a:p>
            <a:endParaRPr lang="en-US" dirty="0"/>
          </a:p>
        </p:txBody>
      </p:sp>
      <p:sp>
        <p:nvSpPr>
          <p:cNvPr id="4" name="Slide Number Placeholder 3">
            <a:extLst>
              <a:ext uri="{FF2B5EF4-FFF2-40B4-BE49-F238E27FC236}">
                <a16:creationId xmlns:a16="http://schemas.microsoft.com/office/drawing/2014/main" id="{57ADD994-94C2-48D9-AB1A-710E483692E8}"/>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143450946"/>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ESE PowerPoint Template 2017</Template>
  <TotalTime>2928</TotalTime>
  <Words>2805</Words>
  <Application>Microsoft Office PowerPoint</Application>
  <PresentationFormat>Widescreen</PresentationFormat>
  <Paragraphs>322</Paragraphs>
  <Slides>34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等线</vt:lpstr>
      <vt:lpstr>Segoe</vt:lpstr>
      <vt:lpstr>Segoe SemiBold</vt:lpstr>
      <vt:lpstr>Arial</vt:lpstr>
      <vt:lpstr>Bodoni MT Black</vt:lpstr>
      <vt:lpstr>Courier New</vt:lpstr>
      <vt:lpstr>Georgia</vt:lpstr>
      <vt:lpstr>Segoe UI</vt:lpstr>
      <vt:lpstr>Segoe UI Semibold</vt:lpstr>
      <vt:lpstr>Times New Roman</vt:lpstr>
      <vt:lpstr>Wingdings</vt:lpstr>
      <vt:lpstr>ESE PowerPoint Template 2017</vt:lpstr>
      <vt:lpstr>Renewing a Professional Teacher License</vt:lpstr>
      <vt:lpstr>Agenda</vt:lpstr>
      <vt:lpstr>Who Needs to Renew a Professional license?</vt:lpstr>
      <vt:lpstr>What is Required to Renew a Primary Area Professional License?</vt:lpstr>
      <vt:lpstr>The Individual Professional Development Plan (IPDP) and the Educator Plan</vt:lpstr>
      <vt:lpstr>PDP Distribution –Primary area</vt:lpstr>
      <vt:lpstr>PDP Distribution -Additional Area</vt:lpstr>
      <vt:lpstr>Non-renewal of a Primary and/or Additional area license</vt:lpstr>
      <vt:lpstr>Renewing an INACTIVE Additional Area License</vt:lpstr>
      <vt:lpstr>Renewing an INVALID Additional Area License</vt:lpstr>
      <vt:lpstr>Inactive License</vt:lpstr>
      <vt:lpstr>Invalid License</vt:lpstr>
      <vt:lpstr>Can I Renew a Professional License Before its Expiration Date?</vt:lpstr>
      <vt:lpstr>Example</vt:lpstr>
      <vt:lpstr>Professional Development Providers</vt:lpstr>
      <vt:lpstr>University and college PD programs/courses</vt:lpstr>
      <vt:lpstr>All other PD Providers</vt:lpstr>
      <vt:lpstr>Professional Development Activities and Point Equivalence</vt:lpstr>
      <vt:lpstr>How do I “bundle” PDPs?</vt:lpstr>
      <vt:lpstr>Example of Bundling PDPs</vt:lpstr>
      <vt:lpstr>Meeting the ESL/SEI/Bilingual  Requirement for Renewal of Licenses</vt:lpstr>
      <vt:lpstr>SEI Course PDP Carryover</vt:lpstr>
      <vt:lpstr>Grouping/Synchronizing Professional licenses</vt:lpstr>
      <vt:lpstr>Renewal Process</vt:lpstr>
      <vt:lpstr>Professional License Renewal Audit</vt:lpstr>
      <vt:lpstr>Endorsements</vt:lpstr>
      <vt:lpstr>Online Resources</vt:lpstr>
      <vt:lpstr>Office of Educator Licensure - www.doe.mass.edu/licensure</vt:lpstr>
      <vt:lpstr>Office of Educator Licensure - www.doe.mass.edu/licensure</vt:lpstr>
      <vt:lpstr>Office of Educator Licensure - www.doe.mass.edu/licensure</vt:lpstr>
      <vt:lpstr>    Office of Educator Licensure - www.doe.mass.edu/licensure</vt:lpstr>
      <vt:lpstr>Online DESE Resources to Assist with Licensure Renewal</vt:lpstr>
      <vt:lpstr>Thank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Renewing a Professional Teacher License</dc:title>
  <dc:creator>DESE</dc:creator>
  <cp:lastModifiedBy>Zou, Dong (EOE)</cp:lastModifiedBy>
  <cp:revision>345</cp:revision>
  <cp:lastPrinted>2021-03-16T03:09:25Z</cp:lastPrinted>
  <dcterms:created xsi:type="dcterms:W3CDTF">2017-11-28T14:49:47Z</dcterms:created>
  <dcterms:modified xsi:type="dcterms:W3CDTF">2024-01-24T17:00:43Z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24 2024 12:00AM</vt:lpwstr>
  </property>
</Properties>
</file>