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467" r:id="rId1"/>
  </p:sldMasterIdLst>
  <p:notesMasterIdLst>
    <p:notesMasterId r:id="rId9"/>
  </p:notesMasterIdLst>
  <p:sldIdLst>
    <p:sldId id="306" r:id="rId2"/>
    <p:sldId id="260" r:id="rId3"/>
    <p:sldId id="358" r:id="rId4"/>
    <p:sldId id="281" r:id="rId5"/>
    <p:sldId id="373" r:id="rId6"/>
    <p:sldId id="374" r:id="rId7"/>
    <p:sldId id="341" r:id="rId8"/>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guide id="3" orient="horz" pos="2949">
          <p15:clr>
            <a:srgbClr val="A4A3A4"/>
          </p15:clr>
        </p15:guide>
        <p15:guide id="4"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jc" initials="b" lastIdx="18" clrIdx="0"/>
  <p:cmAuthor id="2" name="Sinclair Slakk" initials="SS" lastIdx="1" clrIdx="1"/>
  <p:cmAuthor id="3" name="Erin Kennedy" initials="EK"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76" autoAdjust="0"/>
    <p:restoredTop sz="69535" autoAdjust="0"/>
  </p:normalViewPr>
  <p:slideViewPr>
    <p:cSldViewPr>
      <p:cViewPr>
        <p:scale>
          <a:sx n="69" d="100"/>
          <a:sy n="69" d="100"/>
        </p:scale>
        <p:origin x="2328" y="312"/>
      </p:cViewPr>
      <p:guideLst>
        <p:guide orient="horz" pos="2160"/>
        <p:guide pos="2880"/>
      </p:guideLst>
    </p:cSldViewPr>
  </p:slideViewPr>
  <p:notesTextViewPr>
    <p:cViewPr>
      <p:scale>
        <a:sx n="150" d="100"/>
        <a:sy n="150" d="100"/>
      </p:scale>
      <p:origin x="0" y="0"/>
    </p:cViewPr>
  </p:notesTextViewPr>
  <p:sorterViewPr>
    <p:cViewPr>
      <p:scale>
        <a:sx n="75" d="100"/>
        <a:sy n="75" d="100"/>
      </p:scale>
      <p:origin x="0" y="8868"/>
    </p:cViewPr>
  </p:sorterViewPr>
  <p:notesViewPr>
    <p:cSldViewPr>
      <p:cViewPr>
        <p:scale>
          <a:sx n="100" d="100"/>
          <a:sy n="100" d="100"/>
        </p:scale>
        <p:origin x="-1890" y="648"/>
      </p:cViewPr>
      <p:guideLst>
        <p:guide orient="horz" pos="2928"/>
        <p:guide pos="2208"/>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wrap="square" lIns="93932" tIns="46966" rIns="93932" bIns="46966" numCol="1" anchor="t" anchorCtr="0" compatLnSpc="1">
            <a:prstTxWarp prst="textNoShape">
              <a:avLst/>
            </a:prstTxWarp>
          </a:bodyPr>
          <a:lstStyle>
            <a:lvl1pPr algn="r">
              <a:defRPr sz="1200">
                <a:latin typeface="Calibri" pitchFamily="34" charset="0"/>
              </a:defRPr>
            </a:lvl1pPr>
          </a:lstStyle>
          <a:p>
            <a:pPr>
              <a:defRPr/>
            </a:pPr>
            <a:fld id="{C4CC4840-E113-4A01-B5D5-60FB679AE20B}" type="datetimeFigureOut">
              <a:rPr lang="en-US"/>
              <a:pPr>
                <a:defRPr/>
              </a:pPr>
              <a:t>8/3/2020</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pPr lvl="0"/>
            <a:endParaRPr lang="en-US" noProof="0"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wrap="square" lIns="93932" tIns="46966" rIns="93932" bIns="46966" numCol="1" anchor="b" anchorCtr="0" compatLnSpc="1">
            <a:prstTxWarp prst="textNoShape">
              <a:avLst/>
            </a:prstTxWarp>
          </a:bodyPr>
          <a:lstStyle>
            <a:lvl1pPr algn="r">
              <a:defRPr sz="1200">
                <a:latin typeface="Calibri" panose="020F0502020204030204" pitchFamily="34" charset="0"/>
              </a:defRPr>
            </a:lvl1pPr>
          </a:lstStyle>
          <a:p>
            <a:fld id="{1FAD8B23-4D5D-4FA4-927A-ED2E66B9B311}" type="slidenum">
              <a:rPr lang="en-US"/>
              <a:pPr/>
              <a:t>‹#›</a:t>
            </a:fld>
            <a:endParaRPr lang="en-US" dirty="0"/>
          </a:p>
        </p:txBody>
      </p:sp>
    </p:spTree>
    <p:extLst>
      <p:ext uri="{BB962C8B-B14F-4D97-AF65-F5344CB8AC3E}">
        <p14:creationId xmlns:p14="http://schemas.microsoft.com/office/powerpoint/2010/main" val="17843181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ea typeface="ＭＳ Ｐゴシック" panose="020B0600070205080204" pitchFamily="34" charset="-128"/>
            </a:endParaRPr>
          </a:p>
        </p:txBody>
      </p:sp>
      <p:sp>
        <p:nvSpPr>
          <p:cNvPr id="179204"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a:solidFill>
                  <a:srgbClr val="000000"/>
                </a:solidFill>
              </a:rPr>
              <a:t>Massachusetts Department of Elementary and Secondary Education</a:t>
            </a:r>
          </a:p>
        </p:txBody>
      </p:sp>
      <p:sp>
        <p:nvSpPr>
          <p:cNvPr id="158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98" indent="-293538" eaLnBrk="0" hangingPunct="0">
              <a:defRPr>
                <a:solidFill>
                  <a:schemeClr val="tx1"/>
                </a:solidFill>
                <a:latin typeface="Arial" panose="020B0604020202020204" pitchFamily="34" charset="0"/>
                <a:ea typeface="ＭＳ Ｐゴシック" panose="020B0600070205080204" pitchFamily="34" charset="-128"/>
              </a:defRPr>
            </a:lvl2pPr>
            <a:lvl3pPr marL="1174151" indent="-234830" eaLnBrk="0" hangingPunct="0">
              <a:defRPr>
                <a:solidFill>
                  <a:schemeClr val="tx1"/>
                </a:solidFill>
                <a:latin typeface="Arial" panose="020B0604020202020204" pitchFamily="34" charset="0"/>
                <a:ea typeface="ＭＳ Ｐゴシック" panose="020B0600070205080204" pitchFamily="34" charset="-128"/>
              </a:defRPr>
            </a:lvl3pPr>
            <a:lvl4pPr marL="1643812" indent="-234830" eaLnBrk="0" hangingPunct="0">
              <a:defRPr>
                <a:solidFill>
                  <a:schemeClr val="tx1"/>
                </a:solidFill>
                <a:latin typeface="Arial" panose="020B0604020202020204" pitchFamily="34" charset="0"/>
                <a:ea typeface="ＭＳ Ｐゴシック" panose="020B0600070205080204" pitchFamily="34" charset="-128"/>
              </a:defRPr>
            </a:lvl4pPr>
            <a:lvl5pPr marL="2113473" indent="-234830" eaLnBrk="0" hangingPunct="0">
              <a:defRPr>
                <a:solidFill>
                  <a:schemeClr val="tx1"/>
                </a:solidFill>
                <a:latin typeface="Arial" panose="020B0604020202020204" pitchFamily="34" charset="0"/>
                <a:ea typeface="ＭＳ Ｐゴシック" panose="020B0600070205080204" pitchFamily="34" charset="-128"/>
              </a:defRPr>
            </a:lvl5pPr>
            <a:lvl6pPr marL="2583132"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793"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45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211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6F3E685-105C-4338-B70A-C8462374AC96}" type="slidenum">
              <a:rPr lang="en-US">
                <a:solidFill>
                  <a:srgbClr val="000000"/>
                </a:solidFill>
                <a:latin typeface="Calibri" panose="020F0502020204030204" pitchFamily="34" charset="0"/>
              </a:rPr>
              <a:pPr eaLnBrk="1" hangingPunct="1"/>
              <a:t>1</a:t>
            </a:fld>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177867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t>Purpose</a:t>
            </a:r>
            <a:r>
              <a:rPr lang="en-US" dirty="0"/>
              <a:t>: To discuss overarching points about ELs and vocabulary development.</a:t>
            </a:r>
          </a:p>
          <a:p>
            <a:r>
              <a:rPr lang="en-US" b="1" dirty="0"/>
              <a:t>Time</a:t>
            </a:r>
            <a:r>
              <a:rPr lang="en-US" dirty="0"/>
              <a:t>: 4 min</a:t>
            </a:r>
          </a:p>
          <a:p>
            <a:r>
              <a:rPr lang="en-US" b="1" dirty="0"/>
              <a:t>Procedure</a:t>
            </a:r>
            <a:r>
              <a:rPr lang="en-US" dirty="0"/>
              <a:t>: Review the quotes on the slide. </a:t>
            </a:r>
          </a:p>
          <a:p>
            <a:r>
              <a:rPr lang="en-US" b="1" dirty="0"/>
              <a:t>Talking Points</a:t>
            </a:r>
            <a:r>
              <a:rPr lang="en-US" dirty="0"/>
              <a:t>: Given all of the background facts, research, theory, and new demands in classrooms for students, what does this mean for teachers in regard to vocabulary development in every classroom where English language learners are placed or elect courses?</a:t>
            </a:r>
          </a:p>
          <a:p>
            <a:r>
              <a:rPr lang="en-US" dirty="0"/>
              <a:t> </a:t>
            </a:r>
          </a:p>
          <a:p>
            <a:r>
              <a:rPr lang="en-US" dirty="0"/>
              <a:t>Source: </a:t>
            </a:r>
            <a:r>
              <a:rPr lang="en-US" dirty="0" err="1"/>
              <a:t>Torgeson</a:t>
            </a:r>
            <a:r>
              <a:rPr lang="en-US" dirty="0"/>
              <a:t>. 2005. </a:t>
            </a:r>
            <a:r>
              <a:rPr lang="en-US" i="1" dirty="0"/>
              <a:t>Using data and interventions to leave no child behind: Methods for younger and older children. </a:t>
            </a:r>
            <a:r>
              <a:rPr lang="en-US" dirty="0"/>
              <a:t>Florida Center for Reading Research.</a:t>
            </a:r>
          </a:p>
        </p:txBody>
      </p:sp>
      <p:sp>
        <p:nvSpPr>
          <p:cNvPr id="184324"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a:solidFill>
                  <a:srgbClr val="000000"/>
                </a:solidFill>
              </a:rPr>
              <a:t>Massachusetts Department of Elementary and Secondary Education</a:t>
            </a:r>
          </a:p>
        </p:txBody>
      </p:sp>
      <p:sp>
        <p:nvSpPr>
          <p:cNvPr id="163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98" indent="-293538" eaLnBrk="0" hangingPunct="0">
              <a:defRPr>
                <a:solidFill>
                  <a:schemeClr val="tx1"/>
                </a:solidFill>
                <a:latin typeface="Arial" panose="020B0604020202020204" pitchFamily="34" charset="0"/>
                <a:ea typeface="ＭＳ Ｐゴシック" panose="020B0600070205080204" pitchFamily="34" charset="-128"/>
              </a:defRPr>
            </a:lvl2pPr>
            <a:lvl3pPr marL="1174151" indent="-234830" eaLnBrk="0" hangingPunct="0">
              <a:defRPr>
                <a:solidFill>
                  <a:schemeClr val="tx1"/>
                </a:solidFill>
                <a:latin typeface="Arial" panose="020B0604020202020204" pitchFamily="34" charset="0"/>
                <a:ea typeface="ＭＳ Ｐゴシック" panose="020B0600070205080204" pitchFamily="34" charset="-128"/>
              </a:defRPr>
            </a:lvl3pPr>
            <a:lvl4pPr marL="1643812" indent="-234830" eaLnBrk="0" hangingPunct="0">
              <a:defRPr>
                <a:solidFill>
                  <a:schemeClr val="tx1"/>
                </a:solidFill>
                <a:latin typeface="Arial" panose="020B0604020202020204" pitchFamily="34" charset="0"/>
                <a:ea typeface="ＭＳ Ｐゴシック" panose="020B0600070205080204" pitchFamily="34" charset="-128"/>
              </a:defRPr>
            </a:lvl4pPr>
            <a:lvl5pPr marL="2113473" indent="-234830" eaLnBrk="0" hangingPunct="0">
              <a:defRPr>
                <a:solidFill>
                  <a:schemeClr val="tx1"/>
                </a:solidFill>
                <a:latin typeface="Arial" panose="020B0604020202020204" pitchFamily="34" charset="0"/>
                <a:ea typeface="ＭＳ Ｐゴシック" panose="020B0600070205080204" pitchFamily="34" charset="-128"/>
              </a:defRPr>
            </a:lvl5pPr>
            <a:lvl6pPr marL="2583132"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793"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45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211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8E890BA-FA38-4265-9A33-311A7F8B5167}" type="slidenum">
              <a:rPr lang="en-US">
                <a:solidFill>
                  <a:srgbClr val="000000"/>
                </a:solidFill>
                <a:latin typeface="Calibri" panose="020F0502020204030204" pitchFamily="34" charset="0"/>
              </a:rPr>
              <a:pPr eaLnBrk="1" hangingPunct="1"/>
              <a:t>2</a:t>
            </a:fld>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892699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t>Purpose</a:t>
            </a:r>
            <a:r>
              <a:rPr lang="en-US" dirty="0"/>
              <a:t>: Modeling how to choose vocabulary.</a:t>
            </a:r>
          </a:p>
          <a:p>
            <a:r>
              <a:rPr lang="en-US" b="1" dirty="0"/>
              <a:t>Time</a:t>
            </a:r>
            <a:r>
              <a:rPr lang="en-US" dirty="0"/>
              <a:t>: 2 min</a:t>
            </a:r>
          </a:p>
          <a:p>
            <a:r>
              <a:rPr lang="en-US" b="1" dirty="0"/>
              <a:t>Talking Points</a:t>
            </a:r>
            <a:r>
              <a:rPr lang="en-US" dirty="0"/>
              <a:t>:</a:t>
            </a:r>
          </a:p>
          <a:p>
            <a:pPr marL="172839" indent="-172839">
              <a:buFont typeface="Arial"/>
              <a:buChar char="•"/>
            </a:pPr>
            <a:r>
              <a:rPr lang="en-US" dirty="0"/>
              <a:t>Teachers can identify huge numbers of words within a text that can be identified by the 3 Tiers. We can</a:t>
            </a:r>
            <a:r>
              <a:rPr lang="ja-JP" altLang="en-US" dirty="0"/>
              <a:t>’</a:t>
            </a:r>
            <a:r>
              <a:rPr lang="en-US" dirty="0"/>
              <a:t>t possibly teach them all!</a:t>
            </a:r>
          </a:p>
          <a:p>
            <a:pPr marL="172839" indent="-172839">
              <a:buFont typeface="Arial"/>
              <a:buChar char="•"/>
            </a:pPr>
            <a:r>
              <a:rPr lang="en-US" dirty="0"/>
              <a:t>We do need to consider teaching all 3 Tiers in different ways but need to take time to think about where and how we spend our time on vocabulary development so that it both tackles the academic language development of ALL students and ensures we are considering the particular vocabulary challenges that texts and classroom interactions might pose for ELs. </a:t>
            </a:r>
          </a:p>
          <a:p>
            <a:pPr marL="172839" indent="-172839">
              <a:buFont typeface="Arial"/>
              <a:buChar char="•"/>
            </a:pPr>
            <a:r>
              <a:rPr lang="en-US" dirty="0"/>
              <a:t>This is your choice as teachers when thinking about the students in front of you who YOU know best. We must address vocabulary development, but we can be strategic. </a:t>
            </a:r>
          </a:p>
          <a:p>
            <a:pPr marL="172839" indent="-172839">
              <a:buFont typeface="Arial"/>
              <a:buChar char="•"/>
            </a:pPr>
            <a:r>
              <a:rPr lang="en-US" dirty="0"/>
              <a:t>Here are some criteria to consider when deciding which words are BEST to pre-teach in general and which words are ESPECIALLY critical for ELs. </a:t>
            </a:r>
          </a:p>
          <a:p>
            <a:pPr marL="633742" lvl="1" indent="-172839">
              <a:buFont typeface="Arial"/>
              <a:buChar char="•"/>
            </a:pPr>
            <a:r>
              <a:rPr lang="en-US" dirty="0">
                <a:cs typeface="ＭＳ Ｐゴシック" charset="0"/>
              </a:rPr>
              <a:t>Importance and utility: How important is this word for understanding the text? For conversation? (Characteristic of mature language users and found in a wide variety of contexts)</a:t>
            </a:r>
          </a:p>
          <a:p>
            <a:pPr marL="633742" lvl="1" indent="-172839">
              <a:buFont typeface="Arial"/>
              <a:buChar char="•"/>
            </a:pPr>
            <a:r>
              <a:rPr lang="en-US" dirty="0">
                <a:cs typeface="ＭＳ Ｐゴシック" charset="0"/>
              </a:rPr>
              <a:t>Instructional potential: Can students build rich representations and easily connect to other words/concepts? (Can you work with this word?) </a:t>
            </a:r>
          </a:p>
          <a:p>
            <a:pPr marL="633742" lvl="1" indent="-172839">
              <a:buFont typeface="Arial"/>
              <a:buChar char="•"/>
            </a:pPr>
            <a:r>
              <a:rPr lang="en-US" dirty="0">
                <a:cs typeface="ＭＳ Ｐゴシック" charset="0"/>
              </a:rPr>
              <a:t>Conceptual understanding: Do students understand the general concept but this word provides precision and specificity? (Can you make a connection to students</a:t>
            </a:r>
            <a:r>
              <a:rPr lang="ja-JP" altLang="en-US" dirty="0">
                <a:cs typeface="ＭＳ Ｐゴシック" charset="0"/>
              </a:rPr>
              <a:t>’</a:t>
            </a:r>
            <a:r>
              <a:rPr lang="en-US" dirty="0">
                <a:cs typeface="ＭＳ Ｐゴシック" charset="0"/>
              </a:rPr>
              <a:t> learning, background, language?) </a:t>
            </a:r>
          </a:p>
        </p:txBody>
      </p:sp>
      <p:sp>
        <p:nvSpPr>
          <p:cNvPr id="20070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a:solidFill>
                  <a:srgbClr val="000000"/>
                </a:solidFill>
              </a:rPr>
              <a:t>Massachusetts Department of Elementary and Secondary Education</a:t>
            </a:r>
          </a:p>
        </p:txBody>
      </p:sp>
      <p:sp>
        <p:nvSpPr>
          <p:cNvPr id="180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98" indent="-293538" eaLnBrk="0" hangingPunct="0">
              <a:defRPr>
                <a:solidFill>
                  <a:schemeClr val="tx1"/>
                </a:solidFill>
                <a:latin typeface="Arial" panose="020B0604020202020204" pitchFamily="34" charset="0"/>
                <a:ea typeface="ＭＳ Ｐゴシック" panose="020B0600070205080204" pitchFamily="34" charset="-128"/>
              </a:defRPr>
            </a:lvl2pPr>
            <a:lvl3pPr marL="1174151" indent="-234830" eaLnBrk="0" hangingPunct="0">
              <a:defRPr>
                <a:solidFill>
                  <a:schemeClr val="tx1"/>
                </a:solidFill>
                <a:latin typeface="Arial" panose="020B0604020202020204" pitchFamily="34" charset="0"/>
                <a:ea typeface="ＭＳ Ｐゴシック" panose="020B0600070205080204" pitchFamily="34" charset="-128"/>
              </a:defRPr>
            </a:lvl3pPr>
            <a:lvl4pPr marL="1643812" indent="-234830" eaLnBrk="0" hangingPunct="0">
              <a:defRPr>
                <a:solidFill>
                  <a:schemeClr val="tx1"/>
                </a:solidFill>
                <a:latin typeface="Arial" panose="020B0604020202020204" pitchFamily="34" charset="0"/>
                <a:ea typeface="ＭＳ Ｐゴシック" panose="020B0600070205080204" pitchFamily="34" charset="-128"/>
              </a:defRPr>
            </a:lvl4pPr>
            <a:lvl5pPr marL="2113473" indent="-234830" eaLnBrk="0" hangingPunct="0">
              <a:defRPr>
                <a:solidFill>
                  <a:schemeClr val="tx1"/>
                </a:solidFill>
                <a:latin typeface="Arial" panose="020B0604020202020204" pitchFamily="34" charset="0"/>
                <a:ea typeface="ＭＳ Ｐゴシック" panose="020B0600070205080204" pitchFamily="34" charset="-128"/>
              </a:defRPr>
            </a:lvl5pPr>
            <a:lvl6pPr marL="2583132"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793"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45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211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1BD2959-BBB0-4770-B1CA-255FF334172E}" type="slidenum">
              <a:rPr lang="en-US">
                <a:solidFill>
                  <a:srgbClr val="000000"/>
                </a:solidFill>
                <a:latin typeface="Calibri" panose="020F0502020204030204" pitchFamily="34" charset="0"/>
              </a:rPr>
              <a:pPr eaLnBrk="1" hangingPunct="1"/>
              <a:t>3</a:t>
            </a:fld>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57122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t>Purpose: </a:t>
            </a:r>
            <a:r>
              <a:rPr lang="en-US" dirty="0"/>
              <a:t>Introduce 7 step process for </a:t>
            </a:r>
            <a:r>
              <a:rPr lang="en-US" b="1" dirty="0"/>
              <a:t>pre-teaching</a:t>
            </a:r>
            <a:r>
              <a:rPr lang="en-US" dirty="0"/>
              <a:t> vocabulary.</a:t>
            </a:r>
            <a:endParaRPr lang="en-US" sz="1400" dirty="0"/>
          </a:p>
          <a:p>
            <a:r>
              <a:rPr lang="en-US" b="1" dirty="0"/>
              <a:t>Time</a:t>
            </a:r>
            <a:r>
              <a:rPr lang="en-US" dirty="0"/>
              <a:t>: 5 min</a:t>
            </a:r>
            <a:endParaRPr lang="en-US" sz="1400" dirty="0"/>
          </a:p>
          <a:p>
            <a:r>
              <a:rPr lang="en-US" b="1" dirty="0"/>
              <a:t>Talking Points</a:t>
            </a:r>
            <a:r>
              <a:rPr lang="en-US" dirty="0"/>
              <a:t>:</a:t>
            </a:r>
            <a:endParaRPr lang="en-US" sz="1400" dirty="0"/>
          </a:p>
          <a:p>
            <a:pPr marL="172839" indent="-172839">
              <a:buFont typeface="Arial"/>
              <a:buChar char="•"/>
            </a:pPr>
            <a:r>
              <a:rPr lang="en-US" dirty="0"/>
              <a:t>This 7-Step process for pre-teaching select vocabulary is composed of 7 very specific steps. </a:t>
            </a:r>
            <a:endParaRPr lang="en-US" sz="1400" dirty="0"/>
          </a:p>
          <a:p>
            <a:pPr marL="633742" lvl="1" indent="-172839">
              <a:buFont typeface="Arial"/>
              <a:buChar char="•"/>
            </a:pPr>
            <a:r>
              <a:rPr lang="en-US" dirty="0"/>
              <a:t>Students are asked to repeat the word three times for pronunciation and oral recognition.  </a:t>
            </a:r>
            <a:endParaRPr lang="en-US" sz="1400" dirty="0"/>
          </a:p>
          <a:p>
            <a:pPr marL="633742" lvl="1" indent="-172839">
              <a:buFont typeface="Arial"/>
              <a:buChar char="•"/>
            </a:pPr>
            <a:r>
              <a:rPr lang="en-US" dirty="0"/>
              <a:t>Teacher introduces the word by lifting it from the text in the sentence in which it appears.</a:t>
            </a:r>
            <a:endParaRPr lang="en-US" sz="1400" dirty="0"/>
          </a:p>
          <a:p>
            <a:pPr marL="633742" lvl="1" indent="-172839">
              <a:buFont typeface="Arial"/>
              <a:buChar char="•"/>
            </a:pPr>
            <a:r>
              <a:rPr lang="en-US" dirty="0"/>
              <a:t>Teacher provides the dictionary definition appropriate for the context.</a:t>
            </a:r>
            <a:endParaRPr lang="en-US" sz="1400" dirty="0"/>
          </a:p>
          <a:p>
            <a:pPr marL="633742" lvl="1" indent="-172839">
              <a:buFont typeface="Arial"/>
              <a:buChar char="•"/>
            </a:pPr>
            <a:r>
              <a:rPr lang="en-US" dirty="0"/>
              <a:t>Teacher then gives a student-friendly definition to further clarify the meaning/context.</a:t>
            </a:r>
            <a:endParaRPr lang="en-US" sz="1400" dirty="0"/>
          </a:p>
          <a:p>
            <a:pPr marL="633742" lvl="1" indent="-172839">
              <a:buFont typeface="Arial"/>
              <a:buChar char="•"/>
            </a:pPr>
            <a:r>
              <a:rPr lang="en-US" dirty="0"/>
              <a:t>Teacher tells students something about the word that is relevant to the context in which it is used. Is it </a:t>
            </a:r>
            <a:r>
              <a:rPr lang="en-US" dirty="0" err="1"/>
              <a:t>polysemous</a:t>
            </a:r>
            <a:r>
              <a:rPr lang="en-US" dirty="0"/>
              <a:t>, present tense, past tense, cognate, etc.?</a:t>
            </a:r>
            <a:endParaRPr lang="en-US" sz="1400" dirty="0"/>
          </a:p>
          <a:p>
            <a:pPr marL="633742" lvl="1" indent="-172839">
              <a:buFont typeface="Arial"/>
              <a:buChar char="•"/>
            </a:pPr>
            <a:r>
              <a:rPr lang="en-US" dirty="0"/>
              <a:t>Teacher engages students in oral interaction to develop word/concept knowledge.</a:t>
            </a:r>
            <a:endParaRPr lang="en-US" sz="1400" dirty="0"/>
          </a:p>
          <a:p>
            <a:pPr marL="633742" lvl="1" indent="-172839">
              <a:buFont typeface="Arial"/>
              <a:buChar char="•"/>
            </a:pPr>
            <a:r>
              <a:rPr lang="en-US" dirty="0"/>
              <a:t>Teacher reminds and explains to students how new words will be used. There is NO writing by students at this time.</a:t>
            </a:r>
            <a:endParaRPr lang="en-US" sz="1400" dirty="0"/>
          </a:p>
          <a:p>
            <a:pPr marL="172839" indent="-172839">
              <a:buFont typeface="Arial"/>
              <a:buChar char="•"/>
            </a:pPr>
            <a:r>
              <a:rPr lang="en-US" dirty="0"/>
              <a:t>This pre-reading vocabulary process is JUST the first step in exposing students to the vocabulary – students need an average of 7–20 exposures to a word to know the word/concept. The number of exposures differs depending on students’ L1 development, whether the word is a cognate to their own language, whether it is abstract versus a concrete concept/word, etc. The purpose of this strategy is so that ELs will recognize the vocabulary when they begin to read.</a:t>
            </a:r>
            <a:endParaRPr lang="en-US" sz="1400" dirty="0"/>
          </a:p>
          <a:p>
            <a:pPr marL="172839" indent="-172839">
              <a:buFont typeface="Arial"/>
              <a:buChar char="•"/>
            </a:pPr>
            <a:r>
              <a:rPr lang="en-US" dirty="0"/>
              <a:t>This is actually a very quick, manageable process for pre-teaching vocabulary prior to beginning a lesson or a text being read. It involves very little time from a class, yet the benefits for the English language learners are invaluable.</a:t>
            </a:r>
            <a:endParaRPr lang="en-US" sz="1400" dirty="0"/>
          </a:p>
        </p:txBody>
      </p:sp>
      <p:sp>
        <p:nvSpPr>
          <p:cNvPr id="20582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a:solidFill>
                  <a:srgbClr val="000000"/>
                </a:solidFill>
              </a:rPr>
              <a:t>Massachusetts Department of Elementary and Secondary Education</a:t>
            </a:r>
          </a:p>
        </p:txBody>
      </p:sp>
      <p:sp>
        <p:nvSpPr>
          <p:cNvPr id="185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98" indent="-293538" eaLnBrk="0" hangingPunct="0">
              <a:defRPr>
                <a:solidFill>
                  <a:schemeClr val="tx1"/>
                </a:solidFill>
                <a:latin typeface="Arial" panose="020B0604020202020204" pitchFamily="34" charset="0"/>
                <a:ea typeface="ＭＳ Ｐゴシック" panose="020B0600070205080204" pitchFamily="34" charset="-128"/>
              </a:defRPr>
            </a:lvl2pPr>
            <a:lvl3pPr marL="1174151" indent="-234830" eaLnBrk="0" hangingPunct="0">
              <a:defRPr>
                <a:solidFill>
                  <a:schemeClr val="tx1"/>
                </a:solidFill>
                <a:latin typeface="Arial" panose="020B0604020202020204" pitchFamily="34" charset="0"/>
                <a:ea typeface="ＭＳ Ｐゴシック" panose="020B0600070205080204" pitchFamily="34" charset="-128"/>
              </a:defRPr>
            </a:lvl3pPr>
            <a:lvl4pPr marL="1643812" indent="-234830" eaLnBrk="0" hangingPunct="0">
              <a:defRPr>
                <a:solidFill>
                  <a:schemeClr val="tx1"/>
                </a:solidFill>
                <a:latin typeface="Arial" panose="020B0604020202020204" pitchFamily="34" charset="0"/>
                <a:ea typeface="ＭＳ Ｐゴシック" panose="020B0600070205080204" pitchFamily="34" charset="-128"/>
              </a:defRPr>
            </a:lvl4pPr>
            <a:lvl5pPr marL="2113473" indent="-234830" eaLnBrk="0" hangingPunct="0">
              <a:defRPr>
                <a:solidFill>
                  <a:schemeClr val="tx1"/>
                </a:solidFill>
                <a:latin typeface="Arial" panose="020B0604020202020204" pitchFamily="34" charset="0"/>
                <a:ea typeface="ＭＳ Ｐゴシック" panose="020B0600070205080204" pitchFamily="34" charset="-128"/>
              </a:defRPr>
            </a:lvl5pPr>
            <a:lvl6pPr marL="2583132"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793"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45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211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5B7CDAA-5DFD-4385-91A6-4F29073AA20A}" type="slidenum">
              <a:rPr lang="en-US">
                <a:solidFill>
                  <a:srgbClr val="000000"/>
                </a:solidFill>
                <a:latin typeface="Calibri" panose="020F0502020204030204" pitchFamily="34" charset="0"/>
              </a:rPr>
              <a:pPr eaLnBrk="1" hangingPunct="1"/>
              <a:t>4</a:t>
            </a:fld>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1756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bwMode="auto">
          <a:xfrm>
            <a:off x="3853074" y="8894921"/>
            <a:ext cx="3066733" cy="4681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56" indent="-293521" eaLnBrk="0" hangingPunct="0">
              <a:defRPr>
                <a:solidFill>
                  <a:schemeClr val="tx1"/>
                </a:solidFill>
                <a:latin typeface="Arial" panose="020B0604020202020204" pitchFamily="34" charset="0"/>
                <a:ea typeface="ＭＳ Ｐゴシック" panose="020B0600070205080204" pitchFamily="34" charset="-128"/>
              </a:defRPr>
            </a:lvl2pPr>
            <a:lvl3pPr marL="1174087" indent="-234817" eaLnBrk="0" hangingPunct="0">
              <a:defRPr>
                <a:solidFill>
                  <a:schemeClr val="tx1"/>
                </a:solidFill>
                <a:latin typeface="Arial" panose="020B0604020202020204" pitchFamily="34" charset="0"/>
                <a:ea typeface="ＭＳ Ｐゴシック" panose="020B0600070205080204" pitchFamily="34" charset="-128"/>
              </a:defRPr>
            </a:lvl3pPr>
            <a:lvl4pPr marL="1643721" indent="-234817" eaLnBrk="0" hangingPunct="0">
              <a:defRPr>
                <a:solidFill>
                  <a:schemeClr val="tx1"/>
                </a:solidFill>
                <a:latin typeface="Arial" panose="020B0604020202020204" pitchFamily="34" charset="0"/>
                <a:ea typeface="ＭＳ Ｐゴシック" panose="020B0600070205080204" pitchFamily="34" charset="-128"/>
              </a:defRPr>
            </a:lvl4pPr>
            <a:lvl5pPr marL="2113356" indent="-234817" eaLnBrk="0" hangingPunct="0">
              <a:defRPr>
                <a:solidFill>
                  <a:schemeClr val="tx1"/>
                </a:solidFill>
                <a:latin typeface="Arial" panose="020B0604020202020204" pitchFamily="34" charset="0"/>
                <a:ea typeface="ＭＳ Ｐゴシック" panose="020B0600070205080204" pitchFamily="34" charset="-128"/>
              </a:defRPr>
            </a:lvl5pPr>
            <a:lvl6pPr marL="2582990"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624"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258"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1894"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AB55888-DF6E-4891-9410-7E328B9AE098}" type="slidenum">
              <a:rPr lang="en-US">
                <a:solidFill>
                  <a:srgbClr val="FFFFFF"/>
                </a:solidFill>
                <a:latin typeface="Helvetica Neue" pitchFamily="-84" charset="0"/>
              </a:rPr>
              <a:pPr eaLnBrk="1" hangingPunct="1"/>
              <a:t>5</a:t>
            </a:fld>
            <a:endParaRPr lang="en-US" dirty="0">
              <a:solidFill>
                <a:srgbClr val="FFFFFF"/>
              </a:solidFill>
              <a:latin typeface="Helvetica Neue" pitchFamily="-84" charset="0"/>
            </a:endParaRPr>
          </a:p>
        </p:txBody>
      </p:sp>
      <p:sp>
        <p:nvSpPr>
          <p:cNvPr id="186371" name="Rectangle 2"/>
          <p:cNvSpPr>
            <a:spLocks noGrp="1" noRot="1" noChangeAspect="1" noChangeArrowheads="1" noTextEdit="1"/>
          </p:cNvSpPr>
          <p:nvPr>
            <p:ph type="sldImg"/>
          </p:nvPr>
        </p:nvSpPr>
        <p:spPr bwMode="auto">
          <a:xfrm>
            <a:off x="2962275" y="1014413"/>
            <a:ext cx="3433763" cy="2574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ea typeface="ＭＳ Ｐゴシック" charset="0"/>
              <a:cs typeface="ＭＳ Ｐゴシック" charset="0"/>
            </a:endParaRPr>
          </a:p>
        </p:txBody>
      </p:sp>
      <p:sp>
        <p:nvSpPr>
          <p:cNvPr id="186373" name="Text Box 5"/>
          <p:cNvSpPr txBox="1">
            <a:spLocks noChangeArrowheads="1"/>
          </p:cNvSpPr>
          <p:nvPr/>
        </p:nvSpPr>
        <p:spPr bwMode="auto">
          <a:xfrm>
            <a:off x="629074" y="6194911"/>
            <a:ext cx="188722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25" tIns="46963" rIns="93925" bIns="46963">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sz="1600" dirty="0">
                <a:solidFill>
                  <a:srgbClr val="000000"/>
                </a:solidFill>
                <a:latin typeface="Helvetica" panose="020B0604020202020204" pitchFamily="34" charset="0"/>
              </a:rPr>
              <a:t>Why is it important to do all 7 steps with ELs?</a:t>
            </a:r>
          </a:p>
        </p:txBody>
      </p:sp>
    </p:spTree>
    <p:extLst>
      <p:ext uri="{BB962C8B-B14F-4D97-AF65-F5344CB8AC3E}">
        <p14:creationId xmlns:p14="http://schemas.microsoft.com/office/powerpoint/2010/main" val="264071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bwMode="auto">
          <a:xfrm>
            <a:off x="3853074" y="8894921"/>
            <a:ext cx="3066733" cy="4681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56" indent="-293521" eaLnBrk="0" hangingPunct="0">
              <a:defRPr>
                <a:solidFill>
                  <a:schemeClr val="tx1"/>
                </a:solidFill>
                <a:latin typeface="Arial" panose="020B0604020202020204" pitchFamily="34" charset="0"/>
                <a:ea typeface="ＭＳ Ｐゴシック" panose="020B0600070205080204" pitchFamily="34" charset="-128"/>
              </a:defRPr>
            </a:lvl2pPr>
            <a:lvl3pPr marL="1174087" indent="-234817" eaLnBrk="0" hangingPunct="0">
              <a:defRPr>
                <a:solidFill>
                  <a:schemeClr val="tx1"/>
                </a:solidFill>
                <a:latin typeface="Arial" panose="020B0604020202020204" pitchFamily="34" charset="0"/>
                <a:ea typeface="ＭＳ Ｐゴシック" panose="020B0600070205080204" pitchFamily="34" charset="-128"/>
              </a:defRPr>
            </a:lvl3pPr>
            <a:lvl4pPr marL="1643721" indent="-234817" eaLnBrk="0" hangingPunct="0">
              <a:defRPr>
                <a:solidFill>
                  <a:schemeClr val="tx1"/>
                </a:solidFill>
                <a:latin typeface="Arial" panose="020B0604020202020204" pitchFamily="34" charset="0"/>
                <a:ea typeface="ＭＳ Ｐゴシック" panose="020B0600070205080204" pitchFamily="34" charset="-128"/>
              </a:defRPr>
            </a:lvl4pPr>
            <a:lvl5pPr marL="2113356" indent="-234817" eaLnBrk="0" hangingPunct="0">
              <a:defRPr>
                <a:solidFill>
                  <a:schemeClr val="tx1"/>
                </a:solidFill>
                <a:latin typeface="Arial" panose="020B0604020202020204" pitchFamily="34" charset="0"/>
                <a:ea typeface="ＭＳ Ｐゴシック" panose="020B0600070205080204" pitchFamily="34" charset="-128"/>
              </a:defRPr>
            </a:lvl5pPr>
            <a:lvl6pPr marL="2582990"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624"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258"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1894" indent="-234817"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49320AD-CAFD-4644-BAF2-FB153D10AFB7}" type="slidenum">
              <a:rPr lang="en-US">
                <a:solidFill>
                  <a:srgbClr val="FFFFFF"/>
                </a:solidFill>
                <a:latin typeface="Helvetica Neue" pitchFamily="-84" charset="0"/>
              </a:rPr>
              <a:pPr eaLnBrk="1" hangingPunct="1"/>
              <a:t>6</a:t>
            </a:fld>
            <a:endParaRPr lang="en-US" dirty="0">
              <a:solidFill>
                <a:srgbClr val="FFFFFF"/>
              </a:solidFill>
              <a:latin typeface="Helvetica Neue" pitchFamily="-84" charset="0"/>
            </a:endParaRPr>
          </a:p>
        </p:txBody>
      </p:sp>
      <p:sp>
        <p:nvSpPr>
          <p:cNvPr id="187395" name="Rectangle 2"/>
          <p:cNvSpPr>
            <a:spLocks noGrp="1" noRot="1" noChangeAspect="1" noChangeArrowheads="1" noTextEdit="1"/>
          </p:cNvSpPr>
          <p:nvPr>
            <p:ph type="sldImg"/>
          </p:nvPr>
        </p:nvSpPr>
        <p:spPr bwMode="auto">
          <a:xfrm>
            <a:off x="2962275" y="1014413"/>
            <a:ext cx="3433763" cy="2574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400" dirty="0"/>
          </a:p>
        </p:txBody>
      </p:sp>
      <p:sp>
        <p:nvSpPr>
          <p:cNvPr id="187397" name="Text Box 5"/>
          <p:cNvSpPr txBox="1">
            <a:spLocks noChangeArrowheads="1"/>
          </p:cNvSpPr>
          <p:nvPr/>
        </p:nvSpPr>
        <p:spPr bwMode="auto">
          <a:xfrm>
            <a:off x="629074" y="6194911"/>
            <a:ext cx="188722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25" tIns="46963" rIns="93925" bIns="46963">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sz="1600" dirty="0">
                <a:solidFill>
                  <a:srgbClr val="000000"/>
                </a:solidFill>
                <a:latin typeface="Helvetica" panose="020B0604020202020204" pitchFamily="34" charset="0"/>
              </a:rPr>
              <a:t>Why is it important to do all 7 steps with ELs?</a:t>
            </a:r>
          </a:p>
        </p:txBody>
      </p:sp>
    </p:spTree>
    <p:extLst>
      <p:ext uri="{BB962C8B-B14F-4D97-AF65-F5344CB8AC3E}">
        <p14:creationId xmlns:p14="http://schemas.microsoft.com/office/powerpoint/2010/main" val="3934781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bwMode="auto">
          <a:xfrm>
            <a:off x="3853074" y="8894921"/>
            <a:ext cx="3066733" cy="4681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63198" indent="-293538" eaLnBrk="0" hangingPunct="0">
              <a:defRPr>
                <a:solidFill>
                  <a:schemeClr val="tx1"/>
                </a:solidFill>
                <a:latin typeface="Arial" panose="020B0604020202020204" pitchFamily="34" charset="0"/>
                <a:ea typeface="ＭＳ Ｐゴシック" panose="020B0600070205080204" pitchFamily="34" charset="-128"/>
              </a:defRPr>
            </a:lvl2pPr>
            <a:lvl3pPr marL="1174151" indent="-234830" eaLnBrk="0" hangingPunct="0">
              <a:defRPr>
                <a:solidFill>
                  <a:schemeClr val="tx1"/>
                </a:solidFill>
                <a:latin typeface="Arial" panose="020B0604020202020204" pitchFamily="34" charset="0"/>
                <a:ea typeface="ＭＳ Ｐゴシック" panose="020B0600070205080204" pitchFamily="34" charset="-128"/>
              </a:defRPr>
            </a:lvl3pPr>
            <a:lvl4pPr marL="1643812" indent="-234830" eaLnBrk="0" hangingPunct="0">
              <a:defRPr>
                <a:solidFill>
                  <a:schemeClr val="tx1"/>
                </a:solidFill>
                <a:latin typeface="Arial" panose="020B0604020202020204" pitchFamily="34" charset="0"/>
                <a:ea typeface="ＭＳ Ｐゴシック" panose="020B0600070205080204" pitchFamily="34" charset="-128"/>
              </a:defRPr>
            </a:lvl4pPr>
            <a:lvl5pPr marL="2113473" indent="-234830" eaLnBrk="0" hangingPunct="0">
              <a:defRPr>
                <a:solidFill>
                  <a:schemeClr val="tx1"/>
                </a:solidFill>
                <a:latin typeface="Arial" panose="020B0604020202020204" pitchFamily="34" charset="0"/>
                <a:ea typeface="ＭＳ Ｐゴシック" panose="020B0600070205080204" pitchFamily="34" charset="-128"/>
              </a:defRPr>
            </a:lvl5pPr>
            <a:lvl6pPr marL="2583132"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52793"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2245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92114" indent="-23483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C414DCD-BD18-485B-917E-816FA7DBAC56}" type="slidenum">
              <a:rPr lang="en-US">
                <a:solidFill>
                  <a:srgbClr val="FFFFFF"/>
                </a:solidFill>
                <a:latin typeface="Helvetica Neue" pitchFamily="-84" charset="0"/>
              </a:rPr>
              <a:pPr eaLnBrk="1" hangingPunct="1"/>
              <a:t>7</a:t>
            </a:fld>
            <a:endParaRPr lang="en-US" dirty="0">
              <a:solidFill>
                <a:srgbClr val="FFFFFF"/>
              </a:solidFill>
              <a:latin typeface="Helvetica Neue" pitchFamily="-84" charset="0"/>
            </a:endParaRPr>
          </a:p>
        </p:txBody>
      </p:sp>
      <p:sp>
        <p:nvSpPr>
          <p:cNvPr id="188419" name="Rectangle 2"/>
          <p:cNvSpPr>
            <a:spLocks noGrp="1" noRot="1" noChangeAspect="1" noChangeArrowheads="1" noTextEdit="1"/>
          </p:cNvSpPr>
          <p:nvPr>
            <p:ph type="sldImg"/>
          </p:nvPr>
        </p:nvSpPr>
        <p:spPr bwMode="auto">
          <a:xfrm>
            <a:off x="2962275" y="1014413"/>
            <a:ext cx="3433763" cy="2574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188421" name="Text Box 5"/>
          <p:cNvSpPr txBox="1">
            <a:spLocks noChangeArrowheads="1"/>
          </p:cNvSpPr>
          <p:nvPr/>
        </p:nvSpPr>
        <p:spPr bwMode="auto">
          <a:xfrm>
            <a:off x="629074" y="6194910"/>
            <a:ext cx="1887220" cy="838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0" tIns="46965" rIns="93930" bIns="46965">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sz="1600" dirty="0">
                <a:solidFill>
                  <a:srgbClr val="000000"/>
                </a:solidFill>
                <a:latin typeface="Helvetica" panose="020B0604020202020204" pitchFamily="34" charset="0"/>
              </a:rPr>
              <a:t>Why is it important to do all 7 steps with ELs?</a:t>
            </a:r>
          </a:p>
        </p:txBody>
      </p:sp>
    </p:spTree>
    <p:extLst>
      <p:ext uri="{BB962C8B-B14F-4D97-AF65-F5344CB8AC3E}">
        <p14:creationId xmlns:p14="http://schemas.microsoft.com/office/powerpoint/2010/main" val="1390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2" name="Picture 11"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640080" y="1771650"/>
            <a:ext cx="7772400" cy="1905000"/>
          </a:xfrm>
        </p:spPr>
        <p:txBody>
          <a:bodyPr anchor="b" anchorCtr="0">
            <a:noAutofit/>
          </a:bodyPr>
          <a:lstStyle>
            <a:lvl1pPr algn="l" defTabSz="914400" rtl="0" eaLnBrk="1" latinLnBrk="0" hangingPunct="1">
              <a:spcBef>
                <a:spcPct val="0"/>
              </a:spcBef>
              <a:buNone/>
              <a:defRPr lang="en-US" sz="66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10" name="Subtitle 2"/>
          <p:cNvSpPr>
            <a:spLocks noGrp="1"/>
          </p:cNvSpPr>
          <p:nvPr>
            <p:ph type="subTitle" idx="1"/>
          </p:nvPr>
        </p:nvSpPr>
        <p:spPr>
          <a:xfrm>
            <a:off x="640080" y="3676650"/>
            <a:ext cx="6400800" cy="1066800"/>
          </a:xfrm>
        </p:spPr>
        <p:txBody>
          <a:bodyPr anchor="t" anchorCtr="0"/>
          <a:lstStyle>
            <a:lvl1pPr marL="0" indent="0" algn="l">
              <a:buNone/>
              <a:defRPr>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2" descr="Massachusetts Department of Elementary and Secondary Education"/>
          <p:cNvPicPr>
            <a:picLocks noChangeAspect="1"/>
          </p:cNvPicPr>
          <p:nvPr/>
        </p:nvPicPr>
        <p:blipFill>
          <a:blip r:embed="rId3" cstate="print"/>
          <a:srcRect/>
          <a:stretch>
            <a:fillRect/>
          </a:stretch>
        </p:blipFill>
        <p:spPr bwMode="auto">
          <a:xfrm>
            <a:off x="152400" y="5943600"/>
            <a:ext cx="2714625" cy="647700"/>
          </a:xfrm>
          <a:prstGeom prst="rect">
            <a:avLst/>
          </a:prstGeom>
          <a:noFill/>
          <a:ln w="9525">
            <a:noFill/>
            <a:miter lim="800000"/>
            <a:headEnd/>
            <a:tailEnd/>
          </a:ln>
          <a:effectLst>
            <a:softEdge rad="31750"/>
          </a:effectLst>
        </p:spPr>
      </p:pic>
      <p:pic>
        <p:nvPicPr>
          <p:cNvPr id="11" name="Picture 2" descr="Massachusetts Department of Elementary and Secondary Education"/>
          <p:cNvPicPr>
            <a:picLocks noChangeAspect="1"/>
          </p:cNvPicPr>
          <p:nvPr/>
        </p:nvPicPr>
        <p:blipFill>
          <a:blip r:embed="rId3" cstate="print"/>
          <a:srcRect/>
          <a:stretch>
            <a:fillRect/>
          </a:stretch>
        </p:blipFill>
        <p:spPr bwMode="auto">
          <a:xfrm>
            <a:off x="1741070" y="4572000"/>
            <a:ext cx="2714625" cy="647700"/>
          </a:xfrm>
          <a:prstGeom prst="rect">
            <a:avLst/>
          </a:prstGeom>
          <a:ln>
            <a:noFill/>
          </a:ln>
          <a:effectLst>
            <a:softEdge rad="635000"/>
          </a:effectLst>
        </p:spPr>
      </p:pic>
      <p:pic>
        <p:nvPicPr>
          <p:cNvPr id="7" name="Picture 6"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Tree>
    <p:extLst>
      <p:ext uri="{BB962C8B-B14F-4D97-AF65-F5344CB8AC3E}">
        <p14:creationId xmlns:p14="http://schemas.microsoft.com/office/powerpoint/2010/main" val="577161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0" y="0"/>
            <a:ext cx="4572000" cy="6858000"/>
          </a:xfr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2000">
                <a:latin typeface="Calibri"/>
                <a:cs typeface="Calibri"/>
              </a:defRPr>
            </a:lvl4pPr>
            <a:lvl5pPr>
              <a:defRPr sz="2000">
                <a:latin typeface="Calibri"/>
                <a:cs typeface="Calibri"/>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pPr>
              <a:defRPr/>
            </a:pPr>
            <a:fld id="{02AEEB27-5FC4-49E6-9906-60DA91A90269}" type="datetime1">
              <a:rPr lang="en-US" smtClean="0"/>
              <a:pPr>
                <a:defRPr/>
              </a:pPr>
              <a:t>8/3/2020</a:t>
            </a:fld>
            <a:endParaRPr lang="en-US" dirty="0"/>
          </a:p>
        </p:txBody>
      </p:sp>
      <p:sp>
        <p:nvSpPr>
          <p:cNvPr id="9" name="Slide Number Placeholder 8"/>
          <p:cNvSpPr>
            <a:spLocks noGrp="1"/>
          </p:cNvSpPr>
          <p:nvPr>
            <p:ph type="sldNum" sz="quarter" idx="11"/>
          </p:nvPr>
        </p:nvSpPr>
        <p:spPr/>
        <p:txBody>
          <a:bodyPr/>
          <a:lstStyle>
            <a:lvl1pPr algn="ctr">
              <a:defRPr/>
            </a:lvl1pPr>
          </a:lstStyle>
          <a:p>
            <a:fld id="{4966F38C-2E0C-45FB-9865-CC0F6ED4FCAA}"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pPr>
              <a:defRPr/>
            </a:pPr>
            <a:r>
              <a:rPr lang="en-US" dirty="0"/>
              <a:t>Massachusetts Department of Elementary and Secondary Education</a:t>
            </a:r>
          </a:p>
        </p:txBody>
      </p:sp>
      <p:sp>
        <p:nvSpPr>
          <p:cNvPr id="12" name="Text Placeholder 11"/>
          <p:cNvSpPr>
            <a:spLocks noGrp="1"/>
          </p:cNvSpPr>
          <p:nvPr>
            <p:ph type="body" sz="quarter" idx="13"/>
          </p:nvPr>
        </p:nvSpPr>
        <p:spPr>
          <a:xfrm>
            <a:off x="4648200" y="1524000"/>
            <a:ext cx="3886200" cy="4724400"/>
          </a:xfr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Tree>
    <p:extLst>
      <p:ext uri="{BB962C8B-B14F-4D97-AF65-F5344CB8AC3E}">
        <p14:creationId xmlns:p14="http://schemas.microsoft.com/office/powerpoint/2010/main" val="345358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ABE353F4-0938-4573-ADDA-911B8F625E7C}" type="datetime1">
              <a:rPr lang="en-US" smtClean="0"/>
              <a:pPr>
                <a:defRPr/>
              </a:pPr>
              <a:t>8/3/2020</a:t>
            </a:fld>
            <a:endParaRPr lang="en-US" dirty="0"/>
          </a:p>
        </p:txBody>
      </p:sp>
      <p:sp>
        <p:nvSpPr>
          <p:cNvPr id="6" name="Footer Placeholder 5"/>
          <p:cNvSpPr>
            <a:spLocks noGrp="1"/>
          </p:cNvSpPr>
          <p:nvPr>
            <p:ph type="ftr" sz="quarter" idx="11"/>
          </p:nvPr>
        </p:nvSpPr>
        <p:spPr/>
        <p:txBody>
          <a:bodyPr/>
          <a:lstStyle/>
          <a:p>
            <a:pPr>
              <a:defRPr/>
            </a:pPr>
            <a:r>
              <a:rPr lang="en-US" dirty="0"/>
              <a:t>Massachusetts Department of Elementary and Secondary Education</a:t>
            </a:r>
          </a:p>
        </p:txBody>
      </p:sp>
      <p:pic>
        <p:nvPicPr>
          <p:cNvPr id="8" name="Picture 7"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7" name="Slide Number Placeholder 6"/>
          <p:cNvSpPr>
            <a:spLocks noGrp="1"/>
          </p:cNvSpPr>
          <p:nvPr>
            <p:ph type="sldNum" sz="quarter" idx="12"/>
          </p:nvPr>
        </p:nvSpPr>
        <p:spPr/>
        <p:txBody>
          <a:bodyPr/>
          <a:lstStyle>
            <a:lvl1pPr algn="ctr">
              <a:defRPr/>
            </a:lvl1pPr>
          </a:lstStyle>
          <a:p>
            <a:fld id="{BF108C97-A9C5-4F39-B03C-2AEB5DF99041}" type="slidenum">
              <a:rPr lang="en-US" smtClean="0"/>
              <a:pPr/>
              <a:t>‹#›</a:t>
            </a:fld>
            <a:endParaRPr lang="en-US" dirty="0"/>
          </a:p>
        </p:txBody>
      </p:sp>
    </p:spTree>
    <p:extLst>
      <p:ext uri="{BB962C8B-B14F-4D97-AF65-F5344CB8AC3E}">
        <p14:creationId xmlns:p14="http://schemas.microsoft.com/office/powerpoint/2010/main" val="954635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E40BBC53-DA1B-42DC-B87E-B104C4F10253}" type="datetime1">
              <a:rPr lang="en-US" smtClean="0"/>
              <a:pPr>
                <a:defRPr/>
              </a:pPr>
              <a:t>8/3/2020</a:t>
            </a:fld>
            <a:endParaRPr lang="en-US" dirty="0"/>
          </a:p>
        </p:txBody>
      </p:sp>
      <p:sp>
        <p:nvSpPr>
          <p:cNvPr id="5" name="Footer Placeholder 4"/>
          <p:cNvSpPr>
            <a:spLocks noGrp="1"/>
          </p:cNvSpPr>
          <p:nvPr>
            <p:ph type="ftr" sz="quarter" idx="11"/>
          </p:nvPr>
        </p:nvSpPr>
        <p:spPr/>
        <p:txBody>
          <a:bodyPr/>
          <a:lstStyle/>
          <a:p>
            <a:pPr>
              <a:defRPr/>
            </a:pPr>
            <a:r>
              <a:rPr lang="en-US" dirty="0"/>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E0D594B7-8542-4782-86C3-4F79A630DC90}" type="slidenum">
              <a:rPr lang="en-US" smtClean="0"/>
              <a:pPr/>
              <a:t>‹#›</a:t>
            </a:fld>
            <a:endParaRPr lang="en-US" dirty="0"/>
          </a:p>
        </p:txBody>
      </p:sp>
    </p:spTree>
    <p:extLst>
      <p:ext uri="{BB962C8B-B14F-4D97-AF65-F5344CB8AC3E}">
        <p14:creationId xmlns:p14="http://schemas.microsoft.com/office/powerpoint/2010/main" val="4262235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F21F01E1-1759-483C-84EF-30641C7037B1}" type="datetime1">
              <a:rPr lang="en-US" smtClean="0"/>
              <a:pPr>
                <a:defRPr/>
              </a:pPr>
              <a:t>8/3/2020</a:t>
            </a:fld>
            <a:endParaRPr lang="en-US" dirty="0"/>
          </a:p>
        </p:txBody>
      </p:sp>
      <p:sp>
        <p:nvSpPr>
          <p:cNvPr id="5" name="Footer Placeholder 4"/>
          <p:cNvSpPr>
            <a:spLocks noGrp="1"/>
          </p:cNvSpPr>
          <p:nvPr>
            <p:ph type="ftr" sz="quarter" idx="11"/>
          </p:nvPr>
        </p:nvSpPr>
        <p:spPr/>
        <p:txBody>
          <a:bodyPr/>
          <a:lstStyle/>
          <a:p>
            <a:pPr>
              <a:defRPr/>
            </a:pPr>
            <a:r>
              <a:rPr lang="en-US" dirty="0"/>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2115772A-C453-4C22-9DBE-42813C34A6B2}" type="slidenum">
              <a:rPr lang="en-US" smtClean="0"/>
              <a:pPr/>
              <a:t>‹#›</a:t>
            </a:fld>
            <a:endParaRPr lang="en-US" dirty="0"/>
          </a:p>
        </p:txBody>
      </p:sp>
    </p:spTree>
    <p:extLst>
      <p:ext uri="{BB962C8B-B14F-4D97-AF65-F5344CB8AC3E}">
        <p14:creationId xmlns:p14="http://schemas.microsoft.com/office/powerpoint/2010/main" val="2730909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Content Placeholder 12"/>
          <p:cNvSpPr>
            <a:spLocks noGrp="1"/>
          </p:cNvSpPr>
          <p:nvPr>
            <p:ph sz="quarter" idx="10"/>
          </p:nvPr>
        </p:nvSpPr>
        <p:spPr>
          <a:xfrm>
            <a:off x="685800" y="381000"/>
            <a:ext cx="6781800" cy="2286000"/>
          </a:xfr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2" descr="Massachusetts Department of Elementary and Secondary Education"/>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pic>
        <p:nvPicPr>
          <p:cNvPr id="7" name="Picture 2" descr="Massachusetts Department of Elementary and Secondary Education"/>
          <p:cNvPicPr>
            <a:picLocks noChangeAspect="1"/>
          </p:cNvPicPr>
          <p:nvPr/>
        </p:nvPicPr>
        <p:blipFill>
          <a:blip r:embed="rId3" cstate="print"/>
          <a:srcRect/>
          <a:stretch>
            <a:fillRect/>
          </a:stretch>
        </p:blipFill>
        <p:spPr bwMode="auto">
          <a:xfrm>
            <a:off x="4800600" y="6019800"/>
            <a:ext cx="2514600" cy="600075"/>
          </a:xfrm>
          <a:prstGeom prst="rect">
            <a:avLst/>
          </a:prstGeom>
          <a:noFill/>
          <a:ln w="9525">
            <a:noFill/>
            <a:miter lim="800000"/>
            <a:headEnd/>
            <a:tailEnd/>
          </a:ln>
        </p:spPr>
      </p:pic>
      <p:pic>
        <p:nvPicPr>
          <p:cNvPr id="12" name="Picture 11"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Tree>
    <p:extLst>
      <p:ext uri="{BB962C8B-B14F-4D97-AF65-F5344CB8AC3E}">
        <p14:creationId xmlns:p14="http://schemas.microsoft.com/office/powerpoint/2010/main" val="341472987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dirty="0"/>
              <a:t>Click to edit Master title style</a:t>
            </a:r>
          </a:p>
        </p:txBody>
      </p:sp>
      <p:sp>
        <p:nvSpPr>
          <p:cNvPr id="3" name="Content Placeholder 2"/>
          <p:cNvSpPr>
            <a:spLocks noGrp="1"/>
          </p:cNvSpPr>
          <p:nvPr>
            <p:ph idx="1"/>
          </p:nvPr>
        </p:nvSpPr>
        <p:spPr>
          <a:xfrm>
            <a:off x="0" y="0"/>
            <a:ext cx="4572000" cy="6858000"/>
          </a:xfr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2000">
                <a:latin typeface="Calibri"/>
                <a:cs typeface="Calibri"/>
              </a:defRPr>
            </a:lvl4pPr>
            <a:lvl5pPr>
              <a:defRPr sz="2000">
                <a:latin typeface="Calibri"/>
                <a:cs typeface="Calibri"/>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pPr>
              <a:defRPr/>
            </a:pPr>
            <a:fld id="{65A69C2F-721C-467B-9508-55E45A1D5587}" type="datetime1">
              <a:rPr lang="en-US" smtClean="0"/>
              <a:pPr>
                <a:defRPr/>
              </a:pPr>
              <a:t>8/3/2020</a:t>
            </a:fld>
            <a:endParaRPr lang="en-US" dirty="0"/>
          </a:p>
        </p:txBody>
      </p:sp>
      <p:sp>
        <p:nvSpPr>
          <p:cNvPr id="9" name="Slide Number Placeholder 8"/>
          <p:cNvSpPr>
            <a:spLocks noGrp="1"/>
          </p:cNvSpPr>
          <p:nvPr>
            <p:ph type="sldNum" sz="quarter" idx="11"/>
          </p:nvPr>
        </p:nvSpPr>
        <p:spPr/>
        <p:txBody>
          <a:bodyPr/>
          <a:lstStyle>
            <a:lvl1pPr algn="ctr">
              <a:defRPr/>
            </a:lvl1pPr>
          </a:lstStyle>
          <a:p>
            <a:fld id="{EC0504B4-2565-4FC5-8B8B-B31AF764E9E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pPr>
              <a:defRPr/>
            </a:pPr>
            <a:r>
              <a:rPr lang="en-US" dirty="0"/>
              <a:t>Massachusetts Department of Elementary and Secondary Education</a:t>
            </a:r>
          </a:p>
        </p:txBody>
      </p:sp>
      <p:sp>
        <p:nvSpPr>
          <p:cNvPr id="12" name="Text Placeholder 11"/>
          <p:cNvSpPr>
            <a:spLocks noGrp="1"/>
          </p:cNvSpPr>
          <p:nvPr>
            <p:ph type="body" sz="quarter" idx="13"/>
          </p:nvPr>
        </p:nvSpPr>
        <p:spPr>
          <a:xfrm>
            <a:off x="4648200" y="1524000"/>
            <a:ext cx="3886200" cy="4724400"/>
          </a:xfr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ESE Logo"/>
          <p:cNvPicPr>
            <a:picLocks noChangeAspect="1"/>
          </p:cNvPicPr>
          <p:nvPr/>
        </p:nvPicPr>
        <p:blipFill>
          <a:blip r:embed="rId2" cstate="print">
            <a:lum bright="70000" contrast="-70000"/>
          </a:blip>
          <a:srcRect r="76032"/>
          <a:stretch>
            <a:fillRect/>
          </a:stretch>
        </p:blipFill>
        <p:spPr>
          <a:xfrm>
            <a:off x="8534400" y="5105400"/>
            <a:ext cx="914400" cy="1905000"/>
          </a:xfrm>
          <a:prstGeom prst="rect">
            <a:avLst/>
          </a:prstGeom>
        </p:spPr>
      </p:pic>
      <p:sp>
        <p:nvSpPr>
          <p:cNvPr id="13" name="Slide Number Placeholder 6"/>
          <p:cNvSpPr txBox="1">
            <a:spLocks/>
          </p:cNvSpPr>
          <p:nvPr/>
        </p:nvSpPr>
        <p:spPr>
          <a:xfrm>
            <a:off x="8639088" y="5410200"/>
            <a:ext cx="533400" cy="457200"/>
          </a:xfrm>
          <a:prstGeom prst="rect">
            <a:avLst/>
          </a:prstGeom>
        </p:spPr>
        <p:txBody>
          <a:bodyPr vert="horz" lIns="91440" tIns="45720" rIns="91440" bIns="45720" rtlCol="0" anchor="ct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D26C40E-487C-40A4-A841-8174FD7B7142}" type="slidenum">
              <a:rPr kumimoji="0" lang="en-US" sz="1600" b="0" i="0" u="none" strike="noStrike" kern="1200" cap="none" spc="0" normalizeH="0" baseline="0" noProof="0" smtClean="0">
                <a:ln>
                  <a:noFill/>
                </a:ln>
                <a:solidFill>
                  <a:schemeClr val="bg1">
                    <a:lumMod val="65000"/>
                  </a:schemeClr>
                </a:solidFill>
                <a:effectLst/>
                <a:uLnTx/>
                <a:uFillTx/>
                <a:latin typeface="+mj-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chemeClr val="bg1">
                  <a:lumMod val="65000"/>
                </a:schemeClr>
              </a:solidFill>
              <a:effectLst/>
              <a:uLnTx/>
              <a:uFillTx/>
              <a:latin typeface="+mj-lt"/>
              <a:ea typeface="+mn-ea"/>
              <a:cs typeface="+mn-cs"/>
            </a:endParaRPr>
          </a:p>
        </p:txBody>
      </p:sp>
    </p:spTree>
    <p:extLst>
      <p:ext uri="{BB962C8B-B14F-4D97-AF65-F5344CB8AC3E}">
        <p14:creationId xmlns:p14="http://schemas.microsoft.com/office/powerpoint/2010/main" val="2787061896"/>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pic>
        <p:nvPicPr>
          <p:cNvPr id="6" name="Picture 2" descr="Massachusetts Department of Elementary and Secondary Education"/>
          <p:cNvPicPr>
            <a:picLocks noChangeAspect="1"/>
          </p:cNvPicPr>
          <p:nvPr/>
        </p:nvPicPr>
        <p:blipFill>
          <a:blip r:embed="rId3" cstate="print"/>
          <a:srcRect/>
          <a:stretch>
            <a:fillRect/>
          </a:stretch>
        </p:blipFill>
        <p:spPr bwMode="auto">
          <a:xfrm>
            <a:off x="4800600" y="6019800"/>
            <a:ext cx="2514600" cy="600075"/>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Calibri"/>
                <a:ea typeface="+mj-ea"/>
                <a:cs typeface="Calibri"/>
              </a:defRPr>
            </a:lvl1pPr>
          </a:lstStyle>
          <a:p>
            <a:r>
              <a:rPr lang="en-US" dirty="0"/>
              <a:t>Click to edit Master title style</a:t>
            </a:r>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Content Placeholder 12"/>
          <p:cNvSpPr>
            <a:spLocks noGrp="1"/>
          </p:cNvSpPr>
          <p:nvPr>
            <p:ph sz="quarter" idx="10"/>
          </p:nvPr>
        </p:nvSpPr>
        <p:spPr>
          <a:xfrm>
            <a:off x="685800" y="381000"/>
            <a:ext cx="6781800" cy="2286000"/>
          </a:xfr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49443404"/>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dirty="0"/>
              <a:t>Click to edit Master title style</a:t>
            </a:r>
          </a:p>
        </p:txBody>
      </p:sp>
      <p:sp>
        <p:nvSpPr>
          <p:cNvPr id="3" name="Content Placeholder 2"/>
          <p:cNvSpPr>
            <a:spLocks noGrp="1"/>
          </p:cNvSpPr>
          <p:nvPr>
            <p:ph idx="1"/>
          </p:nvPr>
        </p:nvSpPr>
        <p:spPr>
          <a:xfrm>
            <a:off x="0" y="0"/>
            <a:ext cx="4572000" cy="6858000"/>
          </a:xfr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2000">
                <a:latin typeface="Calibri"/>
                <a:cs typeface="Calibri"/>
              </a:defRPr>
            </a:lvl4pPr>
            <a:lvl5pPr>
              <a:defRPr sz="2000">
                <a:latin typeface="Calibri"/>
                <a:cs typeface="Calibri"/>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13"/>
          </p:nvPr>
        </p:nvSpPr>
        <p:spPr>
          <a:xfrm>
            <a:off x="4648200" y="1524000"/>
            <a:ext cx="3886200" cy="4724400"/>
          </a:xfr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7"/>
          <p:cNvSpPr>
            <a:spLocks noGrp="1"/>
          </p:cNvSpPr>
          <p:nvPr>
            <p:ph type="dt" sz="half" idx="14"/>
          </p:nvPr>
        </p:nvSpPr>
        <p:spPr/>
        <p:txBody>
          <a:bodyPr/>
          <a:lstStyle>
            <a:lvl1pPr>
              <a:defRPr/>
            </a:lvl1pPr>
          </a:lstStyle>
          <a:p>
            <a:pPr>
              <a:defRPr/>
            </a:pPr>
            <a:fld id="{98945E1A-6623-4ECE-B2B4-B554B43E1BE0}" type="datetime1">
              <a:rPr lang="en-US" smtClean="0"/>
              <a:pPr>
                <a:defRPr/>
              </a:pPr>
              <a:t>8/3/2020</a:t>
            </a:fld>
            <a:endParaRPr lang="en-US" dirty="0"/>
          </a:p>
        </p:txBody>
      </p:sp>
      <p:sp>
        <p:nvSpPr>
          <p:cNvPr id="6" name="Slide Number Placeholder 8"/>
          <p:cNvSpPr>
            <a:spLocks noGrp="1"/>
          </p:cNvSpPr>
          <p:nvPr>
            <p:ph type="sldNum" sz="quarter" idx="15"/>
          </p:nvPr>
        </p:nvSpPr>
        <p:spPr/>
        <p:txBody>
          <a:bodyPr/>
          <a:lstStyle>
            <a:lvl1pPr algn="ctr">
              <a:defRPr smtClean="0"/>
            </a:lvl1pPr>
          </a:lstStyle>
          <a:p>
            <a:fld id="{B6701EDA-D83C-4A88-9DC0-0F51A966A707}" type="slidenum">
              <a:rPr lang="en-US" smtClean="0"/>
              <a:pPr/>
              <a:t>‹#›</a:t>
            </a:fld>
            <a:endParaRPr lang="en-US" dirty="0"/>
          </a:p>
        </p:txBody>
      </p:sp>
      <p:sp>
        <p:nvSpPr>
          <p:cNvPr id="7" name="Footer Placeholder 9"/>
          <p:cNvSpPr>
            <a:spLocks noGrp="1"/>
          </p:cNvSpPr>
          <p:nvPr>
            <p:ph type="ftr" sz="quarter" idx="16"/>
          </p:nvPr>
        </p:nvSpPr>
        <p:spPr/>
        <p:txBody>
          <a:bodyPr/>
          <a:lstStyle>
            <a:lvl1pPr>
              <a:defRPr sz="1100" smtClean="0"/>
            </a:lvl1pPr>
          </a:lstStyle>
          <a:p>
            <a:pPr>
              <a:defRPr/>
            </a:pPr>
            <a:r>
              <a:rPr lang="en-US" dirty="0"/>
              <a:t>Massachusetts Department of Elementary and Secondary Education</a:t>
            </a:r>
          </a:p>
        </p:txBody>
      </p:sp>
      <p:pic>
        <p:nvPicPr>
          <p:cNvPr id="8" name="Picture 7" descr="ESE Logo"/>
          <p:cNvPicPr>
            <a:picLocks noChangeAspect="1"/>
          </p:cNvPicPr>
          <p:nvPr/>
        </p:nvPicPr>
        <p:blipFill>
          <a:blip r:embed="rId2" cstate="print">
            <a:lum bright="70000" contrast="-70000"/>
          </a:blip>
          <a:srcRect r="76032"/>
          <a:stretch>
            <a:fillRect/>
          </a:stretch>
        </p:blipFill>
        <p:spPr>
          <a:xfrm>
            <a:off x="8534400" y="5105400"/>
            <a:ext cx="914400" cy="1905000"/>
          </a:xfrm>
          <a:prstGeom prst="rect">
            <a:avLst/>
          </a:prstGeom>
        </p:spPr>
      </p:pic>
      <p:sp>
        <p:nvSpPr>
          <p:cNvPr id="9" name="Slide Number Placeholder 6"/>
          <p:cNvSpPr txBox="1">
            <a:spLocks/>
          </p:cNvSpPr>
          <p:nvPr/>
        </p:nvSpPr>
        <p:spPr>
          <a:xfrm>
            <a:off x="8639088" y="5410200"/>
            <a:ext cx="533400" cy="457200"/>
          </a:xfrm>
          <a:prstGeom prst="rect">
            <a:avLst/>
          </a:prstGeom>
        </p:spPr>
        <p:txBody>
          <a:bodyPr vert="horz" lIns="91440" tIns="45720" rIns="91440" bIns="45720" rtlCol="0" anchor="ct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D26C40E-487C-40A4-A841-8174FD7B7142}" type="slidenum">
              <a:rPr kumimoji="0" lang="en-US" sz="1600" b="0" i="0" u="none" strike="noStrike" kern="1200" cap="none" spc="0" normalizeH="0" baseline="0" noProof="0" smtClean="0">
                <a:ln>
                  <a:noFill/>
                </a:ln>
                <a:solidFill>
                  <a:schemeClr val="bg1">
                    <a:lumMod val="65000"/>
                  </a:schemeClr>
                </a:solidFill>
                <a:effectLst/>
                <a:uLnTx/>
                <a:uFillTx/>
                <a:latin typeface="+mj-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chemeClr val="bg1">
                  <a:lumMod val="65000"/>
                </a:schemeClr>
              </a:solidFill>
              <a:effectLst/>
              <a:uLnTx/>
              <a:uFillTx/>
              <a:latin typeface="+mj-lt"/>
              <a:ea typeface="+mn-ea"/>
              <a:cs typeface="+mn-cs"/>
            </a:endParaRPr>
          </a:p>
        </p:txBody>
      </p:sp>
    </p:spTree>
    <p:extLst>
      <p:ext uri="{BB962C8B-B14F-4D97-AF65-F5344CB8AC3E}">
        <p14:creationId xmlns:p14="http://schemas.microsoft.com/office/powerpoint/2010/main" val="116204071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0080" y="274638"/>
            <a:ext cx="8229600" cy="914400"/>
          </a:xfrm>
        </p:spPr>
        <p:txBody>
          <a:bodyPr>
            <a:no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3" name="Content Placeholder 2"/>
          <p:cNvSpPr>
            <a:spLocks noGrp="1"/>
          </p:cNvSpPr>
          <p:nvPr>
            <p:ph idx="1"/>
          </p:nvPr>
        </p:nvSpPr>
        <p:spPr>
          <a:xfrm>
            <a:off x="640080" y="1188720"/>
            <a:ext cx="7924800" cy="4602163"/>
          </a:xfrm>
        </p:spPr>
        <p:txBody>
          <a:bodyPr/>
          <a:lstStyle>
            <a:lvl1pPr marL="0" indent="0">
              <a:spcBef>
                <a:spcPts val="0"/>
              </a:spcBef>
              <a:buFontTx/>
              <a:buNone/>
              <a:defRPr>
                <a:latin typeface="Calibri"/>
                <a:cs typeface="Calibri"/>
              </a:defRPr>
            </a:lvl1pPr>
            <a:lvl2pPr marL="512763" indent="-285750">
              <a:spcBef>
                <a:spcPts val="0"/>
              </a:spcBef>
              <a:buFont typeface="Wingdings" panose="05000000000000000000" pitchFamily="2" charset="2"/>
              <a:buChar char="§"/>
              <a:defRPr>
                <a:latin typeface="Calibri"/>
                <a:cs typeface="Calibri"/>
              </a:defRPr>
            </a:lvl2pPr>
            <a:lvl3pPr marL="915988" indent="-457200">
              <a:spcBef>
                <a:spcPts val="0"/>
              </a:spcBef>
              <a:buClr>
                <a:schemeClr val="accent1">
                  <a:lumMod val="75000"/>
                </a:schemeClr>
              </a:buClr>
              <a:buFont typeface="Arial" panose="020B0604020202020204" pitchFamily="34" charset="0"/>
              <a:buChar char="•"/>
              <a:defRPr lang="en-US" sz="2800" kern="1200" dirty="0" smtClean="0">
                <a:solidFill>
                  <a:schemeClr val="accent1">
                    <a:lumMod val="75000"/>
                  </a:schemeClr>
                </a:solidFill>
                <a:latin typeface="Calibri"/>
                <a:ea typeface="Tahoma" pitchFamily="34" charset="0"/>
                <a:cs typeface="Calibri"/>
              </a:defRPr>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pPr>
              <a:defRPr/>
            </a:pPr>
            <a:fld id="{0808BD59-430A-4D0A-8A1A-BE0258682147}" type="datetime1">
              <a:rPr lang="en-US" smtClean="0"/>
              <a:pPr>
                <a:defRPr/>
              </a:pPr>
              <a:t>8/3/2020</a:t>
            </a:fld>
            <a:endParaRPr lang="en-US" dirty="0"/>
          </a:p>
        </p:txBody>
      </p:sp>
      <p:sp>
        <p:nvSpPr>
          <p:cNvPr id="5" name="Footer Placeholder 4"/>
          <p:cNvSpPr>
            <a:spLocks noGrp="1"/>
          </p:cNvSpPr>
          <p:nvPr>
            <p:ph type="ftr" sz="quarter" idx="11"/>
          </p:nvPr>
        </p:nvSpPr>
        <p:spPr/>
        <p:txBody>
          <a:bodyPr/>
          <a:lstStyle>
            <a:lvl1pPr>
              <a:defRPr>
                <a:solidFill>
                  <a:srgbClr val="404C9C"/>
                </a:solidFill>
              </a:defRPr>
            </a:lvl1pPr>
          </a:lstStyle>
          <a:p>
            <a:pPr>
              <a:defRPr/>
            </a:pPr>
            <a:r>
              <a:rPr lang="en-US" dirty="0"/>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DA51BC95-5C47-49A8-AA60-7E176AE54905}" type="slidenum">
              <a:rPr lang="en-US" smtClean="0"/>
              <a:pPr/>
              <a:t>‹#›</a:t>
            </a:fld>
            <a:endParaRPr lang="en-US" dirty="0"/>
          </a:p>
        </p:txBody>
      </p:sp>
      <p:pic>
        <p:nvPicPr>
          <p:cNvPr id="7" name="Picture 6"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Tree>
    <p:extLst>
      <p:ext uri="{BB962C8B-B14F-4D97-AF65-F5344CB8AC3E}">
        <p14:creationId xmlns:p14="http://schemas.microsoft.com/office/powerpoint/2010/main" val="218832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fld id="{99283D0F-C10E-41E1-8DF9-1D749CF9FABD}" type="datetime1">
              <a:rPr lang="en-US" smtClean="0"/>
              <a:pPr>
                <a:defRPr/>
              </a:pPr>
              <a:t>8/3/2020</a:t>
            </a:fld>
            <a:endParaRPr lang="en-US" dirty="0"/>
          </a:p>
        </p:txBody>
      </p:sp>
      <p:sp>
        <p:nvSpPr>
          <p:cNvPr id="4" name="Footer Placeholder 3"/>
          <p:cNvSpPr>
            <a:spLocks noGrp="1"/>
          </p:cNvSpPr>
          <p:nvPr>
            <p:ph type="ftr" sz="quarter" idx="11"/>
          </p:nvPr>
        </p:nvSpPr>
        <p:spPr/>
        <p:txBody>
          <a:bodyPr/>
          <a:lstStyle/>
          <a:p>
            <a:pPr>
              <a:defRPr/>
            </a:pPr>
            <a:r>
              <a:rPr lang="en-US" dirty="0"/>
              <a:t>Massachusetts Department of Elementary and Secondary Education</a:t>
            </a:r>
          </a:p>
        </p:txBody>
      </p:sp>
      <p:pic>
        <p:nvPicPr>
          <p:cNvPr id="8" name="Picture 7"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5" name="Slide Number Placeholder 4"/>
          <p:cNvSpPr>
            <a:spLocks noGrp="1"/>
          </p:cNvSpPr>
          <p:nvPr>
            <p:ph type="sldNum" sz="quarter" idx="12"/>
          </p:nvPr>
        </p:nvSpPr>
        <p:spPr/>
        <p:txBody>
          <a:bodyPr/>
          <a:lstStyle/>
          <a:p>
            <a:fld id="{786E1F27-7083-4A13-8887-0DCE6D3040C3}" type="slidenum">
              <a:rPr lang="en-US" smtClean="0"/>
              <a:pPr/>
              <a:t>‹#›</a:t>
            </a:fld>
            <a:endParaRPr lang="en-US" dirty="0"/>
          </a:p>
        </p:txBody>
      </p:sp>
      <p:sp>
        <p:nvSpPr>
          <p:cNvPr id="6" name="Text Placeholder 2"/>
          <p:cNvSpPr>
            <a:spLocks noGrp="1"/>
          </p:cNvSpPr>
          <p:nvPr>
            <p:ph type="body" idx="1"/>
          </p:nvPr>
        </p:nvSpPr>
        <p:spPr>
          <a:xfrm>
            <a:off x="640080" y="1189038"/>
            <a:ext cx="7924800" cy="639762"/>
          </a:xfrm>
        </p:spPr>
        <p:txBody>
          <a:bodyPr anchor="b">
            <a:noAutofit/>
          </a:bodyPr>
          <a:lstStyle>
            <a:lvl1pPr marL="0" indent="0">
              <a:buNone/>
              <a:defRPr sz="3600" b="0">
                <a:solidFill>
                  <a:srgbClr val="DA72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3"/>
          <p:cNvSpPr>
            <a:spLocks noGrp="1"/>
          </p:cNvSpPr>
          <p:nvPr>
            <p:ph sz="half" idx="2"/>
          </p:nvPr>
        </p:nvSpPr>
        <p:spPr>
          <a:xfrm>
            <a:off x="640080" y="1862470"/>
            <a:ext cx="7924800" cy="3951288"/>
          </a:xfrm>
        </p:spPr>
        <p:txBody>
          <a:bodyPr/>
          <a:lstStyle>
            <a:lvl1pPr>
              <a:defRPr sz="3200">
                <a:latin typeface="Calibri"/>
                <a:cs typeface="Calibri"/>
              </a:defRPr>
            </a:lvl1pPr>
            <a:lvl2pPr>
              <a:defRPr sz="2800">
                <a:latin typeface="Calibri"/>
                <a:cs typeface="Calibri"/>
              </a:defRPr>
            </a:lvl2pPr>
            <a:lvl3pPr>
              <a:defRPr sz="2400">
                <a:latin typeface="Calibri"/>
                <a:cs typeface="Calibri"/>
              </a:defRPr>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4934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40080" y="2209800"/>
            <a:ext cx="6781800" cy="2895600"/>
          </a:xfrm>
        </p:spPr>
        <p:txBody>
          <a:bodyPr anchor="b" anchorCtr="0">
            <a:noAutofit/>
          </a:bodyPr>
          <a:lstStyle>
            <a:lvl1pPr algn="l" defTabSz="914400" rtl="0" eaLnBrk="1" latinLnBrk="0" hangingPunct="1">
              <a:spcBef>
                <a:spcPct val="0"/>
              </a:spcBef>
              <a:buNone/>
              <a:defRPr lang="en-US" sz="60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6" name="Picture 2" descr="Master-Logo_sans starguy 695x338_color.jpg"/>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a:effectLst>
            <a:softEdge rad="31750"/>
          </a:effectLst>
        </p:spPr>
      </p:pic>
      <p:pic>
        <p:nvPicPr>
          <p:cNvPr id="7" name="Picture 2" descr="Master-Logo_sans starguy 695x338_color.jpg"/>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pic>
        <p:nvPicPr>
          <p:cNvPr id="9" name="Picture 8"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Tree>
    <p:extLst>
      <p:ext uri="{BB962C8B-B14F-4D97-AF65-F5344CB8AC3E}">
        <p14:creationId xmlns:p14="http://schemas.microsoft.com/office/powerpoint/2010/main" val="385786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defTabSz="914400" rtl="0" eaLnBrk="1" latinLnBrk="0" hangingPunct="1">
              <a:spcBef>
                <a:spcPct val="0"/>
              </a:spcBef>
              <a:buNone/>
              <a:defRPr lang="en-US" sz="60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dirty="0"/>
              <a:t>Click to edit Master text styles</a:t>
            </a:r>
          </a:p>
          <a:p>
            <a:pPr lvl="1"/>
            <a:r>
              <a:rPr lang="en-US" dirty="0"/>
              <a:t>Second level</a:t>
            </a:r>
          </a:p>
          <a:p>
            <a:pPr lvl="2"/>
            <a:r>
              <a:rPr lang="en-US" dirty="0"/>
              <a:t>Third level</a:t>
            </a:r>
          </a:p>
        </p:txBody>
      </p:sp>
      <p:pic>
        <p:nvPicPr>
          <p:cNvPr id="9" name="Picture 2" descr="Master-Logo_sans starguy 695x338_color.jpg"/>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a:effectLst>
            <a:softEdge rad="31750"/>
          </a:effectLst>
        </p:spPr>
      </p:pic>
    </p:spTree>
    <p:extLst>
      <p:ext uri="{BB962C8B-B14F-4D97-AF65-F5344CB8AC3E}">
        <p14:creationId xmlns:p14="http://schemas.microsoft.com/office/powerpoint/2010/main" val="222271979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3" name="Content Placeholder 2"/>
          <p:cNvSpPr>
            <a:spLocks noGrp="1"/>
          </p:cNvSpPr>
          <p:nvPr>
            <p:ph sz="half" idx="1"/>
          </p:nvPr>
        </p:nvSpPr>
        <p:spPr>
          <a:xfrm>
            <a:off x="609600" y="1524000"/>
            <a:ext cx="3810000" cy="4525963"/>
          </a:xfrm>
        </p:spPr>
        <p:txBody>
          <a:bodyPr/>
          <a:lstStyle>
            <a:lvl1pPr>
              <a:defRPr sz="2800">
                <a:latin typeface="Calibri"/>
                <a:cs typeface="Calibri"/>
              </a:defRPr>
            </a:lvl1pPr>
            <a:lvl2pPr marL="517525" indent="-285750">
              <a:defRPr lang="en-US" sz="3200" kern="1200" dirty="0" smtClean="0">
                <a:solidFill>
                  <a:schemeClr val="tx2">
                    <a:lumMod val="60000"/>
                    <a:lumOff val="40000"/>
                  </a:schemeClr>
                </a:solidFill>
                <a:latin typeface="Calibri"/>
                <a:ea typeface="Tahoma" pitchFamily="34" charset="0"/>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4400" y="1524000"/>
            <a:ext cx="3810000" cy="4525963"/>
          </a:xfrm>
        </p:spPr>
        <p:txBody>
          <a:bodyPr/>
          <a:lstStyle>
            <a:lvl1pPr>
              <a:defRPr sz="2800">
                <a:latin typeface="Calibri"/>
                <a:cs typeface="Calibri"/>
              </a:defRPr>
            </a:lvl1pPr>
            <a:lvl2pPr marL="517525" indent="-285750">
              <a:defRPr lang="en-US" sz="3200" kern="1200" dirty="0" smtClean="0">
                <a:solidFill>
                  <a:schemeClr val="tx2">
                    <a:lumMod val="60000"/>
                    <a:lumOff val="40000"/>
                  </a:schemeClr>
                </a:solidFill>
                <a:latin typeface="Calibri"/>
                <a:ea typeface="Tahoma" pitchFamily="34" charset="0"/>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pPr>
              <a:defRPr/>
            </a:pPr>
            <a:fld id="{8C7506C3-77FC-4B3F-B174-89E86B94CFBA}" type="datetime1">
              <a:rPr lang="en-US" smtClean="0"/>
              <a:pPr>
                <a:defRPr/>
              </a:pPr>
              <a:t>8/3/2020</a:t>
            </a:fld>
            <a:endParaRPr lang="en-US" dirty="0"/>
          </a:p>
        </p:txBody>
      </p:sp>
      <p:sp>
        <p:nvSpPr>
          <p:cNvPr id="6" name="Footer Placeholder 5"/>
          <p:cNvSpPr>
            <a:spLocks noGrp="1"/>
          </p:cNvSpPr>
          <p:nvPr>
            <p:ph type="ftr" sz="quarter" idx="11"/>
          </p:nvPr>
        </p:nvSpPr>
        <p:spPr/>
        <p:txBody>
          <a:bodyPr/>
          <a:lstStyle/>
          <a:p>
            <a:pPr>
              <a:defRPr/>
            </a:pPr>
            <a:r>
              <a:rPr lang="en-US" dirty="0"/>
              <a:t>Massachusetts Department of Elementary and Secondary Education</a:t>
            </a:r>
          </a:p>
        </p:txBody>
      </p:sp>
      <p:pic>
        <p:nvPicPr>
          <p:cNvPr id="8" name="Picture 7"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7" name="Slide Number Placeholder 6"/>
          <p:cNvSpPr>
            <a:spLocks noGrp="1"/>
          </p:cNvSpPr>
          <p:nvPr>
            <p:ph type="sldNum" sz="quarter" idx="12"/>
          </p:nvPr>
        </p:nvSpPr>
        <p:spPr/>
        <p:txBody>
          <a:bodyPr/>
          <a:lstStyle>
            <a:lvl1pPr algn="ctr">
              <a:defRPr/>
            </a:lvl1pPr>
          </a:lstStyle>
          <a:p>
            <a:fld id="{062E84AE-73A5-404A-8603-D6F9EBEF1B28}" type="slidenum">
              <a:rPr lang="en-US" smtClean="0"/>
              <a:pPr/>
              <a:t>‹#›</a:t>
            </a:fld>
            <a:endParaRPr lang="en-US" dirty="0"/>
          </a:p>
        </p:txBody>
      </p:sp>
    </p:spTree>
    <p:extLst>
      <p:ext uri="{BB962C8B-B14F-4D97-AF65-F5344CB8AC3E}">
        <p14:creationId xmlns:p14="http://schemas.microsoft.com/office/powerpoint/2010/main" val="221097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atin typeface="Calibri"/>
                <a:cs typeface="Calibri"/>
              </a:defRPr>
            </a:lvl1pPr>
            <a:lvl2pPr marL="517525" indent="-285750">
              <a:defRPr lang="en-US" sz="3200" kern="1200" dirty="0" smtClean="0">
                <a:solidFill>
                  <a:schemeClr val="tx2">
                    <a:lumMod val="60000"/>
                    <a:lumOff val="40000"/>
                  </a:schemeClr>
                </a:solidFill>
                <a:latin typeface="Calibri"/>
                <a:ea typeface="Tahoma" pitchFamily="34" charset="0"/>
                <a:cs typeface="Calibri"/>
              </a:defRPr>
            </a:lvl2pPr>
            <a:lvl3pPr>
              <a:defRPr sz="20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atin typeface="Calibri"/>
                <a:cs typeface="Calibri"/>
              </a:defRPr>
            </a:lvl1pPr>
            <a:lvl2pPr marL="517525" indent="-285750">
              <a:defRPr lang="en-US" sz="3200" kern="1200" dirty="0" smtClean="0">
                <a:solidFill>
                  <a:schemeClr val="tx2">
                    <a:lumMod val="60000"/>
                    <a:lumOff val="40000"/>
                  </a:schemeClr>
                </a:solidFill>
                <a:latin typeface="Calibri"/>
                <a:ea typeface="Tahoma" pitchFamily="34" charset="0"/>
                <a:cs typeface="Calibri"/>
              </a:defRPr>
            </a:lvl2pPr>
            <a:lvl3pPr>
              <a:defRPr sz="20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FFC6C5EC-88F7-45C2-BDDD-9EC7D81747AE}" type="datetime1">
              <a:rPr lang="en-US" smtClean="0"/>
              <a:pPr>
                <a:defRPr/>
              </a:pPr>
              <a:t>8/3/2020</a:t>
            </a:fld>
            <a:endParaRPr lang="en-US" dirty="0"/>
          </a:p>
        </p:txBody>
      </p:sp>
      <p:sp>
        <p:nvSpPr>
          <p:cNvPr id="8" name="Footer Placeholder 7"/>
          <p:cNvSpPr>
            <a:spLocks noGrp="1"/>
          </p:cNvSpPr>
          <p:nvPr>
            <p:ph type="ftr" sz="quarter" idx="11"/>
          </p:nvPr>
        </p:nvSpPr>
        <p:spPr/>
        <p:txBody>
          <a:bodyPr/>
          <a:lstStyle/>
          <a:p>
            <a:pPr>
              <a:defRPr/>
            </a:pPr>
            <a:r>
              <a:rPr lang="en-US" dirty="0"/>
              <a:t>Massachusetts Department of Elementary and Secondary Education</a:t>
            </a:r>
          </a:p>
        </p:txBody>
      </p:sp>
      <p:pic>
        <p:nvPicPr>
          <p:cNvPr id="10" name="Picture 9"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9" name="Slide Number Placeholder 8"/>
          <p:cNvSpPr>
            <a:spLocks noGrp="1"/>
          </p:cNvSpPr>
          <p:nvPr>
            <p:ph type="sldNum" sz="quarter" idx="12"/>
          </p:nvPr>
        </p:nvSpPr>
        <p:spPr/>
        <p:txBody>
          <a:bodyPr/>
          <a:lstStyle>
            <a:lvl1pPr algn="ctr">
              <a:defRPr/>
            </a:lvl1pPr>
          </a:lstStyle>
          <a:p>
            <a:fld id="{77F1BEA6-903D-4C1B-8031-24EB7743CFE2}" type="slidenum">
              <a:rPr lang="en-US" smtClean="0"/>
              <a:pPr/>
              <a:t>‹#›</a:t>
            </a:fld>
            <a:endParaRPr lang="en-US" dirty="0"/>
          </a:p>
        </p:txBody>
      </p:sp>
    </p:spTree>
    <p:extLst>
      <p:ext uri="{BB962C8B-B14F-4D97-AF65-F5344CB8AC3E}">
        <p14:creationId xmlns:p14="http://schemas.microsoft.com/office/powerpoint/2010/main" val="950638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lang="en-US" sz="4800" kern="1200" dirty="0">
                <a:ln>
                  <a:noFill/>
                </a:ln>
                <a:solidFill>
                  <a:schemeClr val="accent2">
                    <a:lumMod val="60000"/>
                    <a:lumOff val="40000"/>
                  </a:schemeClr>
                </a:solidFill>
                <a:latin typeface="Calibri"/>
                <a:ea typeface="+mj-ea"/>
                <a:cs typeface="Calibri"/>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fld id="{2C5FB7E8-610D-47CE-9B6F-59DC077D3324}" type="datetime1">
              <a:rPr lang="en-US" smtClean="0"/>
              <a:pPr>
                <a:defRPr/>
              </a:pPr>
              <a:t>8/3/2020</a:t>
            </a:fld>
            <a:endParaRPr lang="en-US" dirty="0"/>
          </a:p>
        </p:txBody>
      </p:sp>
      <p:sp>
        <p:nvSpPr>
          <p:cNvPr id="4" name="Footer Placeholder 3"/>
          <p:cNvSpPr>
            <a:spLocks noGrp="1"/>
          </p:cNvSpPr>
          <p:nvPr>
            <p:ph type="ftr" sz="quarter" idx="11"/>
          </p:nvPr>
        </p:nvSpPr>
        <p:spPr/>
        <p:txBody>
          <a:bodyPr/>
          <a:lstStyle/>
          <a:p>
            <a:pPr>
              <a:defRPr/>
            </a:pPr>
            <a:r>
              <a:rPr lang="en-US" dirty="0"/>
              <a:t>Massachusetts Department of Elementary and Secondary Education</a:t>
            </a:r>
          </a:p>
        </p:txBody>
      </p:sp>
      <p:pic>
        <p:nvPicPr>
          <p:cNvPr id="6" name="Picture 5"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5" name="Slide Number Placeholder 4"/>
          <p:cNvSpPr>
            <a:spLocks noGrp="1"/>
          </p:cNvSpPr>
          <p:nvPr>
            <p:ph type="sldNum" sz="quarter" idx="12"/>
          </p:nvPr>
        </p:nvSpPr>
        <p:spPr/>
        <p:txBody>
          <a:bodyPr/>
          <a:lstStyle>
            <a:lvl1pPr algn="ctr">
              <a:defRPr/>
            </a:lvl1pPr>
          </a:lstStyle>
          <a:p>
            <a:fld id="{BCC4BC71-4CAB-4636-8CEA-A5CFED15B79B}" type="slidenum">
              <a:rPr lang="en-US" smtClean="0"/>
              <a:pPr/>
              <a:t>‹#›</a:t>
            </a:fld>
            <a:endParaRPr lang="en-US" dirty="0"/>
          </a:p>
        </p:txBody>
      </p:sp>
    </p:spTree>
    <p:extLst>
      <p:ext uri="{BB962C8B-B14F-4D97-AF65-F5344CB8AC3E}">
        <p14:creationId xmlns:p14="http://schemas.microsoft.com/office/powerpoint/2010/main" val="550219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3C5EE20-BB1A-44AE-B37A-106E92369687}" type="datetime1">
              <a:rPr lang="en-US" smtClean="0"/>
              <a:pPr>
                <a:defRPr/>
              </a:pPr>
              <a:t>8/3/2020</a:t>
            </a:fld>
            <a:endParaRPr lang="en-US" dirty="0"/>
          </a:p>
        </p:txBody>
      </p:sp>
      <p:sp>
        <p:nvSpPr>
          <p:cNvPr id="3" name="Footer Placeholder 2"/>
          <p:cNvSpPr>
            <a:spLocks noGrp="1"/>
          </p:cNvSpPr>
          <p:nvPr>
            <p:ph type="ftr" sz="quarter" idx="11"/>
          </p:nvPr>
        </p:nvSpPr>
        <p:spPr/>
        <p:txBody>
          <a:bodyPr/>
          <a:lstStyle/>
          <a:p>
            <a:pPr>
              <a:defRPr/>
            </a:pPr>
            <a:r>
              <a:rPr lang="en-US" dirty="0"/>
              <a:t>Massachusetts Department of Elementary and Secondary Education</a:t>
            </a:r>
          </a:p>
        </p:txBody>
      </p:sp>
      <p:pic>
        <p:nvPicPr>
          <p:cNvPr id="5" name="Picture 4" descr="ESE Logo"/>
          <p:cNvPicPr>
            <a:picLocks noChangeAspect="1"/>
          </p:cNvPicPr>
          <p:nvPr/>
        </p:nvPicPr>
        <p:blipFill>
          <a:blip r:embed="rId2" cstate="print">
            <a:lum bright="70000" contrast="-70000"/>
          </a:blip>
          <a:srcRect r="76032"/>
          <a:stretch>
            <a:fillRect/>
          </a:stretch>
        </p:blipFill>
        <p:spPr>
          <a:xfrm>
            <a:off x="8382000" y="4953000"/>
            <a:ext cx="914400" cy="1905000"/>
          </a:xfrm>
          <a:prstGeom prst="rect">
            <a:avLst/>
          </a:prstGeom>
        </p:spPr>
      </p:pic>
      <p:sp>
        <p:nvSpPr>
          <p:cNvPr id="4" name="Slide Number Placeholder 3"/>
          <p:cNvSpPr>
            <a:spLocks noGrp="1"/>
          </p:cNvSpPr>
          <p:nvPr>
            <p:ph type="sldNum" sz="quarter" idx="12"/>
          </p:nvPr>
        </p:nvSpPr>
        <p:spPr/>
        <p:txBody>
          <a:bodyPr/>
          <a:lstStyle>
            <a:lvl1pPr algn="ctr">
              <a:defRPr/>
            </a:lvl1pPr>
          </a:lstStyle>
          <a:p>
            <a:fld id="{8003EA44-060D-4B1B-89DE-75E2BB682809}" type="slidenum">
              <a:rPr lang="en-US" smtClean="0"/>
              <a:pPr/>
              <a:t>‹#›</a:t>
            </a:fld>
            <a:endParaRPr lang="en-US" dirty="0"/>
          </a:p>
        </p:txBody>
      </p:sp>
    </p:spTree>
    <p:extLst>
      <p:ext uri="{BB962C8B-B14F-4D97-AF65-F5344CB8AC3E}">
        <p14:creationId xmlns:p14="http://schemas.microsoft.com/office/powerpoint/2010/main" val="266600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274638"/>
            <a:ext cx="822960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40080" y="1189037"/>
            <a:ext cx="7924800" cy="4602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alibri"/>
                <a:cs typeface="Calibri"/>
              </a:defRPr>
            </a:lvl1pPr>
          </a:lstStyle>
          <a:p>
            <a:pPr>
              <a:defRPr/>
            </a:pPr>
            <a:fld id="{76F90BD3-D383-4D53-867B-00EF4DF80A93}" type="datetime1">
              <a:rPr lang="en-US" smtClean="0"/>
              <a:pPr>
                <a:defRPr/>
              </a:pPr>
              <a:t>8/3/2020</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000">
                <a:solidFill>
                  <a:schemeClr val="bg1">
                    <a:lumMod val="75000"/>
                  </a:schemeClr>
                </a:solidFill>
                <a:latin typeface="Calibri"/>
                <a:cs typeface="Calibri"/>
              </a:defRPr>
            </a:lvl1pPr>
          </a:lstStyle>
          <a:p>
            <a:pPr>
              <a:defRPr/>
            </a:pPr>
            <a:r>
              <a:rPr lang="en-US"/>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bg1">
                    <a:lumMod val="65000"/>
                  </a:schemeClr>
                </a:solidFill>
                <a:latin typeface="Calibri"/>
                <a:cs typeface="Calibri"/>
              </a:defRPr>
            </a:lvl1pPr>
          </a:lstStyle>
          <a:p>
            <a:fld id="{37A7B2C4-1647-4160-A25E-F08AC2C0B952}" type="slidenum">
              <a:rPr lang="en-US" smtClean="0"/>
              <a:pPr/>
              <a:t>‹#›</a:t>
            </a:fld>
            <a:endParaRPr lang="en-US" dirty="0"/>
          </a:p>
        </p:txBody>
      </p:sp>
    </p:spTree>
    <p:extLst>
      <p:ext uri="{BB962C8B-B14F-4D97-AF65-F5344CB8AC3E}">
        <p14:creationId xmlns:p14="http://schemas.microsoft.com/office/powerpoint/2010/main" val="1674155019"/>
      </p:ext>
    </p:extLst>
  </p:cSld>
  <p:clrMap bg1="lt1" tx1="dk1" bg2="lt2" tx2="dk2" accent1="accent1" accent2="accent2" accent3="accent3" accent4="accent4" accent5="accent5" accent6="accent6" hlink="hlink" folHlink="folHlink"/>
  <p:sldLayoutIdLst>
    <p:sldLayoutId id="2147487468" r:id="rId1"/>
    <p:sldLayoutId id="2147487469" r:id="rId2"/>
    <p:sldLayoutId id="2147487470" r:id="rId3"/>
    <p:sldLayoutId id="2147487471" r:id="rId4"/>
    <p:sldLayoutId id="2147487472" r:id="rId5"/>
    <p:sldLayoutId id="2147487473" r:id="rId6"/>
    <p:sldLayoutId id="2147487474" r:id="rId7"/>
    <p:sldLayoutId id="2147487475" r:id="rId8"/>
    <p:sldLayoutId id="2147487476" r:id="rId9"/>
    <p:sldLayoutId id="2147487477" r:id="rId10"/>
    <p:sldLayoutId id="2147487478" r:id="rId11"/>
    <p:sldLayoutId id="2147487479" r:id="rId12"/>
    <p:sldLayoutId id="2147487480" r:id="rId13"/>
    <p:sldLayoutId id="2147487481" r:id="rId14"/>
    <p:sldLayoutId id="2147487482" r:id="rId15"/>
    <p:sldLayoutId id="2147487483" r:id="rId16"/>
    <p:sldLayoutId id="2147487484" r:id="rId17"/>
  </p:sldLayoutIdLst>
  <p:hf hdr="0" dt="0"/>
  <p:txStyles>
    <p:titleStyle>
      <a:lvl1pPr algn="l" defTabSz="914400" rtl="0" eaLnBrk="1" latinLnBrk="0" hangingPunct="1">
        <a:spcBef>
          <a:spcPct val="0"/>
        </a:spcBef>
        <a:buNone/>
        <a:defRPr sz="4800" kern="1200">
          <a:solidFill>
            <a:schemeClr val="tx1"/>
          </a:solidFill>
          <a:latin typeface="Calibri"/>
          <a:ea typeface="+mj-ea"/>
          <a:cs typeface="Calibri"/>
        </a:defRPr>
      </a:lvl1pPr>
    </p:titleStyle>
    <p:bodyStyle>
      <a:lvl1pPr marL="0" indent="0" algn="l" defTabSz="914400" rtl="0" eaLnBrk="1" latinLnBrk="0" hangingPunct="1">
        <a:spcBef>
          <a:spcPts val="0"/>
        </a:spcBef>
        <a:buClr>
          <a:schemeClr val="accent1"/>
        </a:buClr>
        <a:buFont typeface="Wingdings 2" pitchFamily="18" charset="2"/>
        <a:buNone/>
        <a:defRPr sz="3600" kern="1200">
          <a:solidFill>
            <a:schemeClr val="tx1"/>
          </a:solidFill>
          <a:latin typeface="Calibri"/>
          <a:ea typeface="Tahoma" pitchFamily="34" charset="0"/>
          <a:cs typeface="Calibri"/>
        </a:defRPr>
      </a:lvl1pPr>
      <a:lvl2pPr marL="517525" indent="-285750" algn="l" defTabSz="914400" rtl="0" eaLnBrk="1" latinLnBrk="0" hangingPunct="1">
        <a:lnSpc>
          <a:spcPct val="90000"/>
        </a:lnSpc>
        <a:spcBef>
          <a:spcPts val="0"/>
        </a:spcBef>
        <a:buClr>
          <a:schemeClr val="accent2">
            <a:lumMod val="60000"/>
            <a:lumOff val="40000"/>
          </a:schemeClr>
        </a:buClr>
        <a:buSzPct val="75000"/>
        <a:buFont typeface="Wingdings" panose="05000000000000000000" pitchFamily="2" charset="2"/>
        <a:buChar char="§"/>
        <a:defRPr sz="3200" kern="1200">
          <a:solidFill>
            <a:schemeClr val="tx2">
              <a:lumMod val="60000"/>
              <a:lumOff val="40000"/>
            </a:schemeClr>
          </a:solidFill>
          <a:latin typeface="Calibri"/>
          <a:ea typeface="Tahoma" pitchFamily="34" charset="0"/>
          <a:cs typeface="Calibri"/>
        </a:defRPr>
      </a:lvl2pPr>
      <a:lvl3pPr marL="687388" indent="-228600" algn="l" defTabSz="914400" rtl="0" eaLnBrk="1" latinLnBrk="0" hangingPunct="1">
        <a:lnSpc>
          <a:spcPct val="90000"/>
        </a:lnSpc>
        <a:spcBef>
          <a:spcPts val="0"/>
        </a:spcBef>
        <a:buClr>
          <a:schemeClr val="accent1">
            <a:lumMod val="75000"/>
          </a:schemeClr>
        </a:buClr>
        <a:buFont typeface="Arial" panose="020B0604020202020204" pitchFamily="34" charset="0"/>
        <a:buChar char="•"/>
        <a:defRPr sz="2800" kern="1200">
          <a:solidFill>
            <a:schemeClr val="accent1">
              <a:lumMod val="75000"/>
            </a:schemeClr>
          </a:solidFill>
          <a:latin typeface="Calibri"/>
          <a:ea typeface="Tahoma" pitchFamily="34" charset="0"/>
          <a:cs typeface="Calibri"/>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imes New Roman" pitchFamily="18" charset="0"/>
          <a:ea typeface="Tahoma" pitchFamily="34" charset="0"/>
          <a:cs typeface="Times New Roman" pitchFamily="18"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imes New Roman" pitchFamily="18" charset="0"/>
          <a:ea typeface="Tahoma" pitchFamily="3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xfrm>
            <a:off x="304800" y="1447800"/>
            <a:ext cx="7772400" cy="1905000"/>
          </a:xfrm>
        </p:spPr>
        <p:txBody>
          <a:bodyPr/>
          <a:lstStyle/>
          <a:p>
            <a:br>
              <a:rPr lang="en-US" sz="4800" dirty="0"/>
            </a:br>
            <a:br>
              <a:rPr lang="en-US" sz="4800" dirty="0"/>
            </a:br>
            <a:br>
              <a:rPr lang="en-US" sz="4800" dirty="0"/>
            </a:br>
            <a:br>
              <a:rPr lang="en-US" sz="4800" dirty="0"/>
            </a:br>
            <a:r>
              <a:rPr lang="en-US" sz="4800" dirty="0"/>
              <a:t>  </a:t>
            </a:r>
            <a:br>
              <a:rPr lang="en-US" sz="4800" dirty="0"/>
            </a:br>
            <a:r>
              <a:rPr lang="en-US" sz="5400" dirty="0"/>
              <a:t>Vocabulary Strategy</a:t>
            </a:r>
            <a:br>
              <a:rPr lang="en-US" sz="2800" dirty="0"/>
            </a:br>
            <a:br>
              <a:rPr lang="en-US" sz="2800" dirty="0"/>
            </a:br>
            <a:endParaRPr lang="en-US" sz="5400" dirty="0"/>
          </a:p>
        </p:txBody>
      </p:sp>
      <p:sp>
        <p:nvSpPr>
          <p:cNvPr id="4" name="Subtitle 3"/>
          <p:cNvSpPr>
            <a:spLocks noGrp="1"/>
          </p:cNvSpPr>
          <p:nvPr>
            <p:ph type="subTitle" idx="1"/>
          </p:nvPr>
        </p:nvSpPr>
        <p:spPr/>
        <p:txBody>
          <a:bodyPr>
            <a:normAutofit/>
          </a:bodyPr>
          <a:lstStyle/>
          <a:p>
            <a:r>
              <a:rPr lang="en-US" sz="3200" b="1" dirty="0"/>
              <a:t>7 Steps for Pre-Teaching Vocabulary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miter lim="800000"/>
            <a:headEnd/>
            <a:tailEnd/>
          </a:ln>
        </p:spPr>
        <p:txBody>
          <a:bodyPr rtlCol="0"/>
          <a:lstStyle/>
          <a:p>
            <a:pPr fontAlgn="auto">
              <a:spcAft>
                <a:spcPts val="0"/>
              </a:spcAft>
              <a:defRPr/>
            </a:pPr>
            <a:r>
              <a:rPr dirty="0"/>
              <a:t>Vocabulary Instruction </a:t>
            </a:r>
          </a:p>
        </p:txBody>
      </p:sp>
      <p:sp>
        <p:nvSpPr>
          <p:cNvPr id="125955" name="Content Placeholder 5"/>
          <p:cNvSpPr>
            <a:spLocks noGrp="1"/>
          </p:cNvSpPr>
          <p:nvPr>
            <p:ph idx="1"/>
          </p:nvPr>
        </p:nvSpPr>
        <p:spPr/>
        <p:txBody>
          <a:bodyPr>
            <a:normAutofit lnSpcReduction="10000"/>
          </a:bodyPr>
          <a:lstStyle/>
          <a:p>
            <a:pPr indent="465138" eaLnBrk="1" hangingPunct="1">
              <a:lnSpc>
                <a:spcPct val="90000"/>
              </a:lnSpc>
              <a:spcBef>
                <a:spcPct val="0"/>
              </a:spcBef>
            </a:pPr>
            <a:r>
              <a:rPr lang="en-US" sz="3200" dirty="0"/>
              <a:t>ELs should be given ample opportunities and encouraged to communicate with English-proficient speakers, for it is in this way the second languages are predominantly acquired. </a:t>
            </a:r>
            <a:r>
              <a:rPr lang="en-US" sz="2400" dirty="0"/>
              <a:t>(Ellis, 2005) </a:t>
            </a:r>
          </a:p>
          <a:p>
            <a:pPr indent="465138" eaLnBrk="1" hangingPunct="1">
              <a:lnSpc>
                <a:spcPct val="90000"/>
              </a:lnSpc>
              <a:spcBef>
                <a:spcPct val="0"/>
              </a:spcBef>
            </a:pPr>
            <a:r>
              <a:rPr lang="en-US" sz="3200" dirty="0"/>
              <a:t>Several strategies are especially valuable for ELs, including taking advantage of students</a:t>
            </a:r>
            <a:r>
              <a:rPr lang="ja-JP" altLang="en-US" sz="3200" dirty="0"/>
              <a:t>’</a:t>
            </a:r>
            <a:r>
              <a:rPr lang="en-US" altLang="ja-JP" sz="3200" dirty="0"/>
              <a:t> ﬁrst language if the language shares cognates with English, ensuring that ELs know the meanings of basic words, and providing sufﬁcient review and reinforcement.              </a:t>
            </a:r>
            <a:r>
              <a:rPr lang="en-US" altLang="ja-JP" sz="2400" dirty="0"/>
              <a:t>(August, Carlo, Dressler, Snow, 2005)</a:t>
            </a:r>
            <a:endParaRPr lang="en-US" sz="2400" dirty="0"/>
          </a:p>
        </p:txBody>
      </p:sp>
      <p:sp>
        <p:nvSpPr>
          <p:cNvPr id="128004" name="Footer Placeholder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a:solidFill>
                  <a:srgbClr val="8A8BA1"/>
                </a:solidFill>
              </a:rPr>
              <a:t>Massachusetts Department of Elementary and Secondary Education</a:t>
            </a:r>
          </a:p>
        </p:txBody>
      </p:sp>
      <p:sp>
        <p:nvSpPr>
          <p:cNvPr id="12595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2D8C8DB-7574-47BE-94C0-CA1C59B3BE6F}" type="slidenum">
              <a:rPr lang="en-US">
                <a:solidFill>
                  <a:srgbClr val="8A8BA1"/>
                </a:solidFill>
                <a:latin typeface="Times New Roman" panose="02020603050405020304" pitchFamily="18" charset="0"/>
              </a:rPr>
              <a:pPr eaLnBrk="1" hangingPunct="1"/>
              <a:t>2</a:t>
            </a:fld>
            <a:endParaRPr lang="en-US" dirty="0">
              <a:solidFill>
                <a:srgbClr val="8A8BA1"/>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miter lim="800000"/>
            <a:headEnd/>
            <a:tailEnd/>
          </a:ln>
        </p:spPr>
        <p:txBody>
          <a:bodyPr/>
          <a:lstStyle/>
          <a:p>
            <a:pPr>
              <a:defRPr/>
            </a:pPr>
            <a:r>
              <a:rPr dirty="0"/>
              <a:t>Choosing Vocabulary to Teach</a:t>
            </a:r>
          </a:p>
        </p:txBody>
      </p:sp>
      <p:sp>
        <p:nvSpPr>
          <p:cNvPr id="142339" name="Content Placeholder 2"/>
          <p:cNvSpPr>
            <a:spLocks noGrp="1"/>
          </p:cNvSpPr>
          <p:nvPr>
            <p:ph idx="1"/>
          </p:nvPr>
        </p:nvSpPr>
        <p:spPr/>
        <p:txBody>
          <a:bodyPr/>
          <a:lstStyle/>
          <a:p>
            <a:r>
              <a:rPr lang="en-US" dirty="0"/>
              <a:t>Consider</a:t>
            </a:r>
          </a:p>
          <a:p>
            <a:pPr lvl="1"/>
            <a:r>
              <a:rPr lang="en-US" dirty="0"/>
              <a:t>Importance and utility</a:t>
            </a:r>
          </a:p>
          <a:p>
            <a:pPr lvl="1"/>
            <a:r>
              <a:rPr lang="en-US" dirty="0"/>
              <a:t>Instructional potential</a:t>
            </a:r>
          </a:p>
          <a:p>
            <a:pPr lvl="1"/>
            <a:r>
              <a:rPr lang="en-US" dirty="0"/>
              <a:t>Conceptual understanding</a:t>
            </a:r>
          </a:p>
        </p:txBody>
      </p:sp>
      <p:sp>
        <p:nvSpPr>
          <p:cNvPr id="144388" name="Footer Placeholder 3"/>
          <p:cNvSpPr>
            <a:spLocks noGrp="1"/>
          </p:cNvSpPr>
          <p:nvPr>
            <p:ph type="ftr" sz="quarter" idx="11"/>
          </p:nvPr>
        </p:nvSpPr>
        <p:spPr/>
        <p:txBody>
          <a:bodyPr/>
          <a:lstStyle/>
          <a:p>
            <a:pPr>
              <a:defRPr/>
            </a:pPr>
            <a:r>
              <a:rPr lang="en-US" dirty="0"/>
              <a:t>Massachusetts Department of Elementary and Secondary Education</a:t>
            </a:r>
          </a:p>
        </p:txBody>
      </p:sp>
      <p:sp>
        <p:nvSpPr>
          <p:cNvPr id="14234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2EEFEB8-5745-4026-B836-0D34DB441638}" type="slidenum">
              <a:rPr lang="en-US">
                <a:solidFill>
                  <a:srgbClr val="8A8BA1"/>
                </a:solidFill>
                <a:latin typeface="Times New Roman" panose="02020603050405020304" pitchFamily="18" charset="0"/>
              </a:rPr>
              <a:pPr eaLnBrk="1" hangingPunct="1"/>
              <a:t>3</a:t>
            </a:fld>
            <a:endParaRPr lang="en-US" dirty="0">
              <a:solidFill>
                <a:srgbClr val="8A8BA1"/>
              </a:solidFill>
              <a:latin typeface="Times New Roman" panose="02020603050405020304" pitchFamily="18" charset="0"/>
            </a:endParaRPr>
          </a:p>
        </p:txBody>
      </p:sp>
      <p:sp>
        <p:nvSpPr>
          <p:cNvPr id="142342" name="TextBox 5"/>
          <p:cNvSpPr txBox="1">
            <a:spLocks noChangeArrowheads="1"/>
          </p:cNvSpPr>
          <p:nvPr/>
        </p:nvSpPr>
        <p:spPr bwMode="auto">
          <a:xfrm>
            <a:off x="38100" y="6475412"/>
            <a:ext cx="27022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ea typeface="ＭＳ Ｐゴシック" panose="020B0600070205080204" pitchFamily="34" charset="-128"/>
              </a:defRPr>
            </a:lvl1pPr>
            <a:lvl2pPr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lvl="1" eaLnBrk="1" hangingPunct="1"/>
            <a:r>
              <a:rPr lang="en-US" sz="1000" dirty="0">
                <a:solidFill>
                  <a:srgbClr val="0D1969"/>
                </a:solidFill>
                <a:latin typeface="Calibri"/>
                <a:cs typeface="Calibri"/>
              </a:rPr>
              <a:t>Source: Beck et. al. 2002,</a:t>
            </a:r>
            <a:r>
              <a:rPr lang="en-US" sz="1000" i="1" dirty="0">
                <a:solidFill>
                  <a:srgbClr val="0D1969"/>
                </a:solidFill>
                <a:latin typeface="Calibri"/>
                <a:cs typeface="Calibri"/>
              </a:rPr>
              <a:t> Bringing Words to Life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ln>
            <a:miter lim="800000"/>
            <a:headEnd/>
            <a:tailEnd/>
          </a:ln>
        </p:spPr>
        <p:txBody>
          <a:bodyPr>
            <a:noAutofit/>
          </a:bodyPr>
          <a:lstStyle/>
          <a:p>
            <a:pPr>
              <a:defRPr/>
            </a:pPr>
            <a:r>
              <a:rPr sz="3600" dirty="0"/>
              <a:t>7</a:t>
            </a:r>
            <a:r>
              <a:rPr lang="en-US" sz="3600" dirty="0"/>
              <a:t> </a:t>
            </a:r>
            <a:r>
              <a:rPr sz="3600" dirty="0"/>
              <a:t>Steps </a:t>
            </a:r>
            <a:r>
              <a:rPr lang="en-US" sz="3600" dirty="0"/>
              <a:t>for Pre-Teaching Vocabulary</a:t>
            </a:r>
            <a:endParaRPr sz="3600" dirty="0"/>
          </a:p>
        </p:txBody>
      </p:sp>
      <p:sp>
        <p:nvSpPr>
          <p:cNvPr id="147459" name="Content Placeholder 2"/>
          <p:cNvSpPr>
            <a:spLocks noGrp="1"/>
          </p:cNvSpPr>
          <p:nvPr>
            <p:ph idx="1"/>
          </p:nvPr>
        </p:nvSpPr>
        <p:spPr>
          <a:xfrm>
            <a:off x="640080" y="1188720"/>
            <a:ext cx="7924800" cy="5669279"/>
          </a:xfrm>
        </p:spPr>
        <p:txBody>
          <a:bodyPr>
            <a:noAutofit/>
          </a:bodyPr>
          <a:lstStyle/>
          <a:p>
            <a:pPr marL="690563" lvl="1" indent="-690563">
              <a:spcBef>
                <a:spcPct val="0"/>
              </a:spcBef>
              <a:buClr>
                <a:schemeClr val="tx1">
                  <a:lumMod val="60000"/>
                  <a:lumOff val="40000"/>
                </a:schemeClr>
              </a:buClr>
              <a:buSzPct val="100000"/>
              <a:buNone/>
            </a:pPr>
            <a:r>
              <a:rPr lang="en-US" sz="2800" dirty="0"/>
              <a:t>1.  Teacher says the word. Students repeat 3 times. </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2.  Teacher states the word in context from the text.</a:t>
            </a:r>
          </a:p>
          <a:p>
            <a:pPr marL="690563" lvl="1" indent="-690563">
              <a:spcBef>
                <a:spcPct val="0"/>
              </a:spcBef>
              <a:buClr>
                <a:schemeClr val="tx1">
                  <a:lumMod val="60000"/>
                  <a:lumOff val="40000"/>
                </a:schemeClr>
              </a:buClr>
              <a:buSzPct val="100000"/>
              <a:buNone/>
            </a:pPr>
            <a:r>
              <a:rPr lang="en-US" sz="2800" dirty="0"/>
              <a:t>3.  Teacher provides the dictionary definition(s).</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4.  Teacher explains the meaning using student-friendly definitions.</a:t>
            </a:r>
          </a:p>
          <a:p>
            <a:pPr marL="690563" lvl="1" indent="-690563">
              <a:spcBef>
                <a:spcPct val="0"/>
              </a:spcBef>
              <a:buClr>
                <a:schemeClr val="tx1">
                  <a:lumMod val="60000"/>
                  <a:lumOff val="40000"/>
                </a:schemeClr>
              </a:buClr>
              <a:buSzPct val="100000"/>
              <a:buNone/>
            </a:pPr>
            <a:r>
              <a:rPr lang="en-US" sz="2800" dirty="0"/>
              <a:t>5.  Teacher highlights features of the word: polysemous, cognate, tense, prefixes, etc.</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6.  Teacher engages students in oral interaction to develop word/concept knowledge. Students paired for maximum participation. (Timed 1 min student interaction.)</a:t>
            </a:r>
          </a:p>
          <a:p>
            <a:pPr marL="690563" lvl="1" indent="-690563">
              <a:spcBef>
                <a:spcPct val="0"/>
              </a:spcBef>
              <a:buClr>
                <a:schemeClr val="tx1">
                  <a:lumMod val="60000"/>
                  <a:lumOff val="40000"/>
                </a:schemeClr>
              </a:buClr>
              <a:buSzPct val="100000"/>
              <a:buNone/>
            </a:pPr>
            <a:r>
              <a:rPr lang="en-US" sz="2800" dirty="0">
                <a:ea typeface="ＭＳ Ｐゴシック" pitchFamily="34" charset="-128"/>
              </a:rPr>
              <a:t>7.  Teacher reminds and explains to students of how new words will be used. There is NO writing by students at this time.</a:t>
            </a:r>
          </a:p>
        </p:txBody>
      </p:sp>
      <p:sp>
        <p:nvSpPr>
          <p:cNvPr id="149508" name="Footer Placeholder 3"/>
          <p:cNvSpPr>
            <a:spLocks noGrp="1"/>
          </p:cNvSpPr>
          <p:nvPr>
            <p:ph type="ftr" sz="quarter" idx="11"/>
          </p:nvPr>
        </p:nvSpPr>
        <p:spPr>
          <a:xfrm>
            <a:off x="3713747" y="6569075"/>
            <a:ext cx="5410200" cy="365125"/>
          </a:xfrm>
        </p:spPr>
        <p:txBody>
          <a:bodyPr/>
          <a:lstStyle/>
          <a:p>
            <a:pPr>
              <a:defRPr/>
            </a:pPr>
            <a:r>
              <a:rPr lang="en-US" dirty="0"/>
              <a:t>Massachusetts Department of Elementary and Secondary Education</a:t>
            </a:r>
          </a:p>
        </p:txBody>
      </p:sp>
      <p:sp>
        <p:nvSpPr>
          <p:cNvPr id="14746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D8E6D92-C384-4B8D-9AC7-F85B09924D6D}" type="slidenum">
              <a:rPr lang="en-US">
                <a:solidFill>
                  <a:srgbClr val="8A8BA1"/>
                </a:solidFill>
                <a:latin typeface="Times New Roman" panose="02020603050405020304" pitchFamily="18" charset="0"/>
              </a:rPr>
              <a:pPr eaLnBrk="1" hangingPunct="1"/>
              <a:t>4</a:t>
            </a:fld>
            <a:endParaRPr lang="en-US" dirty="0">
              <a:solidFill>
                <a:srgbClr val="8A8BA1"/>
              </a:solidFill>
              <a:latin typeface="Times New Roman" panose="02020603050405020304" pitchFamily="18" charset="0"/>
            </a:endParaRPr>
          </a:p>
        </p:txBody>
      </p:sp>
      <p:sp>
        <p:nvSpPr>
          <p:cNvPr id="6" name="Footer Placeholder 3"/>
          <p:cNvSpPr txBox="1">
            <a:spLocks/>
          </p:cNvSpPr>
          <p:nvPr/>
        </p:nvSpPr>
        <p:spPr bwMode="auto">
          <a:xfrm>
            <a:off x="0" y="6464300"/>
            <a:ext cx="5410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r"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5146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6pPr>
            <a:lvl7pPr marL="29718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7pPr>
            <a:lvl8pPr marL="34290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8pPr>
            <a:lvl9pPr marL="38862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9pPr>
          </a:lstStyle>
          <a:p>
            <a:pPr algn="l" eaLnBrk="1" hangingPunct="1"/>
            <a:r>
              <a:rPr lang="en-US" dirty="0">
                <a:latin typeface="Calibri"/>
                <a:cs typeface="Calibri"/>
              </a:rPr>
              <a:t>Margarita </a:t>
            </a:r>
            <a:r>
              <a:rPr lang="en-US" dirty="0" err="1">
                <a:latin typeface="Calibri"/>
                <a:cs typeface="Calibri"/>
              </a:rPr>
              <a:t>Calder</a:t>
            </a:r>
            <a:r>
              <a:rPr lang="en-US" altLang="ja-JP" dirty="0" err="1">
                <a:latin typeface="Calibri"/>
                <a:cs typeface="Calibri"/>
              </a:rPr>
              <a:t>ón</a:t>
            </a:r>
            <a:r>
              <a:rPr lang="en-US" altLang="ja-JP" dirty="0">
                <a:latin typeface="Calibri"/>
                <a:cs typeface="Calibri"/>
              </a:rPr>
              <a:t> &amp; Associates, Inc.</a:t>
            </a:r>
            <a:endParaRPr lang="en-US" dirty="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265" name="Group 9"/>
          <p:cNvGraphicFramePr>
            <a:graphicFrameLocks noGrp="1"/>
          </p:cNvGraphicFramePr>
          <p:nvPr>
            <p:extLst>
              <p:ext uri="{D42A27DB-BD31-4B8C-83A1-F6EECF244321}">
                <p14:modId xmlns:p14="http://schemas.microsoft.com/office/powerpoint/2010/main" val="286230973"/>
              </p:ext>
            </p:extLst>
          </p:nvPr>
        </p:nvGraphicFramePr>
        <p:xfrm>
          <a:off x="0" y="1219200"/>
          <a:ext cx="9144000" cy="5486400"/>
        </p:xfrm>
        <a:graphic>
          <a:graphicData uri="http://schemas.openxmlformats.org/drawingml/2006/table">
            <a:tbl>
              <a:tblPr firstRow="1"/>
              <a:tblGrid>
                <a:gridCol w="40386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5486400">
                <a:tc>
                  <a:txBody>
                    <a:bodyPr/>
                    <a:lstStyle/>
                    <a:p>
                      <a:pPr marL="457200" marR="0" lvl="0" indent="-457200" algn="l" defTabSz="914400" rtl="0" eaLnBrk="1" fontAlgn="base" latinLnBrk="0" hangingPunct="1">
                        <a:lnSpc>
                          <a:spcPct val="100000"/>
                        </a:lnSpc>
                        <a:spcBef>
                          <a:spcPct val="0"/>
                        </a:spcBef>
                        <a:spcAft>
                          <a:spcPct val="0"/>
                        </a:spcAft>
                        <a:buClrTx/>
                        <a:buSzTx/>
                        <a:buFontTx/>
                        <a:buAutoNum type="arabicPeriod"/>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says the word. Student repeats 3 times. </a:t>
                      </a:r>
                    </a:p>
                    <a:p>
                      <a:pPr marL="457200" marR="0" lvl="0" indent="-45720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8D2025"/>
                        </a:solidFill>
                        <a:effectLst/>
                        <a:latin typeface="Calibri"/>
                        <a:ea typeface="ＭＳ Ｐゴシック" pitchFamily="34" charset="-128"/>
                        <a:cs typeface="Calibri"/>
                      </a:endParaRP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2"/>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states the word in context from the mentor text.</a:t>
                      </a:r>
                      <a:br>
                        <a:rPr kumimoji="0" lang="en-US" sz="2400" b="0" i="0" u="none" strike="noStrike" cap="none" normalizeH="0" baseline="0" dirty="0">
                          <a:ln>
                            <a:noFill/>
                          </a:ln>
                          <a:solidFill>
                            <a:srgbClr val="8D2025"/>
                          </a:solidFill>
                          <a:effectLst/>
                          <a:latin typeface="Calibri"/>
                          <a:ea typeface="ＭＳ Ｐゴシック" pitchFamily="34" charset="-128"/>
                          <a:cs typeface="Calibri"/>
                        </a:rPr>
                      </a:br>
                      <a:endParaRPr kumimoji="0" lang="en-US" sz="2400" b="0" i="0" u="none" strike="noStrike" cap="none" normalizeH="0" baseline="0" dirty="0">
                        <a:ln>
                          <a:noFill/>
                        </a:ln>
                        <a:solidFill>
                          <a:srgbClr val="8D2025"/>
                        </a:solidFill>
                        <a:effectLst/>
                        <a:latin typeface="Calibri"/>
                        <a:ea typeface="ＭＳ Ｐゴシック" pitchFamily="34" charset="-128"/>
                        <a:cs typeface="Calibri"/>
                      </a:endParaRP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2"/>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provides the dictionary definition(s).</a:t>
                      </a:r>
                      <a:br>
                        <a:rPr kumimoji="0" lang="en-US" sz="2400" b="0" i="0" u="none" strike="noStrike" cap="none" normalizeH="0" baseline="0" dirty="0">
                          <a:ln>
                            <a:noFill/>
                          </a:ln>
                          <a:solidFill>
                            <a:srgbClr val="8D2025"/>
                          </a:solidFill>
                          <a:effectLst/>
                          <a:latin typeface="Calibri"/>
                          <a:ea typeface="ＭＳ Ｐゴシック" pitchFamily="34" charset="-128"/>
                          <a:cs typeface="Calibri"/>
                        </a:rPr>
                      </a:br>
                      <a:endParaRPr kumimoji="0" lang="en-US" sz="2400" b="0" i="0" u="none" strike="noStrike" cap="none" normalizeH="0" baseline="0" dirty="0">
                        <a:ln>
                          <a:noFill/>
                        </a:ln>
                        <a:solidFill>
                          <a:srgbClr val="8D2025"/>
                        </a:solidFill>
                        <a:effectLst/>
                        <a:latin typeface="Calibri"/>
                        <a:ea typeface="ＭＳ Ｐゴシック" pitchFamily="34" charset="-128"/>
                        <a:cs typeface="Calibri"/>
                      </a:endParaRP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2"/>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explains the meaning using student-friendly definitions.</a:t>
                      </a:r>
                    </a:p>
                  </a:txBody>
                  <a:tcPr marT="45716" marB="45716" horzOverflow="overflow">
                    <a:lnL>
                      <a:noFill/>
                    </a:lnL>
                    <a:lnR>
                      <a:noFill/>
                    </a:lnR>
                    <a:lnT>
                      <a:noFill/>
                    </a:lnT>
                    <a:lnB>
                      <a:noFill/>
                    </a:lnB>
                    <a:lnTlToBr>
                      <a:noFill/>
                    </a:lnTlToBr>
                    <a:lnBlToTr>
                      <a:noFill/>
                    </a:lnBlToTr>
                    <a:noFill/>
                  </a:tcPr>
                </a:tc>
                <a:tc>
                  <a:txBody>
                    <a:bodyPr/>
                    <a:lstStyle/>
                    <a:p>
                      <a:pPr marL="347663" marR="0" lvl="0" indent="-290513" algn="l" defTabSz="914400" rtl="0" eaLnBrk="1" fontAlgn="base" latinLnBrk="0" hangingPunct="1">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Calibri"/>
                          <a:ea typeface="ＭＳ Ｐゴシック" pitchFamily="34" charset="-128"/>
                          <a:cs typeface="Calibri"/>
                        </a:rPr>
                        <a:t>Teacher: “alarming”</a:t>
                      </a:r>
                      <a:r>
                        <a:rPr kumimoji="0" lang="en-US" sz="2400" b="0" i="0" u="none" strike="noStrike" cap="none" normalizeH="0" baseline="0" dirty="0">
                          <a:ln>
                            <a:noFill/>
                          </a:ln>
                          <a:solidFill>
                            <a:schemeClr val="tx1"/>
                          </a:solidFill>
                          <a:effectLst/>
                          <a:latin typeface="Calibri"/>
                          <a:ea typeface="ＭＳ Ｐゴシック" pitchFamily="34" charset="-128"/>
                          <a:cs typeface="Calibri"/>
                        </a:rPr>
                        <a:t>  </a:t>
                      </a:r>
                    </a:p>
                    <a:p>
                      <a:pPr marL="347663" marR="0" lvl="0" indent="0" algn="l" defTabSz="914400" rtl="0" eaLnBrk="1" fontAlgn="base" latinLnBrk="0" hangingPunct="1">
                        <a:lnSpc>
                          <a:spcPct val="100000"/>
                        </a:lnSpc>
                        <a:spcBef>
                          <a:spcPct val="0"/>
                        </a:spcBef>
                        <a:spcAft>
                          <a:spcPct val="0"/>
                        </a:spcAft>
                        <a:buClrTx/>
                        <a:buSzTx/>
                        <a:buFont typeface="+mj-lt"/>
                        <a:buNone/>
                        <a:tabLst/>
                      </a:pPr>
                      <a:r>
                        <a:rPr kumimoji="0" lang="en-US" sz="2400" b="0" i="0" u="none" strike="noStrike" cap="none" normalizeH="0" baseline="0" dirty="0">
                          <a:ln>
                            <a:noFill/>
                          </a:ln>
                          <a:solidFill>
                            <a:schemeClr val="tx1"/>
                          </a:solidFill>
                          <a:effectLst/>
                          <a:latin typeface="Calibri"/>
                          <a:ea typeface="ＭＳ Ｐゴシック" pitchFamily="34" charset="-128"/>
                          <a:cs typeface="Calibri"/>
                        </a:rPr>
                        <a:t>Students: </a:t>
                      </a:r>
                      <a:r>
                        <a:rPr kumimoji="0" lang="en-US" altLang="en-US" sz="2400" b="0" i="0" u="none" strike="noStrike" cap="none" normalizeH="0" baseline="0" dirty="0">
                          <a:ln>
                            <a:noFill/>
                          </a:ln>
                          <a:solidFill>
                            <a:schemeClr val="tx1"/>
                          </a:solidFill>
                          <a:effectLst/>
                          <a:latin typeface="Calibri"/>
                          <a:ea typeface="ＭＳ Ｐゴシック" pitchFamily="34" charset="-128"/>
                          <a:cs typeface="Calibri"/>
                        </a:rPr>
                        <a:t>“alarming”</a:t>
                      </a:r>
                      <a:r>
                        <a:rPr kumimoji="0" lang="en-US" sz="2400" b="0" i="0" u="none" strike="noStrike" cap="none" normalizeH="0" baseline="0" dirty="0">
                          <a:ln>
                            <a:noFill/>
                          </a:ln>
                          <a:solidFill>
                            <a:schemeClr val="tx1"/>
                          </a:solidFill>
                          <a:effectLst/>
                          <a:latin typeface="Calibri"/>
                          <a:ea typeface="ＭＳ Ｐゴシック" pitchFamily="34" charset="-128"/>
                          <a:cs typeface="Calibri"/>
                        </a:rPr>
                        <a:t>  (repeat 3 times)</a:t>
                      </a:r>
                    </a:p>
                    <a:p>
                      <a:pPr marL="347663" marR="0" lvl="0" indent="-290513" algn="l" defTabSz="914400" rtl="0" eaLnBrk="1" fontAlgn="base" latinLnBrk="0" hangingPunct="1">
                        <a:lnSpc>
                          <a:spcPct val="100000"/>
                        </a:lnSpc>
                        <a:spcBef>
                          <a:spcPts val="575"/>
                        </a:spcBef>
                        <a:spcAft>
                          <a:spcPct val="0"/>
                        </a:spcAft>
                        <a:buClrTx/>
                        <a:buSzTx/>
                        <a:buFont typeface="+mj-lt"/>
                        <a:buAutoNum type="arabicPeriod" startAt="2"/>
                        <a:tabLst/>
                      </a:pPr>
                      <a:r>
                        <a:rPr kumimoji="0" lang="en-US" sz="2400" b="0" i="0" u="none" strike="noStrike" cap="none" normalizeH="0" baseline="0" dirty="0">
                          <a:ln>
                            <a:noFill/>
                          </a:ln>
                          <a:solidFill>
                            <a:schemeClr val="tx1"/>
                          </a:solidFill>
                          <a:effectLst/>
                          <a:latin typeface="Calibri"/>
                          <a:ea typeface="ＭＳ Ｐゴシック" pitchFamily="34" charset="-128"/>
                          <a:cs typeface="Calibri"/>
                        </a:rPr>
                        <a:t>“Now, a group of scientists and beekeepers has teamed up to try to figure out what’s causing the alarming collapse  of so many colonies” </a:t>
                      </a:r>
                    </a:p>
                    <a:p>
                      <a:pPr marL="5715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alibri"/>
                          <a:ea typeface="ＭＳ Ｐゴシック" pitchFamily="34" charset="-128"/>
                          <a:cs typeface="Calibri"/>
                        </a:rPr>
                        <a:t>3. (Adjective)</a:t>
                      </a:r>
                      <a:r>
                        <a:rPr lang="en-US" sz="2400" b="0" i="0" kern="1200" dirty="0">
                          <a:solidFill>
                            <a:schemeClr val="tx1"/>
                          </a:solidFill>
                          <a:effectLst/>
                          <a:latin typeface="+mn-lt"/>
                          <a:ea typeface="+mn-ea"/>
                          <a:cs typeface="+mn-cs"/>
                        </a:rPr>
                        <a:t>causing people to feel danger; to be worried or frightened</a:t>
                      </a:r>
                      <a:br>
                        <a:rPr kumimoji="0" lang="en-US" sz="2400" b="0" i="0" u="none" strike="noStrike" cap="none" normalizeH="0" baseline="0" dirty="0">
                          <a:ln>
                            <a:noFill/>
                          </a:ln>
                          <a:solidFill>
                            <a:srgbClr val="FF0000"/>
                          </a:solidFill>
                          <a:effectLst/>
                          <a:latin typeface="Calibri"/>
                          <a:ea typeface="ＭＳ Ｐゴシック" pitchFamily="34" charset="-128"/>
                          <a:cs typeface="Calibri"/>
                        </a:rPr>
                      </a:br>
                      <a:endParaRPr kumimoji="0" lang="en-US" sz="2400" b="0" i="0" u="none" strike="noStrike" cap="none" normalizeH="0" baseline="0" dirty="0">
                        <a:ln>
                          <a:noFill/>
                        </a:ln>
                        <a:solidFill>
                          <a:srgbClr val="FF0000"/>
                        </a:solidFill>
                        <a:effectLst/>
                        <a:latin typeface="Calibri"/>
                        <a:ea typeface="ＭＳ Ｐゴシック" pitchFamily="34" charset="-128"/>
                        <a:cs typeface="Calibri"/>
                      </a:endParaRPr>
                    </a:p>
                    <a:p>
                      <a:pPr marL="5715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alibri"/>
                          <a:ea typeface="ＭＳ Ｐゴシック" pitchFamily="34" charset="-128"/>
                          <a:cs typeface="Calibri"/>
                        </a:rPr>
                        <a:t>4.  When something is frightening or distressing, we say it is “alarming”</a:t>
                      </a:r>
                      <a:endParaRPr kumimoji="0" lang="en-US" sz="2400" b="0" i="0" u="none" strike="noStrike" cap="none" normalizeH="0" baseline="0" dirty="0">
                        <a:ln>
                          <a:noFill/>
                        </a:ln>
                        <a:solidFill>
                          <a:srgbClr val="FF0000"/>
                        </a:solidFill>
                        <a:effectLst/>
                        <a:latin typeface="Calibri"/>
                        <a:ea typeface="ＭＳ Ｐゴシック" pitchFamily="34" charset="-128"/>
                        <a:cs typeface="Calibri"/>
                      </a:endParaRPr>
                    </a:p>
                  </a:txBody>
                  <a:tcPr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0" name="Title 1"/>
          <p:cNvSpPr>
            <a:spLocks noGrp="1"/>
          </p:cNvSpPr>
          <p:nvPr>
            <p:ph type="title"/>
          </p:nvPr>
        </p:nvSpPr>
        <p:spPr>
          <a:ln>
            <a:miter lim="800000"/>
            <a:headEnd/>
            <a:tailEnd/>
          </a:ln>
        </p:spPr>
        <p:txBody>
          <a:bodyPr>
            <a:noAutofit/>
          </a:bodyPr>
          <a:lstStyle/>
          <a:p>
            <a:pPr>
              <a:defRPr/>
            </a:pPr>
            <a:r>
              <a:rPr sz="3200" dirty="0"/>
              <a:t>7</a:t>
            </a:r>
            <a:r>
              <a:rPr lang="en-US" sz="3200" dirty="0"/>
              <a:t> </a:t>
            </a:r>
            <a:r>
              <a:rPr sz="3200" dirty="0"/>
              <a:t>Steps</a:t>
            </a:r>
            <a:r>
              <a:rPr lang="en-US" sz="3200" dirty="0"/>
              <a:t> – 2 or 3 minutes per word maximum!</a:t>
            </a:r>
            <a:endParaRPr sz="3200" dirty="0"/>
          </a:p>
        </p:txBody>
      </p:sp>
      <p:sp>
        <p:nvSpPr>
          <p:cNvPr id="148482" name="Footer Placeholder 3"/>
          <p:cNvSpPr>
            <a:spLocks noGrp="1"/>
          </p:cNvSpPr>
          <p:nvPr>
            <p:ph type="ftr" sz="quarter" idx="11"/>
          </p:nvPr>
        </p:nvSpPr>
        <p:spPr bwMode="auto">
          <a:xfrm>
            <a:off x="0" y="646430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fontAlgn="base" hangingPunct="1">
              <a:spcBef>
                <a:spcPct val="0"/>
              </a:spcBef>
              <a:spcAft>
                <a:spcPct val="0"/>
              </a:spcAft>
            </a:pPr>
            <a:r>
              <a:rPr lang="en-US" dirty="0">
                <a:latin typeface="Calibri"/>
              </a:rPr>
              <a:t>Margarita Calder</a:t>
            </a:r>
            <a:r>
              <a:rPr lang="en-US" altLang="ja-JP" dirty="0">
                <a:latin typeface="Calibri"/>
              </a:rPr>
              <a:t>ón &amp; Associates, Inc.</a:t>
            </a:r>
            <a:endParaRPr lang="en-US" dirty="0">
              <a:latin typeface="Calibri"/>
            </a:endParaRPr>
          </a:p>
        </p:txBody>
      </p:sp>
      <p:sp>
        <p:nvSpPr>
          <p:cNvPr id="14848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03E0D77-B0BD-403D-B949-260AAC86B7EA}" type="slidenum">
              <a:rPr lang="en-US">
                <a:solidFill>
                  <a:srgbClr val="8A8BA1"/>
                </a:solidFill>
                <a:latin typeface="Times New Roman" panose="02020603050405020304" pitchFamily="18" charset="0"/>
              </a:rPr>
              <a:pPr eaLnBrk="1" hangingPunct="1"/>
              <a:t>5</a:t>
            </a:fld>
            <a:endParaRPr lang="en-US" dirty="0">
              <a:solidFill>
                <a:srgbClr val="8A8BA1"/>
              </a:solidFill>
              <a:latin typeface="Times New Roman" panose="02020603050405020304" pitchFamily="18" charset="0"/>
            </a:endParaRPr>
          </a:p>
        </p:txBody>
      </p:sp>
    </p:spTree>
    <p:extLst>
      <p:ext uri="{BB962C8B-B14F-4D97-AF65-F5344CB8AC3E}">
        <p14:creationId xmlns:p14="http://schemas.microsoft.com/office/powerpoint/2010/main" val="335998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265" name="Group 9"/>
          <p:cNvGraphicFramePr>
            <a:graphicFrameLocks noGrp="1"/>
          </p:cNvGraphicFramePr>
          <p:nvPr>
            <p:extLst>
              <p:ext uri="{D42A27DB-BD31-4B8C-83A1-F6EECF244321}">
                <p14:modId xmlns:p14="http://schemas.microsoft.com/office/powerpoint/2010/main" val="2016477364"/>
              </p:ext>
            </p:extLst>
          </p:nvPr>
        </p:nvGraphicFramePr>
        <p:xfrm>
          <a:off x="0" y="1188721"/>
          <a:ext cx="9144000" cy="5669280"/>
        </p:xfrm>
        <a:graphic>
          <a:graphicData uri="http://schemas.openxmlformats.org/drawingml/2006/table">
            <a:tbl>
              <a:tblPr firstRow="1"/>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5669280">
                <a:tc>
                  <a:txBody>
                    <a:bodyPr/>
                    <a:lstStyle/>
                    <a:p>
                      <a:pPr marL="401638" marR="0" lvl="0" indent="-401638" algn="l" defTabSz="914400" rtl="0" eaLnBrk="1" fontAlgn="base" latinLnBrk="0" hangingPunct="1">
                        <a:lnSpc>
                          <a:spcPct val="100000"/>
                        </a:lnSpc>
                        <a:spcBef>
                          <a:spcPct val="20000"/>
                        </a:spcBef>
                        <a:spcAft>
                          <a:spcPct val="0"/>
                        </a:spcAft>
                        <a:buClrTx/>
                        <a:buSzTx/>
                        <a:buFont typeface="Times New Roman" pitchFamily="18" charset="0"/>
                        <a:buAutoNum type="arabicPeriod" startAt="5"/>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highlights features of the word: polysemous, cognate, tense, prefixes, etc.</a:t>
                      </a: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6"/>
                        <a:tabLst/>
                      </a:pPr>
                      <a:r>
                        <a:rPr kumimoji="0" lang="en-US" sz="2400" b="0" i="0" u="none" strike="noStrike" cap="none" normalizeH="0" baseline="0" dirty="0">
                          <a:ln>
                            <a:noFill/>
                          </a:ln>
                          <a:solidFill>
                            <a:srgbClr val="8D2025"/>
                          </a:solidFill>
                          <a:effectLst/>
                          <a:latin typeface="Calibri"/>
                          <a:ea typeface="ＭＳ Ｐゴシック" pitchFamily="34" charset="-128"/>
                          <a:cs typeface="Calibri"/>
                        </a:rPr>
                        <a:t>Teacher engages students in oral activities (in pairs to have 50% of students at any one time using the word aloud in a meaningful context) to develop word/concept knowledge.</a:t>
                      </a:r>
                    </a:p>
                    <a:p>
                      <a:pPr marL="0" marR="0" lvl="0" indent="0" algn="l" defTabSz="914400" rtl="0" eaLnBrk="1" fontAlgn="base" latinLnBrk="0" hangingPunct="1">
                        <a:lnSpc>
                          <a:spcPct val="100000"/>
                        </a:lnSpc>
                        <a:spcBef>
                          <a:spcPct val="20000"/>
                        </a:spcBef>
                        <a:spcAft>
                          <a:spcPct val="0"/>
                        </a:spcAft>
                        <a:buClrTx/>
                        <a:buSzTx/>
                        <a:buFont typeface="+mj-lt"/>
                        <a:buNone/>
                        <a:tabLst/>
                      </a:pPr>
                      <a:endParaRPr kumimoji="0" lang="en-US" sz="2400" b="0" i="0" u="none" strike="noStrike" cap="none" normalizeH="0" baseline="0" dirty="0">
                        <a:ln>
                          <a:noFill/>
                        </a:ln>
                        <a:solidFill>
                          <a:srgbClr val="800000"/>
                        </a:solidFill>
                        <a:effectLst/>
                        <a:latin typeface="Calibri"/>
                        <a:ea typeface="ＭＳ Ｐゴシック" pitchFamily="34" charset="-128"/>
                        <a:cs typeface="Calibri"/>
                      </a:endParaRP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7"/>
                        <a:tabLst/>
                      </a:pPr>
                      <a:r>
                        <a:rPr kumimoji="0" lang="en-US" sz="2400" b="0" i="0" u="none" strike="noStrike" cap="none" normalizeH="0" baseline="0" dirty="0">
                          <a:ln>
                            <a:noFill/>
                          </a:ln>
                          <a:solidFill>
                            <a:srgbClr val="800000"/>
                          </a:solidFill>
                          <a:effectLst/>
                          <a:latin typeface="Calibri"/>
                          <a:ea typeface="ＭＳ Ｐゴシック" pitchFamily="34" charset="-128"/>
                          <a:cs typeface="Calibri"/>
                        </a:rPr>
                        <a:t>Teacher reminds and explains to students how new words will be used. There is NO writing by students at this time.</a:t>
                      </a:r>
                    </a:p>
                  </a:txBody>
                  <a:tcPr marT="45722" marB="45722" horzOverflow="overflow">
                    <a:lnL>
                      <a:noFill/>
                    </a:lnL>
                    <a:lnR>
                      <a:noFill/>
                    </a:lnR>
                    <a:lnT>
                      <a:noFill/>
                    </a:lnT>
                    <a:lnB>
                      <a:noFill/>
                    </a:lnB>
                    <a:lnTlToBr>
                      <a:noFill/>
                    </a:lnTlToBr>
                    <a:lnBlToTr>
                      <a:noFill/>
                    </a:lnBlToTr>
                    <a:noFill/>
                  </a:tcPr>
                </a:tc>
                <a:tc>
                  <a:txBody>
                    <a:bodyPr/>
                    <a:lstStyle/>
                    <a:p>
                      <a:pPr marL="406400" marR="0" lvl="0" indent="-406400" algn="l" defTabSz="914400" rtl="0" eaLnBrk="1" fontAlgn="base" latinLnBrk="0" hangingPunct="1">
                        <a:lnSpc>
                          <a:spcPct val="100000"/>
                        </a:lnSpc>
                        <a:spcBef>
                          <a:spcPct val="20000"/>
                        </a:spcBef>
                        <a:spcAft>
                          <a:spcPct val="0"/>
                        </a:spcAft>
                        <a:buClrTx/>
                        <a:buSzTx/>
                        <a:buFont typeface="Times New Roman" pitchFamily="18" charset="0"/>
                        <a:buAutoNum type="arabicPeriod" startAt="5"/>
                        <a:tabLst/>
                      </a:pPr>
                      <a:r>
                        <a:rPr kumimoji="0" lang="en-US" altLang="en-US" sz="2400" b="0" i="0" u="none" strike="noStrike" cap="none" normalizeH="0" baseline="0" dirty="0">
                          <a:ln>
                            <a:noFill/>
                          </a:ln>
                          <a:solidFill>
                            <a:schemeClr val="tx1"/>
                          </a:solidFill>
                          <a:effectLst/>
                          <a:latin typeface="Calibri"/>
                          <a:ea typeface="ＭＳ Ｐゴシック" pitchFamily="34" charset="-128"/>
                          <a:cs typeface="Calibri"/>
                        </a:rPr>
                        <a:t>“alarming” is a cognate in many other languages.  It has an “</a:t>
                      </a:r>
                      <a:r>
                        <a:rPr kumimoji="0" lang="en-US" altLang="en-US" sz="2400" b="0" i="0" u="none" strike="noStrike" cap="none" normalizeH="0" baseline="0" dirty="0" err="1">
                          <a:ln>
                            <a:noFill/>
                          </a:ln>
                          <a:solidFill>
                            <a:schemeClr val="tx1"/>
                          </a:solidFill>
                          <a:effectLst/>
                          <a:latin typeface="Calibri"/>
                          <a:ea typeface="ＭＳ Ｐゴシック" pitchFamily="34" charset="-128"/>
                          <a:cs typeface="Calibri"/>
                        </a:rPr>
                        <a:t>ing</a:t>
                      </a:r>
                      <a:r>
                        <a:rPr kumimoji="0" lang="en-US" altLang="en-US" sz="2400" b="0" i="0" u="none" strike="noStrike" cap="none" normalizeH="0" baseline="0" dirty="0">
                          <a:ln>
                            <a:noFill/>
                          </a:ln>
                          <a:solidFill>
                            <a:schemeClr val="tx1"/>
                          </a:solidFill>
                          <a:effectLst/>
                          <a:latin typeface="Calibri"/>
                          <a:ea typeface="ＭＳ Ｐゴシック" pitchFamily="34" charset="-128"/>
                          <a:cs typeface="Calibri"/>
                        </a:rPr>
                        <a:t>” but is used as an adjective  in this text “alarming collapse”</a:t>
                      </a:r>
                    </a:p>
                    <a:p>
                      <a:pPr marL="406400" marR="0" lvl="0" indent="-406400" algn="l" defTabSz="914400" rtl="0" eaLnBrk="1" fontAlgn="base" latinLnBrk="0" hangingPunct="1">
                        <a:lnSpc>
                          <a:spcPct val="100000"/>
                        </a:lnSpc>
                        <a:spcBef>
                          <a:spcPct val="20000"/>
                        </a:spcBef>
                        <a:spcAft>
                          <a:spcPct val="0"/>
                        </a:spcAft>
                        <a:buClrTx/>
                        <a:buSzTx/>
                        <a:buFont typeface="Times New Roman" pitchFamily="18" charset="0"/>
                        <a:buAutoNum type="arabicPeriod" startAt="5"/>
                        <a:tabLst/>
                      </a:pPr>
                      <a:r>
                        <a:rPr kumimoji="0" lang="en-US" sz="2400" b="0" i="0" u="none" strike="noStrike" cap="none" normalizeH="0" baseline="0" dirty="0">
                          <a:ln>
                            <a:noFill/>
                          </a:ln>
                          <a:solidFill>
                            <a:schemeClr val="tx1"/>
                          </a:solidFill>
                          <a:effectLst/>
                          <a:latin typeface="Calibri"/>
                          <a:ea typeface="ＭＳ Ｐゴシック" pitchFamily="34" charset="-128"/>
                          <a:cs typeface="Calibri"/>
                        </a:rPr>
                        <a:t>With a partner, use the expression: </a:t>
                      </a:r>
                      <a:r>
                        <a:rPr kumimoji="0" lang="en-US" sz="2400" b="0" i="1" u="none" strike="noStrike" cap="none" normalizeH="0" baseline="0" dirty="0">
                          <a:ln>
                            <a:noFill/>
                          </a:ln>
                          <a:solidFill>
                            <a:schemeClr val="tx1"/>
                          </a:solidFill>
                          <a:effectLst/>
                          <a:latin typeface="Calibri"/>
                          <a:ea typeface="ＭＳ Ｐゴシック" pitchFamily="34" charset="-128"/>
                          <a:cs typeface="Calibri"/>
                        </a:rPr>
                        <a:t>“</a:t>
                      </a:r>
                      <a:r>
                        <a:rPr kumimoji="0" lang="en-US" altLang="ja-JP" sz="2400" b="0" i="1" u="none" strike="noStrike" cap="none" normalizeH="0" baseline="0" dirty="0">
                          <a:ln>
                            <a:noFill/>
                          </a:ln>
                          <a:solidFill>
                            <a:schemeClr val="tx1"/>
                          </a:solidFill>
                          <a:effectLst/>
                          <a:latin typeface="Calibri"/>
                          <a:ea typeface="ＭＳ Ｐゴシック" pitchFamily="34" charset="-128"/>
                          <a:cs typeface="Calibri"/>
                        </a:rPr>
                        <a:t>An example of something alarming is…”.</a:t>
                      </a:r>
                      <a:r>
                        <a:rPr kumimoji="0" lang="ja-JP" altLang="en-US" sz="2400" b="0" i="1" u="none" strike="noStrike" cap="none" normalizeH="0" baseline="0" dirty="0">
                          <a:ln>
                            <a:noFill/>
                          </a:ln>
                          <a:solidFill>
                            <a:schemeClr val="tx1"/>
                          </a:solidFill>
                          <a:effectLst/>
                          <a:latin typeface="Calibri"/>
                          <a:ea typeface="ＭＳ Ｐゴシック" pitchFamily="34" charset="-128"/>
                          <a:cs typeface="Calibri"/>
                        </a:rPr>
                        <a:t> </a:t>
                      </a:r>
                      <a:r>
                        <a:rPr kumimoji="0" lang="en-US" altLang="ja-JP" sz="2400" b="0" i="0" u="none" strike="noStrike" cap="none" normalizeH="0" baseline="0" dirty="0">
                          <a:ln>
                            <a:noFill/>
                          </a:ln>
                          <a:solidFill>
                            <a:schemeClr val="tx1"/>
                          </a:solidFill>
                          <a:effectLst/>
                          <a:latin typeface="Calibri"/>
                          <a:ea typeface="ＭＳ Ｐゴシック" pitchFamily="34" charset="-128"/>
                          <a:cs typeface="Calibri"/>
                        </a:rPr>
                        <a:t>(1 min) or </a:t>
                      </a:r>
                      <a:r>
                        <a:rPr kumimoji="0" lang="en-US" altLang="ja-JP" sz="2400" b="0" i="1" u="none" strike="noStrike" cap="none" normalizeH="0" baseline="0" dirty="0">
                          <a:ln>
                            <a:noFill/>
                          </a:ln>
                          <a:solidFill>
                            <a:schemeClr val="tx1"/>
                          </a:solidFill>
                          <a:effectLst/>
                          <a:latin typeface="Calibri"/>
                          <a:ea typeface="ＭＳ Ｐゴシック" pitchFamily="34" charset="-128"/>
                          <a:cs typeface="Calibri"/>
                        </a:rPr>
                        <a:t>“It can be alarming when…”</a:t>
                      </a:r>
                    </a:p>
                    <a:p>
                      <a:pPr marL="457200" marR="0" lvl="0" indent="-457200" algn="l" defTabSz="914400" rtl="0" eaLnBrk="1" fontAlgn="base" latinLnBrk="0" hangingPunct="1">
                        <a:lnSpc>
                          <a:spcPct val="100000"/>
                        </a:lnSpc>
                        <a:spcBef>
                          <a:spcPct val="20000"/>
                        </a:spcBef>
                        <a:spcAft>
                          <a:spcPct val="0"/>
                        </a:spcAft>
                        <a:buClrTx/>
                        <a:buSzTx/>
                        <a:buFont typeface="+mj-lt"/>
                        <a:buAutoNum type="arabicPeriod" startAt="7"/>
                        <a:tabLst/>
                      </a:pPr>
                      <a:r>
                        <a:rPr kumimoji="0" lang="en-US" sz="2400" b="0" i="0" u="none" strike="noStrike" kern="1200" cap="none" normalizeH="0" baseline="0" dirty="0">
                          <a:ln>
                            <a:noFill/>
                          </a:ln>
                          <a:solidFill>
                            <a:schemeClr val="tx1"/>
                          </a:solidFill>
                          <a:effectLst/>
                          <a:latin typeface="Calibri"/>
                          <a:ea typeface="ＭＳ Ｐゴシック" pitchFamily="34" charset="-128"/>
                          <a:cs typeface="Calibri"/>
                        </a:rPr>
                        <a:t>You will see this word when we read and you should use it during partner reading summaries, homework, or when we work in class</a:t>
                      </a:r>
                      <a:r>
                        <a:rPr kumimoji="0" lang="en-US" altLang="ja-JP" sz="2400" b="0" i="0" u="none" strike="noStrike" cap="none" normalizeH="0" baseline="0" dirty="0">
                          <a:ln>
                            <a:noFill/>
                          </a:ln>
                          <a:solidFill>
                            <a:schemeClr val="tx1"/>
                          </a:solidFill>
                          <a:effectLst/>
                          <a:latin typeface="Calibri"/>
                          <a:ea typeface="ＭＳ Ｐゴシック" pitchFamily="34" charset="-128"/>
                          <a:cs typeface="Calibri"/>
                        </a:rPr>
                        <a:t>. </a:t>
                      </a:r>
                      <a:endParaRPr kumimoji="0" lang="en-US" sz="2400" b="0" i="0" u="none" strike="noStrike" cap="none" normalizeH="0" baseline="0" dirty="0">
                        <a:ln>
                          <a:noFill/>
                        </a:ln>
                        <a:solidFill>
                          <a:schemeClr val="tx1"/>
                        </a:solidFill>
                        <a:effectLst/>
                        <a:latin typeface="Calibri"/>
                        <a:ea typeface="ＭＳ Ｐゴシック" pitchFamily="34" charset="-128"/>
                        <a:cs typeface="Calibri"/>
                      </a:endParaRPr>
                    </a:p>
                  </a:txBody>
                  <a:tcPr marT="45722" marB="4572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1" name="Title 1"/>
          <p:cNvSpPr>
            <a:spLocks noGrp="1"/>
          </p:cNvSpPr>
          <p:nvPr>
            <p:ph type="title"/>
          </p:nvPr>
        </p:nvSpPr>
        <p:spPr>
          <a:ln>
            <a:miter lim="800000"/>
            <a:headEnd/>
            <a:tailEnd/>
          </a:ln>
        </p:spPr>
        <p:txBody>
          <a:bodyPr>
            <a:noAutofit/>
          </a:bodyPr>
          <a:lstStyle/>
          <a:p>
            <a:pPr>
              <a:defRPr/>
            </a:pPr>
            <a:r>
              <a:rPr lang="en-US" sz="3200" dirty="0"/>
              <a:t>7 Steps – 2 or 3 minutes per word maximum!</a:t>
            </a:r>
            <a:endParaRPr sz="3200" dirty="0"/>
          </a:p>
        </p:txBody>
      </p:sp>
      <p:sp>
        <p:nvSpPr>
          <p:cNvPr id="149506" name="Footer Placeholder 3"/>
          <p:cNvSpPr>
            <a:spLocks noGrp="1"/>
          </p:cNvSpPr>
          <p:nvPr>
            <p:ph type="ftr" sz="quarter" idx="11"/>
          </p:nvPr>
        </p:nvSpPr>
        <p:spPr bwMode="auto">
          <a:xfrm>
            <a:off x="0" y="6553200"/>
            <a:ext cx="2286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fontAlgn="base" hangingPunct="1">
              <a:spcBef>
                <a:spcPct val="0"/>
              </a:spcBef>
              <a:spcAft>
                <a:spcPct val="0"/>
              </a:spcAft>
            </a:pPr>
            <a:r>
              <a:rPr lang="en-US" dirty="0">
                <a:solidFill>
                  <a:srgbClr val="0D1969"/>
                </a:solidFill>
                <a:latin typeface="Calibri"/>
              </a:rPr>
              <a:t>Margarita Calder</a:t>
            </a:r>
            <a:r>
              <a:rPr lang="en-US" altLang="ja-JP" dirty="0">
                <a:solidFill>
                  <a:srgbClr val="0D1969"/>
                </a:solidFill>
                <a:latin typeface="Calibri"/>
              </a:rPr>
              <a:t>ón &amp; Associates, Inc.</a:t>
            </a:r>
            <a:endParaRPr lang="en-US" dirty="0">
              <a:solidFill>
                <a:srgbClr val="0D1969"/>
              </a:solidFill>
              <a:latin typeface="Calibri"/>
            </a:endParaRPr>
          </a:p>
        </p:txBody>
      </p:sp>
      <p:sp>
        <p:nvSpPr>
          <p:cNvPr id="14951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F2E713C-192E-40DD-846A-1B6D26E48FFC}" type="slidenum">
              <a:rPr lang="en-US">
                <a:solidFill>
                  <a:srgbClr val="8A8BA1"/>
                </a:solidFill>
                <a:latin typeface="Times New Roman" panose="02020603050405020304" pitchFamily="18" charset="0"/>
              </a:rPr>
              <a:pPr eaLnBrk="1" hangingPunct="1"/>
              <a:t>6</a:t>
            </a:fld>
            <a:endParaRPr lang="en-US" dirty="0">
              <a:solidFill>
                <a:srgbClr val="8A8BA1"/>
              </a:solidFill>
              <a:latin typeface="Times New Roman" panose="02020603050405020304" pitchFamily="18" charset="0"/>
            </a:endParaRPr>
          </a:p>
        </p:txBody>
      </p:sp>
    </p:spTree>
    <p:extLst>
      <p:ext uri="{BB962C8B-B14F-4D97-AF65-F5344CB8AC3E}">
        <p14:creationId xmlns:p14="http://schemas.microsoft.com/office/powerpoint/2010/main" val="182963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ln>
            <a:miter lim="800000"/>
            <a:headEnd/>
            <a:tailEnd/>
          </a:ln>
        </p:spPr>
        <p:txBody>
          <a:bodyPr>
            <a:noAutofit/>
          </a:bodyPr>
          <a:lstStyle/>
          <a:p>
            <a:pPr>
              <a:defRPr/>
            </a:pPr>
            <a:r>
              <a:rPr lang="en-US" sz="3200" dirty="0"/>
              <a:t>7 Steps – 2 or 3 minutes per word maximum!</a:t>
            </a:r>
            <a:endParaRPr sz="3200" dirty="0"/>
          </a:p>
        </p:txBody>
      </p:sp>
      <p:sp>
        <p:nvSpPr>
          <p:cNvPr id="150530" name="Footer Placeholder 3"/>
          <p:cNvSpPr>
            <a:spLocks noGrp="1"/>
          </p:cNvSpPr>
          <p:nvPr>
            <p:ph type="ftr" sz="quarter" idx="11"/>
          </p:nvPr>
        </p:nvSpPr>
        <p:spPr bwMode="auto">
          <a:xfrm>
            <a:off x="0" y="6538912"/>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fontAlgn="base" hangingPunct="1">
              <a:spcBef>
                <a:spcPct val="0"/>
              </a:spcBef>
              <a:spcAft>
                <a:spcPct val="0"/>
              </a:spcAft>
            </a:pPr>
            <a:r>
              <a:rPr lang="en-US" dirty="0">
                <a:latin typeface="Calibri"/>
              </a:rPr>
              <a:t>Margarita Calder</a:t>
            </a:r>
            <a:r>
              <a:rPr lang="en-US" altLang="ja-JP" dirty="0">
                <a:latin typeface="Calibri"/>
              </a:rPr>
              <a:t>ón &amp; Associates, Inc.</a:t>
            </a:r>
            <a:endParaRPr lang="en-US" dirty="0">
              <a:latin typeface="Calibri"/>
            </a:endParaRPr>
          </a:p>
        </p:txBody>
      </p:sp>
      <p:sp>
        <p:nvSpPr>
          <p:cNvPr id="15053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D20E3D5-70D6-4F11-95E0-2AD35F985330}" type="slidenum">
              <a:rPr lang="en-US">
                <a:solidFill>
                  <a:srgbClr val="8A8BA1"/>
                </a:solidFill>
                <a:latin typeface="Times New Roman" panose="02020603050405020304" pitchFamily="18" charset="0"/>
              </a:rPr>
              <a:pPr eaLnBrk="1" hangingPunct="1"/>
              <a:t>7</a:t>
            </a:fld>
            <a:endParaRPr lang="en-US" dirty="0">
              <a:solidFill>
                <a:srgbClr val="8A8BA1"/>
              </a:solidFill>
              <a:latin typeface="Times New Roman" panose="02020603050405020304" pitchFamily="18" charset="0"/>
            </a:endParaRPr>
          </a:p>
        </p:txBody>
      </p:sp>
      <p:sp>
        <p:nvSpPr>
          <p:cNvPr id="150537" name="Footer Placeholder 3"/>
          <p:cNvSpPr txBox="1">
            <a:spLocks/>
          </p:cNvSpPr>
          <p:nvPr/>
        </p:nvSpPr>
        <p:spPr bwMode="auto">
          <a:xfrm>
            <a:off x="3124200" y="6356350"/>
            <a:ext cx="5410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r>
              <a:rPr lang="en-US" sz="1000" dirty="0">
                <a:solidFill>
                  <a:srgbClr val="8A8BA1"/>
                </a:solidFill>
                <a:latin typeface="Times New Roman" panose="02020603050405020304" pitchFamily="18" charset="0"/>
              </a:rPr>
              <a:t>Massachusetts Department of Elementary and Secondary Education</a:t>
            </a:r>
          </a:p>
        </p:txBody>
      </p:sp>
      <p:sp>
        <p:nvSpPr>
          <p:cNvPr id="11" name="Content Placeholder 2"/>
          <p:cNvSpPr>
            <a:spLocks noGrp="1"/>
          </p:cNvSpPr>
          <p:nvPr>
            <p:ph idx="1"/>
          </p:nvPr>
        </p:nvSpPr>
        <p:spPr>
          <a:xfrm>
            <a:off x="304800" y="1188721"/>
            <a:ext cx="8534400" cy="4831080"/>
          </a:xfrm>
        </p:spPr>
        <p:txBody>
          <a:bodyPr>
            <a:noAutofit/>
          </a:bodyPr>
          <a:lstStyle/>
          <a:p>
            <a:pPr marL="690563" lvl="1" indent="-690563">
              <a:spcBef>
                <a:spcPct val="0"/>
              </a:spcBef>
              <a:buClr>
                <a:schemeClr val="tx1">
                  <a:lumMod val="60000"/>
                  <a:lumOff val="40000"/>
                </a:schemeClr>
              </a:buClr>
              <a:buSzPct val="100000"/>
              <a:buNone/>
            </a:pPr>
            <a:r>
              <a:rPr lang="en-US" sz="2800" dirty="0"/>
              <a:t>1.  Teacher says the word. Students repeat 3 times. </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2.  Teacher states the word in context from the text.</a:t>
            </a:r>
          </a:p>
          <a:p>
            <a:pPr marL="690563" lvl="1" indent="-690563">
              <a:spcBef>
                <a:spcPct val="0"/>
              </a:spcBef>
              <a:buClr>
                <a:schemeClr val="tx1">
                  <a:lumMod val="60000"/>
                  <a:lumOff val="40000"/>
                </a:schemeClr>
              </a:buClr>
              <a:buSzPct val="100000"/>
              <a:buNone/>
            </a:pPr>
            <a:r>
              <a:rPr lang="en-US" sz="2800" dirty="0"/>
              <a:t>3.  Teacher provides the dictionary definition(s).</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4.  Teacher explains the meaning using student-friendly definitions.</a:t>
            </a:r>
          </a:p>
          <a:p>
            <a:pPr marL="690563" lvl="1" indent="-690563">
              <a:spcBef>
                <a:spcPct val="0"/>
              </a:spcBef>
              <a:buClr>
                <a:schemeClr val="tx1">
                  <a:lumMod val="60000"/>
                  <a:lumOff val="40000"/>
                </a:schemeClr>
              </a:buClr>
              <a:buSzPct val="100000"/>
              <a:buNone/>
            </a:pPr>
            <a:r>
              <a:rPr lang="en-US" sz="2800" dirty="0"/>
              <a:t>5.  Teacher highlights features of the word: polysemous, cognate, tense, prefixes, etc.</a:t>
            </a:r>
          </a:p>
          <a:p>
            <a:pPr marL="690563" lvl="1" indent="-690563">
              <a:spcBef>
                <a:spcPct val="0"/>
              </a:spcBef>
              <a:buClr>
                <a:schemeClr val="tx1">
                  <a:lumMod val="60000"/>
                  <a:lumOff val="40000"/>
                </a:schemeClr>
              </a:buClr>
              <a:buSzPct val="100000"/>
              <a:buNone/>
            </a:pPr>
            <a:r>
              <a:rPr lang="en-US" sz="2800" dirty="0">
                <a:solidFill>
                  <a:schemeClr val="accent1">
                    <a:lumMod val="75000"/>
                  </a:schemeClr>
                </a:solidFill>
              </a:rPr>
              <a:t>6.  Teacher engages students in oral interaction to develop word/concept knowledge. Paired activity for  maximum interaction. (Timed 1 min student interaction.)</a:t>
            </a:r>
          </a:p>
          <a:p>
            <a:pPr marL="690563" lvl="1" indent="-690563">
              <a:spcBef>
                <a:spcPct val="0"/>
              </a:spcBef>
              <a:buClr>
                <a:schemeClr val="tx1">
                  <a:lumMod val="60000"/>
                  <a:lumOff val="40000"/>
                </a:schemeClr>
              </a:buClr>
              <a:buSzPct val="100000"/>
              <a:buNone/>
            </a:pPr>
            <a:r>
              <a:rPr lang="en-US" sz="2800" dirty="0">
                <a:ea typeface="ＭＳ Ｐゴシック" pitchFamily="34" charset="-128"/>
              </a:rPr>
              <a:t>7.  Teacher reminds and explains to students of how new words will be used. There is NO writing by students at this time.</a:t>
            </a:r>
          </a:p>
        </p:txBody>
      </p:sp>
    </p:spTree>
  </p:cSld>
  <p:clrMapOvr>
    <a:masterClrMapping/>
  </p:clrMapOvr>
</p:sld>
</file>

<file path=ppt/theme/theme1.xml><?xml version="1.0" encoding="utf-8"?>
<a:theme xmlns:a="http://schemas.openxmlformats.org/drawingml/2006/main" name="2014-15 SEI">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MADESE SS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4-15 SEI" id="{74EC177B-C525-43CB-85FC-0F3B4F68AAA2}" vid="{90A9F6AC-C305-47D2-A935-CF6D55D43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MADESE 2013 SSS Blue Outline</Template>
  <TotalTime>7338</TotalTime>
  <Words>1445</Words>
  <Application>Microsoft Office PowerPoint</Application>
  <PresentationFormat>On-screen Show (4:3)</PresentationFormat>
  <Paragraphs>103</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Helvetica</vt:lpstr>
      <vt:lpstr>Helvetica Neue</vt:lpstr>
      <vt:lpstr>Times New Roman</vt:lpstr>
      <vt:lpstr>Wingdings</vt:lpstr>
      <vt:lpstr>Wingdings 2</vt:lpstr>
      <vt:lpstr>2014-15 SEI</vt:lpstr>
      <vt:lpstr>       Vocabulary Strategy  </vt:lpstr>
      <vt:lpstr>Vocabulary Instruction </vt:lpstr>
      <vt:lpstr>Choosing Vocabulary to Teach</vt:lpstr>
      <vt:lpstr>7 Steps for Pre-Teaching Vocabulary</vt:lpstr>
      <vt:lpstr>7 Steps – 2 or 3 minutes per word maximum!</vt:lpstr>
      <vt:lpstr>7 Steps – 2 or 3 minutes per word maximum!</vt:lpstr>
      <vt:lpstr>7 Steps – 2 or 3 minutes per word maximum!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Seven-Steps for Pre-Teaching Vocabulary, from MA SEI Course</dc:title>
  <dc:creator>DESE</dc:creator>
  <cp:lastModifiedBy>Giovanni, Danielle (EOE)</cp:lastModifiedBy>
  <cp:revision>488</cp:revision>
  <cp:lastPrinted>2018-07-13T10:46:24Z</cp:lastPrinted>
  <dcterms:created xsi:type="dcterms:W3CDTF">2013-07-14T00:31:17Z</dcterms:created>
  <dcterms:modified xsi:type="dcterms:W3CDTF">2020-08-03T23:16:56Z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Aug 3 2020</vt:lpwstr>
  </property>
</Properties>
</file>