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5"/>
  </p:sldMasterIdLst>
  <p:notesMasterIdLst>
    <p:notesMasterId r:id="rId1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4" y="12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a73644918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a73644918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73644918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73644918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886b5544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886b55444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73644918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73644918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73644918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73644918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a73644918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a73644918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a886b55444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a886b55444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886b55444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886b55444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tx1"/>
                </a:solidFill>
              </a:rPr>
              <a:t>Growing Language with Intentional Interactions presentation (adapted)</a:t>
            </a:r>
            <a:endParaRPr sz="2400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>
                <a:solidFill>
                  <a:schemeClr val="tx1"/>
                </a:solidFill>
              </a:rPr>
              <a:t>Christina M. Cassano, Ed.D. </a:t>
            </a:r>
            <a:endParaRPr sz="4800" dirty="0">
              <a:solidFill>
                <a:schemeClr val="tx1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>
                <a:solidFill>
                  <a:srgbClr val="333333"/>
                </a:solidFill>
                <a:highlight>
                  <a:srgbClr val="FFFFFF"/>
                </a:highlight>
                <a:latin typeface="+mn-lt"/>
                <a:ea typeface="Helvetica Neue"/>
                <a:cs typeface="Helvetica Neue"/>
                <a:sym typeface="Helvetica Neue"/>
              </a:rPr>
              <a:t>Materials prepared for Massachusetts Department of Elementary and Secondary Education, Early Grades Literacy Grant, (2019).</a:t>
            </a:r>
            <a:endParaRPr sz="1200" dirty="0">
              <a:solidFill>
                <a:schemeClr val="dk1"/>
              </a:solidFill>
              <a:latin typeface="+mn-lt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sz="1200" dirty="0">
              <a:latin typeface="+mn-lt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dirty="0">
                <a:solidFill>
                  <a:schemeClr val="dk1"/>
                </a:solidFill>
              </a:rPr>
              <a:t>·</a:t>
            </a:r>
            <a:r>
              <a:rPr lang="en" sz="7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	</a:t>
            </a:r>
            <a:endParaRPr sz="1000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/>
              <a:t>Key messages</a:t>
            </a:r>
            <a:endParaRPr sz="2400" dirty="0"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~ </a:t>
            </a:r>
            <a:r>
              <a:rPr lang="en" dirty="0">
                <a:solidFill>
                  <a:schemeClr val="tx1"/>
                </a:solidFill>
              </a:rPr>
              <a:t>Reading and writing “float on a sea of talk."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~ We learn language by using language.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~ Intentional interactions “grow” language.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~ Guarantee every child a voice!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A look at the research </a:t>
            </a:r>
            <a:endParaRPr sz="2400"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43625" y="1103875"/>
            <a:ext cx="39999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Vocabulary development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Is dependent on frequency and quality of input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Evidences variability early in development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Is predictive of reading comprehension and recovery reading failure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Is essential for the success of EL students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Exhibits variable growth rates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Is correlated with academic success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28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Early vocabulary impacts later outcomes</a:t>
            </a:r>
            <a:endParaRPr sz="1300"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1"/>
                </a:solidFill>
              </a:rPr>
              <a:t>75 to 88% of the children who struggle with reading in K-2 will continue to struggle throughout their school careers. </a:t>
            </a:r>
            <a:endParaRPr sz="13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 dirty="0">
                <a:solidFill>
                  <a:schemeClr val="tx1"/>
                </a:solidFill>
              </a:rPr>
              <a:t>The “improvers” have higher levels of vocabulary (as well as phonological awareness and self regulation) compared to “non improvers.” </a:t>
            </a:r>
            <a:endParaRPr sz="13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300" dirty="0">
                <a:solidFill>
                  <a:schemeClr val="tx1"/>
                </a:solidFill>
              </a:rPr>
              <a:t>The importance of oral vocabulary increases with each grade level. </a:t>
            </a:r>
            <a:endParaRPr sz="1700" i="1" dirty="0">
              <a:solidFill>
                <a:schemeClr val="tx1"/>
              </a:solidFill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365850" y="4320875"/>
            <a:ext cx="8466600" cy="65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Thus, low levels of vocabulary knowledge early on initiate a longer term chain of negative effects!</a:t>
            </a:r>
            <a:endParaRPr sz="1700" dirty="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272800" y="4547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Supporting word learning and learning conversations</a:t>
            </a:r>
            <a:endParaRPr sz="2400" dirty="0"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254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Strategies to support word learning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Semantic support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Child friendly definitions/explanations, Rephrasing in your own words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Physical support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Gesturing, Using your voice, Acting out concepts or vocabulary through role play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Concrete support</a:t>
            </a:r>
            <a:r>
              <a:rPr lang="en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Objects and illustrations, Media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2"/>
          </p:nvPr>
        </p:nvSpPr>
        <p:spPr>
          <a:xfrm>
            <a:off x="4861575" y="1098700"/>
            <a:ext cx="3999900" cy="303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Learning Conversations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Expose students to new words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Actively engage students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Offer opportunities to practice new words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Extend understanding of known words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Provide feedback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Elicit talk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Provide information about students’ vocabulary and conceptual knowledge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(Collins, 2012)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/>
          </a:p>
        </p:txBody>
      </p:sp>
      <p:sp>
        <p:nvSpPr>
          <p:cNvPr id="78" name="Google Shape;78;p16"/>
          <p:cNvSpPr txBox="1"/>
          <p:nvPr/>
        </p:nvSpPr>
        <p:spPr>
          <a:xfrm>
            <a:off x="427150" y="3826900"/>
            <a:ext cx="8211900" cy="8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A note on controlled texts: Leveled texts have been specifically designed to have reduced vocabulary and comprehension demands.  Thus they offer few opportunities to learn new words and concepts.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dirty="0">
                <a:solidFill>
                  <a:schemeClr val="tx1"/>
                </a:solidFill>
              </a:rPr>
              <a:t> </a:t>
            </a:r>
            <a:endParaRPr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Dimensions of vocabulary and vocabulary instruction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>
              <a:solidFill>
                <a:schemeClr val="dk2"/>
              </a:solidFill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900550"/>
            <a:ext cx="8520600" cy="3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Breadth and depth of academic vocabulary are essential for reading comprehension and academic success. </a:t>
            </a:r>
            <a:endParaRPr sz="14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dirty="0">
                <a:solidFill>
                  <a:schemeClr val="tx1"/>
                </a:solidFill>
              </a:rPr>
              <a:t>Depth knowledge is more predictive of later decoding and reading comprehension than is breadth.  (NELP, 2008; Townsend et al., 2012).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395075" y="2610725"/>
            <a:ext cx="8437200" cy="18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Unfortunately… vocabulary instruction occurs rarely!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 • When it occurs, the focus is on breadth of knowledge, not depth. (This issue is worse in schools serving economically disadvantaged children.) </a:t>
            </a:r>
            <a:endParaRPr dirty="0">
              <a:solidFill>
                <a:schemeClr val="tx1"/>
              </a:solidFill>
            </a:endParaRPr>
          </a:p>
          <a:p>
            <a:pPr marL="0" lvl="0" indent="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• Evidence shows little improvement in the amount of vocabulary instruction even after professional development was provided! </a:t>
            </a:r>
          </a:p>
          <a:p>
            <a:pPr marL="0" lvl="0" indent="0" algn="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(Silverman &amp; Crandell)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 dirty="0">
                <a:solidFill>
                  <a:srgbClr val="000000"/>
                </a:solidFill>
              </a:rPr>
              <a:t>How to teach for breadth AND depth - immersion and flooding </a:t>
            </a: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Immerse </a:t>
            </a:r>
            <a:r>
              <a:rPr lang="en" dirty="0">
                <a:solidFill>
                  <a:schemeClr val="tx1"/>
                </a:solidFill>
              </a:rPr>
              <a:t>children in an array of language experiences so that they learn words through listening, speaking, reading, and writing.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Children never learn words they do not hear. Ever!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They must be immersed in or flooded with word- and world-learning opportunities.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Foster word consciousness and knowledge seeking.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“</a:t>
            </a:r>
            <a:r>
              <a:rPr lang="en" b="1" dirty="0">
                <a:solidFill>
                  <a:schemeClr val="tx1"/>
                </a:solidFill>
              </a:rPr>
              <a:t>Flooding”</a:t>
            </a:r>
            <a:r>
              <a:rPr lang="en" dirty="0">
                <a:solidFill>
                  <a:schemeClr val="tx1"/>
                </a:solidFill>
              </a:rPr>
              <a:t> provides opportunities for: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tx1"/>
                </a:solidFill>
              </a:rPr>
              <a:t>Listening </a:t>
            </a:r>
            <a:r>
              <a:rPr lang="en" dirty="0">
                <a:solidFill>
                  <a:schemeClr val="tx1"/>
                </a:solidFill>
              </a:rPr>
              <a:t>•Use frequent, rich, and extended language •Model curiosity and interest in words •Use word learning strategies •Be precise and intentional!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tx1"/>
                </a:solidFill>
              </a:rPr>
              <a:t>Speaking</a:t>
            </a:r>
            <a:r>
              <a:rPr lang="en" dirty="0">
                <a:solidFill>
                  <a:schemeClr val="tx1"/>
                </a:solidFill>
              </a:rPr>
              <a:t> •Offer extended discourse opportunities •Scaffold, support, and extend children’s language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tx1"/>
                </a:solidFill>
              </a:rPr>
              <a:t>Reading &amp; writing across the content areas</a:t>
            </a:r>
            <a:r>
              <a:rPr lang="en" dirty="0">
                <a:solidFill>
                  <a:schemeClr val="tx1"/>
                </a:solidFill>
              </a:rPr>
              <a:t> •Use interactive read alouds •Foster world and word consciousness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Children learn vocabulary by LISTENING when we: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Use frequent, rich, and extended language!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Target at least 10 words/week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Provide meaningful information that extends beyond definitions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Use repetition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Consider multiple meanings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Model curiosity and interest in words!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“It says that crayfish have exoskeletons. Say exoskeletons. Isn’t that a fun word to say?  Exoskeleton. I looked exoskeleton up in a dictionary.  It means they don’t have bones inside their bodies like we do…”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tx1"/>
                </a:solidFill>
              </a:rPr>
              <a:t>Are intentional and precise!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My purpose in teaching you this is...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The big idea I want to think about is...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Compared to yesterday, this…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Looking at this, I can infer......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Based on what I know, I can predict...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If I choose to do this, then I will have to…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>
                <a:solidFill>
                  <a:schemeClr val="tx1"/>
                </a:solidFill>
              </a:rPr>
              <a:t>Embed word learning into teacher-talk!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“Animals that lay eggs are oviparous. Oviparous means having babies that hatch from eggs—are not born alive—like we are.”</a:t>
            </a:r>
            <a:r>
              <a:rPr lang="en" sz="1200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Children learn vocabulary by SPEAKING when we: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05" name="Google Shape;10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7576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Provide daily, extended discourse opportunities!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Embed word learning strategies INTO the conversation.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Elicit target words to support word learning.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Point and call.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Provide scaffolding during individual and group conversations!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Scaffolding decontextualized language use Hinting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Pumping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Splicing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Prompting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Summarizing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Expansion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06" name="Google Shape;106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Provide explicit feedback that addresses children’s (mis)understandings or (mis)application of word/world knowledge!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Responsive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Instructive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Recursive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Persistent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Succinct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chemeClr val="tx1"/>
                </a:solidFill>
              </a:rPr>
              <a:t>Children learn vocabulary by READING and WRITING across the content areas when we: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12" name="Google Shape;112;p21"/>
          <p:cNvSpPr txBox="1">
            <a:spLocks noGrp="1"/>
          </p:cNvSpPr>
          <p:nvPr>
            <p:ph type="body" idx="1"/>
          </p:nvPr>
        </p:nvSpPr>
        <p:spPr>
          <a:xfrm>
            <a:off x="311700" y="1439025"/>
            <a:ext cx="3999900" cy="31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Use interactive read alouds! </a:t>
            </a:r>
            <a:r>
              <a:rPr lang="en" dirty="0">
                <a:solidFill>
                  <a:schemeClr val="tx1"/>
                </a:solidFill>
              </a:rPr>
              <a:t>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Promotes love of reading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Expands children’s word and world knowledge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Familiarizes children with complex syntax &amp; decontextualized language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Supports listening comprehension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Provides anticipatory guidance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4832400" y="1438975"/>
            <a:ext cx="3999900" cy="312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chemeClr val="tx1"/>
                </a:solidFill>
              </a:rPr>
              <a:t>Foster word and world consciousness! </a:t>
            </a:r>
            <a:endParaRPr b="1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Explore content in depth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Be a word detective and knowledge seeker!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</a:rPr>
              <a:t>Use words across a variety of different contexts. 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>
                <a:solidFill>
                  <a:schemeClr val="tx1"/>
                </a:solidFill>
              </a:rPr>
              <a:t>Engage children in word games that deepen children’s understanding of some words (e.g., “I’m thinking of a word…”)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1a175f6fd76af162c8631baf02b0c7de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18e3a758e1be3a571da4157f53c3d381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description="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DESE-231-65864</_dlc_DocId>
    <_dlc_DocIdUrl xmlns="733efe1c-5bbe-4968-87dc-d400e65c879f">
      <Url>https://sharepoint.doemass.org/ese/webteam/cps/_layouts/DocIdRedir.aspx?ID=DESE-231-65864</Url>
      <Description>DESE-231-65864</Description>
    </_dlc_DocIdUrl>
  </documentManagement>
</p:properties>
</file>

<file path=customXml/itemProps1.xml><?xml version="1.0" encoding="utf-8"?>
<ds:datastoreItem xmlns:ds="http://schemas.openxmlformats.org/officeDocument/2006/customXml" ds:itemID="{BF2D3F13-F77D-4F36-B577-785E890133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3A230-2171-48CA-8F3F-B56D0954D41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6FD2BA5-2199-4411-888F-7054F1CC6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733FDC4-F34E-410B-BD31-2B2F613F1341}">
  <ds:schemaRefs>
    <ds:schemaRef ds:uri="733efe1c-5bbe-4968-87dc-d400e65c879f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0a4e05da-b9bc-4326-ad73-01ef31b9556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912</Words>
  <Application>Microsoft Office PowerPoint</Application>
  <PresentationFormat>On-screen Show (16:9)</PresentationFormat>
  <Paragraphs>111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Simple Light</vt:lpstr>
      <vt:lpstr>Growing Language with Intentional Interactions presentation (adapted) Christina M. Cassano, Ed.D. </vt:lpstr>
      <vt:lpstr>Key messages</vt:lpstr>
      <vt:lpstr>A look at the research </vt:lpstr>
      <vt:lpstr>Supporting word learning and learning conversations</vt:lpstr>
      <vt:lpstr>Dimensions of vocabulary and vocabulary instruction </vt:lpstr>
      <vt:lpstr>How to teach for breadth AND depth - immersion and flooding </vt:lpstr>
      <vt:lpstr>Children learn vocabulary by LISTENING when we: </vt:lpstr>
      <vt:lpstr>Children learn vocabulary by SPEAKING when we:</vt:lpstr>
      <vt:lpstr>Children learn vocabulary by READING and WRITING across the content areas when we: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Language with Intentional Interactions presentation (adapted) Christina M. Cassano, Ed.D.</dc:title>
  <dc:creator>DESE</dc:creator>
  <cp:lastModifiedBy>Zou, Dong (EOE)</cp:lastModifiedBy>
  <cp:revision>7</cp:revision>
  <dcterms:modified xsi:type="dcterms:W3CDTF">2020-11-11T00:24:28Z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Nov 10 2020</vt:lpwstr>
  </property>
</Properties>
</file>