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1191" r:id="rId2"/>
    <p:sldId id="1171" r:id="rId3"/>
    <p:sldId id="1105" r:id="rId4"/>
    <p:sldId id="1173" r:id="rId5"/>
    <p:sldId id="1175" r:id="rId6"/>
    <p:sldId id="1178" r:id="rId7"/>
    <p:sldId id="1184" r:id="rId8"/>
    <p:sldId id="1185" r:id="rId9"/>
    <p:sldId id="1189" r:id="rId10"/>
    <p:sldId id="1139" r:id="rId11"/>
    <p:sldId id="273" r:id="rId12"/>
    <p:sldId id="786" r:id="rId13"/>
    <p:sldId id="10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7" autoAdjust="0"/>
    <p:restoredTop sz="93792" autoAdjust="0"/>
  </p:normalViewPr>
  <p:slideViewPr>
    <p:cSldViewPr snapToGrid="0">
      <p:cViewPr varScale="1">
        <p:scale>
          <a:sx n="108" d="100"/>
          <a:sy n="108" d="100"/>
        </p:scale>
        <p:origin x="714" y="138"/>
      </p:cViewPr>
      <p:guideLst/>
    </p:cSldViewPr>
  </p:slideViewPr>
  <p:outlineViewPr>
    <p:cViewPr>
      <p:scale>
        <a:sx n="33" d="100"/>
        <a:sy n="33" d="100"/>
      </p:scale>
      <p:origin x="0" y="-3980"/>
    </p:cViewPr>
  </p:outlineViewPr>
  <p:notesTextViewPr>
    <p:cViewPr>
      <p:scale>
        <a:sx n="1" d="1"/>
        <a:sy n="1" d="1"/>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0842B9-C5D1-4736-9A75-4E3A46828A3D}" type="datetimeFigureOut">
              <a:rPr lang="en-US" smtClean="0"/>
              <a:t>9/24/2020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BF77C6-8E2D-4CE4-AA6B-CC9877578597}" type="slidenum">
              <a:rPr lang="en-US" smtClean="0"/>
              <a:t>‹#›</a:t>
            </a:fld>
            <a:endParaRPr lang="en-US"/>
          </a:p>
        </p:txBody>
      </p:sp>
    </p:spTree>
    <p:extLst>
      <p:ext uri="{BB962C8B-B14F-4D97-AF65-F5344CB8AC3E}">
        <p14:creationId xmlns:p14="http://schemas.microsoft.com/office/powerpoint/2010/main" val="3652547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xplicitinstruction.org/"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1F8414FB-2834-4B0E-8DD1-9CB69364A49A}" type="slidenum">
              <a:rPr lang="en-US" altLang="en-US" smtClean="0"/>
              <a:pPr>
                <a:spcBef>
                  <a:spcPct val="0"/>
                </a:spcBef>
              </a:pPr>
              <a:t>1</a:t>
            </a:fld>
            <a:endParaRPr lang="en-US" altLang="en-US"/>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a:ln>
            <a:solidFill>
              <a:schemeClr val="folHlink"/>
            </a:solidFill>
          </a:ln>
          <a:extLst>
            <a:ext uri="{909E8E84-426E-40DD-AFC4-6F175D3DCCD1}">
              <a14:hiddenFill xmlns:a14="http://schemas.microsoft.com/office/drawing/2010/main">
                <a:solidFill>
                  <a:srgbClr val="FFFFFF"/>
                </a:solidFill>
              </a14:hiddenFill>
            </a:ext>
          </a:extLst>
        </p:spPr>
        <p:txBody>
          <a:bodyPr/>
          <a:lstStyle/>
          <a:p>
            <a:pPr marL="228600" indent="-228600">
              <a:buFontTx/>
              <a:buAutoNum type="arabicPeriod"/>
            </a:pPr>
            <a:endParaRPr lang="en-US" altLang="en-US" i="1" dirty="0">
              <a:latin typeface="Arial" panose="020B0604020202020204" pitchFamily="34" charset="0"/>
              <a:cs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latin typeface="Arial" panose="020B0604020202020204" pitchFamily="34" charset="0"/>
              </a:rPr>
              <a:t>Rationale for why we need explicit instruction.</a:t>
            </a:r>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73792482-4E1F-46F3-AE88-A50EECFDE9B1}" type="slidenum">
              <a:rPr lang="en-US" altLang="en-US" smtClean="0"/>
              <a:pPr>
                <a:spcBef>
                  <a:spcPct val="0"/>
                </a:spcBef>
              </a:pPr>
              <a:t>11</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a:ln/>
        </p:spPr>
      </p:sp>
      <p:sp>
        <p:nvSpPr>
          <p:cNvPr id="2560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5603"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rgbClr val="3333FF"/>
                </a:solidFill>
                <a:latin typeface="Tahoma" panose="020B0604030504040204" pitchFamily="34" charset="0"/>
                <a:ea typeface="ＭＳ Ｐゴシック" panose="020B0600070205080204" pitchFamily="34" charset="-128"/>
              </a:defRPr>
            </a:lvl1pPr>
            <a:lvl2pPr marL="742950" indent="-285750">
              <a:defRPr>
                <a:solidFill>
                  <a:srgbClr val="3333FF"/>
                </a:solidFill>
                <a:latin typeface="Tahoma" panose="020B0604030504040204" pitchFamily="34" charset="0"/>
                <a:ea typeface="ＭＳ Ｐゴシック" panose="020B0600070205080204" pitchFamily="34" charset="-128"/>
              </a:defRPr>
            </a:lvl2pPr>
            <a:lvl3pPr marL="1143000" indent="-228600">
              <a:defRPr>
                <a:solidFill>
                  <a:srgbClr val="3333FF"/>
                </a:solidFill>
                <a:latin typeface="Tahoma" panose="020B0604030504040204" pitchFamily="34" charset="0"/>
                <a:ea typeface="ＭＳ Ｐゴシック" panose="020B0600070205080204" pitchFamily="34" charset="-128"/>
              </a:defRPr>
            </a:lvl3pPr>
            <a:lvl4pPr marL="1600200" indent="-228600">
              <a:defRPr>
                <a:solidFill>
                  <a:srgbClr val="3333FF"/>
                </a:solidFill>
                <a:latin typeface="Tahoma" panose="020B0604030504040204" pitchFamily="34" charset="0"/>
                <a:ea typeface="ＭＳ Ｐゴシック" panose="020B0600070205080204" pitchFamily="34" charset="-128"/>
              </a:defRPr>
            </a:lvl4pPr>
            <a:lvl5pPr marL="2057400" indent="-228600">
              <a:defRPr>
                <a:solidFill>
                  <a:srgbClr val="3333FF"/>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9pPr>
          </a:lstStyle>
          <a:p>
            <a:fld id="{A2317A62-77A0-4328-9276-4C2E847A3A0E}" type="slidenum">
              <a:rPr lang="en-US" altLang="en-US"/>
              <a:pPr/>
              <a:t>12</a:t>
            </a:fld>
            <a:endParaRPr lang="en-US" altLang="en-US"/>
          </a:p>
        </p:txBody>
      </p:sp>
    </p:spTree>
    <p:extLst>
      <p:ext uri="{BB962C8B-B14F-4D97-AF65-F5344CB8AC3E}">
        <p14:creationId xmlns:p14="http://schemas.microsoft.com/office/powerpoint/2010/main" val="32489310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Rot="1" noChangeAspect="1" noChangeArrowheads="1" noTextEdit="1"/>
          </p:cNvSpPr>
          <p:nvPr>
            <p:ph type="sldImg"/>
          </p:nvPr>
        </p:nvSpPr>
        <p:spPr>
          <a:solidFill>
            <a:srgbClr val="FFFFFF"/>
          </a:solidFill>
          <a:ln/>
        </p:spPr>
      </p:sp>
      <p:sp>
        <p:nvSpPr>
          <p:cNvPr id="189443"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4174901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9363" fontAlgn="auto">
              <a:spcBef>
                <a:spcPts val="0"/>
              </a:spcBef>
              <a:spcAft>
                <a:spcPts val="0"/>
              </a:spcAft>
              <a:defRPr/>
            </a:pPr>
            <a:r>
              <a:rPr lang="en-US" dirty="0"/>
              <a:t>The effectiveness of explicit instruction has been validated again and again in research involving both general education and special education students. While it has proven to be very helpful for normally progressing students, it is essential for students with learning challenges. Explicit instruction is absolutely necessary in teaching content that students could not otherwise discover.</a:t>
            </a:r>
          </a:p>
          <a:p>
            <a:pPr defTabSz="939363" fontAlgn="auto">
              <a:spcBef>
                <a:spcPts val="0"/>
              </a:spcBef>
              <a:spcAft>
                <a:spcPts val="0"/>
              </a:spcAft>
              <a:defRPr/>
            </a:pPr>
            <a:endParaRPr lang="en-US" dirty="0"/>
          </a:p>
          <a:p>
            <a:pPr defTabSz="939363" fontAlgn="auto">
              <a:spcBef>
                <a:spcPts val="0"/>
              </a:spcBef>
              <a:spcAft>
                <a:spcPts val="0"/>
              </a:spcAft>
              <a:defRPr/>
            </a:pPr>
            <a:r>
              <a:rPr lang="en-US" dirty="0"/>
              <a:t>“Studies that take into account all the available</a:t>
            </a:r>
            <a:r>
              <a:rPr lang="en-US" baseline="0" dirty="0"/>
              <a:t> evidence on teacher effectiveness suggest that students place with high-performing teachers will progress 3x as fast as those placed with low-performing teachers.” Barber &amp; Mourshed, 2007</a:t>
            </a:r>
          </a:p>
          <a:p>
            <a:pPr marL="0" lvl="0" indent="0" fontAlgn="auto">
              <a:spcBef>
                <a:spcPts val="0"/>
              </a:spcBef>
              <a:spcAft>
                <a:spcPts val="0"/>
              </a:spcAft>
              <a:buClrTx/>
              <a:buNone/>
              <a:defRPr/>
            </a:pPr>
            <a:endParaRPr lang="en-US" dirty="0"/>
          </a:p>
          <a:p>
            <a:pPr fontAlgn="auto">
              <a:spcBef>
                <a:spcPts val="0"/>
              </a:spcBef>
              <a:spcAft>
                <a:spcPts val="0"/>
              </a:spcAft>
              <a:buClr>
                <a:srgbClr val="0266B6"/>
              </a:buClr>
              <a:defRPr/>
            </a:pPr>
            <a:r>
              <a:rPr lang="en-US" kern="1200" dirty="0">
                <a:solidFill>
                  <a:srgbClr val="000000"/>
                </a:solidFill>
              </a:rPr>
              <a:t>Teacher presentation of new material</a:t>
            </a:r>
          </a:p>
          <a:p>
            <a:pPr fontAlgn="auto">
              <a:spcBef>
                <a:spcPts val="0"/>
              </a:spcBef>
              <a:spcAft>
                <a:spcPts val="0"/>
              </a:spcAft>
              <a:buClr>
                <a:srgbClr val="0266B6"/>
              </a:buClr>
              <a:defRPr/>
            </a:pPr>
            <a:r>
              <a:rPr lang="en-US" kern="1200" dirty="0">
                <a:solidFill>
                  <a:srgbClr val="000000"/>
                </a:solidFill>
              </a:rPr>
              <a:t>Teacher modeling </a:t>
            </a:r>
          </a:p>
          <a:p>
            <a:pPr fontAlgn="auto">
              <a:spcBef>
                <a:spcPts val="0"/>
              </a:spcBef>
              <a:spcAft>
                <a:spcPts val="0"/>
              </a:spcAft>
              <a:buClr>
                <a:srgbClr val="0266B6"/>
              </a:buClr>
              <a:defRPr/>
            </a:pPr>
            <a:r>
              <a:rPr lang="en-US" kern="1200" dirty="0">
                <a:solidFill>
                  <a:srgbClr val="000000"/>
                </a:solidFill>
              </a:rPr>
              <a:t>A step by step process to show students the pathway to success</a:t>
            </a:r>
          </a:p>
          <a:p>
            <a:pPr marL="0" indent="0" fontAlgn="auto">
              <a:spcBef>
                <a:spcPts val="0"/>
              </a:spcBef>
              <a:spcAft>
                <a:spcPts val="0"/>
              </a:spcAft>
              <a:buClrTx/>
              <a:buNone/>
              <a:defRPr/>
            </a:pPr>
            <a:endParaRPr lang="en-US" kern="1200" dirty="0">
              <a:solidFill>
                <a:srgbClr val="000000"/>
              </a:solidFill>
            </a:endParaRPr>
          </a:p>
          <a:p>
            <a:pPr marL="0" lvl="0" indent="0" fontAlgn="auto">
              <a:spcBef>
                <a:spcPts val="0"/>
              </a:spcBef>
              <a:spcAft>
                <a:spcPts val="0"/>
              </a:spcAft>
              <a:buClrTx/>
              <a:buNone/>
              <a:defRPr/>
            </a:pPr>
            <a:r>
              <a:rPr lang="en-US" sz="1200" kern="1200" dirty="0">
                <a:solidFill>
                  <a:srgbClr val="000000"/>
                </a:solidFill>
              </a:rPr>
              <a:t>(</a:t>
            </a:r>
            <a:r>
              <a:rPr lang="en-US" sz="1200" kern="1200" dirty="0">
                <a:solidFill>
                  <a:srgbClr val="000000"/>
                </a:solidFill>
                <a:hlinkClick r:id="rId3"/>
              </a:rPr>
              <a:t>https://explicitinstruction.org/</a:t>
            </a:r>
            <a:r>
              <a:rPr lang="en-US" sz="1200" kern="1200" dirty="0">
                <a:solidFill>
                  <a:srgbClr val="000000"/>
                </a:solidFill>
              </a:rPr>
              <a:t>  </a:t>
            </a:r>
          </a:p>
          <a:p>
            <a:pPr marL="0" lvl="0" indent="0" fontAlgn="auto">
              <a:spcBef>
                <a:spcPts val="0"/>
              </a:spcBef>
              <a:spcAft>
                <a:spcPts val="0"/>
              </a:spcAft>
              <a:buClrTx/>
              <a:buNone/>
              <a:defRPr/>
            </a:pPr>
            <a:r>
              <a:rPr lang="en-US" sz="1200" kern="1200" dirty="0">
                <a:solidFill>
                  <a:srgbClr val="000000"/>
                </a:solidFill>
              </a:rPr>
              <a:t>Baker, Gersten, &amp; </a:t>
            </a:r>
            <a:r>
              <a:rPr lang="it-IT" sz="1200" kern="1200" dirty="0">
                <a:solidFill>
                  <a:srgbClr val="000000"/>
                </a:solidFill>
              </a:rPr>
              <a:t>Lee, 2002; Biancarosa &amp; Snow, 2004; Gersten et al., 2009; National Reading </a:t>
            </a:r>
            <a:r>
              <a:rPr lang="en-US" sz="1200" kern="1200" dirty="0">
                <a:solidFill>
                  <a:srgbClr val="000000"/>
                </a:solidFill>
              </a:rPr>
              <a:t>Panel, 2000; Swanson, 2000; Vaughn, Gersten, &amp; Chard, 2000). </a:t>
            </a:r>
            <a:endParaRPr lang="en-US" sz="1200" dirty="0"/>
          </a:p>
          <a:p>
            <a:pPr defTabSz="939363" fontAlgn="auto">
              <a:spcBef>
                <a:spcPts val="0"/>
              </a:spcBef>
              <a:spcAft>
                <a:spcPts val="0"/>
              </a:spcAft>
              <a:defRPr/>
            </a:pPr>
            <a:endParaRPr lang="en-US" dirty="0"/>
          </a:p>
          <a:p>
            <a:endParaRPr lang="en-US" dirty="0"/>
          </a:p>
        </p:txBody>
      </p:sp>
      <p:sp>
        <p:nvSpPr>
          <p:cNvPr id="4" name="Slide Number Placeholder 3"/>
          <p:cNvSpPr>
            <a:spLocks noGrp="1"/>
          </p:cNvSpPr>
          <p:nvPr>
            <p:ph type="sldNum" sz="quarter" idx="10"/>
          </p:nvPr>
        </p:nvSpPr>
        <p:spPr/>
        <p:txBody>
          <a:bodyPr/>
          <a:lstStyle/>
          <a:p>
            <a:fld id="{F77483C5-F42F-44FE-A7F5-2CF680D568F1}" type="slidenum">
              <a:rPr lang="en-US" smtClean="0"/>
              <a:t>2</a:t>
            </a:fld>
            <a:endParaRPr lang="en-US" dirty="0"/>
          </a:p>
        </p:txBody>
      </p:sp>
    </p:spTree>
    <p:extLst>
      <p:ext uri="{BB962C8B-B14F-4D97-AF65-F5344CB8AC3E}">
        <p14:creationId xmlns:p14="http://schemas.microsoft.com/office/powerpoint/2010/main" val="157104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895C4E4-352B-40D0-9DE7-39BB6638409B}" type="slidenum">
              <a:rPr lang="en-US" smtClean="0"/>
              <a:pPr/>
              <a:t>3</a:t>
            </a:fld>
            <a:endParaRPr lang="en-US" dirty="0"/>
          </a:p>
        </p:txBody>
      </p:sp>
    </p:spTree>
    <p:extLst>
      <p:ext uri="{BB962C8B-B14F-4D97-AF65-F5344CB8AC3E}">
        <p14:creationId xmlns:p14="http://schemas.microsoft.com/office/powerpoint/2010/main" val="718802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rgbClr val="3333FF"/>
                </a:solidFill>
                <a:latin typeface="Tahoma" panose="020B0604030504040204" pitchFamily="34" charset="0"/>
                <a:ea typeface="ＭＳ Ｐゴシック" panose="020B0600070205080204" pitchFamily="34" charset="-128"/>
              </a:defRPr>
            </a:lvl1pPr>
            <a:lvl2pPr marL="742950" indent="-285750">
              <a:defRPr>
                <a:solidFill>
                  <a:srgbClr val="3333FF"/>
                </a:solidFill>
                <a:latin typeface="Tahoma" panose="020B0604030504040204" pitchFamily="34" charset="0"/>
                <a:ea typeface="ＭＳ Ｐゴシック" panose="020B0600070205080204" pitchFamily="34" charset="-128"/>
              </a:defRPr>
            </a:lvl2pPr>
            <a:lvl3pPr marL="1143000" indent="-228600">
              <a:defRPr>
                <a:solidFill>
                  <a:srgbClr val="3333FF"/>
                </a:solidFill>
                <a:latin typeface="Tahoma" panose="020B0604030504040204" pitchFamily="34" charset="0"/>
                <a:ea typeface="ＭＳ Ｐゴシック" panose="020B0600070205080204" pitchFamily="34" charset="-128"/>
              </a:defRPr>
            </a:lvl3pPr>
            <a:lvl4pPr marL="1600200" indent="-228600">
              <a:defRPr>
                <a:solidFill>
                  <a:srgbClr val="3333FF"/>
                </a:solidFill>
                <a:latin typeface="Tahoma" panose="020B0604030504040204" pitchFamily="34" charset="0"/>
                <a:ea typeface="ＭＳ Ｐゴシック" panose="020B0600070205080204" pitchFamily="34" charset="-128"/>
              </a:defRPr>
            </a:lvl4pPr>
            <a:lvl5pPr marL="2057400" indent="-228600">
              <a:defRPr>
                <a:solidFill>
                  <a:srgbClr val="3333FF"/>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9pPr>
          </a:lstStyle>
          <a:p>
            <a:fld id="{459EF50C-2A2E-4AFA-A0A8-FD3D447D30A6}" type="slidenum">
              <a:rPr lang="en-US" altLang="en-US"/>
              <a:pPr/>
              <a:t>4</a:t>
            </a:fld>
            <a:endParaRPr lang="en-US" alt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Do we need this slide? DUPLICATE SLIDE 12</a:t>
            </a:r>
          </a:p>
        </p:txBody>
      </p:sp>
    </p:spTree>
    <p:extLst>
      <p:ext uri="{BB962C8B-B14F-4D97-AF65-F5344CB8AC3E}">
        <p14:creationId xmlns:p14="http://schemas.microsoft.com/office/powerpoint/2010/main" val="37294254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p>
            <a:r>
              <a:rPr lang="en-US" altLang="en-US" dirty="0"/>
              <a:t>As</a:t>
            </a:r>
            <a:r>
              <a:rPr lang="en-US" altLang="en-US" baseline="0" dirty="0"/>
              <a:t> I was determined one of the first things that I discovered was about phonological awareness. I learned through a literature review that rhyming, under the phonological awareness umbrella, was not as critical as other phonological awareness skills. As such, it got me thinking. If this was the case about rhyming, could it be that not all of the elements on that rope are of equal importance?  Then I learned of this concept of “Big Ideas that came out of the University of Oregon.”</a:t>
            </a:r>
            <a:endParaRPr lang="en-US" altLang="en-US" dirty="0"/>
          </a:p>
          <a:p>
            <a:endParaRPr lang="en-US" altLang="en-US" dirty="0"/>
          </a:p>
          <a:p>
            <a:r>
              <a:rPr lang="en-US" altLang="en-US" dirty="0"/>
              <a:t>What makes a big idea a big idea?</a:t>
            </a:r>
          </a:p>
          <a:p>
            <a:r>
              <a:rPr lang="en-US" altLang="en-US" dirty="0"/>
              <a:t>3 things that</a:t>
            </a:r>
            <a:r>
              <a:rPr lang="en-US" altLang="en-US" baseline="0" dirty="0"/>
              <a:t> are predictive of language acquisition and later reading achievement (working memory, letter naming, phonological awareness)</a:t>
            </a:r>
            <a:endParaRPr lang="en-US" altLang="en-US" dirty="0"/>
          </a:p>
          <a:p>
            <a:r>
              <a:rPr lang="en-US" altLang="en-US" dirty="0"/>
              <a:t>5 big ideas are teachable and measurable:</a:t>
            </a:r>
            <a:r>
              <a:rPr lang="en-US" altLang="en-US" baseline="0" dirty="0"/>
              <a:t> working memory: we can measure it, but not teach it. Now we are down to 2 big ideas. </a:t>
            </a:r>
          </a:p>
          <a:p>
            <a:r>
              <a:rPr lang="en-US" altLang="en-US" baseline="0" dirty="0"/>
              <a:t>There is one more criterion: It needs to have an immense impact on reading for students. Phonological awareness can CHANGE BRAINS.</a:t>
            </a:r>
          </a:p>
          <a:p>
            <a:r>
              <a:rPr lang="en-US" altLang="en-US" baseline="0" dirty="0"/>
              <a:t>Teaching letter names alone is not enough. It doesn’t change outcomes for kids.</a:t>
            </a:r>
          </a:p>
          <a:p>
            <a:r>
              <a:rPr lang="en-US" altLang="en-US" baseline="0" dirty="0"/>
              <a:t>Not every skill on the rope is a big idea.</a:t>
            </a:r>
            <a:endParaRPr lang="en-US" altLang="en-US" dirty="0"/>
          </a:p>
          <a:p>
            <a:endParaRPr lang="en-US" altLang="en-US" dirty="0"/>
          </a:p>
          <a:p>
            <a:pPr lvl="0"/>
            <a:r>
              <a:rPr lang="en-US" sz="1300" dirty="0"/>
              <a:t>Big Ideas synthesize things…</a:t>
            </a:r>
          </a:p>
          <a:p>
            <a:pPr lvl="1"/>
            <a:r>
              <a:rPr lang="en-US" sz="1300" dirty="0"/>
              <a:t>Bullet #1 – Working Memory, Letter Naming, PA</a:t>
            </a:r>
          </a:p>
          <a:p>
            <a:pPr lvl="1"/>
            <a:r>
              <a:rPr lang="en-US" sz="1300" dirty="0"/>
              <a:t>Bullet #2 – Letter Naming, PA, </a:t>
            </a:r>
            <a:r>
              <a:rPr lang="en-US" sz="1300" strike="sngStrike" dirty="0"/>
              <a:t>Working Memory</a:t>
            </a:r>
            <a:endParaRPr lang="en-US" sz="1300" dirty="0"/>
          </a:p>
          <a:p>
            <a:pPr lvl="1"/>
            <a:r>
              <a:rPr lang="en-US" sz="1300" dirty="0"/>
              <a:t>Bullet #3 – PA, </a:t>
            </a:r>
            <a:r>
              <a:rPr lang="en-US" sz="1300" strike="sngStrike" dirty="0"/>
              <a:t>Letter Naming</a:t>
            </a:r>
            <a:r>
              <a:rPr lang="en-US" sz="1300" dirty="0"/>
              <a:t>, </a:t>
            </a:r>
            <a:r>
              <a:rPr lang="en-US" sz="1300" strike="sngStrike" dirty="0"/>
              <a:t>Working Memory</a:t>
            </a:r>
            <a:endParaRPr lang="en-US" sz="1300" dirty="0"/>
          </a:p>
          <a:p>
            <a:endParaRPr lang="en-US" altLang="en-US" dirty="0"/>
          </a:p>
          <a:p>
            <a:r>
              <a:rPr lang="en-US" altLang="en-US" dirty="0"/>
              <a:t>Ex: Working memory – is predictive but can’t be taught.  We can compensate</a:t>
            </a:r>
            <a:r>
              <a:rPr lang="en-US" altLang="en-US" baseline="0" dirty="0"/>
              <a:t> for it.</a:t>
            </a:r>
          </a:p>
          <a:p>
            <a:r>
              <a:rPr lang="en-US" altLang="en-US" dirty="0"/>
              <a:t>LNI vs LSI – both</a:t>
            </a:r>
            <a:r>
              <a:rPr lang="en-US" altLang="en-US" baseline="0" dirty="0"/>
              <a:t> predictive but only LSI has an impact on outcomes.</a:t>
            </a:r>
          </a:p>
          <a:p>
            <a:endParaRPr lang="en-US" altLang="en-US" baseline="0" dirty="0"/>
          </a:p>
          <a:p>
            <a:endParaRPr lang="en-US" altLang="en-US" dirty="0"/>
          </a:p>
        </p:txBody>
      </p:sp>
      <p:sp>
        <p:nvSpPr>
          <p:cNvPr id="43012" name="Footer Placeholder 1"/>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rgbClr val="3333FF"/>
                </a:solidFill>
                <a:latin typeface="Tahoma" panose="020B0604030504040204" pitchFamily="34" charset="0"/>
              </a:defRPr>
            </a:lvl1pPr>
            <a:lvl2pPr marL="750895" indent="-288807">
              <a:defRPr>
                <a:solidFill>
                  <a:srgbClr val="3333FF"/>
                </a:solidFill>
                <a:latin typeface="Tahoma" panose="020B0604030504040204" pitchFamily="34" charset="0"/>
              </a:defRPr>
            </a:lvl2pPr>
            <a:lvl3pPr marL="1155224" indent="-231045">
              <a:defRPr>
                <a:solidFill>
                  <a:srgbClr val="3333FF"/>
                </a:solidFill>
                <a:latin typeface="Tahoma" panose="020B0604030504040204" pitchFamily="34" charset="0"/>
              </a:defRPr>
            </a:lvl3pPr>
            <a:lvl4pPr marL="1617314" indent="-231045">
              <a:defRPr>
                <a:solidFill>
                  <a:srgbClr val="3333FF"/>
                </a:solidFill>
                <a:latin typeface="Tahoma" panose="020B0604030504040204" pitchFamily="34" charset="0"/>
              </a:defRPr>
            </a:lvl4pPr>
            <a:lvl5pPr marL="2079404" indent="-231045">
              <a:defRPr>
                <a:solidFill>
                  <a:srgbClr val="3333FF"/>
                </a:solidFill>
                <a:latin typeface="Tahoma" panose="020B0604030504040204" pitchFamily="34" charset="0"/>
              </a:defRPr>
            </a:lvl5pPr>
            <a:lvl6pPr marL="2541493" indent="-231045" eaLnBrk="0" fontAlgn="base" hangingPunct="0">
              <a:spcBef>
                <a:spcPct val="0"/>
              </a:spcBef>
              <a:spcAft>
                <a:spcPct val="0"/>
              </a:spcAft>
              <a:defRPr>
                <a:solidFill>
                  <a:srgbClr val="3333FF"/>
                </a:solidFill>
                <a:latin typeface="Tahoma" panose="020B0604030504040204" pitchFamily="34" charset="0"/>
              </a:defRPr>
            </a:lvl6pPr>
            <a:lvl7pPr marL="3003581" indent="-231045" eaLnBrk="0" fontAlgn="base" hangingPunct="0">
              <a:spcBef>
                <a:spcPct val="0"/>
              </a:spcBef>
              <a:spcAft>
                <a:spcPct val="0"/>
              </a:spcAft>
              <a:defRPr>
                <a:solidFill>
                  <a:srgbClr val="3333FF"/>
                </a:solidFill>
                <a:latin typeface="Tahoma" panose="020B0604030504040204" pitchFamily="34" charset="0"/>
              </a:defRPr>
            </a:lvl7pPr>
            <a:lvl8pPr marL="3465673" indent="-231045" eaLnBrk="0" fontAlgn="base" hangingPunct="0">
              <a:spcBef>
                <a:spcPct val="0"/>
              </a:spcBef>
              <a:spcAft>
                <a:spcPct val="0"/>
              </a:spcAft>
              <a:defRPr>
                <a:solidFill>
                  <a:srgbClr val="3333FF"/>
                </a:solidFill>
                <a:latin typeface="Tahoma" panose="020B0604030504040204" pitchFamily="34" charset="0"/>
              </a:defRPr>
            </a:lvl8pPr>
            <a:lvl9pPr marL="3927762" indent="-231045" eaLnBrk="0" fontAlgn="base" hangingPunct="0">
              <a:spcBef>
                <a:spcPct val="0"/>
              </a:spcBef>
              <a:spcAft>
                <a:spcPct val="0"/>
              </a:spcAft>
              <a:defRPr>
                <a:solidFill>
                  <a:srgbClr val="3333FF"/>
                </a:solidFill>
                <a:latin typeface="Tahoma" panose="020B0604030504040204" pitchFamily="34" charset="0"/>
              </a:defRPr>
            </a:lvl9pPr>
          </a:lstStyle>
          <a:p>
            <a:r>
              <a:rPr lang="en-US" altLang="en-US">
                <a:solidFill>
                  <a:schemeClr val="tx1"/>
                </a:solidFill>
                <a:latin typeface="Arial" panose="020B0604020202020204" pitchFamily="34" charset="0"/>
                <a:ea typeface="ＭＳ Ｐゴシック" panose="020B0600070205080204" pitchFamily="34" charset="-128"/>
              </a:rPr>
              <a:t>www.hillforliteracy.org</a:t>
            </a:r>
          </a:p>
        </p:txBody>
      </p:sp>
    </p:spTree>
    <p:extLst>
      <p:ext uri="{BB962C8B-B14F-4D97-AF65-F5344CB8AC3E}">
        <p14:creationId xmlns:p14="http://schemas.microsoft.com/office/powerpoint/2010/main" val="1529108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rgbClr val="3333FF"/>
                </a:solidFill>
                <a:latin typeface="Tahoma" panose="020B0604030504040204" pitchFamily="34" charset="0"/>
              </a:defRPr>
            </a:lvl1pPr>
            <a:lvl2pPr marL="742950" indent="-285750">
              <a:defRPr>
                <a:solidFill>
                  <a:srgbClr val="3333FF"/>
                </a:solidFill>
                <a:latin typeface="Tahoma" panose="020B0604030504040204" pitchFamily="34" charset="0"/>
              </a:defRPr>
            </a:lvl2pPr>
            <a:lvl3pPr marL="1143000" indent="-228600">
              <a:defRPr>
                <a:solidFill>
                  <a:srgbClr val="3333FF"/>
                </a:solidFill>
                <a:latin typeface="Tahoma" panose="020B0604030504040204" pitchFamily="34" charset="0"/>
              </a:defRPr>
            </a:lvl3pPr>
            <a:lvl4pPr marL="1600200" indent="-228600">
              <a:defRPr>
                <a:solidFill>
                  <a:srgbClr val="3333FF"/>
                </a:solidFill>
                <a:latin typeface="Tahoma" panose="020B0604030504040204" pitchFamily="34" charset="0"/>
              </a:defRPr>
            </a:lvl4pPr>
            <a:lvl5pPr marL="2057400" indent="-228600">
              <a:defRPr>
                <a:solidFill>
                  <a:srgbClr val="3333FF"/>
                </a:solidFill>
                <a:latin typeface="Tahoma" panose="020B0604030504040204" pitchFamily="34" charset="0"/>
              </a:defRPr>
            </a:lvl5pPr>
            <a:lvl6pPr marL="2514600" indent="-228600" eaLnBrk="0" fontAlgn="base" hangingPunct="0">
              <a:spcBef>
                <a:spcPct val="0"/>
              </a:spcBef>
              <a:spcAft>
                <a:spcPct val="0"/>
              </a:spcAft>
              <a:defRPr>
                <a:solidFill>
                  <a:srgbClr val="3333FF"/>
                </a:solidFill>
                <a:latin typeface="Tahoma" panose="020B0604030504040204" pitchFamily="34" charset="0"/>
              </a:defRPr>
            </a:lvl6pPr>
            <a:lvl7pPr marL="2971800" indent="-228600" eaLnBrk="0" fontAlgn="base" hangingPunct="0">
              <a:spcBef>
                <a:spcPct val="0"/>
              </a:spcBef>
              <a:spcAft>
                <a:spcPct val="0"/>
              </a:spcAft>
              <a:defRPr>
                <a:solidFill>
                  <a:srgbClr val="3333FF"/>
                </a:solidFill>
                <a:latin typeface="Tahoma" panose="020B0604030504040204" pitchFamily="34" charset="0"/>
              </a:defRPr>
            </a:lvl7pPr>
            <a:lvl8pPr marL="3429000" indent="-228600" eaLnBrk="0" fontAlgn="base" hangingPunct="0">
              <a:spcBef>
                <a:spcPct val="0"/>
              </a:spcBef>
              <a:spcAft>
                <a:spcPct val="0"/>
              </a:spcAft>
              <a:defRPr>
                <a:solidFill>
                  <a:srgbClr val="3333FF"/>
                </a:solidFill>
                <a:latin typeface="Tahoma" panose="020B0604030504040204" pitchFamily="34" charset="0"/>
              </a:defRPr>
            </a:lvl8pPr>
            <a:lvl9pPr marL="3886200" indent="-228600" eaLnBrk="0" fontAlgn="base" hangingPunct="0">
              <a:spcBef>
                <a:spcPct val="0"/>
              </a:spcBef>
              <a:spcAft>
                <a:spcPct val="0"/>
              </a:spcAft>
              <a:defRPr>
                <a:solidFill>
                  <a:srgbClr val="3333FF"/>
                </a:solidFill>
                <a:latin typeface="Tahoma" panose="020B0604030504040204" pitchFamily="34" charset="0"/>
              </a:defRPr>
            </a:lvl9pPr>
          </a:lstStyle>
          <a:p>
            <a:fld id="{BE939562-812B-4531-B33A-F6730323B140}" type="slidenum">
              <a:rPr lang="en-US" altLang="en-US" smtClean="0">
                <a:ea typeface="MS PGothic" panose="020B0600070205080204" pitchFamily="34" charset="-128"/>
              </a:rPr>
              <a:pPr/>
              <a:t>6</a:t>
            </a:fld>
            <a:endParaRPr lang="en-US" altLang="en-US">
              <a:ea typeface="MS PGothic" panose="020B0600070205080204" pitchFamily="34" charset="-128"/>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76148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rgbClr val="3333FF"/>
                </a:solidFill>
                <a:latin typeface="Tahoma" panose="020B0604030504040204" pitchFamily="34" charset="0"/>
                <a:ea typeface="ＭＳ Ｐゴシック" panose="020B0600070205080204" pitchFamily="34" charset="-128"/>
              </a:defRPr>
            </a:lvl1pPr>
            <a:lvl2pPr marL="742950" indent="-285750">
              <a:defRPr>
                <a:solidFill>
                  <a:srgbClr val="3333FF"/>
                </a:solidFill>
                <a:latin typeface="Tahoma" panose="020B0604030504040204" pitchFamily="34" charset="0"/>
                <a:ea typeface="ＭＳ Ｐゴシック" panose="020B0600070205080204" pitchFamily="34" charset="-128"/>
              </a:defRPr>
            </a:lvl2pPr>
            <a:lvl3pPr marL="1143000" indent="-228600">
              <a:defRPr>
                <a:solidFill>
                  <a:srgbClr val="3333FF"/>
                </a:solidFill>
                <a:latin typeface="Tahoma" panose="020B0604030504040204" pitchFamily="34" charset="0"/>
                <a:ea typeface="ＭＳ Ｐゴシック" panose="020B0600070205080204" pitchFamily="34" charset="-128"/>
              </a:defRPr>
            </a:lvl3pPr>
            <a:lvl4pPr marL="1600200" indent="-228600">
              <a:defRPr>
                <a:solidFill>
                  <a:srgbClr val="3333FF"/>
                </a:solidFill>
                <a:latin typeface="Tahoma" panose="020B0604030504040204" pitchFamily="34" charset="0"/>
                <a:ea typeface="ＭＳ Ｐゴシック" panose="020B0600070205080204" pitchFamily="34" charset="-128"/>
              </a:defRPr>
            </a:lvl4pPr>
            <a:lvl5pPr marL="2057400" indent="-228600">
              <a:defRPr>
                <a:solidFill>
                  <a:srgbClr val="3333FF"/>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9pPr>
          </a:lstStyle>
          <a:p>
            <a:fld id="{E5FD4F90-5D98-498E-B208-CF6D5D4A37C5}" type="slidenum">
              <a:rPr lang="en-US" altLang="en-US" sz="1200">
                <a:solidFill>
                  <a:schemeClr val="tx1"/>
                </a:solidFill>
                <a:latin typeface="Times" panose="02020603050405020304" pitchFamily="18" charset="0"/>
              </a:rPr>
              <a:pPr/>
              <a:t>7</a:t>
            </a:fld>
            <a:endParaRPr lang="en-US" altLang="en-US" sz="1200">
              <a:solidFill>
                <a:schemeClr val="tx1"/>
              </a:solidFill>
              <a:latin typeface="Times" panose="02020603050405020304" pitchFamily="18" charset="0"/>
            </a:endParaRPr>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latin typeface="Times" panose="02020603050405020304" pitchFamily="18" charset="0"/>
              </a:rPr>
              <a:t>Where are we here?  Are we following slide</a:t>
            </a:r>
          </a:p>
        </p:txBody>
      </p:sp>
    </p:spTree>
    <p:extLst>
      <p:ext uri="{BB962C8B-B14F-4D97-AF65-F5344CB8AC3E}">
        <p14:creationId xmlns:p14="http://schemas.microsoft.com/office/powerpoint/2010/main" val="1831379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rgbClr val="3333FF"/>
                </a:solidFill>
                <a:latin typeface="Tahoma" panose="020B0604030504040204" pitchFamily="34" charset="0"/>
                <a:ea typeface="ＭＳ Ｐゴシック" panose="020B0600070205080204" pitchFamily="34" charset="-128"/>
              </a:defRPr>
            </a:lvl1pPr>
            <a:lvl2pPr marL="742950" indent="-285750">
              <a:defRPr>
                <a:solidFill>
                  <a:srgbClr val="3333FF"/>
                </a:solidFill>
                <a:latin typeface="Tahoma" panose="020B0604030504040204" pitchFamily="34" charset="0"/>
                <a:ea typeface="ＭＳ Ｐゴシック" panose="020B0600070205080204" pitchFamily="34" charset="-128"/>
              </a:defRPr>
            </a:lvl2pPr>
            <a:lvl3pPr marL="1143000" indent="-228600">
              <a:defRPr>
                <a:solidFill>
                  <a:srgbClr val="3333FF"/>
                </a:solidFill>
                <a:latin typeface="Tahoma" panose="020B0604030504040204" pitchFamily="34" charset="0"/>
                <a:ea typeface="ＭＳ Ｐゴシック" panose="020B0600070205080204" pitchFamily="34" charset="-128"/>
              </a:defRPr>
            </a:lvl3pPr>
            <a:lvl4pPr marL="1600200" indent="-228600">
              <a:defRPr>
                <a:solidFill>
                  <a:srgbClr val="3333FF"/>
                </a:solidFill>
                <a:latin typeface="Tahoma" panose="020B0604030504040204" pitchFamily="34" charset="0"/>
                <a:ea typeface="ＭＳ Ｐゴシック" panose="020B0600070205080204" pitchFamily="34" charset="-128"/>
              </a:defRPr>
            </a:lvl4pPr>
            <a:lvl5pPr marL="2057400" indent="-228600">
              <a:defRPr>
                <a:solidFill>
                  <a:srgbClr val="3333FF"/>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9pPr>
          </a:lstStyle>
          <a:p>
            <a:fld id="{6EB512BD-75A7-4F79-91C6-EA7A13FFB868}" type="slidenum">
              <a:rPr lang="en-US" altLang="en-US" sz="1200">
                <a:solidFill>
                  <a:schemeClr val="tx1"/>
                </a:solidFill>
                <a:latin typeface="Times" panose="02020603050405020304" pitchFamily="18" charset="0"/>
              </a:rPr>
              <a:pPr/>
              <a:t>8</a:t>
            </a:fld>
            <a:endParaRPr lang="en-US" altLang="en-US" sz="1200">
              <a:solidFill>
                <a:schemeClr val="tx1"/>
              </a:solidFill>
              <a:latin typeface="Times" panose="02020603050405020304" pitchFamily="18" charset="0"/>
            </a:endParaRPr>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Times" panose="02020603050405020304" pitchFamily="18" charset="0"/>
            </a:endParaRPr>
          </a:p>
        </p:txBody>
      </p:sp>
    </p:spTree>
    <p:extLst>
      <p:ext uri="{BB962C8B-B14F-4D97-AF65-F5344CB8AC3E}">
        <p14:creationId xmlns:p14="http://schemas.microsoft.com/office/powerpoint/2010/main" val="1436669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Slide Image Placeholder 1"/>
          <p:cNvSpPr>
            <a:spLocks noGrp="1" noRot="1" noChangeAspect="1" noTextEdit="1"/>
          </p:cNvSpPr>
          <p:nvPr>
            <p:ph type="sldImg"/>
          </p:nvPr>
        </p:nvSpPr>
        <p:spPr>
          <a:ln/>
        </p:spPr>
      </p:sp>
      <p:sp>
        <p:nvSpPr>
          <p:cNvPr id="157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b="1" dirty="0">
                <a:latin typeface="Arial" panose="020B0604020202020204" pitchFamily="34" charset="0"/>
              </a:rPr>
              <a:t>Notes</a:t>
            </a:r>
            <a:r>
              <a:rPr lang="en-US" altLang="en-US" b="1" baseline="0" dirty="0">
                <a:latin typeface="Arial" panose="020B0604020202020204" pitchFamily="34" charset="0"/>
              </a:rPr>
              <a:t> from Beth</a:t>
            </a:r>
            <a:r>
              <a:rPr lang="en-US" altLang="en-US" baseline="0" dirty="0">
                <a:latin typeface="Arial" panose="020B0604020202020204" pitchFamily="34" charset="0"/>
              </a:rPr>
              <a:t>: I really like this graphic!</a:t>
            </a:r>
            <a:endParaRPr lang="en-US" altLang="en-US" dirty="0">
              <a:latin typeface="Arial" panose="020B0604020202020204" pitchFamily="34" charset="0"/>
            </a:endParaRPr>
          </a:p>
        </p:txBody>
      </p:sp>
      <p:sp>
        <p:nvSpPr>
          <p:cNvPr id="1577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3F454A98-32C4-4402-8A77-1677702AFA22}"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32554680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0C325-1225-48F5-BADE-84BC65C186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F0200F-6385-49B9-9A83-E422BBDA6B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20D1B8-5D74-4B8B-87F8-E9A272A0364E}"/>
              </a:ext>
            </a:extLst>
          </p:cNvPr>
          <p:cNvSpPr>
            <a:spLocks noGrp="1"/>
          </p:cNvSpPr>
          <p:nvPr>
            <p:ph type="dt" sz="half" idx="10"/>
          </p:nvPr>
        </p:nvSpPr>
        <p:spPr/>
        <p:txBody>
          <a:bodyPr/>
          <a:lstStyle/>
          <a:p>
            <a:fld id="{60BECF6C-39C9-4DE9-BDFD-239103B68AD0}" type="datetimeFigureOut">
              <a:rPr lang="en-US" smtClean="0"/>
              <a:t>9/24/2020</a:t>
            </a:fld>
            <a:endParaRPr lang="en-US"/>
          </a:p>
        </p:txBody>
      </p:sp>
      <p:sp>
        <p:nvSpPr>
          <p:cNvPr id="5" name="Footer Placeholder 4">
            <a:extLst>
              <a:ext uri="{FF2B5EF4-FFF2-40B4-BE49-F238E27FC236}">
                <a16:creationId xmlns:a16="http://schemas.microsoft.com/office/drawing/2014/main" id="{816EC4BD-E4F3-4026-B202-2D3C276568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973C55-1118-422F-8B87-30CA0CF76722}"/>
              </a:ext>
            </a:extLst>
          </p:cNvPr>
          <p:cNvSpPr>
            <a:spLocks noGrp="1"/>
          </p:cNvSpPr>
          <p:nvPr>
            <p:ph type="sldNum" sz="quarter" idx="12"/>
          </p:nvPr>
        </p:nvSpPr>
        <p:spPr/>
        <p:txBody>
          <a:bodyPr/>
          <a:lstStyle/>
          <a:p>
            <a:fld id="{19017C79-AF36-44D9-A449-8752AEC21C3B}" type="slidenum">
              <a:rPr lang="en-US" smtClean="0"/>
              <a:t>‹#›</a:t>
            </a:fld>
            <a:endParaRPr lang="en-US"/>
          </a:p>
        </p:txBody>
      </p:sp>
    </p:spTree>
    <p:extLst>
      <p:ext uri="{BB962C8B-B14F-4D97-AF65-F5344CB8AC3E}">
        <p14:creationId xmlns:p14="http://schemas.microsoft.com/office/powerpoint/2010/main" val="3342074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8A387-AB7A-4618-8E94-1D98083A28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46198B-D9AC-4AC9-A991-4A7D06C24C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A4EFA42-D2D0-4879-BEE3-4C06E1AFED73}"/>
              </a:ext>
            </a:extLst>
          </p:cNvPr>
          <p:cNvSpPr>
            <a:spLocks noGrp="1"/>
          </p:cNvSpPr>
          <p:nvPr>
            <p:ph type="dt" sz="half" idx="10"/>
          </p:nvPr>
        </p:nvSpPr>
        <p:spPr/>
        <p:txBody>
          <a:bodyPr/>
          <a:lstStyle/>
          <a:p>
            <a:fld id="{60BECF6C-39C9-4DE9-BDFD-239103B68AD0}" type="datetimeFigureOut">
              <a:rPr lang="en-US" smtClean="0"/>
              <a:t>9/24/2020</a:t>
            </a:fld>
            <a:endParaRPr lang="en-US"/>
          </a:p>
        </p:txBody>
      </p:sp>
      <p:sp>
        <p:nvSpPr>
          <p:cNvPr id="5" name="Footer Placeholder 4">
            <a:extLst>
              <a:ext uri="{FF2B5EF4-FFF2-40B4-BE49-F238E27FC236}">
                <a16:creationId xmlns:a16="http://schemas.microsoft.com/office/drawing/2014/main" id="{04D63B73-02A9-4DAF-99B8-EE5D528AC0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FD30B2-96AA-42C1-BC2E-8EFFBDBFF562}"/>
              </a:ext>
            </a:extLst>
          </p:cNvPr>
          <p:cNvSpPr>
            <a:spLocks noGrp="1"/>
          </p:cNvSpPr>
          <p:nvPr>
            <p:ph type="sldNum" sz="quarter" idx="12"/>
          </p:nvPr>
        </p:nvSpPr>
        <p:spPr/>
        <p:txBody>
          <a:bodyPr/>
          <a:lstStyle/>
          <a:p>
            <a:fld id="{19017C79-AF36-44D9-A449-8752AEC21C3B}" type="slidenum">
              <a:rPr lang="en-US" smtClean="0"/>
              <a:t>‹#›</a:t>
            </a:fld>
            <a:endParaRPr lang="en-US"/>
          </a:p>
        </p:txBody>
      </p:sp>
    </p:spTree>
    <p:extLst>
      <p:ext uri="{BB962C8B-B14F-4D97-AF65-F5344CB8AC3E}">
        <p14:creationId xmlns:p14="http://schemas.microsoft.com/office/powerpoint/2010/main" val="2824382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6836913-A41E-4429-9C27-065ABF9EA42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11DD165-2CB2-43C3-9156-F415E49ACF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360A1F-B7B4-47EA-B5F0-8DA4BF1DB550}"/>
              </a:ext>
            </a:extLst>
          </p:cNvPr>
          <p:cNvSpPr>
            <a:spLocks noGrp="1"/>
          </p:cNvSpPr>
          <p:nvPr>
            <p:ph type="dt" sz="half" idx="10"/>
          </p:nvPr>
        </p:nvSpPr>
        <p:spPr/>
        <p:txBody>
          <a:bodyPr/>
          <a:lstStyle/>
          <a:p>
            <a:fld id="{60BECF6C-39C9-4DE9-BDFD-239103B68AD0}" type="datetimeFigureOut">
              <a:rPr lang="en-US" smtClean="0"/>
              <a:t>9/24/2020</a:t>
            </a:fld>
            <a:endParaRPr lang="en-US"/>
          </a:p>
        </p:txBody>
      </p:sp>
      <p:sp>
        <p:nvSpPr>
          <p:cNvPr id="5" name="Footer Placeholder 4">
            <a:extLst>
              <a:ext uri="{FF2B5EF4-FFF2-40B4-BE49-F238E27FC236}">
                <a16:creationId xmlns:a16="http://schemas.microsoft.com/office/drawing/2014/main" id="{5AC0B69D-F4DC-456D-9954-1262AA91E2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9EA535-84B8-4A71-84AA-7E548F531C0F}"/>
              </a:ext>
            </a:extLst>
          </p:cNvPr>
          <p:cNvSpPr>
            <a:spLocks noGrp="1"/>
          </p:cNvSpPr>
          <p:nvPr>
            <p:ph type="sldNum" sz="quarter" idx="12"/>
          </p:nvPr>
        </p:nvSpPr>
        <p:spPr/>
        <p:txBody>
          <a:bodyPr/>
          <a:lstStyle/>
          <a:p>
            <a:fld id="{19017C79-AF36-44D9-A449-8752AEC21C3B}" type="slidenum">
              <a:rPr lang="en-US" smtClean="0"/>
              <a:t>‹#›</a:t>
            </a:fld>
            <a:endParaRPr lang="en-US"/>
          </a:p>
        </p:txBody>
      </p:sp>
    </p:spTree>
    <p:extLst>
      <p:ext uri="{BB962C8B-B14F-4D97-AF65-F5344CB8AC3E}">
        <p14:creationId xmlns:p14="http://schemas.microsoft.com/office/powerpoint/2010/main" val="1649620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1B7F43-D046-46B3-B253-454A86C6285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E017C4-C6F9-4463-81F9-95B865AA31B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92FA21-D92A-46E9-9B68-915E06DF10B0}"/>
              </a:ext>
            </a:extLst>
          </p:cNvPr>
          <p:cNvSpPr>
            <a:spLocks noGrp="1"/>
          </p:cNvSpPr>
          <p:nvPr>
            <p:ph type="dt" sz="half" idx="10"/>
          </p:nvPr>
        </p:nvSpPr>
        <p:spPr/>
        <p:txBody>
          <a:bodyPr/>
          <a:lstStyle/>
          <a:p>
            <a:fld id="{60BECF6C-39C9-4DE9-BDFD-239103B68AD0}" type="datetimeFigureOut">
              <a:rPr lang="en-US" smtClean="0"/>
              <a:t>9/24/2020</a:t>
            </a:fld>
            <a:endParaRPr lang="en-US"/>
          </a:p>
        </p:txBody>
      </p:sp>
      <p:sp>
        <p:nvSpPr>
          <p:cNvPr id="5" name="Footer Placeholder 4">
            <a:extLst>
              <a:ext uri="{FF2B5EF4-FFF2-40B4-BE49-F238E27FC236}">
                <a16:creationId xmlns:a16="http://schemas.microsoft.com/office/drawing/2014/main" id="{18FADFA0-FA56-4933-A576-613978039F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6442BC-A9CF-4107-8EC1-0275B9B92E37}"/>
              </a:ext>
            </a:extLst>
          </p:cNvPr>
          <p:cNvSpPr>
            <a:spLocks noGrp="1"/>
          </p:cNvSpPr>
          <p:nvPr>
            <p:ph type="sldNum" sz="quarter" idx="12"/>
          </p:nvPr>
        </p:nvSpPr>
        <p:spPr/>
        <p:txBody>
          <a:bodyPr/>
          <a:lstStyle/>
          <a:p>
            <a:fld id="{19017C79-AF36-44D9-A449-8752AEC21C3B}" type="slidenum">
              <a:rPr lang="en-US" smtClean="0"/>
              <a:t>‹#›</a:t>
            </a:fld>
            <a:endParaRPr lang="en-US"/>
          </a:p>
        </p:txBody>
      </p:sp>
    </p:spTree>
    <p:extLst>
      <p:ext uri="{BB962C8B-B14F-4D97-AF65-F5344CB8AC3E}">
        <p14:creationId xmlns:p14="http://schemas.microsoft.com/office/powerpoint/2010/main" val="1522221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2A900-93C7-4332-B4F2-EB98F362426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4932C5-1185-486E-9944-CAC623F4D5D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BCDD448-84F2-4D18-90C6-0DAC74E20397}"/>
              </a:ext>
            </a:extLst>
          </p:cNvPr>
          <p:cNvSpPr>
            <a:spLocks noGrp="1"/>
          </p:cNvSpPr>
          <p:nvPr>
            <p:ph type="dt" sz="half" idx="10"/>
          </p:nvPr>
        </p:nvSpPr>
        <p:spPr/>
        <p:txBody>
          <a:bodyPr/>
          <a:lstStyle/>
          <a:p>
            <a:fld id="{60BECF6C-39C9-4DE9-BDFD-239103B68AD0}" type="datetimeFigureOut">
              <a:rPr lang="en-US" smtClean="0"/>
              <a:t>9/24/2020</a:t>
            </a:fld>
            <a:endParaRPr lang="en-US"/>
          </a:p>
        </p:txBody>
      </p:sp>
      <p:sp>
        <p:nvSpPr>
          <p:cNvPr id="5" name="Footer Placeholder 4">
            <a:extLst>
              <a:ext uri="{FF2B5EF4-FFF2-40B4-BE49-F238E27FC236}">
                <a16:creationId xmlns:a16="http://schemas.microsoft.com/office/drawing/2014/main" id="{2E33E62A-6662-4D60-B08D-AB8566A097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76C428-5207-4F20-B760-45D69980B026}"/>
              </a:ext>
            </a:extLst>
          </p:cNvPr>
          <p:cNvSpPr>
            <a:spLocks noGrp="1"/>
          </p:cNvSpPr>
          <p:nvPr>
            <p:ph type="sldNum" sz="quarter" idx="12"/>
          </p:nvPr>
        </p:nvSpPr>
        <p:spPr/>
        <p:txBody>
          <a:bodyPr/>
          <a:lstStyle/>
          <a:p>
            <a:fld id="{19017C79-AF36-44D9-A449-8752AEC21C3B}" type="slidenum">
              <a:rPr lang="en-US" smtClean="0"/>
              <a:t>‹#›</a:t>
            </a:fld>
            <a:endParaRPr lang="en-US"/>
          </a:p>
        </p:txBody>
      </p:sp>
    </p:spTree>
    <p:extLst>
      <p:ext uri="{BB962C8B-B14F-4D97-AF65-F5344CB8AC3E}">
        <p14:creationId xmlns:p14="http://schemas.microsoft.com/office/powerpoint/2010/main" val="861965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C5892-CE23-4743-A7AB-F9ED21764B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C505B3-1904-4C66-850D-14112EF8A98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EE107A-91F2-4547-9461-82FE65685C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5F589F-0395-425F-BC0F-0D6F6D88D227}"/>
              </a:ext>
            </a:extLst>
          </p:cNvPr>
          <p:cNvSpPr>
            <a:spLocks noGrp="1"/>
          </p:cNvSpPr>
          <p:nvPr>
            <p:ph type="dt" sz="half" idx="10"/>
          </p:nvPr>
        </p:nvSpPr>
        <p:spPr/>
        <p:txBody>
          <a:bodyPr/>
          <a:lstStyle/>
          <a:p>
            <a:fld id="{60BECF6C-39C9-4DE9-BDFD-239103B68AD0}" type="datetimeFigureOut">
              <a:rPr lang="en-US" smtClean="0"/>
              <a:t>9/24/2020</a:t>
            </a:fld>
            <a:endParaRPr lang="en-US"/>
          </a:p>
        </p:txBody>
      </p:sp>
      <p:sp>
        <p:nvSpPr>
          <p:cNvPr id="6" name="Footer Placeholder 5">
            <a:extLst>
              <a:ext uri="{FF2B5EF4-FFF2-40B4-BE49-F238E27FC236}">
                <a16:creationId xmlns:a16="http://schemas.microsoft.com/office/drawing/2014/main" id="{4EE0A7BC-8B88-4F4D-BC05-0EB7B41263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F9D49E-577B-4F06-A2A4-7CB8DE59915C}"/>
              </a:ext>
            </a:extLst>
          </p:cNvPr>
          <p:cNvSpPr>
            <a:spLocks noGrp="1"/>
          </p:cNvSpPr>
          <p:nvPr>
            <p:ph type="sldNum" sz="quarter" idx="12"/>
          </p:nvPr>
        </p:nvSpPr>
        <p:spPr/>
        <p:txBody>
          <a:bodyPr/>
          <a:lstStyle/>
          <a:p>
            <a:fld id="{19017C79-AF36-44D9-A449-8752AEC21C3B}" type="slidenum">
              <a:rPr lang="en-US" smtClean="0"/>
              <a:t>‹#›</a:t>
            </a:fld>
            <a:endParaRPr lang="en-US"/>
          </a:p>
        </p:txBody>
      </p:sp>
    </p:spTree>
    <p:extLst>
      <p:ext uri="{BB962C8B-B14F-4D97-AF65-F5344CB8AC3E}">
        <p14:creationId xmlns:p14="http://schemas.microsoft.com/office/powerpoint/2010/main" val="2558219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1E1B7-74BC-45AD-B9D9-CC07D32AF0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C2A13A-B931-416F-A65C-9AC1B39876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16BCC1E-B928-48F5-AA8A-8BA250C9568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C95663-1AD9-40D0-BE6E-A9C06B1416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B2CBD2A-2142-41CD-BF21-0E01066448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DE1F76-577C-48E8-8AE8-50B3520214E1}"/>
              </a:ext>
            </a:extLst>
          </p:cNvPr>
          <p:cNvSpPr>
            <a:spLocks noGrp="1"/>
          </p:cNvSpPr>
          <p:nvPr>
            <p:ph type="dt" sz="half" idx="10"/>
          </p:nvPr>
        </p:nvSpPr>
        <p:spPr/>
        <p:txBody>
          <a:bodyPr/>
          <a:lstStyle/>
          <a:p>
            <a:fld id="{60BECF6C-39C9-4DE9-BDFD-239103B68AD0}" type="datetimeFigureOut">
              <a:rPr lang="en-US" smtClean="0"/>
              <a:t>9/24/2020</a:t>
            </a:fld>
            <a:endParaRPr lang="en-US"/>
          </a:p>
        </p:txBody>
      </p:sp>
      <p:sp>
        <p:nvSpPr>
          <p:cNvPr id="8" name="Footer Placeholder 7">
            <a:extLst>
              <a:ext uri="{FF2B5EF4-FFF2-40B4-BE49-F238E27FC236}">
                <a16:creationId xmlns:a16="http://schemas.microsoft.com/office/drawing/2014/main" id="{6C387C1E-F8A8-48ED-B701-84DDC8E0235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BE8E06C-52E9-4B1E-B7D3-238D1DA42BCB}"/>
              </a:ext>
            </a:extLst>
          </p:cNvPr>
          <p:cNvSpPr>
            <a:spLocks noGrp="1"/>
          </p:cNvSpPr>
          <p:nvPr>
            <p:ph type="sldNum" sz="quarter" idx="12"/>
          </p:nvPr>
        </p:nvSpPr>
        <p:spPr/>
        <p:txBody>
          <a:bodyPr/>
          <a:lstStyle/>
          <a:p>
            <a:fld id="{19017C79-AF36-44D9-A449-8752AEC21C3B}" type="slidenum">
              <a:rPr lang="en-US" smtClean="0"/>
              <a:t>‹#›</a:t>
            </a:fld>
            <a:endParaRPr lang="en-US"/>
          </a:p>
        </p:txBody>
      </p:sp>
    </p:spTree>
    <p:extLst>
      <p:ext uri="{BB962C8B-B14F-4D97-AF65-F5344CB8AC3E}">
        <p14:creationId xmlns:p14="http://schemas.microsoft.com/office/powerpoint/2010/main" val="37452840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74197-BBA8-4C73-A076-8FFF1A843C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2B07A79-C960-4804-A118-E208BE033856}"/>
              </a:ext>
            </a:extLst>
          </p:cNvPr>
          <p:cNvSpPr>
            <a:spLocks noGrp="1"/>
          </p:cNvSpPr>
          <p:nvPr>
            <p:ph type="dt" sz="half" idx="10"/>
          </p:nvPr>
        </p:nvSpPr>
        <p:spPr/>
        <p:txBody>
          <a:bodyPr/>
          <a:lstStyle/>
          <a:p>
            <a:fld id="{60BECF6C-39C9-4DE9-BDFD-239103B68AD0}" type="datetimeFigureOut">
              <a:rPr lang="en-US" smtClean="0"/>
              <a:t>9/24/2020</a:t>
            </a:fld>
            <a:endParaRPr lang="en-US"/>
          </a:p>
        </p:txBody>
      </p:sp>
      <p:sp>
        <p:nvSpPr>
          <p:cNvPr id="4" name="Footer Placeholder 3">
            <a:extLst>
              <a:ext uri="{FF2B5EF4-FFF2-40B4-BE49-F238E27FC236}">
                <a16:creationId xmlns:a16="http://schemas.microsoft.com/office/drawing/2014/main" id="{B12046C6-4689-4AFA-8CB7-47DE81A5AFD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4BD152-7A25-4734-883C-BB67D120C7B0}"/>
              </a:ext>
            </a:extLst>
          </p:cNvPr>
          <p:cNvSpPr>
            <a:spLocks noGrp="1"/>
          </p:cNvSpPr>
          <p:nvPr>
            <p:ph type="sldNum" sz="quarter" idx="12"/>
          </p:nvPr>
        </p:nvSpPr>
        <p:spPr/>
        <p:txBody>
          <a:bodyPr/>
          <a:lstStyle/>
          <a:p>
            <a:fld id="{19017C79-AF36-44D9-A449-8752AEC21C3B}" type="slidenum">
              <a:rPr lang="en-US" smtClean="0"/>
              <a:t>‹#›</a:t>
            </a:fld>
            <a:endParaRPr lang="en-US"/>
          </a:p>
        </p:txBody>
      </p:sp>
    </p:spTree>
    <p:extLst>
      <p:ext uri="{BB962C8B-B14F-4D97-AF65-F5344CB8AC3E}">
        <p14:creationId xmlns:p14="http://schemas.microsoft.com/office/powerpoint/2010/main" val="2613627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62B5E5-A0E0-4C40-9119-F00438637D50}"/>
              </a:ext>
            </a:extLst>
          </p:cNvPr>
          <p:cNvSpPr>
            <a:spLocks noGrp="1"/>
          </p:cNvSpPr>
          <p:nvPr>
            <p:ph type="dt" sz="half" idx="10"/>
          </p:nvPr>
        </p:nvSpPr>
        <p:spPr/>
        <p:txBody>
          <a:bodyPr/>
          <a:lstStyle/>
          <a:p>
            <a:fld id="{60BECF6C-39C9-4DE9-BDFD-239103B68AD0}" type="datetimeFigureOut">
              <a:rPr lang="en-US" smtClean="0"/>
              <a:t>9/24/2020</a:t>
            </a:fld>
            <a:endParaRPr lang="en-US"/>
          </a:p>
        </p:txBody>
      </p:sp>
      <p:sp>
        <p:nvSpPr>
          <p:cNvPr id="3" name="Footer Placeholder 2">
            <a:extLst>
              <a:ext uri="{FF2B5EF4-FFF2-40B4-BE49-F238E27FC236}">
                <a16:creationId xmlns:a16="http://schemas.microsoft.com/office/drawing/2014/main" id="{CE76F055-A090-4B1E-8CF3-896C62529E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34ED9-D256-417C-8D3A-EFF39C0BBD5F}"/>
              </a:ext>
            </a:extLst>
          </p:cNvPr>
          <p:cNvSpPr>
            <a:spLocks noGrp="1"/>
          </p:cNvSpPr>
          <p:nvPr>
            <p:ph type="sldNum" sz="quarter" idx="12"/>
          </p:nvPr>
        </p:nvSpPr>
        <p:spPr/>
        <p:txBody>
          <a:bodyPr/>
          <a:lstStyle/>
          <a:p>
            <a:fld id="{19017C79-AF36-44D9-A449-8752AEC21C3B}" type="slidenum">
              <a:rPr lang="en-US" smtClean="0"/>
              <a:t>‹#›</a:t>
            </a:fld>
            <a:endParaRPr lang="en-US"/>
          </a:p>
        </p:txBody>
      </p:sp>
    </p:spTree>
    <p:extLst>
      <p:ext uri="{BB962C8B-B14F-4D97-AF65-F5344CB8AC3E}">
        <p14:creationId xmlns:p14="http://schemas.microsoft.com/office/powerpoint/2010/main" val="3470970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0ADE87-4932-4400-9DA6-364AF300B8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82F611-577C-4618-A494-FD03CCD66A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8C009E-B1E2-4967-AB8B-7BF03B751E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DA939F-4A13-4DBB-827D-F2CE3CE98CAE}"/>
              </a:ext>
            </a:extLst>
          </p:cNvPr>
          <p:cNvSpPr>
            <a:spLocks noGrp="1"/>
          </p:cNvSpPr>
          <p:nvPr>
            <p:ph type="dt" sz="half" idx="10"/>
          </p:nvPr>
        </p:nvSpPr>
        <p:spPr/>
        <p:txBody>
          <a:bodyPr/>
          <a:lstStyle/>
          <a:p>
            <a:fld id="{60BECF6C-39C9-4DE9-BDFD-239103B68AD0}" type="datetimeFigureOut">
              <a:rPr lang="en-US" smtClean="0"/>
              <a:t>9/24/2020</a:t>
            </a:fld>
            <a:endParaRPr lang="en-US"/>
          </a:p>
        </p:txBody>
      </p:sp>
      <p:sp>
        <p:nvSpPr>
          <p:cNvPr id="6" name="Footer Placeholder 5">
            <a:extLst>
              <a:ext uri="{FF2B5EF4-FFF2-40B4-BE49-F238E27FC236}">
                <a16:creationId xmlns:a16="http://schemas.microsoft.com/office/drawing/2014/main" id="{0C0B7536-55F8-4CE3-81B7-2C39DEE978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8D34F3-45E9-48BB-BFB7-C707042B534A}"/>
              </a:ext>
            </a:extLst>
          </p:cNvPr>
          <p:cNvSpPr>
            <a:spLocks noGrp="1"/>
          </p:cNvSpPr>
          <p:nvPr>
            <p:ph type="sldNum" sz="quarter" idx="12"/>
          </p:nvPr>
        </p:nvSpPr>
        <p:spPr/>
        <p:txBody>
          <a:bodyPr/>
          <a:lstStyle/>
          <a:p>
            <a:fld id="{19017C79-AF36-44D9-A449-8752AEC21C3B}" type="slidenum">
              <a:rPr lang="en-US" smtClean="0"/>
              <a:t>‹#›</a:t>
            </a:fld>
            <a:endParaRPr lang="en-US"/>
          </a:p>
        </p:txBody>
      </p:sp>
    </p:spTree>
    <p:extLst>
      <p:ext uri="{BB962C8B-B14F-4D97-AF65-F5344CB8AC3E}">
        <p14:creationId xmlns:p14="http://schemas.microsoft.com/office/powerpoint/2010/main" val="3273317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5B5D1-AD06-40A2-AB3D-C29F885311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72C3669-0D81-4EE7-AE74-C7EDD101E5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5DDE05B-2CDB-4C49-9A6B-97EF6E8903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606576-DA72-41B2-BEFA-EE8AF1BE8E08}"/>
              </a:ext>
            </a:extLst>
          </p:cNvPr>
          <p:cNvSpPr>
            <a:spLocks noGrp="1"/>
          </p:cNvSpPr>
          <p:nvPr>
            <p:ph type="dt" sz="half" idx="10"/>
          </p:nvPr>
        </p:nvSpPr>
        <p:spPr/>
        <p:txBody>
          <a:bodyPr/>
          <a:lstStyle/>
          <a:p>
            <a:fld id="{60BECF6C-39C9-4DE9-BDFD-239103B68AD0}" type="datetimeFigureOut">
              <a:rPr lang="en-US" smtClean="0"/>
              <a:t>9/24/2020</a:t>
            </a:fld>
            <a:endParaRPr lang="en-US"/>
          </a:p>
        </p:txBody>
      </p:sp>
      <p:sp>
        <p:nvSpPr>
          <p:cNvPr id="6" name="Footer Placeholder 5">
            <a:extLst>
              <a:ext uri="{FF2B5EF4-FFF2-40B4-BE49-F238E27FC236}">
                <a16:creationId xmlns:a16="http://schemas.microsoft.com/office/drawing/2014/main" id="{B3AB8940-3936-4E88-8C82-8F10E1ECE4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67171D-E5D4-4A3B-8AA7-E0D7A5F0255A}"/>
              </a:ext>
            </a:extLst>
          </p:cNvPr>
          <p:cNvSpPr>
            <a:spLocks noGrp="1"/>
          </p:cNvSpPr>
          <p:nvPr>
            <p:ph type="sldNum" sz="quarter" idx="12"/>
          </p:nvPr>
        </p:nvSpPr>
        <p:spPr/>
        <p:txBody>
          <a:bodyPr/>
          <a:lstStyle/>
          <a:p>
            <a:fld id="{19017C79-AF36-44D9-A449-8752AEC21C3B}" type="slidenum">
              <a:rPr lang="en-US" smtClean="0"/>
              <a:t>‹#›</a:t>
            </a:fld>
            <a:endParaRPr lang="en-US"/>
          </a:p>
        </p:txBody>
      </p:sp>
    </p:spTree>
    <p:extLst>
      <p:ext uri="{BB962C8B-B14F-4D97-AF65-F5344CB8AC3E}">
        <p14:creationId xmlns:p14="http://schemas.microsoft.com/office/powerpoint/2010/main" val="2376235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3613D9-68F4-4046-A00F-399915CE36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F2F1F0-4A61-4779-9B22-DB0397B60C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D80ED5-4A23-448B-9B54-50B596D0B95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BECF6C-39C9-4DE9-BDFD-239103B68AD0}" type="datetimeFigureOut">
              <a:rPr lang="en-US" smtClean="0"/>
              <a:t>9/24/2020</a:t>
            </a:fld>
            <a:endParaRPr lang="en-US"/>
          </a:p>
        </p:txBody>
      </p:sp>
      <p:sp>
        <p:nvSpPr>
          <p:cNvPr id="5" name="Footer Placeholder 4">
            <a:extLst>
              <a:ext uri="{FF2B5EF4-FFF2-40B4-BE49-F238E27FC236}">
                <a16:creationId xmlns:a16="http://schemas.microsoft.com/office/drawing/2014/main" id="{B8690E49-7FF8-4C7E-8910-AF1B422C0F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1078ACC-6824-4ADB-83C6-B04AA1A8197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017C79-AF36-44D9-A449-8752AEC21C3B}" type="slidenum">
              <a:rPr lang="en-US" smtClean="0"/>
              <a:t>‹#›</a:t>
            </a:fld>
            <a:endParaRPr lang="en-US"/>
          </a:p>
        </p:txBody>
      </p:sp>
    </p:spTree>
    <p:extLst>
      <p:ext uri="{BB962C8B-B14F-4D97-AF65-F5344CB8AC3E}">
        <p14:creationId xmlns:p14="http://schemas.microsoft.com/office/powerpoint/2010/main" val="4114694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hillforliteracy.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png"/><Relationship Id="rId5" Type="http://schemas.openxmlformats.org/officeDocument/2006/relationships/image" Target="../media/image4.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Text Box 8"/>
          <p:cNvSpPr txBox="1">
            <a:spLocks noChangeArrowheads="1"/>
          </p:cNvSpPr>
          <p:nvPr/>
        </p:nvSpPr>
        <p:spPr bwMode="auto">
          <a:xfrm>
            <a:off x="6742426" y="2883375"/>
            <a:ext cx="4570482" cy="22775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eaLnBrk="1" hangingPunct="1">
              <a:spcBef>
                <a:spcPct val="0"/>
              </a:spcBef>
              <a:buClrTx/>
              <a:buFontTx/>
              <a:buNone/>
            </a:pPr>
            <a:r>
              <a:rPr lang="en-US" altLang="en-US" i="1" dirty="0">
                <a:solidFill>
                  <a:srgbClr val="CC3300"/>
                </a:solidFill>
                <a:latin typeface="Arial" panose="020B0604020202020204" pitchFamily="34" charset="0"/>
              </a:rPr>
              <a:t>“America’s future walks </a:t>
            </a:r>
          </a:p>
          <a:p>
            <a:pPr eaLnBrk="1" hangingPunct="1">
              <a:spcBef>
                <a:spcPct val="0"/>
              </a:spcBef>
              <a:buClrTx/>
              <a:buFontTx/>
              <a:buNone/>
            </a:pPr>
            <a:r>
              <a:rPr lang="en-US" altLang="en-US" i="1" dirty="0">
                <a:solidFill>
                  <a:srgbClr val="CC3300"/>
                </a:solidFill>
                <a:latin typeface="Arial" panose="020B0604020202020204" pitchFamily="34" charset="0"/>
              </a:rPr>
              <a:t>through the doors of </a:t>
            </a:r>
          </a:p>
          <a:p>
            <a:pPr eaLnBrk="1" hangingPunct="1">
              <a:spcBef>
                <a:spcPct val="0"/>
              </a:spcBef>
              <a:buClrTx/>
              <a:buFontTx/>
              <a:buNone/>
            </a:pPr>
            <a:r>
              <a:rPr lang="en-US" altLang="en-US" i="1" dirty="0">
                <a:solidFill>
                  <a:srgbClr val="CC3300"/>
                </a:solidFill>
                <a:latin typeface="Arial" panose="020B0604020202020204" pitchFamily="34" charset="0"/>
              </a:rPr>
              <a:t>our schools everyday.”</a:t>
            </a:r>
          </a:p>
          <a:p>
            <a:pPr eaLnBrk="1" hangingPunct="1">
              <a:spcBef>
                <a:spcPct val="0"/>
              </a:spcBef>
              <a:buClrTx/>
              <a:buFontTx/>
              <a:buNone/>
            </a:pPr>
            <a:r>
              <a:rPr lang="en-US" altLang="en-US" sz="2800" i="1" dirty="0">
                <a:solidFill>
                  <a:srgbClr val="CC3300"/>
                </a:solidFill>
                <a:latin typeface="Arial" panose="020B0604020202020204" pitchFamily="34" charset="0"/>
              </a:rPr>
              <a:t>  </a:t>
            </a:r>
          </a:p>
          <a:p>
            <a:pPr algn="r" eaLnBrk="1" hangingPunct="1">
              <a:spcBef>
                <a:spcPct val="0"/>
              </a:spcBef>
              <a:buClrTx/>
              <a:buFontTx/>
              <a:buNone/>
            </a:pPr>
            <a:r>
              <a:rPr lang="en-US" altLang="en-US" sz="1800" i="1" dirty="0">
                <a:solidFill>
                  <a:srgbClr val="CC3300"/>
                </a:solidFill>
                <a:latin typeface="Arial" panose="020B0604020202020204" pitchFamily="34" charset="0"/>
              </a:rPr>
              <a:t>-Mary Jean </a:t>
            </a:r>
            <a:r>
              <a:rPr lang="en-US" altLang="en-US" sz="1800" i="1" dirty="0" err="1">
                <a:solidFill>
                  <a:srgbClr val="CC3300"/>
                </a:solidFill>
                <a:latin typeface="Arial" panose="020B0604020202020204" pitchFamily="34" charset="0"/>
              </a:rPr>
              <a:t>LeTendre</a:t>
            </a:r>
            <a:endParaRPr lang="en-US" altLang="en-US" sz="1800" i="1" dirty="0">
              <a:solidFill>
                <a:srgbClr val="CC3300"/>
              </a:solidFill>
              <a:latin typeface="Arial" panose="020B0604020202020204" pitchFamily="34" charset="0"/>
            </a:endParaRPr>
          </a:p>
        </p:txBody>
      </p:sp>
      <p:sp>
        <p:nvSpPr>
          <p:cNvPr id="17413" name="Rectangle 10"/>
          <p:cNvSpPr>
            <a:spLocks noChangeArrowheads="1"/>
          </p:cNvSpPr>
          <p:nvPr/>
        </p:nvSpPr>
        <p:spPr bwMode="auto">
          <a:xfrm>
            <a:off x="5424755" y="240209"/>
            <a:ext cx="7696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US" altLang="en-US" sz="4800" i="1" dirty="0">
                <a:solidFill>
                  <a:srgbClr val="026CB6"/>
                </a:solidFill>
                <a:latin typeface="Arial" panose="020B0604020202020204" pitchFamily="34" charset="0"/>
              </a:rPr>
              <a:t>Explicit Instruction</a:t>
            </a:r>
          </a:p>
        </p:txBody>
      </p:sp>
      <p:sp>
        <p:nvSpPr>
          <p:cNvPr id="8198" name="Text Box 11"/>
          <p:cNvSpPr txBox="1">
            <a:spLocks noChangeArrowheads="1"/>
          </p:cNvSpPr>
          <p:nvPr/>
        </p:nvSpPr>
        <p:spPr bwMode="auto">
          <a:xfrm>
            <a:off x="1534187" y="5535203"/>
            <a:ext cx="4176143" cy="954107"/>
          </a:xfrm>
          <a:prstGeom prst="rect">
            <a:avLst/>
          </a:prstGeom>
          <a:noFill/>
          <a:ln w="9525">
            <a:noFill/>
            <a:miter lim="800000"/>
            <a:headEnd/>
            <a:tailEnd/>
          </a:ln>
        </p:spPr>
        <p:txBody>
          <a:bodyPr wrap="none">
            <a:spAutoFit/>
          </a:bodyPr>
          <a:lstStyle/>
          <a:p>
            <a:pPr eaLnBrk="1" hangingPunct="1">
              <a:defRPr/>
            </a:pPr>
            <a:endParaRPr lang="en-US" sz="2800" i="1" dirty="0">
              <a:solidFill>
                <a:schemeClr val="tx1">
                  <a:lumMod val="85000"/>
                  <a:lumOff val="15000"/>
                </a:schemeClr>
              </a:solidFill>
              <a:latin typeface="Arial" panose="020B0604020202020204" pitchFamily="34" charset="0"/>
            </a:endParaRPr>
          </a:p>
          <a:p>
            <a:pPr eaLnBrk="1" hangingPunct="1">
              <a:defRPr/>
            </a:pPr>
            <a:r>
              <a:rPr lang="en-US" sz="2800" dirty="0">
                <a:solidFill>
                  <a:schemeClr val="tx1">
                    <a:lumMod val="85000"/>
                    <a:lumOff val="15000"/>
                  </a:schemeClr>
                </a:solidFill>
                <a:latin typeface="Arial" panose="020B0604020202020204" pitchFamily="34" charset="0"/>
                <a:hlinkClick r:id="rId3"/>
              </a:rPr>
              <a:t>www.HILLforLiteracy.org</a:t>
            </a:r>
            <a:r>
              <a:rPr lang="en-US" sz="2800" dirty="0">
                <a:solidFill>
                  <a:schemeClr val="tx1">
                    <a:lumMod val="85000"/>
                    <a:lumOff val="15000"/>
                  </a:schemeClr>
                </a:solidFill>
                <a:latin typeface="Arial" panose="020B0604020202020204" pitchFamily="34" charset="0"/>
              </a:rPr>
              <a:t> </a:t>
            </a:r>
          </a:p>
        </p:txBody>
      </p:sp>
      <p:pic>
        <p:nvPicPr>
          <p:cNvPr id="8" name="Picture 8" descr="Photograph of a teacher and a student in sitting at a table for small group instruction.">
            <a:extLst>
              <a:ext uri="{FF2B5EF4-FFF2-40B4-BE49-F238E27FC236}">
                <a16:creationId xmlns:a16="http://schemas.microsoft.com/office/drawing/2014/main" id="{E4C0890C-62E3-48EC-A356-FC7B9AEECDA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7306"/>
          <a:stretch>
            <a:fillRect/>
          </a:stretch>
        </p:blipFill>
        <p:spPr bwMode="auto">
          <a:xfrm>
            <a:off x="1109608" y="2229492"/>
            <a:ext cx="5025300" cy="3618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descr="Hill for Literacy logo"/>
          <p:cNvPicPr>
            <a:picLocks noChangeAspect="1"/>
          </p:cNvPicPr>
          <p:nvPr/>
        </p:nvPicPr>
        <p:blipFill>
          <a:blip r:embed="rId5"/>
          <a:stretch>
            <a:fillRect/>
          </a:stretch>
        </p:blipFill>
        <p:spPr>
          <a:xfrm>
            <a:off x="67210" y="0"/>
            <a:ext cx="2501329" cy="1611799"/>
          </a:xfrm>
          <a:prstGeom prst="rect">
            <a:avLst/>
          </a:prstGeom>
        </p:spPr>
      </p:pic>
      <p:sp>
        <p:nvSpPr>
          <p:cNvPr id="3" name="Title 2">
            <a:extLst>
              <a:ext uri="{FF2B5EF4-FFF2-40B4-BE49-F238E27FC236}">
                <a16:creationId xmlns:a16="http://schemas.microsoft.com/office/drawing/2014/main" id="{522BFB42-3BC8-42DC-AA8B-5899EEC871D2}"/>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Explicit Instruction</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3974307" y="76200"/>
            <a:ext cx="8915401" cy="1262062"/>
          </a:xfrm>
        </p:spPr>
        <p:txBody>
          <a:bodyPr>
            <a:normAutofit/>
          </a:bodyPr>
          <a:lstStyle/>
          <a:p>
            <a:pPr eaLnBrk="1" hangingPunct="1"/>
            <a:r>
              <a:rPr lang="en-US" altLang="en-US" dirty="0">
                <a:solidFill>
                  <a:srgbClr val="086CB6"/>
                </a:solidFill>
                <a:latin typeface="Arial" panose="020B0604020202020204" pitchFamily="34" charset="0"/>
                <a:cs typeface="Arial" panose="020B0604020202020204" pitchFamily="34" charset="0"/>
              </a:rPr>
              <a:t>Explicit &amp; </a:t>
            </a:r>
            <a:r>
              <a:rPr lang="en-US" altLang="en-US" dirty="0" err="1">
                <a:solidFill>
                  <a:srgbClr val="086CB6"/>
                </a:solidFill>
                <a:latin typeface="Arial" panose="020B0604020202020204" pitchFamily="34" charset="0"/>
                <a:cs typeface="Arial" panose="020B0604020202020204" pitchFamily="34" charset="0"/>
              </a:rPr>
              <a:t>Scaffolded</a:t>
            </a:r>
            <a:r>
              <a:rPr lang="en-US" altLang="en-US" dirty="0">
                <a:solidFill>
                  <a:srgbClr val="086CB6"/>
                </a:solidFill>
                <a:latin typeface="Arial" panose="020B0604020202020204" pitchFamily="34" charset="0"/>
                <a:cs typeface="Arial" panose="020B0604020202020204" pitchFamily="34" charset="0"/>
              </a:rPr>
              <a:t> Instruction</a:t>
            </a:r>
          </a:p>
        </p:txBody>
      </p:sp>
      <p:sp>
        <p:nvSpPr>
          <p:cNvPr id="17" name="TextBox 16"/>
          <p:cNvSpPr txBox="1"/>
          <p:nvPr/>
        </p:nvSpPr>
        <p:spPr>
          <a:xfrm>
            <a:off x="6699559" y="6346181"/>
            <a:ext cx="3790333" cy="461665"/>
          </a:xfrm>
          <a:prstGeom prst="rect">
            <a:avLst/>
          </a:prstGeom>
          <a:noFill/>
        </p:spPr>
        <p:txBody>
          <a:bodyPr wrap="none">
            <a:spAutoFit/>
          </a:bodyPr>
          <a:lstStyle/>
          <a:p>
            <a:pPr eaLnBrk="1" hangingPunct="1">
              <a:defRPr/>
            </a:pPr>
            <a:r>
              <a:rPr lang="en-US" sz="1200" dirty="0">
                <a:solidFill>
                  <a:schemeClr val="tx1">
                    <a:lumMod val="75000"/>
                    <a:lumOff val="25000"/>
                  </a:schemeClr>
                </a:solidFill>
                <a:latin typeface="Arial" panose="020B0604020202020204" pitchFamily="34" charset="0"/>
              </a:rPr>
              <a:t>(Pearson &amp; Gallagher, 1983; Archer &amp; Hughes, 2011)</a:t>
            </a:r>
          </a:p>
          <a:p>
            <a:pPr eaLnBrk="1" hangingPunct="1">
              <a:defRPr/>
            </a:pPr>
            <a:endParaRPr lang="en-US" sz="1200" dirty="0">
              <a:solidFill>
                <a:schemeClr val="tx1">
                  <a:lumMod val="75000"/>
                  <a:lumOff val="25000"/>
                </a:schemeClr>
              </a:solidFill>
              <a:latin typeface="Arial" panose="020B0604020202020204" pitchFamily="34" charset="0"/>
            </a:endParaRPr>
          </a:p>
        </p:txBody>
      </p:sp>
      <p:sp>
        <p:nvSpPr>
          <p:cNvPr id="156676" name="Rectangle 28" descr="This diagram shows the progression of explicit and scaffolded instruction from both the teacher and student side. The teacher provides explicit instruction and then models, gives corrective/affirmative feedback, gives prompts, and supports mastery. The student receives explicit instruction, is involved in the modeling, had prompted practice, and unprompted practice, and then moves on to mastery."/>
          <p:cNvSpPr>
            <a:spLocks noChangeArrowheads="1"/>
          </p:cNvSpPr>
          <p:nvPr/>
        </p:nvSpPr>
        <p:spPr bwMode="auto">
          <a:xfrm>
            <a:off x="1702595" y="1453828"/>
            <a:ext cx="9024937" cy="4632325"/>
          </a:xfrm>
          <a:prstGeom prst="rect">
            <a:avLst/>
          </a:prstGeom>
          <a:solidFill>
            <a:srgbClr val="FFFFFF"/>
          </a:solidFill>
          <a:ln w="38100">
            <a:solidFill>
              <a:srgbClr val="000000"/>
            </a:solidFill>
            <a:miter lim="800000"/>
            <a:headEnd/>
            <a:tailEnd/>
          </a:ln>
        </p:spPr>
        <p:txBody>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eaLnBrk="1" hangingPunct="1">
              <a:spcBef>
                <a:spcPct val="0"/>
              </a:spcBef>
              <a:buClrTx/>
              <a:buFontTx/>
              <a:buNone/>
            </a:pPr>
            <a:endParaRPr lang="en-US" altLang="en-US" sz="1600" dirty="0">
              <a:solidFill>
                <a:srgbClr val="3333FF"/>
              </a:solidFill>
              <a:latin typeface="Arial" panose="020B0604020202020204" pitchFamily="34" charset="0"/>
            </a:endParaRPr>
          </a:p>
        </p:txBody>
      </p:sp>
      <p:sp>
        <p:nvSpPr>
          <p:cNvPr id="156677" name="Text Box 29"/>
          <p:cNvSpPr txBox="1">
            <a:spLocks noChangeArrowheads="1"/>
          </p:cNvSpPr>
          <p:nvPr/>
        </p:nvSpPr>
        <p:spPr bwMode="auto">
          <a:xfrm>
            <a:off x="1814248" y="1808958"/>
            <a:ext cx="2271712" cy="7286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a:spcBef>
                <a:spcPct val="0"/>
              </a:spcBef>
              <a:spcAft>
                <a:spcPts val="1000"/>
              </a:spcAft>
              <a:buClrTx/>
              <a:buNone/>
            </a:pPr>
            <a:r>
              <a:rPr lang="en-US" altLang="en-US" b="1" dirty="0">
                <a:latin typeface="Arial" panose="020B0604020202020204" pitchFamily="34" charset="0"/>
              </a:rPr>
              <a:t>TEACHER</a:t>
            </a:r>
            <a:endParaRPr lang="en-US" altLang="en-US" sz="1600" dirty="0">
              <a:latin typeface="Arial" panose="020B0604020202020204" pitchFamily="34" charset="0"/>
            </a:endParaRPr>
          </a:p>
        </p:txBody>
      </p:sp>
      <p:sp>
        <p:nvSpPr>
          <p:cNvPr id="156678" name="Text Box 30"/>
          <p:cNvSpPr txBox="1">
            <a:spLocks noChangeArrowheads="1"/>
          </p:cNvSpPr>
          <p:nvPr/>
        </p:nvSpPr>
        <p:spPr bwMode="auto">
          <a:xfrm>
            <a:off x="8310563" y="5172075"/>
            <a:ext cx="2220912" cy="6540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a:spcBef>
                <a:spcPct val="0"/>
              </a:spcBef>
              <a:spcAft>
                <a:spcPts val="1000"/>
              </a:spcAft>
              <a:buClrTx/>
              <a:buNone/>
            </a:pPr>
            <a:r>
              <a:rPr lang="en-US" altLang="en-US" b="1" dirty="0">
                <a:latin typeface="Arial" panose="020B0604020202020204" pitchFamily="34" charset="0"/>
              </a:rPr>
              <a:t>STUDENT</a:t>
            </a:r>
            <a:endParaRPr lang="en-US" altLang="en-US" sz="1600" dirty="0">
              <a:latin typeface="Arial" panose="020B0604020202020204" pitchFamily="34" charset="0"/>
            </a:endParaRPr>
          </a:p>
        </p:txBody>
      </p:sp>
      <p:sp>
        <p:nvSpPr>
          <p:cNvPr id="156679" name="Text Box 31"/>
          <p:cNvSpPr txBox="1">
            <a:spLocks noChangeArrowheads="1"/>
          </p:cNvSpPr>
          <p:nvPr/>
        </p:nvSpPr>
        <p:spPr bwMode="auto">
          <a:xfrm>
            <a:off x="1951039" y="3649664"/>
            <a:ext cx="2344737" cy="9604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US" altLang="en-US" sz="2000" dirty="0">
                <a:latin typeface="Arial" panose="020B0604020202020204" pitchFamily="34" charset="0"/>
              </a:rPr>
              <a:t>Modeling</a:t>
            </a:r>
          </a:p>
          <a:p>
            <a:pPr algn="ctr" eaLnBrk="1" hangingPunct="1">
              <a:spcBef>
                <a:spcPct val="0"/>
              </a:spcBef>
              <a:buClrTx/>
              <a:buFontTx/>
              <a:buNone/>
            </a:pPr>
            <a:r>
              <a:rPr lang="en-US" altLang="en-US" sz="2000" dirty="0">
                <a:latin typeface="Arial" panose="020B0604020202020204" pitchFamily="34" charset="0"/>
              </a:rPr>
              <a:t>Demonstrations</a:t>
            </a:r>
          </a:p>
          <a:p>
            <a:pPr algn="ctr" eaLnBrk="1" hangingPunct="1">
              <a:spcBef>
                <a:spcPct val="0"/>
              </a:spcBef>
              <a:buClrTx/>
              <a:buFontTx/>
              <a:buNone/>
            </a:pPr>
            <a:r>
              <a:rPr lang="en-US" altLang="en-US" sz="1100" dirty="0">
                <a:latin typeface="Arial" panose="020B0604020202020204" pitchFamily="34" charset="0"/>
              </a:rPr>
              <a:t>(Show &amp; Tell)</a:t>
            </a:r>
            <a:endParaRPr lang="en-US" altLang="en-US" sz="1600" dirty="0">
              <a:latin typeface="Arial" panose="020B0604020202020204" pitchFamily="34" charset="0"/>
            </a:endParaRPr>
          </a:p>
        </p:txBody>
      </p:sp>
      <p:sp>
        <p:nvSpPr>
          <p:cNvPr id="156680" name="Text Box 32" descr="This is a diagram of how explcit and scaffolded instruction works from the teachr side and the student side. On the teacher side, it starts wit expleicit instruction and goes to ia"/>
          <p:cNvSpPr txBox="1">
            <a:spLocks noChangeArrowheads="1"/>
          </p:cNvSpPr>
          <p:nvPr/>
        </p:nvSpPr>
        <p:spPr bwMode="auto">
          <a:xfrm>
            <a:off x="4318001" y="2476501"/>
            <a:ext cx="1731963" cy="13954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US" altLang="en-US" sz="2000" dirty="0">
                <a:latin typeface="Arial" panose="020B0604020202020204" pitchFamily="34" charset="0"/>
              </a:rPr>
              <a:t>Corrective/</a:t>
            </a:r>
          </a:p>
          <a:p>
            <a:pPr algn="ctr" eaLnBrk="1" hangingPunct="1">
              <a:spcBef>
                <a:spcPct val="0"/>
              </a:spcBef>
              <a:buClrTx/>
              <a:buFontTx/>
              <a:buNone/>
            </a:pPr>
            <a:r>
              <a:rPr lang="en-US" altLang="en-US" sz="2000" dirty="0">
                <a:latin typeface="Arial" panose="020B0604020202020204" pitchFamily="34" charset="0"/>
              </a:rPr>
              <a:t>Affirmative</a:t>
            </a:r>
          </a:p>
          <a:p>
            <a:pPr algn="ctr" eaLnBrk="1" hangingPunct="1">
              <a:spcBef>
                <a:spcPct val="0"/>
              </a:spcBef>
              <a:buClrTx/>
              <a:buFontTx/>
              <a:buNone/>
            </a:pPr>
            <a:r>
              <a:rPr lang="en-US" altLang="en-US" sz="2000" dirty="0">
                <a:latin typeface="Arial" panose="020B0604020202020204" pitchFamily="34" charset="0"/>
              </a:rPr>
              <a:t>Feedback</a:t>
            </a:r>
          </a:p>
          <a:p>
            <a:pPr algn="ctr" eaLnBrk="1" hangingPunct="1">
              <a:spcBef>
                <a:spcPct val="0"/>
              </a:spcBef>
              <a:buClrTx/>
              <a:buFontTx/>
              <a:buNone/>
            </a:pPr>
            <a:r>
              <a:rPr lang="en-US" altLang="en-US" sz="1100" dirty="0">
                <a:latin typeface="Arial" panose="020B0604020202020204" pitchFamily="34" charset="0"/>
              </a:rPr>
              <a:t>(Tell, Remind)</a:t>
            </a:r>
            <a:endParaRPr lang="en-US" altLang="en-US" sz="1600" dirty="0">
              <a:latin typeface="Arial" panose="020B0604020202020204" pitchFamily="34" charset="0"/>
            </a:endParaRPr>
          </a:p>
        </p:txBody>
      </p:sp>
      <p:sp>
        <p:nvSpPr>
          <p:cNvPr id="156681" name="Text Box 33"/>
          <p:cNvSpPr txBox="1">
            <a:spLocks noChangeArrowheads="1"/>
          </p:cNvSpPr>
          <p:nvPr/>
        </p:nvSpPr>
        <p:spPr bwMode="auto">
          <a:xfrm>
            <a:off x="6246813" y="1944689"/>
            <a:ext cx="1731962" cy="9096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US" altLang="en-US" sz="2000" dirty="0">
                <a:latin typeface="Arial" panose="020B0604020202020204" pitchFamily="34" charset="0"/>
              </a:rPr>
              <a:t>Prompts</a:t>
            </a:r>
          </a:p>
          <a:p>
            <a:pPr algn="ctr" eaLnBrk="1" hangingPunct="1">
              <a:spcBef>
                <a:spcPct val="0"/>
              </a:spcBef>
              <a:buClrTx/>
              <a:buFontTx/>
              <a:buNone/>
            </a:pPr>
            <a:r>
              <a:rPr lang="en-US" altLang="en-US" sz="1100" dirty="0">
                <a:latin typeface="Arial" panose="020B0604020202020204" pitchFamily="34" charset="0"/>
              </a:rPr>
              <a:t>(Physical, Verbal, Visual</a:t>
            </a:r>
          </a:p>
          <a:p>
            <a:pPr algn="ctr" eaLnBrk="1" hangingPunct="1">
              <a:spcBef>
                <a:spcPct val="0"/>
              </a:spcBef>
              <a:buClrTx/>
              <a:buFontTx/>
              <a:buNone/>
            </a:pPr>
            <a:r>
              <a:rPr lang="en-US" altLang="en-US" sz="1100" dirty="0">
                <a:latin typeface="Arial" panose="020B0604020202020204" pitchFamily="34" charset="0"/>
              </a:rPr>
              <a:t>Prompts are Faded)</a:t>
            </a:r>
            <a:endParaRPr lang="en-US" altLang="en-US" sz="1600" dirty="0">
              <a:latin typeface="Arial" panose="020B0604020202020204" pitchFamily="34" charset="0"/>
            </a:endParaRPr>
          </a:p>
        </p:txBody>
      </p:sp>
      <p:sp>
        <p:nvSpPr>
          <p:cNvPr id="156682" name="Text Box 34"/>
          <p:cNvSpPr txBox="1">
            <a:spLocks noChangeArrowheads="1"/>
          </p:cNvSpPr>
          <p:nvPr/>
        </p:nvSpPr>
        <p:spPr bwMode="auto">
          <a:xfrm>
            <a:off x="8310563" y="2716213"/>
            <a:ext cx="1731962" cy="9636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US" altLang="en-US" sz="2000" dirty="0">
                <a:latin typeface="Arial" panose="020B0604020202020204" pitchFamily="34" charset="0"/>
              </a:rPr>
              <a:t>Unprompted</a:t>
            </a:r>
          </a:p>
          <a:p>
            <a:pPr algn="ctr" eaLnBrk="1" hangingPunct="1">
              <a:spcBef>
                <a:spcPct val="0"/>
              </a:spcBef>
              <a:buClrTx/>
              <a:buFontTx/>
              <a:buNone/>
            </a:pPr>
            <a:r>
              <a:rPr lang="en-US" altLang="en-US" sz="2000" dirty="0">
                <a:latin typeface="Arial" panose="020B0604020202020204" pitchFamily="34" charset="0"/>
              </a:rPr>
              <a:t>Practice</a:t>
            </a:r>
          </a:p>
          <a:p>
            <a:pPr algn="ctr" eaLnBrk="1" hangingPunct="1">
              <a:spcBef>
                <a:spcPct val="0"/>
              </a:spcBef>
              <a:buClrTx/>
              <a:buFontTx/>
              <a:buNone/>
            </a:pPr>
            <a:r>
              <a:rPr lang="en-US" altLang="en-US" sz="1100" dirty="0">
                <a:latin typeface="Arial" panose="020B0604020202020204" pitchFamily="34" charset="0"/>
              </a:rPr>
              <a:t>(You Do It)</a:t>
            </a:r>
          </a:p>
          <a:p>
            <a:pPr algn="ctr" eaLnBrk="1" hangingPunct="1">
              <a:spcBef>
                <a:spcPct val="0"/>
              </a:spcBef>
              <a:buClrTx/>
              <a:buFontTx/>
              <a:buNone/>
            </a:pPr>
            <a:endParaRPr lang="en-US" altLang="en-US" sz="2000" dirty="0">
              <a:latin typeface="Arial" panose="020B0604020202020204" pitchFamily="34" charset="0"/>
            </a:endParaRPr>
          </a:p>
          <a:p>
            <a:pPr eaLnBrk="1" hangingPunct="1">
              <a:spcBef>
                <a:spcPct val="0"/>
              </a:spcBef>
              <a:buClrTx/>
              <a:buFontTx/>
              <a:buNone/>
            </a:pPr>
            <a:endParaRPr lang="en-US" altLang="en-US" sz="1600" dirty="0">
              <a:latin typeface="Arial" panose="020B0604020202020204" pitchFamily="34" charset="0"/>
            </a:endParaRPr>
          </a:p>
        </p:txBody>
      </p:sp>
      <p:sp>
        <p:nvSpPr>
          <p:cNvPr id="156683" name="Text Box 35"/>
          <p:cNvSpPr txBox="1">
            <a:spLocks noChangeArrowheads="1"/>
          </p:cNvSpPr>
          <p:nvPr/>
        </p:nvSpPr>
        <p:spPr bwMode="auto">
          <a:xfrm>
            <a:off x="9010651" y="1552576"/>
            <a:ext cx="1520825" cy="6207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US" altLang="en-US" sz="2000" dirty="0">
                <a:latin typeface="Arial" panose="020B0604020202020204" pitchFamily="34" charset="0"/>
              </a:rPr>
              <a:t>Mastery</a:t>
            </a:r>
            <a:endParaRPr lang="en-US" altLang="en-US" sz="1600" dirty="0">
              <a:latin typeface="Arial" panose="020B0604020202020204" pitchFamily="34" charset="0"/>
            </a:endParaRPr>
          </a:p>
        </p:txBody>
      </p:sp>
      <p:sp>
        <p:nvSpPr>
          <p:cNvPr id="156684" name="Text Box 36"/>
          <p:cNvSpPr txBox="1">
            <a:spLocks noChangeArrowheads="1"/>
          </p:cNvSpPr>
          <p:nvPr/>
        </p:nvSpPr>
        <p:spPr bwMode="auto">
          <a:xfrm>
            <a:off x="3854451" y="4460875"/>
            <a:ext cx="2652713" cy="10922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US" altLang="en-US" sz="2000" dirty="0">
                <a:latin typeface="Arial" panose="020B0604020202020204" pitchFamily="34" charset="0"/>
              </a:rPr>
              <a:t>Students</a:t>
            </a:r>
          </a:p>
          <a:p>
            <a:pPr algn="ctr" eaLnBrk="1" hangingPunct="1">
              <a:spcBef>
                <a:spcPct val="0"/>
              </a:spcBef>
              <a:buClrTx/>
              <a:buFontTx/>
              <a:buNone/>
            </a:pPr>
            <a:r>
              <a:rPr lang="en-US" altLang="en-US" sz="2000" dirty="0">
                <a:latin typeface="Arial" panose="020B0604020202020204" pitchFamily="34" charset="0"/>
              </a:rPr>
              <a:t>Involved in Model</a:t>
            </a:r>
          </a:p>
          <a:p>
            <a:pPr algn="ctr" eaLnBrk="1" hangingPunct="1">
              <a:spcBef>
                <a:spcPct val="0"/>
              </a:spcBef>
              <a:buClrTx/>
              <a:buFontTx/>
              <a:buNone/>
            </a:pPr>
            <a:r>
              <a:rPr lang="en-US" altLang="en-US" sz="1100" dirty="0">
                <a:latin typeface="Arial" panose="020B0604020202020204" pitchFamily="34" charset="0"/>
              </a:rPr>
              <a:t>( Active, Verify, Rehearse)</a:t>
            </a:r>
          </a:p>
          <a:p>
            <a:pPr eaLnBrk="1" hangingPunct="1">
              <a:spcBef>
                <a:spcPct val="0"/>
              </a:spcBef>
              <a:buClrTx/>
              <a:buFontTx/>
              <a:buNone/>
            </a:pPr>
            <a:endParaRPr lang="en-US" altLang="en-US" sz="1600" dirty="0">
              <a:latin typeface="Arial" panose="020B0604020202020204" pitchFamily="34" charset="0"/>
            </a:endParaRPr>
          </a:p>
        </p:txBody>
      </p:sp>
      <p:sp>
        <p:nvSpPr>
          <p:cNvPr id="156685" name="Text Box 39"/>
          <p:cNvSpPr txBox="1">
            <a:spLocks noChangeArrowheads="1"/>
          </p:cNvSpPr>
          <p:nvPr/>
        </p:nvSpPr>
        <p:spPr bwMode="auto">
          <a:xfrm>
            <a:off x="6324601" y="3706814"/>
            <a:ext cx="2270125" cy="10937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US" altLang="en-US" sz="2000" dirty="0">
                <a:latin typeface="Arial" panose="020B0604020202020204" pitchFamily="34" charset="0"/>
              </a:rPr>
              <a:t>Prompted </a:t>
            </a:r>
          </a:p>
          <a:p>
            <a:pPr algn="ctr" eaLnBrk="1" hangingPunct="1">
              <a:spcBef>
                <a:spcPct val="0"/>
              </a:spcBef>
              <a:buClrTx/>
              <a:buFontTx/>
              <a:buNone/>
            </a:pPr>
            <a:r>
              <a:rPr lang="en-US" altLang="en-US" sz="2000" dirty="0">
                <a:latin typeface="Arial" panose="020B0604020202020204" pitchFamily="34" charset="0"/>
              </a:rPr>
              <a:t>Practice</a:t>
            </a:r>
          </a:p>
          <a:p>
            <a:pPr algn="ctr" eaLnBrk="1" hangingPunct="1">
              <a:spcBef>
                <a:spcPct val="0"/>
              </a:spcBef>
              <a:buClrTx/>
              <a:buFontTx/>
              <a:buNone/>
            </a:pPr>
            <a:r>
              <a:rPr lang="en-US" altLang="en-US" sz="1100" dirty="0">
                <a:latin typeface="Arial" panose="020B0604020202020204" pitchFamily="34" charset="0"/>
              </a:rPr>
              <a:t>(Tell, Ask, Remind)</a:t>
            </a:r>
          </a:p>
          <a:p>
            <a:pPr eaLnBrk="1" hangingPunct="1">
              <a:spcBef>
                <a:spcPct val="0"/>
              </a:spcBef>
              <a:buClrTx/>
              <a:buFontTx/>
              <a:buNone/>
            </a:pPr>
            <a:endParaRPr lang="en-US" altLang="en-US" sz="1600" dirty="0">
              <a:latin typeface="Arial" panose="020B0604020202020204" pitchFamily="34" charset="0"/>
            </a:endParaRPr>
          </a:p>
        </p:txBody>
      </p:sp>
      <p:cxnSp>
        <p:nvCxnSpPr>
          <p:cNvPr id="156686" name="AutoShape 37" descr="This is a diagram of explicit, scaffolded instruction from a teacher side and a student side. On the teacher side, instruction starts out explicitly, then moves on to modeling demonstrations, giving corrective/affirmative feedback, and using prompts until mastery. On the student side, it begins with explicit instruction and then moves o to students involved in model, prompted practice, unprompted practice, and then on to mastery."/>
          <p:cNvCxnSpPr>
            <a:cxnSpLocks noChangeShapeType="1"/>
          </p:cNvCxnSpPr>
          <p:nvPr/>
        </p:nvCxnSpPr>
        <p:spPr bwMode="auto">
          <a:xfrm flipV="1">
            <a:off x="1812925" y="2005014"/>
            <a:ext cx="7645400" cy="3762375"/>
          </a:xfrm>
          <a:prstGeom prst="straightConnector1">
            <a:avLst/>
          </a:prstGeom>
          <a:noFill/>
          <a:ln w="38100">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56687" name="Text Box 38"/>
          <p:cNvSpPr txBox="1">
            <a:spLocks noChangeArrowheads="1"/>
          </p:cNvSpPr>
          <p:nvPr/>
        </p:nvSpPr>
        <p:spPr bwMode="auto">
          <a:xfrm>
            <a:off x="1731963" y="5013325"/>
            <a:ext cx="1566862" cy="8128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algn="ctr" eaLnBrk="1" hangingPunct="1">
              <a:spcBef>
                <a:spcPct val="0"/>
              </a:spcBef>
              <a:buClrTx/>
              <a:buFontTx/>
              <a:buNone/>
            </a:pPr>
            <a:r>
              <a:rPr lang="en-US" altLang="en-US" sz="2000" dirty="0">
                <a:latin typeface="Arial" panose="020B0604020202020204" pitchFamily="34" charset="0"/>
              </a:rPr>
              <a:t>Explicit Instruction</a:t>
            </a:r>
            <a:endParaRPr lang="en-US" altLang="en-US" sz="1600" dirty="0">
              <a:latin typeface="Arial" panose="020B0604020202020204" pitchFamily="34" charset="0"/>
            </a:endParaRPr>
          </a:p>
        </p:txBody>
      </p:sp>
      <p:pic>
        <p:nvPicPr>
          <p:cNvPr id="2" name="Picture 1" descr="Hill for Literacy Logo"/>
          <p:cNvPicPr>
            <a:picLocks noChangeAspect="1"/>
          </p:cNvPicPr>
          <p:nvPr/>
        </p:nvPicPr>
        <p:blipFill>
          <a:blip r:embed="rId3"/>
          <a:stretch>
            <a:fillRect/>
          </a:stretch>
        </p:blipFill>
        <p:spPr>
          <a:xfrm>
            <a:off x="7530" y="-7691"/>
            <a:ext cx="2232236" cy="1437341"/>
          </a:xfrm>
          <a:prstGeom prst="rect">
            <a:avLst/>
          </a:prstGeom>
        </p:spPr>
      </p:pic>
    </p:spTree>
    <p:extLst>
      <p:ext uri="{BB962C8B-B14F-4D97-AF65-F5344CB8AC3E}">
        <p14:creationId xmlns:p14="http://schemas.microsoft.com/office/powerpoint/2010/main" val="41199766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438399" y="152400"/>
            <a:ext cx="9613187" cy="1143000"/>
          </a:xfrm>
        </p:spPr>
        <p:txBody>
          <a:bodyPr>
            <a:normAutofit fontScale="90000"/>
          </a:bodyPr>
          <a:lstStyle/>
          <a:p>
            <a:pPr algn="r" eaLnBrk="1" hangingPunct="1"/>
            <a:r>
              <a:rPr lang="en-US" altLang="en-US" dirty="0">
                <a:latin typeface="Arial" panose="020B0604020202020204" pitchFamily="34" charset="0"/>
                <a:cs typeface="Arial" panose="020B0604020202020204" pitchFamily="34" charset="0"/>
              </a:rPr>
              <a:t>Instructional Needs of </a:t>
            </a:r>
            <a:br>
              <a:rPr lang="en-US" altLang="en-US" dirty="0">
                <a:latin typeface="Arial" panose="020B0604020202020204" pitchFamily="34" charset="0"/>
                <a:cs typeface="Arial" panose="020B0604020202020204" pitchFamily="34" charset="0"/>
              </a:rPr>
            </a:br>
            <a:r>
              <a:rPr lang="en-US" altLang="en-US" dirty="0">
                <a:latin typeface="Arial" panose="020B0604020202020204" pitchFamily="34" charset="0"/>
                <a:cs typeface="Arial" panose="020B0604020202020204" pitchFamily="34" charset="0"/>
              </a:rPr>
              <a:t>Struggling Readers</a:t>
            </a:r>
          </a:p>
        </p:txBody>
      </p:sp>
      <p:sp>
        <p:nvSpPr>
          <p:cNvPr id="656389" name="Text Box 5"/>
          <p:cNvSpPr txBox="1">
            <a:spLocks noChangeArrowheads="1"/>
          </p:cNvSpPr>
          <p:nvPr/>
        </p:nvSpPr>
        <p:spPr bwMode="auto">
          <a:xfrm>
            <a:off x="1600199" y="1744663"/>
            <a:ext cx="5910209" cy="4524315"/>
          </a:xfrm>
          <a:prstGeom prst="rect">
            <a:avLst/>
          </a:prstGeom>
          <a:noFill/>
          <a:ln w="9525">
            <a:noFill/>
            <a:miter lim="800000"/>
            <a:headEnd/>
            <a:tailEnd/>
          </a:ln>
          <a:effectLst/>
        </p:spPr>
        <p:txBody>
          <a:bodyPr wrap="square">
            <a:spAutoFit/>
          </a:bodyPr>
          <a:lstStyle/>
          <a:p>
            <a:pPr algn="r">
              <a:spcBef>
                <a:spcPct val="50000"/>
              </a:spcBef>
              <a:defRPr/>
            </a:pPr>
            <a:r>
              <a:rPr lang="en-US" sz="3200" dirty="0">
                <a:solidFill>
                  <a:schemeClr val="tx1">
                    <a:lumMod val="75000"/>
                    <a:lumOff val="25000"/>
                  </a:schemeClr>
                </a:solidFill>
                <a:effectLst>
                  <a:outerShdw blurRad="38100" dist="38100" dir="2700000" algn="tl">
                    <a:srgbClr val="C0C0C0"/>
                  </a:outerShdw>
                </a:effectLst>
                <a:latin typeface="Arial" panose="020B0604020202020204" pitchFamily="34" charset="0"/>
              </a:rPr>
              <a:t>“… Although some children will learn to read in spite of incidental teaching, others </a:t>
            </a:r>
            <a:r>
              <a:rPr lang="en-US" sz="3200" u="sng" dirty="0">
                <a:solidFill>
                  <a:schemeClr val="tx1">
                    <a:lumMod val="75000"/>
                    <a:lumOff val="25000"/>
                  </a:schemeClr>
                </a:solidFill>
                <a:effectLst>
                  <a:outerShdw blurRad="38100" dist="38100" dir="2700000" algn="tl">
                    <a:srgbClr val="C0C0C0"/>
                  </a:outerShdw>
                </a:effectLst>
                <a:latin typeface="Arial" panose="020B0604020202020204" pitchFamily="34" charset="0"/>
              </a:rPr>
              <a:t>never learn</a:t>
            </a:r>
            <a:r>
              <a:rPr lang="en-US" sz="3200" dirty="0">
                <a:solidFill>
                  <a:schemeClr val="tx1">
                    <a:lumMod val="75000"/>
                    <a:lumOff val="25000"/>
                  </a:schemeClr>
                </a:solidFill>
                <a:effectLst>
                  <a:outerShdw blurRad="38100" dist="38100" dir="2700000" algn="tl">
                    <a:srgbClr val="C0C0C0"/>
                  </a:outerShdw>
                </a:effectLst>
                <a:latin typeface="Arial" panose="020B0604020202020204" pitchFamily="34" charset="0"/>
              </a:rPr>
              <a:t> unless they are taught in an organized, systematic, efficient way by a </a:t>
            </a:r>
            <a:r>
              <a:rPr lang="en-US" sz="3200" u="sng" dirty="0">
                <a:solidFill>
                  <a:schemeClr val="tx1">
                    <a:lumMod val="75000"/>
                    <a:lumOff val="25000"/>
                  </a:schemeClr>
                </a:solidFill>
                <a:effectLst>
                  <a:outerShdw blurRad="38100" dist="38100" dir="2700000" algn="tl">
                    <a:srgbClr val="C0C0C0"/>
                  </a:outerShdw>
                </a:effectLst>
                <a:latin typeface="Arial" panose="020B0604020202020204" pitchFamily="34" charset="0"/>
              </a:rPr>
              <a:t>knowledgeable teacher</a:t>
            </a:r>
            <a:r>
              <a:rPr lang="en-US" sz="3200" dirty="0">
                <a:solidFill>
                  <a:schemeClr val="tx1">
                    <a:lumMod val="75000"/>
                    <a:lumOff val="25000"/>
                  </a:schemeClr>
                </a:solidFill>
                <a:effectLst>
                  <a:outerShdw blurRad="38100" dist="38100" dir="2700000" algn="tl">
                    <a:srgbClr val="C0C0C0"/>
                  </a:outerShdw>
                </a:effectLst>
                <a:latin typeface="Arial" panose="020B0604020202020204" pitchFamily="34" charset="0"/>
              </a:rPr>
              <a:t> using a </a:t>
            </a:r>
            <a:r>
              <a:rPr lang="en-US" sz="3200" u="sng" dirty="0">
                <a:solidFill>
                  <a:schemeClr val="tx1">
                    <a:lumMod val="75000"/>
                    <a:lumOff val="25000"/>
                  </a:schemeClr>
                </a:solidFill>
                <a:effectLst>
                  <a:outerShdw blurRad="38100" dist="38100" dir="2700000" algn="tl">
                    <a:srgbClr val="C0C0C0"/>
                  </a:outerShdw>
                </a:effectLst>
                <a:latin typeface="Arial" panose="020B0604020202020204" pitchFamily="34" charset="0"/>
              </a:rPr>
              <a:t>well-designed instructional</a:t>
            </a:r>
            <a:r>
              <a:rPr lang="en-US" sz="3200" dirty="0">
                <a:solidFill>
                  <a:schemeClr val="tx1">
                    <a:lumMod val="75000"/>
                    <a:lumOff val="25000"/>
                  </a:schemeClr>
                </a:solidFill>
                <a:effectLst>
                  <a:outerShdw blurRad="38100" dist="38100" dir="2700000" algn="tl">
                    <a:srgbClr val="C0C0C0"/>
                  </a:outerShdw>
                </a:effectLst>
                <a:latin typeface="Arial" panose="020B0604020202020204" pitchFamily="34" charset="0"/>
              </a:rPr>
              <a:t> approach.” </a:t>
            </a:r>
            <a:r>
              <a:rPr lang="en-US" dirty="0">
                <a:solidFill>
                  <a:schemeClr val="tx1">
                    <a:lumMod val="75000"/>
                    <a:lumOff val="25000"/>
                  </a:schemeClr>
                </a:solidFill>
                <a:effectLst>
                  <a:outerShdw blurRad="38100" dist="38100" dir="2700000" algn="tl">
                    <a:srgbClr val="C0C0C0"/>
                  </a:outerShdw>
                </a:effectLst>
                <a:latin typeface="Arial" panose="020B0604020202020204" pitchFamily="34" charset="0"/>
              </a:rPr>
              <a:t>(Moats, 1999)</a:t>
            </a:r>
          </a:p>
        </p:txBody>
      </p:sp>
      <p:pic>
        <p:nvPicPr>
          <p:cNvPr id="23556" name="Picture 23" descr="A picture of two girls reading."/>
          <p:cNvPicPr>
            <a:picLocks noChangeAspect="1" noChangeArrowheads="1"/>
          </p:cNvPicPr>
          <p:nvPr/>
        </p:nvPicPr>
        <p:blipFill>
          <a:blip r:embed="rId3">
            <a:extLst>
              <a:ext uri="{28A0092B-C50C-407E-A947-70E740481C1C}">
                <a14:useLocalDpi xmlns:a14="http://schemas.microsoft.com/office/drawing/2010/main" val="0"/>
              </a:ext>
            </a:extLst>
          </a:blip>
          <a:srcRect r="-787"/>
          <a:stretch>
            <a:fillRect/>
          </a:stretch>
        </p:blipFill>
        <p:spPr bwMode="auto">
          <a:xfrm>
            <a:off x="7809217" y="2383605"/>
            <a:ext cx="3954693" cy="2629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descr="Hill for Literacy Logo"/>
          <p:cNvPicPr>
            <a:picLocks noChangeAspect="1"/>
          </p:cNvPicPr>
          <p:nvPr/>
        </p:nvPicPr>
        <p:blipFill>
          <a:blip r:embed="rId4"/>
          <a:stretch>
            <a:fillRect/>
          </a:stretch>
        </p:blipFill>
        <p:spPr>
          <a:xfrm>
            <a:off x="51601" y="135180"/>
            <a:ext cx="2499577" cy="1609483"/>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Text Box 5"/>
          <p:cNvSpPr txBox="1">
            <a:spLocks noChangeArrowheads="1"/>
          </p:cNvSpPr>
          <p:nvPr/>
        </p:nvSpPr>
        <p:spPr bwMode="auto">
          <a:xfrm>
            <a:off x="2330521" y="2015332"/>
            <a:ext cx="7162800" cy="701675"/>
          </a:xfrm>
          <a:prstGeom prst="rect">
            <a:avLst/>
          </a:prstGeom>
          <a:noFill/>
          <a:ln w="9525">
            <a:noFill/>
            <a:miter lim="800000"/>
            <a:headEnd/>
            <a:tailEnd/>
          </a:ln>
        </p:spPr>
        <p:txBody>
          <a:bodyPr>
            <a:spAutoFit/>
          </a:bodyPr>
          <a:lstStyle>
            <a:lvl1pPr>
              <a:defRPr>
                <a:solidFill>
                  <a:srgbClr val="3333FF"/>
                </a:solidFill>
                <a:latin typeface="Tahoma" panose="020B0604030504040204" pitchFamily="34" charset="0"/>
                <a:ea typeface="ＭＳ Ｐゴシック" panose="020B0600070205080204" pitchFamily="34" charset="-128"/>
              </a:defRPr>
            </a:lvl1pPr>
            <a:lvl2pPr marL="742950" indent="-285750">
              <a:defRPr>
                <a:solidFill>
                  <a:srgbClr val="3333FF"/>
                </a:solidFill>
                <a:latin typeface="Tahoma" panose="020B0604030504040204" pitchFamily="34" charset="0"/>
                <a:ea typeface="ＭＳ Ｐゴシック" panose="020B0600070205080204" pitchFamily="34" charset="-128"/>
              </a:defRPr>
            </a:lvl2pPr>
            <a:lvl3pPr marL="1143000" indent="-228600">
              <a:defRPr>
                <a:solidFill>
                  <a:srgbClr val="3333FF"/>
                </a:solidFill>
                <a:latin typeface="Tahoma" panose="020B0604030504040204" pitchFamily="34" charset="0"/>
                <a:ea typeface="ＭＳ Ｐゴシック" panose="020B0600070205080204" pitchFamily="34" charset="-128"/>
              </a:defRPr>
            </a:lvl3pPr>
            <a:lvl4pPr marL="1600200" indent="-228600">
              <a:defRPr>
                <a:solidFill>
                  <a:srgbClr val="3333FF"/>
                </a:solidFill>
                <a:latin typeface="Tahoma" panose="020B0604030504040204" pitchFamily="34" charset="0"/>
                <a:ea typeface="ＭＳ Ｐゴシック" panose="020B0600070205080204" pitchFamily="34" charset="-128"/>
              </a:defRPr>
            </a:lvl4pPr>
            <a:lvl5pPr marL="2057400" indent="-228600">
              <a:defRPr>
                <a:solidFill>
                  <a:srgbClr val="3333FF"/>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9pPr>
          </a:lstStyle>
          <a:p>
            <a:r>
              <a:rPr lang="en-US" altLang="en-US" sz="4000" dirty="0">
                <a:solidFill>
                  <a:schemeClr val="tx1"/>
                </a:solidFill>
                <a:latin typeface="Arial" panose="020B0604020202020204" pitchFamily="34" charset="0"/>
              </a:rPr>
              <a:t>Two very different questions:</a:t>
            </a:r>
            <a:endParaRPr lang="en-US" altLang="en-US" sz="3200" dirty="0">
              <a:solidFill>
                <a:schemeClr val="tx1"/>
              </a:solidFill>
              <a:latin typeface="Arial" panose="020B0604020202020204" pitchFamily="34" charset="0"/>
            </a:endParaRPr>
          </a:p>
        </p:txBody>
      </p:sp>
      <p:sp>
        <p:nvSpPr>
          <p:cNvPr id="24579" name="WordArt 7"/>
          <p:cNvSpPr>
            <a:spLocks noChangeArrowheads="1" noChangeShapeType="1" noTextEdit="1"/>
          </p:cNvSpPr>
          <p:nvPr/>
        </p:nvSpPr>
        <p:spPr bwMode="auto">
          <a:xfrm>
            <a:off x="2438400" y="3468688"/>
            <a:ext cx="704850" cy="5699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0000"/>
                </a:solidFill>
                <a:effectLst>
                  <a:outerShdw dist="45791" dir="2021404" algn="ctr" rotWithShape="0">
                    <a:srgbClr val="C0C0C0">
                      <a:alpha val="74997"/>
                    </a:srgbClr>
                  </a:outerShdw>
                </a:effectLst>
                <a:latin typeface="Arial" panose="020B0604020202020204" pitchFamily="34" charset="0"/>
                <a:ea typeface="+mj-lt"/>
              </a:rPr>
              <a:t>1.</a:t>
            </a:r>
          </a:p>
        </p:txBody>
      </p:sp>
      <p:sp>
        <p:nvSpPr>
          <p:cNvPr id="24580" name="WordArt 8"/>
          <p:cNvSpPr>
            <a:spLocks noChangeArrowheads="1" noChangeShapeType="1" noTextEdit="1"/>
          </p:cNvSpPr>
          <p:nvPr/>
        </p:nvSpPr>
        <p:spPr bwMode="auto">
          <a:xfrm>
            <a:off x="2438400" y="4840288"/>
            <a:ext cx="685800" cy="569912"/>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US" sz="3600" kern="10">
                <a:solidFill>
                  <a:srgbClr val="FF0000"/>
                </a:solidFill>
                <a:effectLst>
                  <a:outerShdw dist="45791" dir="2021404" algn="ctr" rotWithShape="0">
                    <a:srgbClr val="C0C0C0">
                      <a:alpha val="74997"/>
                    </a:srgbClr>
                  </a:outerShdw>
                </a:effectLst>
                <a:latin typeface="Arial" panose="020B0604020202020204" pitchFamily="34" charset="0"/>
                <a:ea typeface="+mj-lt"/>
              </a:rPr>
              <a:t>2.</a:t>
            </a:r>
          </a:p>
        </p:txBody>
      </p:sp>
      <p:sp>
        <p:nvSpPr>
          <p:cNvPr id="94217" name="Text Box 9"/>
          <p:cNvSpPr txBox="1">
            <a:spLocks noChangeArrowheads="1"/>
          </p:cNvSpPr>
          <p:nvPr/>
        </p:nvSpPr>
        <p:spPr bwMode="auto">
          <a:xfrm>
            <a:off x="3581400" y="3352800"/>
            <a:ext cx="8326348" cy="1077218"/>
          </a:xfrm>
          <a:prstGeom prst="rect">
            <a:avLst/>
          </a:prstGeom>
          <a:noFill/>
          <a:ln w="9525">
            <a:noFill/>
            <a:miter lim="800000"/>
            <a:headEnd/>
            <a:tailEnd/>
          </a:ln>
        </p:spPr>
        <p:txBody>
          <a:bodyPr wrap="square">
            <a:spAutoFit/>
          </a:bodyPr>
          <a:lstStyle>
            <a:lvl1pPr>
              <a:defRPr>
                <a:solidFill>
                  <a:srgbClr val="3333FF"/>
                </a:solidFill>
                <a:latin typeface="Tahoma" panose="020B0604030504040204" pitchFamily="34" charset="0"/>
                <a:ea typeface="ＭＳ Ｐゴシック" panose="020B0600070205080204" pitchFamily="34" charset="-128"/>
              </a:defRPr>
            </a:lvl1pPr>
            <a:lvl2pPr marL="742950" indent="-285750">
              <a:defRPr>
                <a:solidFill>
                  <a:srgbClr val="3333FF"/>
                </a:solidFill>
                <a:latin typeface="Tahoma" panose="020B0604030504040204" pitchFamily="34" charset="0"/>
                <a:ea typeface="ＭＳ Ｐゴシック" panose="020B0600070205080204" pitchFamily="34" charset="-128"/>
              </a:defRPr>
            </a:lvl2pPr>
            <a:lvl3pPr marL="1143000" indent="-228600">
              <a:defRPr>
                <a:solidFill>
                  <a:srgbClr val="3333FF"/>
                </a:solidFill>
                <a:latin typeface="Tahoma" panose="020B0604030504040204" pitchFamily="34" charset="0"/>
                <a:ea typeface="ＭＳ Ｐゴシック" panose="020B0600070205080204" pitchFamily="34" charset="-128"/>
              </a:defRPr>
            </a:lvl3pPr>
            <a:lvl4pPr marL="1600200" indent="-228600">
              <a:defRPr>
                <a:solidFill>
                  <a:srgbClr val="3333FF"/>
                </a:solidFill>
                <a:latin typeface="Tahoma" panose="020B0604030504040204" pitchFamily="34" charset="0"/>
                <a:ea typeface="ＭＳ Ｐゴシック" panose="020B0600070205080204" pitchFamily="34" charset="-128"/>
              </a:defRPr>
            </a:lvl4pPr>
            <a:lvl5pPr marL="2057400" indent="-228600">
              <a:defRPr>
                <a:solidFill>
                  <a:srgbClr val="3333FF"/>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9pPr>
          </a:lstStyle>
          <a:p>
            <a:r>
              <a:rPr lang="ja-JP" altLang="en-US" sz="3200" dirty="0">
                <a:solidFill>
                  <a:schemeClr val="tx1"/>
                </a:solidFill>
                <a:latin typeface="Arial" panose="020B0604020202020204" pitchFamily="34" charset="0"/>
                <a:cs typeface="Arial" panose="020B0604020202020204" pitchFamily="34" charset="0"/>
              </a:rPr>
              <a:t>“</a:t>
            </a:r>
            <a:r>
              <a:rPr lang="en-US" altLang="ja-JP" sz="3200" dirty="0">
                <a:solidFill>
                  <a:schemeClr val="tx1"/>
                </a:solidFill>
                <a:latin typeface="Arial" panose="020B0604020202020204" pitchFamily="34" charset="0"/>
                <a:cs typeface="Arial" panose="020B0604020202020204" pitchFamily="34" charset="0"/>
              </a:rPr>
              <a:t>What is it about this </a:t>
            </a:r>
            <a:r>
              <a:rPr lang="en-US" altLang="ja-JP" sz="3200" b="1" i="1" u="sng" dirty="0">
                <a:solidFill>
                  <a:schemeClr val="tx1"/>
                </a:solidFill>
                <a:latin typeface="Arial" panose="020B0604020202020204" pitchFamily="34" charset="0"/>
                <a:cs typeface="Arial" panose="020B0604020202020204" pitchFamily="34" charset="0"/>
              </a:rPr>
              <a:t>student</a:t>
            </a:r>
            <a:r>
              <a:rPr lang="en-US" altLang="ja-JP" sz="3200" dirty="0">
                <a:solidFill>
                  <a:schemeClr val="tx1"/>
                </a:solidFill>
                <a:latin typeface="Arial" panose="020B0604020202020204" pitchFamily="34" charset="0"/>
                <a:cs typeface="Arial" panose="020B0604020202020204" pitchFamily="34" charset="0"/>
              </a:rPr>
              <a:t> that makes her unable to learn?</a:t>
            </a:r>
            <a:r>
              <a:rPr lang="ja-JP" altLang="en-US" sz="3200" dirty="0">
                <a:solidFill>
                  <a:schemeClr val="tx1"/>
                </a:solidFill>
                <a:latin typeface="Arial" panose="020B0604020202020204" pitchFamily="34" charset="0"/>
                <a:cs typeface="Arial" panose="020B0604020202020204" pitchFamily="34" charset="0"/>
              </a:rPr>
              <a:t>”</a:t>
            </a:r>
            <a:endParaRPr lang="en-US" altLang="en-US" dirty="0">
              <a:solidFill>
                <a:schemeClr val="tx1"/>
              </a:solidFill>
              <a:latin typeface="Arial" panose="020B0604020202020204" pitchFamily="34" charset="0"/>
              <a:cs typeface="Arial" panose="020B0604020202020204" pitchFamily="34" charset="0"/>
            </a:endParaRPr>
          </a:p>
        </p:txBody>
      </p:sp>
      <p:sp>
        <p:nvSpPr>
          <p:cNvPr id="94218" name="Text Box 10"/>
          <p:cNvSpPr txBox="1">
            <a:spLocks noChangeArrowheads="1"/>
          </p:cNvSpPr>
          <p:nvPr/>
        </p:nvSpPr>
        <p:spPr bwMode="auto">
          <a:xfrm>
            <a:off x="3505200" y="4724400"/>
            <a:ext cx="8489878" cy="1077218"/>
          </a:xfrm>
          <a:prstGeom prst="rect">
            <a:avLst/>
          </a:prstGeom>
          <a:noFill/>
          <a:ln w="9525">
            <a:noFill/>
            <a:miter lim="800000"/>
            <a:headEnd/>
            <a:tailEnd/>
          </a:ln>
        </p:spPr>
        <p:txBody>
          <a:bodyPr wrap="square">
            <a:spAutoFit/>
          </a:bodyPr>
          <a:lstStyle>
            <a:lvl1pPr>
              <a:defRPr>
                <a:solidFill>
                  <a:srgbClr val="3333FF"/>
                </a:solidFill>
                <a:latin typeface="Tahoma" panose="020B0604030504040204" pitchFamily="34" charset="0"/>
                <a:ea typeface="ＭＳ Ｐゴシック" panose="020B0600070205080204" pitchFamily="34" charset="-128"/>
              </a:defRPr>
            </a:lvl1pPr>
            <a:lvl2pPr marL="742950" indent="-285750">
              <a:defRPr>
                <a:solidFill>
                  <a:srgbClr val="3333FF"/>
                </a:solidFill>
                <a:latin typeface="Tahoma" panose="020B0604030504040204" pitchFamily="34" charset="0"/>
                <a:ea typeface="ＭＳ Ｐゴシック" panose="020B0600070205080204" pitchFamily="34" charset="-128"/>
              </a:defRPr>
            </a:lvl2pPr>
            <a:lvl3pPr marL="1143000" indent="-228600">
              <a:defRPr>
                <a:solidFill>
                  <a:srgbClr val="3333FF"/>
                </a:solidFill>
                <a:latin typeface="Tahoma" panose="020B0604030504040204" pitchFamily="34" charset="0"/>
                <a:ea typeface="ＭＳ Ｐゴシック" panose="020B0600070205080204" pitchFamily="34" charset="-128"/>
              </a:defRPr>
            </a:lvl3pPr>
            <a:lvl4pPr marL="1600200" indent="-228600">
              <a:defRPr>
                <a:solidFill>
                  <a:srgbClr val="3333FF"/>
                </a:solidFill>
                <a:latin typeface="Tahoma" panose="020B0604030504040204" pitchFamily="34" charset="0"/>
                <a:ea typeface="ＭＳ Ｐゴシック" panose="020B0600070205080204" pitchFamily="34" charset="-128"/>
              </a:defRPr>
            </a:lvl4pPr>
            <a:lvl5pPr marL="2057400" indent="-228600">
              <a:defRPr>
                <a:solidFill>
                  <a:srgbClr val="3333FF"/>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9pPr>
          </a:lstStyle>
          <a:p>
            <a:pPr>
              <a:spcBef>
                <a:spcPct val="50000"/>
              </a:spcBef>
            </a:pPr>
            <a:r>
              <a:rPr lang="ja-JP" altLang="en-US" sz="3200" dirty="0">
                <a:solidFill>
                  <a:schemeClr val="tx1"/>
                </a:solidFill>
                <a:latin typeface="Arial" panose="020B0604020202020204" pitchFamily="34" charset="0"/>
              </a:rPr>
              <a:t>“</a:t>
            </a:r>
            <a:r>
              <a:rPr lang="en-US" altLang="ja-JP" sz="3200" dirty="0">
                <a:solidFill>
                  <a:schemeClr val="tx1"/>
                </a:solidFill>
                <a:latin typeface="Arial" panose="020B0604020202020204" pitchFamily="34" charset="0"/>
              </a:rPr>
              <a:t>What is it about this </a:t>
            </a:r>
            <a:r>
              <a:rPr lang="en-US" altLang="ja-JP" sz="3200" b="1" i="1" u="sng" dirty="0">
                <a:solidFill>
                  <a:schemeClr val="tx1"/>
                </a:solidFill>
                <a:latin typeface="Arial" panose="020B0604020202020204" pitchFamily="34" charset="0"/>
              </a:rPr>
              <a:t>instruction</a:t>
            </a:r>
            <a:r>
              <a:rPr lang="en-US" altLang="ja-JP" sz="3200" dirty="0">
                <a:solidFill>
                  <a:schemeClr val="tx1"/>
                </a:solidFill>
                <a:latin typeface="Arial" panose="020B0604020202020204" pitchFamily="34" charset="0"/>
              </a:rPr>
              <a:t> that makes this student unable to learn?</a:t>
            </a:r>
            <a:r>
              <a:rPr lang="ja-JP" altLang="en-US" sz="3200" dirty="0">
                <a:solidFill>
                  <a:schemeClr val="tx1"/>
                </a:solidFill>
                <a:latin typeface="Arial" panose="020B0604020202020204" pitchFamily="34" charset="0"/>
              </a:rPr>
              <a:t>”</a:t>
            </a:r>
            <a:endParaRPr lang="en-US" altLang="en-US" sz="3200" dirty="0">
              <a:solidFill>
                <a:schemeClr val="tx1"/>
              </a:solidFill>
              <a:latin typeface="Arial" panose="020B0604020202020204" pitchFamily="34" charset="0"/>
            </a:endParaRPr>
          </a:p>
        </p:txBody>
      </p:sp>
      <p:sp>
        <p:nvSpPr>
          <p:cNvPr id="10" name="Title 1">
            <a:extLst>
              <a:ext uri="{FF2B5EF4-FFF2-40B4-BE49-F238E27FC236}">
                <a16:creationId xmlns:a16="http://schemas.microsoft.com/office/drawing/2014/main" id="{5E1CE9B8-E23F-45B3-B7EA-4B1260F662BE}"/>
              </a:ext>
            </a:extLst>
          </p:cNvPr>
          <p:cNvSpPr txBox="1">
            <a:spLocks/>
          </p:cNvSpPr>
          <p:nvPr/>
        </p:nvSpPr>
        <p:spPr>
          <a:xfrm>
            <a:off x="3384478" y="76200"/>
            <a:ext cx="8610600" cy="1752603"/>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r">
              <a:defRPr/>
            </a:pPr>
            <a:r>
              <a:rPr lang="en-US" sz="4000" dirty="0">
                <a:solidFill>
                  <a:srgbClr val="086CB6"/>
                </a:solidFill>
                <a:latin typeface="Arial" panose="020B0604020202020204" pitchFamily="34" charset="0"/>
                <a:ea typeface="Tahoma" pitchFamily="34" charset="0"/>
                <a:cs typeface="Arial" panose="020B0604020202020204" pitchFamily="34" charset="0"/>
              </a:rPr>
              <a:t>Instructional Perspective on Teaching and Learning</a:t>
            </a:r>
          </a:p>
        </p:txBody>
      </p:sp>
      <p:pic>
        <p:nvPicPr>
          <p:cNvPr id="2" name="Picture 1" descr="Hill for Literacy Logo"/>
          <p:cNvPicPr>
            <a:picLocks noChangeAspect="1"/>
          </p:cNvPicPr>
          <p:nvPr/>
        </p:nvPicPr>
        <p:blipFill>
          <a:blip r:embed="rId3"/>
          <a:stretch>
            <a:fillRect/>
          </a:stretch>
        </p:blipFill>
        <p:spPr>
          <a:xfrm>
            <a:off x="109824" y="113319"/>
            <a:ext cx="2499577" cy="1609483"/>
          </a:xfrm>
          <a:prstGeom prst="rect">
            <a:avLst/>
          </a:prstGeom>
        </p:spPr>
      </p:pic>
      <p:sp>
        <p:nvSpPr>
          <p:cNvPr id="3" name="Title 2">
            <a:extLst>
              <a:ext uri="{FF2B5EF4-FFF2-40B4-BE49-F238E27FC236}">
                <a16:creationId xmlns:a16="http://schemas.microsoft.com/office/drawing/2014/main" id="{BF23657D-4E76-4826-9648-44AF16A4F0FB}"/>
              </a:ext>
            </a:extLst>
          </p:cNvPr>
          <p:cNvSpPr>
            <a:spLocks noGrp="1"/>
          </p:cNvSpPr>
          <p:nvPr>
            <p:ph type="title" idx="4294967295"/>
          </p:nvPr>
        </p:nvSpPr>
        <p:spPr>
          <a:xfrm>
            <a:off x="838200" y="-1325563"/>
            <a:ext cx="10515600" cy="1325563"/>
          </a:xfrm>
        </p:spPr>
        <p:txBody>
          <a:bodyPr vert="horz" lIns="91440" tIns="45720" rIns="91440" bIns="45720" rtlCol="0" anchor="b">
            <a:normAutofit fontScale="90000"/>
          </a:bodyPr>
          <a:lstStyle/>
          <a:p>
            <a:r>
              <a:rPr lang="en-US" dirty="0">
                <a:solidFill>
                  <a:srgbClr val="086CB6"/>
                </a:solidFill>
                <a:latin typeface="Arial" panose="020B0604020202020204" pitchFamily="34" charset="0"/>
                <a:ea typeface="Tahoma" pitchFamily="34" charset="0"/>
                <a:cs typeface="Arial" panose="020B0604020202020204" pitchFamily="34" charset="0"/>
              </a:rPr>
              <a:t>Instructional Perspective on Teaching and Learning</a:t>
            </a:r>
            <a:br>
              <a:rPr lang="en-US" dirty="0">
                <a:solidFill>
                  <a:srgbClr val="086CB6"/>
                </a:solidFill>
                <a:latin typeface="Arial" panose="020B0604020202020204" pitchFamily="34" charset="0"/>
                <a:ea typeface="Tahoma" pitchFamily="34" charset="0"/>
                <a:cs typeface="Arial" panose="020B0604020202020204" pitchFamily="34" charset="0"/>
              </a:rPr>
            </a:br>
            <a:endParaRPr lang="en-US" dirty="0"/>
          </a:p>
        </p:txBody>
      </p:sp>
    </p:spTree>
    <p:extLst>
      <p:ext uri="{BB962C8B-B14F-4D97-AF65-F5344CB8AC3E}">
        <p14:creationId xmlns:p14="http://schemas.microsoft.com/office/powerpoint/2010/main" val="16056971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4217"/>
                                        </p:tgtEl>
                                        <p:attrNameLst>
                                          <p:attrName>style.visibility</p:attrName>
                                        </p:attrNameLst>
                                      </p:cBhvr>
                                      <p:to>
                                        <p:strVal val="visible"/>
                                      </p:to>
                                    </p:set>
                                    <p:anim calcmode="lin" valueType="num">
                                      <p:cBhvr additive="base">
                                        <p:cTn id="7" dur="500" fill="hold"/>
                                        <p:tgtEl>
                                          <p:spTgt spid="94217"/>
                                        </p:tgtEl>
                                        <p:attrNameLst>
                                          <p:attrName>ppt_x</p:attrName>
                                        </p:attrNameLst>
                                      </p:cBhvr>
                                      <p:tavLst>
                                        <p:tav tm="0">
                                          <p:val>
                                            <p:strVal val="0-#ppt_w/2"/>
                                          </p:val>
                                        </p:tav>
                                        <p:tav tm="100000">
                                          <p:val>
                                            <p:strVal val="#ppt_x"/>
                                          </p:val>
                                        </p:tav>
                                      </p:tavLst>
                                    </p:anim>
                                    <p:anim calcmode="lin" valueType="num">
                                      <p:cBhvr additive="base">
                                        <p:cTn id="8" dur="500" fill="hold"/>
                                        <p:tgtEl>
                                          <p:spTgt spid="9421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4218"/>
                                        </p:tgtEl>
                                        <p:attrNameLst>
                                          <p:attrName>style.visibility</p:attrName>
                                        </p:attrNameLst>
                                      </p:cBhvr>
                                      <p:to>
                                        <p:strVal val="visible"/>
                                      </p:to>
                                    </p:set>
                                    <p:anim calcmode="lin" valueType="num">
                                      <p:cBhvr additive="base">
                                        <p:cTn id="13" dur="500" fill="hold"/>
                                        <p:tgtEl>
                                          <p:spTgt spid="94218"/>
                                        </p:tgtEl>
                                        <p:attrNameLst>
                                          <p:attrName>ppt_x</p:attrName>
                                        </p:attrNameLst>
                                      </p:cBhvr>
                                      <p:tavLst>
                                        <p:tav tm="0">
                                          <p:val>
                                            <p:strVal val="0-#ppt_w/2"/>
                                          </p:val>
                                        </p:tav>
                                        <p:tav tm="100000">
                                          <p:val>
                                            <p:strVal val="#ppt_x"/>
                                          </p:val>
                                        </p:tav>
                                      </p:tavLst>
                                    </p:anim>
                                    <p:anim calcmode="lin" valueType="num">
                                      <p:cBhvr additive="base">
                                        <p:cTn id="14" dur="500" fill="hold"/>
                                        <p:tgtEl>
                                          <p:spTgt spid="942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7" grpId="0" autoUpdateAnimBg="0"/>
      <p:bldP spid="9421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3"/>
          <p:cNvSpPr>
            <a:spLocks noGrp="1" noChangeArrowheads="1"/>
          </p:cNvSpPr>
          <p:nvPr>
            <p:ph type="body" idx="1"/>
          </p:nvPr>
        </p:nvSpPr>
        <p:spPr>
          <a:xfrm>
            <a:off x="2034283" y="1690688"/>
            <a:ext cx="10560121" cy="5029200"/>
          </a:xfrm>
        </p:spPr>
        <p:txBody>
          <a:bodyPr/>
          <a:lstStyle/>
          <a:p>
            <a:pPr marL="609600" indent="-609600">
              <a:buNone/>
              <a:defRPr/>
            </a:pP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609600" indent="-609600">
              <a:buFontTx/>
              <a:buAutoNum type="arabicParenR"/>
              <a:defRPr/>
            </a:pPr>
            <a:r>
              <a:rPr lang="en-US" dirty="0">
                <a:latin typeface="Arial" panose="020B0604020202020204" pitchFamily="34" charset="0"/>
                <a:cs typeface="Arial" panose="020B0604020202020204" pitchFamily="34" charset="0"/>
              </a:rPr>
              <a:t>Frequent responses are elicited.</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609600" indent="-609600">
              <a:buFontTx/>
              <a:buAutoNum type="arabicParenR"/>
              <a:defRPr/>
            </a:pPr>
            <a:r>
              <a:rPr lang="en-US" dirty="0">
                <a:latin typeface="Arial" panose="020B0604020202020204" pitchFamily="34" charset="0"/>
                <a:cs typeface="Arial" panose="020B0604020202020204" pitchFamily="34" charset="0"/>
              </a:rPr>
              <a:t>Student performance is carefully monitored.</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609600" indent="-609600">
              <a:buFontTx/>
              <a:buAutoNum type="arabicParenR"/>
              <a:defRPr/>
            </a:pPr>
            <a:r>
              <a:rPr lang="en-US" dirty="0">
                <a:latin typeface="Arial" panose="020B0604020202020204" pitchFamily="34" charset="0"/>
                <a:cs typeface="Arial" panose="020B0604020202020204" pitchFamily="34" charset="0"/>
              </a:rPr>
              <a:t>Immediate affirmative and corrective feedback is provided. </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609600" indent="-609600">
              <a:buFontTx/>
              <a:buAutoNum type="arabicParenR"/>
              <a:defRPr/>
            </a:pPr>
            <a:r>
              <a:rPr lang="en-US" dirty="0">
                <a:latin typeface="Arial" panose="020B0604020202020204" pitchFamily="34" charset="0"/>
                <a:cs typeface="Arial" panose="020B0604020202020204" pitchFamily="34" charset="0"/>
              </a:rPr>
              <a:t>The lesson is delivered at a brisk pace. </a:t>
            </a:r>
          </a:p>
        </p:txBody>
      </p:sp>
      <p:sp>
        <p:nvSpPr>
          <p:cNvPr id="188423" name="Rectangle 6"/>
          <p:cNvSpPr>
            <a:spLocks noChangeArrowheads="1"/>
          </p:cNvSpPr>
          <p:nvPr/>
        </p:nvSpPr>
        <p:spPr bwMode="auto">
          <a:xfrm>
            <a:off x="2961527" y="537792"/>
            <a:ext cx="1042484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666699"/>
              </a:buClr>
              <a:buChar char="•"/>
              <a:defRPr sz="3200">
                <a:solidFill>
                  <a:schemeClr val="tx1"/>
                </a:solidFill>
                <a:latin typeface="Tahoma" panose="020B0604030504040204" pitchFamily="34" charset="0"/>
              </a:defRPr>
            </a:lvl1pPr>
            <a:lvl2pPr marL="742950" indent="-285750">
              <a:spcBef>
                <a:spcPct val="20000"/>
              </a:spcBef>
              <a:buClr>
                <a:srgbClr val="666699"/>
              </a:buClr>
              <a:buFont typeface="Arial" panose="020B0604020202020204" pitchFamily="34" charset="0"/>
              <a:buChar char="–"/>
              <a:defRPr sz="2800">
                <a:solidFill>
                  <a:schemeClr val="tx1"/>
                </a:solidFill>
                <a:latin typeface="Tahoma" panose="020B0604030504040204" pitchFamily="34" charset="0"/>
              </a:defRPr>
            </a:lvl2pPr>
            <a:lvl3pPr marL="1143000" indent="-228600">
              <a:spcBef>
                <a:spcPct val="20000"/>
              </a:spcBef>
              <a:buClr>
                <a:srgbClr val="666699"/>
              </a:buClr>
              <a:buChar char="•"/>
              <a:defRPr sz="2400">
                <a:solidFill>
                  <a:schemeClr val="tx1"/>
                </a:solidFill>
                <a:latin typeface="Tahoma" panose="020B0604030504040204" pitchFamily="34" charset="0"/>
              </a:defRPr>
            </a:lvl3pPr>
            <a:lvl4pPr marL="1600200" indent="-228600">
              <a:spcBef>
                <a:spcPct val="20000"/>
              </a:spcBef>
              <a:buClr>
                <a:srgbClr val="666699"/>
              </a:buClr>
              <a:buChar char="–"/>
              <a:defRPr sz="2000">
                <a:solidFill>
                  <a:schemeClr val="tx1"/>
                </a:solidFill>
                <a:latin typeface="Tahoma" panose="020B0604030504040204" pitchFamily="34" charset="0"/>
              </a:defRPr>
            </a:lvl4pPr>
            <a:lvl5pPr marL="2057400" indent="-228600">
              <a:spcBef>
                <a:spcPct val="20000"/>
              </a:spcBef>
              <a:buClr>
                <a:srgbClr val="666699"/>
              </a:buClr>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rgbClr val="666699"/>
              </a:buClr>
              <a:buChar char="»"/>
              <a:defRPr sz="2000">
                <a:solidFill>
                  <a:schemeClr val="tx1"/>
                </a:solidFill>
                <a:latin typeface="Tahoma" panose="020B0604030504040204" pitchFamily="34" charset="0"/>
              </a:defRPr>
            </a:lvl9pPr>
          </a:lstStyle>
          <a:p>
            <a:pPr eaLnBrk="1" hangingPunct="1">
              <a:spcBef>
                <a:spcPct val="0"/>
              </a:spcBef>
              <a:buClrTx/>
              <a:buFontTx/>
              <a:buNone/>
            </a:pPr>
            <a:r>
              <a:rPr lang="en-US" altLang="en-US" sz="4000" dirty="0">
                <a:solidFill>
                  <a:srgbClr val="086CB6"/>
                </a:solidFill>
                <a:latin typeface="Arial" panose="020B0604020202020204" pitchFamily="34" charset="0"/>
              </a:rPr>
              <a:t>Explicit Instruction is Active &amp; Engaging</a:t>
            </a:r>
          </a:p>
        </p:txBody>
      </p:sp>
      <p:sp>
        <p:nvSpPr>
          <p:cNvPr id="9" name="TextBox 8"/>
          <p:cNvSpPr txBox="1"/>
          <p:nvPr/>
        </p:nvSpPr>
        <p:spPr>
          <a:xfrm>
            <a:off x="4054385" y="6325137"/>
            <a:ext cx="8005763" cy="276225"/>
          </a:xfrm>
          <a:prstGeom prst="rect">
            <a:avLst/>
          </a:prstGeom>
          <a:noFill/>
        </p:spPr>
        <p:txBody>
          <a:bodyPr wrap="none">
            <a:spAutoFit/>
          </a:bodyPr>
          <a:lstStyle/>
          <a:p>
            <a:pPr eaLnBrk="1" hangingPunct="1">
              <a:defRPr/>
            </a:pPr>
            <a:r>
              <a:rPr lang="en-US" sz="1200" dirty="0">
                <a:solidFill>
                  <a:schemeClr val="tx1">
                    <a:lumMod val="85000"/>
                    <a:lumOff val="15000"/>
                  </a:schemeClr>
                </a:solidFill>
                <a:latin typeface="Arial" panose="020B0604020202020204" pitchFamily="34" charset="0"/>
              </a:rPr>
              <a:t>Archer, A. &amp; Hughes, C. (2011). Explicit Instruction: Effective and Efficient Teaching. Guildford Press. New York, NY.</a:t>
            </a:r>
          </a:p>
        </p:txBody>
      </p:sp>
      <p:pic>
        <p:nvPicPr>
          <p:cNvPr id="2" name="Picture 1" descr="Hill for Literacy Logo"/>
          <p:cNvPicPr>
            <a:picLocks noChangeAspect="1"/>
          </p:cNvPicPr>
          <p:nvPr/>
        </p:nvPicPr>
        <p:blipFill>
          <a:blip r:embed="rId3"/>
          <a:stretch>
            <a:fillRect/>
          </a:stretch>
        </p:blipFill>
        <p:spPr>
          <a:xfrm>
            <a:off x="-11090" y="-10476"/>
            <a:ext cx="2499577" cy="1609483"/>
          </a:xfrm>
          <a:prstGeom prst="rect">
            <a:avLst/>
          </a:prstGeom>
        </p:spPr>
      </p:pic>
      <p:sp>
        <p:nvSpPr>
          <p:cNvPr id="3" name="Title 2">
            <a:extLst>
              <a:ext uri="{FF2B5EF4-FFF2-40B4-BE49-F238E27FC236}">
                <a16:creationId xmlns:a16="http://schemas.microsoft.com/office/drawing/2014/main" id="{1379F297-24DD-45B0-A17A-8FBB63DAEE09}"/>
              </a:ext>
            </a:extLst>
          </p:cNvPr>
          <p:cNvSpPr>
            <a:spLocks noGrp="1"/>
          </p:cNvSpPr>
          <p:nvPr>
            <p:ph type="title"/>
          </p:nvPr>
        </p:nvSpPr>
        <p:spPr>
          <a:xfrm>
            <a:off x="838200" y="-1325563"/>
            <a:ext cx="10515600" cy="1325563"/>
          </a:xfrm>
        </p:spPr>
        <p:txBody>
          <a:bodyPr vert="horz" lIns="91440" tIns="45720" rIns="91440" bIns="45720" rtlCol="0" anchor="b">
            <a:normAutofit/>
          </a:bodyPr>
          <a:lstStyle/>
          <a:p>
            <a:r>
              <a:rPr lang="en-US" altLang="en-US" dirty="0">
                <a:solidFill>
                  <a:srgbClr val="086CB6"/>
                </a:solidFill>
                <a:latin typeface="Arial" panose="020B0604020202020204" pitchFamily="34" charset="0"/>
              </a:rPr>
              <a:t>Explicit Instruction is Active &amp; Engaging</a:t>
            </a:r>
            <a:endParaRPr lang="en-US" dirty="0"/>
          </a:p>
        </p:txBody>
      </p:sp>
    </p:spTree>
    <p:extLst>
      <p:ext uri="{BB962C8B-B14F-4D97-AF65-F5344CB8AC3E}">
        <p14:creationId xmlns:p14="http://schemas.microsoft.com/office/powerpoint/2010/main" val="385764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1596" y="135835"/>
            <a:ext cx="7032660" cy="1447799"/>
          </a:xfrm>
        </p:spPr>
        <p:txBody>
          <a:bodyPr/>
          <a:lstStyle/>
          <a:p>
            <a:r>
              <a:rPr lang="en-US" i="1" dirty="0">
                <a:latin typeface="Arial" panose="020B0604020202020204" pitchFamily="34" charset="0"/>
                <a:cs typeface="Arial" panose="020B0604020202020204" pitchFamily="34" charset="0"/>
              </a:rPr>
              <a:t>Explicit Instruction IS…</a:t>
            </a:r>
            <a:br>
              <a:rPr lang="en-US" i="1" dirty="0">
                <a:latin typeface="Arial" panose="020B0604020202020204" pitchFamily="34" charset="0"/>
                <a:cs typeface="Arial" panose="020B0604020202020204" pitchFamily="34" charset="0"/>
              </a:rPr>
            </a:br>
            <a:r>
              <a:rPr lang="en-US" sz="3600" b="1" dirty="0">
                <a:latin typeface="Arial" panose="020B0604020202020204" pitchFamily="34" charset="0"/>
                <a:cs typeface="Arial" panose="020B0604020202020204" pitchFamily="34" charset="0"/>
              </a:rPr>
              <a:t>Direct, Clear, Effective</a:t>
            </a:r>
            <a:endParaRPr lang="en-US"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2208" y="1783273"/>
            <a:ext cx="10941976" cy="5280210"/>
          </a:xfrm>
        </p:spPr>
        <p:txBody>
          <a:bodyPr/>
          <a:lstStyle/>
          <a:p>
            <a:endParaRPr lang="en-US" sz="18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Systematic, engaging, and success oriented. </a:t>
            </a:r>
          </a:p>
          <a:p>
            <a:endParaRPr lang="en-US" sz="1800" dirty="0">
              <a:latin typeface="Arial" panose="020B0604020202020204" pitchFamily="34" charset="0"/>
              <a:cs typeface="Arial" panose="020B0604020202020204" pitchFamily="34" charset="0"/>
            </a:endParaRPr>
          </a:p>
          <a:p>
            <a:r>
              <a:rPr lang="en-US" altLang="en-US" kern="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Uses </a:t>
            </a:r>
            <a:r>
              <a:rPr lang="en-US" altLang="en-US" b="1" u="sng" kern="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clear and consistent language </a:t>
            </a:r>
            <a:r>
              <a:rPr lang="en-US" altLang="en-US" kern="12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to reduce confusion and prevent misunderstanding.</a:t>
            </a:r>
          </a:p>
          <a:p>
            <a:endParaRPr lang="en-US" sz="2000" dirty="0">
              <a:latin typeface="Arial" panose="020B0604020202020204" pitchFamily="34" charset="0"/>
              <a:cs typeface="Arial" panose="020B0604020202020204" pitchFamily="34" charset="0"/>
            </a:endParaRPr>
          </a:p>
          <a:p>
            <a:pPr>
              <a:spcBef>
                <a:spcPts val="0"/>
              </a:spcBef>
            </a:pPr>
            <a:r>
              <a:rPr lang="en-US" dirty="0">
                <a:latin typeface="Arial" panose="020B0604020202020204" pitchFamily="34" charset="0"/>
                <a:cs typeface="Arial" panose="020B0604020202020204" pitchFamily="34" charset="0"/>
              </a:rPr>
              <a:t>Follows the ‘</a:t>
            </a:r>
            <a:r>
              <a:rPr lang="en-US" b="1" i="1" dirty="0">
                <a:latin typeface="Arial" panose="020B0604020202020204" pitchFamily="34" charset="0"/>
                <a:cs typeface="Arial" panose="020B0604020202020204" pitchFamily="34" charset="0"/>
              </a:rPr>
              <a:t>I Do, We Do, You Do’ </a:t>
            </a:r>
            <a:r>
              <a:rPr lang="en-US" dirty="0">
                <a:latin typeface="Arial" panose="020B0604020202020204" pitchFamily="34" charset="0"/>
                <a:cs typeface="Arial" panose="020B0604020202020204" pitchFamily="34" charset="0"/>
              </a:rPr>
              <a:t>model; instructional tasks are </a:t>
            </a:r>
            <a:r>
              <a:rPr lang="en-US" b="1" i="1" dirty="0">
                <a:latin typeface="Arial" panose="020B0604020202020204" pitchFamily="34" charset="0"/>
                <a:cs typeface="Arial" panose="020B0604020202020204" pitchFamily="34" charset="0"/>
              </a:rPr>
              <a:t>fully explained</a:t>
            </a:r>
            <a:r>
              <a:rPr lang="en-US" dirty="0">
                <a:latin typeface="Arial" panose="020B0604020202020204" pitchFamily="34" charset="0"/>
                <a:cs typeface="Arial" panose="020B0604020202020204" pitchFamily="34" charset="0"/>
              </a:rPr>
              <a:t> and </a:t>
            </a:r>
            <a:r>
              <a:rPr lang="en-US" b="1" i="1" dirty="0">
                <a:latin typeface="Arial" panose="020B0604020202020204" pitchFamily="34" charset="0"/>
                <a:cs typeface="Arial" panose="020B0604020202020204" pitchFamily="34" charset="0"/>
              </a:rPr>
              <a:t>modeled</a:t>
            </a:r>
            <a:r>
              <a:rPr lang="en-US" dirty="0">
                <a:latin typeface="Arial" panose="020B0604020202020204" pitchFamily="34" charset="0"/>
                <a:cs typeface="Arial" panose="020B0604020202020204" pitchFamily="34" charset="0"/>
              </a:rPr>
              <a:t> for students before students are asked to put them into practice themselves.</a:t>
            </a:r>
          </a:p>
          <a:p>
            <a:pPr marL="0" indent="0">
              <a:buNone/>
            </a:pPr>
            <a:endParaRPr lang="en-US" sz="1800" b="1" dirty="0"/>
          </a:p>
          <a:p>
            <a:endParaRPr lang="en-US" dirty="0"/>
          </a:p>
        </p:txBody>
      </p:sp>
      <p:pic>
        <p:nvPicPr>
          <p:cNvPr id="5" name="Picture 4" descr="Hill for Literacy Logo"/>
          <p:cNvPicPr>
            <a:picLocks noChangeAspect="1"/>
          </p:cNvPicPr>
          <p:nvPr/>
        </p:nvPicPr>
        <p:blipFill>
          <a:blip r:embed="rId3"/>
          <a:stretch>
            <a:fillRect/>
          </a:stretch>
        </p:blipFill>
        <p:spPr>
          <a:xfrm>
            <a:off x="171470" y="54992"/>
            <a:ext cx="2499577" cy="1609483"/>
          </a:xfrm>
          <a:prstGeom prst="rect">
            <a:avLst/>
          </a:prstGeom>
        </p:spPr>
      </p:pic>
    </p:spTree>
    <p:extLst>
      <p:ext uri="{BB962C8B-B14F-4D97-AF65-F5344CB8AC3E}">
        <p14:creationId xmlns:p14="http://schemas.microsoft.com/office/powerpoint/2010/main" val="2241040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descr="This is a diagram of the 4 components of explicit instruction. The components are cognitive planning preparation, review and presentation - the I do part; guided practice, corrections, and feedback - the We do part; and independent practice and review - the You do part. Each component is then broken down into individual steps.">
            <a:hlinkClick r:id="" action="ppaction://ole?verb=0"/>
          </p:cNvPr>
          <p:cNvGraphicFramePr>
            <a:graphicFrameLocks noGrp="1" noChangeAspect="1"/>
          </p:cNvGraphicFramePr>
          <p:nvPr>
            <p:ph idx="4294967295"/>
            <p:extLst>
              <p:ext uri="{D42A27DB-BD31-4B8C-83A1-F6EECF244321}">
                <p14:modId xmlns:p14="http://schemas.microsoft.com/office/powerpoint/2010/main" val="453621637"/>
              </p:ext>
            </p:extLst>
          </p:nvPr>
        </p:nvGraphicFramePr>
        <p:xfrm>
          <a:off x="1524000" y="152400"/>
          <a:ext cx="9144000" cy="6705600"/>
        </p:xfrm>
        <a:graphic>
          <a:graphicData uri="http://schemas.openxmlformats.org/presentationml/2006/ole">
            <mc:AlternateContent xmlns:mc="http://schemas.openxmlformats.org/markup-compatibility/2006">
              <mc:Choice xmlns:v="urn:schemas-microsoft-com:vml" Requires="v">
                <p:oleObj spid="_x0000_s1063" name="Presentation" r:id="rId4" imgW="4569102" imgH="3426078" progId="PowerPoint.Show.12">
                  <p:embed/>
                </p:oleObj>
              </mc:Choice>
              <mc:Fallback>
                <p:oleObj name="Presentation" r:id="rId4" imgW="4569102" imgH="3426078" progId="PowerPoint.Show.12">
                  <p:embed/>
                  <p:pic>
                    <p:nvPicPr>
                      <p:cNvPr id="4" name="Content Placeholder 3">
                        <a:hlinkClick r:id="" action="ppaction://ole?verb=0"/>
                      </p:cNvPr>
                      <p:cNvPicPr/>
                      <p:nvPr/>
                    </p:nvPicPr>
                    <p:blipFill>
                      <a:blip r:embed="rId5"/>
                      <a:stretch>
                        <a:fillRect/>
                      </a:stretch>
                    </p:blipFill>
                    <p:spPr>
                      <a:xfrm>
                        <a:off x="1524000" y="152400"/>
                        <a:ext cx="9144000" cy="6705600"/>
                      </a:xfrm>
                      <a:prstGeom prst="rect">
                        <a:avLst/>
                      </a:prstGeom>
                    </p:spPr>
                  </p:pic>
                </p:oleObj>
              </mc:Fallback>
            </mc:AlternateContent>
          </a:graphicData>
        </a:graphic>
      </p:graphicFrame>
      <p:pic>
        <p:nvPicPr>
          <p:cNvPr id="2" name="Picture 1" descr="Hill for Literacy Logo"/>
          <p:cNvPicPr>
            <a:picLocks noChangeAspect="1"/>
          </p:cNvPicPr>
          <p:nvPr/>
        </p:nvPicPr>
        <p:blipFill>
          <a:blip r:embed="rId6"/>
          <a:stretch>
            <a:fillRect/>
          </a:stretch>
        </p:blipFill>
        <p:spPr>
          <a:xfrm>
            <a:off x="0" y="0"/>
            <a:ext cx="2297677" cy="1479479"/>
          </a:xfrm>
          <a:prstGeom prst="rect">
            <a:avLst/>
          </a:prstGeom>
        </p:spPr>
      </p:pic>
      <p:sp>
        <p:nvSpPr>
          <p:cNvPr id="3" name="Title 2">
            <a:extLst>
              <a:ext uri="{FF2B5EF4-FFF2-40B4-BE49-F238E27FC236}">
                <a16:creationId xmlns:a16="http://schemas.microsoft.com/office/drawing/2014/main" id="{18A00DB8-E125-409F-BFAA-37514E31B571}"/>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Explicit Instruction Graphic</a:t>
            </a:r>
          </a:p>
        </p:txBody>
      </p:sp>
    </p:spTree>
    <p:extLst>
      <p:ext uri="{BB962C8B-B14F-4D97-AF65-F5344CB8AC3E}">
        <p14:creationId xmlns:p14="http://schemas.microsoft.com/office/powerpoint/2010/main" val="95198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5"/>
          <p:cNvSpPr txBox="1">
            <a:spLocks noChangeArrowheads="1"/>
          </p:cNvSpPr>
          <p:nvPr/>
        </p:nvSpPr>
        <p:spPr bwMode="auto">
          <a:xfrm>
            <a:off x="1564508" y="1702620"/>
            <a:ext cx="10221073" cy="3000821"/>
          </a:xfrm>
          <a:prstGeom prst="rect">
            <a:avLst/>
          </a:prstGeom>
          <a:noFill/>
          <a:ln w="9525">
            <a:noFill/>
            <a:miter lim="800000"/>
            <a:headEnd/>
            <a:tailEnd/>
          </a:ln>
        </p:spPr>
        <p:txBody>
          <a:bodyPr wrap="square">
            <a:spAutoFit/>
          </a:bodyPr>
          <a:lstStyle/>
          <a:p>
            <a:pPr>
              <a:spcBef>
                <a:spcPct val="50000"/>
              </a:spcBef>
              <a:defRPr/>
            </a:pPr>
            <a:r>
              <a:rPr lang="en-US" altLang="en-US" sz="4000" dirty="0">
                <a:solidFill>
                  <a:srgbClr val="086CB6"/>
                </a:solidFill>
                <a:latin typeface="Arial" panose="020B0604020202020204" pitchFamily="34" charset="0"/>
                <a:ea typeface="MS PGothic" panose="020B0600070205080204" pitchFamily="34" charset="-128"/>
              </a:rPr>
              <a:t>WHAT to teach… Big Ideas</a:t>
            </a:r>
          </a:p>
          <a:p>
            <a:pPr>
              <a:spcBef>
                <a:spcPct val="50000"/>
              </a:spcBef>
              <a:defRPr/>
            </a:pPr>
            <a:r>
              <a:rPr lang="en-US" altLang="en-US" sz="3200" dirty="0">
                <a:latin typeface="Arial" panose="020B0604020202020204" pitchFamily="34" charset="0"/>
                <a:ea typeface="MS PGothic" panose="020B0600070205080204" pitchFamily="34" charset="-128"/>
              </a:rPr>
              <a:t>Big ideas are: </a:t>
            </a:r>
          </a:p>
          <a:p>
            <a:pPr marL="457200" indent="-457200">
              <a:spcBef>
                <a:spcPts val="600"/>
              </a:spcBef>
              <a:buFont typeface="Arial" panose="020B0604020202020204" pitchFamily="34" charset="0"/>
              <a:buChar char="•"/>
              <a:defRPr/>
            </a:pPr>
            <a:r>
              <a:rPr lang="en-US" altLang="en-US" sz="3200" dirty="0">
                <a:latin typeface="Arial" panose="020B0604020202020204" pitchFamily="34" charset="0"/>
                <a:ea typeface="MS PGothic" panose="020B0600070205080204" pitchFamily="34" charset="-128"/>
              </a:rPr>
              <a:t>the fundamental concepts and principles that facilitate the most efficient and broadest acquisition of knowledge</a:t>
            </a:r>
          </a:p>
        </p:txBody>
      </p:sp>
      <p:sp>
        <p:nvSpPr>
          <p:cNvPr id="25604" name="Text Box 6"/>
          <p:cNvSpPr txBox="1">
            <a:spLocks noChangeArrowheads="1"/>
          </p:cNvSpPr>
          <p:nvPr/>
        </p:nvSpPr>
        <p:spPr bwMode="auto">
          <a:xfrm>
            <a:off x="1564508" y="4703441"/>
            <a:ext cx="10332965" cy="1646605"/>
          </a:xfrm>
          <a:prstGeom prst="rect">
            <a:avLst/>
          </a:prstGeom>
          <a:noFill/>
          <a:ln w="9525">
            <a:noFill/>
            <a:miter lim="800000"/>
            <a:headEnd/>
            <a:tailEnd/>
          </a:ln>
        </p:spPr>
        <p:txBody>
          <a:bodyPr wrap="square">
            <a:spAutoFit/>
          </a:bodyPr>
          <a:lstStyle>
            <a:lvl1pPr>
              <a:defRPr>
                <a:solidFill>
                  <a:srgbClr val="3333FF"/>
                </a:solidFill>
                <a:latin typeface="Tahoma" panose="020B0604030504040204" pitchFamily="34" charset="0"/>
                <a:ea typeface="ＭＳ Ｐゴシック" panose="020B0600070205080204" pitchFamily="34" charset="-128"/>
              </a:defRPr>
            </a:lvl1pPr>
            <a:lvl2pPr marL="742950" indent="-285750">
              <a:defRPr>
                <a:solidFill>
                  <a:srgbClr val="3333FF"/>
                </a:solidFill>
                <a:latin typeface="Tahoma" panose="020B0604030504040204" pitchFamily="34" charset="0"/>
                <a:ea typeface="ＭＳ Ｐゴシック" panose="020B0600070205080204" pitchFamily="34" charset="-128"/>
              </a:defRPr>
            </a:lvl2pPr>
            <a:lvl3pPr marL="1143000" indent="-228600">
              <a:defRPr>
                <a:solidFill>
                  <a:srgbClr val="3333FF"/>
                </a:solidFill>
                <a:latin typeface="Tahoma" panose="020B0604030504040204" pitchFamily="34" charset="0"/>
                <a:ea typeface="ＭＳ Ｐゴシック" panose="020B0600070205080204" pitchFamily="34" charset="-128"/>
              </a:defRPr>
            </a:lvl3pPr>
            <a:lvl4pPr marL="1600200" indent="-228600">
              <a:defRPr>
                <a:solidFill>
                  <a:srgbClr val="3333FF"/>
                </a:solidFill>
                <a:latin typeface="Tahoma" panose="020B0604030504040204" pitchFamily="34" charset="0"/>
                <a:ea typeface="ＭＳ Ｐゴシック" panose="020B0600070205080204" pitchFamily="34" charset="-128"/>
              </a:defRPr>
            </a:lvl4pPr>
            <a:lvl5pPr marL="2057400" indent="-228600">
              <a:defRPr>
                <a:solidFill>
                  <a:srgbClr val="3333FF"/>
                </a:solidFill>
                <a:latin typeface="Tahoma" panose="020B060403050404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rgbClr val="3333FF"/>
                </a:solidFill>
                <a:latin typeface="Tahoma" panose="020B0604030504040204" pitchFamily="34" charset="0"/>
                <a:ea typeface="ＭＳ Ｐゴシック" panose="020B0600070205080204" pitchFamily="34" charset="-128"/>
              </a:defRPr>
            </a:lvl9pPr>
          </a:lstStyle>
          <a:p>
            <a:pPr>
              <a:spcBef>
                <a:spcPct val="50000"/>
              </a:spcBef>
            </a:pPr>
            <a:r>
              <a:rPr lang="en-US" altLang="en-US" sz="3200" dirty="0">
                <a:solidFill>
                  <a:schemeClr val="tx1"/>
                </a:solidFill>
                <a:latin typeface="Arial" panose="020B0604020202020204" pitchFamily="34" charset="0"/>
              </a:rPr>
              <a:t>Big ideas focus attention on:</a:t>
            </a:r>
          </a:p>
          <a:p>
            <a:pPr marL="457200" indent="-457200">
              <a:spcBef>
                <a:spcPts val="600"/>
              </a:spcBef>
              <a:buFont typeface="Arial" panose="020B0604020202020204" pitchFamily="34" charset="0"/>
              <a:buChar char="•"/>
            </a:pPr>
            <a:r>
              <a:rPr lang="en-US" altLang="en-US" sz="3200" dirty="0">
                <a:solidFill>
                  <a:schemeClr val="tx1"/>
                </a:solidFill>
                <a:latin typeface="Arial" panose="020B0604020202020204" pitchFamily="34" charset="0"/>
              </a:rPr>
              <a:t>the most relevant aspects of a content area and function as anchoring concepts</a:t>
            </a:r>
          </a:p>
        </p:txBody>
      </p:sp>
      <p:sp>
        <p:nvSpPr>
          <p:cNvPr id="6" name="Text Box 4"/>
          <p:cNvSpPr txBox="1">
            <a:spLocks noChangeArrowheads="1"/>
          </p:cNvSpPr>
          <p:nvPr/>
        </p:nvSpPr>
        <p:spPr bwMode="auto">
          <a:xfrm>
            <a:off x="3657600" y="76201"/>
            <a:ext cx="8534400" cy="1323439"/>
          </a:xfrm>
          <a:prstGeom prst="rect">
            <a:avLst/>
          </a:prstGeom>
          <a:noFill/>
          <a:ln w="9525">
            <a:noFill/>
            <a:miter lim="800000"/>
            <a:headEnd/>
            <a:tailEnd/>
          </a:ln>
        </p:spPr>
        <p:txBody>
          <a:bodyPr wrap="square">
            <a:spAutoFit/>
          </a:bodyPr>
          <a:lstStyle/>
          <a:p>
            <a:pPr lvl="1" algn="r">
              <a:defRPr/>
            </a:pPr>
            <a:r>
              <a:rPr lang="en-US" altLang="en-US" sz="4000" dirty="0">
                <a:solidFill>
                  <a:srgbClr val="086CB6"/>
                </a:solidFill>
                <a:latin typeface="Arial" panose="020B0604020202020204" pitchFamily="34" charset="0"/>
                <a:ea typeface="MS PGothic" panose="020B0600070205080204" pitchFamily="34" charset="-128"/>
              </a:rPr>
              <a:t>      </a:t>
            </a:r>
            <a:r>
              <a:rPr lang="en-US" altLang="en-US" sz="4000" dirty="0">
                <a:solidFill>
                  <a:srgbClr val="086CB6"/>
                </a:solidFill>
                <a:latin typeface="Arial" panose="020B0604020202020204" pitchFamily="34" charset="0"/>
                <a:ea typeface="MS PGothic" panose="020B0600070205080204" pitchFamily="34" charset="-128"/>
                <a:cs typeface="Arial" panose="020B0604020202020204" pitchFamily="34" charset="0"/>
              </a:rPr>
              <a:t>Cognitive Planning:</a:t>
            </a:r>
          </a:p>
          <a:p>
            <a:pPr lvl="1" algn="r">
              <a:defRPr/>
            </a:pPr>
            <a:r>
              <a:rPr lang="en-US" altLang="en-US" sz="4000" dirty="0">
                <a:solidFill>
                  <a:srgbClr val="0070C0"/>
                </a:solidFill>
                <a:latin typeface="Arial" panose="020B0604020202020204" pitchFamily="34" charset="0"/>
                <a:cs typeface="Arial" panose="020B0604020202020204" pitchFamily="34" charset="0"/>
              </a:rPr>
              <a:t>       </a:t>
            </a:r>
            <a:r>
              <a:rPr lang="en-US" altLang="en-US" sz="3600" dirty="0">
                <a:solidFill>
                  <a:srgbClr val="0070C0"/>
                </a:solidFill>
                <a:latin typeface="Arial" panose="020B0604020202020204" pitchFamily="34" charset="0"/>
                <a:cs typeface="Arial" panose="020B0604020202020204" pitchFamily="34" charset="0"/>
              </a:rPr>
              <a:t>Focus on Critical Content</a:t>
            </a:r>
            <a:endParaRPr lang="en-US" altLang="en-US" sz="3600" dirty="0">
              <a:solidFill>
                <a:srgbClr val="0070C0"/>
              </a:solidFill>
              <a:latin typeface="Arial" panose="020B0604020202020204" pitchFamily="34" charset="0"/>
              <a:ea typeface="MS PGothic" panose="020B0600070205080204" pitchFamily="34" charset="-128"/>
              <a:cs typeface="Arial" panose="020B0604020202020204" pitchFamily="34" charset="0"/>
            </a:endParaRPr>
          </a:p>
        </p:txBody>
      </p:sp>
      <p:pic>
        <p:nvPicPr>
          <p:cNvPr id="2" name="Picture 1" descr="Hill for Literacy Logo"/>
          <p:cNvPicPr>
            <a:picLocks noChangeAspect="1"/>
          </p:cNvPicPr>
          <p:nvPr/>
        </p:nvPicPr>
        <p:blipFill>
          <a:blip r:embed="rId3"/>
          <a:stretch>
            <a:fillRect/>
          </a:stretch>
        </p:blipFill>
        <p:spPr>
          <a:xfrm>
            <a:off x="0" y="43041"/>
            <a:ext cx="2499577" cy="1609483"/>
          </a:xfrm>
          <a:prstGeom prst="rect">
            <a:avLst/>
          </a:prstGeom>
        </p:spPr>
      </p:pic>
      <p:sp>
        <p:nvSpPr>
          <p:cNvPr id="3" name="Title 2">
            <a:extLst>
              <a:ext uri="{FF2B5EF4-FFF2-40B4-BE49-F238E27FC236}">
                <a16:creationId xmlns:a16="http://schemas.microsoft.com/office/drawing/2014/main" id="{DBED2523-B90C-4B51-9E7C-D31F9557E556}"/>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Cognitive Planning</a:t>
            </a:r>
          </a:p>
        </p:txBody>
      </p:sp>
    </p:spTree>
    <p:extLst>
      <p:ext uri="{BB962C8B-B14F-4D97-AF65-F5344CB8AC3E}">
        <p14:creationId xmlns:p14="http://schemas.microsoft.com/office/powerpoint/2010/main" val="55593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740882" y="188589"/>
            <a:ext cx="7362075" cy="1381126"/>
          </a:xfrm>
        </p:spPr>
        <p:txBody>
          <a:bodyPr>
            <a:normAutofit fontScale="90000"/>
          </a:bodyPr>
          <a:lstStyle/>
          <a:p>
            <a:pPr algn="r">
              <a:spcBef>
                <a:spcPts val="600"/>
              </a:spcBef>
              <a:defRPr/>
            </a:pPr>
            <a:r>
              <a:rPr lang="en-US" altLang="en-US" dirty="0">
                <a:solidFill>
                  <a:srgbClr val="086CB6"/>
                </a:solidFill>
                <a:latin typeface="Arial" panose="020B0604020202020204" pitchFamily="34" charset="0"/>
                <a:ea typeface="MS PGothic" panose="020B0600070205080204" pitchFamily="34" charset="-128"/>
                <a:cs typeface="Arial" panose="020B0604020202020204" pitchFamily="34" charset="0"/>
              </a:rPr>
              <a:t>Cognitive Planning:</a:t>
            </a:r>
            <a:br>
              <a:rPr lang="en-US" altLang="en-US" dirty="0">
                <a:solidFill>
                  <a:srgbClr val="086CB6"/>
                </a:solidFill>
                <a:latin typeface="Arial" panose="020B0604020202020204" pitchFamily="34" charset="0"/>
                <a:ea typeface="MS PGothic" panose="020B0600070205080204" pitchFamily="34" charset="-128"/>
                <a:cs typeface="Arial" panose="020B0604020202020204" pitchFamily="34" charset="0"/>
              </a:rPr>
            </a:br>
            <a:r>
              <a:rPr lang="en-US" altLang="en-US" i="1" dirty="0">
                <a:solidFill>
                  <a:srgbClr val="0070C0"/>
                </a:solidFill>
                <a:latin typeface="Arial" panose="020B0604020202020204" pitchFamily="34" charset="0"/>
                <a:cs typeface="Arial" panose="020B0604020202020204" pitchFamily="34" charset="0"/>
              </a:rPr>
              <a:t>Focus on Critical Content</a:t>
            </a:r>
            <a:br>
              <a:rPr lang="en-US" altLang="en-US" dirty="0">
                <a:solidFill>
                  <a:srgbClr val="0070C0"/>
                </a:solidFill>
                <a:ea typeface="MS PGothic" panose="020B0600070205080204" pitchFamily="34" charset="-128"/>
              </a:rPr>
            </a:br>
            <a:endParaRPr lang="en-US" altLang="en-US" dirty="0"/>
          </a:p>
        </p:txBody>
      </p:sp>
      <p:sp>
        <p:nvSpPr>
          <p:cNvPr id="295939" name="Rectangle 3"/>
          <p:cNvSpPr>
            <a:spLocks noGrp="1" noChangeArrowheads="1"/>
          </p:cNvSpPr>
          <p:nvPr>
            <p:ph idx="1"/>
          </p:nvPr>
        </p:nvSpPr>
        <p:spPr>
          <a:xfrm>
            <a:off x="585627" y="1670696"/>
            <a:ext cx="8612313" cy="5187303"/>
          </a:xfrm>
        </p:spPr>
        <p:txBody>
          <a:bodyPr>
            <a:normAutofit lnSpcReduction="10000"/>
          </a:bodyPr>
          <a:lstStyle/>
          <a:p>
            <a:pPr marL="0" indent="0">
              <a:buNone/>
              <a:defRPr/>
            </a:pPr>
            <a:r>
              <a:rPr lang="en-US" altLang="en-US" dirty="0">
                <a:latin typeface="Arial" panose="020B0604020202020204" pitchFamily="34" charset="0"/>
                <a:cs typeface="Arial" panose="020B0604020202020204" pitchFamily="34" charset="0"/>
              </a:rPr>
              <a:t>What makes a Big Idea a Big Idea?</a:t>
            </a:r>
          </a:p>
          <a:p>
            <a:pPr>
              <a:defRPr/>
            </a:pPr>
            <a:endParaRPr lang="en-US" altLang="en-US" dirty="0">
              <a:latin typeface="Arial" panose="020B0604020202020204" pitchFamily="34" charset="0"/>
              <a:cs typeface="Arial" panose="020B0604020202020204" pitchFamily="34" charset="0"/>
            </a:endParaRPr>
          </a:p>
          <a:p>
            <a:pPr>
              <a:defRPr/>
            </a:pPr>
            <a:r>
              <a:rPr lang="en-US" dirty="0">
                <a:latin typeface="Arial" panose="020B0604020202020204" pitchFamily="34" charset="0"/>
                <a:ea typeface="MS PGothic" charset="0"/>
                <a:cs typeface="Arial" panose="020B0604020202020204" pitchFamily="34" charset="0"/>
              </a:rPr>
              <a:t>A Big Idea is:</a:t>
            </a:r>
          </a:p>
          <a:p>
            <a:pPr lvl="1">
              <a:buFont typeface="Arial" charset="0"/>
              <a:buChar char="–"/>
              <a:defRPr/>
            </a:pPr>
            <a:r>
              <a:rPr lang="en-US" dirty="0">
                <a:latin typeface="Arial" panose="020B0604020202020204" pitchFamily="34" charset="0"/>
                <a:ea typeface="MS PGothic" charset="0"/>
                <a:cs typeface="Arial" panose="020B0604020202020204" pitchFamily="34" charset="0"/>
              </a:rPr>
              <a:t>Predictive of reading acquisition and later reading achievement</a:t>
            </a:r>
          </a:p>
          <a:p>
            <a:pPr lvl="1">
              <a:buFont typeface="Arial" charset="0"/>
              <a:buChar char="–"/>
              <a:defRPr/>
            </a:pPr>
            <a:r>
              <a:rPr lang="en-US" dirty="0">
                <a:latin typeface="Arial" panose="020B0604020202020204" pitchFamily="34" charset="0"/>
                <a:ea typeface="MS PGothic" charset="0"/>
                <a:cs typeface="Arial" panose="020B0604020202020204" pitchFamily="34" charset="0"/>
              </a:rPr>
              <a:t>Something we can teach and measure</a:t>
            </a:r>
          </a:p>
          <a:p>
            <a:pPr lvl="1">
              <a:buFont typeface="Arial" charset="0"/>
              <a:buChar char="–"/>
              <a:defRPr/>
            </a:pPr>
            <a:r>
              <a:rPr lang="en-US" dirty="0">
                <a:latin typeface="Arial" panose="020B0604020202020204" pitchFamily="34" charset="0"/>
                <a:ea typeface="MS PGothic" charset="0"/>
                <a:cs typeface="Arial" panose="020B0604020202020204" pitchFamily="34" charset="0"/>
              </a:rPr>
              <a:t>Something that has an enormous impact on outcomes for children if/when we teach it</a:t>
            </a:r>
          </a:p>
          <a:p>
            <a:pPr lvl="1">
              <a:buFont typeface="Arial" charset="0"/>
              <a:buChar char="–"/>
              <a:defRPr/>
            </a:pPr>
            <a:endParaRPr lang="en-US" sz="450" dirty="0">
              <a:latin typeface="Arial" panose="020B0604020202020204" pitchFamily="34" charset="0"/>
              <a:ea typeface="MS PGothic" charset="0"/>
              <a:cs typeface="Arial" panose="020B0604020202020204" pitchFamily="34" charset="0"/>
            </a:endParaRPr>
          </a:p>
          <a:p>
            <a:pPr marL="0" indent="0">
              <a:buNone/>
              <a:defRPr/>
            </a:pPr>
            <a:endParaRPr lang="en-US" sz="750" dirty="0">
              <a:latin typeface="Arial" panose="020B0604020202020204" pitchFamily="34" charset="0"/>
              <a:ea typeface="MS PGothic" charset="0"/>
              <a:cs typeface="Arial" panose="020B0604020202020204" pitchFamily="34" charset="0"/>
            </a:endParaRPr>
          </a:p>
          <a:p>
            <a:pPr marL="0" indent="0">
              <a:buNone/>
              <a:defRPr/>
            </a:pPr>
            <a:endParaRPr lang="en-US" sz="750" dirty="0">
              <a:latin typeface="Arial" panose="020B0604020202020204" pitchFamily="34" charset="0"/>
              <a:ea typeface="MS PGothic" charset="0"/>
              <a:cs typeface="Arial" panose="020B0604020202020204" pitchFamily="34" charset="0"/>
            </a:endParaRPr>
          </a:p>
          <a:p>
            <a:pPr marL="0" indent="0">
              <a:buNone/>
              <a:defRPr/>
            </a:pPr>
            <a:endParaRPr lang="en-US" sz="750" dirty="0">
              <a:latin typeface="Arial" panose="020B0604020202020204" pitchFamily="34" charset="0"/>
              <a:ea typeface="MS PGothic" charset="0"/>
              <a:cs typeface="Arial" panose="020B0604020202020204" pitchFamily="34" charset="0"/>
            </a:endParaRPr>
          </a:p>
          <a:p>
            <a:pPr marL="0" indent="0">
              <a:buNone/>
              <a:defRPr/>
            </a:pPr>
            <a:endParaRPr lang="en-US" sz="750" dirty="0">
              <a:latin typeface="Arial" panose="020B0604020202020204" pitchFamily="34" charset="0"/>
              <a:ea typeface="MS PGothic" charset="0"/>
              <a:cs typeface="Arial" panose="020B0604020202020204" pitchFamily="34" charset="0"/>
            </a:endParaRPr>
          </a:p>
          <a:p>
            <a:pPr>
              <a:defRPr/>
            </a:pPr>
            <a:endParaRPr lang="en-US" dirty="0">
              <a:latin typeface="Arial" panose="020B0604020202020204" pitchFamily="34" charset="0"/>
              <a:ea typeface="MS PGothic" charset="0"/>
              <a:cs typeface="Arial" panose="020B0604020202020204" pitchFamily="34" charset="0"/>
            </a:endParaRPr>
          </a:p>
          <a:p>
            <a:pPr>
              <a:defRPr/>
            </a:pPr>
            <a:r>
              <a:rPr lang="en-US" dirty="0">
                <a:latin typeface="Arial" panose="020B0604020202020204" pitchFamily="34" charset="0"/>
                <a:ea typeface="MS PGothic" charset="0"/>
                <a:cs typeface="Arial" panose="020B0604020202020204" pitchFamily="34" charset="0"/>
              </a:rPr>
              <a:t>Not every idea is a BIG idea!</a:t>
            </a:r>
          </a:p>
        </p:txBody>
      </p:sp>
      <p:pic>
        <p:nvPicPr>
          <p:cNvPr id="2" name="Picture 1" descr="Picture of a small faceless figure holding a shining lightbulb."/>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197940" y="3621625"/>
            <a:ext cx="2367377" cy="2276711"/>
          </a:xfrm>
          <a:prstGeom prst="rect">
            <a:avLst/>
          </a:prstGeom>
        </p:spPr>
      </p:pic>
      <p:sp>
        <p:nvSpPr>
          <p:cNvPr id="5" name="TextBox 1"/>
          <p:cNvSpPr txBox="1">
            <a:spLocks noChangeArrowheads="1"/>
          </p:cNvSpPr>
          <p:nvPr/>
        </p:nvSpPr>
        <p:spPr bwMode="auto">
          <a:xfrm>
            <a:off x="8881152" y="6183670"/>
            <a:ext cx="5181600" cy="369332"/>
          </a:xfrm>
          <a:prstGeom prst="rect">
            <a:avLst/>
          </a:prstGeom>
          <a:noFill/>
          <a:ln w="9525">
            <a:noFill/>
            <a:miter lim="800000"/>
            <a:headEnd/>
            <a:tailEnd/>
          </a:ln>
        </p:spPr>
        <p:txBody>
          <a:bodyPr wrap="square">
            <a:spAutoFit/>
          </a:bodyPr>
          <a:lstStyle/>
          <a:p>
            <a:pPr eaLnBrk="1" hangingPunct="1">
              <a:defRPr/>
            </a:pPr>
            <a:r>
              <a:rPr lang="en-US" altLang="en-US" i="1" dirty="0">
                <a:solidFill>
                  <a:srgbClr val="026CB6"/>
                </a:solidFill>
                <a:latin typeface="Arial" panose="020B0604020202020204" pitchFamily="34" charset="0"/>
                <a:ea typeface="MS PGothic" pitchFamily="34" charset="-128"/>
                <a:cs typeface="Arial" pitchFamily="34" charset="0"/>
              </a:rPr>
              <a:t>Coyne, M., February 2015</a:t>
            </a:r>
          </a:p>
        </p:txBody>
      </p:sp>
      <p:sp>
        <p:nvSpPr>
          <p:cNvPr id="6" name="TextBox 5"/>
          <p:cNvSpPr txBox="1"/>
          <p:nvPr/>
        </p:nvSpPr>
        <p:spPr>
          <a:xfrm>
            <a:off x="7486664" y="4960501"/>
            <a:ext cx="1052339" cy="415498"/>
          </a:xfrm>
          <a:prstGeom prst="rect">
            <a:avLst/>
          </a:prstGeom>
          <a:noFill/>
        </p:spPr>
        <p:txBody>
          <a:bodyPr wrap="none" rtlCol="0">
            <a:spAutoFit/>
          </a:bodyPr>
          <a:lstStyle/>
          <a:p>
            <a:r>
              <a:rPr lang="en-US" sz="2100" b="1" dirty="0">
                <a:solidFill>
                  <a:srgbClr val="0070C0"/>
                </a:solidFill>
                <a:latin typeface="Arial" panose="020B0604020202020204" pitchFamily="34" charset="0"/>
              </a:rPr>
              <a:t>PA !!!!!</a:t>
            </a:r>
            <a:endParaRPr lang="en-US" sz="2100" dirty="0">
              <a:latin typeface="Arial" pitchFamily="34" charset="0"/>
            </a:endParaRPr>
          </a:p>
        </p:txBody>
      </p:sp>
      <p:sp>
        <p:nvSpPr>
          <p:cNvPr id="4" name="TextBox 3"/>
          <p:cNvSpPr txBox="1"/>
          <p:nvPr/>
        </p:nvSpPr>
        <p:spPr>
          <a:xfrm>
            <a:off x="4517504" y="4967730"/>
            <a:ext cx="2324675" cy="415498"/>
          </a:xfrm>
          <a:prstGeom prst="rect">
            <a:avLst/>
          </a:prstGeom>
          <a:noFill/>
        </p:spPr>
        <p:txBody>
          <a:bodyPr wrap="none" rtlCol="0">
            <a:spAutoFit/>
          </a:bodyPr>
          <a:lstStyle/>
          <a:p>
            <a:r>
              <a:rPr lang="en-US" sz="2100" b="1" dirty="0">
                <a:solidFill>
                  <a:srgbClr val="0070C0"/>
                </a:solidFill>
                <a:latin typeface="Arial" panose="020B0604020202020204" pitchFamily="34" charset="0"/>
              </a:rPr>
              <a:t>Letter Naming ?!</a:t>
            </a:r>
            <a:endParaRPr lang="en-US" sz="2100" b="1" dirty="0">
              <a:solidFill>
                <a:srgbClr val="0070C0"/>
              </a:solidFill>
              <a:latin typeface="Arial" pitchFamily="34" charset="0"/>
              <a:ea typeface="MS PGothic" charset="0"/>
            </a:endParaRPr>
          </a:p>
        </p:txBody>
      </p:sp>
      <p:sp>
        <p:nvSpPr>
          <p:cNvPr id="3" name="TextBox 2"/>
          <p:cNvSpPr txBox="1"/>
          <p:nvPr/>
        </p:nvSpPr>
        <p:spPr>
          <a:xfrm>
            <a:off x="1189620" y="4967730"/>
            <a:ext cx="2593631" cy="415498"/>
          </a:xfrm>
          <a:prstGeom prst="rect">
            <a:avLst/>
          </a:prstGeom>
          <a:noFill/>
        </p:spPr>
        <p:txBody>
          <a:bodyPr wrap="square" rtlCol="0">
            <a:spAutoFit/>
          </a:bodyPr>
          <a:lstStyle/>
          <a:p>
            <a:r>
              <a:rPr lang="en-US" sz="2100" b="1" dirty="0">
                <a:solidFill>
                  <a:srgbClr val="0070C0"/>
                </a:solidFill>
                <a:latin typeface="Arial" panose="020B0604020202020204" pitchFamily="34" charset="0"/>
              </a:rPr>
              <a:t>Working Memory?</a:t>
            </a:r>
            <a:endParaRPr lang="en-US" sz="2100" dirty="0">
              <a:solidFill>
                <a:srgbClr val="0070C0"/>
              </a:solidFill>
              <a:latin typeface="Arial" pitchFamily="34" charset="0"/>
            </a:endParaRPr>
          </a:p>
        </p:txBody>
      </p:sp>
      <p:pic>
        <p:nvPicPr>
          <p:cNvPr id="7" name="Picture 6" descr="Hill for Literacy Logo"/>
          <p:cNvPicPr>
            <a:picLocks noChangeAspect="1"/>
          </p:cNvPicPr>
          <p:nvPr/>
        </p:nvPicPr>
        <p:blipFill>
          <a:blip r:embed="rId4"/>
          <a:stretch>
            <a:fillRect/>
          </a:stretch>
        </p:blipFill>
        <p:spPr>
          <a:xfrm>
            <a:off x="89276" y="61214"/>
            <a:ext cx="2499577" cy="1609483"/>
          </a:xfrm>
          <a:prstGeom prst="rect">
            <a:avLst/>
          </a:prstGeom>
        </p:spPr>
      </p:pic>
    </p:spTree>
    <p:extLst>
      <p:ext uri="{BB962C8B-B14F-4D97-AF65-F5344CB8AC3E}">
        <p14:creationId xmlns:p14="http://schemas.microsoft.com/office/powerpoint/2010/main" val="25840469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65216" presetClass="entr" presetSubtype="810234159" fill="hold" grpId="0" nodeType="clickEffect">
                                  <p:stCondLst>
                                    <p:cond delay="0"/>
                                  </p:stCondLst>
                                  <p:childTnLst>
                                    <p:set>
                                      <p:cBhvr>
                                        <p:cTn id="6" dur="1" fill="hold">
                                          <p:stCondLst>
                                            <p:cond delay="499"/>
                                          </p:stCondLst>
                                        </p:cTn>
                                        <p:tgtEl>
                                          <p:spTgt spid="295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65216" presetClass="entr" presetSubtype="810234159" fill="hold" grpId="0" nodeType="clickEffect">
                                  <p:stCondLst>
                                    <p:cond delay="0"/>
                                  </p:stCondLst>
                                  <p:childTnLst>
                                    <p:set>
                                      <p:cBhvr>
                                        <p:cTn id="10" dur="1" fill="hold">
                                          <p:stCondLst>
                                            <p:cond delay="499"/>
                                          </p:stCondLst>
                                        </p:cTn>
                                        <p:tgtEl>
                                          <p:spTgt spid="2959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265216" presetClass="entr" presetSubtype="810234159" fill="hold" grpId="0" nodeType="clickEffect">
                                  <p:stCondLst>
                                    <p:cond delay="0"/>
                                  </p:stCondLst>
                                  <p:childTnLst>
                                    <p:set>
                                      <p:cBhvr>
                                        <p:cTn id="14" dur="1" fill="hold">
                                          <p:stCondLst>
                                            <p:cond delay="499"/>
                                          </p:stCondLst>
                                        </p:cTn>
                                        <p:tgtEl>
                                          <p:spTgt spid="295939">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par>
                                <p:cTn id="21" presetID="1" presetClass="entr" presetSubtype="0" fill="hold" grpId="0" nodeType="withEffect">
                                  <p:stCondLst>
                                    <p:cond delay="0"/>
                                  </p:stCondLst>
                                  <p:iterate type="lt">
                                    <p:tmAbs val="0"/>
                                  </p:iterate>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265216" presetClass="entr" presetSubtype="810234159" fill="hold" grpId="0" nodeType="clickEffect">
                                  <p:stCondLst>
                                    <p:cond delay="0"/>
                                  </p:stCondLst>
                                  <p:childTnLst>
                                    <p:set>
                                      <p:cBhvr>
                                        <p:cTn id="26" dur="1" fill="hold">
                                          <p:stCondLst>
                                            <p:cond delay="499"/>
                                          </p:stCondLst>
                                        </p:cTn>
                                        <p:tgtEl>
                                          <p:spTgt spid="295939">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31" presetClass="exit" presetSubtype="0" fill="hold" grpId="1" nodeType="clickEffect">
                                  <p:stCondLst>
                                    <p:cond delay="0"/>
                                  </p:stCondLst>
                                  <p:childTnLst>
                                    <p:anim calcmode="lin" valueType="num">
                                      <p:cBhvr>
                                        <p:cTn id="30" dur="1000"/>
                                        <p:tgtEl>
                                          <p:spTgt spid="3"/>
                                        </p:tgtEl>
                                        <p:attrNameLst>
                                          <p:attrName>ppt_w</p:attrName>
                                        </p:attrNameLst>
                                      </p:cBhvr>
                                      <p:tavLst>
                                        <p:tav tm="0">
                                          <p:val>
                                            <p:strVal val="ppt_w"/>
                                          </p:val>
                                        </p:tav>
                                        <p:tav tm="100000">
                                          <p:val>
                                            <p:fltVal val="0"/>
                                          </p:val>
                                        </p:tav>
                                      </p:tavLst>
                                    </p:anim>
                                    <p:anim calcmode="lin" valueType="num">
                                      <p:cBhvr>
                                        <p:cTn id="31" dur="1000"/>
                                        <p:tgtEl>
                                          <p:spTgt spid="3"/>
                                        </p:tgtEl>
                                        <p:attrNameLst>
                                          <p:attrName>ppt_h</p:attrName>
                                        </p:attrNameLst>
                                      </p:cBhvr>
                                      <p:tavLst>
                                        <p:tav tm="0">
                                          <p:val>
                                            <p:strVal val="ppt_h"/>
                                          </p:val>
                                        </p:tav>
                                        <p:tav tm="100000">
                                          <p:val>
                                            <p:fltVal val="0"/>
                                          </p:val>
                                        </p:tav>
                                      </p:tavLst>
                                    </p:anim>
                                    <p:anim calcmode="lin" valueType="num">
                                      <p:cBhvr>
                                        <p:cTn id="32" dur="1000"/>
                                        <p:tgtEl>
                                          <p:spTgt spid="3"/>
                                        </p:tgtEl>
                                        <p:attrNameLst>
                                          <p:attrName>style.rotation</p:attrName>
                                        </p:attrNameLst>
                                      </p:cBhvr>
                                      <p:tavLst>
                                        <p:tav tm="0">
                                          <p:val>
                                            <p:fltVal val="0"/>
                                          </p:val>
                                        </p:tav>
                                        <p:tav tm="100000">
                                          <p:val>
                                            <p:fltVal val="90"/>
                                          </p:val>
                                        </p:tav>
                                      </p:tavLst>
                                    </p:anim>
                                    <p:animEffect transition="out" filter="fade">
                                      <p:cBhvr>
                                        <p:cTn id="33" dur="1000"/>
                                        <p:tgtEl>
                                          <p:spTgt spid="3"/>
                                        </p:tgtEl>
                                      </p:cBhvr>
                                    </p:animEffect>
                                    <p:set>
                                      <p:cBhvr>
                                        <p:cTn id="34" dur="1" fill="hold">
                                          <p:stCondLst>
                                            <p:cond delay="999"/>
                                          </p:stCondLst>
                                        </p:cTn>
                                        <p:tgtEl>
                                          <p:spTgt spid="3"/>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265216" presetClass="entr" presetSubtype="810234159" fill="hold" grpId="0" nodeType="clickEffect">
                                  <p:stCondLst>
                                    <p:cond delay="0"/>
                                  </p:stCondLst>
                                  <p:childTnLst>
                                    <p:set>
                                      <p:cBhvr>
                                        <p:cTn id="38" dur="1" fill="hold">
                                          <p:stCondLst>
                                            <p:cond delay="499"/>
                                          </p:stCondLst>
                                        </p:cTn>
                                        <p:tgtEl>
                                          <p:spTgt spid="295939">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31" presetClass="exit" presetSubtype="0" fill="hold" grpId="1" nodeType="clickEffect">
                                  <p:stCondLst>
                                    <p:cond delay="0"/>
                                  </p:stCondLst>
                                  <p:childTnLst>
                                    <p:anim calcmode="lin" valueType="num">
                                      <p:cBhvr>
                                        <p:cTn id="42" dur="1000"/>
                                        <p:tgtEl>
                                          <p:spTgt spid="4"/>
                                        </p:tgtEl>
                                        <p:attrNameLst>
                                          <p:attrName>ppt_w</p:attrName>
                                        </p:attrNameLst>
                                      </p:cBhvr>
                                      <p:tavLst>
                                        <p:tav tm="0">
                                          <p:val>
                                            <p:strVal val="ppt_w"/>
                                          </p:val>
                                        </p:tav>
                                        <p:tav tm="100000">
                                          <p:val>
                                            <p:fltVal val="0"/>
                                          </p:val>
                                        </p:tav>
                                      </p:tavLst>
                                    </p:anim>
                                    <p:anim calcmode="lin" valueType="num">
                                      <p:cBhvr>
                                        <p:cTn id="43" dur="1000"/>
                                        <p:tgtEl>
                                          <p:spTgt spid="4"/>
                                        </p:tgtEl>
                                        <p:attrNameLst>
                                          <p:attrName>ppt_h</p:attrName>
                                        </p:attrNameLst>
                                      </p:cBhvr>
                                      <p:tavLst>
                                        <p:tav tm="0">
                                          <p:val>
                                            <p:strVal val="ppt_h"/>
                                          </p:val>
                                        </p:tav>
                                        <p:tav tm="100000">
                                          <p:val>
                                            <p:fltVal val="0"/>
                                          </p:val>
                                        </p:tav>
                                      </p:tavLst>
                                    </p:anim>
                                    <p:anim calcmode="lin" valueType="num">
                                      <p:cBhvr>
                                        <p:cTn id="44" dur="1000"/>
                                        <p:tgtEl>
                                          <p:spTgt spid="4"/>
                                        </p:tgtEl>
                                        <p:attrNameLst>
                                          <p:attrName>style.rotation</p:attrName>
                                        </p:attrNameLst>
                                      </p:cBhvr>
                                      <p:tavLst>
                                        <p:tav tm="0">
                                          <p:val>
                                            <p:fltVal val="0"/>
                                          </p:val>
                                        </p:tav>
                                        <p:tav tm="100000">
                                          <p:val>
                                            <p:fltVal val="90"/>
                                          </p:val>
                                        </p:tav>
                                      </p:tavLst>
                                    </p:anim>
                                    <p:animEffect transition="out" filter="fade">
                                      <p:cBhvr>
                                        <p:cTn id="45" dur="1000"/>
                                        <p:tgtEl>
                                          <p:spTgt spid="4"/>
                                        </p:tgtEl>
                                      </p:cBhvr>
                                    </p:animEffect>
                                    <p:set>
                                      <p:cBhvr>
                                        <p:cTn id="46" dur="1" fill="hold">
                                          <p:stCondLst>
                                            <p:cond delay="999"/>
                                          </p:stCondLst>
                                        </p:cTn>
                                        <p:tgtEl>
                                          <p:spTgt spid="4"/>
                                        </p:tgtEl>
                                        <p:attrNameLst>
                                          <p:attrName>style.visibility</p:attrName>
                                        </p:attrNameLst>
                                      </p:cBhvr>
                                      <p:to>
                                        <p:strVal val="hidden"/>
                                      </p:to>
                                    </p:set>
                                  </p:childTnLst>
                                </p:cTn>
                              </p:par>
                            </p:childTnLst>
                          </p:cTn>
                        </p:par>
                      </p:childTnLst>
                    </p:cTn>
                  </p:par>
                  <p:par>
                    <p:cTn id="47" fill="hold">
                      <p:stCondLst>
                        <p:cond delay="indefinite"/>
                      </p:stCondLst>
                      <p:childTnLst>
                        <p:par>
                          <p:cTn id="48" fill="hold">
                            <p:stCondLst>
                              <p:cond delay="0"/>
                            </p:stCondLst>
                            <p:childTnLst>
                              <p:par>
                                <p:cTn id="49" presetID="27" presetClass="emph" presetSubtype="0" fill="remove" grpId="1" nodeType="clickEffect">
                                  <p:stCondLst>
                                    <p:cond delay="0"/>
                                  </p:stCondLst>
                                  <p:iterate type="lt">
                                    <p:tmPct val="0"/>
                                  </p:iterate>
                                  <p:childTnLst>
                                    <p:animClr clrSpc="rgb" dir="cw">
                                      <p:cBhvr override="childStyle">
                                        <p:cTn id="50" dur="250" autoRev="1" fill="remove"/>
                                        <p:tgtEl>
                                          <p:spTgt spid="6"/>
                                        </p:tgtEl>
                                        <p:attrNameLst>
                                          <p:attrName>style.color</p:attrName>
                                        </p:attrNameLst>
                                      </p:cBhvr>
                                      <p:to>
                                        <a:schemeClr val="bg1"/>
                                      </p:to>
                                    </p:animClr>
                                    <p:animClr clrSpc="rgb" dir="cw">
                                      <p:cBhvr>
                                        <p:cTn id="51" dur="250" autoRev="1" fill="remove"/>
                                        <p:tgtEl>
                                          <p:spTgt spid="6"/>
                                        </p:tgtEl>
                                        <p:attrNameLst>
                                          <p:attrName>fillcolor</p:attrName>
                                        </p:attrNameLst>
                                      </p:cBhvr>
                                      <p:to>
                                        <a:schemeClr val="bg1"/>
                                      </p:to>
                                    </p:animClr>
                                    <p:set>
                                      <p:cBhvr>
                                        <p:cTn id="52" dur="250" autoRev="1" fill="remove"/>
                                        <p:tgtEl>
                                          <p:spTgt spid="6"/>
                                        </p:tgtEl>
                                        <p:attrNameLst>
                                          <p:attrName>fill.type</p:attrName>
                                        </p:attrNameLst>
                                      </p:cBhvr>
                                      <p:to>
                                        <p:strVal val="solid"/>
                                      </p:to>
                                    </p:set>
                                    <p:set>
                                      <p:cBhvr>
                                        <p:cTn id="53" dur="250" autoRev="1" fill="remove"/>
                                        <p:tgtEl>
                                          <p:spTgt spid="6"/>
                                        </p:tgtEl>
                                        <p:attrNameLst>
                                          <p:attrName>fill.on</p:attrName>
                                        </p:attrNameLst>
                                      </p:cBhvr>
                                      <p:to>
                                        <p:strVal val="true"/>
                                      </p:to>
                                    </p:set>
                                  </p:childTnLst>
                                </p:cTn>
                              </p:par>
                            </p:childTnLst>
                          </p:cTn>
                        </p:par>
                      </p:childTnLst>
                    </p:cTn>
                  </p:par>
                  <p:par>
                    <p:cTn id="54" fill="hold">
                      <p:stCondLst>
                        <p:cond delay="indefinite"/>
                      </p:stCondLst>
                      <p:childTnLst>
                        <p:par>
                          <p:cTn id="55" fill="hold">
                            <p:stCondLst>
                              <p:cond delay="0"/>
                            </p:stCondLst>
                            <p:childTnLst>
                              <p:par>
                                <p:cTn id="56" presetID="1" presetClass="exit" presetSubtype="0" fill="hold" grpId="2" nodeType="clickEffect">
                                  <p:stCondLst>
                                    <p:cond delay="0"/>
                                  </p:stCondLst>
                                  <p:iterate type="lt">
                                    <p:tmAbs val="0"/>
                                  </p:iterate>
                                  <p:childTnLst>
                                    <p:set>
                                      <p:cBhvr>
                                        <p:cTn id="57" dur="1" fill="hold">
                                          <p:stCondLst>
                                            <p:cond delay="0"/>
                                          </p:stCondLst>
                                        </p:cTn>
                                        <p:tgtEl>
                                          <p:spTgt spid="6"/>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265216" presetClass="entr" presetSubtype="810234159" fill="hold" grpId="0" nodeType="clickEffect">
                                  <p:stCondLst>
                                    <p:cond delay="0"/>
                                  </p:stCondLst>
                                  <p:childTnLst>
                                    <p:set>
                                      <p:cBhvr>
                                        <p:cTn id="61" dur="1" fill="hold">
                                          <p:stCondLst>
                                            <p:cond delay="499"/>
                                          </p:stCondLst>
                                        </p:cTn>
                                        <p:tgtEl>
                                          <p:spTgt spid="295939">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5939" grpId="0" build="p" bldLvl="2" autoUpdateAnimBg="0"/>
      <p:bldP spid="6" grpId="0"/>
      <p:bldP spid="6" grpId="1"/>
      <p:bldP spid="6" grpId="2"/>
      <p:bldP spid="4" grpId="0"/>
      <p:bldP spid="4" grpId="1"/>
      <p:bldP spid="3" grpId="0"/>
      <p:bldP spid="3"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Box 1"/>
          <p:cNvSpPr txBox="1">
            <a:spLocks noChangeArrowheads="1"/>
          </p:cNvSpPr>
          <p:nvPr/>
        </p:nvSpPr>
        <p:spPr bwMode="auto">
          <a:xfrm>
            <a:off x="3657600" y="165101"/>
            <a:ext cx="8404261" cy="1446550"/>
          </a:xfrm>
          <a:prstGeom prst="rect">
            <a:avLst/>
          </a:prstGeom>
          <a:noFill/>
          <a:ln w="9525">
            <a:noFill/>
            <a:miter lim="800000"/>
            <a:headEnd/>
            <a:tailEnd/>
          </a:ln>
        </p:spPr>
        <p:txBody>
          <a:bodyPr wrap="square">
            <a:spAutoFit/>
          </a:bodyPr>
          <a:lstStyle/>
          <a:p>
            <a:pPr algn="r" eaLnBrk="1" hangingPunct="1">
              <a:defRPr/>
            </a:pPr>
            <a:r>
              <a:rPr lang="en-US" altLang="en-US" sz="4400" i="1" dirty="0">
                <a:solidFill>
                  <a:srgbClr val="3477B2"/>
                </a:solidFill>
                <a:latin typeface="Arial" panose="020B0604020202020204" pitchFamily="34" charset="0"/>
                <a:ea typeface="MS PGothic" pitchFamily="34" charset="-128"/>
                <a:cs typeface="Arial" panose="020B0604020202020204" pitchFamily="34" charset="0"/>
              </a:rPr>
              <a:t>Essential Phonological Awareness Skills</a:t>
            </a:r>
          </a:p>
        </p:txBody>
      </p:sp>
      <p:sp>
        <p:nvSpPr>
          <p:cNvPr id="70659" name="Content Placeholder 2"/>
          <p:cNvSpPr txBox="1">
            <a:spLocks/>
          </p:cNvSpPr>
          <p:nvPr/>
        </p:nvSpPr>
        <p:spPr bwMode="auto">
          <a:xfrm>
            <a:off x="2066926" y="1887876"/>
            <a:ext cx="9994935" cy="5257800"/>
          </a:xfrm>
          <a:prstGeom prst="rect">
            <a:avLst/>
          </a:prstGeom>
          <a:noFill/>
          <a:ln w="9525">
            <a:noFill/>
            <a:miter lim="800000"/>
            <a:headEnd/>
            <a:tailEnd/>
          </a:ln>
        </p:spPr>
        <p:txBody>
          <a:bodyPr/>
          <a:lstStyle/>
          <a:p>
            <a:pPr marL="114300">
              <a:spcBef>
                <a:spcPct val="20000"/>
              </a:spcBef>
              <a:buClr>
                <a:schemeClr val="accent1"/>
              </a:buClr>
              <a:defRPr/>
            </a:pPr>
            <a:r>
              <a:rPr lang="en-US" altLang="ja-JP" sz="4000" b="1" dirty="0">
                <a:latin typeface="Arial" panose="020B0604020202020204" pitchFamily="34" charset="0"/>
                <a:ea typeface="MS PGothic" pitchFamily="34" charset="-128"/>
                <a:cs typeface="Arial" panose="020B0604020202020204" pitchFamily="34" charset="0"/>
              </a:rPr>
              <a:t>“Big Ideas”</a:t>
            </a:r>
          </a:p>
          <a:p>
            <a:pPr marL="114300">
              <a:spcBef>
                <a:spcPct val="20000"/>
              </a:spcBef>
              <a:buClr>
                <a:schemeClr val="accent1"/>
              </a:buClr>
              <a:defRPr/>
            </a:pPr>
            <a:endParaRPr lang="en-US" altLang="en-US" sz="1000" dirty="0">
              <a:latin typeface="Arial" panose="020B0604020202020204" pitchFamily="34" charset="0"/>
              <a:ea typeface="MS PGothic" pitchFamily="34" charset="-128"/>
              <a:cs typeface="Arial" panose="020B0604020202020204" pitchFamily="34" charset="0"/>
            </a:endParaRPr>
          </a:p>
          <a:p>
            <a:pPr marL="114300">
              <a:spcBef>
                <a:spcPct val="20000"/>
              </a:spcBef>
              <a:buClr>
                <a:schemeClr val="accent1"/>
              </a:buClr>
              <a:defRPr/>
            </a:pPr>
            <a:r>
              <a:rPr lang="en-US" altLang="en-US" sz="2800" b="1" i="1" dirty="0">
                <a:latin typeface="Arial" panose="020B0604020202020204" pitchFamily="34" charset="0"/>
                <a:ea typeface="MS PGothic" pitchFamily="34" charset="-128"/>
                <a:cs typeface="Arial" panose="020B0604020202020204" pitchFamily="34" charset="0"/>
              </a:rPr>
              <a:t>Blending at the phoneme level</a:t>
            </a:r>
          </a:p>
          <a:p>
            <a:pPr marL="114300">
              <a:spcBef>
                <a:spcPct val="20000"/>
              </a:spcBef>
              <a:buClr>
                <a:schemeClr val="accent1"/>
              </a:buClr>
              <a:buFontTx/>
              <a:buChar char="•"/>
              <a:defRPr/>
            </a:pPr>
            <a:r>
              <a:rPr lang="en-US" altLang="en-US" sz="2400" dirty="0">
                <a:latin typeface="Arial" panose="020B0604020202020204" pitchFamily="34" charset="0"/>
                <a:ea typeface="MS PGothic" pitchFamily="34" charset="-128"/>
                <a:cs typeface="Arial" panose="020B0604020202020204" pitchFamily="34" charset="0"/>
              </a:rPr>
              <a:t> Putting individual </a:t>
            </a:r>
            <a:r>
              <a:rPr lang="en-US" altLang="en-US" sz="2400" u="sng" dirty="0">
                <a:latin typeface="Arial" panose="020B0604020202020204" pitchFamily="34" charset="0"/>
                <a:ea typeface="MS PGothic" pitchFamily="34" charset="-128"/>
                <a:cs typeface="Arial" panose="020B0604020202020204" pitchFamily="34" charset="0"/>
              </a:rPr>
              <a:t>sounds</a:t>
            </a:r>
            <a:r>
              <a:rPr lang="en-US" altLang="en-US" sz="2400" dirty="0">
                <a:latin typeface="Arial" panose="020B0604020202020204" pitchFamily="34" charset="0"/>
                <a:ea typeface="MS PGothic" pitchFamily="34" charset="-128"/>
                <a:cs typeface="Arial" panose="020B0604020202020204" pitchFamily="34" charset="0"/>
              </a:rPr>
              <a:t> together to make a spoken word</a:t>
            </a:r>
          </a:p>
          <a:p>
            <a:pPr marL="114300">
              <a:spcBef>
                <a:spcPct val="20000"/>
              </a:spcBef>
              <a:buClr>
                <a:schemeClr val="accent1"/>
              </a:buClr>
              <a:buFontTx/>
              <a:buChar char="•"/>
              <a:defRPr/>
            </a:pPr>
            <a:endParaRPr lang="en-US" altLang="en-US" sz="1000" dirty="0">
              <a:latin typeface="Arial" panose="020B0604020202020204" pitchFamily="34" charset="0"/>
              <a:ea typeface="MS PGothic" pitchFamily="34" charset="-128"/>
              <a:cs typeface="Arial" panose="020B0604020202020204" pitchFamily="34" charset="0"/>
            </a:endParaRPr>
          </a:p>
          <a:p>
            <a:pPr marL="114300">
              <a:spcBef>
                <a:spcPct val="20000"/>
              </a:spcBef>
              <a:buClr>
                <a:schemeClr val="accent1"/>
              </a:buClr>
              <a:defRPr/>
            </a:pPr>
            <a:r>
              <a:rPr lang="en-US" altLang="en-US" sz="2200" dirty="0">
                <a:solidFill>
                  <a:srgbClr val="086CB6"/>
                </a:solidFill>
                <a:latin typeface="Arial" panose="020B0604020202020204" pitchFamily="34" charset="0"/>
                <a:ea typeface="MS PGothic" pitchFamily="34" charset="-128"/>
                <a:cs typeface="Arial" panose="020B0604020202020204" pitchFamily="34" charset="0"/>
              </a:rPr>
              <a:t>	</a:t>
            </a:r>
            <a:r>
              <a:rPr lang="en-US" altLang="en-US" sz="3200" b="1" dirty="0">
                <a:solidFill>
                  <a:srgbClr val="086CB6"/>
                </a:solidFill>
                <a:latin typeface="Arial" panose="020B0604020202020204" pitchFamily="34" charset="0"/>
                <a:ea typeface="MS PGothic" pitchFamily="34" charset="-128"/>
                <a:cs typeface="Arial" panose="020B0604020202020204" pitchFamily="34" charset="0"/>
              </a:rPr>
              <a:t>/</a:t>
            </a:r>
            <a:r>
              <a:rPr lang="en-US" altLang="en-US" sz="3200" b="1" dirty="0" err="1">
                <a:solidFill>
                  <a:srgbClr val="086CB6"/>
                </a:solidFill>
                <a:latin typeface="Arial" panose="020B0604020202020204" pitchFamily="34" charset="0"/>
                <a:ea typeface="MS PGothic" pitchFamily="34" charset="-128"/>
                <a:cs typeface="Arial" panose="020B0604020202020204" pitchFamily="34" charset="0"/>
              </a:rPr>
              <a:t>fff</a:t>
            </a:r>
            <a:r>
              <a:rPr lang="en-US" altLang="en-US" sz="3200" b="1" dirty="0">
                <a:solidFill>
                  <a:srgbClr val="086CB6"/>
                </a:solidFill>
                <a:latin typeface="Arial" panose="020B0604020202020204" pitchFamily="34" charset="0"/>
                <a:ea typeface="MS PGothic" pitchFamily="34" charset="-128"/>
                <a:cs typeface="Arial" panose="020B0604020202020204" pitchFamily="34" charset="0"/>
              </a:rPr>
              <a:t>/ - /iii/ - /</a:t>
            </a:r>
            <a:r>
              <a:rPr lang="en-US" altLang="en-US" sz="3200" b="1" dirty="0" err="1">
                <a:solidFill>
                  <a:srgbClr val="086CB6"/>
                </a:solidFill>
                <a:latin typeface="Arial" panose="020B0604020202020204" pitchFamily="34" charset="0"/>
                <a:ea typeface="MS PGothic" pitchFamily="34" charset="-128"/>
                <a:cs typeface="Arial" panose="020B0604020202020204" pitchFamily="34" charset="0"/>
              </a:rPr>
              <a:t>nnn</a:t>
            </a:r>
            <a:r>
              <a:rPr lang="en-US" altLang="en-US" sz="3200" b="1" dirty="0">
                <a:solidFill>
                  <a:srgbClr val="086CB6"/>
                </a:solidFill>
                <a:latin typeface="Arial" panose="020B0604020202020204" pitchFamily="34" charset="0"/>
                <a:ea typeface="MS PGothic" pitchFamily="34" charset="-128"/>
                <a:cs typeface="Arial" panose="020B0604020202020204" pitchFamily="34" charset="0"/>
              </a:rPr>
              <a:t>/   		fin</a:t>
            </a:r>
          </a:p>
          <a:p>
            <a:pPr marL="114300">
              <a:spcBef>
                <a:spcPct val="20000"/>
              </a:spcBef>
              <a:buClr>
                <a:schemeClr val="accent1"/>
              </a:buClr>
              <a:defRPr/>
            </a:pPr>
            <a:endParaRPr lang="en-US" altLang="en-US" sz="1000" b="1" i="1" dirty="0">
              <a:latin typeface="Arial" panose="020B0604020202020204" pitchFamily="34" charset="0"/>
              <a:ea typeface="MS PGothic" pitchFamily="34" charset="-128"/>
              <a:cs typeface="Arial" panose="020B0604020202020204" pitchFamily="34" charset="0"/>
            </a:endParaRPr>
          </a:p>
          <a:p>
            <a:pPr marL="114300">
              <a:spcBef>
                <a:spcPct val="20000"/>
              </a:spcBef>
              <a:buClr>
                <a:schemeClr val="accent1"/>
              </a:buClr>
              <a:defRPr/>
            </a:pPr>
            <a:r>
              <a:rPr lang="en-US" altLang="en-US" sz="2800" b="1" i="1" dirty="0">
                <a:latin typeface="Arial" panose="020B0604020202020204" pitchFamily="34" charset="0"/>
                <a:ea typeface="MS PGothic" pitchFamily="34" charset="-128"/>
                <a:cs typeface="Arial" panose="020B0604020202020204" pitchFamily="34" charset="0"/>
              </a:rPr>
              <a:t>Segmenting at the phoneme level</a:t>
            </a:r>
          </a:p>
          <a:p>
            <a:pPr marL="114300">
              <a:spcBef>
                <a:spcPct val="20000"/>
              </a:spcBef>
              <a:buClr>
                <a:schemeClr val="accent1"/>
              </a:buClr>
              <a:buFontTx/>
              <a:buChar char="•"/>
              <a:defRPr/>
            </a:pPr>
            <a:r>
              <a:rPr lang="en-US" altLang="en-US" sz="2400" dirty="0">
                <a:latin typeface="Arial" panose="020B0604020202020204" pitchFamily="34" charset="0"/>
                <a:ea typeface="MS PGothic" pitchFamily="34" charset="-128"/>
                <a:cs typeface="Arial" panose="020B0604020202020204" pitchFamily="34" charset="0"/>
              </a:rPr>
              <a:t> Pulling individual </a:t>
            </a:r>
            <a:r>
              <a:rPr lang="en-US" altLang="en-US" sz="2400" u="sng" dirty="0">
                <a:latin typeface="Arial" panose="020B0604020202020204" pitchFamily="34" charset="0"/>
                <a:ea typeface="MS PGothic" pitchFamily="34" charset="-128"/>
                <a:cs typeface="Arial" panose="020B0604020202020204" pitchFamily="34" charset="0"/>
              </a:rPr>
              <a:t>sounds</a:t>
            </a:r>
            <a:r>
              <a:rPr lang="en-US" altLang="en-US" sz="2400" dirty="0">
                <a:latin typeface="Arial" panose="020B0604020202020204" pitchFamily="34" charset="0"/>
                <a:ea typeface="MS PGothic" pitchFamily="34" charset="-128"/>
                <a:cs typeface="Arial" panose="020B0604020202020204" pitchFamily="34" charset="0"/>
              </a:rPr>
              <a:t> apart in a spoken word</a:t>
            </a:r>
          </a:p>
          <a:p>
            <a:pPr marL="114300">
              <a:spcBef>
                <a:spcPct val="20000"/>
              </a:spcBef>
              <a:buClr>
                <a:schemeClr val="accent1"/>
              </a:buClr>
              <a:buFontTx/>
              <a:buChar char="•"/>
              <a:defRPr/>
            </a:pPr>
            <a:endParaRPr lang="en-US" altLang="en-US" sz="1100" dirty="0">
              <a:latin typeface="Arial" panose="020B0604020202020204" pitchFamily="34" charset="0"/>
              <a:ea typeface="MS PGothic" pitchFamily="34" charset="-128"/>
              <a:cs typeface="Arial" panose="020B0604020202020204" pitchFamily="34" charset="0"/>
            </a:endParaRPr>
          </a:p>
          <a:p>
            <a:pPr marL="114300">
              <a:spcBef>
                <a:spcPct val="20000"/>
              </a:spcBef>
              <a:buClr>
                <a:schemeClr val="accent1"/>
              </a:buClr>
              <a:defRPr/>
            </a:pPr>
            <a:r>
              <a:rPr lang="en-US" altLang="en-US" sz="3200" dirty="0">
                <a:solidFill>
                  <a:srgbClr val="086CB6"/>
                </a:solidFill>
                <a:latin typeface="Arial" panose="020B0604020202020204" pitchFamily="34" charset="0"/>
                <a:ea typeface="MS PGothic" pitchFamily="34" charset="-128"/>
                <a:cs typeface="Arial" panose="020B0604020202020204" pitchFamily="34" charset="0"/>
              </a:rPr>
              <a:t>	</a:t>
            </a:r>
            <a:r>
              <a:rPr lang="en-US" altLang="en-US" sz="3200" b="1" dirty="0">
                <a:solidFill>
                  <a:srgbClr val="086CB6"/>
                </a:solidFill>
                <a:latin typeface="Arial" panose="020B0604020202020204" pitchFamily="34" charset="0"/>
                <a:ea typeface="MS PGothic" pitchFamily="34" charset="-128"/>
                <a:cs typeface="Arial" panose="020B0604020202020204" pitchFamily="34" charset="0"/>
              </a:rPr>
              <a:t>fin		/</a:t>
            </a:r>
            <a:r>
              <a:rPr lang="en-US" altLang="en-US" sz="3200" b="1" dirty="0" err="1">
                <a:solidFill>
                  <a:srgbClr val="086CB6"/>
                </a:solidFill>
                <a:latin typeface="Arial" panose="020B0604020202020204" pitchFamily="34" charset="0"/>
                <a:ea typeface="MS PGothic" pitchFamily="34" charset="-128"/>
                <a:cs typeface="Arial" panose="020B0604020202020204" pitchFamily="34" charset="0"/>
              </a:rPr>
              <a:t>fff</a:t>
            </a:r>
            <a:r>
              <a:rPr lang="en-US" altLang="en-US" sz="3200" b="1" dirty="0">
                <a:solidFill>
                  <a:srgbClr val="086CB6"/>
                </a:solidFill>
                <a:latin typeface="Arial" panose="020B0604020202020204" pitchFamily="34" charset="0"/>
                <a:ea typeface="MS PGothic" pitchFamily="34" charset="-128"/>
                <a:cs typeface="Arial" panose="020B0604020202020204" pitchFamily="34" charset="0"/>
              </a:rPr>
              <a:t>/ - /iii/ - /</a:t>
            </a:r>
            <a:r>
              <a:rPr lang="en-US" altLang="en-US" sz="3200" b="1" dirty="0" err="1">
                <a:solidFill>
                  <a:srgbClr val="086CB6"/>
                </a:solidFill>
                <a:latin typeface="Arial" panose="020B0604020202020204" pitchFamily="34" charset="0"/>
                <a:ea typeface="MS PGothic" pitchFamily="34" charset="-128"/>
                <a:cs typeface="Arial" panose="020B0604020202020204" pitchFamily="34" charset="0"/>
              </a:rPr>
              <a:t>nnn</a:t>
            </a:r>
            <a:r>
              <a:rPr lang="en-US" altLang="en-US" sz="3200" b="1" dirty="0">
                <a:solidFill>
                  <a:srgbClr val="086CB6"/>
                </a:solidFill>
                <a:latin typeface="Arial" panose="020B0604020202020204" pitchFamily="34" charset="0"/>
                <a:ea typeface="MS PGothic" pitchFamily="34" charset="-128"/>
                <a:cs typeface="Arial" panose="020B0604020202020204" pitchFamily="34" charset="0"/>
              </a:rPr>
              <a:t>/ </a:t>
            </a:r>
          </a:p>
          <a:p>
            <a:pPr marL="114300">
              <a:spcBef>
                <a:spcPct val="20000"/>
              </a:spcBef>
              <a:buClr>
                <a:schemeClr val="accent1"/>
              </a:buClr>
              <a:defRPr/>
            </a:pPr>
            <a:endParaRPr lang="en-US" altLang="en-US" sz="3200" b="1" dirty="0">
              <a:solidFill>
                <a:srgbClr val="404040"/>
              </a:solidFill>
              <a:latin typeface="+mj-lt"/>
              <a:ea typeface="MS PGothic" pitchFamily="34" charset="-128"/>
              <a:cs typeface="Tahoma" pitchFamily="34" charset="0"/>
            </a:endParaRPr>
          </a:p>
        </p:txBody>
      </p:sp>
      <p:cxnSp>
        <p:nvCxnSpPr>
          <p:cNvPr id="4" name="Straight Arrow Connector 3" descr="This is an arrow showing the blending of the individual sounds in the word &quot;fin.&quot;"/>
          <p:cNvCxnSpPr>
            <a:cxnSpLocks noChangeShapeType="1"/>
          </p:cNvCxnSpPr>
          <p:nvPr/>
        </p:nvCxnSpPr>
        <p:spPr bwMode="auto">
          <a:xfrm>
            <a:off x="6321480" y="4230384"/>
            <a:ext cx="917575" cy="0"/>
          </a:xfrm>
          <a:prstGeom prst="straightConnector1">
            <a:avLst/>
          </a:prstGeom>
          <a:noFill/>
          <a:ln w="57150">
            <a:solidFill>
              <a:schemeClr val="tx1"/>
            </a:solidFill>
            <a:round/>
            <a:headEnd/>
            <a:tailEnd type="arrow" w="med" len="med"/>
          </a:ln>
          <a:effectLst>
            <a:outerShdw blurRad="63500" dist="20000" dir="5400000" rotWithShape="0">
              <a:srgbClr val="000000">
                <a:alpha val="37999"/>
              </a:srgbClr>
            </a:outerShdw>
          </a:effectLst>
          <a:extLst>
            <a:ext uri="{909E8E84-426E-40dd-AFC4-6F175D3DCCD1}"/>
          </a:extLst>
        </p:spPr>
      </p:cxnSp>
      <p:cxnSp>
        <p:nvCxnSpPr>
          <p:cNvPr id="5" name="Straight Arrow Connector 4" descr="This is an arrow showing the whole word &quot;fin&quot; being segmented into its individual sounds."/>
          <p:cNvCxnSpPr>
            <a:cxnSpLocks noChangeShapeType="1"/>
          </p:cNvCxnSpPr>
          <p:nvPr/>
        </p:nvCxnSpPr>
        <p:spPr bwMode="auto">
          <a:xfrm>
            <a:off x="3808414" y="6166206"/>
            <a:ext cx="915987" cy="0"/>
          </a:xfrm>
          <a:prstGeom prst="straightConnector1">
            <a:avLst/>
          </a:prstGeom>
          <a:noFill/>
          <a:ln w="57150">
            <a:solidFill>
              <a:schemeClr val="tx1"/>
            </a:solidFill>
            <a:round/>
            <a:headEnd/>
            <a:tailEnd type="arrow" w="med" len="med"/>
          </a:ln>
          <a:effectLst>
            <a:outerShdw blurRad="63500" dist="20000" dir="5400000" rotWithShape="0">
              <a:srgbClr val="000000">
                <a:alpha val="37999"/>
              </a:srgbClr>
            </a:outerShdw>
          </a:effectLst>
          <a:extLst>
            <a:ext uri="{909E8E84-426E-40dd-AFC4-6F175D3DCCD1}"/>
          </a:extLst>
        </p:spPr>
      </p:cxnSp>
      <p:sp>
        <p:nvSpPr>
          <p:cNvPr id="70662" name="TextBox 5"/>
          <p:cNvSpPr txBox="1">
            <a:spLocks noChangeArrowheads="1"/>
          </p:cNvSpPr>
          <p:nvPr/>
        </p:nvSpPr>
        <p:spPr bwMode="auto">
          <a:xfrm>
            <a:off x="9166261" y="6248400"/>
            <a:ext cx="2895600" cy="369888"/>
          </a:xfrm>
          <a:prstGeom prst="rect">
            <a:avLst/>
          </a:prstGeom>
          <a:noFill/>
          <a:ln w="9525">
            <a:noFill/>
            <a:miter lim="800000"/>
            <a:headEnd/>
            <a:tailEnd/>
          </a:ln>
        </p:spPr>
        <p:txBody>
          <a:bodyPr>
            <a:spAutoFit/>
          </a:bodyPr>
          <a:lstStyle/>
          <a:p>
            <a:pPr eaLnBrk="1" hangingPunct="1">
              <a:defRPr/>
            </a:pPr>
            <a:r>
              <a:rPr lang="en-US" altLang="en-US" dirty="0" err="1">
                <a:latin typeface="+mj-lt"/>
                <a:ea typeface="MS PGothic" pitchFamily="34" charset="-128"/>
              </a:rPr>
              <a:t>Coyne,M</a:t>
            </a:r>
            <a:r>
              <a:rPr lang="en-US" altLang="en-US" dirty="0">
                <a:latin typeface="+mj-lt"/>
                <a:ea typeface="MS PGothic" pitchFamily="34" charset="-128"/>
              </a:rPr>
              <a:t>., February 2015</a:t>
            </a:r>
          </a:p>
        </p:txBody>
      </p:sp>
      <p:pic>
        <p:nvPicPr>
          <p:cNvPr id="2" name="Picture 1" descr="Hill for Literacy Logo"/>
          <p:cNvPicPr>
            <a:picLocks noChangeAspect="1"/>
          </p:cNvPicPr>
          <p:nvPr/>
        </p:nvPicPr>
        <p:blipFill>
          <a:blip r:embed="rId3"/>
          <a:stretch>
            <a:fillRect/>
          </a:stretch>
        </p:blipFill>
        <p:spPr>
          <a:xfrm>
            <a:off x="89276" y="83634"/>
            <a:ext cx="2499577" cy="1609483"/>
          </a:xfrm>
          <a:prstGeom prst="rect">
            <a:avLst/>
          </a:prstGeom>
        </p:spPr>
      </p:pic>
      <p:sp>
        <p:nvSpPr>
          <p:cNvPr id="3" name="Title 2">
            <a:extLst>
              <a:ext uri="{FF2B5EF4-FFF2-40B4-BE49-F238E27FC236}">
                <a16:creationId xmlns:a16="http://schemas.microsoft.com/office/drawing/2014/main" id="{BDE31DA9-5C86-48C6-900A-533544F34B7A}"/>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pPr>
              <a:defRPr/>
            </a:pPr>
            <a:r>
              <a:rPr lang="en-US" altLang="en-US" i="1" dirty="0">
                <a:solidFill>
                  <a:srgbClr val="3477B2"/>
                </a:solidFill>
                <a:latin typeface="Arial" panose="020B0604020202020204" pitchFamily="34" charset="0"/>
                <a:ea typeface="MS PGothic" pitchFamily="34" charset="-128"/>
                <a:cs typeface="Arial" panose="020B0604020202020204" pitchFamily="34" charset="0"/>
              </a:rPr>
              <a:t>Essential Phonological Awareness Skills</a:t>
            </a:r>
          </a:p>
        </p:txBody>
      </p:sp>
    </p:spTree>
    <p:extLst>
      <p:ext uri="{BB962C8B-B14F-4D97-AF65-F5344CB8AC3E}">
        <p14:creationId xmlns:p14="http://schemas.microsoft.com/office/powerpoint/2010/main" val="3389433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Text Box 3"/>
          <p:cNvSpPr txBox="1">
            <a:spLocks noChangeArrowheads="1"/>
          </p:cNvSpPr>
          <p:nvPr/>
        </p:nvSpPr>
        <p:spPr bwMode="auto">
          <a:xfrm>
            <a:off x="6343008" y="390309"/>
            <a:ext cx="6172200" cy="769441"/>
          </a:xfrm>
          <a:prstGeom prst="rect">
            <a:avLst/>
          </a:prstGeom>
          <a:noFill/>
          <a:ln w="9525">
            <a:noFill/>
            <a:miter lim="800000"/>
            <a:headEnd/>
            <a:tailEnd/>
          </a:ln>
        </p:spPr>
        <p:txBody>
          <a:bodyPr>
            <a:spAutoFit/>
          </a:bodyPr>
          <a:lstStyle/>
          <a:p>
            <a:pPr>
              <a:spcBef>
                <a:spcPct val="50000"/>
              </a:spcBef>
              <a:defRPr/>
            </a:pPr>
            <a:r>
              <a:rPr lang="en-US" altLang="en-US" sz="4400" dirty="0">
                <a:solidFill>
                  <a:srgbClr val="086CB6"/>
                </a:solidFill>
                <a:latin typeface="Arial" panose="020B0604020202020204" pitchFamily="34" charset="0"/>
                <a:ea typeface="MS PGothic" panose="020B0600070205080204" pitchFamily="34" charset="-128"/>
              </a:rPr>
              <a:t>Scaffolded Instruction</a:t>
            </a:r>
          </a:p>
        </p:txBody>
      </p:sp>
      <p:sp>
        <p:nvSpPr>
          <p:cNvPr id="60420" name="Text Box 4"/>
          <p:cNvSpPr txBox="1">
            <a:spLocks noChangeArrowheads="1"/>
          </p:cNvSpPr>
          <p:nvPr/>
        </p:nvSpPr>
        <p:spPr bwMode="auto">
          <a:xfrm>
            <a:off x="626724" y="1646239"/>
            <a:ext cx="10859784" cy="1569660"/>
          </a:xfrm>
          <a:prstGeom prst="rect">
            <a:avLst/>
          </a:prstGeom>
          <a:noFill/>
          <a:ln w="9525">
            <a:noFill/>
            <a:miter lim="800000"/>
            <a:headEnd/>
            <a:tailEnd/>
          </a:ln>
        </p:spPr>
        <p:txBody>
          <a:bodyPr wrap="square">
            <a:spAutoFit/>
          </a:bodyPr>
          <a:lstStyle/>
          <a:p>
            <a:pPr marL="342900" indent="-342900">
              <a:spcBef>
                <a:spcPct val="50000"/>
              </a:spcBef>
              <a:buClr>
                <a:srgbClr val="086CB6"/>
              </a:buClr>
              <a:buFont typeface="Arial" panose="020B0604020202020204" pitchFamily="34" charset="0"/>
              <a:buChar char="•"/>
              <a:defRPr/>
            </a:pPr>
            <a:r>
              <a:rPr lang="en-US" altLang="en-US" sz="3200" dirty="0">
                <a:latin typeface="Arial" panose="020B0604020202020204" pitchFamily="34" charset="0"/>
                <a:ea typeface="MS PGothic" panose="020B0600070205080204" pitchFamily="34" charset="-128"/>
              </a:rPr>
              <a:t>Students with intensive learning needs require </a:t>
            </a:r>
            <a:r>
              <a:rPr lang="en-US" altLang="en-US" sz="3200" dirty="0">
                <a:solidFill>
                  <a:srgbClr val="0070C0"/>
                </a:solidFill>
                <a:latin typeface="Arial" panose="020B0604020202020204" pitchFamily="34" charset="0"/>
                <a:ea typeface="MS PGothic" panose="020B0600070205080204" pitchFamily="34" charset="-128"/>
              </a:rPr>
              <a:t>substantial supports </a:t>
            </a:r>
            <a:r>
              <a:rPr lang="en-US" altLang="en-US" sz="3200" dirty="0">
                <a:latin typeface="Arial" panose="020B0604020202020204" pitchFamily="34" charset="0"/>
                <a:ea typeface="MS PGothic" panose="020B0600070205080204" pitchFamily="34" charset="-128"/>
              </a:rPr>
              <a:t>to gain cognitive access to the complexities of information.</a:t>
            </a:r>
          </a:p>
        </p:txBody>
      </p:sp>
      <p:sp>
        <p:nvSpPr>
          <p:cNvPr id="60421" name="Text Box 5"/>
          <p:cNvSpPr txBox="1">
            <a:spLocks noChangeArrowheads="1"/>
          </p:cNvSpPr>
          <p:nvPr/>
        </p:nvSpPr>
        <p:spPr bwMode="auto">
          <a:xfrm>
            <a:off x="626723" y="3255722"/>
            <a:ext cx="10274157" cy="1077218"/>
          </a:xfrm>
          <a:prstGeom prst="rect">
            <a:avLst/>
          </a:prstGeom>
          <a:noFill/>
          <a:ln w="9525">
            <a:noFill/>
            <a:miter lim="800000"/>
            <a:headEnd/>
            <a:tailEnd/>
          </a:ln>
        </p:spPr>
        <p:txBody>
          <a:bodyPr wrap="square">
            <a:spAutoFit/>
          </a:bodyPr>
          <a:lstStyle/>
          <a:p>
            <a:pPr marL="457200" indent="-457200">
              <a:spcBef>
                <a:spcPct val="50000"/>
              </a:spcBef>
              <a:buClr>
                <a:srgbClr val="086CB6"/>
              </a:buClr>
              <a:buFont typeface="Arial" panose="020B0604020202020204" pitchFamily="34" charset="0"/>
              <a:buChar char="•"/>
              <a:defRPr/>
            </a:pPr>
            <a:r>
              <a:rPr lang="en-US" altLang="en-US" sz="3200" dirty="0">
                <a:latin typeface="Arial" panose="020B0604020202020204" pitchFamily="34" charset="0"/>
                <a:ea typeface="MS PGothic" panose="020B0600070205080204" pitchFamily="34" charset="-128"/>
              </a:rPr>
              <a:t>Instructional scaffolding is support that </a:t>
            </a:r>
            <a:r>
              <a:rPr lang="en-US" altLang="en-US" sz="3200" dirty="0">
                <a:solidFill>
                  <a:srgbClr val="0070C0"/>
                </a:solidFill>
                <a:latin typeface="Arial" panose="020B0604020202020204" pitchFamily="34" charset="0"/>
                <a:ea typeface="MS PGothic" panose="020B0600070205080204" pitchFamily="34" charset="-128"/>
              </a:rPr>
              <a:t>teachers and materials</a:t>
            </a:r>
            <a:r>
              <a:rPr lang="en-US" altLang="en-US" sz="3200" dirty="0">
                <a:latin typeface="Arial" panose="020B0604020202020204" pitchFamily="34" charset="0"/>
                <a:ea typeface="MS PGothic" panose="020B0600070205080204" pitchFamily="34" charset="-128"/>
              </a:rPr>
              <a:t> provide learners during instruction. </a:t>
            </a:r>
          </a:p>
        </p:txBody>
      </p:sp>
      <p:sp>
        <p:nvSpPr>
          <p:cNvPr id="60422" name="Text Box 6"/>
          <p:cNvSpPr txBox="1">
            <a:spLocks noChangeArrowheads="1"/>
          </p:cNvSpPr>
          <p:nvPr/>
        </p:nvSpPr>
        <p:spPr bwMode="auto">
          <a:xfrm>
            <a:off x="626723" y="4372763"/>
            <a:ext cx="10952252" cy="2062103"/>
          </a:xfrm>
          <a:prstGeom prst="rect">
            <a:avLst/>
          </a:prstGeom>
          <a:noFill/>
          <a:ln w="9525">
            <a:noFill/>
            <a:miter lim="800000"/>
            <a:headEnd/>
            <a:tailEnd/>
          </a:ln>
        </p:spPr>
        <p:txBody>
          <a:bodyPr wrap="square">
            <a:spAutoFit/>
          </a:bodyPr>
          <a:lstStyle/>
          <a:p>
            <a:pPr marL="457200" indent="-457200">
              <a:buFont typeface="Arial" panose="020B0604020202020204" pitchFamily="34" charset="0"/>
              <a:buChar char="•"/>
              <a:defRPr/>
            </a:pPr>
            <a:r>
              <a:rPr lang="en-US" altLang="en-US" sz="3200" dirty="0">
                <a:solidFill>
                  <a:srgbClr val="0070C0"/>
                </a:solidFill>
                <a:latin typeface="Arial" panose="020B0604020202020204" pitchFamily="34" charset="0"/>
                <a:ea typeface="MS PGothic" panose="020B0600070205080204" pitchFamily="34" charset="-128"/>
              </a:rPr>
              <a:t>Scaffolds </a:t>
            </a:r>
            <a:r>
              <a:rPr lang="en-US" altLang="en-US" sz="3200" dirty="0">
                <a:latin typeface="Arial" panose="020B0604020202020204" pitchFamily="34" charset="0"/>
                <a:ea typeface="MS PGothic" panose="020B0600070205080204" pitchFamily="34" charset="-128"/>
              </a:rPr>
              <a:t>are mediated by the specific needs of the learner and are </a:t>
            </a:r>
            <a:r>
              <a:rPr lang="en-US" altLang="en-US" sz="3200" dirty="0">
                <a:solidFill>
                  <a:srgbClr val="0070C0"/>
                </a:solidFill>
                <a:latin typeface="Arial" panose="020B0604020202020204" pitchFamily="34" charset="0"/>
                <a:ea typeface="MS PGothic" panose="020B0600070205080204" pitchFamily="34" charset="-128"/>
              </a:rPr>
              <a:t>gradually withdrawn </a:t>
            </a:r>
            <a:r>
              <a:rPr lang="en-US" altLang="en-US" sz="3200" dirty="0">
                <a:latin typeface="Arial" panose="020B0604020202020204" pitchFamily="34" charset="0"/>
                <a:ea typeface="MS PGothic" panose="020B0600070205080204" pitchFamily="34" charset="-128"/>
              </a:rPr>
              <a:t>once mastery is demonstrated so that students can begin to apply skills independently.</a:t>
            </a:r>
          </a:p>
        </p:txBody>
      </p:sp>
      <p:pic>
        <p:nvPicPr>
          <p:cNvPr id="2" name="Picture 1" descr="Hill for Literacy Logo"/>
          <p:cNvPicPr>
            <a:picLocks noChangeAspect="1"/>
          </p:cNvPicPr>
          <p:nvPr/>
        </p:nvPicPr>
        <p:blipFill>
          <a:blip r:embed="rId3"/>
          <a:stretch>
            <a:fillRect/>
          </a:stretch>
        </p:blipFill>
        <p:spPr>
          <a:xfrm>
            <a:off x="0" y="36756"/>
            <a:ext cx="2499577" cy="1609483"/>
          </a:xfrm>
          <a:prstGeom prst="rect">
            <a:avLst/>
          </a:prstGeom>
        </p:spPr>
      </p:pic>
      <p:sp>
        <p:nvSpPr>
          <p:cNvPr id="3" name="Title 2">
            <a:extLst>
              <a:ext uri="{FF2B5EF4-FFF2-40B4-BE49-F238E27FC236}">
                <a16:creationId xmlns:a16="http://schemas.microsoft.com/office/drawing/2014/main" id="{9771E974-AA6E-499C-A206-900DD9540CF2}"/>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Scaffolded Instruction</a:t>
            </a:r>
          </a:p>
        </p:txBody>
      </p:sp>
    </p:spTree>
    <p:extLst>
      <p:ext uri="{BB962C8B-B14F-4D97-AF65-F5344CB8AC3E}">
        <p14:creationId xmlns:p14="http://schemas.microsoft.com/office/powerpoint/2010/main" val="1378160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5"/>
          <p:cNvSpPr>
            <a:spLocks noChangeArrowheads="1"/>
          </p:cNvSpPr>
          <p:nvPr/>
        </p:nvSpPr>
        <p:spPr bwMode="auto">
          <a:xfrm>
            <a:off x="339048" y="1718072"/>
            <a:ext cx="11630346" cy="5152231"/>
          </a:xfrm>
          <a:prstGeom prst="rect">
            <a:avLst/>
          </a:prstGeom>
          <a:noFill/>
          <a:ln w="9525">
            <a:noFill/>
            <a:miter lim="800000"/>
            <a:headEnd/>
            <a:tailEnd/>
          </a:ln>
        </p:spPr>
        <p:txBody>
          <a:bodyPr lIns="91429" tIns="45714" rIns="91429" bIns="45714"/>
          <a:lstStyle/>
          <a:p>
            <a:pPr marL="382588" indent="-382588" defTabSz="1019175">
              <a:lnSpc>
                <a:spcPct val="90000"/>
              </a:lnSpc>
              <a:spcBef>
                <a:spcPct val="50000"/>
              </a:spcBef>
              <a:buClr>
                <a:srgbClr val="086CB6"/>
              </a:buClr>
              <a:buFontTx/>
              <a:buChar char="•"/>
              <a:defRPr/>
            </a:pPr>
            <a:r>
              <a:rPr lang="en-US" altLang="en-US" sz="2800" b="1" u="sng" dirty="0">
                <a:latin typeface="Arial" panose="020B0604020202020204" pitchFamily="34" charset="0"/>
                <a:ea typeface="MS PGothic" panose="020B0600070205080204" pitchFamily="34" charset="-128"/>
              </a:rPr>
              <a:t>Systematically</a:t>
            </a:r>
            <a:r>
              <a:rPr lang="en-US" altLang="en-US" sz="2800" dirty="0">
                <a:latin typeface="Arial" panose="020B0604020202020204" pitchFamily="34" charset="0"/>
                <a:ea typeface="MS PGothic" panose="020B0600070205080204" pitchFamily="34" charset="-128"/>
              </a:rPr>
              <a:t> introduces concepts and skills, beginning with easier tasks and progressing to more difficult ones.</a:t>
            </a:r>
          </a:p>
          <a:p>
            <a:pPr marL="382588" indent="-382588" defTabSz="1019175">
              <a:lnSpc>
                <a:spcPct val="90000"/>
              </a:lnSpc>
              <a:spcBef>
                <a:spcPct val="50000"/>
              </a:spcBef>
              <a:buClr>
                <a:srgbClr val="086CB6"/>
              </a:buClr>
              <a:buFontTx/>
              <a:buChar char="•"/>
              <a:defRPr/>
            </a:pPr>
            <a:r>
              <a:rPr lang="en-US" altLang="en-US" sz="2800" dirty="0">
                <a:latin typeface="Arial" panose="020B0604020202020204" pitchFamily="34" charset="0"/>
                <a:ea typeface="MS PGothic" panose="020B0600070205080204" pitchFamily="34" charset="-128"/>
              </a:rPr>
              <a:t>Careful and intentional </a:t>
            </a:r>
            <a:r>
              <a:rPr lang="en-US" altLang="en-US" sz="2800" b="1" u="sng" dirty="0">
                <a:latin typeface="Arial" panose="020B0604020202020204" pitchFamily="34" charset="0"/>
                <a:ea typeface="MS PGothic" panose="020B0600070205080204" pitchFamily="34" charset="-128"/>
              </a:rPr>
              <a:t>example selection</a:t>
            </a:r>
            <a:r>
              <a:rPr lang="en-US" altLang="en-US" sz="2800" dirty="0">
                <a:latin typeface="Arial" panose="020B0604020202020204" pitchFamily="34" charset="0"/>
                <a:ea typeface="MS PGothic" panose="020B0600070205080204" pitchFamily="34" charset="-128"/>
              </a:rPr>
              <a:t>:</a:t>
            </a:r>
          </a:p>
          <a:p>
            <a:pPr marL="839788" lvl="1" indent="-382588" defTabSz="1019175">
              <a:lnSpc>
                <a:spcPct val="90000"/>
              </a:lnSpc>
              <a:spcBef>
                <a:spcPts val="1075"/>
              </a:spcBef>
              <a:buClr>
                <a:srgbClr val="086CB6"/>
              </a:buClr>
              <a:buFontTx/>
              <a:buChar char="•"/>
              <a:defRPr/>
            </a:pPr>
            <a:r>
              <a:rPr lang="en-US" altLang="en-US" sz="2800" dirty="0">
                <a:latin typeface="Arial" panose="020B0604020202020204" pitchFamily="34" charset="0"/>
                <a:ea typeface="MS PGothic" panose="020B0600070205080204" pitchFamily="34" charset="-128"/>
              </a:rPr>
              <a:t>Introduction/ Guided Practice/ Independent Practice</a:t>
            </a:r>
          </a:p>
          <a:p>
            <a:pPr marL="382588" indent="-382588" defTabSz="1019175">
              <a:lnSpc>
                <a:spcPct val="90000"/>
              </a:lnSpc>
              <a:spcBef>
                <a:spcPct val="50000"/>
              </a:spcBef>
              <a:buClr>
                <a:srgbClr val="086CB6"/>
              </a:buClr>
              <a:buFontTx/>
              <a:buChar char="•"/>
              <a:defRPr/>
            </a:pPr>
            <a:r>
              <a:rPr lang="en-US" altLang="en-US" sz="2800" dirty="0">
                <a:latin typeface="Arial" panose="020B0604020202020204" pitchFamily="34" charset="0"/>
                <a:ea typeface="MS PGothic" panose="020B0600070205080204" pitchFamily="34" charset="-128"/>
              </a:rPr>
              <a:t>Reinforces and </a:t>
            </a:r>
            <a:r>
              <a:rPr lang="en-US" altLang="en-US" sz="2800" b="1" u="sng" dirty="0">
                <a:latin typeface="Arial" panose="020B0604020202020204" pitchFamily="34" charset="0"/>
                <a:ea typeface="MS PGothic" panose="020B0600070205080204" pitchFamily="34" charset="-128"/>
              </a:rPr>
              <a:t>builds on previously taught </a:t>
            </a:r>
            <a:r>
              <a:rPr lang="en-US" altLang="en-US" sz="2800" dirty="0">
                <a:latin typeface="Arial" panose="020B0604020202020204" pitchFamily="34" charset="0"/>
                <a:ea typeface="MS PGothic" panose="020B0600070205080204" pitchFamily="34" charset="-128"/>
              </a:rPr>
              <a:t>and learned information. </a:t>
            </a:r>
          </a:p>
          <a:p>
            <a:pPr marL="382588" indent="-382588" defTabSz="1019175">
              <a:lnSpc>
                <a:spcPct val="90000"/>
              </a:lnSpc>
              <a:spcBef>
                <a:spcPct val="50000"/>
              </a:spcBef>
              <a:buClr>
                <a:srgbClr val="086CB6"/>
              </a:buClr>
              <a:buFontTx/>
              <a:buChar char="•"/>
              <a:defRPr/>
            </a:pPr>
            <a:r>
              <a:rPr lang="en-US" altLang="en-US" sz="2800" dirty="0">
                <a:latin typeface="Arial" panose="020B0604020202020204" pitchFamily="34" charset="0"/>
              </a:rPr>
              <a:t>Introduces a </a:t>
            </a:r>
            <a:r>
              <a:rPr lang="en-US" altLang="en-US" sz="2800" b="1" u="sng" dirty="0">
                <a:latin typeface="Arial" panose="020B0604020202020204" pitchFamily="34" charset="0"/>
              </a:rPr>
              <a:t>manageable amount of information </a:t>
            </a:r>
            <a:r>
              <a:rPr lang="en-US" altLang="en-US" sz="2800" dirty="0">
                <a:latin typeface="Arial" panose="020B0604020202020204" pitchFamily="34" charset="0"/>
              </a:rPr>
              <a:t>at a time and separates potentially confusing concepts.</a:t>
            </a:r>
          </a:p>
          <a:p>
            <a:pPr marL="382588" indent="-382588" defTabSz="1019175">
              <a:lnSpc>
                <a:spcPct val="90000"/>
              </a:lnSpc>
              <a:spcBef>
                <a:spcPct val="50000"/>
              </a:spcBef>
              <a:buClr>
                <a:srgbClr val="086CB6"/>
              </a:buClr>
              <a:buFontTx/>
              <a:buChar char="•"/>
              <a:defRPr/>
            </a:pPr>
            <a:r>
              <a:rPr lang="en-US" altLang="en-US" sz="2800" dirty="0">
                <a:latin typeface="Arial" panose="020B0604020202020204" pitchFamily="34" charset="0"/>
                <a:ea typeface="MS PGothic" panose="020B0600070205080204" pitchFamily="34" charset="-128"/>
              </a:rPr>
              <a:t>Includes </a:t>
            </a:r>
            <a:r>
              <a:rPr lang="en-US" altLang="en-US" sz="2800" b="1" u="sng" dirty="0">
                <a:latin typeface="Arial" panose="020B0604020202020204" pitchFamily="34" charset="0"/>
                <a:ea typeface="MS PGothic" panose="020B0600070205080204" pitchFamily="34" charset="-128"/>
              </a:rPr>
              <a:t>material supports </a:t>
            </a:r>
            <a:r>
              <a:rPr lang="en-US" altLang="en-US" sz="2800" dirty="0">
                <a:latin typeface="Arial" panose="020B0604020202020204" pitchFamily="34" charset="0"/>
                <a:ea typeface="MS PGothic" panose="020B0600070205080204" pitchFamily="34" charset="-128"/>
              </a:rPr>
              <a:t>such as graphic organizers, procedural facilitators, and concrete manipulatives.</a:t>
            </a:r>
          </a:p>
          <a:p>
            <a:pPr marL="382588" indent="-382588" defTabSz="1019175">
              <a:lnSpc>
                <a:spcPct val="90000"/>
              </a:lnSpc>
              <a:spcBef>
                <a:spcPct val="50000"/>
              </a:spcBef>
              <a:buFontTx/>
              <a:buChar char="•"/>
              <a:defRPr/>
            </a:pPr>
            <a:endParaRPr lang="en-US" altLang="en-US" sz="2400" dirty="0">
              <a:latin typeface="Arial" panose="020B0604020202020204" pitchFamily="34" charset="0"/>
            </a:endParaRPr>
          </a:p>
          <a:p>
            <a:pPr marL="382588" indent="-382588" defTabSz="1019175">
              <a:lnSpc>
                <a:spcPct val="90000"/>
              </a:lnSpc>
              <a:spcBef>
                <a:spcPct val="50000"/>
              </a:spcBef>
              <a:buFontTx/>
              <a:buChar char="•"/>
              <a:defRPr/>
            </a:pPr>
            <a:endParaRPr lang="en-US" altLang="en-US" sz="2400" dirty="0">
              <a:latin typeface="Arial" panose="020B0604020202020204" pitchFamily="34" charset="0"/>
            </a:endParaRPr>
          </a:p>
          <a:p>
            <a:pPr marL="382588" indent="-382588" defTabSz="1019175">
              <a:lnSpc>
                <a:spcPct val="90000"/>
              </a:lnSpc>
              <a:spcBef>
                <a:spcPct val="50000"/>
              </a:spcBef>
              <a:buFontTx/>
              <a:buChar char="•"/>
              <a:defRPr/>
            </a:pPr>
            <a:endParaRPr lang="en-US" altLang="en-US" sz="2400" dirty="0">
              <a:latin typeface="Arial" panose="020B0604020202020204" pitchFamily="34" charset="0"/>
              <a:ea typeface="MS PGothic" panose="020B0600070205080204" pitchFamily="34" charset="-128"/>
            </a:endParaRPr>
          </a:p>
          <a:p>
            <a:pPr marL="382588" indent="-382588" defTabSz="1019175">
              <a:lnSpc>
                <a:spcPct val="90000"/>
              </a:lnSpc>
              <a:spcBef>
                <a:spcPct val="50000"/>
              </a:spcBef>
              <a:buFontTx/>
              <a:buChar char="•"/>
              <a:defRPr/>
            </a:pPr>
            <a:endParaRPr lang="en-US" altLang="en-US" sz="2400" dirty="0">
              <a:latin typeface="Arial" panose="020B0604020202020204" pitchFamily="34" charset="0"/>
              <a:ea typeface="MS PGothic" panose="020B0600070205080204" pitchFamily="34" charset="-128"/>
            </a:endParaRPr>
          </a:p>
          <a:p>
            <a:pPr marL="382588" indent="-382588" defTabSz="1019175">
              <a:lnSpc>
                <a:spcPct val="90000"/>
              </a:lnSpc>
              <a:spcBef>
                <a:spcPct val="50000"/>
              </a:spcBef>
              <a:buFontTx/>
              <a:buChar char="•"/>
              <a:defRPr/>
            </a:pPr>
            <a:endParaRPr lang="en-US" altLang="en-US" sz="2400" dirty="0">
              <a:latin typeface="Arial" panose="020B0604020202020204" pitchFamily="34" charset="0"/>
              <a:ea typeface="MS PGothic" panose="020B0600070205080204" pitchFamily="34" charset="-128"/>
            </a:endParaRPr>
          </a:p>
        </p:txBody>
      </p:sp>
      <p:sp>
        <p:nvSpPr>
          <p:cNvPr id="62470" name="Text Box 3"/>
          <p:cNvSpPr txBox="1">
            <a:spLocks noChangeArrowheads="1"/>
          </p:cNvSpPr>
          <p:nvPr/>
        </p:nvSpPr>
        <p:spPr bwMode="auto">
          <a:xfrm>
            <a:off x="5578867" y="286356"/>
            <a:ext cx="6390527" cy="769441"/>
          </a:xfrm>
          <a:prstGeom prst="rect">
            <a:avLst/>
          </a:prstGeom>
          <a:noFill/>
          <a:ln w="9525">
            <a:noFill/>
            <a:miter lim="800000"/>
            <a:headEnd/>
            <a:tailEnd/>
          </a:ln>
        </p:spPr>
        <p:txBody>
          <a:bodyPr wrap="square">
            <a:spAutoFit/>
          </a:bodyPr>
          <a:lstStyle/>
          <a:p>
            <a:pPr>
              <a:spcBef>
                <a:spcPct val="50000"/>
              </a:spcBef>
              <a:defRPr/>
            </a:pPr>
            <a:r>
              <a:rPr lang="en-US" altLang="en-US" sz="4400" dirty="0">
                <a:solidFill>
                  <a:srgbClr val="086CB6"/>
                </a:solidFill>
                <a:latin typeface="Arial" panose="020B0604020202020204" pitchFamily="34" charset="0"/>
                <a:ea typeface="MS PGothic" panose="020B0600070205080204" pitchFamily="34" charset="-128"/>
              </a:rPr>
              <a:t>Scaffolded Instruction</a:t>
            </a:r>
          </a:p>
        </p:txBody>
      </p:sp>
      <p:pic>
        <p:nvPicPr>
          <p:cNvPr id="2" name="Picture 1" descr="Hill for Literacy Logo"/>
          <p:cNvPicPr>
            <a:picLocks noChangeAspect="1"/>
          </p:cNvPicPr>
          <p:nvPr/>
        </p:nvPicPr>
        <p:blipFill>
          <a:blip r:embed="rId3"/>
          <a:stretch>
            <a:fillRect/>
          </a:stretch>
        </p:blipFill>
        <p:spPr>
          <a:xfrm>
            <a:off x="100836" y="0"/>
            <a:ext cx="2499577" cy="1609483"/>
          </a:xfrm>
          <a:prstGeom prst="rect">
            <a:avLst/>
          </a:prstGeom>
        </p:spPr>
      </p:pic>
      <p:sp>
        <p:nvSpPr>
          <p:cNvPr id="3" name="Title 2">
            <a:extLst>
              <a:ext uri="{FF2B5EF4-FFF2-40B4-BE49-F238E27FC236}">
                <a16:creationId xmlns:a16="http://schemas.microsoft.com/office/drawing/2014/main" id="{23CEAD17-DC85-4F1B-AF47-96C168F8B368}"/>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Scaffolded Instruction-2</a:t>
            </a:r>
          </a:p>
        </p:txBody>
      </p:sp>
    </p:spTree>
    <p:extLst>
      <p:ext uri="{BB962C8B-B14F-4D97-AF65-F5344CB8AC3E}">
        <p14:creationId xmlns:p14="http://schemas.microsoft.com/office/powerpoint/2010/main" val="991544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is is a two column chart listing what explicit instruction is and what it is not. "/>
          <p:cNvPicPr>
            <a:picLocks noGrp="1" noChangeAspect="1"/>
          </p:cNvPicPr>
          <p:nvPr>
            <p:ph idx="4294967295"/>
          </p:nvPr>
        </p:nvPicPr>
        <p:blipFill>
          <a:blip r:embed="rId2"/>
          <a:stretch>
            <a:fillRect/>
          </a:stretch>
        </p:blipFill>
        <p:spPr>
          <a:xfrm>
            <a:off x="3518440" y="207963"/>
            <a:ext cx="7268645" cy="6650037"/>
          </a:xfrm>
          <a:prstGeom prst="rect">
            <a:avLst/>
          </a:prstGeom>
        </p:spPr>
      </p:pic>
      <p:pic>
        <p:nvPicPr>
          <p:cNvPr id="2" name="Picture 1" descr="Hill for Literacy Logo"/>
          <p:cNvPicPr>
            <a:picLocks noChangeAspect="1"/>
          </p:cNvPicPr>
          <p:nvPr/>
        </p:nvPicPr>
        <p:blipFill>
          <a:blip r:embed="rId3"/>
          <a:stretch>
            <a:fillRect/>
          </a:stretch>
        </p:blipFill>
        <p:spPr>
          <a:xfrm>
            <a:off x="171469" y="117364"/>
            <a:ext cx="2499577" cy="1609483"/>
          </a:xfrm>
          <a:prstGeom prst="rect">
            <a:avLst/>
          </a:prstGeom>
        </p:spPr>
      </p:pic>
      <p:sp>
        <p:nvSpPr>
          <p:cNvPr id="3" name="Title 2">
            <a:extLst>
              <a:ext uri="{FF2B5EF4-FFF2-40B4-BE49-F238E27FC236}">
                <a16:creationId xmlns:a16="http://schemas.microsoft.com/office/drawing/2014/main" id="{FBB4720D-8F7A-4A75-9415-8B9E0579EA22}"/>
              </a:ext>
            </a:extLst>
          </p:cNvPr>
          <p:cNvSpPr>
            <a:spLocks noGrp="1"/>
          </p:cNvSpPr>
          <p:nvPr>
            <p:ph type="title" idx="4294967295"/>
          </p:nvPr>
        </p:nvSpPr>
        <p:spPr>
          <a:xfrm>
            <a:off x="838200" y="-1325563"/>
            <a:ext cx="10515600" cy="1325563"/>
          </a:xfrm>
        </p:spPr>
        <p:txBody>
          <a:bodyPr vert="horz" lIns="91440" tIns="45720" rIns="91440" bIns="45720" rtlCol="0" anchor="b">
            <a:normAutofit/>
          </a:bodyPr>
          <a:lstStyle/>
          <a:p>
            <a:r>
              <a:rPr lang="en-US" dirty="0"/>
              <a:t>Explicit Instruction is: Graphic</a:t>
            </a:r>
          </a:p>
        </p:txBody>
      </p:sp>
    </p:spTree>
    <p:extLst>
      <p:ext uri="{BB962C8B-B14F-4D97-AF65-F5344CB8AC3E}">
        <p14:creationId xmlns:p14="http://schemas.microsoft.com/office/powerpoint/2010/main" val="25700139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TotalTime>
  <Words>1182</Words>
  <Application>Microsoft Office PowerPoint</Application>
  <PresentationFormat>Widescreen</PresentationFormat>
  <Paragraphs>157</Paragraphs>
  <Slides>13</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Calibri</vt:lpstr>
      <vt:lpstr>Calibri Light</vt:lpstr>
      <vt:lpstr>Tahoma</vt:lpstr>
      <vt:lpstr>Times</vt:lpstr>
      <vt:lpstr>Office Theme</vt:lpstr>
      <vt:lpstr>Presentation</vt:lpstr>
      <vt:lpstr>Explicit Instruction</vt:lpstr>
      <vt:lpstr>Explicit Instruction IS… Direct, Clear, Effective</vt:lpstr>
      <vt:lpstr>Explicit Instruction Graphic</vt:lpstr>
      <vt:lpstr>Cognitive Planning</vt:lpstr>
      <vt:lpstr>Cognitive Planning: Focus on Critical Content </vt:lpstr>
      <vt:lpstr>Essential Phonological Awareness Skills</vt:lpstr>
      <vt:lpstr>Scaffolded Instruction</vt:lpstr>
      <vt:lpstr>Scaffolded Instruction-2</vt:lpstr>
      <vt:lpstr>Explicit Instruction is: Graphic</vt:lpstr>
      <vt:lpstr>Explicit &amp; Scaffolded Instruction</vt:lpstr>
      <vt:lpstr>Instructional Needs of  Struggling Readers</vt:lpstr>
      <vt:lpstr>Instructional Perspective on Teaching and Learning </vt:lpstr>
      <vt:lpstr>Explicit Instruction is Active &amp; Engaging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Explicit Instruction Presentation from Hill for Literacy</dc:title>
  <dc:creator>Hill for Literacy</dc:creator>
  <cp:lastModifiedBy>Giovanni, Danielle (EOE)</cp:lastModifiedBy>
  <cp:revision>26</cp:revision>
  <dcterms:created xsi:type="dcterms:W3CDTF">2020-06-23T12:01:43Z</dcterms:created>
  <dcterms:modified xsi:type="dcterms:W3CDTF">2020-09-24T20:33:32Z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Sep 25 2020</vt:lpwstr>
  </property>
</Properties>
</file>