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comments/comment2.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433" r:id="rId2"/>
    <p:sldId id="1138" r:id="rId3"/>
    <p:sldId id="438" r:id="rId4"/>
    <p:sldId id="434" r:id="rId5"/>
    <p:sldId id="462" r:id="rId6"/>
    <p:sldId id="463" r:id="rId7"/>
    <p:sldId id="464" r:id="rId8"/>
    <p:sldId id="1141" r:id="rId9"/>
    <p:sldId id="466" r:id="rId10"/>
    <p:sldId id="471" r:id="rId11"/>
    <p:sldId id="472" r:id="rId12"/>
    <p:sldId id="473" r:id="rId13"/>
    <p:sldId id="257" r:id="rId14"/>
    <p:sldId id="307" r:id="rId15"/>
    <p:sldId id="299" r:id="rId16"/>
    <p:sldId id="308" r:id="rId17"/>
    <p:sldId id="305" r:id="rId18"/>
    <p:sldId id="435" r:id="rId19"/>
    <p:sldId id="1139" r:id="rId20"/>
    <p:sldId id="1140" r:id="rId21"/>
    <p:sldId id="461" r:id="rId22"/>
    <p:sldId id="418" r:id="rId23"/>
    <p:sldId id="444" r:id="rId24"/>
    <p:sldId id="446" r:id="rId25"/>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ott Kelley" initials="sk" lastIdx="10" clrIdx="0">
    <p:extLst>
      <p:ext uri="{19B8F6BF-5375-455C-9EA6-DF929625EA0E}">
        <p15:presenceInfo xmlns:p15="http://schemas.microsoft.com/office/powerpoint/2012/main" userId="Scott Kel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B6A"/>
    <a:srgbClr val="000000"/>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7B445-90E8-4551-906E-D104DBEDD948}" v="3" dt="2021-09-17T12:38:03.4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39" d="100"/>
          <a:sy n="39" d="100"/>
        </p:scale>
        <p:origin x="60" y="1194"/>
      </p:cViewPr>
      <p:guideLst>
        <p:guide orient="horz" pos="2160"/>
        <p:guide pos="3840"/>
      </p:guideLst>
    </p:cSldViewPr>
  </p:slideViewPr>
  <p:outlineViewPr>
    <p:cViewPr>
      <p:scale>
        <a:sx n="33" d="100"/>
        <a:sy n="33" d="100"/>
      </p:scale>
      <p:origin x="0" y="-6132"/>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14T21:47:31.854" idx="10">
    <p:pos x="10" y="10"/>
    <p:text>I edited Kathleen's SGP one-pager for the lay reader.</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9-14T17:54:06.069" idx="9">
    <p:pos x="10" y="10"/>
    <p:text>To be updated depending on platform used.</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altLang="zh-CN" dirty="0"/>
              <a:t>May 2018</a:t>
            </a:r>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r>
              <a:rPr lang="en-US" altLang="zh-CN" dirty="0"/>
              <a:t>May 2018</a:t>
            </a:r>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5F406DF-9B43-44E9-B3C7-398A43171C4A}" type="slidenum">
              <a:rPr kumimoji="0" lang="en-US" sz="1200" b="0" i="0" u="none" strike="noStrike" kern="1200" cap="none" spc="0" normalizeH="0" baseline="0" noProof="0">
                <a:ln>
                  <a:noFill/>
                </a:ln>
                <a:solidFill>
                  <a:prstClr val="black"/>
                </a:solidFill>
                <a:effectLst/>
                <a:uLnTx/>
                <a:uFillTx/>
                <a:latin typeface="等线"/>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等线"/>
              <a:ea typeface="+mn-ea"/>
              <a:cs typeface="+mn-cs"/>
            </a:endParaRPr>
          </a:p>
        </p:txBody>
      </p:sp>
      <p:sp>
        <p:nvSpPr>
          <p:cNvPr id="4403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等线"/>
                <a:ea typeface="+mn-ea"/>
                <a:cs typeface="+mn-cs"/>
              </a:rPr>
              <a:t>Massachusetts Department of Elementary and Secondary Education</a:t>
            </a:r>
          </a:p>
        </p:txBody>
      </p:sp>
    </p:spTree>
    <p:extLst>
      <p:ext uri="{BB962C8B-B14F-4D97-AF65-F5344CB8AC3E}">
        <p14:creationId xmlns:p14="http://schemas.microsoft.com/office/powerpoint/2010/main" val="1224591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ltLang="zh-CN"/>
              <a:t>May 2018</a:t>
            </a:r>
            <a:endParaRPr lang="zh-CN" altLang="en-US"/>
          </a:p>
        </p:txBody>
      </p:sp>
      <p:sp>
        <p:nvSpPr>
          <p:cNvPr id="5" name="Slide Number Placeholder 4"/>
          <p:cNvSpPr>
            <a:spLocks noGrp="1"/>
          </p:cNvSpPr>
          <p:nvPr>
            <p:ph type="sldNum" sz="quarter" idx="5"/>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1116451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1908609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ltLang="zh-CN"/>
              <a:t>May 2018</a:t>
            </a:r>
            <a:endParaRPr lang="zh-CN" altLang="en-US"/>
          </a:p>
        </p:txBody>
      </p:sp>
      <p:sp>
        <p:nvSpPr>
          <p:cNvPr id="5" name="Slide Number Placeholder 4"/>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187940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1037922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ltLang="zh-CN"/>
              <a:t>May 2018</a:t>
            </a:r>
            <a:endParaRPr lang="zh-CN" altLang="en-US"/>
          </a:p>
        </p:txBody>
      </p:sp>
      <p:sp>
        <p:nvSpPr>
          <p:cNvPr id="5" name="Slide Number Placeholder 4"/>
          <p:cNvSpPr>
            <a:spLocks noGrp="1"/>
          </p:cNvSpPr>
          <p:nvPr>
            <p:ph type="sldNum" sz="quarter" idx="5"/>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3527765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ltLang="zh-CN"/>
              <a:t>May 2018</a:t>
            </a:r>
            <a:endParaRPr lang="zh-CN" altLang="en-US"/>
          </a:p>
        </p:txBody>
      </p:sp>
      <p:sp>
        <p:nvSpPr>
          <p:cNvPr id="5" name="Slide Number Placeholder 4"/>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3043025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a:t>Here</a:t>
            </a:r>
            <a:endParaRPr lang="zh-CN" altLang="en-US" dirty="0"/>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a:t>Click here to edit 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a:t>Click here to edit bullet points</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Text</a:t>
            </a:r>
            <a:endParaRPr lang="zh-CN" altLang="en-US" dirty="0"/>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Click here to edit subtitle</a:t>
            </a:r>
            <a:endParaRPr lang="zh-CN" altLang="en-US" dirty="0"/>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dirty="0">
                <a:solidFill>
                  <a:schemeClr val="tx1">
                    <a:tint val="75000"/>
                  </a:schemeClr>
                </a:solidFill>
                <a:latin typeface="Segoe"/>
                <a:ea typeface="+mn-ea"/>
                <a:cs typeface="+mn-cs"/>
              </a:rPr>
              <a:t>Massachusetts Department of</a:t>
            </a:r>
            <a:r>
              <a:rPr lang="en-US" baseline="0" dirty="0">
                <a:latin typeface="Segoe"/>
              </a:rPr>
              <a:t> </a:t>
            </a:r>
            <a:r>
              <a:rPr lang="en-US" sz="1200" kern="1200" dirty="0">
                <a:solidFill>
                  <a:schemeClr val="tx1">
                    <a:tint val="75000"/>
                  </a:schemeClr>
                </a:solidFill>
                <a:latin typeface="Segoe"/>
                <a:ea typeface="+mn-ea"/>
                <a:cs typeface="+mn-cs"/>
              </a:rPr>
              <a:t>Elementary</a:t>
            </a:r>
            <a:r>
              <a:rPr lang="en-US" baseline="0" dirty="0">
                <a:latin typeface="Segoe"/>
              </a:rPr>
              <a:t> </a:t>
            </a:r>
            <a:r>
              <a:rPr lang="en-US" sz="1200" kern="1200" dirty="0">
                <a:solidFill>
                  <a:schemeClr val="tx1">
                    <a:tint val="75000"/>
                  </a:schemeClr>
                </a:solidFill>
                <a:latin typeface="Segoe"/>
                <a:ea typeface="+mn-ea"/>
                <a:cs typeface="+mn-cs"/>
              </a:rPr>
              <a:t>and</a:t>
            </a:r>
            <a:r>
              <a:rPr lang="en-US" baseline="0" dirty="0">
                <a:latin typeface="Segoe"/>
              </a:rPr>
              <a:t> </a:t>
            </a:r>
            <a:r>
              <a:rPr lang="en-US" sz="1200" kern="1200" dirty="0">
                <a:solidFill>
                  <a:schemeClr val="tx1">
                    <a:tint val="75000"/>
                  </a:schemeClr>
                </a:solidFill>
                <a:latin typeface="Segoe"/>
                <a:ea typeface="+mn-ea"/>
                <a:cs typeface="+mn-cs"/>
              </a:rPr>
              <a:t>Secondary</a:t>
            </a:r>
            <a:r>
              <a:rPr lang="en-US" baseline="0" dirty="0">
                <a:latin typeface="Segoe"/>
              </a:rPr>
              <a:t> </a:t>
            </a:r>
            <a:r>
              <a:rPr lang="en-US" sz="1200" kern="1200" dirty="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a:t>Click here to edit text</a:t>
            </a:r>
            <a:endParaRPr lang="zh-CN" altLang="en-US" dirty="0"/>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Forth level</a:t>
            </a:r>
            <a:endParaRPr lang="zh-CN" altLang="en-US" dirty="0"/>
          </a:p>
          <a:p>
            <a:pPr lvl="4"/>
            <a:r>
              <a:rPr lang="en-US" altLang="zh-CN" dirty="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ftr="0" dt="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doe.mass.edu/highstandards/default.html"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hyperlink" Target="https://www.nciea.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mcas.pearsonsupport.com/training/" TargetMode="External"/><Relationship Id="rId2" Type="http://schemas.openxmlformats.org/officeDocument/2006/relationships/hyperlink" Target="mailto:mcas@doe.mass.edu" TargetMode="Externa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doe.mass.edu/mcas/student/2021" TargetMode="External"/><Relationship Id="rId7" Type="http://schemas.openxmlformats.org/officeDocument/2006/relationships/hyperlink" Target="http://www.doe.mass.edu/dart/dart-success-after-high-school.xlsx" TargetMode="External"/><Relationship Id="rId2" Type="http://schemas.openxmlformats.org/officeDocument/2006/relationships/hyperlink" Target="http://www.doe.mass.edu/mcas/student/2019/" TargetMode="External"/><Relationship Id="rId1" Type="http://schemas.openxmlformats.org/officeDocument/2006/relationships/slideLayout" Target="../slideLayouts/slideLayout5.xml"/><Relationship Id="rId6" Type="http://schemas.openxmlformats.org/officeDocument/2006/relationships/hyperlink" Target="https://gateway.edu.state.ma.us/edu/myportal/meoe" TargetMode="External"/><Relationship Id="rId5" Type="http://schemas.openxmlformats.org/officeDocument/2006/relationships/hyperlink" Target="http://mcas.pearsonsupport.com/released-items/" TargetMode="External"/><Relationship Id="rId4" Type="http://schemas.openxmlformats.org/officeDocument/2006/relationships/hyperlink" Target="https://mcas.pearsonaccessnext.com/" TargetMode="Externa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mailto:mcas@doe.mass.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profiles.doe.mass.edu/" TargetMode="External"/><Relationship Id="rId2" Type="http://schemas.openxmlformats.org/officeDocument/2006/relationships/hyperlink" Target="https://gateway.edu.state.ma.us/edu/myportal/meoe" TargetMode="External"/><Relationship Id="rId1" Type="http://schemas.openxmlformats.org/officeDocument/2006/relationships/slideLayout" Target="../slideLayouts/slideLayout5.xml"/><Relationship Id="rId4" Type="http://schemas.openxmlformats.org/officeDocument/2006/relationships/hyperlink" Target="http://mcas.pearsonsupport.com/pearsonaccessnex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66460" y="2064072"/>
            <a:ext cx="6678954" cy="1223544"/>
          </a:xfrm>
        </p:spPr>
        <p:txBody>
          <a:bodyPr/>
          <a:lstStyle/>
          <a:p>
            <a:pPr>
              <a:lnSpc>
                <a:spcPct val="100000"/>
              </a:lnSpc>
            </a:pPr>
            <a:r>
              <a:rPr lang="en-US" sz="3200" dirty="0"/>
              <a:t>2021 MCAS Reporting Call for Superintendents, Principals and Test Coordinators</a:t>
            </a:r>
          </a:p>
        </p:txBody>
      </p:sp>
      <p:sp>
        <p:nvSpPr>
          <p:cNvPr id="3" name="TextBox 2"/>
          <p:cNvSpPr txBox="1"/>
          <p:nvPr/>
        </p:nvSpPr>
        <p:spPr>
          <a:xfrm>
            <a:off x="5366460" y="3429000"/>
            <a:ext cx="6530788" cy="830997"/>
          </a:xfrm>
          <a:prstGeom prst="rect">
            <a:avLst/>
          </a:prstGeom>
          <a:noFill/>
        </p:spPr>
        <p:txBody>
          <a:bodyPr wrap="square" rtlCol="0">
            <a:spAutoFit/>
          </a:bodyPr>
          <a:lstStyle/>
          <a:p>
            <a:r>
              <a:rPr lang="en-US" sz="2400" dirty="0">
                <a:solidFill>
                  <a:schemeClr val="bg1"/>
                </a:solidFill>
              </a:rPr>
              <a:t>September 17, 2021</a:t>
            </a:r>
          </a:p>
          <a:p>
            <a:r>
              <a:rPr lang="en-US" sz="2400" dirty="0">
                <a:solidFill>
                  <a:schemeClr val="bg1"/>
                </a:solidFill>
              </a:rPr>
              <a:t>Embargoed until 9:30 </a:t>
            </a:r>
            <a:r>
              <a:rPr lang="en-US" sz="2400" dirty="0" err="1">
                <a:solidFill>
                  <a:schemeClr val="bg1"/>
                </a:solidFill>
              </a:rPr>
              <a:t>a.m</a:t>
            </a:r>
            <a:r>
              <a:rPr lang="en-US" sz="2400" dirty="0">
                <a:solidFill>
                  <a:schemeClr val="bg1"/>
                </a:solidFill>
              </a:rPr>
              <a:t>, September 21</a:t>
            </a:r>
          </a:p>
        </p:txBody>
      </p:sp>
    </p:spTree>
    <p:extLst>
      <p:ext uri="{BB962C8B-B14F-4D97-AF65-F5344CB8AC3E}">
        <p14:creationId xmlns:p14="http://schemas.microsoft.com/office/powerpoint/2010/main" val="3998325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E100F-E6B3-406B-BA64-9FABC81661A1}"/>
              </a:ext>
            </a:extLst>
          </p:cNvPr>
          <p:cNvSpPr>
            <a:spLocks noGrp="1"/>
          </p:cNvSpPr>
          <p:nvPr>
            <p:ph type="title"/>
          </p:nvPr>
        </p:nvSpPr>
        <p:spPr/>
        <p:txBody>
          <a:bodyPr/>
          <a:lstStyle/>
          <a:p>
            <a:r>
              <a:rPr lang="en-US" dirty="0"/>
              <a:t>Redesigned Parent/Guardian Report for Grades 3–8</a:t>
            </a:r>
          </a:p>
        </p:txBody>
      </p:sp>
      <p:sp>
        <p:nvSpPr>
          <p:cNvPr id="3" name="Content Placeholder 2">
            <a:extLst>
              <a:ext uri="{FF2B5EF4-FFF2-40B4-BE49-F238E27FC236}">
                <a16:creationId xmlns:a16="http://schemas.microsoft.com/office/drawing/2014/main" id="{B711134B-F24F-4DB9-9484-358CA4F5457E}"/>
              </a:ext>
            </a:extLst>
          </p:cNvPr>
          <p:cNvSpPr>
            <a:spLocks noGrp="1"/>
          </p:cNvSpPr>
          <p:nvPr>
            <p:ph idx="1"/>
          </p:nvPr>
        </p:nvSpPr>
        <p:spPr>
          <a:xfrm>
            <a:off x="393405" y="968830"/>
            <a:ext cx="11545310" cy="5387520"/>
          </a:xfrm>
        </p:spPr>
        <p:txBody>
          <a:bodyPr/>
          <a:lstStyle/>
          <a:p>
            <a:pPr marL="0" indent="0">
              <a:buNone/>
            </a:pPr>
            <a:r>
              <a:rPr lang="en-US" b="1" dirty="0">
                <a:solidFill>
                  <a:srgbClr val="202020"/>
                </a:solidFill>
                <a:effectLst/>
                <a:latin typeface="+mn-lt"/>
                <a:ea typeface="Times New Roman" panose="02020603050405020304" pitchFamily="18" charset="0"/>
              </a:rPr>
              <a:t>Grades 3-8 Parent/Guardian Report Redesign for 2021</a:t>
            </a:r>
          </a:p>
          <a:p>
            <a:r>
              <a:rPr lang="en-US" dirty="0">
                <a:latin typeface="+mn-lt"/>
              </a:rPr>
              <a:t>Added more parent-friendly elements</a:t>
            </a:r>
          </a:p>
          <a:p>
            <a:pPr lvl="1"/>
            <a:r>
              <a:rPr lang="en-US" dirty="0">
                <a:latin typeface="+mn-lt"/>
              </a:rPr>
              <a:t>Graphic icons &amp; short messages highlight differences in 2021 tests,  encourage parental engagement.</a:t>
            </a:r>
          </a:p>
          <a:p>
            <a:r>
              <a:rPr lang="en-US" dirty="0">
                <a:latin typeface="+mn-lt"/>
              </a:rPr>
              <a:t>Changes to subject (ELA, Mathematics, STE) reporting pages:</a:t>
            </a:r>
          </a:p>
          <a:p>
            <a:pPr lvl="1"/>
            <a:r>
              <a:rPr lang="en-US" dirty="0">
                <a:latin typeface="+mn-lt"/>
              </a:rPr>
              <a:t>No reporting category or item results (one-session tests)</a:t>
            </a:r>
          </a:p>
          <a:p>
            <a:pPr lvl="1"/>
            <a:r>
              <a:rPr lang="en-US" dirty="0">
                <a:latin typeface="+mn-lt"/>
              </a:rPr>
              <a:t>Question boxes introduce achievement and growth charts</a:t>
            </a:r>
          </a:p>
          <a:p>
            <a:pPr lvl="1"/>
            <a:r>
              <a:rPr lang="en-US" dirty="0">
                <a:latin typeface="+mn-lt"/>
              </a:rPr>
              <a:t>Grade and subject-specific question and discussion prompts support parent engagement in student’s </a:t>
            </a:r>
            <a:r>
              <a:rPr lang="en-US" i="1" dirty="0">
                <a:latin typeface="+mn-lt"/>
              </a:rPr>
              <a:t>current grade.</a:t>
            </a:r>
          </a:p>
          <a:p>
            <a:pPr lvl="2"/>
            <a:r>
              <a:rPr lang="en-US" dirty="0">
                <a:latin typeface="+mn-lt"/>
              </a:rPr>
              <a:t>See Curriculum &amp; Instruction </a:t>
            </a:r>
            <a:r>
              <a:rPr lang="en-US" b="1" i="1" dirty="0">
                <a:latin typeface="+mn-lt"/>
              </a:rPr>
              <a:t>Family Guides</a:t>
            </a:r>
            <a:r>
              <a:rPr lang="en-US" dirty="0">
                <a:latin typeface="+mn-lt"/>
              </a:rPr>
              <a:t> at  </a:t>
            </a:r>
            <a:r>
              <a:rPr lang="en-US" i="1" dirty="0">
                <a:latin typeface="+mn-lt"/>
                <a:hlinkClick r:id="rId2"/>
              </a:rPr>
              <a:t>www.doe.mass.edu/highstandards</a:t>
            </a:r>
            <a:r>
              <a:rPr lang="en-US" b="1" i="1" dirty="0">
                <a:latin typeface="+mn-lt"/>
              </a:rPr>
              <a:t>	</a:t>
            </a:r>
            <a:endParaRPr lang="en-US" dirty="0">
              <a:latin typeface="+mn-lt"/>
            </a:endParaRPr>
          </a:p>
          <a:p>
            <a:endParaRPr lang="en-US" dirty="0">
              <a:latin typeface="+mn-lt"/>
            </a:endParaRPr>
          </a:p>
          <a:p>
            <a:pPr lvl="1"/>
            <a:endParaRPr lang="en-US" dirty="0">
              <a:latin typeface="+mn-lt"/>
            </a:endParaRPr>
          </a:p>
        </p:txBody>
      </p:sp>
      <p:sp>
        <p:nvSpPr>
          <p:cNvPr id="4" name="Slide Number Placeholder 3">
            <a:extLst>
              <a:ext uri="{FF2B5EF4-FFF2-40B4-BE49-F238E27FC236}">
                <a16:creationId xmlns:a16="http://schemas.microsoft.com/office/drawing/2014/main" id="{E05F9F44-B42B-46DD-B8B5-3165C90831E2}"/>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dirty="0"/>
          </a:p>
        </p:txBody>
      </p:sp>
    </p:spTree>
    <p:extLst>
      <p:ext uri="{BB962C8B-B14F-4D97-AF65-F5344CB8AC3E}">
        <p14:creationId xmlns:p14="http://schemas.microsoft.com/office/powerpoint/2010/main" val="3793011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761E1-ABFB-4D08-961A-3D99B2D6EAF5}"/>
              </a:ext>
            </a:extLst>
          </p:cNvPr>
          <p:cNvSpPr>
            <a:spLocks noGrp="1"/>
          </p:cNvSpPr>
          <p:nvPr>
            <p:ph type="title"/>
          </p:nvPr>
        </p:nvSpPr>
        <p:spPr/>
        <p:txBody>
          <a:bodyPr/>
          <a:lstStyle/>
          <a:p>
            <a:r>
              <a:rPr lang="en-US" dirty="0"/>
              <a:t>Grade 5 Parent/Guardian Report—Page 1 Redacted </a:t>
            </a:r>
          </a:p>
        </p:txBody>
      </p:sp>
      <p:pic>
        <p:nvPicPr>
          <p:cNvPr id="6" name="Content Placeholder 5" descr="Sample Parent/Guardian Report">
            <a:extLst>
              <a:ext uri="{FF2B5EF4-FFF2-40B4-BE49-F238E27FC236}">
                <a16:creationId xmlns:a16="http://schemas.microsoft.com/office/drawing/2014/main" id="{6F81A0CB-347C-4195-A038-5E26578F8496}"/>
              </a:ext>
            </a:extLst>
          </p:cNvPr>
          <p:cNvPicPr>
            <a:picLocks noGrp="1" noChangeAspect="1"/>
          </p:cNvPicPr>
          <p:nvPr>
            <p:ph idx="1"/>
          </p:nvPr>
        </p:nvPicPr>
        <p:blipFill>
          <a:blip r:embed="rId3"/>
          <a:stretch>
            <a:fillRect/>
          </a:stretch>
        </p:blipFill>
        <p:spPr>
          <a:xfrm>
            <a:off x="253285" y="1262887"/>
            <a:ext cx="5715711" cy="5017927"/>
          </a:xfrm>
        </p:spPr>
      </p:pic>
      <p:sp>
        <p:nvSpPr>
          <p:cNvPr id="4" name="Slide Number Placeholder 3">
            <a:extLst>
              <a:ext uri="{FF2B5EF4-FFF2-40B4-BE49-F238E27FC236}">
                <a16:creationId xmlns:a16="http://schemas.microsoft.com/office/drawing/2014/main" id="{4C9991EA-1AC0-4E41-80BC-870392DA965B}"/>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dirty="0"/>
          </a:p>
        </p:txBody>
      </p:sp>
      <p:pic>
        <p:nvPicPr>
          <p:cNvPr id="8" name="Picture 7" descr="Student achievement information">
            <a:extLst>
              <a:ext uri="{FF2B5EF4-FFF2-40B4-BE49-F238E27FC236}">
                <a16:creationId xmlns:a16="http://schemas.microsoft.com/office/drawing/2014/main" id="{3C452209-5B49-40A9-88A2-CCA9E13E842C}"/>
              </a:ext>
            </a:extLst>
          </p:cNvPr>
          <p:cNvPicPr>
            <a:picLocks noChangeAspect="1"/>
          </p:cNvPicPr>
          <p:nvPr/>
        </p:nvPicPr>
        <p:blipFill>
          <a:blip r:embed="rId4"/>
          <a:stretch>
            <a:fillRect/>
          </a:stretch>
        </p:blipFill>
        <p:spPr>
          <a:xfrm>
            <a:off x="5842715" y="2082369"/>
            <a:ext cx="6096000" cy="2693261"/>
          </a:xfrm>
          <a:prstGeom prst="rect">
            <a:avLst/>
          </a:prstGeom>
        </p:spPr>
      </p:pic>
    </p:spTree>
    <p:extLst>
      <p:ext uri="{BB962C8B-B14F-4D97-AF65-F5344CB8AC3E}">
        <p14:creationId xmlns:p14="http://schemas.microsoft.com/office/powerpoint/2010/main" val="1051212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19C57-569C-4C72-AAAC-700AD62DCCF8}"/>
              </a:ext>
            </a:extLst>
          </p:cNvPr>
          <p:cNvSpPr>
            <a:spLocks noGrp="1"/>
          </p:cNvSpPr>
          <p:nvPr>
            <p:ph type="title"/>
          </p:nvPr>
        </p:nvSpPr>
        <p:spPr/>
        <p:txBody>
          <a:bodyPr/>
          <a:lstStyle/>
          <a:p>
            <a:r>
              <a:rPr lang="en-US" dirty="0"/>
              <a:t>Grade 5 Parent/Guardian Report—Page 2 Redacted (continued)</a:t>
            </a:r>
          </a:p>
        </p:txBody>
      </p:sp>
      <p:pic>
        <p:nvPicPr>
          <p:cNvPr id="6" name="Content Placeholder 5" descr="Sample English Language Arts Meeting Expectations report">
            <a:extLst>
              <a:ext uri="{FF2B5EF4-FFF2-40B4-BE49-F238E27FC236}">
                <a16:creationId xmlns:a16="http://schemas.microsoft.com/office/drawing/2014/main" id="{C10574EB-AE70-430D-AB0A-0C5D56C0BFB5}"/>
              </a:ext>
            </a:extLst>
          </p:cNvPr>
          <p:cNvPicPr>
            <a:picLocks noGrp="1" noChangeAspect="1"/>
          </p:cNvPicPr>
          <p:nvPr>
            <p:ph idx="1"/>
          </p:nvPr>
        </p:nvPicPr>
        <p:blipFill>
          <a:blip r:embed="rId2"/>
          <a:stretch>
            <a:fillRect/>
          </a:stretch>
        </p:blipFill>
        <p:spPr>
          <a:xfrm>
            <a:off x="0" y="1353752"/>
            <a:ext cx="6096000" cy="4153851"/>
          </a:xfrm>
        </p:spPr>
      </p:pic>
      <p:sp>
        <p:nvSpPr>
          <p:cNvPr id="4" name="Slide Number Placeholder 3">
            <a:extLst>
              <a:ext uri="{FF2B5EF4-FFF2-40B4-BE49-F238E27FC236}">
                <a16:creationId xmlns:a16="http://schemas.microsoft.com/office/drawing/2014/main" id="{F4CB109A-F693-45EC-8B55-13943358093C}"/>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dirty="0"/>
          </a:p>
        </p:txBody>
      </p:sp>
      <p:pic>
        <p:nvPicPr>
          <p:cNvPr id="8" name="Picture 7" descr="Sample questions for children">
            <a:extLst>
              <a:ext uri="{FF2B5EF4-FFF2-40B4-BE49-F238E27FC236}">
                <a16:creationId xmlns:a16="http://schemas.microsoft.com/office/drawing/2014/main" id="{FD711311-6226-4EF4-90ED-F7C101E00233}"/>
              </a:ext>
            </a:extLst>
          </p:cNvPr>
          <p:cNvPicPr>
            <a:picLocks noChangeAspect="1"/>
          </p:cNvPicPr>
          <p:nvPr/>
        </p:nvPicPr>
        <p:blipFill>
          <a:blip r:embed="rId3"/>
          <a:stretch>
            <a:fillRect/>
          </a:stretch>
        </p:blipFill>
        <p:spPr>
          <a:xfrm>
            <a:off x="6019204" y="2105596"/>
            <a:ext cx="6077503" cy="3398652"/>
          </a:xfrm>
          <a:prstGeom prst="rect">
            <a:avLst/>
          </a:prstGeom>
        </p:spPr>
      </p:pic>
    </p:spTree>
    <p:extLst>
      <p:ext uri="{BB962C8B-B14F-4D97-AF65-F5344CB8AC3E}">
        <p14:creationId xmlns:p14="http://schemas.microsoft.com/office/powerpoint/2010/main" val="3526512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3C42-9836-4D33-92E2-6DF0F5B5DC6F}"/>
              </a:ext>
            </a:extLst>
          </p:cNvPr>
          <p:cNvSpPr>
            <a:spLocks noGrp="1"/>
          </p:cNvSpPr>
          <p:nvPr>
            <p:ph type="title"/>
          </p:nvPr>
        </p:nvSpPr>
        <p:spPr/>
        <p:txBody>
          <a:bodyPr>
            <a:normAutofit/>
          </a:bodyPr>
          <a:lstStyle/>
          <a:p>
            <a:r>
              <a:rPr lang="en-US" sz="3800" dirty="0"/>
              <a:t>2021 MCAS Participation</a:t>
            </a:r>
          </a:p>
        </p:txBody>
      </p:sp>
      <p:graphicFrame>
        <p:nvGraphicFramePr>
          <p:cNvPr id="4" name="Content Placeholder 3">
            <a:extLst>
              <a:ext uri="{FF2B5EF4-FFF2-40B4-BE49-F238E27FC236}">
                <a16:creationId xmlns:a16="http://schemas.microsoft.com/office/drawing/2014/main" id="{46F085ED-03CB-42AC-8043-AA412F9578A9}"/>
              </a:ext>
            </a:extLst>
          </p:cNvPr>
          <p:cNvGraphicFramePr>
            <a:graphicFrameLocks noGrp="1"/>
          </p:cNvGraphicFramePr>
          <p:nvPr>
            <p:ph idx="1"/>
            <p:extLst>
              <p:ext uri="{D42A27DB-BD31-4B8C-83A1-F6EECF244321}">
                <p14:modId xmlns:p14="http://schemas.microsoft.com/office/powerpoint/2010/main" val="2449225716"/>
              </p:ext>
            </p:extLst>
          </p:nvPr>
        </p:nvGraphicFramePr>
        <p:xfrm>
          <a:off x="1001685" y="1517989"/>
          <a:ext cx="10188629" cy="4219808"/>
        </p:xfrm>
        <a:graphic>
          <a:graphicData uri="http://schemas.openxmlformats.org/drawingml/2006/table">
            <a:tbl>
              <a:tblPr firstRow="1"/>
              <a:tblGrid>
                <a:gridCol w="1959291">
                  <a:extLst>
                    <a:ext uri="{9D8B030D-6E8A-4147-A177-3AD203B41FA5}">
                      <a16:colId xmlns:a16="http://schemas.microsoft.com/office/drawing/2014/main" val="3407375082"/>
                    </a:ext>
                  </a:extLst>
                </a:gridCol>
                <a:gridCol w="1450975">
                  <a:extLst>
                    <a:ext uri="{9D8B030D-6E8A-4147-A177-3AD203B41FA5}">
                      <a16:colId xmlns:a16="http://schemas.microsoft.com/office/drawing/2014/main" val="81091348"/>
                    </a:ext>
                  </a:extLst>
                </a:gridCol>
                <a:gridCol w="1250866">
                  <a:extLst>
                    <a:ext uri="{9D8B030D-6E8A-4147-A177-3AD203B41FA5}">
                      <a16:colId xmlns:a16="http://schemas.microsoft.com/office/drawing/2014/main" val="2964553778"/>
                    </a:ext>
                  </a:extLst>
                </a:gridCol>
                <a:gridCol w="1450975">
                  <a:extLst>
                    <a:ext uri="{9D8B030D-6E8A-4147-A177-3AD203B41FA5}">
                      <a16:colId xmlns:a16="http://schemas.microsoft.com/office/drawing/2014/main" val="524315270"/>
                    </a:ext>
                  </a:extLst>
                </a:gridCol>
                <a:gridCol w="1383728">
                  <a:extLst>
                    <a:ext uri="{9D8B030D-6E8A-4147-A177-3AD203B41FA5}">
                      <a16:colId xmlns:a16="http://schemas.microsoft.com/office/drawing/2014/main" val="642693270"/>
                    </a:ext>
                  </a:extLst>
                </a:gridCol>
                <a:gridCol w="1326331">
                  <a:extLst>
                    <a:ext uri="{9D8B030D-6E8A-4147-A177-3AD203B41FA5}">
                      <a16:colId xmlns:a16="http://schemas.microsoft.com/office/drawing/2014/main" val="1386790571"/>
                    </a:ext>
                  </a:extLst>
                </a:gridCol>
                <a:gridCol w="1366463">
                  <a:extLst>
                    <a:ext uri="{9D8B030D-6E8A-4147-A177-3AD203B41FA5}">
                      <a16:colId xmlns:a16="http://schemas.microsoft.com/office/drawing/2014/main" val="604085377"/>
                    </a:ext>
                  </a:extLst>
                </a:gridCol>
              </a:tblGrid>
              <a:tr h="527476">
                <a:tc>
                  <a:txBody>
                    <a:bodyPr/>
                    <a:lstStyle/>
                    <a:p>
                      <a:pPr algn="ctr" fontAlgn="b"/>
                      <a:r>
                        <a:rPr lang="en-US" sz="3200" b="1" i="0" u="none" strike="noStrike" dirty="0">
                          <a:solidFill>
                            <a:srgbClr val="000000"/>
                          </a:solidFill>
                          <a:effectLst/>
                          <a:latin typeface="Calibri" panose="020F0502020204030204" pitchFamily="34" charset="0"/>
                        </a:rPr>
                        <a:t>Grade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200" b="1" i="0" u="none" strike="noStrike" dirty="0">
                          <a:solidFill>
                            <a:srgbClr val="000000"/>
                          </a:solidFill>
                          <a:effectLst/>
                          <a:latin typeface="Calibri" panose="020F0502020204030204" pitchFamily="34" charset="0"/>
                        </a:rPr>
                        <a:t>ELA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200" b="1" i="0" u="none" strike="noStrike" dirty="0">
                          <a:solidFill>
                            <a:srgbClr val="000000"/>
                          </a:solidFill>
                          <a:effectLst/>
                          <a:latin typeface="Calibri" panose="020F0502020204030204" pitchFamily="34" charset="0"/>
                        </a:rPr>
                        <a:t>ELA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200" b="1" i="0" u="none" strike="noStrike" dirty="0">
                          <a:solidFill>
                            <a:srgbClr val="000000"/>
                          </a:solidFill>
                          <a:effectLst/>
                          <a:latin typeface="Calibri" panose="020F0502020204030204" pitchFamily="34" charset="0"/>
                        </a:rPr>
                        <a:t>Math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200" b="1" i="0" u="none" strike="noStrike" dirty="0">
                          <a:solidFill>
                            <a:srgbClr val="000000"/>
                          </a:solidFill>
                          <a:effectLst/>
                          <a:latin typeface="Calibri" panose="020F0502020204030204" pitchFamily="34" charset="0"/>
                        </a:rPr>
                        <a:t>Math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200" b="1" i="0" u="none" strike="noStrike" dirty="0">
                          <a:solidFill>
                            <a:srgbClr val="000000"/>
                          </a:solidFill>
                          <a:effectLst/>
                          <a:latin typeface="Calibri" panose="020F0502020204030204" pitchFamily="34" charset="0"/>
                        </a:rPr>
                        <a:t>Sci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200" b="1" i="0" u="none" strike="noStrike" dirty="0">
                          <a:solidFill>
                            <a:srgbClr val="000000"/>
                          </a:solidFill>
                          <a:effectLst/>
                          <a:latin typeface="Calibri" panose="020F0502020204030204" pitchFamily="34" charset="0"/>
                        </a:rPr>
                        <a:t>Sci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1609861"/>
                  </a:ext>
                </a:extLst>
              </a:tr>
              <a:tr h="527476">
                <a:tc>
                  <a:txBody>
                    <a:bodyPr/>
                    <a:lstStyle/>
                    <a:p>
                      <a:pPr algn="ctr" fontAlgn="b"/>
                      <a:r>
                        <a:rPr lang="en-US" sz="32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Calibri" panose="020F0502020204030204" pitchFamily="34" charset="0"/>
                        </a:rPr>
                        <a:t>63,935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Calibri" panose="020F0502020204030204" pitchFamily="34" charset="0"/>
                        </a:rPr>
                        <a:t>97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Calibri" panose="020F0502020204030204" pitchFamily="34" charset="0"/>
                        </a:rPr>
                        <a:t>63,910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Calibri" panose="020F0502020204030204" pitchFamily="34" charset="0"/>
                        </a:rPr>
                        <a:t>97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32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32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5114097"/>
                  </a:ext>
                </a:extLst>
              </a:tr>
              <a:tr h="527476">
                <a:tc>
                  <a:txBody>
                    <a:bodyPr/>
                    <a:lstStyle/>
                    <a:p>
                      <a:pPr algn="ctr" fontAlgn="b"/>
                      <a:r>
                        <a:rPr lang="en-US" sz="32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Calibri" panose="020F0502020204030204" pitchFamily="34" charset="0"/>
                        </a:rPr>
                        <a:t>65,381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Calibri" panose="020F0502020204030204" pitchFamily="34" charset="0"/>
                        </a:rPr>
                        <a:t>97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Calibri" panose="020F0502020204030204" pitchFamily="34" charset="0"/>
                        </a:rPr>
                        <a:t>65,357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Calibri" panose="020F0502020204030204" pitchFamily="34" charset="0"/>
                        </a:rPr>
                        <a:t>97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32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32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9506385"/>
                  </a:ext>
                </a:extLst>
              </a:tr>
              <a:tr h="527476">
                <a:tc>
                  <a:txBody>
                    <a:bodyPr/>
                    <a:lstStyle/>
                    <a:p>
                      <a:pPr algn="ctr" fontAlgn="b"/>
                      <a:r>
                        <a:rPr lang="en-US" sz="32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Calibri" panose="020F0502020204030204" pitchFamily="34" charset="0"/>
                        </a:rPr>
                        <a:t>65,735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Calibri" panose="020F0502020204030204" pitchFamily="34" charset="0"/>
                        </a:rPr>
                        <a:t>97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Calibri" panose="020F0502020204030204" pitchFamily="34" charset="0"/>
                        </a:rPr>
                        <a:t>65,659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Calibri" panose="020F0502020204030204" pitchFamily="34" charset="0"/>
                        </a:rPr>
                        <a:t>97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Calibri" panose="020F0502020204030204" pitchFamily="34" charset="0"/>
                        </a:rPr>
                        <a:t>65,448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Calibri" panose="020F0502020204030204" pitchFamily="34" charset="0"/>
                        </a:rPr>
                        <a:t>96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8776887"/>
                  </a:ext>
                </a:extLst>
              </a:tr>
              <a:tr h="527476">
                <a:tc>
                  <a:txBody>
                    <a:bodyPr/>
                    <a:lstStyle/>
                    <a:p>
                      <a:pPr algn="ctr" fontAlgn="b"/>
                      <a:r>
                        <a:rPr lang="en-US" sz="32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Calibri" panose="020F0502020204030204" pitchFamily="34" charset="0"/>
                        </a:rPr>
                        <a:t>66,799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Calibri" panose="020F0502020204030204" pitchFamily="34" charset="0"/>
                        </a:rPr>
                        <a:t>96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Calibri" panose="020F0502020204030204" pitchFamily="34" charset="0"/>
                        </a:rPr>
                        <a:t>66,678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Calibri" panose="020F0502020204030204" pitchFamily="34" charset="0"/>
                        </a:rPr>
                        <a:t>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32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32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7165384"/>
                  </a:ext>
                </a:extLst>
              </a:tr>
              <a:tr h="527476">
                <a:tc>
                  <a:txBody>
                    <a:bodyPr/>
                    <a:lstStyle/>
                    <a:p>
                      <a:pPr algn="ctr" fontAlgn="b"/>
                      <a:r>
                        <a:rPr lang="en-US" sz="32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Calibri" panose="020F0502020204030204" pitchFamily="34" charset="0"/>
                        </a:rPr>
                        <a:t>67,893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Calibri" panose="020F0502020204030204" pitchFamily="34" charset="0"/>
                        </a:rPr>
                        <a:t>94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Calibri" panose="020F0502020204030204" pitchFamily="34" charset="0"/>
                        </a:rPr>
                        <a:t>67,804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Calibri" panose="020F0502020204030204" pitchFamily="34" charset="0"/>
                        </a:rPr>
                        <a:t>94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32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32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0920384"/>
                  </a:ext>
                </a:extLst>
              </a:tr>
              <a:tr h="527476">
                <a:tc>
                  <a:txBody>
                    <a:bodyPr/>
                    <a:lstStyle/>
                    <a:p>
                      <a:pPr algn="ctr" fontAlgn="b"/>
                      <a:r>
                        <a:rPr lang="en-US" sz="32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Calibri" panose="020F0502020204030204" pitchFamily="34" charset="0"/>
                        </a:rPr>
                        <a:t>67,818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Calibri" panose="020F0502020204030204" pitchFamily="34" charset="0"/>
                        </a:rPr>
                        <a:t>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Calibri" panose="020F0502020204030204" pitchFamily="34" charset="0"/>
                        </a:rPr>
                        <a:t>67,806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a:solidFill>
                            <a:srgbClr val="000000"/>
                          </a:solidFill>
                          <a:effectLst/>
                          <a:latin typeface="Calibri" panose="020F0502020204030204" pitchFamily="34" charset="0"/>
                        </a:rPr>
                        <a:t>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Calibri" panose="020F0502020204030204" pitchFamily="34" charset="0"/>
                        </a:rPr>
                        <a:t>53,046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Calibri" panose="020F0502020204030204" pitchFamily="34" charset="0"/>
                        </a:rPr>
                        <a:t>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5013480"/>
                  </a:ext>
                </a:extLst>
              </a:tr>
              <a:tr h="527476">
                <a:tc>
                  <a:txBody>
                    <a:bodyPr/>
                    <a:lstStyle/>
                    <a:p>
                      <a:pPr algn="ctr" fontAlgn="b"/>
                      <a:r>
                        <a:rPr lang="en-US" sz="3200" b="0" i="0" u="none" strike="noStrike" dirty="0">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Calibri" panose="020F0502020204030204" pitchFamily="34" charset="0"/>
                        </a:rPr>
                        <a:t>64,578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Calibri" panose="020F0502020204030204" pitchFamily="34" charset="0"/>
                        </a:rPr>
                        <a:t>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Calibri" panose="020F0502020204030204" pitchFamily="34" charset="0"/>
                        </a:rPr>
                        <a:t>64,233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000000"/>
                          </a:solidFill>
                          <a:effectLst/>
                          <a:latin typeface="Calibri" panose="020F0502020204030204" pitchFamily="34" charset="0"/>
                        </a:rPr>
                        <a:t>89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32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32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3075143"/>
                  </a:ext>
                </a:extLst>
              </a:tr>
            </a:tbl>
          </a:graphicData>
        </a:graphic>
      </p:graphicFrame>
    </p:spTree>
    <p:extLst>
      <p:ext uri="{BB962C8B-B14F-4D97-AF65-F5344CB8AC3E}">
        <p14:creationId xmlns:p14="http://schemas.microsoft.com/office/powerpoint/2010/main" val="2975286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D326A-09D0-414E-A7F8-F1C5A9947E05}"/>
              </a:ext>
            </a:extLst>
          </p:cNvPr>
          <p:cNvSpPr>
            <a:spLocks noGrp="1"/>
          </p:cNvSpPr>
          <p:nvPr>
            <p:ph type="title"/>
          </p:nvPr>
        </p:nvSpPr>
        <p:spPr/>
        <p:txBody>
          <a:bodyPr/>
          <a:lstStyle/>
          <a:p>
            <a:r>
              <a:rPr lang="en-US" dirty="0"/>
              <a:t>2021 ELA MCAS Achievement Levels by Grade</a:t>
            </a:r>
          </a:p>
        </p:txBody>
      </p:sp>
      <p:sp>
        <p:nvSpPr>
          <p:cNvPr id="4" name="Slide Number Placeholder 3">
            <a:extLst>
              <a:ext uri="{FF2B5EF4-FFF2-40B4-BE49-F238E27FC236}">
                <a16:creationId xmlns:a16="http://schemas.microsoft.com/office/drawing/2014/main" id="{BCE65935-866C-4D4A-8508-75BA1FCB6995}"/>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dirty="0"/>
          </a:p>
        </p:txBody>
      </p:sp>
      <p:sp>
        <p:nvSpPr>
          <p:cNvPr id="3" name="TextBox 2">
            <a:extLst>
              <a:ext uri="{FF2B5EF4-FFF2-40B4-BE49-F238E27FC236}">
                <a16:creationId xmlns:a16="http://schemas.microsoft.com/office/drawing/2014/main" id="{33C6A157-0ADC-482C-A2AE-4B6C807387B8}"/>
              </a:ext>
            </a:extLst>
          </p:cNvPr>
          <p:cNvSpPr txBox="1"/>
          <p:nvPr/>
        </p:nvSpPr>
        <p:spPr>
          <a:xfrm>
            <a:off x="5021266" y="6366624"/>
            <a:ext cx="5942901" cy="261610"/>
          </a:xfrm>
          <a:prstGeom prst="rect">
            <a:avLst/>
          </a:prstGeom>
          <a:noFill/>
        </p:spPr>
        <p:txBody>
          <a:bodyPr wrap="square" rtlCol="0">
            <a:spAutoFit/>
          </a:bodyPr>
          <a:lstStyle/>
          <a:p>
            <a:r>
              <a:rPr lang="en-US" sz="1100" b="1" dirty="0">
                <a:solidFill>
                  <a:schemeClr val="accent1"/>
                </a:solidFill>
              </a:rPr>
              <a:t>**Blue line in stacked bar indicates the 2019 Meeting and Exceeding Expectations level</a:t>
            </a:r>
          </a:p>
        </p:txBody>
      </p:sp>
      <p:pic>
        <p:nvPicPr>
          <p:cNvPr id="10" name="Picture 9" descr="ELA Achievement levels by grade. Blue bar indicating 2019 meeting and Exceeding expectation levels">
            <a:extLst>
              <a:ext uri="{FF2B5EF4-FFF2-40B4-BE49-F238E27FC236}">
                <a16:creationId xmlns:a16="http://schemas.microsoft.com/office/drawing/2014/main" id="{B6E1E160-5FCC-4A4C-8F6C-2807C9928C65}"/>
              </a:ext>
            </a:extLst>
          </p:cNvPr>
          <p:cNvPicPr>
            <a:picLocks noChangeAspect="1"/>
          </p:cNvPicPr>
          <p:nvPr/>
        </p:nvPicPr>
        <p:blipFill>
          <a:blip r:embed="rId3"/>
          <a:stretch>
            <a:fillRect/>
          </a:stretch>
        </p:blipFill>
        <p:spPr>
          <a:xfrm>
            <a:off x="451432" y="968830"/>
            <a:ext cx="11172825" cy="5181600"/>
          </a:xfrm>
          <a:prstGeom prst="rect">
            <a:avLst/>
          </a:prstGeom>
        </p:spPr>
      </p:pic>
    </p:spTree>
    <p:extLst>
      <p:ext uri="{BB962C8B-B14F-4D97-AF65-F5344CB8AC3E}">
        <p14:creationId xmlns:p14="http://schemas.microsoft.com/office/powerpoint/2010/main" val="2943620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CA0F2A-3196-40CD-AA72-F5839C19FDE8}"/>
              </a:ext>
            </a:extLst>
          </p:cNvPr>
          <p:cNvSpPr>
            <a:spLocks noGrp="1"/>
          </p:cNvSpPr>
          <p:nvPr>
            <p:ph type="title"/>
          </p:nvPr>
        </p:nvSpPr>
        <p:spPr/>
        <p:txBody>
          <a:bodyPr/>
          <a:lstStyle/>
          <a:p>
            <a:r>
              <a:rPr lang="en-US" dirty="0"/>
              <a:t>ELA Change in Achievement Levels, 2019 to 2021</a:t>
            </a:r>
          </a:p>
        </p:txBody>
      </p:sp>
      <p:graphicFrame>
        <p:nvGraphicFramePr>
          <p:cNvPr id="8" name="Content Placeholder 7">
            <a:extLst>
              <a:ext uri="{FF2B5EF4-FFF2-40B4-BE49-F238E27FC236}">
                <a16:creationId xmlns:a16="http://schemas.microsoft.com/office/drawing/2014/main" id="{89D7A9F0-8E73-4ED3-8D7B-3C9D42DDBA5F}"/>
              </a:ext>
            </a:extLst>
          </p:cNvPr>
          <p:cNvGraphicFramePr>
            <a:graphicFrameLocks noGrp="1"/>
          </p:cNvGraphicFramePr>
          <p:nvPr>
            <p:ph idx="1"/>
          </p:nvPr>
        </p:nvGraphicFramePr>
        <p:xfrm>
          <a:off x="1191802" y="1331210"/>
          <a:ext cx="9766124" cy="4689446"/>
        </p:xfrm>
        <a:graphic>
          <a:graphicData uri="http://schemas.openxmlformats.org/drawingml/2006/table">
            <a:tbl>
              <a:tblPr firstRow="1" bandRow="1">
                <a:tableStyleId>{616DA210-FB5B-4158-B5E0-FEB733F419BA}</a:tableStyleId>
              </a:tblPr>
              <a:tblGrid>
                <a:gridCol w="1594399">
                  <a:extLst>
                    <a:ext uri="{9D8B030D-6E8A-4147-A177-3AD203B41FA5}">
                      <a16:colId xmlns:a16="http://schemas.microsoft.com/office/drawing/2014/main" val="2132378320"/>
                    </a:ext>
                  </a:extLst>
                </a:gridCol>
                <a:gridCol w="1594399">
                  <a:extLst>
                    <a:ext uri="{9D8B030D-6E8A-4147-A177-3AD203B41FA5}">
                      <a16:colId xmlns:a16="http://schemas.microsoft.com/office/drawing/2014/main" val="239326497"/>
                    </a:ext>
                  </a:extLst>
                </a:gridCol>
                <a:gridCol w="1594399">
                  <a:extLst>
                    <a:ext uri="{9D8B030D-6E8A-4147-A177-3AD203B41FA5}">
                      <a16:colId xmlns:a16="http://schemas.microsoft.com/office/drawing/2014/main" val="3687307353"/>
                    </a:ext>
                  </a:extLst>
                </a:gridCol>
                <a:gridCol w="1594399">
                  <a:extLst>
                    <a:ext uri="{9D8B030D-6E8A-4147-A177-3AD203B41FA5}">
                      <a16:colId xmlns:a16="http://schemas.microsoft.com/office/drawing/2014/main" val="4091805799"/>
                    </a:ext>
                  </a:extLst>
                </a:gridCol>
                <a:gridCol w="1594399">
                  <a:extLst>
                    <a:ext uri="{9D8B030D-6E8A-4147-A177-3AD203B41FA5}">
                      <a16:colId xmlns:a16="http://schemas.microsoft.com/office/drawing/2014/main" val="1076251869"/>
                    </a:ext>
                  </a:extLst>
                </a:gridCol>
                <a:gridCol w="1794129">
                  <a:extLst>
                    <a:ext uri="{9D8B030D-6E8A-4147-A177-3AD203B41FA5}">
                      <a16:colId xmlns:a16="http://schemas.microsoft.com/office/drawing/2014/main" val="3622729453"/>
                    </a:ext>
                  </a:extLst>
                </a:gridCol>
              </a:tblGrid>
              <a:tr h="446081">
                <a:tc>
                  <a:txBody>
                    <a:bodyPr/>
                    <a:lstStyle/>
                    <a:p>
                      <a:pPr algn="ctr" fontAlgn="b"/>
                      <a:r>
                        <a:rPr lang="en-US" sz="2800" b="1" i="0" u="none" strike="noStrike" dirty="0">
                          <a:solidFill>
                            <a:schemeClr val="accent1"/>
                          </a:solidFill>
                          <a:effectLst/>
                          <a:latin typeface="+mn-lt"/>
                          <a:cs typeface="Calibri" panose="020F0502020204030204" pitchFamily="34" charset="0"/>
                        </a:rPr>
                        <a:t>Grade</a:t>
                      </a:r>
                    </a:p>
                  </a:txBody>
                  <a:tcPr marL="9525" marR="9525" marT="9525" marB="0" anchor="b"/>
                </a:tc>
                <a:tc>
                  <a:txBody>
                    <a:bodyPr/>
                    <a:lstStyle/>
                    <a:p>
                      <a:pPr algn="ctr" fontAlgn="b"/>
                      <a:r>
                        <a:rPr lang="en-US" sz="2800" b="1" u="none" strike="noStrike" dirty="0">
                          <a:solidFill>
                            <a:schemeClr val="accent1"/>
                          </a:solidFill>
                          <a:effectLst/>
                          <a:latin typeface="+mn-lt"/>
                        </a:rPr>
                        <a:t>Not </a:t>
                      </a:r>
                    </a:p>
                    <a:p>
                      <a:pPr algn="ctr" fontAlgn="b"/>
                      <a:r>
                        <a:rPr lang="en-US" sz="2800" b="1" u="none" strike="noStrike" dirty="0">
                          <a:solidFill>
                            <a:schemeClr val="accent1"/>
                          </a:solidFill>
                          <a:effectLst/>
                          <a:latin typeface="+mn-lt"/>
                        </a:rPr>
                        <a:t>Meeting</a:t>
                      </a:r>
                      <a:endParaRPr lang="en-US" sz="2800" b="1" i="0" u="none" strike="noStrike" dirty="0">
                        <a:solidFill>
                          <a:schemeClr val="accent1"/>
                        </a:solidFill>
                        <a:effectLst/>
                        <a:latin typeface="+mn-lt"/>
                        <a:cs typeface="Calibri" panose="020F0502020204030204" pitchFamily="34" charset="0"/>
                      </a:endParaRPr>
                    </a:p>
                  </a:txBody>
                  <a:tcPr marL="9525" marR="9525" marT="9525" marB="0" anchor="b"/>
                </a:tc>
                <a:tc>
                  <a:txBody>
                    <a:bodyPr/>
                    <a:lstStyle/>
                    <a:p>
                      <a:pPr algn="ctr" fontAlgn="b"/>
                      <a:r>
                        <a:rPr lang="en-US" sz="2800" b="1" u="none" strike="noStrike" dirty="0">
                          <a:solidFill>
                            <a:schemeClr val="accent1"/>
                          </a:solidFill>
                          <a:effectLst/>
                          <a:latin typeface="+mn-lt"/>
                        </a:rPr>
                        <a:t>Partially</a:t>
                      </a:r>
                    </a:p>
                    <a:p>
                      <a:pPr algn="ctr" fontAlgn="b"/>
                      <a:r>
                        <a:rPr lang="en-US" sz="2800" b="1" u="none" strike="noStrike" dirty="0">
                          <a:solidFill>
                            <a:schemeClr val="accent1"/>
                          </a:solidFill>
                          <a:effectLst/>
                          <a:latin typeface="+mn-lt"/>
                        </a:rPr>
                        <a:t>Meeting</a:t>
                      </a:r>
                      <a:endParaRPr lang="en-US" sz="2800" b="1" i="0" u="none" strike="noStrike" dirty="0">
                        <a:solidFill>
                          <a:schemeClr val="accent1"/>
                        </a:solidFill>
                        <a:effectLst/>
                        <a:latin typeface="+mn-lt"/>
                        <a:cs typeface="Calibri" panose="020F0502020204030204" pitchFamily="34" charset="0"/>
                      </a:endParaRPr>
                    </a:p>
                  </a:txBody>
                  <a:tcPr marL="9525" marR="9525" marT="9525" marB="0" anchor="b"/>
                </a:tc>
                <a:tc>
                  <a:txBody>
                    <a:bodyPr/>
                    <a:lstStyle/>
                    <a:p>
                      <a:pPr algn="ctr" fontAlgn="b"/>
                      <a:r>
                        <a:rPr lang="en-US" sz="2800" b="1" u="none" strike="noStrike" dirty="0">
                          <a:solidFill>
                            <a:schemeClr val="accent1"/>
                          </a:solidFill>
                          <a:effectLst/>
                          <a:latin typeface="+mn-lt"/>
                        </a:rPr>
                        <a:t>M&amp;E Trend</a:t>
                      </a:r>
                      <a:endParaRPr lang="en-US" sz="2800" b="1" i="0" u="none" strike="noStrike" dirty="0">
                        <a:solidFill>
                          <a:schemeClr val="accent1"/>
                        </a:solidFill>
                        <a:effectLst/>
                        <a:latin typeface="+mn-lt"/>
                        <a:cs typeface="Calibri" panose="020F0502020204030204" pitchFamily="34" charset="0"/>
                      </a:endParaRPr>
                    </a:p>
                  </a:txBody>
                  <a:tcPr marL="9525" marR="9525" marT="9525" marB="0" anchor="b"/>
                </a:tc>
                <a:tc>
                  <a:txBody>
                    <a:bodyPr/>
                    <a:lstStyle/>
                    <a:p>
                      <a:pPr algn="ctr" fontAlgn="b"/>
                      <a:r>
                        <a:rPr lang="en-US" sz="2800" b="1" u="none" strike="noStrike" dirty="0">
                          <a:solidFill>
                            <a:schemeClr val="accent1"/>
                          </a:solidFill>
                          <a:effectLst/>
                          <a:latin typeface="+mn-lt"/>
                        </a:rPr>
                        <a:t>Meeting</a:t>
                      </a:r>
                      <a:endParaRPr lang="en-US" sz="2800" b="1" i="0" u="none" strike="noStrike" dirty="0">
                        <a:solidFill>
                          <a:schemeClr val="accent1"/>
                        </a:solidFill>
                        <a:effectLst/>
                        <a:latin typeface="+mn-lt"/>
                        <a:cs typeface="Calibri" panose="020F0502020204030204" pitchFamily="34" charset="0"/>
                      </a:endParaRPr>
                    </a:p>
                  </a:txBody>
                  <a:tcPr marL="9525" marR="9525" marT="9525" marB="0" anchor="b"/>
                </a:tc>
                <a:tc>
                  <a:txBody>
                    <a:bodyPr/>
                    <a:lstStyle/>
                    <a:p>
                      <a:pPr algn="ctr" fontAlgn="b"/>
                      <a:r>
                        <a:rPr lang="en-US" sz="2800" b="1" u="none" strike="noStrike" dirty="0">
                          <a:solidFill>
                            <a:schemeClr val="accent1"/>
                          </a:solidFill>
                          <a:effectLst/>
                          <a:latin typeface="+mn-lt"/>
                        </a:rPr>
                        <a:t>Exceeding</a:t>
                      </a:r>
                      <a:endParaRPr lang="en-US" sz="2800" b="1" i="0" u="none" strike="noStrike" dirty="0">
                        <a:solidFill>
                          <a:schemeClr val="accent1"/>
                        </a:solidFill>
                        <a:effectLst/>
                        <a:latin typeface="+mn-lt"/>
                        <a:cs typeface="Calibri" panose="020F0502020204030204" pitchFamily="34" charset="0"/>
                      </a:endParaRPr>
                    </a:p>
                  </a:txBody>
                  <a:tcPr marL="9525" marR="9525" marT="9525" marB="0" anchor="b"/>
                </a:tc>
                <a:extLst>
                  <a:ext uri="{0D108BD9-81ED-4DB2-BD59-A6C34878D82A}">
                    <a16:rowId xmlns:a16="http://schemas.microsoft.com/office/drawing/2014/main" val="3259209423"/>
                  </a:ext>
                </a:extLst>
              </a:tr>
              <a:tr h="446081">
                <a:tc>
                  <a:txBody>
                    <a:bodyPr/>
                    <a:lstStyle/>
                    <a:p>
                      <a:pPr algn="ctr" fontAlgn="b"/>
                      <a:r>
                        <a:rPr lang="en-US" sz="2800" u="none" strike="noStrike" dirty="0">
                          <a:effectLst/>
                        </a:rPr>
                        <a:t>3</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u="none" strike="noStrike" dirty="0">
                          <a:solidFill>
                            <a:schemeClr val="tx1"/>
                          </a:solidFill>
                          <a:effectLst/>
                        </a:rPr>
                        <a:t>+2%</a:t>
                      </a:r>
                      <a:endParaRPr lang="en-US" sz="28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u="none" strike="noStrike" dirty="0">
                          <a:solidFill>
                            <a:schemeClr val="tx1"/>
                          </a:solidFill>
                          <a:effectLst/>
                        </a:rPr>
                        <a:t>+3%</a:t>
                      </a:r>
                      <a:endParaRPr lang="en-US" sz="28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1" u="none" strike="noStrike" dirty="0">
                          <a:solidFill>
                            <a:srgbClr val="FF0000"/>
                          </a:solidFill>
                          <a:effectLst/>
                        </a:rPr>
                        <a:t>-6%</a:t>
                      </a:r>
                      <a:endParaRPr lang="en-US" sz="2800" b="1" i="0" u="none" strike="noStrike" dirty="0">
                        <a:solidFill>
                          <a:srgbClr val="FF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u="none" strike="noStrike" dirty="0">
                          <a:solidFill>
                            <a:schemeClr val="tx1"/>
                          </a:solidFill>
                          <a:effectLst/>
                        </a:rPr>
                        <a:t>-5%</a:t>
                      </a:r>
                      <a:endParaRPr lang="en-US" sz="28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u="none" strike="noStrike" dirty="0">
                          <a:solidFill>
                            <a:schemeClr val="tx1"/>
                          </a:solidFill>
                          <a:effectLst/>
                        </a:rPr>
                        <a:t>-1%</a:t>
                      </a:r>
                      <a:endParaRPr lang="en-US" sz="28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617109932"/>
                  </a:ext>
                </a:extLst>
              </a:tr>
              <a:tr h="446081">
                <a:tc>
                  <a:txBody>
                    <a:bodyPr/>
                    <a:lstStyle/>
                    <a:p>
                      <a:pPr algn="ctr" fontAlgn="b"/>
                      <a:r>
                        <a:rPr lang="en-US" sz="2800" u="none" strike="noStrike" dirty="0">
                          <a:effectLst/>
                        </a:rPr>
                        <a:t>4</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u="none" strike="noStrike" dirty="0">
                          <a:solidFill>
                            <a:schemeClr val="tx1"/>
                          </a:solidFill>
                          <a:effectLst/>
                        </a:rPr>
                        <a:t>+4%</a:t>
                      </a:r>
                      <a:endParaRPr lang="en-US" sz="28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u="none" strike="noStrike">
                          <a:solidFill>
                            <a:schemeClr val="tx1"/>
                          </a:solidFill>
                          <a:effectLst/>
                        </a:rPr>
                        <a:t>-1%</a:t>
                      </a:r>
                      <a:endParaRPr lang="en-US" sz="28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1" u="none" strike="noStrike" dirty="0">
                          <a:solidFill>
                            <a:srgbClr val="FF0000"/>
                          </a:solidFill>
                          <a:effectLst/>
                        </a:rPr>
                        <a:t>-3%</a:t>
                      </a:r>
                      <a:endParaRPr lang="en-US" sz="2800" b="1" i="0" u="none" strike="noStrike" dirty="0">
                        <a:solidFill>
                          <a:srgbClr val="FF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u="none" strike="noStrike">
                          <a:solidFill>
                            <a:schemeClr val="tx1"/>
                          </a:solidFill>
                          <a:effectLst/>
                        </a:rPr>
                        <a:t>0%</a:t>
                      </a:r>
                      <a:endParaRPr lang="en-US" sz="28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u="none" strike="noStrike" dirty="0">
                          <a:solidFill>
                            <a:schemeClr val="tx1"/>
                          </a:solidFill>
                          <a:effectLst/>
                        </a:rPr>
                        <a:t>-3%</a:t>
                      </a:r>
                      <a:endParaRPr lang="en-US" sz="28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548633429"/>
                  </a:ext>
                </a:extLst>
              </a:tr>
              <a:tr h="446081">
                <a:tc>
                  <a:txBody>
                    <a:bodyPr/>
                    <a:lstStyle/>
                    <a:p>
                      <a:pPr algn="ctr" fontAlgn="b"/>
                      <a:r>
                        <a:rPr lang="en-US" sz="2800" u="none" strike="noStrike" dirty="0">
                          <a:effectLst/>
                        </a:rPr>
                        <a:t>5</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u="none" strike="noStrike" dirty="0">
                          <a:solidFill>
                            <a:schemeClr val="tx1"/>
                          </a:solidFill>
                          <a:effectLst/>
                        </a:rPr>
                        <a:t>+4%</a:t>
                      </a:r>
                      <a:endParaRPr lang="en-US" sz="28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u="none" strike="noStrike" dirty="0">
                          <a:solidFill>
                            <a:schemeClr val="tx1"/>
                          </a:solidFill>
                          <a:effectLst/>
                        </a:rPr>
                        <a:t>+2%</a:t>
                      </a:r>
                      <a:endParaRPr lang="en-US" sz="28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1" u="none" strike="noStrike">
                          <a:solidFill>
                            <a:srgbClr val="FF0000"/>
                          </a:solidFill>
                          <a:effectLst/>
                        </a:rPr>
                        <a:t>-5%</a:t>
                      </a:r>
                      <a:endParaRPr lang="en-US" sz="2800" b="1" i="0" u="none" strike="noStrike">
                        <a:solidFill>
                          <a:srgbClr val="FF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u="none" strike="noStrike" dirty="0">
                          <a:solidFill>
                            <a:schemeClr val="tx1"/>
                          </a:solidFill>
                          <a:effectLst/>
                        </a:rPr>
                        <a:t>-6%</a:t>
                      </a:r>
                      <a:endParaRPr lang="en-US" sz="28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u="none" strike="noStrike">
                          <a:solidFill>
                            <a:schemeClr val="tx1"/>
                          </a:solidFill>
                          <a:effectLst/>
                        </a:rPr>
                        <a:t>+1%</a:t>
                      </a:r>
                      <a:endParaRPr lang="en-US" sz="28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414448115"/>
                  </a:ext>
                </a:extLst>
              </a:tr>
              <a:tr h="446081">
                <a:tc>
                  <a:txBody>
                    <a:bodyPr/>
                    <a:lstStyle/>
                    <a:p>
                      <a:pPr algn="ctr" fontAlgn="b"/>
                      <a:r>
                        <a:rPr lang="en-US" sz="2800" u="none" strike="noStrike">
                          <a:effectLst/>
                        </a:rPr>
                        <a:t>6</a:t>
                      </a:r>
                      <a:endParaRPr lang="en-US" sz="2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u="none" strike="noStrike">
                          <a:solidFill>
                            <a:schemeClr val="tx1"/>
                          </a:solidFill>
                          <a:effectLst/>
                        </a:rPr>
                        <a:t>+9%</a:t>
                      </a:r>
                      <a:endParaRPr lang="en-US" sz="28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u="none" strike="noStrike" dirty="0">
                          <a:solidFill>
                            <a:schemeClr val="tx1"/>
                          </a:solidFill>
                          <a:effectLst/>
                        </a:rPr>
                        <a:t>-2%</a:t>
                      </a:r>
                      <a:endParaRPr lang="en-US" sz="28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1" u="none" strike="noStrike" dirty="0">
                          <a:solidFill>
                            <a:srgbClr val="FF0000"/>
                          </a:solidFill>
                          <a:effectLst/>
                        </a:rPr>
                        <a:t>-7%</a:t>
                      </a:r>
                      <a:endParaRPr lang="en-US" sz="2800" b="1" i="0" u="none" strike="noStrike" dirty="0">
                        <a:solidFill>
                          <a:srgbClr val="FF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u="none" strike="noStrike">
                          <a:solidFill>
                            <a:schemeClr val="tx1"/>
                          </a:solidFill>
                          <a:effectLst/>
                        </a:rPr>
                        <a:t>-6%</a:t>
                      </a:r>
                      <a:endParaRPr lang="en-US" sz="28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u="none" strike="noStrike">
                          <a:solidFill>
                            <a:schemeClr val="tx1"/>
                          </a:solidFill>
                          <a:effectLst/>
                        </a:rPr>
                        <a:t>-1%</a:t>
                      </a:r>
                      <a:endParaRPr lang="en-US" sz="28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770599901"/>
                  </a:ext>
                </a:extLst>
              </a:tr>
              <a:tr h="446081">
                <a:tc>
                  <a:txBody>
                    <a:bodyPr/>
                    <a:lstStyle/>
                    <a:p>
                      <a:pPr algn="ctr" fontAlgn="b"/>
                      <a:r>
                        <a:rPr lang="en-US" sz="2800" u="none" strike="noStrike">
                          <a:effectLst/>
                        </a:rPr>
                        <a:t>7</a:t>
                      </a:r>
                      <a:endParaRPr lang="en-US" sz="2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u="none" strike="noStrike">
                          <a:solidFill>
                            <a:schemeClr val="tx1"/>
                          </a:solidFill>
                          <a:effectLst/>
                        </a:rPr>
                        <a:t>+7%</a:t>
                      </a:r>
                      <a:endParaRPr lang="en-US" sz="28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u="none" strike="noStrike" dirty="0">
                          <a:solidFill>
                            <a:schemeClr val="tx1"/>
                          </a:solidFill>
                          <a:effectLst/>
                        </a:rPr>
                        <a:t>-1%</a:t>
                      </a:r>
                      <a:endParaRPr lang="en-US" sz="28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1" u="none" strike="noStrike" dirty="0">
                          <a:solidFill>
                            <a:srgbClr val="FF0000"/>
                          </a:solidFill>
                          <a:effectLst/>
                        </a:rPr>
                        <a:t>-5%</a:t>
                      </a:r>
                      <a:endParaRPr lang="en-US" sz="2800" b="1" i="0" u="none" strike="noStrike" dirty="0">
                        <a:solidFill>
                          <a:srgbClr val="FF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u="none" strike="noStrike" dirty="0">
                          <a:solidFill>
                            <a:schemeClr val="tx1"/>
                          </a:solidFill>
                          <a:effectLst/>
                        </a:rPr>
                        <a:t>-3%</a:t>
                      </a:r>
                      <a:endParaRPr lang="en-US" sz="28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u="none" strike="noStrike" dirty="0">
                          <a:solidFill>
                            <a:schemeClr val="tx1"/>
                          </a:solidFill>
                          <a:effectLst/>
                        </a:rPr>
                        <a:t>-2%</a:t>
                      </a:r>
                      <a:endParaRPr lang="en-US" sz="28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588857405"/>
                  </a:ext>
                </a:extLst>
              </a:tr>
              <a:tr h="446081">
                <a:tc>
                  <a:txBody>
                    <a:bodyPr/>
                    <a:lstStyle/>
                    <a:p>
                      <a:pPr algn="ctr" fontAlgn="b"/>
                      <a:r>
                        <a:rPr lang="en-US" sz="2800" u="none" strike="noStrike">
                          <a:effectLst/>
                        </a:rPr>
                        <a:t>8</a:t>
                      </a:r>
                      <a:endParaRPr lang="en-US" sz="2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u="none" strike="noStrike">
                          <a:solidFill>
                            <a:schemeClr val="tx1"/>
                          </a:solidFill>
                          <a:effectLst/>
                        </a:rPr>
                        <a:t>+4%</a:t>
                      </a:r>
                      <a:endParaRPr lang="en-US" sz="28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u="none" strike="noStrike">
                          <a:solidFill>
                            <a:schemeClr val="tx1"/>
                          </a:solidFill>
                          <a:effectLst/>
                        </a:rPr>
                        <a:t>+6%</a:t>
                      </a:r>
                      <a:endParaRPr lang="en-US" sz="28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1" u="none" strike="noStrike" dirty="0">
                          <a:solidFill>
                            <a:srgbClr val="FF0000"/>
                          </a:solidFill>
                          <a:effectLst/>
                        </a:rPr>
                        <a:t>-11%</a:t>
                      </a:r>
                      <a:endParaRPr lang="en-US" sz="2800" b="1" i="0" u="none" strike="noStrike" dirty="0">
                        <a:solidFill>
                          <a:srgbClr val="FF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u="none" strike="noStrike">
                          <a:solidFill>
                            <a:schemeClr val="tx1"/>
                          </a:solidFill>
                          <a:effectLst/>
                        </a:rPr>
                        <a:t>-7%</a:t>
                      </a:r>
                      <a:endParaRPr lang="en-US" sz="28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u="none" strike="noStrike">
                          <a:solidFill>
                            <a:schemeClr val="tx1"/>
                          </a:solidFill>
                          <a:effectLst/>
                        </a:rPr>
                        <a:t>-4%</a:t>
                      </a:r>
                    </a:p>
                  </a:txBody>
                  <a:tcPr marL="9525" marR="9525" marT="9525" marB="0" anchor="b"/>
                </a:tc>
                <a:extLst>
                  <a:ext uri="{0D108BD9-81ED-4DB2-BD59-A6C34878D82A}">
                    <a16:rowId xmlns:a16="http://schemas.microsoft.com/office/drawing/2014/main" val="168410754"/>
                  </a:ext>
                </a:extLst>
              </a:tr>
              <a:tr h="533546">
                <a:tc>
                  <a:txBody>
                    <a:bodyPr/>
                    <a:lstStyle/>
                    <a:p>
                      <a:pPr algn="ctr" fontAlgn="b"/>
                      <a:r>
                        <a:rPr lang="en-US" sz="2800" u="none" strike="noStrike" dirty="0">
                          <a:effectLst/>
                        </a:rPr>
                        <a:t>3-8 Total</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u="none" strike="noStrike">
                          <a:solidFill>
                            <a:schemeClr val="tx1"/>
                          </a:solidFill>
                          <a:effectLst/>
                        </a:rPr>
                        <a:t>+5%</a:t>
                      </a:r>
                      <a:endParaRPr lang="en-US" sz="28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u="none" strike="noStrike" dirty="0">
                          <a:solidFill>
                            <a:schemeClr val="tx1"/>
                          </a:solidFill>
                          <a:effectLst/>
                        </a:rPr>
                        <a:t>+1%</a:t>
                      </a:r>
                      <a:endParaRPr lang="en-US" sz="28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1" u="none" strike="noStrike">
                          <a:solidFill>
                            <a:srgbClr val="FF0000"/>
                          </a:solidFill>
                          <a:effectLst/>
                        </a:rPr>
                        <a:t>-6%</a:t>
                      </a:r>
                      <a:endParaRPr lang="en-US" sz="2800" b="1" i="0" u="none" strike="noStrike">
                        <a:solidFill>
                          <a:srgbClr val="FF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u="none" strike="noStrike">
                          <a:solidFill>
                            <a:schemeClr val="tx1"/>
                          </a:solidFill>
                          <a:effectLst/>
                        </a:rPr>
                        <a:t>-4%</a:t>
                      </a:r>
                      <a:endParaRPr lang="en-US" sz="28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u="none" strike="noStrike" dirty="0">
                          <a:solidFill>
                            <a:schemeClr val="tx1"/>
                          </a:solidFill>
                          <a:effectLst/>
                        </a:rPr>
                        <a:t>-2%</a:t>
                      </a:r>
                      <a:endParaRPr lang="en-US" sz="28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547561468"/>
                  </a:ext>
                </a:extLst>
              </a:tr>
              <a:tr h="616449">
                <a:tc>
                  <a:txBody>
                    <a:bodyPr/>
                    <a:lstStyle/>
                    <a:p>
                      <a:pPr algn="ctr" fontAlgn="b"/>
                      <a:r>
                        <a:rPr lang="en-US" sz="2800" b="0" u="none" strike="noStrike" dirty="0">
                          <a:solidFill>
                            <a:srgbClr val="000000"/>
                          </a:solidFill>
                          <a:effectLst/>
                        </a:rPr>
                        <a:t>10</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u="none" strike="noStrike" dirty="0">
                          <a:solidFill>
                            <a:schemeClr val="tx1"/>
                          </a:solidFill>
                          <a:effectLst/>
                        </a:rPr>
                        <a:t>+1%</a:t>
                      </a:r>
                      <a:endParaRPr lang="en-US" sz="28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u="none" strike="noStrike" dirty="0">
                          <a:solidFill>
                            <a:schemeClr val="tx1"/>
                          </a:solidFill>
                          <a:effectLst/>
                        </a:rPr>
                        <a:t>-4%</a:t>
                      </a:r>
                      <a:endParaRPr lang="en-US" sz="28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1" u="none" strike="noStrike" dirty="0">
                          <a:solidFill>
                            <a:srgbClr val="00B050"/>
                          </a:solidFill>
                          <a:effectLst/>
                        </a:rPr>
                        <a:t>+3%</a:t>
                      </a:r>
                      <a:endParaRPr lang="en-US" sz="2800" b="1" i="0" u="none" strike="noStrike" dirty="0">
                        <a:solidFill>
                          <a:srgbClr val="00B05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u="none" strike="noStrike">
                          <a:solidFill>
                            <a:schemeClr val="tx1"/>
                          </a:solidFill>
                          <a:effectLst/>
                        </a:rPr>
                        <a:t>-3%</a:t>
                      </a:r>
                      <a:endParaRPr lang="en-US" sz="28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u="none" strike="noStrike" dirty="0">
                          <a:solidFill>
                            <a:schemeClr val="tx1"/>
                          </a:solidFill>
                          <a:effectLst/>
                        </a:rPr>
                        <a:t>+6%</a:t>
                      </a:r>
                      <a:endParaRPr lang="en-US" sz="28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744552017"/>
                  </a:ext>
                </a:extLst>
              </a:tr>
            </a:tbl>
          </a:graphicData>
        </a:graphic>
      </p:graphicFrame>
      <p:sp>
        <p:nvSpPr>
          <p:cNvPr id="2" name="Slide Number Placeholder 1">
            <a:extLst>
              <a:ext uri="{FF2B5EF4-FFF2-40B4-BE49-F238E27FC236}">
                <a16:creationId xmlns:a16="http://schemas.microsoft.com/office/drawing/2014/main" id="{09118F38-8955-4907-9412-EAFCBB539515}"/>
              </a:ext>
            </a:extLst>
          </p:cNvPr>
          <p:cNvSpPr>
            <a:spLocks noGrp="1"/>
          </p:cNvSpPr>
          <p:nvPr>
            <p:ph type="sldNum" sz="quarter" idx="12"/>
          </p:nvPr>
        </p:nvSpPr>
        <p:spPr/>
        <p:txBody>
          <a:bodyPr/>
          <a:lstStyle/>
          <a:p>
            <a:fld id="{FF27229C-EC7B-4063-A33B-28A5E87E32ED}" type="slidenum">
              <a:rPr lang="zh-CN" altLang="en-US" smtClean="0"/>
              <a:pPr/>
              <a:t>15</a:t>
            </a:fld>
            <a:endParaRPr lang="zh-CN" altLang="en-US" dirty="0"/>
          </a:p>
        </p:txBody>
      </p:sp>
    </p:spTree>
    <p:extLst>
      <p:ext uri="{BB962C8B-B14F-4D97-AF65-F5344CB8AC3E}">
        <p14:creationId xmlns:p14="http://schemas.microsoft.com/office/powerpoint/2010/main" val="124353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82B94-D53E-4210-93DC-806F50DD69AF}"/>
              </a:ext>
            </a:extLst>
          </p:cNvPr>
          <p:cNvSpPr>
            <a:spLocks noGrp="1"/>
          </p:cNvSpPr>
          <p:nvPr>
            <p:ph type="title"/>
          </p:nvPr>
        </p:nvSpPr>
        <p:spPr/>
        <p:txBody>
          <a:bodyPr/>
          <a:lstStyle/>
          <a:p>
            <a:r>
              <a:rPr lang="en-US"/>
              <a:t>2021 Mathematics MCAS Achievement Levels by Grade</a:t>
            </a:r>
          </a:p>
        </p:txBody>
      </p:sp>
      <p:sp>
        <p:nvSpPr>
          <p:cNvPr id="4" name="Slide Number Placeholder 3">
            <a:extLst>
              <a:ext uri="{FF2B5EF4-FFF2-40B4-BE49-F238E27FC236}">
                <a16:creationId xmlns:a16="http://schemas.microsoft.com/office/drawing/2014/main" id="{94177E72-064E-44C1-BB3C-456E73CD3704}"/>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a:p>
        </p:txBody>
      </p:sp>
      <p:pic>
        <p:nvPicPr>
          <p:cNvPr id="9" name="Picture 8" descr="Math Achievement levels by grade. Blue bar indicating 2019 meeting and Exceeding expectation levels">
            <a:extLst>
              <a:ext uri="{FF2B5EF4-FFF2-40B4-BE49-F238E27FC236}">
                <a16:creationId xmlns:a16="http://schemas.microsoft.com/office/drawing/2014/main" id="{B2F62740-ADBC-45EC-A1A9-D6D360AC0C42}"/>
              </a:ext>
            </a:extLst>
          </p:cNvPr>
          <p:cNvPicPr>
            <a:picLocks noChangeAspect="1"/>
          </p:cNvPicPr>
          <p:nvPr/>
        </p:nvPicPr>
        <p:blipFill>
          <a:blip r:embed="rId3"/>
          <a:stretch>
            <a:fillRect/>
          </a:stretch>
        </p:blipFill>
        <p:spPr>
          <a:xfrm>
            <a:off x="0" y="968830"/>
            <a:ext cx="12192000" cy="6300475"/>
          </a:xfrm>
          <a:prstGeom prst="rect">
            <a:avLst/>
          </a:prstGeom>
        </p:spPr>
      </p:pic>
    </p:spTree>
    <p:extLst>
      <p:ext uri="{BB962C8B-B14F-4D97-AF65-F5344CB8AC3E}">
        <p14:creationId xmlns:p14="http://schemas.microsoft.com/office/powerpoint/2010/main" val="1893759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CA0F2A-3196-40CD-AA72-F5839C19FDE8}"/>
              </a:ext>
            </a:extLst>
          </p:cNvPr>
          <p:cNvSpPr>
            <a:spLocks noGrp="1"/>
          </p:cNvSpPr>
          <p:nvPr>
            <p:ph type="title"/>
          </p:nvPr>
        </p:nvSpPr>
        <p:spPr/>
        <p:txBody>
          <a:bodyPr/>
          <a:lstStyle/>
          <a:p>
            <a:r>
              <a:rPr lang="en-US" dirty="0"/>
              <a:t>Mathematics Change in Achievement Levels, 2019 to 2021</a:t>
            </a:r>
          </a:p>
        </p:txBody>
      </p:sp>
      <p:graphicFrame>
        <p:nvGraphicFramePr>
          <p:cNvPr id="8" name="Content Placeholder 7">
            <a:extLst>
              <a:ext uri="{FF2B5EF4-FFF2-40B4-BE49-F238E27FC236}">
                <a16:creationId xmlns:a16="http://schemas.microsoft.com/office/drawing/2014/main" id="{89D7A9F0-8E73-4ED3-8D7B-3C9D42DDBA5F}"/>
              </a:ext>
            </a:extLst>
          </p:cNvPr>
          <p:cNvGraphicFramePr>
            <a:graphicFrameLocks noGrp="1"/>
          </p:cNvGraphicFramePr>
          <p:nvPr>
            <p:ph idx="1"/>
          </p:nvPr>
        </p:nvGraphicFramePr>
        <p:xfrm>
          <a:off x="1191802" y="1331210"/>
          <a:ext cx="9766124" cy="4689446"/>
        </p:xfrm>
        <a:graphic>
          <a:graphicData uri="http://schemas.openxmlformats.org/drawingml/2006/table">
            <a:tbl>
              <a:tblPr firstRow="1" bandRow="1">
                <a:tableStyleId>{616DA210-FB5B-4158-B5E0-FEB733F419BA}</a:tableStyleId>
              </a:tblPr>
              <a:tblGrid>
                <a:gridCol w="1594399">
                  <a:extLst>
                    <a:ext uri="{9D8B030D-6E8A-4147-A177-3AD203B41FA5}">
                      <a16:colId xmlns:a16="http://schemas.microsoft.com/office/drawing/2014/main" val="2132378320"/>
                    </a:ext>
                  </a:extLst>
                </a:gridCol>
                <a:gridCol w="1594399">
                  <a:extLst>
                    <a:ext uri="{9D8B030D-6E8A-4147-A177-3AD203B41FA5}">
                      <a16:colId xmlns:a16="http://schemas.microsoft.com/office/drawing/2014/main" val="239326497"/>
                    </a:ext>
                  </a:extLst>
                </a:gridCol>
                <a:gridCol w="1594399">
                  <a:extLst>
                    <a:ext uri="{9D8B030D-6E8A-4147-A177-3AD203B41FA5}">
                      <a16:colId xmlns:a16="http://schemas.microsoft.com/office/drawing/2014/main" val="3687307353"/>
                    </a:ext>
                  </a:extLst>
                </a:gridCol>
                <a:gridCol w="1594399">
                  <a:extLst>
                    <a:ext uri="{9D8B030D-6E8A-4147-A177-3AD203B41FA5}">
                      <a16:colId xmlns:a16="http://schemas.microsoft.com/office/drawing/2014/main" val="4091805799"/>
                    </a:ext>
                  </a:extLst>
                </a:gridCol>
                <a:gridCol w="1594399">
                  <a:extLst>
                    <a:ext uri="{9D8B030D-6E8A-4147-A177-3AD203B41FA5}">
                      <a16:colId xmlns:a16="http://schemas.microsoft.com/office/drawing/2014/main" val="1076251869"/>
                    </a:ext>
                  </a:extLst>
                </a:gridCol>
                <a:gridCol w="1794129">
                  <a:extLst>
                    <a:ext uri="{9D8B030D-6E8A-4147-A177-3AD203B41FA5}">
                      <a16:colId xmlns:a16="http://schemas.microsoft.com/office/drawing/2014/main" val="3622729453"/>
                    </a:ext>
                  </a:extLst>
                </a:gridCol>
              </a:tblGrid>
              <a:tr h="446081">
                <a:tc>
                  <a:txBody>
                    <a:bodyPr/>
                    <a:lstStyle/>
                    <a:p>
                      <a:pPr algn="ctr" fontAlgn="b"/>
                      <a:r>
                        <a:rPr lang="en-US" sz="2800" b="1" i="0" u="none" strike="noStrike" dirty="0">
                          <a:solidFill>
                            <a:schemeClr val="accent1"/>
                          </a:solidFill>
                          <a:effectLst/>
                          <a:latin typeface="+mn-lt"/>
                          <a:cs typeface="Calibri" panose="020F0502020204030204" pitchFamily="34" charset="0"/>
                        </a:rPr>
                        <a:t>Grade</a:t>
                      </a:r>
                    </a:p>
                  </a:txBody>
                  <a:tcPr marL="9525" marR="9525" marT="9525" marB="0" anchor="b"/>
                </a:tc>
                <a:tc>
                  <a:txBody>
                    <a:bodyPr/>
                    <a:lstStyle/>
                    <a:p>
                      <a:pPr algn="ctr" fontAlgn="b"/>
                      <a:r>
                        <a:rPr lang="en-US" sz="2800" b="1" u="none" strike="noStrike" dirty="0">
                          <a:solidFill>
                            <a:schemeClr val="accent1"/>
                          </a:solidFill>
                          <a:effectLst/>
                          <a:latin typeface="+mn-lt"/>
                        </a:rPr>
                        <a:t>Not </a:t>
                      </a:r>
                    </a:p>
                    <a:p>
                      <a:pPr algn="ctr" fontAlgn="b"/>
                      <a:r>
                        <a:rPr lang="en-US" sz="2800" b="1" u="none" strike="noStrike" dirty="0">
                          <a:solidFill>
                            <a:schemeClr val="accent1"/>
                          </a:solidFill>
                          <a:effectLst/>
                          <a:latin typeface="+mn-lt"/>
                        </a:rPr>
                        <a:t>Meeting</a:t>
                      </a:r>
                      <a:endParaRPr lang="en-US" sz="2800" b="1" i="0" u="none" strike="noStrike" dirty="0">
                        <a:solidFill>
                          <a:schemeClr val="accent1"/>
                        </a:solidFill>
                        <a:effectLst/>
                        <a:latin typeface="+mn-lt"/>
                        <a:cs typeface="Calibri" panose="020F0502020204030204" pitchFamily="34" charset="0"/>
                      </a:endParaRPr>
                    </a:p>
                  </a:txBody>
                  <a:tcPr marL="9525" marR="9525" marT="9525" marB="0" anchor="b"/>
                </a:tc>
                <a:tc>
                  <a:txBody>
                    <a:bodyPr/>
                    <a:lstStyle/>
                    <a:p>
                      <a:pPr algn="ctr" fontAlgn="b"/>
                      <a:r>
                        <a:rPr lang="en-US" sz="2800" b="1" u="none" strike="noStrike" dirty="0">
                          <a:solidFill>
                            <a:schemeClr val="accent1"/>
                          </a:solidFill>
                          <a:effectLst/>
                          <a:latin typeface="+mn-lt"/>
                        </a:rPr>
                        <a:t>Partially</a:t>
                      </a:r>
                    </a:p>
                    <a:p>
                      <a:pPr algn="ctr" fontAlgn="b"/>
                      <a:r>
                        <a:rPr lang="en-US" sz="2800" b="1" u="none" strike="noStrike" dirty="0">
                          <a:solidFill>
                            <a:schemeClr val="accent1"/>
                          </a:solidFill>
                          <a:effectLst/>
                          <a:latin typeface="+mn-lt"/>
                        </a:rPr>
                        <a:t>Meeting</a:t>
                      </a:r>
                      <a:endParaRPr lang="en-US" sz="2800" b="1" i="0" u="none" strike="noStrike" dirty="0">
                        <a:solidFill>
                          <a:schemeClr val="accent1"/>
                        </a:solidFill>
                        <a:effectLst/>
                        <a:latin typeface="+mn-lt"/>
                        <a:cs typeface="Calibri" panose="020F0502020204030204" pitchFamily="34" charset="0"/>
                      </a:endParaRPr>
                    </a:p>
                  </a:txBody>
                  <a:tcPr marL="9525" marR="9525" marT="9525" marB="0" anchor="b"/>
                </a:tc>
                <a:tc>
                  <a:txBody>
                    <a:bodyPr/>
                    <a:lstStyle/>
                    <a:p>
                      <a:pPr algn="ctr" fontAlgn="b"/>
                      <a:r>
                        <a:rPr lang="en-US" sz="2800" b="1" u="none" strike="noStrike" dirty="0">
                          <a:solidFill>
                            <a:schemeClr val="accent1"/>
                          </a:solidFill>
                          <a:effectLst/>
                          <a:latin typeface="+mn-lt"/>
                        </a:rPr>
                        <a:t>M&amp;E Trend</a:t>
                      </a:r>
                      <a:endParaRPr lang="en-US" sz="2800" b="1" i="0" u="none" strike="noStrike" dirty="0">
                        <a:solidFill>
                          <a:schemeClr val="accent1"/>
                        </a:solidFill>
                        <a:effectLst/>
                        <a:latin typeface="+mn-lt"/>
                        <a:cs typeface="Calibri" panose="020F0502020204030204" pitchFamily="34" charset="0"/>
                      </a:endParaRPr>
                    </a:p>
                  </a:txBody>
                  <a:tcPr marL="9525" marR="9525" marT="9525" marB="0" anchor="b"/>
                </a:tc>
                <a:tc>
                  <a:txBody>
                    <a:bodyPr/>
                    <a:lstStyle/>
                    <a:p>
                      <a:pPr algn="ctr" fontAlgn="b"/>
                      <a:r>
                        <a:rPr lang="en-US" sz="2800" b="1" u="none" strike="noStrike" dirty="0">
                          <a:solidFill>
                            <a:schemeClr val="accent1"/>
                          </a:solidFill>
                          <a:effectLst/>
                          <a:latin typeface="+mn-lt"/>
                        </a:rPr>
                        <a:t>Meeting</a:t>
                      </a:r>
                      <a:endParaRPr lang="en-US" sz="2800" b="1" i="0" u="none" strike="noStrike" dirty="0">
                        <a:solidFill>
                          <a:schemeClr val="accent1"/>
                        </a:solidFill>
                        <a:effectLst/>
                        <a:latin typeface="+mn-lt"/>
                        <a:cs typeface="Calibri" panose="020F0502020204030204" pitchFamily="34" charset="0"/>
                      </a:endParaRPr>
                    </a:p>
                  </a:txBody>
                  <a:tcPr marL="9525" marR="9525" marT="9525" marB="0" anchor="b"/>
                </a:tc>
                <a:tc>
                  <a:txBody>
                    <a:bodyPr/>
                    <a:lstStyle/>
                    <a:p>
                      <a:pPr algn="ctr" fontAlgn="b"/>
                      <a:r>
                        <a:rPr lang="en-US" sz="2800" b="1" u="none" strike="noStrike" dirty="0">
                          <a:solidFill>
                            <a:schemeClr val="accent1"/>
                          </a:solidFill>
                          <a:effectLst/>
                          <a:latin typeface="+mn-lt"/>
                        </a:rPr>
                        <a:t>Exceeding</a:t>
                      </a:r>
                      <a:endParaRPr lang="en-US" sz="2800" b="1" i="0" u="none" strike="noStrike" dirty="0">
                        <a:solidFill>
                          <a:schemeClr val="accent1"/>
                        </a:solidFill>
                        <a:effectLst/>
                        <a:latin typeface="+mn-lt"/>
                        <a:cs typeface="Calibri" panose="020F0502020204030204" pitchFamily="34" charset="0"/>
                      </a:endParaRPr>
                    </a:p>
                  </a:txBody>
                  <a:tcPr marL="9525" marR="9525" marT="9525" marB="0" anchor="b"/>
                </a:tc>
                <a:extLst>
                  <a:ext uri="{0D108BD9-81ED-4DB2-BD59-A6C34878D82A}">
                    <a16:rowId xmlns:a16="http://schemas.microsoft.com/office/drawing/2014/main" val="3259209423"/>
                  </a:ext>
                </a:extLst>
              </a:tr>
              <a:tr h="446081">
                <a:tc>
                  <a:txBody>
                    <a:bodyPr/>
                    <a:lstStyle/>
                    <a:p>
                      <a:pPr algn="ctr" fontAlgn="b"/>
                      <a:r>
                        <a:rPr lang="en-US" sz="2800" u="none" strike="noStrike" dirty="0">
                          <a:effectLst/>
                        </a:rPr>
                        <a:t>3</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i="0" u="none" strike="noStrike">
                          <a:solidFill>
                            <a:schemeClr val="tx1"/>
                          </a:solidFill>
                          <a:effectLst/>
                          <a:latin typeface="Calibri" panose="020F0502020204030204" pitchFamily="34" charset="0"/>
                        </a:rPr>
                        <a:t>+13%</a:t>
                      </a:r>
                    </a:p>
                  </a:txBody>
                  <a:tcPr marL="9525" marR="9525" marT="9525" marB="0" anchor="b"/>
                </a:tc>
                <a:tc>
                  <a:txBody>
                    <a:bodyPr/>
                    <a:lstStyle/>
                    <a:p>
                      <a:pPr algn="ctr" fontAlgn="b"/>
                      <a:r>
                        <a:rPr lang="en-US" sz="2800" b="0" i="0" u="none" strike="noStrike" dirty="0">
                          <a:solidFill>
                            <a:schemeClr val="tx1"/>
                          </a:solidFill>
                          <a:effectLst/>
                          <a:latin typeface="Calibri" panose="020F0502020204030204" pitchFamily="34" charset="0"/>
                        </a:rPr>
                        <a:t>+3%</a:t>
                      </a:r>
                    </a:p>
                  </a:txBody>
                  <a:tcPr marL="9525" marR="9525" marT="9525" marB="0" anchor="b"/>
                </a:tc>
                <a:tc>
                  <a:txBody>
                    <a:bodyPr/>
                    <a:lstStyle/>
                    <a:p>
                      <a:pPr algn="ctr" fontAlgn="b"/>
                      <a:r>
                        <a:rPr lang="en-US" sz="2800" b="1" i="0" u="none" strike="noStrike">
                          <a:solidFill>
                            <a:srgbClr val="FF0000"/>
                          </a:solidFill>
                          <a:effectLst/>
                          <a:latin typeface="Calibri" panose="020F0502020204030204" pitchFamily="34" charset="0"/>
                        </a:rPr>
                        <a:t>-16%</a:t>
                      </a:r>
                    </a:p>
                  </a:txBody>
                  <a:tcPr marL="9525" marR="9525" marT="9525" marB="0" anchor="b"/>
                </a:tc>
                <a:tc>
                  <a:txBody>
                    <a:bodyPr/>
                    <a:lstStyle/>
                    <a:p>
                      <a:pPr algn="ctr" fontAlgn="b"/>
                      <a:r>
                        <a:rPr lang="en-US" sz="2800" b="0" i="0" u="none" strike="noStrike">
                          <a:solidFill>
                            <a:schemeClr val="tx1"/>
                          </a:solidFill>
                          <a:effectLst/>
                          <a:latin typeface="Calibri" panose="020F0502020204030204" pitchFamily="34" charset="0"/>
                        </a:rPr>
                        <a:t>-12%</a:t>
                      </a:r>
                    </a:p>
                  </a:txBody>
                  <a:tcPr marL="9525" marR="9525" marT="9525" marB="0" anchor="b"/>
                </a:tc>
                <a:tc>
                  <a:txBody>
                    <a:bodyPr/>
                    <a:lstStyle/>
                    <a:p>
                      <a:pPr algn="ctr" fontAlgn="b"/>
                      <a:r>
                        <a:rPr lang="en-US" sz="2800" b="0" i="0" u="none" strike="noStrike" dirty="0">
                          <a:solidFill>
                            <a:schemeClr val="tx1"/>
                          </a:solidFill>
                          <a:effectLst/>
                          <a:latin typeface="Calibri" panose="020F0502020204030204" pitchFamily="34" charset="0"/>
                        </a:rPr>
                        <a:t>-4%</a:t>
                      </a:r>
                    </a:p>
                  </a:txBody>
                  <a:tcPr marL="9525" marR="9525" marT="9525" marB="0" anchor="b"/>
                </a:tc>
                <a:extLst>
                  <a:ext uri="{0D108BD9-81ED-4DB2-BD59-A6C34878D82A}">
                    <a16:rowId xmlns:a16="http://schemas.microsoft.com/office/drawing/2014/main" val="2617109932"/>
                  </a:ext>
                </a:extLst>
              </a:tr>
              <a:tr h="446081">
                <a:tc>
                  <a:txBody>
                    <a:bodyPr/>
                    <a:lstStyle/>
                    <a:p>
                      <a:pPr algn="ctr" fontAlgn="b"/>
                      <a:r>
                        <a:rPr lang="en-US" sz="2800" u="none" strike="noStrike" dirty="0">
                          <a:effectLst/>
                        </a:rPr>
                        <a:t>4</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i="0" u="none" strike="noStrike">
                          <a:solidFill>
                            <a:schemeClr val="tx1"/>
                          </a:solidFill>
                          <a:effectLst/>
                          <a:latin typeface="Calibri" panose="020F0502020204030204" pitchFamily="34" charset="0"/>
                        </a:rPr>
                        <a:t>+12%</a:t>
                      </a:r>
                    </a:p>
                  </a:txBody>
                  <a:tcPr marL="9525" marR="9525" marT="9525" marB="0" anchor="b"/>
                </a:tc>
                <a:tc>
                  <a:txBody>
                    <a:bodyPr/>
                    <a:lstStyle/>
                    <a:p>
                      <a:pPr algn="ctr" fontAlgn="b"/>
                      <a:r>
                        <a:rPr lang="en-US" sz="2800" b="0" i="0" u="none" strike="noStrike" dirty="0">
                          <a:solidFill>
                            <a:schemeClr val="tx1"/>
                          </a:solidFill>
                          <a:effectLst/>
                          <a:latin typeface="Calibri" panose="020F0502020204030204" pitchFamily="34" charset="0"/>
                        </a:rPr>
                        <a:t>+4%</a:t>
                      </a:r>
                    </a:p>
                  </a:txBody>
                  <a:tcPr marL="9525" marR="9525" marT="9525" marB="0" anchor="b"/>
                </a:tc>
                <a:tc>
                  <a:txBody>
                    <a:bodyPr/>
                    <a:lstStyle/>
                    <a:p>
                      <a:pPr algn="ctr" fontAlgn="b"/>
                      <a:r>
                        <a:rPr lang="en-US" sz="2800" b="1" i="0" u="none" strike="noStrike" dirty="0">
                          <a:solidFill>
                            <a:srgbClr val="FF0000"/>
                          </a:solidFill>
                          <a:effectLst/>
                          <a:latin typeface="Calibri" panose="020F0502020204030204" pitchFamily="34" charset="0"/>
                        </a:rPr>
                        <a:t>-16%</a:t>
                      </a:r>
                    </a:p>
                  </a:txBody>
                  <a:tcPr marL="9525" marR="9525" marT="9525" marB="0" anchor="b"/>
                </a:tc>
                <a:tc>
                  <a:txBody>
                    <a:bodyPr/>
                    <a:lstStyle/>
                    <a:p>
                      <a:pPr algn="ctr" fontAlgn="b"/>
                      <a:r>
                        <a:rPr lang="en-US" sz="2800" b="0" i="0" u="none" strike="noStrike" dirty="0">
                          <a:solidFill>
                            <a:schemeClr val="tx1"/>
                          </a:solidFill>
                          <a:effectLst/>
                          <a:latin typeface="Calibri" panose="020F0502020204030204" pitchFamily="34" charset="0"/>
                        </a:rPr>
                        <a:t>-12%</a:t>
                      </a:r>
                    </a:p>
                  </a:txBody>
                  <a:tcPr marL="9525" marR="9525" marT="9525" marB="0" anchor="b"/>
                </a:tc>
                <a:tc>
                  <a:txBody>
                    <a:bodyPr/>
                    <a:lstStyle/>
                    <a:p>
                      <a:pPr algn="ctr" fontAlgn="b"/>
                      <a:r>
                        <a:rPr lang="en-US" sz="2800" b="0" i="0" u="none" strike="noStrike" dirty="0">
                          <a:solidFill>
                            <a:schemeClr val="tx1"/>
                          </a:solidFill>
                          <a:effectLst/>
                          <a:latin typeface="Calibri" panose="020F0502020204030204" pitchFamily="34" charset="0"/>
                        </a:rPr>
                        <a:t>-4%</a:t>
                      </a:r>
                    </a:p>
                  </a:txBody>
                  <a:tcPr marL="9525" marR="9525" marT="9525" marB="0" anchor="b"/>
                </a:tc>
                <a:extLst>
                  <a:ext uri="{0D108BD9-81ED-4DB2-BD59-A6C34878D82A}">
                    <a16:rowId xmlns:a16="http://schemas.microsoft.com/office/drawing/2014/main" val="3548633429"/>
                  </a:ext>
                </a:extLst>
              </a:tr>
              <a:tr h="446081">
                <a:tc>
                  <a:txBody>
                    <a:bodyPr/>
                    <a:lstStyle/>
                    <a:p>
                      <a:pPr algn="ctr" fontAlgn="b"/>
                      <a:r>
                        <a:rPr lang="en-US" sz="2800" u="none" strike="noStrike" dirty="0">
                          <a:effectLst/>
                        </a:rPr>
                        <a:t>5</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i="0" u="none" strike="noStrike">
                          <a:solidFill>
                            <a:schemeClr val="tx1"/>
                          </a:solidFill>
                          <a:effectLst/>
                          <a:latin typeface="Calibri" panose="020F0502020204030204" pitchFamily="34" charset="0"/>
                        </a:rPr>
                        <a:t>+10%</a:t>
                      </a:r>
                    </a:p>
                  </a:txBody>
                  <a:tcPr marL="9525" marR="9525" marT="9525" marB="0" anchor="b"/>
                </a:tc>
                <a:tc>
                  <a:txBody>
                    <a:bodyPr/>
                    <a:lstStyle/>
                    <a:p>
                      <a:pPr algn="ctr" fontAlgn="b"/>
                      <a:r>
                        <a:rPr lang="en-US" sz="2800" b="0" i="0" u="none" strike="noStrike">
                          <a:solidFill>
                            <a:schemeClr val="tx1"/>
                          </a:solidFill>
                          <a:effectLst/>
                          <a:latin typeface="Calibri" panose="020F0502020204030204" pitchFamily="34" charset="0"/>
                        </a:rPr>
                        <a:t>+5%</a:t>
                      </a:r>
                    </a:p>
                  </a:txBody>
                  <a:tcPr marL="9525" marR="9525" marT="9525" marB="0" anchor="b"/>
                </a:tc>
                <a:tc>
                  <a:txBody>
                    <a:bodyPr/>
                    <a:lstStyle/>
                    <a:p>
                      <a:pPr algn="ctr" fontAlgn="b"/>
                      <a:r>
                        <a:rPr lang="en-US" sz="2800" b="1" i="0" u="none" strike="noStrike">
                          <a:solidFill>
                            <a:srgbClr val="FF0000"/>
                          </a:solidFill>
                          <a:effectLst/>
                          <a:latin typeface="Calibri" panose="020F0502020204030204" pitchFamily="34" charset="0"/>
                        </a:rPr>
                        <a:t>-16%</a:t>
                      </a:r>
                    </a:p>
                  </a:txBody>
                  <a:tcPr marL="9525" marR="9525" marT="9525" marB="0" anchor="b"/>
                </a:tc>
                <a:tc>
                  <a:txBody>
                    <a:bodyPr/>
                    <a:lstStyle/>
                    <a:p>
                      <a:pPr algn="ctr" fontAlgn="b"/>
                      <a:r>
                        <a:rPr lang="en-US" sz="2800" b="0" i="0" u="none" strike="noStrike">
                          <a:solidFill>
                            <a:schemeClr val="tx1"/>
                          </a:solidFill>
                          <a:effectLst/>
                          <a:latin typeface="Calibri" panose="020F0502020204030204" pitchFamily="34" charset="0"/>
                        </a:rPr>
                        <a:t>-14%</a:t>
                      </a:r>
                    </a:p>
                  </a:txBody>
                  <a:tcPr marL="9525" marR="9525" marT="9525" marB="0" anchor="b"/>
                </a:tc>
                <a:tc>
                  <a:txBody>
                    <a:bodyPr/>
                    <a:lstStyle/>
                    <a:p>
                      <a:pPr algn="ctr" fontAlgn="b"/>
                      <a:r>
                        <a:rPr lang="en-US" sz="2800" b="0" i="0" u="none" strike="noStrike" dirty="0">
                          <a:solidFill>
                            <a:schemeClr val="tx1"/>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414448115"/>
                  </a:ext>
                </a:extLst>
              </a:tr>
              <a:tr h="446081">
                <a:tc>
                  <a:txBody>
                    <a:bodyPr/>
                    <a:lstStyle/>
                    <a:p>
                      <a:pPr algn="ctr" fontAlgn="b"/>
                      <a:r>
                        <a:rPr lang="en-US" sz="2800" u="none" strike="noStrike" dirty="0">
                          <a:effectLst/>
                        </a:rPr>
                        <a:t>6</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i="0" u="none" strike="noStrike">
                          <a:solidFill>
                            <a:schemeClr val="tx1"/>
                          </a:solidFill>
                          <a:effectLst/>
                          <a:latin typeface="Calibri" panose="020F0502020204030204" pitchFamily="34" charset="0"/>
                        </a:rPr>
                        <a:t>+13%</a:t>
                      </a:r>
                    </a:p>
                  </a:txBody>
                  <a:tcPr marL="9525" marR="9525" marT="9525" marB="0" anchor="b"/>
                </a:tc>
                <a:tc>
                  <a:txBody>
                    <a:bodyPr/>
                    <a:lstStyle/>
                    <a:p>
                      <a:pPr algn="ctr" fontAlgn="b"/>
                      <a:r>
                        <a:rPr lang="en-US" sz="2800" b="0" i="0" u="none" strike="noStrike">
                          <a:solidFill>
                            <a:schemeClr val="tx1"/>
                          </a:solidFill>
                          <a:effectLst/>
                          <a:latin typeface="Calibri" panose="020F0502020204030204" pitchFamily="34" charset="0"/>
                        </a:rPr>
                        <a:t>+5%</a:t>
                      </a:r>
                    </a:p>
                  </a:txBody>
                  <a:tcPr marL="9525" marR="9525" marT="9525" marB="0" anchor="b"/>
                </a:tc>
                <a:tc>
                  <a:txBody>
                    <a:bodyPr/>
                    <a:lstStyle/>
                    <a:p>
                      <a:pPr algn="ctr" fontAlgn="b"/>
                      <a:r>
                        <a:rPr lang="en-US" sz="2800" b="1" i="0" u="none" strike="noStrike">
                          <a:solidFill>
                            <a:srgbClr val="FF0000"/>
                          </a:solidFill>
                          <a:effectLst/>
                          <a:latin typeface="Calibri" panose="020F0502020204030204" pitchFamily="34" charset="0"/>
                        </a:rPr>
                        <a:t>-17%</a:t>
                      </a:r>
                    </a:p>
                  </a:txBody>
                  <a:tcPr marL="9525" marR="9525" marT="9525" marB="0" anchor="b"/>
                </a:tc>
                <a:tc>
                  <a:txBody>
                    <a:bodyPr/>
                    <a:lstStyle/>
                    <a:p>
                      <a:pPr algn="ctr" fontAlgn="b"/>
                      <a:r>
                        <a:rPr lang="en-US" sz="2800" b="0" i="0" u="none" strike="noStrike" dirty="0">
                          <a:solidFill>
                            <a:schemeClr val="tx1"/>
                          </a:solidFill>
                          <a:effectLst/>
                          <a:latin typeface="Calibri" panose="020F0502020204030204" pitchFamily="34" charset="0"/>
                        </a:rPr>
                        <a:t>-12%</a:t>
                      </a:r>
                    </a:p>
                  </a:txBody>
                  <a:tcPr marL="9525" marR="9525" marT="9525" marB="0" anchor="b"/>
                </a:tc>
                <a:tc>
                  <a:txBody>
                    <a:bodyPr/>
                    <a:lstStyle/>
                    <a:p>
                      <a:pPr algn="ctr" fontAlgn="b"/>
                      <a:r>
                        <a:rPr lang="en-US" sz="2800" b="0" i="0" u="none" strike="noStrike">
                          <a:solidFill>
                            <a:schemeClr val="tx1"/>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2770599901"/>
                  </a:ext>
                </a:extLst>
              </a:tr>
              <a:tr h="446081">
                <a:tc>
                  <a:txBody>
                    <a:bodyPr/>
                    <a:lstStyle/>
                    <a:p>
                      <a:pPr algn="ctr" fontAlgn="b"/>
                      <a:r>
                        <a:rPr lang="en-US" sz="2800" u="none" strike="noStrike" dirty="0">
                          <a:effectLst/>
                        </a:rPr>
                        <a:t>7</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i="0" u="none" strike="noStrike">
                          <a:solidFill>
                            <a:schemeClr val="tx1"/>
                          </a:solidFill>
                          <a:effectLst/>
                          <a:latin typeface="Calibri" panose="020F0502020204030204" pitchFamily="34" charset="0"/>
                        </a:rPr>
                        <a:t>+5%</a:t>
                      </a:r>
                    </a:p>
                  </a:txBody>
                  <a:tcPr marL="9525" marR="9525" marT="9525" marB="0" anchor="b"/>
                </a:tc>
                <a:tc>
                  <a:txBody>
                    <a:bodyPr/>
                    <a:lstStyle/>
                    <a:p>
                      <a:pPr algn="ctr" fontAlgn="b"/>
                      <a:r>
                        <a:rPr lang="en-US" sz="2800" b="0" i="0" u="none" strike="noStrike">
                          <a:solidFill>
                            <a:schemeClr val="tx1"/>
                          </a:solidFill>
                          <a:effectLst/>
                          <a:latin typeface="Calibri" panose="020F0502020204030204" pitchFamily="34" charset="0"/>
                        </a:rPr>
                        <a:t>+8%</a:t>
                      </a:r>
                    </a:p>
                  </a:txBody>
                  <a:tcPr marL="9525" marR="9525" marT="9525" marB="0" anchor="b"/>
                </a:tc>
                <a:tc>
                  <a:txBody>
                    <a:bodyPr/>
                    <a:lstStyle/>
                    <a:p>
                      <a:pPr algn="ctr" fontAlgn="b"/>
                      <a:r>
                        <a:rPr lang="en-US" sz="2800" b="1" i="0" u="none" strike="noStrike">
                          <a:solidFill>
                            <a:srgbClr val="FF0000"/>
                          </a:solidFill>
                          <a:effectLst/>
                          <a:latin typeface="Calibri" panose="020F0502020204030204" pitchFamily="34" charset="0"/>
                        </a:rPr>
                        <a:t>-13%</a:t>
                      </a:r>
                    </a:p>
                  </a:txBody>
                  <a:tcPr marL="9525" marR="9525" marT="9525" marB="0" anchor="b"/>
                </a:tc>
                <a:tc>
                  <a:txBody>
                    <a:bodyPr/>
                    <a:lstStyle/>
                    <a:p>
                      <a:pPr algn="ctr" fontAlgn="b"/>
                      <a:r>
                        <a:rPr lang="en-US" sz="2800" b="0" i="0" u="none" strike="noStrike" dirty="0">
                          <a:solidFill>
                            <a:schemeClr val="tx1"/>
                          </a:solidFill>
                          <a:effectLst/>
                          <a:latin typeface="Calibri" panose="020F0502020204030204" pitchFamily="34" charset="0"/>
                        </a:rPr>
                        <a:t>-8%</a:t>
                      </a:r>
                    </a:p>
                  </a:txBody>
                  <a:tcPr marL="9525" marR="9525" marT="9525" marB="0" anchor="b"/>
                </a:tc>
                <a:tc>
                  <a:txBody>
                    <a:bodyPr/>
                    <a:lstStyle/>
                    <a:p>
                      <a:pPr algn="ctr" fontAlgn="b"/>
                      <a:r>
                        <a:rPr lang="en-US" sz="2800" b="0" i="0" u="none" strike="noStrike">
                          <a:solidFill>
                            <a:schemeClr val="tx1"/>
                          </a:solidFill>
                          <a:effectLst/>
                          <a:latin typeface="Calibri" panose="020F0502020204030204" pitchFamily="34" charset="0"/>
                        </a:rPr>
                        <a:t>-5%</a:t>
                      </a:r>
                    </a:p>
                  </a:txBody>
                  <a:tcPr marL="9525" marR="9525" marT="9525" marB="0" anchor="b"/>
                </a:tc>
                <a:extLst>
                  <a:ext uri="{0D108BD9-81ED-4DB2-BD59-A6C34878D82A}">
                    <a16:rowId xmlns:a16="http://schemas.microsoft.com/office/drawing/2014/main" val="588857405"/>
                  </a:ext>
                </a:extLst>
              </a:tr>
              <a:tr h="446081">
                <a:tc>
                  <a:txBody>
                    <a:bodyPr/>
                    <a:lstStyle/>
                    <a:p>
                      <a:pPr algn="ctr" fontAlgn="b"/>
                      <a:r>
                        <a:rPr lang="en-US" sz="2800" u="none" strike="noStrike" dirty="0">
                          <a:effectLst/>
                        </a:rPr>
                        <a:t>8</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i="0" u="none" strike="noStrike">
                          <a:solidFill>
                            <a:schemeClr val="tx1"/>
                          </a:solidFill>
                          <a:effectLst/>
                          <a:latin typeface="Calibri" panose="020F0502020204030204" pitchFamily="34" charset="0"/>
                        </a:rPr>
                        <a:t>+10%</a:t>
                      </a:r>
                    </a:p>
                  </a:txBody>
                  <a:tcPr marL="9525" marR="9525" marT="9525" marB="0" anchor="b"/>
                </a:tc>
                <a:tc>
                  <a:txBody>
                    <a:bodyPr/>
                    <a:lstStyle/>
                    <a:p>
                      <a:pPr algn="ctr" fontAlgn="b"/>
                      <a:r>
                        <a:rPr lang="en-US" sz="2800" b="0" i="0" u="none" strike="noStrike">
                          <a:solidFill>
                            <a:schemeClr val="tx1"/>
                          </a:solidFill>
                          <a:effectLst/>
                          <a:latin typeface="Calibri" panose="020F0502020204030204" pitchFamily="34" charset="0"/>
                        </a:rPr>
                        <a:t>+5%</a:t>
                      </a:r>
                    </a:p>
                  </a:txBody>
                  <a:tcPr marL="9525" marR="9525" marT="9525" marB="0" anchor="b"/>
                </a:tc>
                <a:tc>
                  <a:txBody>
                    <a:bodyPr/>
                    <a:lstStyle/>
                    <a:p>
                      <a:pPr algn="ctr" fontAlgn="b"/>
                      <a:r>
                        <a:rPr lang="en-US" sz="2800" b="1" i="0" u="none" strike="noStrike">
                          <a:solidFill>
                            <a:srgbClr val="FF0000"/>
                          </a:solidFill>
                          <a:effectLst/>
                          <a:latin typeface="Calibri" panose="020F0502020204030204" pitchFamily="34" charset="0"/>
                        </a:rPr>
                        <a:t>-15%</a:t>
                      </a:r>
                    </a:p>
                  </a:txBody>
                  <a:tcPr marL="9525" marR="9525" marT="9525" marB="0" anchor="b"/>
                </a:tc>
                <a:tc>
                  <a:txBody>
                    <a:bodyPr/>
                    <a:lstStyle/>
                    <a:p>
                      <a:pPr algn="ctr" fontAlgn="b"/>
                      <a:r>
                        <a:rPr lang="en-US" sz="2800" b="0" i="0" u="none" strike="noStrike">
                          <a:solidFill>
                            <a:schemeClr val="tx1"/>
                          </a:solidFill>
                          <a:effectLst/>
                          <a:latin typeface="Calibri" panose="020F0502020204030204" pitchFamily="34" charset="0"/>
                        </a:rPr>
                        <a:t>-9%</a:t>
                      </a:r>
                    </a:p>
                  </a:txBody>
                  <a:tcPr marL="9525" marR="9525" marT="9525" marB="0" anchor="b"/>
                </a:tc>
                <a:tc>
                  <a:txBody>
                    <a:bodyPr/>
                    <a:lstStyle/>
                    <a:p>
                      <a:pPr algn="ctr" fontAlgn="b"/>
                      <a:r>
                        <a:rPr lang="en-US" sz="2800" b="0" i="0" u="none" strike="noStrike" dirty="0">
                          <a:solidFill>
                            <a:schemeClr val="tx1"/>
                          </a:solidFill>
                          <a:effectLst/>
                          <a:latin typeface="Calibri" panose="020F0502020204030204" pitchFamily="34" charset="0"/>
                        </a:rPr>
                        <a:t>-6%</a:t>
                      </a:r>
                    </a:p>
                  </a:txBody>
                  <a:tcPr marL="9525" marR="9525" marT="9525" marB="0" anchor="b"/>
                </a:tc>
                <a:extLst>
                  <a:ext uri="{0D108BD9-81ED-4DB2-BD59-A6C34878D82A}">
                    <a16:rowId xmlns:a16="http://schemas.microsoft.com/office/drawing/2014/main" val="168410754"/>
                  </a:ext>
                </a:extLst>
              </a:tr>
              <a:tr h="533546">
                <a:tc>
                  <a:txBody>
                    <a:bodyPr/>
                    <a:lstStyle/>
                    <a:p>
                      <a:pPr algn="ctr" fontAlgn="b"/>
                      <a:r>
                        <a:rPr lang="en-US" sz="2800" u="none" strike="noStrike" dirty="0">
                          <a:effectLst/>
                        </a:rPr>
                        <a:t>3-8 Total</a:t>
                      </a:r>
                      <a:endParaRPr lang="en-US" sz="2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i="0" u="none" strike="noStrike" dirty="0">
                          <a:solidFill>
                            <a:schemeClr val="tx1"/>
                          </a:solidFill>
                          <a:effectLst/>
                          <a:latin typeface="Calibri" panose="020F0502020204030204" pitchFamily="34" charset="0"/>
                        </a:rPr>
                        <a:t>+10%</a:t>
                      </a:r>
                    </a:p>
                  </a:txBody>
                  <a:tcPr marL="9525" marR="9525" marT="9525" marB="0" anchor="b"/>
                </a:tc>
                <a:tc>
                  <a:txBody>
                    <a:bodyPr/>
                    <a:lstStyle/>
                    <a:p>
                      <a:pPr algn="ctr" fontAlgn="b"/>
                      <a:r>
                        <a:rPr lang="en-US" sz="2800" b="0" i="0" u="none" strike="noStrike">
                          <a:solidFill>
                            <a:schemeClr val="tx1"/>
                          </a:solidFill>
                          <a:effectLst/>
                          <a:latin typeface="Calibri" panose="020F0502020204030204" pitchFamily="34" charset="0"/>
                        </a:rPr>
                        <a:t>+6%</a:t>
                      </a:r>
                    </a:p>
                  </a:txBody>
                  <a:tcPr marL="9525" marR="9525" marT="9525" marB="0" anchor="b"/>
                </a:tc>
                <a:tc>
                  <a:txBody>
                    <a:bodyPr/>
                    <a:lstStyle/>
                    <a:p>
                      <a:pPr algn="ctr" fontAlgn="b"/>
                      <a:r>
                        <a:rPr lang="en-US" sz="2800" b="1" i="0" u="none" strike="noStrike" dirty="0">
                          <a:solidFill>
                            <a:srgbClr val="FF0000"/>
                          </a:solidFill>
                          <a:effectLst/>
                          <a:latin typeface="Calibri" panose="020F0502020204030204" pitchFamily="34" charset="0"/>
                        </a:rPr>
                        <a:t>-15%</a:t>
                      </a:r>
                    </a:p>
                  </a:txBody>
                  <a:tcPr marL="9525" marR="9525" marT="9525" marB="0" anchor="b"/>
                </a:tc>
                <a:tc>
                  <a:txBody>
                    <a:bodyPr/>
                    <a:lstStyle/>
                    <a:p>
                      <a:pPr algn="ctr" fontAlgn="b"/>
                      <a:r>
                        <a:rPr lang="en-US" sz="2800" b="0" i="0" u="none" strike="noStrike" dirty="0">
                          <a:solidFill>
                            <a:schemeClr val="tx1"/>
                          </a:solidFill>
                          <a:effectLst/>
                          <a:latin typeface="Calibri" panose="020F0502020204030204" pitchFamily="34" charset="0"/>
                        </a:rPr>
                        <a:t>-11%</a:t>
                      </a:r>
                    </a:p>
                  </a:txBody>
                  <a:tcPr marL="9525" marR="9525" marT="9525" marB="0" anchor="b"/>
                </a:tc>
                <a:tc>
                  <a:txBody>
                    <a:bodyPr/>
                    <a:lstStyle/>
                    <a:p>
                      <a:pPr algn="ctr" fontAlgn="b"/>
                      <a:r>
                        <a:rPr lang="en-US" sz="2800" b="0" i="0" u="none" strike="noStrike" dirty="0">
                          <a:solidFill>
                            <a:schemeClr val="tx1"/>
                          </a:solidFill>
                          <a:effectLst/>
                          <a:latin typeface="Calibri" panose="020F0502020204030204" pitchFamily="34" charset="0"/>
                        </a:rPr>
                        <a:t>-4%</a:t>
                      </a:r>
                    </a:p>
                  </a:txBody>
                  <a:tcPr marL="9525" marR="9525" marT="9525" marB="0" anchor="b"/>
                </a:tc>
                <a:extLst>
                  <a:ext uri="{0D108BD9-81ED-4DB2-BD59-A6C34878D82A}">
                    <a16:rowId xmlns:a16="http://schemas.microsoft.com/office/drawing/2014/main" val="547561468"/>
                  </a:ext>
                </a:extLst>
              </a:tr>
              <a:tr h="616449">
                <a:tc>
                  <a:txBody>
                    <a:bodyPr/>
                    <a:lstStyle/>
                    <a:p>
                      <a:pPr algn="ctr" fontAlgn="b"/>
                      <a:r>
                        <a:rPr lang="en-US" sz="2800" b="0" u="none" strike="noStrike">
                          <a:solidFill>
                            <a:schemeClr val="accent1"/>
                          </a:solidFill>
                          <a:effectLst/>
                        </a:rPr>
                        <a:t>10</a:t>
                      </a:r>
                      <a:endParaRPr lang="en-US" sz="2800" b="0" i="0" u="none" strike="noStrike">
                        <a:solidFill>
                          <a:schemeClr val="accent1"/>
                        </a:solidFill>
                        <a:effectLst/>
                        <a:latin typeface="Calibri" panose="020F0502020204030204" pitchFamily="34" charset="0"/>
                        <a:cs typeface="Calibri" panose="020F0502020204030204" pitchFamily="34" charset="0"/>
                      </a:endParaRPr>
                    </a:p>
                  </a:txBody>
                  <a:tcPr marL="9525" marR="9525" marT="9525" marB="0" anchor="b"/>
                </a:tc>
                <a:tc>
                  <a:txBody>
                    <a:bodyPr/>
                    <a:lstStyle/>
                    <a:p>
                      <a:pPr algn="ctr" fontAlgn="b"/>
                      <a:r>
                        <a:rPr lang="en-US" sz="2800" b="0" i="0" u="none" strike="noStrike" dirty="0">
                          <a:solidFill>
                            <a:schemeClr val="tx1"/>
                          </a:solidFill>
                          <a:effectLst/>
                          <a:latin typeface="Calibri" panose="020F0502020204030204" pitchFamily="34" charset="0"/>
                        </a:rPr>
                        <a:t>+3%</a:t>
                      </a:r>
                    </a:p>
                  </a:txBody>
                  <a:tcPr marL="9525" marR="9525" marT="9525" marB="0" anchor="b"/>
                </a:tc>
                <a:tc>
                  <a:txBody>
                    <a:bodyPr/>
                    <a:lstStyle/>
                    <a:p>
                      <a:pPr algn="ctr" fontAlgn="b"/>
                      <a:r>
                        <a:rPr lang="en-US" sz="2800" b="0" i="0" u="none" strike="noStrike" dirty="0">
                          <a:solidFill>
                            <a:schemeClr val="tx1"/>
                          </a:solidFill>
                          <a:effectLst/>
                          <a:latin typeface="Calibri" panose="020F0502020204030204" pitchFamily="34" charset="0"/>
                        </a:rPr>
                        <a:t>+3%</a:t>
                      </a:r>
                    </a:p>
                  </a:txBody>
                  <a:tcPr marL="9525" marR="9525" marT="9525" marB="0" anchor="b"/>
                </a:tc>
                <a:tc>
                  <a:txBody>
                    <a:bodyPr/>
                    <a:lstStyle/>
                    <a:p>
                      <a:pPr algn="ctr" fontAlgn="b"/>
                      <a:r>
                        <a:rPr lang="en-US" sz="2800" b="1" i="0" u="none" strike="noStrike">
                          <a:solidFill>
                            <a:srgbClr val="FF0000"/>
                          </a:solidFill>
                          <a:effectLst/>
                          <a:latin typeface="Calibri" panose="020F0502020204030204" pitchFamily="34" charset="0"/>
                        </a:rPr>
                        <a:t>-7%</a:t>
                      </a:r>
                    </a:p>
                  </a:txBody>
                  <a:tcPr marL="9525" marR="9525" marT="9525" marB="0" anchor="b"/>
                </a:tc>
                <a:tc>
                  <a:txBody>
                    <a:bodyPr/>
                    <a:lstStyle/>
                    <a:p>
                      <a:pPr algn="ctr" fontAlgn="b"/>
                      <a:r>
                        <a:rPr lang="en-US" sz="2800" b="0" i="0" u="none" strike="noStrike">
                          <a:solidFill>
                            <a:schemeClr val="tx1"/>
                          </a:solidFill>
                          <a:effectLst/>
                          <a:latin typeface="Calibri" panose="020F0502020204030204" pitchFamily="34" charset="0"/>
                        </a:rPr>
                        <a:t>-5%</a:t>
                      </a:r>
                    </a:p>
                  </a:txBody>
                  <a:tcPr marL="9525" marR="9525" marT="9525" marB="0" anchor="b"/>
                </a:tc>
                <a:tc>
                  <a:txBody>
                    <a:bodyPr/>
                    <a:lstStyle/>
                    <a:p>
                      <a:pPr algn="ctr" fontAlgn="b"/>
                      <a:r>
                        <a:rPr lang="en-US" sz="2800" b="0" i="0" u="none" strike="noStrike" dirty="0">
                          <a:solidFill>
                            <a:schemeClr val="tx1"/>
                          </a:solidFill>
                          <a:effectLst/>
                          <a:latin typeface="Calibri" panose="020F0502020204030204" pitchFamily="34" charset="0"/>
                        </a:rPr>
                        <a:t>-2%</a:t>
                      </a:r>
                    </a:p>
                  </a:txBody>
                  <a:tcPr marL="9525" marR="9525" marT="9525" marB="0" anchor="b"/>
                </a:tc>
                <a:extLst>
                  <a:ext uri="{0D108BD9-81ED-4DB2-BD59-A6C34878D82A}">
                    <a16:rowId xmlns:a16="http://schemas.microsoft.com/office/drawing/2014/main" val="1744552017"/>
                  </a:ext>
                </a:extLst>
              </a:tr>
            </a:tbl>
          </a:graphicData>
        </a:graphic>
      </p:graphicFrame>
      <p:sp>
        <p:nvSpPr>
          <p:cNvPr id="2" name="Slide Number Placeholder 1">
            <a:extLst>
              <a:ext uri="{FF2B5EF4-FFF2-40B4-BE49-F238E27FC236}">
                <a16:creationId xmlns:a16="http://schemas.microsoft.com/office/drawing/2014/main" id="{09118F38-8955-4907-9412-EAFCBB539515}"/>
              </a:ext>
            </a:extLst>
          </p:cNvPr>
          <p:cNvSpPr>
            <a:spLocks noGrp="1"/>
          </p:cNvSpPr>
          <p:nvPr>
            <p:ph type="sldNum" sz="quarter" idx="12"/>
          </p:nvPr>
        </p:nvSpPr>
        <p:spPr/>
        <p:txBody>
          <a:bodyPr/>
          <a:lstStyle/>
          <a:p>
            <a:fld id="{FF27229C-EC7B-4063-A33B-28A5E87E32ED}" type="slidenum">
              <a:rPr lang="zh-CN" altLang="en-US" smtClean="0"/>
              <a:pPr/>
              <a:t>17</a:t>
            </a:fld>
            <a:endParaRPr lang="zh-CN" altLang="en-US" dirty="0"/>
          </a:p>
        </p:txBody>
      </p:sp>
    </p:spTree>
    <p:extLst>
      <p:ext uri="{BB962C8B-B14F-4D97-AF65-F5344CB8AC3E}">
        <p14:creationId xmlns:p14="http://schemas.microsoft.com/office/powerpoint/2010/main" val="1430096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182237-D7C5-4055-88E2-5BF5F0836461}"/>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dirty="0"/>
          </a:p>
        </p:txBody>
      </p:sp>
      <p:sp>
        <p:nvSpPr>
          <p:cNvPr id="8" name="Text Placeholder 7">
            <a:extLst>
              <a:ext uri="{FF2B5EF4-FFF2-40B4-BE49-F238E27FC236}">
                <a16:creationId xmlns:a16="http://schemas.microsoft.com/office/drawing/2014/main" id="{824F0225-5002-425A-9AE4-426A793BFCC4}"/>
              </a:ext>
            </a:extLst>
          </p:cNvPr>
          <p:cNvSpPr>
            <a:spLocks noGrp="1"/>
          </p:cNvSpPr>
          <p:nvPr>
            <p:ph type="body" idx="15"/>
          </p:nvPr>
        </p:nvSpPr>
        <p:spPr>
          <a:xfrm>
            <a:off x="508320" y="1336505"/>
            <a:ext cx="5452057" cy="776702"/>
          </a:xfrm>
          <a:solidFill>
            <a:schemeClr val="tx1"/>
          </a:solidFill>
        </p:spPr>
        <p:txBody>
          <a:bodyPr/>
          <a:lstStyle/>
          <a:p>
            <a:r>
              <a:rPr lang="en-US" dirty="0"/>
              <a:t>ELA 2019–2021 Change</a:t>
            </a:r>
          </a:p>
        </p:txBody>
      </p:sp>
      <p:sp>
        <p:nvSpPr>
          <p:cNvPr id="5" name="Title 4">
            <a:extLst>
              <a:ext uri="{FF2B5EF4-FFF2-40B4-BE49-F238E27FC236}">
                <a16:creationId xmlns:a16="http://schemas.microsoft.com/office/drawing/2014/main" id="{1913CA94-C9BC-45BB-9E54-5E8A0F2ED526}"/>
              </a:ext>
            </a:extLst>
          </p:cNvPr>
          <p:cNvSpPr>
            <a:spLocks noGrp="1"/>
          </p:cNvSpPr>
          <p:nvPr>
            <p:ph type="title"/>
          </p:nvPr>
        </p:nvSpPr>
        <p:spPr/>
        <p:txBody>
          <a:bodyPr/>
          <a:lstStyle/>
          <a:p>
            <a:r>
              <a:rPr lang="en-US" dirty="0"/>
              <a:t>Change in Average Scaled Score 2019 to 2021</a:t>
            </a:r>
          </a:p>
        </p:txBody>
      </p:sp>
      <p:graphicFrame>
        <p:nvGraphicFramePr>
          <p:cNvPr id="9" name="Content Placeholder 8">
            <a:extLst>
              <a:ext uri="{FF2B5EF4-FFF2-40B4-BE49-F238E27FC236}">
                <a16:creationId xmlns:a16="http://schemas.microsoft.com/office/drawing/2014/main" id="{C1636B89-76EC-455E-BA1D-9FA3FE5F1B5D}"/>
              </a:ext>
            </a:extLst>
          </p:cNvPr>
          <p:cNvGraphicFramePr>
            <a:graphicFrameLocks noGrp="1"/>
          </p:cNvGraphicFramePr>
          <p:nvPr>
            <p:ph idx="16"/>
            <p:extLst>
              <p:ext uri="{D42A27DB-BD31-4B8C-83A1-F6EECF244321}">
                <p14:modId xmlns:p14="http://schemas.microsoft.com/office/powerpoint/2010/main" val="819059076"/>
              </p:ext>
            </p:extLst>
          </p:nvPr>
        </p:nvGraphicFramePr>
        <p:xfrm>
          <a:off x="508319" y="2113207"/>
          <a:ext cx="5442858" cy="4380691"/>
        </p:xfrm>
        <a:graphic>
          <a:graphicData uri="http://schemas.openxmlformats.org/drawingml/2006/table">
            <a:tbl>
              <a:tblPr firstRow="1" firstCol="1" bandRow="1">
                <a:tableStyleId>{5C22544A-7EE6-4342-B048-85BDC9FD1C3A}</a:tableStyleId>
              </a:tblPr>
              <a:tblGrid>
                <a:gridCol w="1602312">
                  <a:extLst>
                    <a:ext uri="{9D8B030D-6E8A-4147-A177-3AD203B41FA5}">
                      <a16:colId xmlns:a16="http://schemas.microsoft.com/office/drawing/2014/main" val="3945407170"/>
                    </a:ext>
                  </a:extLst>
                </a:gridCol>
                <a:gridCol w="1112214">
                  <a:extLst>
                    <a:ext uri="{9D8B030D-6E8A-4147-A177-3AD203B41FA5}">
                      <a16:colId xmlns:a16="http://schemas.microsoft.com/office/drawing/2014/main" val="301984741"/>
                    </a:ext>
                  </a:extLst>
                </a:gridCol>
                <a:gridCol w="1112214">
                  <a:extLst>
                    <a:ext uri="{9D8B030D-6E8A-4147-A177-3AD203B41FA5}">
                      <a16:colId xmlns:a16="http://schemas.microsoft.com/office/drawing/2014/main" val="3157245404"/>
                    </a:ext>
                  </a:extLst>
                </a:gridCol>
                <a:gridCol w="1616118">
                  <a:extLst>
                    <a:ext uri="{9D8B030D-6E8A-4147-A177-3AD203B41FA5}">
                      <a16:colId xmlns:a16="http://schemas.microsoft.com/office/drawing/2014/main" val="1759118066"/>
                    </a:ext>
                  </a:extLst>
                </a:gridCol>
              </a:tblGrid>
              <a:tr h="746365">
                <a:tc rowSpan="2">
                  <a:txBody>
                    <a:bodyPr/>
                    <a:lstStyle/>
                    <a:p>
                      <a:pPr marL="0" marR="0">
                        <a:lnSpc>
                          <a:spcPct val="107000"/>
                        </a:lnSpc>
                        <a:spcBef>
                          <a:spcPts val="0"/>
                        </a:spcBef>
                        <a:spcAft>
                          <a:spcPts val="800"/>
                        </a:spcAft>
                      </a:pPr>
                      <a:r>
                        <a:rPr lang="en-US" sz="1500" dirty="0">
                          <a:effectLst/>
                        </a:rPr>
                        <a:t>Grade</a:t>
                      </a:r>
                      <a:endParaRPr lang="en-US" sz="1500" b="1" dirty="0">
                        <a:effectLst/>
                        <a:latin typeface="Times New Roman" panose="02020603050405020304" pitchFamily="18" charset="0"/>
                        <a:ea typeface="Calibri" panose="020F0502020204030204" pitchFamily="34" charset="0"/>
                      </a:endParaRPr>
                    </a:p>
                  </a:txBody>
                  <a:tcPr marL="95491" marR="95491" marT="47745" marB="47745" anchor="ctr"/>
                </a:tc>
                <a:tc gridSpan="2">
                  <a:txBody>
                    <a:bodyPr/>
                    <a:lstStyle/>
                    <a:p>
                      <a:pPr marL="0" marR="0" algn="ctr">
                        <a:lnSpc>
                          <a:spcPct val="107000"/>
                        </a:lnSpc>
                        <a:spcBef>
                          <a:spcPts val="0"/>
                        </a:spcBef>
                        <a:spcAft>
                          <a:spcPts val="800"/>
                        </a:spcAft>
                      </a:pPr>
                      <a:r>
                        <a:rPr lang="en-US" sz="1500">
                          <a:effectLst/>
                        </a:rPr>
                        <a:t>Average Scaled Scores</a:t>
                      </a:r>
                      <a:endParaRPr lang="en-US" sz="1500" b="1">
                        <a:effectLst/>
                        <a:latin typeface="Times New Roman" panose="02020603050405020304" pitchFamily="18" charset="0"/>
                        <a:ea typeface="Calibri" panose="020F0502020204030204" pitchFamily="34" charset="0"/>
                      </a:endParaRPr>
                    </a:p>
                  </a:txBody>
                  <a:tcPr marL="95491" marR="95491" marT="47745" marB="47745" anchor="ctr"/>
                </a:tc>
                <a:tc hMerge="1">
                  <a:txBody>
                    <a:bodyPr/>
                    <a:lstStyle/>
                    <a:p>
                      <a:endParaRPr lang="en-US"/>
                    </a:p>
                  </a:txBody>
                  <a:tcPr/>
                </a:tc>
                <a:tc>
                  <a:txBody>
                    <a:bodyPr/>
                    <a:lstStyle/>
                    <a:p>
                      <a:pPr marL="0" marR="0">
                        <a:lnSpc>
                          <a:spcPct val="107000"/>
                        </a:lnSpc>
                        <a:spcBef>
                          <a:spcPts val="0"/>
                        </a:spcBef>
                        <a:spcAft>
                          <a:spcPts val="800"/>
                        </a:spcAft>
                      </a:pPr>
                      <a:r>
                        <a:rPr lang="en-US" sz="1500" dirty="0">
                          <a:effectLst/>
                        </a:rPr>
                        <a:t>Scaled Score Change</a:t>
                      </a:r>
                      <a:endParaRPr lang="en-US" sz="1500" b="1" dirty="0">
                        <a:effectLst/>
                        <a:latin typeface="Times New Roman" panose="02020603050405020304" pitchFamily="18" charset="0"/>
                        <a:ea typeface="Calibri" panose="020F0502020204030204" pitchFamily="34" charset="0"/>
                      </a:endParaRPr>
                    </a:p>
                  </a:txBody>
                  <a:tcPr marL="93188" marR="93188" marT="12943" marB="0" anchor="ctr"/>
                </a:tc>
                <a:extLst>
                  <a:ext uri="{0D108BD9-81ED-4DB2-BD59-A6C34878D82A}">
                    <a16:rowId xmlns:a16="http://schemas.microsoft.com/office/drawing/2014/main" val="2938780606"/>
                  </a:ext>
                </a:extLst>
              </a:tr>
              <a:tr h="403814">
                <a:tc vMerge="1">
                  <a:txBody>
                    <a:bodyPr/>
                    <a:lstStyle/>
                    <a:p>
                      <a:endParaRPr lang="en-US"/>
                    </a:p>
                  </a:txBody>
                  <a:tcPr/>
                </a:tc>
                <a:tc>
                  <a:txBody>
                    <a:bodyPr/>
                    <a:lstStyle/>
                    <a:p>
                      <a:pPr marL="0" marR="0">
                        <a:lnSpc>
                          <a:spcPct val="107000"/>
                        </a:lnSpc>
                        <a:spcBef>
                          <a:spcPts val="0"/>
                        </a:spcBef>
                        <a:spcAft>
                          <a:spcPts val="800"/>
                        </a:spcAft>
                      </a:pPr>
                      <a:r>
                        <a:rPr lang="en-US" sz="1500" b="1" dirty="0">
                          <a:effectLst/>
                        </a:rPr>
                        <a:t>2019</a:t>
                      </a:r>
                      <a:endParaRPr lang="en-US" sz="1500" b="1" dirty="0">
                        <a:effectLst/>
                        <a:latin typeface="Times New Roman" panose="02020603050405020304" pitchFamily="18" charset="0"/>
                        <a:ea typeface="Calibri" panose="020F0502020204030204" pitchFamily="34" charset="0"/>
                      </a:endParaRPr>
                    </a:p>
                  </a:txBody>
                  <a:tcPr marL="93188" marR="93188" marT="12943" marB="0" anchor="ctr"/>
                </a:tc>
                <a:tc>
                  <a:txBody>
                    <a:bodyPr/>
                    <a:lstStyle/>
                    <a:p>
                      <a:pPr marL="0" marR="0">
                        <a:lnSpc>
                          <a:spcPct val="107000"/>
                        </a:lnSpc>
                        <a:spcBef>
                          <a:spcPts val="0"/>
                        </a:spcBef>
                        <a:spcAft>
                          <a:spcPts val="800"/>
                        </a:spcAft>
                      </a:pPr>
                      <a:r>
                        <a:rPr lang="en-US" sz="1500" b="1" dirty="0">
                          <a:effectLst/>
                        </a:rPr>
                        <a:t>2021</a:t>
                      </a:r>
                      <a:endParaRPr lang="en-US" sz="1500" b="1" dirty="0">
                        <a:effectLst/>
                        <a:latin typeface="Times New Roman" panose="02020603050405020304" pitchFamily="18" charset="0"/>
                        <a:ea typeface="Calibri" panose="020F0502020204030204" pitchFamily="34" charset="0"/>
                      </a:endParaRPr>
                    </a:p>
                  </a:txBody>
                  <a:tcPr marL="93188" marR="93188" marT="12943" marB="0" anchor="ctr"/>
                </a:tc>
                <a:tc>
                  <a:txBody>
                    <a:bodyPr/>
                    <a:lstStyle/>
                    <a:p>
                      <a:pPr marL="0" marR="0">
                        <a:lnSpc>
                          <a:spcPct val="107000"/>
                        </a:lnSpc>
                        <a:spcBef>
                          <a:spcPts val="0"/>
                        </a:spcBef>
                        <a:spcAft>
                          <a:spcPts val="800"/>
                        </a:spcAft>
                      </a:pPr>
                      <a:r>
                        <a:rPr lang="en-US" sz="1500" b="1" dirty="0">
                          <a:effectLst/>
                        </a:rPr>
                        <a:t>2019 to 2021</a:t>
                      </a:r>
                      <a:endParaRPr lang="en-US" sz="1500" b="1" dirty="0">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a16="http://schemas.microsoft.com/office/drawing/2014/main" val="2969436049"/>
                  </a:ext>
                </a:extLst>
              </a:tr>
              <a:tr h="403814">
                <a:tc>
                  <a:txBody>
                    <a:bodyPr/>
                    <a:lstStyle/>
                    <a:p>
                      <a:pPr marL="0" marR="0" algn="l">
                        <a:lnSpc>
                          <a:spcPct val="107000"/>
                        </a:lnSpc>
                        <a:spcBef>
                          <a:spcPts val="0"/>
                        </a:spcBef>
                        <a:spcAft>
                          <a:spcPts val="800"/>
                        </a:spcAft>
                      </a:pPr>
                      <a:r>
                        <a:rPr lang="en-US" sz="1500" dirty="0">
                          <a:effectLst/>
                        </a:rPr>
                        <a:t>Grade 3</a:t>
                      </a:r>
                      <a:endParaRPr lang="en-US" sz="1500" b="1" dirty="0">
                        <a:effectLst/>
                        <a:latin typeface="Times New Roman" panose="02020603050405020304" pitchFamily="18" charset="0"/>
                        <a:ea typeface="Calibri" panose="020F0502020204030204" pitchFamily="34" charset="0"/>
                      </a:endParaRPr>
                    </a:p>
                  </a:txBody>
                  <a:tcPr marL="93188" marR="93188" marT="12943" marB="0"/>
                </a:tc>
                <a:tc>
                  <a:txBody>
                    <a:bodyPr/>
                    <a:lstStyle/>
                    <a:p>
                      <a:pPr marL="0" marR="0">
                        <a:lnSpc>
                          <a:spcPct val="107000"/>
                        </a:lnSpc>
                        <a:spcBef>
                          <a:spcPts val="0"/>
                        </a:spcBef>
                        <a:spcAft>
                          <a:spcPts val="800"/>
                        </a:spcAft>
                      </a:pPr>
                      <a:r>
                        <a:rPr lang="en-US" sz="1500" b="1" dirty="0">
                          <a:effectLst/>
                        </a:rPr>
                        <a:t>504.1</a:t>
                      </a:r>
                      <a:endParaRPr lang="en-US" sz="1500" b="1" dirty="0">
                        <a:effectLst/>
                        <a:latin typeface="Times New Roman" panose="02020603050405020304" pitchFamily="18" charset="0"/>
                        <a:ea typeface="Calibri" panose="020F0502020204030204" pitchFamily="34" charset="0"/>
                      </a:endParaRPr>
                    </a:p>
                  </a:txBody>
                  <a:tcPr marL="93188" marR="93188" marT="12943" marB="0" anchor="ctr"/>
                </a:tc>
                <a:tc>
                  <a:txBody>
                    <a:bodyPr/>
                    <a:lstStyle/>
                    <a:p>
                      <a:pPr marL="0" marR="0">
                        <a:lnSpc>
                          <a:spcPct val="107000"/>
                        </a:lnSpc>
                        <a:spcBef>
                          <a:spcPts val="0"/>
                        </a:spcBef>
                        <a:spcAft>
                          <a:spcPts val="800"/>
                        </a:spcAft>
                      </a:pPr>
                      <a:r>
                        <a:rPr lang="en-US" sz="1500" b="1" dirty="0">
                          <a:effectLst/>
                        </a:rPr>
                        <a:t>499.5</a:t>
                      </a:r>
                      <a:endParaRPr lang="en-US" sz="1500" b="1" dirty="0">
                        <a:effectLst/>
                        <a:latin typeface="Times New Roman" panose="02020603050405020304" pitchFamily="18" charset="0"/>
                        <a:ea typeface="Calibri" panose="020F0502020204030204" pitchFamily="34" charset="0"/>
                      </a:endParaRPr>
                    </a:p>
                  </a:txBody>
                  <a:tcPr marL="93188" marR="93188" marT="12943" marB="0" anchor="ctr"/>
                </a:tc>
                <a:tc>
                  <a:txBody>
                    <a:bodyPr/>
                    <a:lstStyle/>
                    <a:p>
                      <a:pPr marL="0" marR="0">
                        <a:lnSpc>
                          <a:spcPct val="107000"/>
                        </a:lnSpc>
                        <a:spcBef>
                          <a:spcPts val="0"/>
                        </a:spcBef>
                        <a:spcAft>
                          <a:spcPts val="800"/>
                        </a:spcAft>
                      </a:pPr>
                      <a:r>
                        <a:rPr lang="en-US" sz="1500" b="1">
                          <a:effectLst/>
                        </a:rPr>
                        <a:t>-4.6</a:t>
                      </a:r>
                      <a:endParaRPr lang="en-US" sz="1500" b="1">
                        <a:effectLst/>
                        <a:latin typeface="Times New Roman" panose="02020603050405020304" pitchFamily="18" charset="0"/>
                        <a:ea typeface="Calibri" panose="020F0502020204030204" pitchFamily="34" charset="0"/>
                      </a:endParaRPr>
                    </a:p>
                  </a:txBody>
                  <a:tcPr marL="93188" marR="93188" marT="12943" marB="0" anchor="ctr"/>
                </a:tc>
                <a:extLst>
                  <a:ext uri="{0D108BD9-81ED-4DB2-BD59-A6C34878D82A}">
                    <a16:rowId xmlns:a16="http://schemas.microsoft.com/office/drawing/2014/main" val="2447048332"/>
                  </a:ext>
                </a:extLst>
              </a:tr>
              <a:tr h="403814">
                <a:tc>
                  <a:txBody>
                    <a:bodyPr/>
                    <a:lstStyle/>
                    <a:p>
                      <a:pPr marL="0" marR="0" algn="l">
                        <a:lnSpc>
                          <a:spcPct val="107000"/>
                        </a:lnSpc>
                        <a:spcBef>
                          <a:spcPts val="0"/>
                        </a:spcBef>
                        <a:spcAft>
                          <a:spcPts val="800"/>
                        </a:spcAft>
                      </a:pPr>
                      <a:r>
                        <a:rPr lang="en-US" sz="1500" dirty="0">
                          <a:effectLst/>
                        </a:rPr>
                        <a:t>Grade 4</a:t>
                      </a:r>
                      <a:endParaRPr lang="en-US" sz="1500" b="1" dirty="0">
                        <a:effectLst/>
                        <a:latin typeface="Times New Roman" panose="02020603050405020304" pitchFamily="18" charset="0"/>
                        <a:ea typeface="Calibri" panose="020F0502020204030204" pitchFamily="34" charset="0"/>
                      </a:endParaRPr>
                    </a:p>
                  </a:txBody>
                  <a:tcPr marL="93188" marR="93188" marT="12943" marB="0"/>
                </a:tc>
                <a:tc>
                  <a:txBody>
                    <a:bodyPr/>
                    <a:lstStyle/>
                    <a:p>
                      <a:pPr marL="0" marR="0">
                        <a:lnSpc>
                          <a:spcPct val="107000"/>
                        </a:lnSpc>
                        <a:spcBef>
                          <a:spcPts val="0"/>
                        </a:spcBef>
                        <a:spcAft>
                          <a:spcPts val="800"/>
                        </a:spcAft>
                      </a:pPr>
                      <a:r>
                        <a:rPr lang="en-US" sz="1500" b="1" dirty="0">
                          <a:effectLst/>
                        </a:rPr>
                        <a:t>501.8</a:t>
                      </a:r>
                      <a:endParaRPr lang="en-US" sz="1500" b="1" dirty="0">
                        <a:effectLst/>
                        <a:latin typeface="Times New Roman" panose="02020603050405020304" pitchFamily="18" charset="0"/>
                        <a:ea typeface="Calibri" panose="020F0502020204030204" pitchFamily="34" charset="0"/>
                      </a:endParaRPr>
                    </a:p>
                  </a:txBody>
                  <a:tcPr marL="93188" marR="93188" marT="12943" marB="0" anchor="ctr"/>
                </a:tc>
                <a:tc>
                  <a:txBody>
                    <a:bodyPr/>
                    <a:lstStyle/>
                    <a:p>
                      <a:pPr marL="0" marR="0">
                        <a:lnSpc>
                          <a:spcPct val="107000"/>
                        </a:lnSpc>
                        <a:spcBef>
                          <a:spcPts val="0"/>
                        </a:spcBef>
                        <a:spcAft>
                          <a:spcPts val="800"/>
                        </a:spcAft>
                      </a:pPr>
                      <a:r>
                        <a:rPr lang="en-US" sz="1500" b="1" dirty="0">
                          <a:effectLst/>
                        </a:rPr>
                        <a:t>498.0</a:t>
                      </a:r>
                      <a:endParaRPr lang="en-US" sz="1500" b="1" dirty="0">
                        <a:effectLst/>
                        <a:latin typeface="Times New Roman" panose="02020603050405020304" pitchFamily="18" charset="0"/>
                        <a:ea typeface="Calibri" panose="020F0502020204030204" pitchFamily="34" charset="0"/>
                      </a:endParaRPr>
                    </a:p>
                  </a:txBody>
                  <a:tcPr marL="93188" marR="93188" marT="12943" marB="0" anchor="ctr"/>
                </a:tc>
                <a:tc>
                  <a:txBody>
                    <a:bodyPr/>
                    <a:lstStyle/>
                    <a:p>
                      <a:pPr marL="0" marR="0">
                        <a:lnSpc>
                          <a:spcPct val="107000"/>
                        </a:lnSpc>
                        <a:spcBef>
                          <a:spcPts val="0"/>
                        </a:spcBef>
                        <a:spcAft>
                          <a:spcPts val="800"/>
                        </a:spcAft>
                      </a:pPr>
                      <a:r>
                        <a:rPr lang="en-US" sz="1500" b="1">
                          <a:effectLst/>
                        </a:rPr>
                        <a:t>-3.8</a:t>
                      </a:r>
                      <a:endParaRPr lang="en-US" sz="1500" b="1">
                        <a:effectLst/>
                        <a:latin typeface="Times New Roman" panose="02020603050405020304" pitchFamily="18" charset="0"/>
                        <a:ea typeface="Calibri" panose="020F0502020204030204" pitchFamily="34" charset="0"/>
                      </a:endParaRPr>
                    </a:p>
                  </a:txBody>
                  <a:tcPr marL="93188" marR="93188" marT="12943" marB="0" anchor="ctr"/>
                </a:tc>
                <a:extLst>
                  <a:ext uri="{0D108BD9-81ED-4DB2-BD59-A6C34878D82A}">
                    <a16:rowId xmlns:a16="http://schemas.microsoft.com/office/drawing/2014/main" val="3323928626"/>
                  </a:ext>
                </a:extLst>
              </a:tr>
              <a:tr h="403814">
                <a:tc>
                  <a:txBody>
                    <a:bodyPr/>
                    <a:lstStyle/>
                    <a:p>
                      <a:pPr marL="0" marR="0" algn="l">
                        <a:lnSpc>
                          <a:spcPct val="107000"/>
                        </a:lnSpc>
                        <a:spcBef>
                          <a:spcPts val="0"/>
                        </a:spcBef>
                        <a:spcAft>
                          <a:spcPts val="800"/>
                        </a:spcAft>
                      </a:pPr>
                      <a:r>
                        <a:rPr lang="en-US" sz="1500" dirty="0">
                          <a:effectLst/>
                        </a:rPr>
                        <a:t>Grade 5</a:t>
                      </a:r>
                      <a:endParaRPr lang="en-US" sz="1500" b="1" dirty="0">
                        <a:effectLst/>
                        <a:latin typeface="Times New Roman" panose="02020603050405020304" pitchFamily="18" charset="0"/>
                        <a:ea typeface="Calibri" panose="020F0502020204030204" pitchFamily="34" charset="0"/>
                      </a:endParaRPr>
                    </a:p>
                  </a:txBody>
                  <a:tcPr marL="93188" marR="93188" marT="12943" marB="0"/>
                </a:tc>
                <a:tc>
                  <a:txBody>
                    <a:bodyPr/>
                    <a:lstStyle/>
                    <a:p>
                      <a:pPr marL="0" marR="0">
                        <a:lnSpc>
                          <a:spcPct val="107000"/>
                        </a:lnSpc>
                        <a:spcBef>
                          <a:spcPts val="0"/>
                        </a:spcBef>
                        <a:spcAft>
                          <a:spcPts val="800"/>
                        </a:spcAft>
                      </a:pPr>
                      <a:r>
                        <a:rPr lang="en-US" sz="1500" b="1" dirty="0">
                          <a:effectLst/>
                        </a:rPr>
                        <a:t>501.2</a:t>
                      </a:r>
                      <a:endParaRPr lang="en-US" sz="1500" b="1" dirty="0">
                        <a:effectLst/>
                        <a:latin typeface="Times New Roman" panose="02020603050405020304" pitchFamily="18" charset="0"/>
                        <a:ea typeface="Calibri" panose="020F0502020204030204" pitchFamily="34" charset="0"/>
                      </a:endParaRPr>
                    </a:p>
                  </a:txBody>
                  <a:tcPr marL="93188" marR="93188" marT="12943" marB="0" anchor="ctr"/>
                </a:tc>
                <a:tc>
                  <a:txBody>
                    <a:bodyPr/>
                    <a:lstStyle/>
                    <a:p>
                      <a:pPr marL="0" marR="0">
                        <a:lnSpc>
                          <a:spcPct val="107000"/>
                        </a:lnSpc>
                        <a:spcBef>
                          <a:spcPts val="0"/>
                        </a:spcBef>
                        <a:spcAft>
                          <a:spcPts val="800"/>
                        </a:spcAft>
                      </a:pPr>
                      <a:r>
                        <a:rPr lang="en-US" sz="1500" b="1" dirty="0">
                          <a:effectLst/>
                        </a:rPr>
                        <a:t>496.7</a:t>
                      </a:r>
                      <a:endParaRPr lang="en-US" sz="1500" b="1" dirty="0">
                        <a:effectLst/>
                        <a:latin typeface="Times New Roman" panose="02020603050405020304" pitchFamily="18" charset="0"/>
                        <a:ea typeface="Calibri" panose="020F0502020204030204" pitchFamily="34" charset="0"/>
                      </a:endParaRPr>
                    </a:p>
                  </a:txBody>
                  <a:tcPr marL="93188" marR="93188" marT="12943" marB="0" anchor="ctr"/>
                </a:tc>
                <a:tc>
                  <a:txBody>
                    <a:bodyPr/>
                    <a:lstStyle/>
                    <a:p>
                      <a:pPr marL="0" marR="0">
                        <a:lnSpc>
                          <a:spcPct val="107000"/>
                        </a:lnSpc>
                        <a:spcBef>
                          <a:spcPts val="0"/>
                        </a:spcBef>
                        <a:spcAft>
                          <a:spcPts val="800"/>
                        </a:spcAft>
                      </a:pPr>
                      <a:r>
                        <a:rPr lang="en-US" sz="1500" b="1">
                          <a:effectLst/>
                        </a:rPr>
                        <a:t>-4.5</a:t>
                      </a:r>
                      <a:endParaRPr lang="en-US" sz="1500" b="1">
                        <a:effectLst/>
                        <a:latin typeface="Times New Roman" panose="02020603050405020304" pitchFamily="18" charset="0"/>
                        <a:ea typeface="Calibri" panose="020F0502020204030204" pitchFamily="34" charset="0"/>
                      </a:endParaRPr>
                    </a:p>
                  </a:txBody>
                  <a:tcPr marL="93188" marR="93188" marT="12943" marB="0" anchor="ctr"/>
                </a:tc>
                <a:extLst>
                  <a:ext uri="{0D108BD9-81ED-4DB2-BD59-A6C34878D82A}">
                    <a16:rowId xmlns:a16="http://schemas.microsoft.com/office/drawing/2014/main" val="2590322628"/>
                  </a:ext>
                </a:extLst>
              </a:tr>
              <a:tr h="403814">
                <a:tc>
                  <a:txBody>
                    <a:bodyPr/>
                    <a:lstStyle/>
                    <a:p>
                      <a:pPr marL="0" marR="0" algn="l">
                        <a:lnSpc>
                          <a:spcPct val="107000"/>
                        </a:lnSpc>
                        <a:spcBef>
                          <a:spcPts val="0"/>
                        </a:spcBef>
                        <a:spcAft>
                          <a:spcPts val="800"/>
                        </a:spcAft>
                      </a:pPr>
                      <a:r>
                        <a:rPr lang="en-US" sz="1500" dirty="0">
                          <a:effectLst/>
                        </a:rPr>
                        <a:t>Grade 6</a:t>
                      </a:r>
                      <a:endParaRPr lang="en-US" sz="1500" b="1" dirty="0">
                        <a:effectLst/>
                        <a:latin typeface="Times New Roman" panose="02020603050405020304" pitchFamily="18" charset="0"/>
                        <a:ea typeface="Calibri" panose="020F0502020204030204" pitchFamily="34" charset="0"/>
                      </a:endParaRPr>
                    </a:p>
                  </a:txBody>
                  <a:tcPr marL="93188" marR="93188" marT="12943" marB="0"/>
                </a:tc>
                <a:tc>
                  <a:txBody>
                    <a:bodyPr/>
                    <a:lstStyle/>
                    <a:p>
                      <a:pPr marL="0" marR="0">
                        <a:lnSpc>
                          <a:spcPct val="107000"/>
                        </a:lnSpc>
                        <a:spcBef>
                          <a:spcPts val="0"/>
                        </a:spcBef>
                        <a:spcAft>
                          <a:spcPts val="800"/>
                        </a:spcAft>
                      </a:pPr>
                      <a:r>
                        <a:rPr lang="en-US" sz="1500" b="1">
                          <a:effectLst/>
                        </a:rPr>
                        <a:t>501.3</a:t>
                      </a:r>
                      <a:endParaRPr lang="en-US" sz="1500" b="1">
                        <a:effectLst/>
                        <a:latin typeface="Times New Roman" panose="02020603050405020304" pitchFamily="18" charset="0"/>
                        <a:ea typeface="Calibri" panose="020F0502020204030204" pitchFamily="34" charset="0"/>
                      </a:endParaRPr>
                    </a:p>
                  </a:txBody>
                  <a:tcPr marL="93188" marR="93188" marT="12943" marB="0" anchor="ctr"/>
                </a:tc>
                <a:tc>
                  <a:txBody>
                    <a:bodyPr/>
                    <a:lstStyle/>
                    <a:p>
                      <a:pPr marL="0" marR="0">
                        <a:lnSpc>
                          <a:spcPct val="107000"/>
                        </a:lnSpc>
                        <a:spcBef>
                          <a:spcPts val="0"/>
                        </a:spcBef>
                        <a:spcAft>
                          <a:spcPts val="800"/>
                        </a:spcAft>
                      </a:pPr>
                      <a:r>
                        <a:rPr lang="en-US" sz="1500" b="1" dirty="0">
                          <a:effectLst/>
                        </a:rPr>
                        <a:t>496.6</a:t>
                      </a:r>
                      <a:endParaRPr lang="en-US" sz="1500" b="1" dirty="0">
                        <a:effectLst/>
                        <a:latin typeface="Times New Roman" panose="02020603050405020304" pitchFamily="18" charset="0"/>
                        <a:ea typeface="Calibri" panose="020F0502020204030204" pitchFamily="34" charset="0"/>
                      </a:endParaRPr>
                    </a:p>
                  </a:txBody>
                  <a:tcPr marL="93188" marR="93188" marT="12943" marB="0" anchor="ctr"/>
                </a:tc>
                <a:tc>
                  <a:txBody>
                    <a:bodyPr/>
                    <a:lstStyle/>
                    <a:p>
                      <a:pPr marL="0" marR="0">
                        <a:lnSpc>
                          <a:spcPct val="107000"/>
                        </a:lnSpc>
                        <a:spcBef>
                          <a:spcPts val="0"/>
                        </a:spcBef>
                        <a:spcAft>
                          <a:spcPts val="800"/>
                        </a:spcAft>
                      </a:pPr>
                      <a:r>
                        <a:rPr lang="en-US" sz="1500" b="1" dirty="0">
                          <a:effectLst/>
                        </a:rPr>
                        <a:t>-4.7</a:t>
                      </a:r>
                      <a:endParaRPr lang="en-US" sz="1500" b="1" dirty="0">
                        <a:effectLst/>
                        <a:latin typeface="Times New Roman" panose="02020603050405020304" pitchFamily="18" charset="0"/>
                        <a:ea typeface="Calibri" panose="020F0502020204030204" pitchFamily="34" charset="0"/>
                      </a:endParaRPr>
                    </a:p>
                  </a:txBody>
                  <a:tcPr marL="93188" marR="93188" marT="12943" marB="0" anchor="ctr"/>
                </a:tc>
                <a:extLst>
                  <a:ext uri="{0D108BD9-81ED-4DB2-BD59-A6C34878D82A}">
                    <a16:rowId xmlns:a16="http://schemas.microsoft.com/office/drawing/2014/main" val="3541786915"/>
                  </a:ext>
                </a:extLst>
              </a:tr>
              <a:tr h="403814">
                <a:tc>
                  <a:txBody>
                    <a:bodyPr/>
                    <a:lstStyle/>
                    <a:p>
                      <a:pPr marL="0" marR="0" algn="l">
                        <a:lnSpc>
                          <a:spcPct val="107000"/>
                        </a:lnSpc>
                        <a:spcBef>
                          <a:spcPts val="0"/>
                        </a:spcBef>
                        <a:spcAft>
                          <a:spcPts val="800"/>
                        </a:spcAft>
                      </a:pPr>
                      <a:r>
                        <a:rPr lang="en-US" sz="1500" dirty="0">
                          <a:effectLst/>
                        </a:rPr>
                        <a:t>Grade 7</a:t>
                      </a:r>
                      <a:endParaRPr lang="en-US" sz="1500" b="1" dirty="0">
                        <a:effectLst/>
                        <a:latin typeface="Times New Roman" panose="02020603050405020304" pitchFamily="18" charset="0"/>
                        <a:ea typeface="Calibri" panose="020F0502020204030204" pitchFamily="34" charset="0"/>
                      </a:endParaRPr>
                    </a:p>
                  </a:txBody>
                  <a:tcPr marL="93188" marR="93188" marT="12943" marB="0"/>
                </a:tc>
                <a:tc>
                  <a:txBody>
                    <a:bodyPr/>
                    <a:lstStyle/>
                    <a:p>
                      <a:pPr marL="0" marR="0">
                        <a:lnSpc>
                          <a:spcPct val="107000"/>
                        </a:lnSpc>
                        <a:spcBef>
                          <a:spcPts val="0"/>
                        </a:spcBef>
                        <a:spcAft>
                          <a:spcPts val="800"/>
                        </a:spcAft>
                      </a:pPr>
                      <a:r>
                        <a:rPr lang="en-US" sz="1500" b="1">
                          <a:effectLst/>
                        </a:rPr>
                        <a:t>499.0</a:t>
                      </a:r>
                      <a:endParaRPr lang="en-US" sz="1500" b="1">
                        <a:effectLst/>
                        <a:latin typeface="Times New Roman" panose="02020603050405020304" pitchFamily="18" charset="0"/>
                        <a:ea typeface="Calibri" panose="020F0502020204030204" pitchFamily="34" charset="0"/>
                      </a:endParaRPr>
                    </a:p>
                  </a:txBody>
                  <a:tcPr marL="93188" marR="93188" marT="12943" marB="0" anchor="ctr"/>
                </a:tc>
                <a:tc>
                  <a:txBody>
                    <a:bodyPr/>
                    <a:lstStyle/>
                    <a:p>
                      <a:pPr marL="0" marR="0">
                        <a:lnSpc>
                          <a:spcPct val="107000"/>
                        </a:lnSpc>
                        <a:spcBef>
                          <a:spcPts val="0"/>
                        </a:spcBef>
                        <a:spcAft>
                          <a:spcPts val="800"/>
                        </a:spcAft>
                      </a:pPr>
                      <a:r>
                        <a:rPr lang="en-US" sz="1500" b="1" dirty="0">
                          <a:effectLst/>
                        </a:rPr>
                        <a:t>494.2</a:t>
                      </a:r>
                      <a:endParaRPr lang="en-US" sz="1500" b="1" dirty="0">
                        <a:effectLst/>
                        <a:latin typeface="Times New Roman" panose="02020603050405020304" pitchFamily="18" charset="0"/>
                        <a:ea typeface="Calibri" panose="020F0502020204030204" pitchFamily="34" charset="0"/>
                      </a:endParaRPr>
                    </a:p>
                  </a:txBody>
                  <a:tcPr marL="93188" marR="93188" marT="12943" marB="0" anchor="ctr"/>
                </a:tc>
                <a:tc>
                  <a:txBody>
                    <a:bodyPr/>
                    <a:lstStyle/>
                    <a:p>
                      <a:pPr marL="0" marR="0">
                        <a:lnSpc>
                          <a:spcPct val="107000"/>
                        </a:lnSpc>
                        <a:spcBef>
                          <a:spcPts val="0"/>
                        </a:spcBef>
                        <a:spcAft>
                          <a:spcPts val="800"/>
                        </a:spcAft>
                      </a:pPr>
                      <a:r>
                        <a:rPr lang="en-US" sz="1500" b="1" dirty="0">
                          <a:effectLst/>
                        </a:rPr>
                        <a:t>-4.8</a:t>
                      </a:r>
                      <a:endParaRPr lang="en-US" sz="1500" b="1" dirty="0">
                        <a:effectLst/>
                        <a:latin typeface="Times New Roman" panose="02020603050405020304" pitchFamily="18" charset="0"/>
                        <a:ea typeface="Calibri" panose="020F0502020204030204" pitchFamily="34" charset="0"/>
                      </a:endParaRPr>
                    </a:p>
                  </a:txBody>
                  <a:tcPr marL="93188" marR="93188" marT="12943" marB="0" anchor="ctr"/>
                </a:tc>
                <a:extLst>
                  <a:ext uri="{0D108BD9-81ED-4DB2-BD59-A6C34878D82A}">
                    <a16:rowId xmlns:a16="http://schemas.microsoft.com/office/drawing/2014/main" val="1412710438"/>
                  </a:ext>
                </a:extLst>
              </a:tr>
              <a:tr h="403814">
                <a:tc>
                  <a:txBody>
                    <a:bodyPr/>
                    <a:lstStyle/>
                    <a:p>
                      <a:pPr marL="0" marR="0" algn="l">
                        <a:lnSpc>
                          <a:spcPct val="107000"/>
                        </a:lnSpc>
                        <a:spcBef>
                          <a:spcPts val="0"/>
                        </a:spcBef>
                        <a:spcAft>
                          <a:spcPts val="800"/>
                        </a:spcAft>
                      </a:pPr>
                      <a:r>
                        <a:rPr lang="en-US" sz="1500" dirty="0">
                          <a:effectLst/>
                        </a:rPr>
                        <a:t>Grade 8</a:t>
                      </a:r>
                      <a:endParaRPr lang="en-US" sz="1500" b="1" dirty="0">
                        <a:effectLst/>
                        <a:latin typeface="Times New Roman" panose="02020603050405020304" pitchFamily="18" charset="0"/>
                        <a:ea typeface="Calibri" panose="020F0502020204030204" pitchFamily="34" charset="0"/>
                      </a:endParaRPr>
                    </a:p>
                  </a:txBody>
                  <a:tcPr marL="93188" marR="93188" marT="12943" marB="0"/>
                </a:tc>
                <a:tc>
                  <a:txBody>
                    <a:bodyPr/>
                    <a:lstStyle/>
                    <a:p>
                      <a:pPr marL="0" marR="0">
                        <a:lnSpc>
                          <a:spcPct val="107000"/>
                        </a:lnSpc>
                        <a:spcBef>
                          <a:spcPts val="0"/>
                        </a:spcBef>
                        <a:spcAft>
                          <a:spcPts val="800"/>
                        </a:spcAft>
                      </a:pPr>
                      <a:r>
                        <a:rPr lang="en-US" sz="1500" b="1">
                          <a:effectLst/>
                        </a:rPr>
                        <a:t>499.8</a:t>
                      </a:r>
                      <a:endParaRPr lang="en-US" sz="1500" b="1">
                        <a:effectLst/>
                        <a:latin typeface="Times New Roman" panose="02020603050405020304" pitchFamily="18" charset="0"/>
                        <a:ea typeface="Calibri" panose="020F0502020204030204" pitchFamily="34" charset="0"/>
                      </a:endParaRPr>
                    </a:p>
                  </a:txBody>
                  <a:tcPr marL="93188" marR="93188" marT="12943" marB="0" anchor="ctr"/>
                </a:tc>
                <a:tc>
                  <a:txBody>
                    <a:bodyPr/>
                    <a:lstStyle/>
                    <a:p>
                      <a:pPr marL="0" marR="0">
                        <a:lnSpc>
                          <a:spcPct val="107000"/>
                        </a:lnSpc>
                        <a:spcBef>
                          <a:spcPts val="0"/>
                        </a:spcBef>
                        <a:spcAft>
                          <a:spcPts val="800"/>
                        </a:spcAft>
                      </a:pPr>
                      <a:r>
                        <a:rPr lang="en-US" sz="1500" b="1" dirty="0">
                          <a:effectLst/>
                        </a:rPr>
                        <a:t>494.6</a:t>
                      </a:r>
                      <a:endParaRPr lang="en-US" sz="1500" b="1" dirty="0">
                        <a:effectLst/>
                        <a:latin typeface="Times New Roman" panose="02020603050405020304" pitchFamily="18" charset="0"/>
                        <a:ea typeface="Calibri" panose="020F0502020204030204" pitchFamily="34" charset="0"/>
                      </a:endParaRPr>
                    </a:p>
                  </a:txBody>
                  <a:tcPr marL="93188" marR="93188" marT="12943" marB="0" anchor="ctr"/>
                </a:tc>
                <a:tc>
                  <a:txBody>
                    <a:bodyPr/>
                    <a:lstStyle/>
                    <a:p>
                      <a:pPr marL="0" marR="0">
                        <a:lnSpc>
                          <a:spcPct val="107000"/>
                        </a:lnSpc>
                        <a:spcBef>
                          <a:spcPts val="0"/>
                        </a:spcBef>
                        <a:spcAft>
                          <a:spcPts val="800"/>
                        </a:spcAft>
                      </a:pPr>
                      <a:r>
                        <a:rPr lang="en-US" sz="1500" b="1" dirty="0">
                          <a:effectLst/>
                        </a:rPr>
                        <a:t>-5.2</a:t>
                      </a:r>
                      <a:endParaRPr lang="en-US" sz="1500" b="1" dirty="0">
                        <a:effectLst/>
                        <a:latin typeface="Times New Roman" panose="02020603050405020304" pitchFamily="18" charset="0"/>
                        <a:ea typeface="Calibri" panose="020F0502020204030204" pitchFamily="34" charset="0"/>
                      </a:endParaRPr>
                    </a:p>
                  </a:txBody>
                  <a:tcPr marL="93188" marR="93188" marT="12943" marB="0" anchor="ctr"/>
                </a:tc>
                <a:extLst>
                  <a:ext uri="{0D108BD9-81ED-4DB2-BD59-A6C34878D82A}">
                    <a16:rowId xmlns:a16="http://schemas.microsoft.com/office/drawing/2014/main" val="1645328162"/>
                  </a:ext>
                </a:extLst>
              </a:tr>
              <a:tr h="403814">
                <a:tc>
                  <a:txBody>
                    <a:bodyPr/>
                    <a:lstStyle/>
                    <a:p>
                      <a:pPr marL="0" marR="0" algn="l">
                        <a:lnSpc>
                          <a:spcPct val="107000"/>
                        </a:lnSpc>
                        <a:spcBef>
                          <a:spcPts val="0"/>
                        </a:spcBef>
                        <a:spcAft>
                          <a:spcPts val="800"/>
                        </a:spcAft>
                      </a:pPr>
                      <a:r>
                        <a:rPr lang="en-US" sz="1500" dirty="0">
                          <a:effectLst/>
                        </a:rPr>
                        <a:t>Grades 3-8</a:t>
                      </a:r>
                      <a:endParaRPr lang="en-US" sz="1500" b="1" dirty="0">
                        <a:effectLst/>
                        <a:latin typeface="Times New Roman" panose="02020603050405020304" pitchFamily="18" charset="0"/>
                        <a:ea typeface="Calibri" panose="020F0502020204030204" pitchFamily="34" charset="0"/>
                      </a:endParaRPr>
                    </a:p>
                  </a:txBody>
                  <a:tcPr marL="93188" marR="93188" marT="12943" marB="0"/>
                </a:tc>
                <a:tc>
                  <a:txBody>
                    <a:bodyPr/>
                    <a:lstStyle/>
                    <a:p>
                      <a:pPr marL="0" marR="0">
                        <a:lnSpc>
                          <a:spcPct val="107000"/>
                        </a:lnSpc>
                        <a:spcBef>
                          <a:spcPts val="0"/>
                        </a:spcBef>
                        <a:spcAft>
                          <a:spcPts val="800"/>
                        </a:spcAft>
                      </a:pPr>
                      <a:r>
                        <a:rPr lang="en-US" sz="1500" b="1">
                          <a:effectLst/>
                        </a:rPr>
                        <a:t>501.2</a:t>
                      </a:r>
                      <a:endParaRPr lang="en-US" sz="1500" b="1">
                        <a:effectLst/>
                        <a:latin typeface="Times New Roman" panose="02020603050405020304" pitchFamily="18" charset="0"/>
                        <a:ea typeface="Calibri" panose="020F0502020204030204" pitchFamily="34" charset="0"/>
                      </a:endParaRPr>
                    </a:p>
                  </a:txBody>
                  <a:tcPr marL="93188" marR="93188" marT="12943" marB="0" anchor="ctr"/>
                </a:tc>
                <a:tc>
                  <a:txBody>
                    <a:bodyPr/>
                    <a:lstStyle/>
                    <a:p>
                      <a:pPr marL="0" marR="0">
                        <a:lnSpc>
                          <a:spcPct val="107000"/>
                        </a:lnSpc>
                        <a:spcBef>
                          <a:spcPts val="0"/>
                        </a:spcBef>
                        <a:spcAft>
                          <a:spcPts val="800"/>
                        </a:spcAft>
                      </a:pPr>
                      <a:r>
                        <a:rPr lang="en-US" sz="1500" b="1">
                          <a:effectLst/>
                        </a:rPr>
                        <a:t>496.5</a:t>
                      </a:r>
                      <a:endParaRPr lang="en-US" sz="1500" b="1">
                        <a:effectLst/>
                        <a:latin typeface="Times New Roman" panose="02020603050405020304" pitchFamily="18" charset="0"/>
                        <a:ea typeface="Calibri" panose="020F0502020204030204" pitchFamily="34" charset="0"/>
                      </a:endParaRPr>
                    </a:p>
                  </a:txBody>
                  <a:tcPr marL="93188" marR="93188" marT="12943" marB="0" anchor="ctr"/>
                </a:tc>
                <a:tc>
                  <a:txBody>
                    <a:bodyPr/>
                    <a:lstStyle/>
                    <a:p>
                      <a:pPr marL="0" marR="0">
                        <a:lnSpc>
                          <a:spcPct val="107000"/>
                        </a:lnSpc>
                        <a:spcBef>
                          <a:spcPts val="0"/>
                        </a:spcBef>
                        <a:spcAft>
                          <a:spcPts val="800"/>
                        </a:spcAft>
                      </a:pPr>
                      <a:r>
                        <a:rPr lang="en-US" sz="1500" b="1" dirty="0">
                          <a:effectLst/>
                        </a:rPr>
                        <a:t>-4.7</a:t>
                      </a:r>
                      <a:endParaRPr lang="en-US" sz="1500" b="1" dirty="0">
                        <a:effectLst/>
                        <a:latin typeface="Times New Roman" panose="02020603050405020304" pitchFamily="18" charset="0"/>
                        <a:ea typeface="Calibri" panose="020F0502020204030204" pitchFamily="34" charset="0"/>
                      </a:endParaRPr>
                    </a:p>
                  </a:txBody>
                  <a:tcPr marL="93188" marR="93188" marT="12943" marB="0" anchor="ctr"/>
                </a:tc>
                <a:extLst>
                  <a:ext uri="{0D108BD9-81ED-4DB2-BD59-A6C34878D82A}">
                    <a16:rowId xmlns:a16="http://schemas.microsoft.com/office/drawing/2014/main" val="1677036134"/>
                  </a:ext>
                </a:extLst>
              </a:tr>
              <a:tr h="403814">
                <a:tc>
                  <a:txBody>
                    <a:bodyPr/>
                    <a:lstStyle/>
                    <a:p>
                      <a:pPr marL="0" marR="0" algn="l">
                        <a:lnSpc>
                          <a:spcPct val="107000"/>
                        </a:lnSpc>
                        <a:spcBef>
                          <a:spcPts val="0"/>
                        </a:spcBef>
                        <a:spcAft>
                          <a:spcPts val="800"/>
                        </a:spcAft>
                      </a:pPr>
                      <a:r>
                        <a:rPr lang="en-US" sz="1500" dirty="0">
                          <a:effectLst/>
                        </a:rPr>
                        <a:t>Grade 10</a:t>
                      </a:r>
                      <a:endParaRPr lang="en-US" sz="1500" b="1" dirty="0">
                        <a:effectLst/>
                        <a:latin typeface="Times New Roman" panose="02020603050405020304" pitchFamily="18" charset="0"/>
                        <a:ea typeface="Calibri" panose="020F0502020204030204" pitchFamily="34" charset="0"/>
                      </a:endParaRPr>
                    </a:p>
                  </a:txBody>
                  <a:tcPr marL="93188" marR="93188" marT="12943" marB="0"/>
                </a:tc>
                <a:tc>
                  <a:txBody>
                    <a:bodyPr/>
                    <a:lstStyle/>
                    <a:p>
                      <a:pPr marL="0" marR="0">
                        <a:lnSpc>
                          <a:spcPct val="107000"/>
                        </a:lnSpc>
                        <a:spcBef>
                          <a:spcPts val="0"/>
                        </a:spcBef>
                        <a:spcAft>
                          <a:spcPts val="800"/>
                        </a:spcAft>
                      </a:pPr>
                      <a:r>
                        <a:rPr lang="en-US" sz="1500" b="1">
                          <a:effectLst/>
                        </a:rPr>
                        <a:t>506.2</a:t>
                      </a:r>
                      <a:endParaRPr lang="en-US" sz="1500" b="1">
                        <a:effectLst/>
                        <a:latin typeface="Times New Roman" panose="02020603050405020304" pitchFamily="18" charset="0"/>
                        <a:ea typeface="Calibri" panose="020F0502020204030204" pitchFamily="34" charset="0"/>
                      </a:endParaRPr>
                    </a:p>
                  </a:txBody>
                  <a:tcPr marL="93188" marR="93188" marT="12943" marB="0" anchor="ctr"/>
                </a:tc>
                <a:tc>
                  <a:txBody>
                    <a:bodyPr/>
                    <a:lstStyle/>
                    <a:p>
                      <a:pPr marL="0" marR="0">
                        <a:lnSpc>
                          <a:spcPct val="107000"/>
                        </a:lnSpc>
                        <a:spcBef>
                          <a:spcPts val="0"/>
                        </a:spcBef>
                        <a:spcAft>
                          <a:spcPts val="800"/>
                        </a:spcAft>
                      </a:pPr>
                      <a:r>
                        <a:rPr lang="en-US" sz="1500" b="1">
                          <a:effectLst/>
                        </a:rPr>
                        <a:t>507.3</a:t>
                      </a:r>
                      <a:endParaRPr lang="en-US" sz="1500" b="1">
                        <a:effectLst/>
                        <a:latin typeface="Times New Roman" panose="02020603050405020304" pitchFamily="18" charset="0"/>
                        <a:ea typeface="Calibri" panose="020F0502020204030204" pitchFamily="34" charset="0"/>
                      </a:endParaRPr>
                    </a:p>
                  </a:txBody>
                  <a:tcPr marL="93188" marR="93188" marT="12943" marB="0" anchor="ctr"/>
                </a:tc>
                <a:tc>
                  <a:txBody>
                    <a:bodyPr/>
                    <a:lstStyle/>
                    <a:p>
                      <a:pPr marL="0" marR="0">
                        <a:lnSpc>
                          <a:spcPct val="107000"/>
                        </a:lnSpc>
                        <a:spcBef>
                          <a:spcPts val="0"/>
                        </a:spcBef>
                        <a:spcAft>
                          <a:spcPts val="800"/>
                        </a:spcAft>
                      </a:pPr>
                      <a:r>
                        <a:rPr lang="en-US" sz="1500" b="1" dirty="0">
                          <a:effectLst/>
                        </a:rPr>
                        <a:t>1.1</a:t>
                      </a:r>
                      <a:endParaRPr lang="en-US" sz="1500" b="1" dirty="0">
                        <a:effectLst/>
                        <a:latin typeface="Times New Roman" panose="02020603050405020304" pitchFamily="18" charset="0"/>
                        <a:ea typeface="Calibri" panose="020F0502020204030204" pitchFamily="34" charset="0"/>
                      </a:endParaRPr>
                    </a:p>
                  </a:txBody>
                  <a:tcPr marL="93188" marR="93188" marT="12943" marB="0" anchor="ctr"/>
                </a:tc>
                <a:extLst>
                  <a:ext uri="{0D108BD9-81ED-4DB2-BD59-A6C34878D82A}">
                    <a16:rowId xmlns:a16="http://schemas.microsoft.com/office/drawing/2014/main" val="4167286300"/>
                  </a:ext>
                </a:extLst>
              </a:tr>
            </a:tbl>
          </a:graphicData>
        </a:graphic>
      </p:graphicFrame>
      <p:sp>
        <p:nvSpPr>
          <p:cNvPr id="10" name="Text Placeholder 4">
            <a:extLst>
              <a:ext uri="{FF2B5EF4-FFF2-40B4-BE49-F238E27FC236}">
                <a16:creationId xmlns:a16="http://schemas.microsoft.com/office/drawing/2014/main" id="{57658DB3-8F92-4BEF-8866-53A3FBCD0C12}"/>
              </a:ext>
            </a:extLst>
          </p:cNvPr>
          <p:cNvSpPr txBox="1">
            <a:spLocks/>
          </p:cNvSpPr>
          <p:nvPr/>
        </p:nvSpPr>
        <p:spPr>
          <a:xfrm>
            <a:off x="6378100" y="1346655"/>
            <a:ext cx="5387671" cy="766552"/>
          </a:xfrm>
          <a:prstGeom prst="rect">
            <a:avLst/>
          </a:prstGeom>
          <a:solidFill>
            <a:schemeClr val="tx1"/>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Clr>
                <a:srgbClr val="E38526"/>
              </a:buClr>
              <a:buFont typeface="Arial" panose="020B0604020202020204" pitchFamily="34" charset="0"/>
              <a:buNone/>
              <a:defRPr sz="2800" b="1" kern="1200" baseline="0">
                <a:solidFill>
                  <a:schemeClr val="bg1"/>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Clr>
                <a:srgbClr val="E38526"/>
              </a:buClr>
              <a:buFont typeface="Courier New" panose="02070309020205020404" pitchFamily="49" charset="0"/>
              <a:buNone/>
              <a:defRPr sz="2000" b="1" kern="1200">
                <a:solidFill>
                  <a:schemeClr val="accent1">
                    <a:lumMod val="50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Clr>
                <a:srgbClr val="E38526"/>
              </a:buClr>
              <a:buFont typeface="Wingdings" panose="05000000000000000000" pitchFamily="2" charset="2"/>
              <a:buNone/>
              <a:defRPr sz="1800" b="1" kern="1200">
                <a:solidFill>
                  <a:schemeClr val="accent1">
                    <a:lumMod val="50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Clr>
                <a:srgbClr val="E38526"/>
              </a:buClr>
              <a:buFont typeface="Wingdings" panose="05000000000000000000" pitchFamily="2" charset="2"/>
              <a:buNone/>
              <a:defRPr sz="1600" b="1" kern="1200">
                <a:solidFill>
                  <a:schemeClr val="accent1">
                    <a:lumMod val="50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Clr>
                <a:srgbClr val="E38526"/>
              </a:buClr>
              <a:buFont typeface="Wingdings" panose="05000000000000000000" pitchFamily="2" charset="2"/>
              <a:buNone/>
              <a:defRPr sz="1600" b="1" kern="1200">
                <a:solidFill>
                  <a:schemeClr val="accent1">
                    <a:lumMod val="50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Math 2019–2021 Change</a:t>
            </a:r>
          </a:p>
        </p:txBody>
      </p:sp>
      <p:graphicFrame>
        <p:nvGraphicFramePr>
          <p:cNvPr id="11" name="Table 10">
            <a:extLst>
              <a:ext uri="{FF2B5EF4-FFF2-40B4-BE49-F238E27FC236}">
                <a16:creationId xmlns:a16="http://schemas.microsoft.com/office/drawing/2014/main" id="{787E27BC-CCFA-4D21-918C-4728FC57CBFB}"/>
              </a:ext>
            </a:extLst>
          </p:cNvPr>
          <p:cNvGraphicFramePr>
            <a:graphicFrameLocks noGrp="1"/>
          </p:cNvGraphicFramePr>
          <p:nvPr>
            <p:extLst>
              <p:ext uri="{D42A27DB-BD31-4B8C-83A1-F6EECF244321}">
                <p14:modId xmlns:p14="http://schemas.microsoft.com/office/powerpoint/2010/main" val="892804902"/>
              </p:ext>
            </p:extLst>
          </p:nvPr>
        </p:nvGraphicFramePr>
        <p:xfrm>
          <a:off x="6368902" y="2169042"/>
          <a:ext cx="5387671" cy="4324857"/>
        </p:xfrm>
        <a:graphic>
          <a:graphicData uri="http://schemas.openxmlformats.org/drawingml/2006/table">
            <a:tbl>
              <a:tblPr firstRow="1" firstCol="1" bandRow="1">
                <a:tableStyleId>{5C22544A-7EE6-4342-B048-85BDC9FD1C3A}</a:tableStyleId>
              </a:tblPr>
              <a:tblGrid>
                <a:gridCol w="1630525">
                  <a:extLst>
                    <a:ext uri="{9D8B030D-6E8A-4147-A177-3AD203B41FA5}">
                      <a16:colId xmlns:a16="http://schemas.microsoft.com/office/drawing/2014/main" val="1990930407"/>
                    </a:ext>
                  </a:extLst>
                </a:gridCol>
                <a:gridCol w="1131798">
                  <a:extLst>
                    <a:ext uri="{9D8B030D-6E8A-4147-A177-3AD203B41FA5}">
                      <a16:colId xmlns:a16="http://schemas.microsoft.com/office/drawing/2014/main" val="206858331"/>
                    </a:ext>
                  </a:extLst>
                </a:gridCol>
                <a:gridCol w="1312674">
                  <a:extLst>
                    <a:ext uri="{9D8B030D-6E8A-4147-A177-3AD203B41FA5}">
                      <a16:colId xmlns:a16="http://schemas.microsoft.com/office/drawing/2014/main" val="4215506405"/>
                    </a:ext>
                  </a:extLst>
                </a:gridCol>
                <a:gridCol w="1312674">
                  <a:extLst>
                    <a:ext uri="{9D8B030D-6E8A-4147-A177-3AD203B41FA5}">
                      <a16:colId xmlns:a16="http://schemas.microsoft.com/office/drawing/2014/main" val="2072918394"/>
                    </a:ext>
                  </a:extLst>
                </a:gridCol>
              </a:tblGrid>
              <a:tr h="736854">
                <a:tc rowSpan="2">
                  <a:txBody>
                    <a:bodyPr/>
                    <a:lstStyle/>
                    <a:p>
                      <a:pPr marL="0" marR="0">
                        <a:lnSpc>
                          <a:spcPct val="107000"/>
                        </a:lnSpc>
                        <a:spcBef>
                          <a:spcPts val="0"/>
                        </a:spcBef>
                        <a:spcAft>
                          <a:spcPts val="800"/>
                        </a:spcAft>
                      </a:pPr>
                      <a:r>
                        <a:rPr lang="en-US" sz="1500" dirty="0">
                          <a:effectLst/>
                        </a:rPr>
                        <a:t>Grade</a:t>
                      </a:r>
                      <a:endParaRPr lang="en-US" sz="1500" b="1" dirty="0">
                        <a:effectLst/>
                        <a:latin typeface="Times New Roman" panose="02020603050405020304" pitchFamily="18" charset="0"/>
                        <a:ea typeface="Calibri" panose="020F0502020204030204" pitchFamily="34" charset="0"/>
                      </a:endParaRPr>
                    </a:p>
                  </a:txBody>
                  <a:tcPr marL="91286" marR="91286" marT="45643" marB="45643" anchor="ctr"/>
                </a:tc>
                <a:tc gridSpan="2">
                  <a:txBody>
                    <a:bodyPr/>
                    <a:lstStyle/>
                    <a:p>
                      <a:pPr marL="0" marR="0" algn="ctr">
                        <a:lnSpc>
                          <a:spcPct val="107000"/>
                        </a:lnSpc>
                        <a:spcBef>
                          <a:spcPts val="0"/>
                        </a:spcBef>
                        <a:spcAft>
                          <a:spcPts val="800"/>
                        </a:spcAft>
                      </a:pPr>
                      <a:r>
                        <a:rPr lang="en-US" sz="1500" dirty="0">
                          <a:effectLst/>
                        </a:rPr>
                        <a:t>Average Scaled Scores</a:t>
                      </a:r>
                      <a:endParaRPr lang="en-US" sz="1500" b="1" dirty="0">
                        <a:effectLst/>
                        <a:latin typeface="Times New Roman" panose="02020603050405020304" pitchFamily="18" charset="0"/>
                        <a:ea typeface="Calibri" panose="020F0502020204030204" pitchFamily="34" charset="0"/>
                      </a:endParaRPr>
                    </a:p>
                  </a:txBody>
                  <a:tcPr marL="91286" marR="91286" marT="45643" marB="45643" anchor="ctr"/>
                </a:tc>
                <a:tc hMerge="1">
                  <a:txBody>
                    <a:bodyPr/>
                    <a:lstStyle/>
                    <a:p>
                      <a:endParaRPr lang="en-US"/>
                    </a:p>
                  </a:txBody>
                  <a:tcPr/>
                </a:tc>
                <a:tc>
                  <a:txBody>
                    <a:bodyPr/>
                    <a:lstStyle/>
                    <a:p>
                      <a:pPr marL="0" marR="0">
                        <a:lnSpc>
                          <a:spcPct val="107000"/>
                        </a:lnSpc>
                        <a:spcBef>
                          <a:spcPts val="0"/>
                        </a:spcBef>
                        <a:spcAft>
                          <a:spcPts val="800"/>
                        </a:spcAft>
                      </a:pPr>
                      <a:r>
                        <a:rPr lang="en-US" sz="1500">
                          <a:effectLst/>
                        </a:rPr>
                        <a:t>Scaled Score Change</a:t>
                      </a:r>
                      <a:endParaRPr lang="en-US" sz="1500" b="1">
                        <a:effectLst/>
                        <a:latin typeface="Times New Roman" panose="02020603050405020304" pitchFamily="18" charset="0"/>
                        <a:ea typeface="Calibri" panose="020F0502020204030204" pitchFamily="34" charset="0"/>
                      </a:endParaRPr>
                    </a:p>
                  </a:txBody>
                  <a:tcPr marL="74186" marR="74186" marT="10304" marB="0" anchor="ctr"/>
                </a:tc>
                <a:extLst>
                  <a:ext uri="{0D108BD9-81ED-4DB2-BD59-A6C34878D82A}">
                    <a16:rowId xmlns:a16="http://schemas.microsoft.com/office/drawing/2014/main" val="908979710"/>
                  </a:ext>
                </a:extLst>
              </a:tr>
              <a:tr h="398667">
                <a:tc vMerge="1">
                  <a:txBody>
                    <a:bodyPr/>
                    <a:lstStyle/>
                    <a:p>
                      <a:endParaRPr lang="en-US"/>
                    </a:p>
                  </a:txBody>
                  <a:tcPr/>
                </a:tc>
                <a:tc>
                  <a:txBody>
                    <a:bodyPr/>
                    <a:lstStyle/>
                    <a:p>
                      <a:pPr marL="0" marR="0">
                        <a:lnSpc>
                          <a:spcPct val="107000"/>
                        </a:lnSpc>
                        <a:spcBef>
                          <a:spcPts val="0"/>
                        </a:spcBef>
                        <a:spcAft>
                          <a:spcPts val="800"/>
                        </a:spcAft>
                      </a:pPr>
                      <a:r>
                        <a:rPr lang="en-US" sz="1500" b="1" dirty="0">
                          <a:effectLst/>
                        </a:rPr>
                        <a:t>2019</a:t>
                      </a:r>
                      <a:endParaRPr lang="en-US" sz="1500" b="1" dirty="0">
                        <a:effectLst/>
                        <a:latin typeface="Times New Roman" panose="02020603050405020304" pitchFamily="18" charset="0"/>
                        <a:ea typeface="Calibri" panose="020F0502020204030204" pitchFamily="34" charset="0"/>
                      </a:endParaRPr>
                    </a:p>
                  </a:txBody>
                  <a:tcPr marL="74186" marR="74186" marT="10304" marB="0" anchor="ctr"/>
                </a:tc>
                <a:tc>
                  <a:txBody>
                    <a:bodyPr/>
                    <a:lstStyle/>
                    <a:p>
                      <a:pPr marL="0" marR="0">
                        <a:lnSpc>
                          <a:spcPct val="107000"/>
                        </a:lnSpc>
                        <a:spcBef>
                          <a:spcPts val="0"/>
                        </a:spcBef>
                        <a:spcAft>
                          <a:spcPts val="800"/>
                        </a:spcAft>
                      </a:pPr>
                      <a:r>
                        <a:rPr lang="en-US" sz="1500" b="1">
                          <a:effectLst/>
                        </a:rPr>
                        <a:t>2021</a:t>
                      </a:r>
                      <a:endParaRPr lang="en-US" sz="1500" b="1">
                        <a:effectLst/>
                        <a:latin typeface="Times New Roman" panose="02020603050405020304" pitchFamily="18" charset="0"/>
                        <a:ea typeface="Calibri" panose="020F0502020204030204" pitchFamily="34" charset="0"/>
                      </a:endParaRPr>
                    </a:p>
                  </a:txBody>
                  <a:tcPr marL="74186" marR="74186" marT="10304" marB="0" anchor="ctr"/>
                </a:tc>
                <a:tc>
                  <a:txBody>
                    <a:bodyPr/>
                    <a:lstStyle/>
                    <a:p>
                      <a:pPr marL="0" marR="0">
                        <a:lnSpc>
                          <a:spcPct val="107000"/>
                        </a:lnSpc>
                        <a:spcBef>
                          <a:spcPts val="0"/>
                        </a:spcBef>
                        <a:spcAft>
                          <a:spcPts val="800"/>
                        </a:spcAft>
                      </a:pPr>
                      <a:r>
                        <a:rPr lang="en-US" sz="1500" b="1" dirty="0">
                          <a:effectLst/>
                        </a:rPr>
                        <a:t>2019 to 2021</a:t>
                      </a:r>
                      <a:endParaRPr lang="en-US" sz="1500" b="1" dirty="0">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a16="http://schemas.microsoft.com/office/drawing/2014/main" val="2035091668"/>
                  </a:ext>
                </a:extLst>
              </a:tr>
              <a:tr h="398667">
                <a:tc>
                  <a:txBody>
                    <a:bodyPr/>
                    <a:lstStyle/>
                    <a:p>
                      <a:pPr marL="0" marR="0">
                        <a:lnSpc>
                          <a:spcPct val="107000"/>
                        </a:lnSpc>
                        <a:spcBef>
                          <a:spcPts val="0"/>
                        </a:spcBef>
                        <a:spcAft>
                          <a:spcPts val="800"/>
                        </a:spcAft>
                      </a:pPr>
                      <a:r>
                        <a:rPr lang="en-US" sz="1500">
                          <a:effectLst/>
                        </a:rPr>
                        <a:t>Grade 3</a:t>
                      </a:r>
                      <a:endParaRPr lang="en-US" sz="1500" b="1">
                        <a:effectLst/>
                        <a:latin typeface="Times New Roman" panose="02020603050405020304" pitchFamily="18" charset="0"/>
                        <a:ea typeface="Calibri" panose="020F0502020204030204" pitchFamily="34" charset="0"/>
                      </a:endParaRPr>
                    </a:p>
                  </a:txBody>
                  <a:tcPr marL="74186" marR="74186" marT="10304" marB="0" anchor="ctr"/>
                </a:tc>
                <a:tc>
                  <a:txBody>
                    <a:bodyPr/>
                    <a:lstStyle/>
                    <a:p>
                      <a:pPr marL="0" marR="0">
                        <a:lnSpc>
                          <a:spcPct val="107000"/>
                        </a:lnSpc>
                        <a:spcBef>
                          <a:spcPts val="0"/>
                        </a:spcBef>
                        <a:spcAft>
                          <a:spcPts val="800"/>
                        </a:spcAft>
                      </a:pPr>
                      <a:r>
                        <a:rPr lang="en-US" sz="1500" b="1" kern="1200" dirty="0">
                          <a:effectLst/>
                        </a:rPr>
                        <a:t>499.4</a:t>
                      </a:r>
                      <a:endParaRPr lang="en-US" sz="1500" b="1" dirty="0">
                        <a:effectLst/>
                        <a:latin typeface="Times New Roman" panose="02020603050405020304" pitchFamily="18" charset="0"/>
                        <a:ea typeface="Calibri" panose="020F0502020204030204" pitchFamily="34" charset="0"/>
                      </a:endParaRPr>
                    </a:p>
                  </a:txBody>
                  <a:tcPr marL="74186" marR="74186" marT="10304" marB="0" anchor="ctr"/>
                </a:tc>
                <a:tc>
                  <a:txBody>
                    <a:bodyPr/>
                    <a:lstStyle/>
                    <a:p>
                      <a:pPr marL="0" marR="0">
                        <a:lnSpc>
                          <a:spcPct val="107000"/>
                        </a:lnSpc>
                        <a:spcBef>
                          <a:spcPts val="0"/>
                        </a:spcBef>
                        <a:spcAft>
                          <a:spcPts val="800"/>
                        </a:spcAft>
                      </a:pPr>
                      <a:r>
                        <a:rPr lang="en-US" sz="1500" b="1" dirty="0">
                          <a:effectLst/>
                        </a:rPr>
                        <a:t>488.1</a:t>
                      </a:r>
                      <a:endParaRPr lang="en-US" sz="1500" b="1" dirty="0">
                        <a:effectLst/>
                        <a:latin typeface="Times New Roman" panose="02020603050405020304" pitchFamily="18" charset="0"/>
                        <a:ea typeface="Calibri" panose="020F0502020204030204" pitchFamily="34" charset="0"/>
                      </a:endParaRPr>
                    </a:p>
                  </a:txBody>
                  <a:tcPr marL="74186" marR="74186" marT="10304" marB="0" anchor="ctr"/>
                </a:tc>
                <a:tc>
                  <a:txBody>
                    <a:bodyPr/>
                    <a:lstStyle/>
                    <a:p>
                      <a:pPr marL="0" marR="0">
                        <a:lnSpc>
                          <a:spcPct val="107000"/>
                        </a:lnSpc>
                        <a:spcBef>
                          <a:spcPts val="0"/>
                        </a:spcBef>
                        <a:spcAft>
                          <a:spcPts val="800"/>
                        </a:spcAft>
                      </a:pPr>
                      <a:r>
                        <a:rPr lang="en-US" sz="1500" b="1">
                          <a:effectLst/>
                        </a:rPr>
                        <a:t>-11.3</a:t>
                      </a:r>
                      <a:endParaRPr lang="en-US" sz="1500" b="1">
                        <a:effectLst/>
                        <a:latin typeface="Times New Roman" panose="02020603050405020304" pitchFamily="18" charset="0"/>
                        <a:ea typeface="Calibri" panose="020F0502020204030204" pitchFamily="34" charset="0"/>
                      </a:endParaRPr>
                    </a:p>
                  </a:txBody>
                  <a:tcPr marL="74186" marR="74186" marT="10304" marB="0" anchor="ctr"/>
                </a:tc>
                <a:extLst>
                  <a:ext uri="{0D108BD9-81ED-4DB2-BD59-A6C34878D82A}">
                    <a16:rowId xmlns:a16="http://schemas.microsoft.com/office/drawing/2014/main" val="4217913701"/>
                  </a:ext>
                </a:extLst>
              </a:tr>
              <a:tr h="398667">
                <a:tc>
                  <a:txBody>
                    <a:bodyPr/>
                    <a:lstStyle/>
                    <a:p>
                      <a:pPr marL="0" marR="0">
                        <a:lnSpc>
                          <a:spcPct val="107000"/>
                        </a:lnSpc>
                        <a:spcBef>
                          <a:spcPts val="0"/>
                        </a:spcBef>
                        <a:spcAft>
                          <a:spcPts val="800"/>
                        </a:spcAft>
                      </a:pPr>
                      <a:r>
                        <a:rPr lang="en-US" sz="1500">
                          <a:effectLst/>
                        </a:rPr>
                        <a:t>Grade 4</a:t>
                      </a:r>
                      <a:endParaRPr lang="en-US" sz="1500" b="1">
                        <a:effectLst/>
                        <a:latin typeface="Times New Roman" panose="02020603050405020304" pitchFamily="18" charset="0"/>
                        <a:ea typeface="Calibri" panose="020F0502020204030204" pitchFamily="34" charset="0"/>
                      </a:endParaRPr>
                    </a:p>
                  </a:txBody>
                  <a:tcPr marL="74186" marR="74186" marT="10304" marB="0" anchor="ctr"/>
                </a:tc>
                <a:tc>
                  <a:txBody>
                    <a:bodyPr/>
                    <a:lstStyle/>
                    <a:p>
                      <a:pPr marL="0" marR="0">
                        <a:lnSpc>
                          <a:spcPct val="107000"/>
                        </a:lnSpc>
                        <a:spcBef>
                          <a:spcPts val="0"/>
                        </a:spcBef>
                        <a:spcAft>
                          <a:spcPts val="800"/>
                        </a:spcAft>
                      </a:pPr>
                      <a:r>
                        <a:rPr lang="en-US" sz="1500" b="1" kern="1200">
                          <a:effectLst/>
                        </a:rPr>
                        <a:t>499.2</a:t>
                      </a:r>
                      <a:endParaRPr lang="en-US" sz="1500" b="1">
                        <a:effectLst/>
                        <a:latin typeface="Times New Roman" panose="02020603050405020304" pitchFamily="18" charset="0"/>
                        <a:ea typeface="Calibri" panose="020F0502020204030204" pitchFamily="34" charset="0"/>
                      </a:endParaRPr>
                    </a:p>
                  </a:txBody>
                  <a:tcPr marL="74186" marR="74186" marT="10304" marB="0" anchor="ctr"/>
                </a:tc>
                <a:tc>
                  <a:txBody>
                    <a:bodyPr/>
                    <a:lstStyle/>
                    <a:p>
                      <a:pPr marL="0" marR="0">
                        <a:lnSpc>
                          <a:spcPct val="107000"/>
                        </a:lnSpc>
                        <a:spcBef>
                          <a:spcPts val="0"/>
                        </a:spcBef>
                        <a:spcAft>
                          <a:spcPts val="800"/>
                        </a:spcAft>
                      </a:pPr>
                      <a:r>
                        <a:rPr lang="en-US" sz="1500" b="1" dirty="0">
                          <a:effectLst/>
                        </a:rPr>
                        <a:t>488.1</a:t>
                      </a:r>
                      <a:endParaRPr lang="en-US" sz="1500" b="1" dirty="0">
                        <a:effectLst/>
                        <a:latin typeface="Times New Roman" panose="02020603050405020304" pitchFamily="18" charset="0"/>
                        <a:ea typeface="Calibri" panose="020F0502020204030204" pitchFamily="34" charset="0"/>
                      </a:endParaRPr>
                    </a:p>
                  </a:txBody>
                  <a:tcPr marL="74186" marR="74186" marT="10304" marB="0" anchor="ctr"/>
                </a:tc>
                <a:tc>
                  <a:txBody>
                    <a:bodyPr/>
                    <a:lstStyle/>
                    <a:p>
                      <a:pPr marL="0" marR="0">
                        <a:lnSpc>
                          <a:spcPct val="107000"/>
                        </a:lnSpc>
                        <a:spcBef>
                          <a:spcPts val="0"/>
                        </a:spcBef>
                        <a:spcAft>
                          <a:spcPts val="800"/>
                        </a:spcAft>
                      </a:pPr>
                      <a:r>
                        <a:rPr lang="en-US" sz="1500" b="1">
                          <a:effectLst/>
                        </a:rPr>
                        <a:t>-11.1</a:t>
                      </a:r>
                      <a:endParaRPr lang="en-US" sz="1500" b="1">
                        <a:effectLst/>
                        <a:latin typeface="Times New Roman" panose="02020603050405020304" pitchFamily="18" charset="0"/>
                        <a:ea typeface="Calibri" panose="020F0502020204030204" pitchFamily="34" charset="0"/>
                      </a:endParaRPr>
                    </a:p>
                  </a:txBody>
                  <a:tcPr marL="74186" marR="74186" marT="10304" marB="0" anchor="ctr"/>
                </a:tc>
                <a:extLst>
                  <a:ext uri="{0D108BD9-81ED-4DB2-BD59-A6C34878D82A}">
                    <a16:rowId xmlns:a16="http://schemas.microsoft.com/office/drawing/2014/main" val="3945101797"/>
                  </a:ext>
                </a:extLst>
              </a:tr>
              <a:tr h="398667">
                <a:tc>
                  <a:txBody>
                    <a:bodyPr/>
                    <a:lstStyle/>
                    <a:p>
                      <a:pPr marL="0" marR="0">
                        <a:lnSpc>
                          <a:spcPct val="107000"/>
                        </a:lnSpc>
                        <a:spcBef>
                          <a:spcPts val="0"/>
                        </a:spcBef>
                        <a:spcAft>
                          <a:spcPts val="800"/>
                        </a:spcAft>
                      </a:pPr>
                      <a:r>
                        <a:rPr lang="en-US" sz="1500">
                          <a:effectLst/>
                        </a:rPr>
                        <a:t>Grade 5</a:t>
                      </a:r>
                      <a:endParaRPr lang="en-US" sz="1500" b="1">
                        <a:effectLst/>
                        <a:latin typeface="Times New Roman" panose="02020603050405020304" pitchFamily="18" charset="0"/>
                        <a:ea typeface="Calibri" panose="020F0502020204030204" pitchFamily="34" charset="0"/>
                      </a:endParaRPr>
                    </a:p>
                  </a:txBody>
                  <a:tcPr marL="74186" marR="74186" marT="10304" marB="0" anchor="ctr"/>
                </a:tc>
                <a:tc>
                  <a:txBody>
                    <a:bodyPr/>
                    <a:lstStyle/>
                    <a:p>
                      <a:pPr marL="0" marR="0">
                        <a:lnSpc>
                          <a:spcPct val="107000"/>
                        </a:lnSpc>
                        <a:spcBef>
                          <a:spcPts val="0"/>
                        </a:spcBef>
                        <a:spcAft>
                          <a:spcPts val="800"/>
                        </a:spcAft>
                      </a:pPr>
                      <a:r>
                        <a:rPr lang="en-US" sz="1500" b="1" kern="1200">
                          <a:effectLst/>
                        </a:rPr>
                        <a:t>498.5</a:t>
                      </a:r>
                      <a:endParaRPr lang="en-US" sz="1500" b="1">
                        <a:effectLst/>
                        <a:latin typeface="Times New Roman" panose="02020603050405020304" pitchFamily="18" charset="0"/>
                        <a:ea typeface="Calibri" panose="020F0502020204030204" pitchFamily="34" charset="0"/>
                      </a:endParaRPr>
                    </a:p>
                  </a:txBody>
                  <a:tcPr marL="74186" marR="74186" marT="10304" marB="0" anchor="ctr"/>
                </a:tc>
                <a:tc>
                  <a:txBody>
                    <a:bodyPr/>
                    <a:lstStyle/>
                    <a:p>
                      <a:pPr marL="0" marR="0">
                        <a:lnSpc>
                          <a:spcPct val="107000"/>
                        </a:lnSpc>
                        <a:spcBef>
                          <a:spcPts val="0"/>
                        </a:spcBef>
                        <a:spcAft>
                          <a:spcPts val="800"/>
                        </a:spcAft>
                      </a:pPr>
                      <a:r>
                        <a:rPr lang="en-US" sz="1500" b="1" dirty="0">
                          <a:effectLst/>
                        </a:rPr>
                        <a:t>490.2</a:t>
                      </a:r>
                      <a:endParaRPr lang="en-US" sz="1500" b="1" dirty="0">
                        <a:effectLst/>
                        <a:latin typeface="Times New Roman" panose="02020603050405020304" pitchFamily="18" charset="0"/>
                        <a:ea typeface="Calibri" panose="020F0502020204030204" pitchFamily="34" charset="0"/>
                      </a:endParaRPr>
                    </a:p>
                  </a:txBody>
                  <a:tcPr marL="74186" marR="74186" marT="10304" marB="0" anchor="ctr"/>
                </a:tc>
                <a:tc>
                  <a:txBody>
                    <a:bodyPr/>
                    <a:lstStyle/>
                    <a:p>
                      <a:pPr marL="0" marR="0">
                        <a:lnSpc>
                          <a:spcPct val="107000"/>
                        </a:lnSpc>
                        <a:spcBef>
                          <a:spcPts val="0"/>
                        </a:spcBef>
                        <a:spcAft>
                          <a:spcPts val="800"/>
                        </a:spcAft>
                      </a:pPr>
                      <a:r>
                        <a:rPr lang="en-US" sz="1500" b="1">
                          <a:effectLst/>
                        </a:rPr>
                        <a:t>-8.3</a:t>
                      </a:r>
                      <a:endParaRPr lang="en-US" sz="1500" b="1">
                        <a:effectLst/>
                        <a:latin typeface="Times New Roman" panose="02020603050405020304" pitchFamily="18" charset="0"/>
                        <a:ea typeface="Calibri" panose="020F0502020204030204" pitchFamily="34" charset="0"/>
                      </a:endParaRPr>
                    </a:p>
                  </a:txBody>
                  <a:tcPr marL="74186" marR="74186" marT="10304" marB="0" anchor="ctr"/>
                </a:tc>
                <a:extLst>
                  <a:ext uri="{0D108BD9-81ED-4DB2-BD59-A6C34878D82A}">
                    <a16:rowId xmlns:a16="http://schemas.microsoft.com/office/drawing/2014/main" val="1432468573"/>
                  </a:ext>
                </a:extLst>
              </a:tr>
              <a:tr h="398667">
                <a:tc>
                  <a:txBody>
                    <a:bodyPr/>
                    <a:lstStyle/>
                    <a:p>
                      <a:pPr marL="0" marR="0">
                        <a:lnSpc>
                          <a:spcPct val="107000"/>
                        </a:lnSpc>
                        <a:spcBef>
                          <a:spcPts val="0"/>
                        </a:spcBef>
                        <a:spcAft>
                          <a:spcPts val="800"/>
                        </a:spcAft>
                      </a:pPr>
                      <a:r>
                        <a:rPr lang="en-US" sz="1500">
                          <a:effectLst/>
                        </a:rPr>
                        <a:t>Grade 6</a:t>
                      </a:r>
                      <a:endParaRPr lang="en-US" sz="1500" b="1">
                        <a:effectLst/>
                        <a:latin typeface="Times New Roman" panose="02020603050405020304" pitchFamily="18" charset="0"/>
                        <a:ea typeface="Calibri" panose="020F0502020204030204" pitchFamily="34" charset="0"/>
                      </a:endParaRPr>
                    </a:p>
                  </a:txBody>
                  <a:tcPr marL="74186" marR="74186" marT="10304" marB="0" anchor="ctr"/>
                </a:tc>
                <a:tc>
                  <a:txBody>
                    <a:bodyPr/>
                    <a:lstStyle/>
                    <a:p>
                      <a:pPr marL="0" marR="0">
                        <a:lnSpc>
                          <a:spcPct val="107000"/>
                        </a:lnSpc>
                        <a:spcBef>
                          <a:spcPts val="0"/>
                        </a:spcBef>
                        <a:spcAft>
                          <a:spcPts val="800"/>
                        </a:spcAft>
                      </a:pPr>
                      <a:r>
                        <a:rPr lang="en-US" sz="1500" b="1" kern="1200">
                          <a:effectLst/>
                        </a:rPr>
                        <a:t>500.8</a:t>
                      </a:r>
                      <a:endParaRPr lang="en-US" sz="1500" b="1">
                        <a:effectLst/>
                        <a:latin typeface="Times New Roman" panose="02020603050405020304" pitchFamily="18" charset="0"/>
                        <a:ea typeface="Calibri" panose="020F0502020204030204" pitchFamily="34" charset="0"/>
                      </a:endParaRPr>
                    </a:p>
                  </a:txBody>
                  <a:tcPr marL="74186" marR="74186" marT="10304" marB="0" anchor="ctr"/>
                </a:tc>
                <a:tc>
                  <a:txBody>
                    <a:bodyPr/>
                    <a:lstStyle/>
                    <a:p>
                      <a:pPr marL="0" marR="0">
                        <a:lnSpc>
                          <a:spcPct val="107000"/>
                        </a:lnSpc>
                        <a:spcBef>
                          <a:spcPts val="0"/>
                        </a:spcBef>
                        <a:spcAft>
                          <a:spcPts val="800"/>
                        </a:spcAft>
                      </a:pPr>
                      <a:r>
                        <a:rPr lang="en-US" sz="1500" b="1" dirty="0">
                          <a:effectLst/>
                        </a:rPr>
                        <a:t>490.1</a:t>
                      </a:r>
                      <a:endParaRPr lang="en-US" sz="1500" b="1" dirty="0">
                        <a:effectLst/>
                        <a:latin typeface="Times New Roman" panose="02020603050405020304" pitchFamily="18" charset="0"/>
                        <a:ea typeface="Calibri" panose="020F0502020204030204" pitchFamily="34" charset="0"/>
                      </a:endParaRPr>
                    </a:p>
                  </a:txBody>
                  <a:tcPr marL="74186" marR="74186" marT="10304" marB="0" anchor="ctr"/>
                </a:tc>
                <a:tc>
                  <a:txBody>
                    <a:bodyPr/>
                    <a:lstStyle/>
                    <a:p>
                      <a:pPr marL="0" marR="0">
                        <a:lnSpc>
                          <a:spcPct val="107000"/>
                        </a:lnSpc>
                        <a:spcBef>
                          <a:spcPts val="0"/>
                        </a:spcBef>
                        <a:spcAft>
                          <a:spcPts val="800"/>
                        </a:spcAft>
                      </a:pPr>
                      <a:r>
                        <a:rPr lang="en-US" sz="1500" b="1">
                          <a:effectLst/>
                        </a:rPr>
                        <a:t>-10.7</a:t>
                      </a:r>
                      <a:endParaRPr lang="en-US" sz="1500" b="1">
                        <a:effectLst/>
                        <a:latin typeface="Times New Roman" panose="02020603050405020304" pitchFamily="18" charset="0"/>
                        <a:ea typeface="Calibri" panose="020F0502020204030204" pitchFamily="34" charset="0"/>
                      </a:endParaRPr>
                    </a:p>
                  </a:txBody>
                  <a:tcPr marL="74186" marR="74186" marT="10304" marB="0" anchor="ctr"/>
                </a:tc>
                <a:extLst>
                  <a:ext uri="{0D108BD9-81ED-4DB2-BD59-A6C34878D82A}">
                    <a16:rowId xmlns:a16="http://schemas.microsoft.com/office/drawing/2014/main" val="1796906167"/>
                  </a:ext>
                </a:extLst>
              </a:tr>
              <a:tr h="398667">
                <a:tc>
                  <a:txBody>
                    <a:bodyPr/>
                    <a:lstStyle/>
                    <a:p>
                      <a:pPr marL="0" marR="0">
                        <a:lnSpc>
                          <a:spcPct val="107000"/>
                        </a:lnSpc>
                        <a:spcBef>
                          <a:spcPts val="0"/>
                        </a:spcBef>
                        <a:spcAft>
                          <a:spcPts val="800"/>
                        </a:spcAft>
                      </a:pPr>
                      <a:r>
                        <a:rPr lang="en-US" sz="1500">
                          <a:effectLst/>
                        </a:rPr>
                        <a:t>Grade 7</a:t>
                      </a:r>
                      <a:endParaRPr lang="en-US" sz="1500" b="1">
                        <a:effectLst/>
                        <a:latin typeface="Times New Roman" panose="02020603050405020304" pitchFamily="18" charset="0"/>
                        <a:ea typeface="Calibri" panose="020F0502020204030204" pitchFamily="34" charset="0"/>
                      </a:endParaRPr>
                    </a:p>
                  </a:txBody>
                  <a:tcPr marL="74186" marR="74186" marT="10304" marB="0" anchor="ctr"/>
                </a:tc>
                <a:tc>
                  <a:txBody>
                    <a:bodyPr/>
                    <a:lstStyle/>
                    <a:p>
                      <a:pPr marL="0" marR="0">
                        <a:lnSpc>
                          <a:spcPct val="107000"/>
                        </a:lnSpc>
                        <a:spcBef>
                          <a:spcPts val="0"/>
                        </a:spcBef>
                        <a:spcAft>
                          <a:spcPts val="800"/>
                        </a:spcAft>
                      </a:pPr>
                      <a:r>
                        <a:rPr lang="en-US" sz="1500" b="1" kern="1200">
                          <a:effectLst/>
                        </a:rPr>
                        <a:t>498.2</a:t>
                      </a:r>
                      <a:endParaRPr lang="en-US" sz="1500" b="1">
                        <a:effectLst/>
                        <a:latin typeface="Times New Roman" panose="02020603050405020304" pitchFamily="18" charset="0"/>
                        <a:ea typeface="Calibri" panose="020F0502020204030204" pitchFamily="34" charset="0"/>
                      </a:endParaRPr>
                    </a:p>
                  </a:txBody>
                  <a:tcPr marL="74186" marR="74186" marT="10304" marB="0" anchor="ctr"/>
                </a:tc>
                <a:tc>
                  <a:txBody>
                    <a:bodyPr/>
                    <a:lstStyle/>
                    <a:p>
                      <a:pPr marL="0" marR="0">
                        <a:lnSpc>
                          <a:spcPct val="107000"/>
                        </a:lnSpc>
                        <a:spcBef>
                          <a:spcPts val="0"/>
                        </a:spcBef>
                        <a:spcAft>
                          <a:spcPts val="800"/>
                        </a:spcAft>
                      </a:pPr>
                      <a:r>
                        <a:rPr lang="en-US" sz="1500" b="1" dirty="0">
                          <a:effectLst/>
                        </a:rPr>
                        <a:t>492.1</a:t>
                      </a:r>
                      <a:endParaRPr lang="en-US" sz="1500" b="1" dirty="0">
                        <a:effectLst/>
                        <a:latin typeface="Times New Roman" panose="02020603050405020304" pitchFamily="18" charset="0"/>
                        <a:ea typeface="Calibri" panose="020F0502020204030204" pitchFamily="34" charset="0"/>
                      </a:endParaRPr>
                    </a:p>
                  </a:txBody>
                  <a:tcPr marL="74186" marR="74186" marT="10304" marB="0" anchor="ctr"/>
                </a:tc>
                <a:tc>
                  <a:txBody>
                    <a:bodyPr/>
                    <a:lstStyle/>
                    <a:p>
                      <a:pPr marL="0" marR="0">
                        <a:lnSpc>
                          <a:spcPct val="107000"/>
                        </a:lnSpc>
                        <a:spcBef>
                          <a:spcPts val="0"/>
                        </a:spcBef>
                        <a:spcAft>
                          <a:spcPts val="800"/>
                        </a:spcAft>
                      </a:pPr>
                      <a:r>
                        <a:rPr lang="en-US" sz="1500" b="1" dirty="0">
                          <a:effectLst/>
                        </a:rPr>
                        <a:t>-6.1</a:t>
                      </a:r>
                      <a:endParaRPr lang="en-US" sz="1500" b="1" dirty="0">
                        <a:effectLst/>
                        <a:latin typeface="Times New Roman" panose="02020603050405020304" pitchFamily="18" charset="0"/>
                        <a:ea typeface="Calibri" panose="020F0502020204030204" pitchFamily="34" charset="0"/>
                      </a:endParaRPr>
                    </a:p>
                  </a:txBody>
                  <a:tcPr marL="74186" marR="74186" marT="10304" marB="0" anchor="ctr"/>
                </a:tc>
                <a:extLst>
                  <a:ext uri="{0D108BD9-81ED-4DB2-BD59-A6C34878D82A}">
                    <a16:rowId xmlns:a16="http://schemas.microsoft.com/office/drawing/2014/main" val="2800663859"/>
                  </a:ext>
                </a:extLst>
              </a:tr>
              <a:tr h="398667">
                <a:tc>
                  <a:txBody>
                    <a:bodyPr/>
                    <a:lstStyle/>
                    <a:p>
                      <a:pPr marL="0" marR="0">
                        <a:lnSpc>
                          <a:spcPct val="107000"/>
                        </a:lnSpc>
                        <a:spcBef>
                          <a:spcPts val="0"/>
                        </a:spcBef>
                        <a:spcAft>
                          <a:spcPts val="800"/>
                        </a:spcAft>
                      </a:pPr>
                      <a:r>
                        <a:rPr lang="en-US" sz="1500">
                          <a:effectLst/>
                        </a:rPr>
                        <a:t>Grade 8</a:t>
                      </a:r>
                      <a:endParaRPr lang="en-US" sz="1500" b="1">
                        <a:effectLst/>
                        <a:latin typeface="Times New Roman" panose="02020603050405020304" pitchFamily="18" charset="0"/>
                        <a:ea typeface="Calibri" panose="020F0502020204030204" pitchFamily="34" charset="0"/>
                      </a:endParaRPr>
                    </a:p>
                  </a:txBody>
                  <a:tcPr marL="74186" marR="74186" marT="10304" marB="0" anchor="ctr"/>
                </a:tc>
                <a:tc>
                  <a:txBody>
                    <a:bodyPr/>
                    <a:lstStyle/>
                    <a:p>
                      <a:pPr marL="0" marR="0">
                        <a:lnSpc>
                          <a:spcPct val="107000"/>
                        </a:lnSpc>
                        <a:spcBef>
                          <a:spcPts val="0"/>
                        </a:spcBef>
                        <a:spcAft>
                          <a:spcPts val="800"/>
                        </a:spcAft>
                      </a:pPr>
                      <a:r>
                        <a:rPr lang="en-US" sz="1500" b="1" kern="1200">
                          <a:effectLst/>
                        </a:rPr>
                        <a:t>499.0</a:t>
                      </a:r>
                      <a:endParaRPr lang="en-US" sz="1500" b="1">
                        <a:effectLst/>
                        <a:latin typeface="Times New Roman" panose="02020603050405020304" pitchFamily="18" charset="0"/>
                        <a:ea typeface="Calibri" panose="020F0502020204030204" pitchFamily="34" charset="0"/>
                      </a:endParaRPr>
                    </a:p>
                  </a:txBody>
                  <a:tcPr marL="74186" marR="74186" marT="10304" marB="0" anchor="ctr"/>
                </a:tc>
                <a:tc>
                  <a:txBody>
                    <a:bodyPr/>
                    <a:lstStyle/>
                    <a:p>
                      <a:pPr marL="0" marR="0">
                        <a:lnSpc>
                          <a:spcPct val="107000"/>
                        </a:lnSpc>
                        <a:spcBef>
                          <a:spcPts val="0"/>
                        </a:spcBef>
                        <a:spcAft>
                          <a:spcPts val="800"/>
                        </a:spcAft>
                      </a:pPr>
                      <a:r>
                        <a:rPr lang="en-US" sz="1500" b="1">
                          <a:effectLst/>
                        </a:rPr>
                        <a:t>489.4</a:t>
                      </a:r>
                      <a:endParaRPr lang="en-US" sz="1500" b="1">
                        <a:effectLst/>
                        <a:latin typeface="Times New Roman" panose="02020603050405020304" pitchFamily="18" charset="0"/>
                        <a:ea typeface="Calibri" panose="020F0502020204030204" pitchFamily="34" charset="0"/>
                      </a:endParaRPr>
                    </a:p>
                  </a:txBody>
                  <a:tcPr marL="74186" marR="74186" marT="10304" marB="0" anchor="ctr"/>
                </a:tc>
                <a:tc>
                  <a:txBody>
                    <a:bodyPr/>
                    <a:lstStyle/>
                    <a:p>
                      <a:pPr marL="0" marR="0">
                        <a:lnSpc>
                          <a:spcPct val="107000"/>
                        </a:lnSpc>
                        <a:spcBef>
                          <a:spcPts val="0"/>
                        </a:spcBef>
                        <a:spcAft>
                          <a:spcPts val="800"/>
                        </a:spcAft>
                      </a:pPr>
                      <a:r>
                        <a:rPr lang="en-US" sz="1500" b="1" dirty="0">
                          <a:effectLst/>
                        </a:rPr>
                        <a:t>-9.6</a:t>
                      </a:r>
                      <a:endParaRPr lang="en-US" sz="1500" b="1" dirty="0">
                        <a:effectLst/>
                        <a:latin typeface="Times New Roman" panose="02020603050405020304" pitchFamily="18" charset="0"/>
                        <a:ea typeface="Calibri" panose="020F0502020204030204" pitchFamily="34" charset="0"/>
                      </a:endParaRPr>
                    </a:p>
                  </a:txBody>
                  <a:tcPr marL="74186" marR="74186" marT="10304" marB="0" anchor="ctr"/>
                </a:tc>
                <a:extLst>
                  <a:ext uri="{0D108BD9-81ED-4DB2-BD59-A6C34878D82A}">
                    <a16:rowId xmlns:a16="http://schemas.microsoft.com/office/drawing/2014/main" val="737333489"/>
                  </a:ext>
                </a:extLst>
              </a:tr>
              <a:tr h="398667">
                <a:tc>
                  <a:txBody>
                    <a:bodyPr/>
                    <a:lstStyle/>
                    <a:p>
                      <a:pPr marL="0" marR="0">
                        <a:lnSpc>
                          <a:spcPct val="107000"/>
                        </a:lnSpc>
                        <a:spcBef>
                          <a:spcPts val="0"/>
                        </a:spcBef>
                        <a:spcAft>
                          <a:spcPts val="800"/>
                        </a:spcAft>
                      </a:pPr>
                      <a:r>
                        <a:rPr lang="en-US" sz="1500">
                          <a:effectLst/>
                        </a:rPr>
                        <a:t>Grades 3-8</a:t>
                      </a:r>
                      <a:endParaRPr lang="en-US" sz="1500" b="1">
                        <a:effectLst/>
                        <a:latin typeface="Times New Roman" panose="02020603050405020304" pitchFamily="18" charset="0"/>
                        <a:ea typeface="Calibri" panose="020F0502020204030204" pitchFamily="34" charset="0"/>
                      </a:endParaRPr>
                    </a:p>
                  </a:txBody>
                  <a:tcPr marL="74186" marR="74186" marT="10304" marB="0" anchor="ctr"/>
                </a:tc>
                <a:tc>
                  <a:txBody>
                    <a:bodyPr/>
                    <a:lstStyle/>
                    <a:p>
                      <a:pPr marL="0" marR="0">
                        <a:lnSpc>
                          <a:spcPct val="107000"/>
                        </a:lnSpc>
                        <a:spcBef>
                          <a:spcPts val="0"/>
                        </a:spcBef>
                        <a:spcAft>
                          <a:spcPts val="800"/>
                        </a:spcAft>
                      </a:pPr>
                      <a:r>
                        <a:rPr lang="en-US" sz="1500" b="1" kern="1200">
                          <a:effectLst/>
                        </a:rPr>
                        <a:t>499.2</a:t>
                      </a:r>
                      <a:endParaRPr lang="en-US" sz="1500" b="1">
                        <a:effectLst/>
                        <a:latin typeface="Times New Roman" panose="02020603050405020304" pitchFamily="18" charset="0"/>
                        <a:ea typeface="Calibri" panose="020F0502020204030204" pitchFamily="34" charset="0"/>
                      </a:endParaRPr>
                    </a:p>
                  </a:txBody>
                  <a:tcPr marL="74186" marR="74186" marT="10304" marB="0" anchor="ctr"/>
                </a:tc>
                <a:tc>
                  <a:txBody>
                    <a:bodyPr/>
                    <a:lstStyle/>
                    <a:p>
                      <a:pPr marL="0" marR="0">
                        <a:lnSpc>
                          <a:spcPct val="107000"/>
                        </a:lnSpc>
                        <a:spcBef>
                          <a:spcPts val="0"/>
                        </a:spcBef>
                        <a:spcAft>
                          <a:spcPts val="800"/>
                        </a:spcAft>
                      </a:pPr>
                      <a:r>
                        <a:rPr lang="en-US" sz="1500" b="1" dirty="0">
                          <a:effectLst/>
                        </a:rPr>
                        <a:t>489.7</a:t>
                      </a:r>
                      <a:endParaRPr lang="en-US" sz="1500" b="1" dirty="0">
                        <a:effectLst/>
                        <a:latin typeface="Times New Roman" panose="02020603050405020304" pitchFamily="18" charset="0"/>
                        <a:ea typeface="Calibri" panose="020F0502020204030204" pitchFamily="34" charset="0"/>
                      </a:endParaRPr>
                    </a:p>
                  </a:txBody>
                  <a:tcPr marL="74186" marR="74186" marT="10304" marB="0" anchor="ctr"/>
                </a:tc>
                <a:tc>
                  <a:txBody>
                    <a:bodyPr/>
                    <a:lstStyle/>
                    <a:p>
                      <a:pPr marL="0" marR="0">
                        <a:lnSpc>
                          <a:spcPct val="107000"/>
                        </a:lnSpc>
                        <a:spcBef>
                          <a:spcPts val="0"/>
                        </a:spcBef>
                        <a:spcAft>
                          <a:spcPts val="800"/>
                        </a:spcAft>
                      </a:pPr>
                      <a:r>
                        <a:rPr lang="en-US" sz="1500" b="1" dirty="0">
                          <a:effectLst/>
                        </a:rPr>
                        <a:t>-9.5</a:t>
                      </a:r>
                      <a:endParaRPr lang="en-US" sz="1500" b="1" dirty="0">
                        <a:effectLst/>
                        <a:latin typeface="Times New Roman" panose="02020603050405020304" pitchFamily="18" charset="0"/>
                        <a:ea typeface="Calibri" panose="020F0502020204030204" pitchFamily="34" charset="0"/>
                      </a:endParaRPr>
                    </a:p>
                  </a:txBody>
                  <a:tcPr marL="74186" marR="74186" marT="10304" marB="0" anchor="ctr"/>
                </a:tc>
                <a:extLst>
                  <a:ext uri="{0D108BD9-81ED-4DB2-BD59-A6C34878D82A}">
                    <a16:rowId xmlns:a16="http://schemas.microsoft.com/office/drawing/2014/main" val="2788255508"/>
                  </a:ext>
                </a:extLst>
              </a:tr>
              <a:tr h="398667">
                <a:tc>
                  <a:txBody>
                    <a:bodyPr/>
                    <a:lstStyle/>
                    <a:p>
                      <a:pPr marL="0" marR="0">
                        <a:lnSpc>
                          <a:spcPct val="107000"/>
                        </a:lnSpc>
                        <a:spcBef>
                          <a:spcPts val="0"/>
                        </a:spcBef>
                        <a:spcAft>
                          <a:spcPts val="800"/>
                        </a:spcAft>
                      </a:pPr>
                      <a:r>
                        <a:rPr lang="en-US" sz="1500">
                          <a:effectLst/>
                        </a:rPr>
                        <a:t>Grade 10</a:t>
                      </a:r>
                      <a:endParaRPr lang="en-US" sz="1500" b="1">
                        <a:effectLst/>
                        <a:latin typeface="Times New Roman" panose="02020603050405020304" pitchFamily="18" charset="0"/>
                        <a:ea typeface="Calibri" panose="020F0502020204030204" pitchFamily="34" charset="0"/>
                      </a:endParaRPr>
                    </a:p>
                  </a:txBody>
                  <a:tcPr marL="74186" marR="74186" marT="10304" marB="0" anchor="ctr"/>
                </a:tc>
                <a:tc>
                  <a:txBody>
                    <a:bodyPr/>
                    <a:lstStyle/>
                    <a:p>
                      <a:pPr marL="0" marR="0">
                        <a:lnSpc>
                          <a:spcPct val="107000"/>
                        </a:lnSpc>
                        <a:spcBef>
                          <a:spcPts val="0"/>
                        </a:spcBef>
                        <a:spcAft>
                          <a:spcPts val="800"/>
                        </a:spcAft>
                      </a:pPr>
                      <a:r>
                        <a:rPr lang="en-US" sz="1500" b="1" kern="1200">
                          <a:effectLst/>
                        </a:rPr>
                        <a:t>505.1</a:t>
                      </a:r>
                      <a:endParaRPr lang="en-US" sz="1500" b="1">
                        <a:effectLst/>
                        <a:latin typeface="Times New Roman" panose="02020603050405020304" pitchFamily="18" charset="0"/>
                        <a:ea typeface="Calibri" panose="020F0502020204030204" pitchFamily="34" charset="0"/>
                      </a:endParaRPr>
                    </a:p>
                  </a:txBody>
                  <a:tcPr marL="74186" marR="74186" marT="10304" marB="0" anchor="ctr"/>
                </a:tc>
                <a:tc>
                  <a:txBody>
                    <a:bodyPr/>
                    <a:lstStyle/>
                    <a:p>
                      <a:pPr marL="0" marR="0">
                        <a:lnSpc>
                          <a:spcPct val="107000"/>
                        </a:lnSpc>
                        <a:spcBef>
                          <a:spcPts val="0"/>
                        </a:spcBef>
                        <a:spcAft>
                          <a:spcPts val="800"/>
                        </a:spcAft>
                      </a:pPr>
                      <a:r>
                        <a:rPr lang="en-US" sz="1500" b="1">
                          <a:effectLst/>
                        </a:rPr>
                        <a:t>500.6</a:t>
                      </a:r>
                      <a:endParaRPr lang="en-US" sz="1500" b="1">
                        <a:effectLst/>
                        <a:latin typeface="Times New Roman" panose="02020603050405020304" pitchFamily="18" charset="0"/>
                        <a:ea typeface="Calibri" panose="020F0502020204030204" pitchFamily="34" charset="0"/>
                      </a:endParaRPr>
                    </a:p>
                  </a:txBody>
                  <a:tcPr marL="74186" marR="74186" marT="10304" marB="0" anchor="ctr"/>
                </a:tc>
                <a:tc>
                  <a:txBody>
                    <a:bodyPr/>
                    <a:lstStyle/>
                    <a:p>
                      <a:pPr marL="0" marR="0">
                        <a:lnSpc>
                          <a:spcPct val="107000"/>
                        </a:lnSpc>
                        <a:spcBef>
                          <a:spcPts val="0"/>
                        </a:spcBef>
                        <a:spcAft>
                          <a:spcPts val="800"/>
                        </a:spcAft>
                      </a:pPr>
                      <a:r>
                        <a:rPr lang="en-US" sz="1500" b="1" dirty="0">
                          <a:effectLst/>
                        </a:rPr>
                        <a:t>-4.5</a:t>
                      </a:r>
                      <a:endParaRPr lang="en-US" sz="1500" b="1" dirty="0">
                        <a:effectLst/>
                        <a:latin typeface="Times New Roman" panose="02020603050405020304" pitchFamily="18" charset="0"/>
                        <a:ea typeface="Calibri" panose="020F0502020204030204" pitchFamily="34" charset="0"/>
                      </a:endParaRPr>
                    </a:p>
                  </a:txBody>
                  <a:tcPr marL="74186" marR="74186" marT="10304" marB="0" anchor="ctr"/>
                </a:tc>
                <a:extLst>
                  <a:ext uri="{0D108BD9-81ED-4DB2-BD59-A6C34878D82A}">
                    <a16:rowId xmlns:a16="http://schemas.microsoft.com/office/drawing/2014/main" val="1170772179"/>
                  </a:ext>
                </a:extLst>
              </a:tr>
            </a:tbl>
          </a:graphicData>
        </a:graphic>
      </p:graphicFrame>
    </p:spTree>
    <p:extLst>
      <p:ext uri="{BB962C8B-B14F-4D97-AF65-F5344CB8AC3E}">
        <p14:creationId xmlns:p14="http://schemas.microsoft.com/office/powerpoint/2010/main" val="563218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19</a:t>
            </a:fld>
            <a:endParaRPr lang="zh-CN" altLang="en-US" dirty="0"/>
          </a:p>
        </p:txBody>
      </p:sp>
      <p:sp>
        <p:nvSpPr>
          <p:cNvPr id="6" name="Title 5"/>
          <p:cNvSpPr>
            <a:spLocks noGrp="1"/>
          </p:cNvSpPr>
          <p:nvPr>
            <p:ph type="title"/>
          </p:nvPr>
        </p:nvSpPr>
        <p:spPr/>
        <p:txBody>
          <a:bodyPr/>
          <a:lstStyle/>
          <a:p>
            <a:r>
              <a:rPr lang="en-US" dirty="0"/>
              <a:t>2021 Growth Calculated Using Baseline SGP</a:t>
            </a:r>
          </a:p>
        </p:txBody>
      </p:sp>
      <p:sp>
        <p:nvSpPr>
          <p:cNvPr id="9" name="TextBox 8">
            <a:extLst>
              <a:ext uri="{FF2B5EF4-FFF2-40B4-BE49-F238E27FC236}">
                <a16:creationId xmlns:a16="http://schemas.microsoft.com/office/drawing/2014/main" id="{147E8106-17B1-48CC-9A46-7515B5D7FA84}"/>
              </a:ext>
            </a:extLst>
          </p:cNvPr>
          <p:cNvSpPr txBox="1"/>
          <p:nvPr/>
        </p:nvSpPr>
        <p:spPr>
          <a:xfrm>
            <a:off x="449321" y="1415821"/>
            <a:ext cx="11552179" cy="4493538"/>
          </a:xfrm>
          <a:prstGeom prst="rect">
            <a:avLst/>
          </a:prstGeom>
          <a:noFill/>
        </p:spPr>
        <p:txBody>
          <a:bodyPr wrap="square">
            <a:spAutoFit/>
          </a:bodyPr>
          <a:lstStyle/>
          <a:p>
            <a:pPr marL="285750" indent="-285750">
              <a:buClr>
                <a:srgbClr val="E38526"/>
              </a:buClr>
              <a:buFont typeface="Arial" panose="020B0604020202020204" pitchFamily="34" charset="0"/>
              <a:buChar char="•"/>
            </a:pPr>
            <a:r>
              <a:rPr lang="en-US" sz="2200" dirty="0">
                <a:effectLst/>
                <a:ea typeface="Calibri" panose="020F0502020204030204" pitchFamily="34" charset="0"/>
                <a:cs typeface="Times New Roman" panose="02020603050405020304" pitchFamily="18" charset="0"/>
              </a:rPr>
              <a:t>In prior years, growth was calculated by comparing students’ current-year score to that of students with similar scores in their cohort. Each year, the cohort group changed (depending on the performance of the current year population), which resulted in state average SGP of about 50. </a:t>
            </a:r>
          </a:p>
          <a:p>
            <a:pPr marL="285750" indent="-285750">
              <a:buClr>
                <a:srgbClr val="E38526"/>
              </a:buClr>
              <a:buFont typeface="Arial" panose="020B0604020202020204" pitchFamily="34" charset="0"/>
              <a:buChar char="•"/>
            </a:pPr>
            <a:r>
              <a:rPr lang="en-US" sz="2200" dirty="0">
                <a:effectLst/>
                <a:ea typeface="Calibri" panose="020F0502020204030204" pitchFamily="34" charset="0"/>
                <a:cs typeface="Times New Roman" panose="02020603050405020304" pitchFamily="18" charset="0"/>
              </a:rPr>
              <a:t>In 2021, growth was calculated </a:t>
            </a:r>
            <a:r>
              <a:rPr lang="en-US" sz="2200" dirty="0">
                <a:ea typeface="Calibri" panose="020F0502020204030204" pitchFamily="34" charset="0"/>
                <a:cs typeface="Times New Roman" panose="02020603050405020304" pitchFamily="18" charset="0"/>
              </a:rPr>
              <a:t>using a historical academic peer group. This historical peer group represents a “b</a:t>
            </a:r>
            <a:r>
              <a:rPr lang="en-US" sz="2200" dirty="0">
                <a:effectLst/>
                <a:ea typeface="Calibri" panose="020F0502020204030204" pitchFamily="34" charset="0"/>
                <a:cs typeface="Times New Roman" panose="02020603050405020304" pitchFamily="18" charset="0"/>
              </a:rPr>
              <a:t>aseline” from which current progress can be measured over time. </a:t>
            </a:r>
          </a:p>
          <a:p>
            <a:pPr marL="285750" indent="-285750">
              <a:buClr>
                <a:srgbClr val="E38526"/>
              </a:buClr>
              <a:buFont typeface="Arial" panose="020B0604020202020204" pitchFamily="34" charset="0"/>
              <a:buChar char="•"/>
            </a:pPr>
            <a:r>
              <a:rPr lang="en-US" sz="2200" dirty="0">
                <a:ea typeface="Calibri" panose="020F0502020204030204" pitchFamily="34" charset="0"/>
                <a:cs typeface="Times New Roman" panose="02020603050405020304" pitchFamily="18" charset="0"/>
              </a:rPr>
              <a:t>The baseline method provides a more sensitive and realistic measure of student growth when a systemic event, such as the Covid-19 pandemic, has a statewide impact on student performance. </a:t>
            </a:r>
          </a:p>
          <a:p>
            <a:pPr marL="285750" indent="-285750">
              <a:buClr>
                <a:srgbClr val="E38526"/>
              </a:buClr>
              <a:buFont typeface="Arial" panose="020B0604020202020204" pitchFamily="34" charset="0"/>
              <a:buChar char="•"/>
            </a:pPr>
            <a:r>
              <a:rPr lang="en-US" sz="2200" dirty="0">
                <a:ea typeface="Calibri" panose="020F0502020204030204" pitchFamily="34" charset="0"/>
                <a:cs typeface="Times New Roman" panose="02020603050405020304" pitchFamily="18" charset="0"/>
              </a:rPr>
              <a:t>The Department worked with stakeholder groups in researching, developing, and testing the baseline growth model:</a:t>
            </a:r>
          </a:p>
          <a:p>
            <a:pPr marL="742950" lvl="1" indent="-285750">
              <a:buClr>
                <a:srgbClr val="E38526"/>
              </a:buClr>
              <a:buFont typeface="Arial" panose="020B0604020202020204" pitchFamily="34" charset="0"/>
              <a:buChar char="•"/>
            </a:pPr>
            <a:r>
              <a:rPr lang="en-US" sz="2200" dirty="0">
                <a:ea typeface="Calibri" panose="020F0502020204030204" pitchFamily="34" charset="0"/>
                <a:cs typeface="Times New Roman" panose="02020603050405020304" pitchFamily="18" charset="0"/>
              </a:rPr>
              <a:t>Massachusetts Technical Advisory Committee</a:t>
            </a:r>
          </a:p>
          <a:p>
            <a:pPr marL="742950" lvl="1" indent="-285750">
              <a:buClr>
                <a:srgbClr val="E38526"/>
              </a:buClr>
              <a:buFont typeface="Arial" panose="020B0604020202020204" pitchFamily="34" charset="0"/>
              <a:buChar char="•"/>
            </a:pPr>
            <a:r>
              <a:rPr lang="en-US" sz="2200" dirty="0">
                <a:ea typeface="Calibri" panose="020F0502020204030204" pitchFamily="34" charset="0"/>
                <a:cs typeface="Times New Roman" panose="02020603050405020304" pitchFamily="18" charset="0"/>
              </a:rPr>
              <a:t>Center for Assessment (</a:t>
            </a:r>
            <a:r>
              <a:rPr lang="en-US" sz="2200" dirty="0">
                <a:hlinkClick r:id="rId2"/>
              </a:rPr>
              <a:t>www.nciea.org)</a:t>
            </a:r>
            <a:endParaRPr lang="en-US" sz="22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4208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7C97C-E250-41FE-80AF-5A977FF7864D}"/>
              </a:ext>
            </a:extLst>
          </p:cNvPr>
          <p:cNvSpPr>
            <a:spLocks noGrp="1"/>
          </p:cNvSpPr>
          <p:nvPr>
            <p:ph type="title"/>
          </p:nvPr>
        </p:nvSpPr>
        <p:spPr/>
        <p:txBody>
          <a:bodyPr/>
          <a:lstStyle/>
          <a:p>
            <a:r>
              <a:rPr lang="en-US" altLang="en-US" dirty="0"/>
              <a:t>Logistics for This Session</a:t>
            </a:r>
            <a:endParaRPr lang="en-US" dirty="0"/>
          </a:p>
        </p:txBody>
      </p:sp>
      <p:sp>
        <p:nvSpPr>
          <p:cNvPr id="3" name="Content Placeholder 2">
            <a:extLst>
              <a:ext uri="{FF2B5EF4-FFF2-40B4-BE49-F238E27FC236}">
                <a16:creationId xmlns:a16="http://schemas.microsoft.com/office/drawing/2014/main" id="{784594ED-6D09-4A72-91D5-F8CCE7C83698}"/>
              </a:ext>
            </a:extLst>
          </p:cNvPr>
          <p:cNvSpPr>
            <a:spLocks noGrp="1"/>
          </p:cNvSpPr>
          <p:nvPr>
            <p:ph idx="1"/>
          </p:nvPr>
        </p:nvSpPr>
        <p:spPr>
          <a:xfrm>
            <a:off x="478635" y="1965838"/>
            <a:ext cx="7813396" cy="4041087"/>
          </a:xfrm>
        </p:spPr>
        <p:txBody>
          <a:bodyPr/>
          <a:lstStyle/>
          <a:p>
            <a:pPr lvl="1">
              <a:spcBef>
                <a:spcPts val="0"/>
              </a:spcBef>
              <a:spcAft>
                <a:spcPts val="600"/>
              </a:spcAft>
              <a:defRPr/>
            </a:pPr>
            <a:r>
              <a:rPr lang="en-US" sz="2400" dirty="0"/>
              <a:t>Questions about a specific student should be sent by email to </a:t>
            </a:r>
            <a:r>
              <a:rPr lang="en-US" sz="2400" dirty="0">
                <a:hlinkClick r:id="rId2"/>
              </a:rPr>
              <a:t>mcas@doe.mass.edu</a:t>
            </a:r>
            <a:r>
              <a:rPr lang="en-US" sz="2400" dirty="0"/>
              <a:t>. </a:t>
            </a:r>
          </a:p>
          <a:p>
            <a:pPr lvl="1">
              <a:spcBef>
                <a:spcPts val="0"/>
              </a:spcBef>
              <a:spcAft>
                <a:spcPts val="600"/>
              </a:spcAft>
              <a:defRPr/>
            </a:pPr>
            <a:r>
              <a:rPr lang="en-US" sz="2400" dirty="0"/>
              <a:t>Some questions may be covered during the course of the presentation. </a:t>
            </a:r>
          </a:p>
          <a:p>
            <a:pPr lvl="1">
              <a:spcBef>
                <a:spcPts val="0"/>
              </a:spcBef>
              <a:spcAft>
                <a:spcPts val="600"/>
              </a:spcAft>
              <a:defRPr/>
            </a:pPr>
            <a:r>
              <a:rPr lang="en-US" sz="2400" dirty="0"/>
              <a:t>We will answer some questions at the end of this session.</a:t>
            </a:r>
          </a:p>
          <a:p>
            <a:pPr lvl="1">
              <a:spcBef>
                <a:spcPts val="0"/>
              </a:spcBef>
              <a:spcAft>
                <a:spcPts val="600"/>
              </a:spcAft>
              <a:defRPr/>
            </a:pPr>
            <a:r>
              <a:rPr lang="en-US" sz="2400" dirty="0"/>
              <a:t>After the session, we will email questions and answers to participants. </a:t>
            </a:r>
          </a:p>
          <a:p>
            <a:pPr>
              <a:spcBef>
                <a:spcPts val="0"/>
              </a:spcBef>
              <a:spcAft>
                <a:spcPts val="600"/>
              </a:spcAft>
              <a:defRPr/>
            </a:pPr>
            <a:r>
              <a:rPr lang="en-US" sz="2600" dirty="0"/>
              <a:t>This session is being recorded and will be available online in about one week at the </a:t>
            </a:r>
            <a:r>
              <a:rPr lang="en-US" sz="2600" dirty="0">
                <a:hlinkClick r:id="rId3"/>
              </a:rPr>
              <a:t>MCAS Resource Center</a:t>
            </a:r>
            <a:r>
              <a:rPr lang="en-US" sz="2600" dirty="0"/>
              <a:t>.</a:t>
            </a:r>
          </a:p>
        </p:txBody>
      </p:sp>
      <p:sp>
        <p:nvSpPr>
          <p:cNvPr id="4" name="Slide Number Placeholder 3">
            <a:extLst>
              <a:ext uri="{FF2B5EF4-FFF2-40B4-BE49-F238E27FC236}">
                <a16:creationId xmlns:a16="http://schemas.microsoft.com/office/drawing/2014/main" id="{525B2C34-7756-4171-B8BD-6B86DAE7E39F}"/>
              </a:ext>
            </a:extLst>
          </p:cNvPr>
          <p:cNvSpPr>
            <a:spLocks noGrp="1"/>
          </p:cNvSpPr>
          <p:nvPr>
            <p:ph type="sldNum" sz="quarter" idx="12"/>
          </p:nvPr>
        </p:nvSpPr>
        <p:spPr/>
        <p:txBody>
          <a:bodyPr/>
          <a:lstStyle/>
          <a:p>
            <a:fld id="{BD26C40E-487C-40A4-A841-8174FD7B7142}" type="slidenum">
              <a:rPr lang="en-US" smtClean="0"/>
              <a:pPr/>
              <a:t>2</a:t>
            </a:fld>
            <a:endParaRPr lang="en-US" dirty="0"/>
          </a:p>
        </p:txBody>
      </p:sp>
      <p:pic>
        <p:nvPicPr>
          <p:cNvPr id="6" name="Picture 5" descr="Question and answer block">
            <a:extLst>
              <a:ext uri="{FF2B5EF4-FFF2-40B4-BE49-F238E27FC236}">
                <a16:creationId xmlns:a16="http://schemas.microsoft.com/office/drawing/2014/main" id="{D80F46EE-A3C7-4632-858B-F0597A127D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8807" y="3394351"/>
            <a:ext cx="3603678" cy="2186638"/>
          </a:xfrm>
          <a:prstGeom prst="rect">
            <a:avLst/>
          </a:prstGeom>
          <a:ln>
            <a:solidFill>
              <a:schemeClr val="bg1">
                <a:lumMod val="50000"/>
              </a:schemeClr>
            </a:solidFill>
          </a:ln>
        </p:spPr>
      </p:pic>
      <p:sp>
        <p:nvSpPr>
          <p:cNvPr id="9" name="Content Placeholder 2">
            <a:extLst>
              <a:ext uri="{FF2B5EF4-FFF2-40B4-BE49-F238E27FC236}">
                <a16:creationId xmlns:a16="http://schemas.microsoft.com/office/drawing/2014/main" id="{25751225-C0B4-4CB5-96DB-8D3B19F234DF}"/>
              </a:ext>
            </a:extLst>
          </p:cNvPr>
          <p:cNvSpPr txBox="1">
            <a:spLocks/>
          </p:cNvSpPr>
          <p:nvPr/>
        </p:nvSpPr>
        <p:spPr>
          <a:xfrm>
            <a:off x="441859" y="1115348"/>
            <a:ext cx="11120876" cy="105758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defRPr/>
            </a:pPr>
            <a:r>
              <a:rPr lang="en-US" sz="2600" dirty="0"/>
              <a:t>Questions may be asked at any time using the </a:t>
            </a:r>
            <a:r>
              <a:rPr lang="en-US" sz="2600" b="1" dirty="0"/>
              <a:t>Q&amp;A </a:t>
            </a:r>
            <a:r>
              <a:rPr lang="en-US" sz="2600" dirty="0"/>
              <a:t>feature on the Zoom Webinar screen.</a:t>
            </a:r>
          </a:p>
        </p:txBody>
      </p:sp>
      <p:pic>
        <p:nvPicPr>
          <p:cNvPr id="10" name="Picture 9" descr="Q &amp; A icon">
            <a:extLst>
              <a:ext uri="{FF2B5EF4-FFF2-40B4-BE49-F238E27FC236}">
                <a16:creationId xmlns:a16="http://schemas.microsoft.com/office/drawing/2014/main" id="{42379AAE-3A1B-4AA9-BBDC-F466C7C75BD2}"/>
              </a:ext>
            </a:extLst>
          </p:cNvPr>
          <p:cNvPicPr>
            <a:picLocks noChangeAspect="1"/>
          </p:cNvPicPr>
          <p:nvPr/>
        </p:nvPicPr>
        <p:blipFill>
          <a:blip r:embed="rId5"/>
          <a:stretch>
            <a:fillRect/>
          </a:stretch>
        </p:blipFill>
        <p:spPr>
          <a:xfrm>
            <a:off x="9296400" y="1854145"/>
            <a:ext cx="2057400" cy="1152525"/>
          </a:xfrm>
          <a:prstGeom prst="rect">
            <a:avLst/>
          </a:prstGeom>
        </p:spPr>
      </p:pic>
    </p:spTree>
    <p:extLst>
      <p:ext uri="{BB962C8B-B14F-4D97-AF65-F5344CB8AC3E}">
        <p14:creationId xmlns:p14="http://schemas.microsoft.com/office/powerpoint/2010/main" val="3419494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20</a:t>
            </a:fld>
            <a:endParaRPr lang="zh-CN" altLang="en-US" dirty="0"/>
          </a:p>
        </p:txBody>
      </p:sp>
      <p:sp>
        <p:nvSpPr>
          <p:cNvPr id="6" name="Title 5"/>
          <p:cNvSpPr>
            <a:spLocks noGrp="1"/>
          </p:cNvSpPr>
          <p:nvPr>
            <p:ph type="title"/>
          </p:nvPr>
        </p:nvSpPr>
        <p:spPr/>
        <p:txBody>
          <a:bodyPr/>
          <a:lstStyle/>
          <a:p>
            <a:r>
              <a:rPr lang="en-US" dirty="0"/>
              <a:t>Growth Illustration: 2019 Cohort vs. 2021 Baseline SGP</a:t>
            </a:r>
          </a:p>
        </p:txBody>
      </p:sp>
      <p:sp>
        <p:nvSpPr>
          <p:cNvPr id="11" name="TextBox 10">
            <a:extLst>
              <a:ext uri="{FF2B5EF4-FFF2-40B4-BE49-F238E27FC236}">
                <a16:creationId xmlns:a16="http://schemas.microsoft.com/office/drawing/2014/main" id="{44DAFFBA-564B-4CBC-8198-21E975695502}"/>
              </a:ext>
            </a:extLst>
          </p:cNvPr>
          <p:cNvSpPr txBox="1"/>
          <p:nvPr/>
        </p:nvSpPr>
        <p:spPr>
          <a:xfrm>
            <a:off x="319589" y="1174637"/>
            <a:ext cx="11577988" cy="1815882"/>
          </a:xfrm>
          <a:prstGeom prst="rect">
            <a:avLst/>
          </a:prstGeom>
          <a:noFill/>
        </p:spPr>
        <p:txBody>
          <a:bodyPr wrap="square" rtlCol="0">
            <a:spAutoFit/>
          </a:bodyPr>
          <a:lstStyle/>
          <a:p>
            <a:pPr marL="285750" indent="-285750">
              <a:buClr>
                <a:srgbClr val="E38526"/>
              </a:buClr>
              <a:buSzPct val="100000"/>
              <a:buFont typeface="Arial" panose="020B0604020202020204" pitchFamily="34" charset="0"/>
              <a:buChar char="•"/>
            </a:pPr>
            <a:r>
              <a:rPr lang="en-US" sz="2800" dirty="0">
                <a:solidFill>
                  <a:srgbClr val="202020"/>
                </a:solidFill>
                <a:effectLst/>
                <a:latin typeface="+mn-lt"/>
                <a:ea typeface="Times New Roman" panose="02020603050405020304" pitchFamily="18" charset="0"/>
              </a:rPr>
              <a:t>The chart on the left illustrates </a:t>
            </a:r>
            <a:r>
              <a:rPr lang="en-US" sz="2800" dirty="0">
                <a:solidFill>
                  <a:srgbClr val="202020"/>
                </a:solidFill>
                <a:ea typeface="Times New Roman" panose="02020603050405020304" pitchFamily="18" charset="0"/>
              </a:rPr>
              <a:t>cohort model SGP; the chart on the right illustrates baseline model SGP.</a:t>
            </a:r>
          </a:p>
          <a:p>
            <a:pPr marL="285750" indent="-285750">
              <a:buClr>
                <a:srgbClr val="E38526"/>
              </a:buClr>
              <a:buSzPct val="100000"/>
              <a:buFont typeface="Arial" panose="020B0604020202020204" pitchFamily="34" charset="0"/>
              <a:buChar char="•"/>
            </a:pPr>
            <a:r>
              <a:rPr lang="en-US" sz="2800" dirty="0">
                <a:solidFill>
                  <a:srgbClr val="202020"/>
                </a:solidFill>
                <a:effectLst/>
                <a:latin typeface="+mn-lt"/>
                <a:ea typeface="Times New Roman" panose="02020603050405020304" pitchFamily="18" charset="0"/>
              </a:rPr>
              <a:t>SGP charts from the grade 6 &amp; 8 Mathematics tests for the same student, same school, 2019-2021</a:t>
            </a:r>
          </a:p>
        </p:txBody>
      </p:sp>
      <p:pic>
        <p:nvPicPr>
          <p:cNvPr id="4" name="Picture 3" descr="Student growth percentiles chart for comparison of 2019 and 2021">
            <a:extLst>
              <a:ext uri="{FF2B5EF4-FFF2-40B4-BE49-F238E27FC236}">
                <a16:creationId xmlns:a16="http://schemas.microsoft.com/office/drawing/2014/main" id="{679BFA01-F1C9-4FBA-B488-4990E405D7D5}"/>
              </a:ext>
            </a:extLst>
          </p:cNvPr>
          <p:cNvPicPr>
            <a:picLocks noChangeAspect="1"/>
          </p:cNvPicPr>
          <p:nvPr/>
        </p:nvPicPr>
        <p:blipFill>
          <a:blip r:embed="rId3"/>
          <a:stretch>
            <a:fillRect/>
          </a:stretch>
        </p:blipFill>
        <p:spPr>
          <a:xfrm>
            <a:off x="12583" y="3183308"/>
            <a:ext cx="12192000" cy="3674692"/>
          </a:xfrm>
          <a:prstGeom prst="rect">
            <a:avLst/>
          </a:prstGeom>
        </p:spPr>
      </p:pic>
    </p:spTree>
    <p:extLst>
      <p:ext uri="{BB962C8B-B14F-4D97-AF65-F5344CB8AC3E}">
        <p14:creationId xmlns:p14="http://schemas.microsoft.com/office/powerpoint/2010/main" val="3061089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302" y="288925"/>
            <a:ext cx="11766698" cy="679905"/>
          </a:xfrm>
        </p:spPr>
        <p:txBody>
          <a:bodyPr/>
          <a:lstStyle/>
          <a:p>
            <a:r>
              <a:rPr lang="en-US" dirty="0"/>
              <a:t>Interim CD Standard for the Classes of 2022 and 2023 (unchanged)</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21</a:t>
            </a:fld>
            <a:endParaRPr lang="zh-CN" alt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15931770"/>
              </p:ext>
            </p:extLst>
          </p:nvPr>
        </p:nvGraphicFramePr>
        <p:xfrm>
          <a:off x="567743" y="1420016"/>
          <a:ext cx="11159486" cy="4193955"/>
        </p:xfrm>
        <a:graphic>
          <a:graphicData uri="http://schemas.openxmlformats.org/drawingml/2006/table">
            <a:tbl>
              <a:tblPr firstRow="1" bandRow="1">
                <a:tableStyleId>{5C22544A-7EE6-4342-B048-85BDC9FD1C3A}</a:tableStyleId>
              </a:tblPr>
              <a:tblGrid>
                <a:gridCol w="2055384">
                  <a:extLst>
                    <a:ext uri="{9D8B030D-6E8A-4147-A177-3AD203B41FA5}">
                      <a16:colId xmlns:a16="http://schemas.microsoft.com/office/drawing/2014/main" val="2721761155"/>
                    </a:ext>
                  </a:extLst>
                </a:gridCol>
                <a:gridCol w="2613891">
                  <a:extLst>
                    <a:ext uri="{9D8B030D-6E8A-4147-A177-3AD203B41FA5}">
                      <a16:colId xmlns:a16="http://schemas.microsoft.com/office/drawing/2014/main" val="3888263558"/>
                    </a:ext>
                  </a:extLst>
                </a:gridCol>
                <a:gridCol w="2119547">
                  <a:extLst>
                    <a:ext uri="{9D8B030D-6E8A-4147-A177-3AD203B41FA5}">
                      <a16:colId xmlns:a16="http://schemas.microsoft.com/office/drawing/2014/main" val="1886723541"/>
                    </a:ext>
                  </a:extLst>
                </a:gridCol>
                <a:gridCol w="2273416">
                  <a:extLst>
                    <a:ext uri="{9D8B030D-6E8A-4147-A177-3AD203B41FA5}">
                      <a16:colId xmlns:a16="http://schemas.microsoft.com/office/drawing/2014/main" val="1798076148"/>
                    </a:ext>
                  </a:extLst>
                </a:gridCol>
                <a:gridCol w="2097248">
                  <a:extLst>
                    <a:ext uri="{9D8B030D-6E8A-4147-A177-3AD203B41FA5}">
                      <a16:colId xmlns:a16="http://schemas.microsoft.com/office/drawing/2014/main" val="640723938"/>
                    </a:ext>
                  </a:extLst>
                </a:gridCol>
              </a:tblGrid>
              <a:tr h="2101164">
                <a:tc>
                  <a:txBody>
                    <a:bodyPr/>
                    <a:lstStyle/>
                    <a:p>
                      <a:endParaRPr lang="en-US" sz="3600" dirty="0"/>
                    </a:p>
                  </a:txBody>
                  <a:tcPr>
                    <a:solidFill>
                      <a:srgbClr val="002060"/>
                    </a:solidFill>
                  </a:tcPr>
                </a:tc>
                <a:tc>
                  <a:txBody>
                    <a:bodyPr/>
                    <a:lstStyle/>
                    <a:p>
                      <a:r>
                        <a:rPr lang="en-US" sz="2800" dirty="0"/>
                        <a:t>Legacy </a:t>
                      </a:r>
                      <a:br>
                        <a:rPr lang="en-US" sz="2800" dirty="0"/>
                      </a:br>
                      <a:r>
                        <a:rPr lang="en-US" sz="1800" b="1" i="0" u="none" strike="noStrike" kern="1200" baseline="0" dirty="0">
                          <a:solidFill>
                            <a:schemeClr val="lt1"/>
                          </a:solidFill>
                          <a:latin typeface="+mn-lt"/>
                          <a:ea typeface="+mn-ea"/>
                          <a:cs typeface="+mn-cs"/>
                        </a:rPr>
                        <a:t>PASSING</a:t>
                      </a:r>
                    </a:p>
                    <a:p>
                      <a:r>
                        <a:rPr lang="en-US" sz="1800" b="1" i="0" u="none" strike="noStrike" kern="1200" baseline="0" dirty="0">
                          <a:solidFill>
                            <a:schemeClr val="lt1"/>
                          </a:solidFill>
                          <a:latin typeface="+mn-lt"/>
                          <a:ea typeface="+mn-ea"/>
                          <a:cs typeface="+mn-cs"/>
                        </a:rPr>
                        <a:t>but requires an</a:t>
                      </a:r>
                    </a:p>
                    <a:p>
                      <a:r>
                        <a:rPr lang="en-US" sz="1800" b="1" i="0" u="none" strike="noStrike" kern="1200" baseline="0" dirty="0">
                          <a:solidFill>
                            <a:schemeClr val="lt1"/>
                          </a:solidFill>
                          <a:latin typeface="+mn-lt"/>
                          <a:ea typeface="+mn-ea"/>
                          <a:cs typeface="+mn-cs"/>
                        </a:rPr>
                        <a:t>Educational Proficiency</a:t>
                      </a:r>
                    </a:p>
                    <a:p>
                      <a:r>
                        <a:rPr lang="en-US" sz="1800" b="1" i="0" u="none" strike="noStrike" kern="1200" baseline="0" dirty="0">
                          <a:solidFill>
                            <a:schemeClr val="lt1"/>
                          </a:solidFill>
                          <a:latin typeface="+mn-lt"/>
                          <a:ea typeface="+mn-ea"/>
                          <a:cs typeface="+mn-cs"/>
                        </a:rPr>
                        <a:t>Plan (EPP) in ELA/math only</a:t>
                      </a:r>
                      <a:endParaRPr lang="en-US" sz="2000" dirty="0"/>
                    </a:p>
                  </a:txBody>
                  <a:tcPr>
                    <a:solidFill>
                      <a:srgbClr val="002060"/>
                    </a:solidFill>
                  </a:tcPr>
                </a:tc>
                <a:tc>
                  <a:txBody>
                    <a:bodyPr/>
                    <a:lstStyle/>
                    <a:p>
                      <a:r>
                        <a:rPr lang="en-US" sz="2800" dirty="0"/>
                        <a:t>Legacy </a:t>
                      </a:r>
                    </a:p>
                    <a:p>
                      <a:r>
                        <a:rPr lang="en-US" sz="1800" b="1" i="0" u="none" strike="noStrike" kern="1200" baseline="0" dirty="0">
                          <a:solidFill>
                            <a:schemeClr val="lt1"/>
                          </a:solidFill>
                          <a:latin typeface="+mn-lt"/>
                          <a:ea typeface="+mn-ea"/>
                          <a:cs typeface="+mn-cs"/>
                        </a:rPr>
                        <a:t>PASSING and met the MCAS</a:t>
                      </a:r>
                    </a:p>
                    <a:p>
                      <a:r>
                        <a:rPr lang="en-US" sz="1800" b="1" i="0" u="none" strike="noStrike" kern="1200" baseline="0" dirty="0">
                          <a:solidFill>
                            <a:schemeClr val="lt1"/>
                          </a:solidFill>
                          <a:latin typeface="+mn-lt"/>
                          <a:ea typeface="+mn-ea"/>
                          <a:cs typeface="+mn-cs"/>
                        </a:rPr>
                        <a:t>graduation requirement</a:t>
                      </a:r>
                      <a:endParaRPr lang="en-US" sz="2800" dirty="0"/>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Next</a:t>
                      </a:r>
                      <a:r>
                        <a:rPr lang="en-US" sz="2800" baseline="0" dirty="0"/>
                        <a:t> Gen </a:t>
                      </a:r>
                      <a:r>
                        <a:rPr kumimoji="0" lang="en-US" sz="1800" b="1" i="0" u="none" strike="noStrike" kern="1200" cap="none" spc="0" normalizeH="0" baseline="0" noProof="0" dirty="0">
                          <a:ln>
                            <a:noFill/>
                          </a:ln>
                          <a:solidFill>
                            <a:prstClr val="white"/>
                          </a:solidFill>
                          <a:effectLst/>
                          <a:uLnTx/>
                          <a:uFillTx/>
                          <a:latin typeface="+mn-lt"/>
                          <a:ea typeface="+mn-ea"/>
                          <a:cs typeface="+mn-cs"/>
                        </a:rPr>
                        <a:t>PASSING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but requires 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EPP</a:t>
                      </a:r>
                      <a:endParaRPr kumimoji="0" lang="en-US" sz="2000" b="1" i="0" u="none" strike="noStrike" kern="1200" cap="none" spc="0" normalizeH="0" baseline="0" noProof="0" dirty="0">
                        <a:ln>
                          <a:noFill/>
                        </a:ln>
                        <a:solidFill>
                          <a:prstClr val="white"/>
                        </a:solidFill>
                        <a:effectLst/>
                        <a:uLnTx/>
                        <a:uFillTx/>
                        <a:latin typeface="+mn-lt"/>
                        <a:ea typeface="+mn-ea"/>
                        <a:cs typeface="+mn-cs"/>
                      </a:endParaRP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Next</a:t>
                      </a:r>
                      <a:r>
                        <a:rPr lang="en-US" sz="2800" baseline="0" dirty="0"/>
                        <a:t> Gen </a:t>
                      </a:r>
                      <a:r>
                        <a:rPr kumimoji="0" lang="en-US" sz="1800" b="1" i="0" u="none" strike="noStrike" kern="1200" cap="none" spc="0" normalizeH="0" baseline="0" noProof="0" dirty="0">
                          <a:ln>
                            <a:noFill/>
                          </a:ln>
                          <a:solidFill>
                            <a:prstClr val="white"/>
                          </a:solidFill>
                          <a:effectLst/>
                          <a:uLnTx/>
                          <a:uFillTx/>
                          <a:latin typeface="+mn-lt"/>
                          <a:ea typeface="+mn-ea"/>
                          <a:cs typeface="+mn-cs"/>
                        </a:rPr>
                        <a:t>PASSING and </a:t>
                      </a:r>
                      <a:br>
                        <a:rPr kumimoji="0" lang="en-US" sz="1800" b="1" i="0" u="none" strike="noStrike" kern="1200" cap="none" spc="0" normalizeH="0" baseline="0" noProof="0" dirty="0">
                          <a:ln>
                            <a:noFill/>
                          </a:ln>
                          <a:solidFill>
                            <a:prstClr val="white"/>
                          </a:solidFill>
                          <a:effectLst/>
                          <a:uLnTx/>
                          <a:uFillTx/>
                          <a:latin typeface="+mn-lt"/>
                          <a:ea typeface="+mn-ea"/>
                          <a:cs typeface="+mn-cs"/>
                        </a:rPr>
                      </a:br>
                      <a:r>
                        <a:rPr kumimoji="0" lang="en-US" sz="1800" b="1" i="0" u="none" strike="noStrike" kern="1200" cap="none" spc="0" normalizeH="0" baseline="0" noProof="0" dirty="0">
                          <a:ln>
                            <a:noFill/>
                          </a:ln>
                          <a:solidFill>
                            <a:prstClr val="white"/>
                          </a:solidFill>
                          <a:effectLst/>
                          <a:uLnTx/>
                          <a:uFillTx/>
                          <a:latin typeface="+mn-lt"/>
                          <a:ea typeface="+mn-ea"/>
                          <a:cs typeface="+mn-cs"/>
                        </a:rPr>
                        <a:t>met the MCAS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n-lt"/>
                          <a:ea typeface="+mn-ea"/>
                          <a:cs typeface="+mn-cs"/>
                        </a:rPr>
                        <a:t>graduation requirement</a:t>
                      </a:r>
                      <a:endParaRPr kumimoji="0" lang="en-US" sz="2800" b="1" i="0" u="none" strike="noStrike" kern="1200" cap="none" spc="0" normalizeH="0" baseline="0" noProof="0" dirty="0">
                        <a:ln>
                          <a:noFill/>
                        </a:ln>
                        <a:solidFill>
                          <a:prstClr val="white"/>
                        </a:solidFill>
                        <a:effectLst/>
                        <a:uLnTx/>
                        <a:uFillTx/>
                        <a:latin typeface="+mn-lt"/>
                        <a:ea typeface="+mn-ea"/>
                        <a:cs typeface="+mn-cs"/>
                      </a:endParaRPr>
                    </a:p>
                  </a:txBody>
                  <a:tcPr>
                    <a:solidFill>
                      <a:srgbClr val="002060"/>
                    </a:solidFill>
                  </a:tcPr>
                </a:tc>
                <a:extLst>
                  <a:ext uri="{0D108BD9-81ED-4DB2-BD59-A6C34878D82A}">
                    <a16:rowId xmlns:a16="http://schemas.microsoft.com/office/drawing/2014/main" val="1162889709"/>
                  </a:ext>
                </a:extLst>
              </a:tr>
              <a:tr h="718451">
                <a:tc>
                  <a:txBody>
                    <a:bodyPr/>
                    <a:lstStyle/>
                    <a:p>
                      <a:r>
                        <a:rPr lang="en-US" sz="2400" dirty="0"/>
                        <a:t>ELA</a:t>
                      </a:r>
                    </a:p>
                  </a:txBody>
                  <a:tcPr anchor="ctr">
                    <a:solidFill>
                      <a:schemeClr val="bg1">
                        <a:lumMod val="85000"/>
                      </a:schemeClr>
                    </a:solidFill>
                  </a:tcPr>
                </a:tc>
                <a:tc>
                  <a:txBody>
                    <a:bodyPr/>
                    <a:lstStyle/>
                    <a:p>
                      <a:pPr algn="ctr"/>
                      <a:r>
                        <a:rPr lang="en-US" sz="2400" b="1" kern="1200" dirty="0">
                          <a:solidFill>
                            <a:srgbClr val="002060"/>
                          </a:solidFill>
                          <a:latin typeface="+mn-lt"/>
                          <a:ea typeface="+mn-ea"/>
                          <a:cs typeface="+mn-cs"/>
                        </a:rPr>
                        <a:t>220–238</a:t>
                      </a:r>
                      <a:endParaRPr lang="en-US" sz="2400" b="1" baseline="0" dirty="0"/>
                    </a:p>
                  </a:txBody>
                  <a:tcPr anchor="ctr">
                    <a:solidFill>
                      <a:schemeClr val="bg1">
                        <a:lumMod val="85000"/>
                      </a:schemeClr>
                    </a:solidFill>
                  </a:tcPr>
                </a:tc>
                <a:tc>
                  <a:txBody>
                    <a:bodyPr/>
                    <a:lstStyle/>
                    <a:p>
                      <a:pPr algn="ctr"/>
                      <a:r>
                        <a:rPr lang="en-US" sz="2400" dirty="0">
                          <a:solidFill>
                            <a:srgbClr val="002060"/>
                          </a:solidFill>
                        </a:rPr>
                        <a:t>240+</a:t>
                      </a:r>
                    </a:p>
                  </a:txBody>
                  <a:tcPr anchor="ctr">
                    <a:solidFill>
                      <a:schemeClr val="bg1">
                        <a:lumMod val="85000"/>
                      </a:schemeClr>
                    </a:solidFill>
                  </a:tcPr>
                </a:tc>
                <a:tc>
                  <a:txBody>
                    <a:bodyPr/>
                    <a:lstStyle/>
                    <a:p>
                      <a:pPr algn="ctr"/>
                      <a:r>
                        <a:rPr lang="en-US" sz="2400" b="1" dirty="0">
                          <a:solidFill>
                            <a:srgbClr val="002060"/>
                          </a:solidFill>
                        </a:rPr>
                        <a:t>455</a:t>
                      </a:r>
                      <a:r>
                        <a:rPr lang="en-US" sz="2400" b="1" kern="1200" dirty="0">
                          <a:solidFill>
                            <a:srgbClr val="002060"/>
                          </a:solidFill>
                          <a:latin typeface="+mn-lt"/>
                          <a:ea typeface="+mn-ea"/>
                          <a:cs typeface="+mn-cs"/>
                        </a:rPr>
                        <a:t>–</a:t>
                      </a:r>
                      <a:r>
                        <a:rPr lang="en-US" sz="2400" b="1" dirty="0">
                          <a:solidFill>
                            <a:srgbClr val="002060"/>
                          </a:solidFill>
                        </a:rPr>
                        <a:t>471</a:t>
                      </a:r>
                    </a:p>
                  </a:txBody>
                  <a:tcPr anchor="ctr">
                    <a:solidFill>
                      <a:schemeClr val="bg1">
                        <a:lumMod val="85000"/>
                      </a:schemeClr>
                    </a:solidFill>
                  </a:tcPr>
                </a:tc>
                <a:tc>
                  <a:txBody>
                    <a:bodyPr/>
                    <a:lstStyle/>
                    <a:p>
                      <a:pPr algn="ctr"/>
                      <a:r>
                        <a:rPr lang="en-US" sz="2400" dirty="0">
                          <a:solidFill>
                            <a:srgbClr val="002060"/>
                          </a:solidFill>
                        </a:rPr>
                        <a:t>472+</a:t>
                      </a:r>
                    </a:p>
                  </a:txBody>
                  <a:tcPr anchor="ctr">
                    <a:solidFill>
                      <a:schemeClr val="bg1">
                        <a:lumMod val="85000"/>
                      </a:schemeClr>
                    </a:solidFill>
                  </a:tcPr>
                </a:tc>
                <a:extLst>
                  <a:ext uri="{0D108BD9-81ED-4DB2-BD59-A6C34878D82A}">
                    <a16:rowId xmlns:a16="http://schemas.microsoft.com/office/drawing/2014/main" val="1581460623"/>
                  </a:ext>
                </a:extLst>
              </a:tr>
              <a:tr h="702747">
                <a:tc>
                  <a:txBody>
                    <a:bodyPr/>
                    <a:lstStyle/>
                    <a:p>
                      <a:r>
                        <a:rPr lang="en-US" sz="2400" dirty="0"/>
                        <a:t>Mathematics</a:t>
                      </a:r>
                    </a:p>
                  </a:txBody>
                  <a:tcPr anchor="ctr">
                    <a:solidFill>
                      <a:schemeClr val="bg1">
                        <a:lumMod val="95000"/>
                      </a:schemeClr>
                    </a:solidFill>
                  </a:tcPr>
                </a:tc>
                <a:tc>
                  <a:txBody>
                    <a:bodyPr/>
                    <a:lstStyle/>
                    <a:p>
                      <a:pPr algn="ctr"/>
                      <a:r>
                        <a:rPr lang="en-US" sz="2400" b="1" dirty="0">
                          <a:solidFill>
                            <a:srgbClr val="002060"/>
                          </a:solidFill>
                        </a:rPr>
                        <a:t>220</a:t>
                      </a:r>
                      <a:r>
                        <a:rPr lang="en-US" sz="2400" b="1" kern="1200" dirty="0">
                          <a:solidFill>
                            <a:srgbClr val="002060"/>
                          </a:solidFill>
                          <a:latin typeface="+mn-lt"/>
                          <a:ea typeface="+mn-ea"/>
                          <a:cs typeface="+mn-cs"/>
                        </a:rPr>
                        <a:t>–</a:t>
                      </a:r>
                      <a:r>
                        <a:rPr lang="en-US" sz="2400" b="1" dirty="0">
                          <a:solidFill>
                            <a:srgbClr val="002060"/>
                          </a:solidFill>
                        </a:rPr>
                        <a:t>238</a:t>
                      </a:r>
                    </a:p>
                  </a:txBody>
                  <a:tcPr anchor="ctr">
                    <a:solidFill>
                      <a:schemeClr val="bg1">
                        <a:lumMod val="95000"/>
                      </a:schemeClr>
                    </a:solidFill>
                  </a:tcPr>
                </a:tc>
                <a:tc>
                  <a:txBody>
                    <a:bodyPr/>
                    <a:lstStyle/>
                    <a:p>
                      <a:pPr algn="ctr"/>
                      <a:r>
                        <a:rPr lang="en-US" sz="2400" dirty="0">
                          <a:solidFill>
                            <a:srgbClr val="002060"/>
                          </a:solidFill>
                        </a:rPr>
                        <a:t>240+</a:t>
                      </a:r>
                    </a:p>
                  </a:txBody>
                  <a:tcPr anchor="ctr">
                    <a:solidFill>
                      <a:schemeClr val="bg1">
                        <a:lumMod val="95000"/>
                      </a:schemeClr>
                    </a:solidFill>
                  </a:tcPr>
                </a:tc>
                <a:tc>
                  <a:txBody>
                    <a:bodyPr/>
                    <a:lstStyle/>
                    <a:p>
                      <a:pPr algn="ctr"/>
                      <a:r>
                        <a:rPr lang="en-US" sz="2400" b="1" dirty="0">
                          <a:solidFill>
                            <a:srgbClr val="002060"/>
                          </a:solidFill>
                        </a:rPr>
                        <a:t>469</a:t>
                      </a:r>
                      <a:r>
                        <a:rPr lang="en-US" sz="2400" b="1" kern="1200" dirty="0">
                          <a:solidFill>
                            <a:srgbClr val="002060"/>
                          </a:solidFill>
                          <a:latin typeface="+mn-lt"/>
                          <a:ea typeface="+mn-ea"/>
                          <a:cs typeface="+mn-cs"/>
                        </a:rPr>
                        <a:t>–</a:t>
                      </a:r>
                      <a:r>
                        <a:rPr lang="en-US" sz="2400" b="1" dirty="0">
                          <a:solidFill>
                            <a:srgbClr val="002060"/>
                          </a:solidFill>
                        </a:rPr>
                        <a:t>485</a:t>
                      </a:r>
                    </a:p>
                  </a:txBody>
                  <a:tcPr anchor="ctr">
                    <a:solidFill>
                      <a:schemeClr val="bg1">
                        <a:lumMod val="95000"/>
                      </a:schemeClr>
                    </a:solidFill>
                  </a:tcPr>
                </a:tc>
                <a:tc>
                  <a:txBody>
                    <a:bodyPr/>
                    <a:lstStyle/>
                    <a:p>
                      <a:pPr algn="ctr"/>
                      <a:r>
                        <a:rPr lang="en-US" sz="2400" dirty="0">
                          <a:solidFill>
                            <a:srgbClr val="002060"/>
                          </a:solidFill>
                        </a:rPr>
                        <a:t>486+</a:t>
                      </a:r>
                    </a:p>
                  </a:txBody>
                  <a:tcPr anchor="ctr">
                    <a:solidFill>
                      <a:schemeClr val="bg1">
                        <a:lumMod val="95000"/>
                      </a:schemeClr>
                    </a:solidFill>
                  </a:tcPr>
                </a:tc>
                <a:extLst>
                  <a:ext uri="{0D108BD9-81ED-4DB2-BD59-A6C34878D82A}">
                    <a16:rowId xmlns:a16="http://schemas.microsoft.com/office/drawing/2014/main" val="1782004579"/>
                  </a:ext>
                </a:extLst>
              </a:tr>
              <a:tr h="608677">
                <a:tc>
                  <a:txBody>
                    <a:bodyPr/>
                    <a:lstStyle/>
                    <a:p>
                      <a:r>
                        <a:rPr lang="en-US" sz="2400" dirty="0"/>
                        <a:t>STE</a:t>
                      </a:r>
                    </a:p>
                  </a:txBody>
                  <a:tcPr anchor="ctr">
                    <a:solidFill>
                      <a:schemeClr val="bg1">
                        <a:lumMod val="85000"/>
                      </a:schemeClr>
                    </a:solidFill>
                  </a:tcPr>
                </a:tc>
                <a:tc>
                  <a:txBody>
                    <a:bodyPr/>
                    <a:lstStyle/>
                    <a:p>
                      <a:pPr algn="ctr"/>
                      <a:r>
                        <a:rPr lang="en-US" sz="2400" b="1" dirty="0"/>
                        <a:t>220</a:t>
                      </a:r>
                    </a:p>
                  </a:txBody>
                  <a:tcPr anchor="ctr">
                    <a:solidFill>
                      <a:schemeClr val="bg1">
                        <a:lumMod val="85000"/>
                      </a:schemeClr>
                    </a:solidFill>
                  </a:tcPr>
                </a:tc>
                <a:tc>
                  <a:txBody>
                    <a:bodyPr/>
                    <a:lstStyle/>
                    <a:p>
                      <a:pPr algn="ctr"/>
                      <a:r>
                        <a:rPr lang="en-US" sz="2400" dirty="0">
                          <a:solidFill>
                            <a:srgbClr val="002060"/>
                          </a:solidFill>
                        </a:rPr>
                        <a:t>220+</a:t>
                      </a:r>
                    </a:p>
                  </a:txBody>
                  <a:tcPr anchor="ctr">
                    <a:solidFill>
                      <a:schemeClr val="bg1">
                        <a:lumMod val="85000"/>
                      </a:schemeClr>
                    </a:solidFill>
                  </a:tcPr>
                </a:tc>
                <a:tc gridSpan="2">
                  <a:txBody>
                    <a:bodyPr/>
                    <a:lstStyle/>
                    <a:p>
                      <a:pPr algn="ctr"/>
                      <a:r>
                        <a:rPr lang="en-US" sz="2400" dirty="0"/>
                        <a:t>TBD</a:t>
                      </a:r>
                    </a:p>
                  </a:txBody>
                  <a:tcPr anchor="ctr">
                    <a:solidFill>
                      <a:schemeClr val="bg1">
                        <a:lumMod val="85000"/>
                      </a:schemeClr>
                    </a:solidFill>
                  </a:tcPr>
                </a:tc>
                <a:tc hMerge="1">
                  <a:txBody>
                    <a:bodyPr/>
                    <a:lstStyle/>
                    <a:p>
                      <a:endParaRPr lang="en-US" sz="3600" dirty="0"/>
                    </a:p>
                  </a:txBody>
                  <a:tcPr/>
                </a:tc>
                <a:extLst>
                  <a:ext uri="{0D108BD9-81ED-4DB2-BD59-A6C34878D82A}">
                    <a16:rowId xmlns:a16="http://schemas.microsoft.com/office/drawing/2014/main" val="1849133"/>
                  </a:ext>
                </a:extLst>
              </a:tr>
            </a:tbl>
          </a:graphicData>
        </a:graphic>
      </p:graphicFrame>
    </p:spTree>
    <p:extLst>
      <p:ext uri="{BB962C8B-B14F-4D97-AF65-F5344CB8AC3E}">
        <p14:creationId xmlns:p14="http://schemas.microsoft.com/office/powerpoint/2010/main" val="229396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8EC4F-41E1-4FD4-884E-AF84D0CA6740}"/>
              </a:ext>
            </a:extLst>
          </p:cNvPr>
          <p:cNvSpPr>
            <a:spLocks noGrp="1"/>
          </p:cNvSpPr>
          <p:nvPr>
            <p:ph type="title"/>
          </p:nvPr>
        </p:nvSpPr>
        <p:spPr/>
        <p:txBody>
          <a:bodyPr/>
          <a:lstStyle/>
          <a:p>
            <a:r>
              <a:rPr lang="en-US" dirty="0"/>
              <a:t>Available Resources</a:t>
            </a:r>
          </a:p>
        </p:txBody>
      </p:sp>
      <p:sp>
        <p:nvSpPr>
          <p:cNvPr id="4" name="Slide Number Placeholder 3">
            <a:extLst>
              <a:ext uri="{FF2B5EF4-FFF2-40B4-BE49-F238E27FC236}">
                <a16:creationId xmlns:a16="http://schemas.microsoft.com/office/drawing/2014/main" id="{FC1B16FD-A9FB-48AB-804B-6958252EB238}"/>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dirty="0"/>
          </a:p>
        </p:txBody>
      </p:sp>
      <p:graphicFrame>
        <p:nvGraphicFramePr>
          <p:cNvPr id="5" name="Content Placeholder 5">
            <a:extLst>
              <a:ext uri="{FF2B5EF4-FFF2-40B4-BE49-F238E27FC236}">
                <a16:creationId xmlns:a16="http://schemas.microsoft.com/office/drawing/2014/main" id="{92BBFB04-B0F8-4606-8523-AC361A864BB2}"/>
              </a:ext>
            </a:extLst>
          </p:cNvPr>
          <p:cNvGraphicFramePr>
            <a:graphicFrameLocks noGrp="1"/>
          </p:cNvGraphicFramePr>
          <p:nvPr>
            <p:ph idx="1"/>
            <p:extLst>
              <p:ext uri="{D42A27DB-BD31-4B8C-83A1-F6EECF244321}">
                <p14:modId xmlns:p14="http://schemas.microsoft.com/office/powerpoint/2010/main" val="3091817451"/>
              </p:ext>
            </p:extLst>
          </p:nvPr>
        </p:nvGraphicFramePr>
        <p:xfrm>
          <a:off x="567743" y="1262806"/>
          <a:ext cx="11502337" cy="5943600"/>
        </p:xfrm>
        <a:graphic>
          <a:graphicData uri="http://schemas.openxmlformats.org/drawingml/2006/table">
            <a:tbl>
              <a:tblPr firstRow="1" bandRow="1">
                <a:tableStyleId>{5C22544A-7EE6-4342-B048-85BDC9FD1C3A}</a:tableStyleId>
              </a:tblPr>
              <a:tblGrid>
                <a:gridCol w="2378031">
                  <a:extLst>
                    <a:ext uri="{9D8B030D-6E8A-4147-A177-3AD203B41FA5}">
                      <a16:colId xmlns:a16="http://schemas.microsoft.com/office/drawing/2014/main" val="20000"/>
                    </a:ext>
                  </a:extLst>
                </a:gridCol>
                <a:gridCol w="4801689">
                  <a:extLst>
                    <a:ext uri="{9D8B030D-6E8A-4147-A177-3AD203B41FA5}">
                      <a16:colId xmlns:a16="http://schemas.microsoft.com/office/drawing/2014/main" val="20001"/>
                    </a:ext>
                  </a:extLst>
                </a:gridCol>
                <a:gridCol w="4322617">
                  <a:extLst>
                    <a:ext uri="{9D8B030D-6E8A-4147-A177-3AD203B41FA5}">
                      <a16:colId xmlns:a16="http://schemas.microsoft.com/office/drawing/2014/main" val="1167644326"/>
                    </a:ext>
                  </a:extLst>
                </a:gridCol>
              </a:tblGrid>
              <a:tr h="859270">
                <a:tc>
                  <a:txBody>
                    <a:bodyPr/>
                    <a:lstStyle/>
                    <a:p>
                      <a:r>
                        <a:rPr lang="en-US" sz="1800" b="1" dirty="0"/>
                        <a:t>Student Work Samples</a:t>
                      </a:r>
                    </a:p>
                  </a:txBody>
                  <a:tcPr/>
                </a:tc>
                <a:tc>
                  <a:txBody>
                    <a:bodyPr/>
                    <a:lstStyle/>
                    <a:p>
                      <a:r>
                        <a:rPr lang="en-US" sz="1800" baseline="0" dirty="0"/>
                        <a:t>Samples of student work for each score point for ELA, math and STE; ELA essays include annotations for each score point. </a:t>
                      </a:r>
                      <a:endParaRPr lang="en-US" sz="1800" dirty="0"/>
                    </a:p>
                  </a:txBody>
                  <a:tcPr/>
                </a:tc>
                <a:tc>
                  <a:txBody>
                    <a:bodyPr/>
                    <a:lstStyle/>
                    <a:p>
                      <a:r>
                        <a:rPr lang="en-US" sz="1800" baseline="0" dirty="0"/>
                        <a:t>MCAS Sample Student Work &amp; Scoring </a:t>
                      </a:r>
                      <a:endParaRPr lang="en-US" sz="1800" baseline="0" dirty="0">
                        <a:hlinkClick r:id="rId2"/>
                      </a:endParaRPr>
                    </a:p>
                    <a:p>
                      <a:r>
                        <a:rPr lang="en-US" sz="1800" baseline="0" dirty="0">
                          <a:highlight>
                            <a:srgbClr val="C0C0C0"/>
                          </a:highlight>
                          <a:hlinkClick r:id="rId3"/>
                        </a:rPr>
                        <a:t>www.doe.mass.edu/mcas/student/2021</a:t>
                      </a:r>
                      <a:endParaRPr lang="en-US" sz="1800" baseline="0" dirty="0">
                        <a:highlight>
                          <a:srgbClr val="C0C0C0"/>
                        </a:highlight>
                      </a:endParaRPr>
                    </a:p>
                    <a:p>
                      <a:endParaRPr lang="en-US" sz="1800" dirty="0"/>
                    </a:p>
                  </a:txBody>
                  <a:tcPr/>
                </a:tc>
                <a:extLst>
                  <a:ext uri="{0D108BD9-81ED-4DB2-BD59-A6C34878D82A}">
                    <a16:rowId xmlns:a16="http://schemas.microsoft.com/office/drawing/2014/main" val="10000"/>
                  </a:ext>
                </a:extLst>
              </a:tr>
              <a:tr h="859270">
                <a:tc>
                  <a:txBody>
                    <a:bodyPr/>
                    <a:lstStyle/>
                    <a:p>
                      <a:r>
                        <a:rPr lang="en-US" sz="1800" b="1" dirty="0"/>
                        <a:t>Student Essay</a:t>
                      </a:r>
                      <a:r>
                        <a:rPr lang="en-US" sz="1800" b="1" baseline="0" dirty="0"/>
                        <a:t> Responses</a:t>
                      </a:r>
                      <a:endParaRPr lang="en-US" sz="1800" b="1" dirty="0"/>
                    </a:p>
                  </a:txBody>
                  <a:tcPr/>
                </a:tc>
                <a:tc>
                  <a:txBody>
                    <a:bodyPr/>
                    <a:lstStyle/>
                    <a:p>
                      <a:r>
                        <a:rPr lang="en-US" sz="1800" dirty="0"/>
                        <a:t>One essay</a:t>
                      </a:r>
                      <a:r>
                        <a:rPr lang="en-US" sz="1800" baseline="0" dirty="0"/>
                        <a:t> at each grade in </a:t>
                      </a:r>
                      <a:r>
                        <a:rPr lang="en-US" sz="1800" kern="1200" baseline="0" dirty="0">
                          <a:solidFill>
                            <a:schemeClr val="dk1"/>
                          </a:solidFill>
                          <a:latin typeface="+mn-lt"/>
                          <a:ea typeface="+mn-ea"/>
                          <a:cs typeface="+mn-cs"/>
                        </a:rPr>
                        <a:t>grades 3–8</a:t>
                      </a:r>
                      <a:r>
                        <a:rPr lang="en-US" sz="1800" baseline="0" dirty="0"/>
                        <a:t>; both next generation essays released at grade 10; legacy essays no longer released</a:t>
                      </a:r>
                      <a:endParaRPr lang="en-US" sz="1800" dirty="0"/>
                    </a:p>
                  </a:txBody>
                  <a:tcPr/>
                </a:tc>
                <a:tc>
                  <a:txBody>
                    <a:bodyPr/>
                    <a:lstStyle/>
                    <a:p>
                      <a:r>
                        <a:rPr lang="en-US" sz="1800" dirty="0"/>
                        <a:t>PearsonAccess Next</a:t>
                      </a:r>
                    </a:p>
                    <a:p>
                      <a:r>
                        <a:rPr lang="en-US" sz="1800" dirty="0">
                          <a:hlinkClick r:id="rId4"/>
                        </a:rPr>
                        <a:t>mcas.pearsonaccessnext.com</a:t>
                      </a:r>
                      <a:endParaRPr lang="en-US" sz="1800" dirty="0"/>
                    </a:p>
                    <a:p>
                      <a:endParaRPr lang="en-US" sz="1800" dirty="0"/>
                    </a:p>
                  </a:txBody>
                  <a:tcPr/>
                </a:tc>
                <a:extLst>
                  <a:ext uri="{0D108BD9-81ED-4DB2-BD59-A6C34878D82A}">
                    <a16:rowId xmlns:a16="http://schemas.microsoft.com/office/drawing/2014/main" val="10001"/>
                  </a:ext>
                </a:extLst>
              </a:tr>
              <a:tr h="1117051">
                <a:tc>
                  <a:txBody>
                    <a:bodyPr/>
                    <a:lstStyle/>
                    <a:p>
                      <a:r>
                        <a:rPr lang="en-US" sz="1800" b="1" dirty="0"/>
                        <a:t>Released</a:t>
                      </a:r>
                      <a:r>
                        <a:rPr lang="en-US" sz="1800" b="1" baseline="0" dirty="0"/>
                        <a:t> Items</a:t>
                      </a:r>
                      <a:endParaRPr lang="en-US" sz="1800" b="1" dirty="0"/>
                    </a:p>
                  </a:txBody>
                  <a:tcPr/>
                </a:tc>
                <a:tc>
                  <a:txBody>
                    <a:bodyPr/>
                    <a:lstStyle/>
                    <a:p>
                      <a:r>
                        <a:rPr lang="en-US" sz="1800" dirty="0"/>
                        <a:t>Approximately 50% of items released at grades 3</a:t>
                      </a:r>
                      <a:r>
                        <a:rPr lang="en-US" sz="1800" kern="1200" baseline="0" dirty="0">
                          <a:solidFill>
                            <a:schemeClr val="dk1"/>
                          </a:solidFill>
                          <a:latin typeface="+mn-lt"/>
                          <a:ea typeface="+mn-ea"/>
                          <a:cs typeface="+mn-cs"/>
                        </a:rPr>
                        <a:t>–</a:t>
                      </a:r>
                      <a:r>
                        <a:rPr lang="en-US" sz="1800" dirty="0"/>
                        <a:t>8; 100% released at grade 10 next generation ELA and math; legacy items no longer released.</a:t>
                      </a:r>
                    </a:p>
                  </a:txBody>
                  <a:tcPr/>
                </a:tc>
                <a:tc>
                  <a:txBody>
                    <a:bodyPr/>
                    <a:lstStyle/>
                    <a:p>
                      <a:r>
                        <a:rPr lang="en-US" sz="1800" dirty="0"/>
                        <a:t>MCAS Resource Center</a:t>
                      </a:r>
                    </a:p>
                    <a:p>
                      <a:r>
                        <a:rPr lang="en-US" sz="1800" dirty="0">
                          <a:hlinkClick r:id="rId5"/>
                        </a:rPr>
                        <a:t>mcas.pearsonsupport.com/released-items/</a:t>
                      </a:r>
                      <a:endParaRPr lang="en-US" sz="1800" dirty="0"/>
                    </a:p>
                    <a:p>
                      <a:endParaRPr lang="en-US" sz="1800" dirty="0"/>
                    </a:p>
                  </a:txBody>
                  <a:tcPr/>
                </a:tc>
                <a:extLst>
                  <a:ext uri="{0D108BD9-81ED-4DB2-BD59-A6C34878D82A}">
                    <a16:rowId xmlns:a16="http://schemas.microsoft.com/office/drawing/2014/main" val="4165927557"/>
                  </a:ext>
                </a:extLst>
              </a:tr>
              <a:tr h="1117051">
                <a:tc>
                  <a:txBody>
                    <a:bodyPr/>
                    <a:lstStyle/>
                    <a:p>
                      <a:r>
                        <a:rPr lang="en-US" sz="1800" b="1" dirty="0"/>
                        <a:t>Edwin Analytics</a:t>
                      </a:r>
                    </a:p>
                  </a:txBody>
                  <a:tcPr/>
                </a:tc>
                <a:tc>
                  <a:txBody>
                    <a:bodyPr/>
                    <a:lstStyle/>
                    <a:p>
                      <a:r>
                        <a:rPr lang="en-US" sz="1800" dirty="0"/>
                        <a:t>Official embargoed</a:t>
                      </a:r>
                      <a:r>
                        <a:rPr lang="en-US" sz="1800" baseline="0" dirty="0"/>
                        <a:t> MCAS i</a:t>
                      </a:r>
                      <a:r>
                        <a:rPr lang="en-US" sz="1800" dirty="0"/>
                        <a:t>nteractive reports available on Sept. 19; student Competency Determination status</a:t>
                      </a:r>
                      <a:r>
                        <a:rPr lang="en-US" sz="1800" baseline="0" dirty="0"/>
                        <a:t> available in PE618 Student CD Roster</a:t>
                      </a:r>
                      <a:endParaRPr lang="en-US" sz="1800" dirty="0"/>
                    </a:p>
                  </a:txBody>
                  <a:tcPr/>
                </a:tc>
                <a:tc>
                  <a:txBody>
                    <a:bodyPr/>
                    <a:lstStyle/>
                    <a:p>
                      <a:r>
                        <a:rPr lang="en-US" sz="1800" dirty="0"/>
                        <a:t>DESE Security Portal</a:t>
                      </a:r>
                    </a:p>
                    <a:p>
                      <a:r>
                        <a:rPr lang="en-US" sz="1800" dirty="0">
                          <a:hlinkClick r:id="rId6"/>
                        </a:rPr>
                        <a:t>gateway.edu.state.ma.us</a:t>
                      </a:r>
                      <a:endParaRPr lang="en-US" sz="1800" dirty="0"/>
                    </a:p>
                    <a:p>
                      <a:endParaRPr lang="en-US" sz="1800" dirty="0"/>
                    </a:p>
                  </a:txBody>
                  <a:tcPr/>
                </a:tc>
                <a:extLst>
                  <a:ext uri="{0D108BD9-81ED-4DB2-BD59-A6C34878D82A}">
                    <a16:rowId xmlns:a16="http://schemas.microsoft.com/office/drawing/2014/main" val="3309607645"/>
                  </a:ext>
                </a:extLst>
              </a:tr>
              <a:tr h="1027410">
                <a:tc>
                  <a:txBody>
                    <a:bodyPr/>
                    <a:lstStyle/>
                    <a:p>
                      <a:r>
                        <a:rPr lang="en-US" sz="1800" b="1" dirty="0"/>
                        <a:t>District Analysis and Report Tools (DART)</a:t>
                      </a:r>
                    </a:p>
                    <a:p>
                      <a:r>
                        <a:rPr lang="en-US" sz="1800" b="1" dirty="0"/>
                        <a:t>Success after high school report</a:t>
                      </a:r>
                    </a:p>
                  </a:txBody>
                  <a:tcPr/>
                </a:tc>
                <a:tc>
                  <a:txBody>
                    <a:bodyPr/>
                    <a:lstStyle/>
                    <a:p>
                      <a:r>
                        <a:rPr lang="en-US" sz="1800" dirty="0"/>
                        <a:t>Analysis of school and district postsecondary outcomes.</a:t>
                      </a:r>
                      <a:r>
                        <a:rPr lang="en-US" sz="1800" baseline="0" dirty="0"/>
                        <a:t> See what proportion of the students from your school attended college, required remediation and graduated.</a:t>
                      </a:r>
                      <a:endParaRPr lang="en-US" sz="1800" dirty="0"/>
                    </a:p>
                  </a:txBody>
                  <a:tcPr/>
                </a:tc>
                <a:tc>
                  <a:txBody>
                    <a:bodyPr/>
                    <a:lstStyle/>
                    <a:p>
                      <a:r>
                        <a:rPr lang="en-US" sz="1800" dirty="0"/>
                        <a:t>DESE Data Tools</a:t>
                      </a:r>
                    </a:p>
                    <a:p>
                      <a:r>
                        <a:rPr lang="en-US" sz="1800" dirty="0">
                          <a:hlinkClick r:id="rId7"/>
                        </a:rPr>
                        <a:t>http://www.doe.mass.edu/dart/dart-success-after-high-school.xlsx</a:t>
                      </a:r>
                      <a:r>
                        <a:rPr lang="en-US" sz="1800" dirty="0"/>
                        <a:t> </a:t>
                      </a:r>
                    </a:p>
                  </a:txBody>
                  <a:tcPr/>
                </a:tc>
                <a:extLst>
                  <a:ext uri="{0D108BD9-81ED-4DB2-BD59-A6C34878D82A}">
                    <a16:rowId xmlns:a16="http://schemas.microsoft.com/office/drawing/2014/main" val="2407054617"/>
                  </a:ext>
                </a:extLst>
              </a:tr>
            </a:tbl>
          </a:graphicData>
        </a:graphic>
      </p:graphicFrame>
    </p:spTree>
    <p:extLst>
      <p:ext uri="{BB962C8B-B14F-4D97-AF65-F5344CB8AC3E}">
        <p14:creationId xmlns:p14="http://schemas.microsoft.com/office/powerpoint/2010/main" val="3929591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183" y="1230976"/>
            <a:ext cx="9111766" cy="4889424"/>
          </a:xfrm>
        </p:spPr>
        <p:txBody>
          <a:bodyPr anchor="ctr"/>
          <a:lstStyle/>
          <a:p>
            <a:pPr algn="ctr">
              <a:buNone/>
            </a:pPr>
            <a:endParaRPr lang="en-US" sz="5998" dirty="0"/>
          </a:p>
          <a:p>
            <a:pPr algn="ctr">
              <a:buNone/>
            </a:pPr>
            <a:r>
              <a:rPr lang="en-US" sz="5998" dirty="0"/>
              <a:t>Questions &amp; Answers</a:t>
            </a:r>
          </a:p>
          <a:p>
            <a:pPr algn="ctr">
              <a:buNone/>
            </a:pPr>
            <a:r>
              <a:rPr lang="en-US" sz="4000" dirty="0"/>
              <a:t>(Use the “Questions” feature </a:t>
            </a:r>
            <a:br>
              <a:rPr lang="en-US" sz="4000" dirty="0"/>
            </a:br>
            <a:r>
              <a:rPr lang="en-US" sz="4000" dirty="0"/>
              <a:t>to ask questions.)</a:t>
            </a:r>
          </a:p>
          <a:p>
            <a:pPr algn="ctr">
              <a:buNone/>
            </a:pPr>
            <a:endParaRPr lang="en-US" sz="5998"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23</a:t>
            </a:fld>
            <a:endParaRPr lang="zh-CN" altLang="en-US" dirty="0"/>
          </a:p>
        </p:txBody>
      </p:sp>
      <p:pic>
        <p:nvPicPr>
          <p:cNvPr id="6" name="Picture 5" descr="Instructions for calling in questions.">
            <a:extLst>
              <a:ext uri="{FF2B5EF4-FFF2-40B4-BE49-F238E27FC236}">
                <a16:creationId xmlns:a16="http://schemas.microsoft.com/office/drawing/2014/main" id="{9649EACB-CB21-45E8-BF1E-B43FF0E3A310}"/>
              </a:ext>
            </a:extLst>
          </p:cNvPr>
          <p:cNvPicPr>
            <a:picLocks noChangeAspect="1"/>
          </p:cNvPicPr>
          <p:nvPr/>
        </p:nvPicPr>
        <p:blipFill>
          <a:blip r:embed="rId2"/>
          <a:stretch>
            <a:fillRect/>
          </a:stretch>
        </p:blipFill>
        <p:spPr>
          <a:xfrm>
            <a:off x="9022492" y="1926090"/>
            <a:ext cx="2600325" cy="3267075"/>
          </a:xfrm>
          <a:prstGeom prst="rect">
            <a:avLst/>
          </a:prstGeom>
        </p:spPr>
      </p:pic>
      <p:sp>
        <p:nvSpPr>
          <p:cNvPr id="2" name="Title 1">
            <a:extLst>
              <a:ext uri="{FF2B5EF4-FFF2-40B4-BE49-F238E27FC236}">
                <a16:creationId xmlns:a16="http://schemas.microsoft.com/office/drawing/2014/main" id="{DBBA2379-1A4C-4E0D-9F7C-FDDF1A5FB1A9}"/>
              </a:ext>
            </a:extLst>
          </p:cNvPr>
          <p:cNvSpPr>
            <a:spLocks noGrp="1"/>
          </p:cNvSpPr>
          <p:nvPr>
            <p:ph type="title"/>
          </p:nvPr>
        </p:nvSpPr>
        <p:spPr/>
        <p:txBody>
          <a:bodyPr/>
          <a:lstStyle/>
          <a:p>
            <a:r>
              <a:rPr lang="en-US" dirty="0"/>
              <a:t>			Questions and Answers</a:t>
            </a:r>
          </a:p>
        </p:txBody>
      </p:sp>
    </p:spTree>
    <p:extLst>
      <p:ext uri="{BB962C8B-B14F-4D97-AF65-F5344CB8AC3E}">
        <p14:creationId xmlns:p14="http://schemas.microsoft.com/office/powerpoint/2010/main" val="213692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图片 6" descr="Phone icon"/>
          <p:cNvPicPr>
            <a:picLocks noChangeAspect="1"/>
          </p:cNvPicPr>
          <p:nvPr/>
        </p:nvPicPr>
        <p:blipFill>
          <a:blip r:embed="rId2" cstate="print"/>
          <a:srcRect l="24892" t="25980" r="24249" b="25362"/>
          <a:stretch>
            <a:fillRect/>
          </a:stretch>
        </p:blipFill>
        <p:spPr bwMode="auto">
          <a:xfrm>
            <a:off x="1968500" y="3994150"/>
            <a:ext cx="334963" cy="322263"/>
          </a:xfrm>
          <a:prstGeom prst="rect">
            <a:avLst/>
          </a:prstGeom>
          <a:noFill/>
          <a:ln w="9525">
            <a:noFill/>
            <a:miter lim="800000"/>
            <a:headEnd/>
            <a:tailEnd/>
          </a:ln>
        </p:spPr>
      </p:pic>
      <p:sp>
        <p:nvSpPr>
          <p:cNvPr id="45060" name="文本框 7"/>
          <p:cNvSpPr txBox="1">
            <a:spLocks noChangeArrowheads="1"/>
          </p:cNvSpPr>
          <p:nvPr/>
        </p:nvSpPr>
        <p:spPr bwMode="auto">
          <a:xfrm>
            <a:off x="2303463" y="3954463"/>
            <a:ext cx="2357437" cy="400050"/>
          </a:xfrm>
          <a:prstGeom prst="rect">
            <a:avLst/>
          </a:prstGeom>
          <a:noFill/>
          <a:ln w="9525">
            <a:noFill/>
            <a:miter lim="800000"/>
            <a:headEnd/>
            <a:tailEnd/>
          </a:ln>
        </p:spPr>
        <p:txBody>
          <a:bodyPr>
            <a:spAutoFit/>
          </a:bodyPr>
          <a:lstStyle/>
          <a:p>
            <a:pPr eaLnBrk="1" hangingPunct="1"/>
            <a:r>
              <a:rPr lang="en-US" altLang="zh-CN" sz="2000" dirty="0">
                <a:solidFill>
                  <a:schemeClr val="bg1"/>
                </a:solidFill>
                <a:latin typeface="Segoe SemiBold"/>
                <a:ea typeface="Segoe SemiBold"/>
                <a:cs typeface="Segoe SemiBold"/>
              </a:rPr>
              <a:t>781-338-3625</a:t>
            </a:r>
            <a:endParaRPr lang="zh-CN" altLang="en-US" sz="2000">
              <a:solidFill>
                <a:schemeClr val="bg1"/>
              </a:solidFill>
              <a:latin typeface="Segoe SemiBold"/>
              <a:ea typeface="Segoe SemiBold"/>
              <a:cs typeface="Segoe SemiBold"/>
            </a:endParaRPr>
          </a:p>
        </p:txBody>
      </p:sp>
      <p:pic>
        <p:nvPicPr>
          <p:cNvPr id="45061" name="图片 9" descr="email icon"/>
          <p:cNvPicPr>
            <a:picLocks noChangeAspect="1"/>
          </p:cNvPicPr>
          <p:nvPr/>
        </p:nvPicPr>
        <p:blipFill>
          <a:blip r:embed="rId3" cstate="print"/>
          <a:srcRect l="22060" t="19266" r="18307" b="28003"/>
          <a:stretch>
            <a:fillRect/>
          </a:stretch>
        </p:blipFill>
        <p:spPr bwMode="auto">
          <a:xfrm>
            <a:off x="5473700" y="3954463"/>
            <a:ext cx="423863" cy="374650"/>
          </a:xfrm>
          <a:prstGeom prst="rect">
            <a:avLst/>
          </a:prstGeom>
          <a:noFill/>
          <a:ln w="9525">
            <a:noFill/>
            <a:miter lim="800000"/>
            <a:headEnd/>
            <a:tailEnd/>
          </a:ln>
        </p:spPr>
      </p:pic>
      <p:sp>
        <p:nvSpPr>
          <p:cNvPr id="45062" name="文本框 10"/>
          <p:cNvSpPr txBox="1">
            <a:spLocks noChangeArrowheads="1"/>
          </p:cNvSpPr>
          <p:nvPr/>
        </p:nvSpPr>
        <p:spPr bwMode="auto">
          <a:xfrm>
            <a:off x="5897563" y="3954463"/>
            <a:ext cx="4695825" cy="400050"/>
          </a:xfrm>
          <a:prstGeom prst="rect">
            <a:avLst/>
          </a:prstGeom>
          <a:noFill/>
          <a:ln w="9525">
            <a:noFill/>
            <a:miter lim="800000"/>
            <a:headEnd/>
            <a:tailEnd/>
          </a:ln>
        </p:spPr>
        <p:txBody>
          <a:bodyPr>
            <a:spAutoFit/>
          </a:bodyPr>
          <a:lstStyle/>
          <a:p>
            <a:pPr eaLnBrk="1" hangingPunct="1"/>
            <a:r>
              <a:rPr lang="en-US" altLang="zh-CN" sz="2000" dirty="0">
                <a:solidFill>
                  <a:schemeClr val="bg1"/>
                </a:solidFill>
                <a:latin typeface="Segoe SemiBold"/>
                <a:ea typeface="Segoe SemiBold"/>
                <a:cs typeface="Segoe SemiBold"/>
                <a:hlinkClick r:id="rId4"/>
              </a:rPr>
              <a:t>mcas@doe.mass.edu</a:t>
            </a:r>
            <a:r>
              <a:rPr lang="en-US" altLang="zh-CN" sz="2000" dirty="0">
                <a:solidFill>
                  <a:schemeClr val="bg1"/>
                </a:solidFill>
                <a:latin typeface="Segoe SemiBold"/>
                <a:ea typeface="Segoe SemiBold"/>
                <a:cs typeface="Segoe SemiBold"/>
              </a:rPr>
              <a:t> </a:t>
            </a:r>
            <a:endParaRPr lang="zh-CN" altLang="en-US" sz="2000">
              <a:solidFill>
                <a:schemeClr val="bg1"/>
              </a:solidFill>
              <a:latin typeface="Segoe SemiBold"/>
              <a:ea typeface="Segoe SemiBold"/>
              <a:cs typeface="Segoe SemiBold"/>
            </a:endParaRPr>
          </a:p>
        </p:txBody>
      </p:sp>
      <p:pic>
        <p:nvPicPr>
          <p:cNvPr id="45063" name="图片 12" descr="website icon"/>
          <p:cNvPicPr>
            <a:picLocks noChangeAspect="1"/>
          </p:cNvPicPr>
          <p:nvPr/>
        </p:nvPicPr>
        <p:blipFill>
          <a:blip r:embed="rId5" cstate="print"/>
          <a:srcRect l="25847" t="18945" r="20670" b="17725"/>
          <a:stretch>
            <a:fillRect/>
          </a:stretch>
        </p:blipFill>
        <p:spPr bwMode="auto">
          <a:xfrm>
            <a:off x="1954213" y="4354513"/>
            <a:ext cx="439737" cy="520700"/>
          </a:xfrm>
          <a:prstGeom prst="rect">
            <a:avLst/>
          </a:prstGeom>
          <a:noFill/>
          <a:ln w="9525">
            <a:noFill/>
            <a:miter lim="800000"/>
            <a:headEnd/>
            <a:tailEnd/>
          </a:ln>
        </p:spPr>
      </p:pic>
      <p:sp>
        <p:nvSpPr>
          <p:cNvPr id="45064" name="文本框 13"/>
          <p:cNvSpPr txBox="1">
            <a:spLocks noChangeArrowheads="1"/>
          </p:cNvSpPr>
          <p:nvPr/>
        </p:nvSpPr>
        <p:spPr bwMode="auto">
          <a:xfrm>
            <a:off x="2320925" y="4414838"/>
            <a:ext cx="3189288" cy="400050"/>
          </a:xfrm>
          <a:prstGeom prst="rect">
            <a:avLst/>
          </a:prstGeom>
          <a:noFill/>
          <a:ln w="9525">
            <a:noFill/>
            <a:miter lim="800000"/>
            <a:headEnd/>
            <a:tailEnd/>
          </a:ln>
        </p:spPr>
        <p:txBody>
          <a:bodyPr>
            <a:spAutoFit/>
          </a:bodyPr>
          <a:lstStyle/>
          <a:p>
            <a:pPr eaLnBrk="1" hangingPunct="1"/>
            <a:r>
              <a:rPr lang="en-US" altLang="zh-CN" sz="2000" dirty="0">
                <a:solidFill>
                  <a:schemeClr val="bg1"/>
                </a:solidFill>
                <a:latin typeface="Segoe SemiBold"/>
                <a:ea typeface="Segoe SemiBold"/>
                <a:cs typeface="Segoe SemiBold"/>
              </a:rPr>
              <a:t>www.doe.mass.edu/mcas</a:t>
            </a:r>
            <a:endParaRPr lang="zh-CN" altLang="en-US" sz="2000">
              <a:solidFill>
                <a:schemeClr val="bg1"/>
              </a:solidFill>
              <a:latin typeface="Segoe SemiBold"/>
              <a:ea typeface="Segoe SemiBold"/>
              <a:cs typeface="Segoe SemiBold"/>
            </a:endParaRPr>
          </a:p>
        </p:txBody>
      </p:sp>
      <p:pic>
        <p:nvPicPr>
          <p:cNvPr id="45065" name="图片 15" descr="address icon"/>
          <p:cNvPicPr>
            <a:picLocks noChangeAspect="1"/>
          </p:cNvPicPr>
          <p:nvPr/>
        </p:nvPicPr>
        <p:blipFill>
          <a:blip r:embed="rId6" cstate="print"/>
          <a:srcRect l="18234" t="15746" r="15639" b="17372"/>
          <a:stretch>
            <a:fillRect/>
          </a:stretch>
        </p:blipFill>
        <p:spPr bwMode="auto">
          <a:xfrm>
            <a:off x="5449888" y="4392613"/>
            <a:ext cx="439737" cy="444500"/>
          </a:xfrm>
          <a:prstGeom prst="rect">
            <a:avLst/>
          </a:prstGeom>
          <a:noFill/>
          <a:ln w="9525">
            <a:noFill/>
            <a:miter lim="800000"/>
            <a:headEnd/>
            <a:tailEnd/>
          </a:ln>
        </p:spPr>
      </p:pic>
      <p:sp>
        <p:nvSpPr>
          <p:cNvPr id="45066" name="文本框 16"/>
          <p:cNvSpPr txBox="1">
            <a:spLocks noChangeArrowheads="1"/>
          </p:cNvSpPr>
          <p:nvPr/>
        </p:nvSpPr>
        <p:spPr bwMode="auto">
          <a:xfrm>
            <a:off x="5807075" y="4414838"/>
            <a:ext cx="5080000" cy="400050"/>
          </a:xfrm>
          <a:prstGeom prst="rect">
            <a:avLst/>
          </a:prstGeom>
          <a:noFill/>
          <a:ln w="9525">
            <a:noFill/>
            <a:miter lim="800000"/>
            <a:headEnd/>
            <a:tailEnd/>
          </a:ln>
        </p:spPr>
        <p:txBody>
          <a:bodyPr>
            <a:spAutoFit/>
          </a:bodyPr>
          <a:lstStyle/>
          <a:p>
            <a:pPr eaLnBrk="1" hangingPunct="1"/>
            <a:r>
              <a:rPr lang="en-US" altLang="zh-CN" sz="2000" dirty="0">
                <a:solidFill>
                  <a:schemeClr val="bg1"/>
                </a:solidFill>
                <a:latin typeface="Segoe SemiBold"/>
                <a:ea typeface="Segoe SemiBold"/>
                <a:cs typeface="Segoe SemiBold"/>
              </a:rPr>
              <a:t>75 Pleasant Street, Malden, MA 02148</a:t>
            </a:r>
            <a:endParaRPr lang="zh-CN" altLang="en-US" sz="2000">
              <a:solidFill>
                <a:schemeClr val="bg1"/>
              </a:solidFill>
              <a:latin typeface="Segoe SemiBold"/>
              <a:ea typeface="Segoe SemiBold"/>
              <a:cs typeface="Segoe SemiBold"/>
            </a:endParaRPr>
          </a:p>
        </p:txBody>
      </p:sp>
      <p:sp>
        <p:nvSpPr>
          <p:cNvPr id="45067" name="文本框 10"/>
          <p:cNvSpPr txBox="1">
            <a:spLocks noChangeArrowheads="1"/>
          </p:cNvSpPr>
          <p:nvPr/>
        </p:nvSpPr>
        <p:spPr bwMode="auto">
          <a:xfrm>
            <a:off x="0" y="3289300"/>
            <a:ext cx="12192000" cy="400050"/>
          </a:xfrm>
          <a:prstGeom prst="rect">
            <a:avLst/>
          </a:prstGeom>
          <a:noFill/>
          <a:ln w="9525">
            <a:noFill/>
            <a:miter lim="800000"/>
            <a:headEnd/>
            <a:tailEnd/>
          </a:ln>
        </p:spPr>
        <p:txBody>
          <a:bodyPr>
            <a:spAutoFit/>
          </a:bodyPr>
          <a:lstStyle/>
          <a:p>
            <a:pPr algn="ctr" eaLnBrk="1" hangingPunct="1"/>
            <a:r>
              <a:rPr lang="en-US" altLang="zh-CN" sz="2000" b="1" dirty="0">
                <a:solidFill>
                  <a:schemeClr val="bg1"/>
                </a:solidFill>
                <a:latin typeface="Segoe SemiBold"/>
                <a:ea typeface="Segoe SemiBold"/>
                <a:cs typeface="Segoe SemiBold"/>
              </a:rPr>
              <a:t>The Office of Student Assessment Services </a:t>
            </a:r>
            <a:endParaRPr lang="zh-CN" altLang="en-US" sz="2000" b="1">
              <a:solidFill>
                <a:schemeClr val="bg1"/>
              </a:solidFill>
              <a:latin typeface="Segoe SemiBold"/>
              <a:ea typeface="Segoe SemiBold"/>
              <a:cs typeface="Segoe SemiBold"/>
            </a:endParaRPr>
          </a:p>
        </p:txBody>
      </p:sp>
      <p:sp>
        <p:nvSpPr>
          <p:cNvPr id="3" name="Title 2">
            <a:extLst>
              <a:ext uri="{FF2B5EF4-FFF2-40B4-BE49-F238E27FC236}">
                <a16:creationId xmlns:a16="http://schemas.microsoft.com/office/drawing/2014/main" id="{E9CC89B0-72C6-40FE-979E-B4260512FE3C}"/>
              </a:ext>
            </a:extLst>
          </p:cNvPr>
          <p:cNvSpPr>
            <a:spLocks noGrp="1"/>
          </p:cNvSpPr>
          <p:nvPr>
            <p:ph type="title" idx="4294967295"/>
          </p:nvPr>
        </p:nvSpPr>
        <p:spPr>
          <a:xfrm>
            <a:off x="838200" y="365125"/>
            <a:ext cx="10515600" cy="2259012"/>
          </a:xfrm>
        </p:spPr>
        <p:txBody>
          <a:bodyPr/>
          <a:lstStyle/>
          <a:p>
            <a:r>
              <a:rPr lang="en-US" dirty="0"/>
              <a:t>			</a:t>
            </a:r>
            <a:r>
              <a:rPr lang="en-US" sz="8800" dirty="0">
                <a:solidFill>
                  <a:schemeClr val="bg1">
                    <a:lumMod val="95000"/>
                  </a:schemeClr>
                </a:solidFill>
              </a:rPr>
              <a:t>Thank You</a:t>
            </a:r>
          </a:p>
        </p:txBody>
      </p:sp>
    </p:spTree>
    <p:extLst>
      <p:ext uri="{BB962C8B-B14F-4D97-AF65-F5344CB8AC3E}">
        <p14:creationId xmlns:p14="http://schemas.microsoft.com/office/powerpoint/2010/main" val="2283194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a:t>Presenters</a:t>
            </a:r>
          </a:p>
        </p:txBody>
      </p:sp>
      <p:sp>
        <p:nvSpPr>
          <p:cNvPr id="7173" name="Content Placeholder 6"/>
          <p:cNvSpPr>
            <a:spLocks noGrp="1"/>
          </p:cNvSpPr>
          <p:nvPr>
            <p:ph idx="1"/>
          </p:nvPr>
        </p:nvSpPr>
        <p:spPr>
          <a:xfrm>
            <a:off x="358737" y="1256528"/>
            <a:ext cx="11946474" cy="5049746"/>
          </a:xfrm>
        </p:spPr>
        <p:txBody>
          <a:bodyPr/>
          <a:lstStyle/>
          <a:p>
            <a:r>
              <a:rPr lang="en-US" dirty="0"/>
              <a:t>Rob Curtin, Chief Officer for Data, Assessment and Accountability</a:t>
            </a:r>
          </a:p>
          <a:p>
            <a:r>
              <a:rPr lang="en-US" dirty="0"/>
              <a:t>Michol Stapel, Associate Commissioner for Student Assessment </a:t>
            </a:r>
          </a:p>
          <a:p>
            <a:r>
              <a:rPr lang="en-US" dirty="0"/>
              <a:t>Scott Kelley, Data and Reporting Specialist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708185-97CB-44E3-AB43-049A70E20DA9}" type="slidenum">
              <a:rPr kumimoji="0" 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3254250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5E2DC-D256-44C2-85E4-EA6D46438815}"/>
              </a:ext>
            </a:extLst>
          </p:cNvPr>
          <p:cNvSpPr>
            <a:spLocks noGrp="1"/>
          </p:cNvSpPr>
          <p:nvPr>
            <p:ph type="title"/>
          </p:nvPr>
        </p:nvSpPr>
        <p:spPr/>
        <p:txBody>
          <a:bodyPr/>
          <a:lstStyle/>
          <a:p>
            <a:r>
              <a:rPr lang="en-US" dirty="0"/>
              <a:t>Today’s Call</a:t>
            </a:r>
          </a:p>
        </p:txBody>
      </p:sp>
      <p:sp>
        <p:nvSpPr>
          <p:cNvPr id="3" name="Content Placeholder 2">
            <a:extLst>
              <a:ext uri="{FF2B5EF4-FFF2-40B4-BE49-F238E27FC236}">
                <a16:creationId xmlns:a16="http://schemas.microsoft.com/office/drawing/2014/main" id="{9DE6504B-1EDE-4462-9E29-FB82AD384877}"/>
              </a:ext>
            </a:extLst>
          </p:cNvPr>
          <p:cNvSpPr>
            <a:spLocks noGrp="1"/>
          </p:cNvSpPr>
          <p:nvPr>
            <p:ph idx="1"/>
          </p:nvPr>
        </p:nvSpPr>
        <p:spPr/>
        <p:txBody>
          <a:bodyPr/>
          <a:lstStyle/>
          <a:p>
            <a:r>
              <a:rPr lang="en-US" sz="2800" dirty="0"/>
              <a:t>What’s New for Spring 2021 MCAS</a:t>
            </a:r>
          </a:p>
          <a:p>
            <a:r>
              <a:rPr lang="en-US" sz="2800" dirty="0"/>
              <a:t>FAQ</a:t>
            </a:r>
            <a:endParaRPr lang="en-US" dirty="0"/>
          </a:p>
          <a:p>
            <a:r>
              <a:rPr lang="en-US" sz="2800" dirty="0"/>
              <a:t>Review MCAS release schedule</a:t>
            </a:r>
          </a:p>
          <a:p>
            <a:r>
              <a:rPr lang="en-US" sz="2800" dirty="0"/>
              <a:t>Statewide results for all grades and subjects</a:t>
            </a:r>
          </a:p>
          <a:p>
            <a:r>
              <a:rPr lang="en-US" sz="2800" dirty="0"/>
              <a:t>Review revised Parent/Guardian report for grades 3–8</a:t>
            </a:r>
          </a:p>
          <a:p>
            <a:r>
              <a:rPr lang="en-US" sz="2800" dirty="0"/>
              <a:t>Additional resources</a:t>
            </a:r>
          </a:p>
        </p:txBody>
      </p:sp>
      <p:sp>
        <p:nvSpPr>
          <p:cNvPr id="4" name="Slide Number Placeholder 3">
            <a:extLst>
              <a:ext uri="{FF2B5EF4-FFF2-40B4-BE49-F238E27FC236}">
                <a16:creationId xmlns:a16="http://schemas.microsoft.com/office/drawing/2014/main" id="{C24F6DA3-F81F-48DE-BAE5-94CE7E1BBF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3237745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63773-FE83-477E-BB2F-9040E960B6AF}"/>
              </a:ext>
            </a:extLst>
          </p:cNvPr>
          <p:cNvSpPr>
            <a:spLocks noGrp="1"/>
          </p:cNvSpPr>
          <p:nvPr>
            <p:ph type="title"/>
          </p:nvPr>
        </p:nvSpPr>
        <p:spPr/>
        <p:txBody>
          <a:bodyPr/>
          <a:lstStyle/>
          <a:p>
            <a:r>
              <a:rPr lang="en-US" dirty="0"/>
              <a:t>Important Dates</a:t>
            </a:r>
          </a:p>
        </p:txBody>
      </p:sp>
      <p:sp>
        <p:nvSpPr>
          <p:cNvPr id="4" name="Slide Number Placeholder 3">
            <a:extLst>
              <a:ext uri="{FF2B5EF4-FFF2-40B4-BE49-F238E27FC236}">
                <a16:creationId xmlns:a16="http://schemas.microsoft.com/office/drawing/2014/main" id="{7F798C27-5126-4306-A8AF-FD0E2755A667}"/>
              </a:ext>
            </a:extLst>
          </p:cNvPr>
          <p:cNvSpPr>
            <a:spLocks noGrp="1"/>
          </p:cNvSpPr>
          <p:nvPr>
            <p:ph type="sldNum" sz="quarter" idx="12"/>
          </p:nvPr>
        </p:nvSpPr>
        <p:spPr/>
        <p:txBody>
          <a:bodyPr/>
          <a:lstStyle/>
          <a:p>
            <a:fld id="{FF27229C-EC7B-4063-A33B-28A5E87E32ED}" type="slidenum">
              <a:rPr lang="zh-CN" altLang="en-US" smtClean="0"/>
              <a:pPr/>
              <a:t>5</a:t>
            </a:fld>
            <a:endParaRPr lang="zh-CN" altLang="en-US" dirty="0"/>
          </a:p>
        </p:txBody>
      </p:sp>
      <p:graphicFrame>
        <p:nvGraphicFramePr>
          <p:cNvPr id="11" name="Content Placeholder 10">
            <a:extLst>
              <a:ext uri="{FF2B5EF4-FFF2-40B4-BE49-F238E27FC236}">
                <a16:creationId xmlns:a16="http://schemas.microsoft.com/office/drawing/2014/main" id="{F70B9EF3-EBBE-48F0-810C-68BC695BBB00}"/>
              </a:ext>
            </a:extLst>
          </p:cNvPr>
          <p:cNvGraphicFramePr>
            <a:graphicFrameLocks noGrp="1"/>
          </p:cNvGraphicFramePr>
          <p:nvPr>
            <p:ph idx="1"/>
            <p:extLst>
              <p:ext uri="{D42A27DB-BD31-4B8C-83A1-F6EECF244321}">
                <p14:modId xmlns:p14="http://schemas.microsoft.com/office/powerpoint/2010/main" val="3633413547"/>
              </p:ext>
            </p:extLst>
          </p:nvPr>
        </p:nvGraphicFramePr>
        <p:xfrm>
          <a:off x="567743" y="1261776"/>
          <a:ext cx="11000368" cy="3005392"/>
        </p:xfrm>
        <a:graphic>
          <a:graphicData uri="http://schemas.openxmlformats.org/drawingml/2006/table">
            <a:tbl>
              <a:tblPr firstRow="1" firstCol="1" bandRow="1">
                <a:tableStyleId>{5C22544A-7EE6-4342-B048-85BDC9FD1C3A}</a:tableStyleId>
              </a:tblPr>
              <a:tblGrid>
                <a:gridCol w="1731174">
                  <a:extLst>
                    <a:ext uri="{9D8B030D-6E8A-4147-A177-3AD203B41FA5}">
                      <a16:colId xmlns:a16="http://schemas.microsoft.com/office/drawing/2014/main" val="190241846"/>
                    </a:ext>
                  </a:extLst>
                </a:gridCol>
                <a:gridCol w="2908350">
                  <a:extLst>
                    <a:ext uri="{9D8B030D-6E8A-4147-A177-3AD203B41FA5}">
                      <a16:colId xmlns:a16="http://schemas.microsoft.com/office/drawing/2014/main" val="1915057084"/>
                    </a:ext>
                  </a:extLst>
                </a:gridCol>
                <a:gridCol w="6360844">
                  <a:extLst>
                    <a:ext uri="{9D8B030D-6E8A-4147-A177-3AD203B41FA5}">
                      <a16:colId xmlns:a16="http://schemas.microsoft.com/office/drawing/2014/main" val="1407608352"/>
                    </a:ext>
                  </a:extLst>
                </a:gridCol>
              </a:tblGrid>
              <a:tr h="292735">
                <a:tc>
                  <a:txBody>
                    <a:bodyPr/>
                    <a:lstStyle/>
                    <a:p>
                      <a:pPr marL="0" marR="0">
                        <a:lnSpc>
                          <a:spcPct val="107000"/>
                        </a:lnSpc>
                        <a:spcBef>
                          <a:spcPts val="0"/>
                        </a:spcBef>
                        <a:spcAft>
                          <a:spcPts val="800"/>
                        </a:spcAft>
                      </a:pPr>
                      <a:r>
                        <a:rPr lang="en-US" sz="1900">
                          <a:effectLst/>
                        </a:rPr>
                        <a:t>Category</a:t>
                      </a:r>
                      <a:endParaRPr lang="en-US" sz="1100" b="1">
                        <a:effectLst/>
                        <a:latin typeface="Times New Roman" panose="02020603050405020304" pitchFamily="18" charset="0"/>
                        <a:ea typeface="Calibri" panose="020F0502020204030204" pitchFamily="34" charset="0"/>
                      </a:endParaRPr>
                    </a:p>
                  </a:txBody>
                  <a:tcPr marL="73660" marR="73660" marT="9525" marB="0"/>
                </a:tc>
                <a:tc>
                  <a:txBody>
                    <a:bodyPr/>
                    <a:lstStyle/>
                    <a:p>
                      <a:pPr marL="0" marR="0">
                        <a:lnSpc>
                          <a:spcPct val="107000"/>
                        </a:lnSpc>
                        <a:spcBef>
                          <a:spcPts val="0"/>
                        </a:spcBef>
                        <a:spcAft>
                          <a:spcPts val="800"/>
                        </a:spcAft>
                      </a:pPr>
                      <a:r>
                        <a:rPr lang="en-US" sz="1900" dirty="0">
                          <a:effectLst/>
                        </a:rPr>
                        <a:t>Date(s)</a:t>
                      </a:r>
                      <a:endParaRPr lang="en-US" sz="1100" b="1" dirty="0">
                        <a:effectLst/>
                        <a:latin typeface="Times New Roman" panose="02020603050405020304" pitchFamily="18" charset="0"/>
                        <a:ea typeface="Calibri" panose="020F0502020204030204" pitchFamily="34" charset="0"/>
                      </a:endParaRPr>
                    </a:p>
                  </a:txBody>
                  <a:tcPr marL="73660" marR="73660" marT="9525" marB="0"/>
                </a:tc>
                <a:tc>
                  <a:txBody>
                    <a:bodyPr/>
                    <a:lstStyle/>
                    <a:p>
                      <a:pPr marL="0" marR="0">
                        <a:lnSpc>
                          <a:spcPct val="107000"/>
                        </a:lnSpc>
                        <a:spcBef>
                          <a:spcPts val="0"/>
                        </a:spcBef>
                        <a:spcAft>
                          <a:spcPts val="800"/>
                        </a:spcAft>
                      </a:pPr>
                      <a:r>
                        <a:rPr lang="en-US" sz="1900">
                          <a:effectLst/>
                        </a:rPr>
                        <a:t>Item</a:t>
                      </a:r>
                      <a:endParaRPr lang="en-US" sz="1100" b="1">
                        <a:effectLst/>
                        <a:latin typeface="Times New Roman" panose="02020603050405020304" pitchFamily="18" charset="0"/>
                        <a:ea typeface="Calibri" panose="020F0502020204030204" pitchFamily="34" charset="0"/>
                      </a:endParaRPr>
                    </a:p>
                  </a:txBody>
                  <a:tcPr marL="73660" marR="73660" marT="9525" marB="0"/>
                </a:tc>
                <a:extLst>
                  <a:ext uri="{0D108BD9-81ED-4DB2-BD59-A6C34878D82A}">
                    <a16:rowId xmlns:a16="http://schemas.microsoft.com/office/drawing/2014/main" val="1521615295"/>
                  </a:ext>
                </a:extLst>
              </a:tr>
              <a:tr h="607695">
                <a:tc rowSpan="3">
                  <a:txBody>
                    <a:bodyPr/>
                    <a:lstStyle/>
                    <a:p>
                      <a:pPr marL="0" marR="0">
                        <a:lnSpc>
                          <a:spcPct val="107000"/>
                        </a:lnSpc>
                        <a:spcBef>
                          <a:spcPts val="0"/>
                        </a:spcBef>
                        <a:spcAft>
                          <a:spcPts val="800"/>
                        </a:spcAft>
                      </a:pPr>
                      <a:r>
                        <a:rPr lang="en-US" sz="1900" dirty="0">
                          <a:effectLst/>
                        </a:rPr>
                        <a:t>Reporting</a:t>
                      </a:r>
                      <a:endParaRPr lang="en-US" sz="1100" b="1" dirty="0">
                        <a:effectLst/>
                        <a:latin typeface="Times New Roman" panose="02020603050405020304" pitchFamily="18" charset="0"/>
                        <a:ea typeface="Calibri" panose="020F0502020204030204" pitchFamily="34" charset="0"/>
                      </a:endParaRPr>
                    </a:p>
                  </a:txBody>
                  <a:tcPr marL="97790" marR="97790" marT="48895" marB="48895"/>
                </a:tc>
                <a:tc>
                  <a:txBody>
                    <a:bodyPr/>
                    <a:lstStyle/>
                    <a:p>
                      <a:pPr marL="0" marR="0">
                        <a:lnSpc>
                          <a:spcPct val="107000"/>
                        </a:lnSpc>
                        <a:spcBef>
                          <a:spcPts val="0"/>
                        </a:spcBef>
                        <a:spcAft>
                          <a:spcPts val="800"/>
                        </a:spcAft>
                      </a:pPr>
                      <a:r>
                        <a:rPr lang="en-US" sz="1900" dirty="0">
                          <a:effectLst/>
                        </a:rPr>
                        <a:t>September 17</a:t>
                      </a:r>
                      <a:endParaRPr lang="en-US" sz="1100" b="1" dirty="0">
                        <a:effectLst/>
                        <a:latin typeface="Times New Roman" panose="02020603050405020304" pitchFamily="18" charset="0"/>
                        <a:ea typeface="Calibri" panose="020F0502020204030204" pitchFamily="34" charset="0"/>
                      </a:endParaRPr>
                    </a:p>
                  </a:txBody>
                  <a:tcPr marL="73660" marR="73660" marT="9525"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dirty="0">
                          <a:effectLst/>
                        </a:rPr>
                        <a:t>Official embargoed spring 2021 MCAS results available in Edwin Analytics and Dropbox Central at </a:t>
                      </a:r>
                      <a:r>
                        <a:rPr kumimoji="0" lang="en-US" sz="1800" b="0" i="0" u="none" strike="noStrike" kern="1200" cap="none" spc="0" normalizeH="0" baseline="0" noProof="0" dirty="0">
                          <a:ln>
                            <a:noFill/>
                          </a:ln>
                          <a:solidFill>
                            <a:srgbClr val="203B6A"/>
                          </a:solidFill>
                          <a:effectLst/>
                          <a:uLnTx/>
                          <a:uFillTx/>
                          <a:latin typeface="+mn-lt"/>
                          <a:ea typeface="+mn-ea"/>
                          <a:cs typeface="+mn-cs"/>
                          <a:hlinkClick r:id="rId2">
                            <a:extLst>
                              <a:ext uri="{A12FA001-AC4F-418D-AE19-62706E023703}">
                                <ahyp:hlinkClr xmlns:ahyp="http://schemas.microsoft.com/office/drawing/2018/hyperlinkcolor" val="tx"/>
                              </a:ext>
                            </a:extLst>
                          </a:hlinkClick>
                        </a:rPr>
                        <a:t>gateway.edu.state.ma.us</a:t>
                      </a:r>
                      <a:endParaRPr kumimoji="0" lang="en-US" sz="1800" b="0" i="0" u="none" strike="noStrike" kern="1200" cap="none" spc="0" normalizeH="0" baseline="0" noProof="0" dirty="0">
                        <a:ln>
                          <a:noFill/>
                        </a:ln>
                        <a:solidFill>
                          <a:srgbClr val="203B6A"/>
                        </a:solidFill>
                        <a:effectLst/>
                        <a:uLnTx/>
                        <a:uFillTx/>
                        <a:latin typeface="+mn-lt"/>
                        <a:ea typeface="+mn-ea"/>
                        <a:cs typeface="+mn-cs"/>
                      </a:endParaRPr>
                    </a:p>
                  </a:txBody>
                  <a:tcPr marL="73660" marR="73660" marT="9525" marB="0"/>
                </a:tc>
                <a:extLst>
                  <a:ext uri="{0D108BD9-81ED-4DB2-BD59-A6C34878D82A}">
                    <a16:rowId xmlns:a16="http://schemas.microsoft.com/office/drawing/2014/main" val="32594085"/>
                  </a:ext>
                </a:extLst>
              </a:tr>
              <a:tr h="607695">
                <a:tc vMerge="1">
                  <a:txBody>
                    <a:bodyPr/>
                    <a:lstStyle/>
                    <a:p>
                      <a:endParaRPr lang="en-US"/>
                    </a:p>
                  </a:txBody>
                  <a:tcPr/>
                </a:tc>
                <a:tc>
                  <a:txBody>
                    <a:bodyPr/>
                    <a:lstStyle/>
                    <a:p>
                      <a:pPr marL="0" marR="0">
                        <a:lnSpc>
                          <a:spcPct val="107000"/>
                        </a:lnSpc>
                        <a:spcBef>
                          <a:spcPts val="0"/>
                        </a:spcBef>
                        <a:spcAft>
                          <a:spcPts val="800"/>
                        </a:spcAft>
                      </a:pPr>
                      <a:r>
                        <a:rPr lang="en-US" sz="1900">
                          <a:effectLst/>
                        </a:rPr>
                        <a:t>September 21</a:t>
                      </a:r>
                      <a:endParaRPr lang="en-US" sz="1100" b="1">
                        <a:effectLst/>
                        <a:latin typeface="Times New Roman" panose="02020603050405020304" pitchFamily="18" charset="0"/>
                        <a:ea typeface="Calibri" panose="020F0502020204030204" pitchFamily="34" charset="0"/>
                      </a:endParaRPr>
                    </a:p>
                  </a:txBody>
                  <a:tcPr marL="73660" marR="73660" marT="9525" marB="0"/>
                </a:tc>
                <a:tc>
                  <a:txBody>
                    <a:bodyPr/>
                    <a:lstStyle/>
                    <a:p>
                      <a:pPr marL="0" marR="0">
                        <a:lnSpc>
                          <a:spcPct val="107000"/>
                        </a:lnSpc>
                        <a:spcBef>
                          <a:spcPts val="0"/>
                        </a:spcBef>
                        <a:spcAft>
                          <a:spcPts val="800"/>
                        </a:spcAft>
                      </a:pPr>
                      <a:r>
                        <a:rPr lang="en-US" sz="1900" dirty="0">
                          <a:effectLst/>
                        </a:rPr>
                        <a:t>Public release of official spring 2021 MCAS results available on </a:t>
                      </a:r>
                      <a:r>
                        <a:rPr lang="en-US" sz="1900" u="sng" dirty="0">
                          <a:effectLst/>
                          <a:hlinkClick r:id="rId3"/>
                        </a:rPr>
                        <a:t>School and District Profiles</a:t>
                      </a:r>
                      <a:endParaRPr lang="en-US" sz="1100" b="1" dirty="0">
                        <a:effectLst/>
                        <a:latin typeface="Times New Roman" panose="02020603050405020304" pitchFamily="18" charset="0"/>
                        <a:ea typeface="Calibri" panose="020F0502020204030204" pitchFamily="34" charset="0"/>
                      </a:endParaRPr>
                    </a:p>
                  </a:txBody>
                  <a:tcPr marL="73660" marR="73660" marT="9525" marB="0"/>
                </a:tc>
                <a:extLst>
                  <a:ext uri="{0D108BD9-81ED-4DB2-BD59-A6C34878D82A}">
                    <a16:rowId xmlns:a16="http://schemas.microsoft.com/office/drawing/2014/main" val="193949278"/>
                  </a:ext>
                </a:extLst>
              </a:tr>
              <a:tr h="1236345">
                <a:tc vMerge="1">
                  <a:txBody>
                    <a:bodyPr/>
                    <a:lstStyle/>
                    <a:p>
                      <a:endParaRPr lang="en-US"/>
                    </a:p>
                  </a:txBody>
                  <a:tcPr/>
                </a:tc>
                <a:tc>
                  <a:txBody>
                    <a:bodyPr/>
                    <a:lstStyle/>
                    <a:p>
                      <a:pPr marL="0" marR="0">
                        <a:lnSpc>
                          <a:spcPct val="107000"/>
                        </a:lnSpc>
                        <a:spcBef>
                          <a:spcPts val="0"/>
                        </a:spcBef>
                        <a:spcAft>
                          <a:spcPts val="800"/>
                        </a:spcAft>
                      </a:pPr>
                      <a:r>
                        <a:rPr lang="en-US" sz="1900">
                          <a:effectLst/>
                        </a:rPr>
                        <a:t>September 30</a:t>
                      </a:r>
                      <a:endParaRPr lang="en-US" sz="1100" b="1">
                        <a:effectLst/>
                        <a:latin typeface="Times New Roman" panose="02020603050405020304" pitchFamily="18" charset="0"/>
                        <a:ea typeface="Calibri" panose="020F0502020204030204" pitchFamily="34" charset="0"/>
                      </a:endParaRPr>
                    </a:p>
                  </a:txBody>
                  <a:tcPr marL="73660" marR="73660" marT="9525" marB="0"/>
                </a:tc>
                <a:tc>
                  <a:txBody>
                    <a:bodyPr/>
                    <a:lstStyle/>
                    <a:p>
                      <a:pPr marL="0" marR="0">
                        <a:lnSpc>
                          <a:spcPct val="107000"/>
                        </a:lnSpc>
                        <a:spcBef>
                          <a:spcPts val="0"/>
                        </a:spcBef>
                        <a:spcAft>
                          <a:spcPts val="800"/>
                        </a:spcAft>
                      </a:pPr>
                      <a:r>
                        <a:rPr lang="en-US" sz="1900" dirty="0">
                          <a:effectLst/>
                        </a:rPr>
                        <a:t>Districts receive Parent/Guardian Reports; electronic versions of Parent/Guardian Reports are available in </a:t>
                      </a:r>
                      <a:r>
                        <a:rPr lang="en-US" sz="1900" u="sng" dirty="0" err="1">
                          <a:effectLst/>
                          <a:hlinkClick r:id="rId4"/>
                        </a:rPr>
                        <a:t>PearsonAccess</a:t>
                      </a:r>
                      <a:r>
                        <a:rPr lang="en-US" sz="1900" u="sng" dirty="0">
                          <a:effectLst/>
                          <a:hlinkClick r:id="rId4"/>
                        </a:rPr>
                        <a:t> Next</a:t>
                      </a:r>
                      <a:r>
                        <a:rPr lang="en-US" sz="1900" dirty="0">
                          <a:effectLst/>
                        </a:rPr>
                        <a:t>, at the school level, in Published Reports</a:t>
                      </a:r>
                      <a:endParaRPr lang="en-US" sz="1100" b="1" dirty="0">
                        <a:effectLst/>
                        <a:latin typeface="Times New Roman" panose="02020603050405020304" pitchFamily="18" charset="0"/>
                        <a:ea typeface="Calibri" panose="020F0502020204030204" pitchFamily="34" charset="0"/>
                      </a:endParaRPr>
                    </a:p>
                  </a:txBody>
                  <a:tcPr marL="73660" marR="73660" marT="9525" marB="0"/>
                </a:tc>
                <a:extLst>
                  <a:ext uri="{0D108BD9-81ED-4DB2-BD59-A6C34878D82A}">
                    <a16:rowId xmlns:a16="http://schemas.microsoft.com/office/drawing/2014/main" val="613817791"/>
                  </a:ext>
                </a:extLst>
              </a:tr>
            </a:tbl>
          </a:graphicData>
        </a:graphic>
      </p:graphicFrame>
    </p:spTree>
    <p:extLst>
      <p:ext uri="{BB962C8B-B14F-4D97-AF65-F5344CB8AC3E}">
        <p14:creationId xmlns:p14="http://schemas.microsoft.com/office/powerpoint/2010/main" val="2794135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E100F-E6B3-406B-BA64-9FABC81661A1}"/>
              </a:ext>
            </a:extLst>
          </p:cNvPr>
          <p:cNvSpPr>
            <a:spLocks noGrp="1"/>
          </p:cNvSpPr>
          <p:nvPr>
            <p:ph type="title"/>
          </p:nvPr>
        </p:nvSpPr>
        <p:spPr/>
        <p:txBody>
          <a:bodyPr/>
          <a:lstStyle/>
          <a:p>
            <a:r>
              <a:rPr lang="en-US" dirty="0"/>
              <a:t>What’s New in 2021</a:t>
            </a:r>
          </a:p>
        </p:txBody>
      </p:sp>
      <p:sp>
        <p:nvSpPr>
          <p:cNvPr id="3" name="Content Placeholder 2">
            <a:extLst>
              <a:ext uri="{FF2B5EF4-FFF2-40B4-BE49-F238E27FC236}">
                <a16:creationId xmlns:a16="http://schemas.microsoft.com/office/drawing/2014/main" id="{B711134B-F24F-4DB9-9484-358CA4F5457E}"/>
              </a:ext>
            </a:extLst>
          </p:cNvPr>
          <p:cNvSpPr>
            <a:spLocks noGrp="1"/>
          </p:cNvSpPr>
          <p:nvPr>
            <p:ph idx="1"/>
          </p:nvPr>
        </p:nvSpPr>
        <p:spPr>
          <a:xfrm>
            <a:off x="393405" y="1230403"/>
            <a:ext cx="11545310" cy="5049746"/>
          </a:xfrm>
        </p:spPr>
        <p:txBody>
          <a:bodyPr/>
          <a:lstStyle/>
          <a:p>
            <a:r>
              <a:rPr lang="en-US" sz="2800" dirty="0"/>
              <a:t>Extended administration timeline</a:t>
            </a:r>
          </a:p>
          <a:p>
            <a:r>
              <a:rPr lang="en-US" sz="2800" dirty="0"/>
              <a:t>Students in grades 3–8 were randomly assigned one session of a regular two-session test in ELA, Math, and STE</a:t>
            </a:r>
          </a:p>
          <a:p>
            <a:r>
              <a:rPr lang="en-US" sz="2800" dirty="0"/>
              <a:t>Students in grades 3–8 learning remotely could take computer-based tests at home (one of six states)</a:t>
            </a:r>
          </a:p>
          <a:p>
            <a:pPr lvl="1"/>
            <a:r>
              <a:rPr lang="en-US" sz="2400" dirty="0"/>
              <a:t>Approximately 20% of students took the test remotely</a:t>
            </a:r>
          </a:p>
          <a:p>
            <a:pPr lvl="1"/>
            <a:r>
              <a:rPr lang="en-US" sz="2400" dirty="0"/>
              <a:t>Test administrators monitored administration using an audio/video-based platform (Zoom, etc.)</a:t>
            </a:r>
          </a:p>
          <a:p>
            <a:pPr lvl="1"/>
            <a:r>
              <a:rPr lang="en-US" sz="2400" dirty="0"/>
              <a:t>Grade10 remained a two-session, in-school test</a:t>
            </a:r>
          </a:p>
          <a:p>
            <a:r>
              <a:rPr lang="en-US" sz="2800" dirty="0"/>
              <a:t>SGP calculated using a 2-3 prior-year baseline (gr. 5–8 and 10)</a:t>
            </a:r>
          </a:p>
          <a:p>
            <a:r>
              <a:rPr lang="en-US" sz="2800" dirty="0"/>
              <a:t>Redesigned parent/guardian report for grades 3–8</a:t>
            </a:r>
          </a:p>
          <a:p>
            <a:endParaRPr lang="en-US" dirty="0"/>
          </a:p>
        </p:txBody>
      </p:sp>
      <p:sp>
        <p:nvSpPr>
          <p:cNvPr id="4" name="Slide Number Placeholder 3">
            <a:extLst>
              <a:ext uri="{FF2B5EF4-FFF2-40B4-BE49-F238E27FC236}">
                <a16:creationId xmlns:a16="http://schemas.microsoft.com/office/drawing/2014/main" id="{E05F9F44-B42B-46DD-B8B5-3165C90831E2}"/>
              </a:ext>
            </a:extLst>
          </p:cNvPr>
          <p:cNvSpPr>
            <a:spLocks noGrp="1"/>
          </p:cNvSpPr>
          <p:nvPr>
            <p:ph type="sldNum" sz="quarter" idx="12"/>
          </p:nvPr>
        </p:nvSpPr>
        <p:spPr/>
        <p:txBody>
          <a:bodyPr/>
          <a:lstStyle/>
          <a:p>
            <a:fld id="{FF27229C-EC7B-4063-A33B-28A5E87E32ED}" type="slidenum">
              <a:rPr lang="zh-CN" altLang="en-US" smtClean="0"/>
              <a:pPr/>
              <a:t>6</a:t>
            </a:fld>
            <a:endParaRPr lang="zh-CN" altLang="en-US" dirty="0"/>
          </a:p>
        </p:txBody>
      </p:sp>
    </p:spTree>
    <p:extLst>
      <p:ext uri="{BB962C8B-B14F-4D97-AF65-F5344CB8AC3E}">
        <p14:creationId xmlns:p14="http://schemas.microsoft.com/office/powerpoint/2010/main" val="3023623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E100F-E6B3-406B-BA64-9FABC81661A1}"/>
              </a:ext>
            </a:extLst>
          </p:cNvPr>
          <p:cNvSpPr>
            <a:spLocks noGrp="1"/>
          </p:cNvSpPr>
          <p:nvPr>
            <p:ph type="title"/>
          </p:nvPr>
        </p:nvSpPr>
        <p:spPr/>
        <p:txBody>
          <a:bodyPr/>
          <a:lstStyle/>
          <a:p>
            <a:r>
              <a:rPr lang="en-US" dirty="0"/>
              <a:t>What’s New in 2021 (continued)</a:t>
            </a:r>
          </a:p>
        </p:txBody>
      </p:sp>
      <p:sp>
        <p:nvSpPr>
          <p:cNvPr id="3" name="Content Placeholder 2">
            <a:extLst>
              <a:ext uri="{FF2B5EF4-FFF2-40B4-BE49-F238E27FC236}">
                <a16:creationId xmlns:a16="http://schemas.microsoft.com/office/drawing/2014/main" id="{B711134B-F24F-4DB9-9484-358CA4F5457E}"/>
              </a:ext>
            </a:extLst>
          </p:cNvPr>
          <p:cNvSpPr>
            <a:spLocks noGrp="1"/>
          </p:cNvSpPr>
          <p:nvPr>
            <p:ph idx="1"/>
          </p:nvPr>
        </p:nvSpPr>
        <p:spPr>
          <a:xfrm>
            <a:off x="393405" y="1230403"/>
            <a:ext cx="11545310" cy="5049746"/>
          </a:xfrm>
        </p:spPr>
        <p:txBody>
          <a:bodyPr/>
          <a:lstStyle/>
          <a:p>
            <a:r>
              <a:rPr lang="en-US" dirty="0"/>
              <a:t>Grade 11 students took next generation or legacy tests for scholarship purposes. </a:t>
            </a:r>
          </a:p>
          <a:p>
            <a:pPr lvl="1"/>
            <a:r>
              <a:rPr lang="en-US" dirty="0"/>
              <a:t>Depending on subject, approximately 6,900–7,500 participated</a:t>
            </a:r>
          </a:p>
          <a:p>
            <a:r>
              <a:rPr lang="en-US" dirty="0"/>
              <a:t>Student rosters now available only in Edwin (IT621–IT626)</a:t>
            </a:r>
          </a:p>
          <a:p>
            <a:pPr lvl="1"/>
            <a:r>
              <a:rPr lang="en-US" dirty="0"/>
              <a:t>View or save as.PDF; .XLSX; .CSV</a:t>
            </a:r>
          </a:p>
          <a:p>
            <a:pPr lvl="1"/>
            <a:r>
              <a:rPr lang="en-US" dirty="0"/>
              <a:t>No longer posted to DropBox Central</a:t>
            </a:r>
          </a:p>
          <a:p>
            <a:endParaRPr lang="en-US" dirty="0"/>
          </a:p>
        </p:txBody>
      </p:sp>
      <p:sp>
        <p:nvSpPr>
          <p:cNvPr id="4" name="Slide Number Placeholder 3">
            <a:extLst>
              <a:ext uri="{FF2B5EF4-FFF2-40B4-BE49-F238E27FC236}">
                <a16:creationId xmlns:a16="http://schemas.microsoft.com/office/drawing/2014/main" id="{E05F9F44-B42B-46DD-B8B5-3165C90831E2}"/>
              </a:ext>
            </a:extLst>
          </p:cNvPr>
          <p:cNvSpPr>
            <a:spLocks noGrp="1"/>
          </p:cNvSpPr>
          <p:nvPr>
            <p:ph type="sldNum" sz="quarter" idx="12"/>
          </p:nvPr>
        </p:nvSpPr>
        <p:spPr/>
        <p:txBody>
          <a:bodyPr/>
          <a:lstStyle/>
          <a:p>
            <a:fld id="{FF27229C-EC7B-4063-A33B-28A5E87E32ED}" type="slidenum">
              <a:rPr lang="zh-CN" altLang="en-US" smtClean="0"/>
              <a:pPr/>
              <a:t>7</a:t>
            </a:fld>
            <a:endParaRPr lang="zh-CN" altLang="en-US" dirty="0"/>
          </a:p>
        </p:txBody>
      </p:sp>
    </p:spTree>
    <p:extLst>
      <p:ext uri="{BB962C8B-B14F-4D97-AF65-F5344CB8AC3E}">
        <p14:creationId xmlns:p14="http://schemas.microsoft.com/office/powerpoint/2010/main" val="3107960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EE349-E566-4C1B-94CC-8EFF792DF0F1}"/>
              </a:ext>
            </a:extLst>
          </p:cNvPr>
          <p:cNvSpPr>
            <a:spLocks noGrp="1"/>
          </p:cNvSpPr>
          <p:nvPr>
            <p:ph type="title"/>
          </p:nvPr>
        </p:nvSpPr>
        <p:spPr/>
        <p:txBody>
          <a:bodyPr/>
          <a:lstStyle/>
          <a:p>
            <a:r>
              <a:rPr lang="en-US" dirty="0"/>
              <a:t>Frequently Asked Questions</a:t>
            </a:r>
          </a:p>
        </p:txBody>
      </p:sp>
      <p:sp>
        <p:nvSpPr>
          <p:cNvPr id="3" name="Content Placeholder 2">
            <a:extLst>
              <a:ext uri="{FF2B5EF4-FFF2-40B4-BE49-F238E27FC236}">
                <a16:creationId xmlns:a16="http://schemas.microsoft.com/office/drawing/2014/main" id="{A16AE3EB-BDAB-4AA5-B040-719EA992C11C}"/>
              </a:ext>
            </a:extLst>
          </p:cNvPr>
          <p:cNvSpPr>
            <a:spLocks noGrp="1"/>
          </p:cNvSpPr>
          <p:nvPr>
            <p:ph idx="1"/>
          </p:nvPr>
        </p:nvSpPr>
        <p:spPr/>
        <p:txBody>
          <a:bodyPr/>
          <a:lstStyle/>
          <a:p>
            <a:r>
              <a:rPr lang="en-US" dirty="0"/>
              <a:t>Why is DESE making these data public?</a:t>
            </a:r>
          </a:p>
          <a:p>
            <a:r>
              <a:rPr lang="en-US" dirty="0"/>
              <a:t>Are the grades 3-8 data “reliable” to be used?</a:t>
            </a:r>
          </a:p>
          <a:p>
            <a:r>
              <a:rPr lang="en-US" dirty="0"/>
              <a:t>Is something different with the SGPs this year?</a:t>
            </a:r>
          </a:p>
          <a:p>
            <a:r>
              <a:rPr lang="en-US" dirty="0"/>
              <a:t>How will these data be used in the accountability system?</a:t>
            </a:r>
          </a:p>
          <a:p>
            <a:r>
              <a:rPr lang="en-US" dirty="0"/>
              <a:t>Will there be explanatory documents to assist us?</a:t>
            </a:r>
          </a:p>
        </p:txBody>
      </p:sp>
      <p:sp>
        <p:nvSpPr>
          <p:cNvPr id="4" name="Slide Number Placeholder 3">
            <a:extLst>
              <a:ext uri="{FF2B5EF4-FFF2-40B4-BE49-F238E27FC236}">
                <a16:creationId xmlns:a16="http://schemas.microsoft.com/office/drawing/2014/main" id="{85F63F80-F482-4C2E-82DA-3E725FE7F5FF}"/>
              </a:ext>
            </a:extLst>
          </p:cNvPr>
          <p:cNvSpPr>
            <a:spLocks noGrp="1"/>
          </p:cNvSpPr>
          <p:nvPr>
            <p:ph type="sldNum" sz="quarter" idx="12"/>
          </p:nvPr>
        </p:nvSpPr>
        <p:spPr/>
        <p:txBody>
          <a:bodyPr/>
          <a:lstStyle/>
          <a:p>
            <a:fld id="{FF27229C-EC7B-4063-A33B-28A5E87E32ED}" type="slidenum">
              <a:rPr lang="zh-CN" altLang="en-US" smtClean="0"/>
              <a:pPr/>
              <a:t>8</a:t>
            </a:fld>
            <a:endParaRPr lang="zh-CN" altLang="en-US" dirty="0"/>
          </a:p>
        </p:txBody>
      </p:sp>
    </p:spTree>
    <p:extLst>
      <p:ext uri="{BB962C8B-B14F-4D97-AF65-F5344CB8AC3E}">
        <p14:creationId xmlns:p14="http://schemas.microsoft.com/office/powerpoint/2010/main" val="2099476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E100F-E6B3-406B-BA64-9FABC81661A1}"/>
              </a:ext>
            </a:extLst>
          </p:cNvPr>
          <p:cNvSpPr>
            <a:spLocks noGrp="1"/>
          </p:cNvSpPr>
          <p:nvPr>
            <p:ph type="title"/>
          </p:nvPr>
        </p:nvSpPr>
        <p:spPr/>
        <p:txBody>
          <a:bodyPr/>
          <a:lstStyle/>
          <a:p>
            <a:r>
              <a:rPr lang="en-US" dirty="0"/>
              <a:t>Edwin Analytics Updated</a:t>
            </a:r>
          </a:p>
        </p:txBody>
      </p:sp>
      <p:sp>
        <p:nvSpPr>
          <p:cNvPr id="3" name="Content Placeholder 2">
            <a:extLst>
              <a:ext uri="{FF2B5EF4-FFF2-40B4-BE49-F238E27FC236}">
                <a16:creationId xmlns:a16="http://schemas.microsoft.com/office/drawing/2014/main" id="{B711134B-F24F-4DB9-9484-358CA4F5457E}"/>
              </a:ext>
            </a:extLst>
          </p:cNvPr>
          <p:cNvSpPr>
            <a:spLocks noGrp="1"/>
          </p:cNvSpPr>
          <p:nvPr>
            <p:ph idx="1"/>
          </p:nvPr>
        </p:nvSpPr>
        <p:spPr>
          <a:xfrm>
            <a:off x="393405" y="968830"/>
            <a:ext cx="11545310" cy="5049746"/>
          </a:xfrm>
        </p:spPr>
        <p:txBody>
          <a:bodyPr/>
          <a:lstStyle/>
          <a:p>
            <a:pPr marL="0" indent="0">
              <a:buNone/>
            </a:pPr>
            <a:r>
              <a:rPr lang="en-US" b="1" dirty="0">
                <a:solidFill>
                  <a:srgbClr val="202020"/>
                </a:solidFill>
                <a:effectLst/>
                <a:latin typeface="+mn-lt"/>
                <a:ea typeface="Times New Roman" panose="02020603050405020304" pitchFamily="18" charset="0"/>
              </a:rPr>
              <a:t>Edwin Analytics Updated User Interface; Report Redesign</a:t>
            </a:r>
          </a:p>
          <a:p>
            <a:r>
              <a:rPr lang="en-US" dirty="0">
                <a:solidFill>
                  <a:srgbClr val="202020"/>
                </a:solidFill>
                <a:effectLst/>
                <a:latin typeface="+mn-lt"/>
                <a:ea typeface="Times New Roman" panose="02020603050405020304" pitchFamily="18" charset="0"/>
              </a:rPr>
              <a:t>Home page looks different; reports remain organized by content area.</a:t>
            </a:r>
          </a:p>
          <a:p>
            <a:r>
              <a:rPr lang="en-US" dirty="0">
                <a:solidFill>
                  <a:srgbClr val="202020"/>
                </a:solidFill>
                <a:effectLst/>
                <a:latin typeface="+mn-lt"/>
                <a:ea typeface="Times New Roman" panose="02020603050405020304" pitchFamily="18" charset="0"/>
              </a:rPr>
              <a:t>Report prompts/filters integrated into the report (top)</a:t>
            </a:r>
            <a:endParaRPr lang="en-US" dirty="0"/>
          </a:p>
          <a:p>
            <a:r>
              <a:rPr lang="en-US" dirty="0">
                <a:solidFill>
                  <a:srgbClr val="202020"/>
                </a:solidFill>
                <a:effectLst/>
                <a:latin typeface="+mn-lt"/>
                <a:ea typeface="Times New Roman" panose="02020603050405020304" pitchFamily="18" charset="0"/>
              </a:rPr>
              <a:t>Some reports have been modified and combined </a:t>
            </a:r>
          </a:p>
          <a:p>
            <a:pPr lvl="1"/>
            <a:r>
              <a:rPr lang="en-US" dirty="0">
                <a:solidFill>
                  <a:srgbClr val="202020"/>
                </a:solidFill>
                <a:effectLst/>
                <a:latin typeface="+mn-lt"/>
                <a:ea typeface="Times New Roman" panose="02020603050405020304" pitchFamily="18" charset="0"/>
              </a:rPr>
              <a:t>Separate school/district reports integrated into a single report with a school/district filter</a:t>
            </a:r>
            <a:endParaRPr lang="en-US" dirty="0"/>
          </a:p>
          <a:p>
            <a:r>
              <a:rPr lang="en-US" dirty="0">
                <a:latin typeface="+mn-lt"/>
              </a:rPr>
              <a:t>Most</a:t>
            </a:r>
            <a:r>
              <a:rPr lang="en-US" dirty="0">
                <a:solidFill>
                  <a:srgbClr val="202020"/>
                </a:solidFill>
                <a:effectLst/>
                <a:latin typeface="+mn-lt"/>
                <a:ea typeface="Times New Roman" panose="02020603050405020304" pitchFamily="18" charset="0"/>
              </a:rPr>
              <a:t> </a:t>
            </a:r>
            <a:r>
              <a:rPr lang="en-US" dirty="0">
                <a:latin typeface="+mn-lt"/>
              </a:rPr>
              <a:t>reports replicate legacy reports or introduce requested enhancements</a:t>
            </a:r>
          </a:p>
          <a:p>
            <a:r>
              <a:rPr lang="en-US" dirty="0"/>
              <a:t>View or save as.PDF; .XLSX; .CSV</a:t>
            </a:r>
          </a:p>
          <a:p>
            <a:endParaRPr lang="en-US" dirty="0">
              <a:latin typeface="+mn-lt"/>
            </a:endParaRPr>
          </a:p>
        </p:txBody>
      </p:sp>
      <p:sp>
        <p:nvSpPr>
          <p:cNvPr id="4" name="Slide Number Placeholder 3">
            <a:extLst>
              <a:ext uri="{FF2B5EF4-FFF2-40B4-BE49-F238E27FC236}">
                <a16:creationId xmlns:a16="http://schemas.microsoft.com/office/drawing/2014/main" id="{E05F9F44-B42B-46DD-B8B5-3165C90831E2}"/>
              </a:ext>
            </a:extLst>
          </p:cNvPr>
          <p:cNvSpPr>
            <a:spLocks noGrp="1"/>
          </p:cNvSpPr>
          <p:nvPr>
            <p:ph type="sldNum" sz="quarter" idx="12"/>
          </p:nvPr>
        </p:nvSpPr>
        <p:spPr/>
        <p:txBody>
          <a:bodyPr/>
          <a:lstStyle/>
          <a:p>
            <a:fld id="{FF27229C-EC7B-4063-A33B-28A5E87E32ED}" type="slidenum">
              <a:rPr lang="zh-CN" altLang="en-US" smtClean="0"/>
              <a:pPr/>
              <a:t>9</a:t>
            </a:fld>
            <a:endParaRPr lang="zh-CN" altLang="en-US" dirty="0"/>
          </a:p>
        </p:txBody>
      </p:sp>
    </p:spTree>
    <p:extLst>
      <p:ext uri="{BB962C8B-B14F-4D97-AF65-F5344CB8AC3E}">
        <p14:creationId xmlns:p14="http://schemas.microsoft.com/office/powerpoint/2010/main" val="3934760997"/>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ESE PowerPoint Template 2017</Template>
  <TotalTime>102617</TotalTime>
  <Words>1771</Words>
  <Application>Microsoft Office PowerPoint</Application>
  <PresentationFormat>Widescreen</PresentationFormat>
  <Paragraphs>417</Paragraphs>
  <Slides>24</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等线</vt:lpstr>
      <vt:lpstr>Arial</vt:lpstr>
      <vt:lpstr>Calibri</vt:lpstr>
      <vt:lpstr>Courier New</vt:lpstr>
      <vt:lpstr>Segoe</vt:lpstr>
      <vt:lpstr>Segoe SemiBold</vt:lpstr>
      <vt:lpstr>Segoe UI</vt:lpstr>
      <vt:lpstr>Segoe UI Semibold</vt:lpstr>
      <vt:lpstr>Times New Roman</vt:lpstr>
      <vt:lpstr>Wingdings</vt:lpstr>
      <vt:lpstr>ESE​​</vt:lpstr>
      <vt:lpstr>2021 MCAS Reporting Call for Superintendents, Principals and Test Coordinators</vt:lpstr>
      <vt:lpstr>Logistics for This Session</vt:lpstr>
      <vt:lpstr>Presenters</vt:lpstr>
      <vt:lpstr>Today’s Call</vt:lpstr>
      <vt:lpstr>Important Dates</vt:lpstr>
      <vt:lpstr>What’s New in 2021</vt:lpstr>
      <vt:lpstr>What’s New in 2021 (continued)</vt:lpstr>
      <vt:lpstr>Frequently Asked Questions</vt:lpstr>
      <vt:lpstr>Edwin Analytics Updated</vt:lpstr>
      <vt:lpstr>Redesigned Parent/Guardian Report for Grades 3–8</vt:lpstr>
      <vt:lpstr>Grade 5 Parent/Guardian Report—Page 1 Redacted </vt:lpstr>
      <vt:lpstr>Grade 5 Parent/Guardian Report—Page 2 Redacted (continued)</vt:lpstr>
      <vt:lpstr>2021 MCAS Participation</vt:lpstr>
      <vt:lpstr>2021 ELA MCAS Achievement Levels by Grade</vt:lpstr>
      <vt:lpstr>ELA Change in Achievement Levels, 2019 to 2021</vt:lpstr>
      <vt:lpstr>2021 Mathematics MCAS Achievement Levels by Grade</vt:lpstr>
      <vt:lpstr>Mathematics Change in Achievement Levels, 2019 to 2021</vt:lpstr>
      <vt:lpstr>Change in Average Scaled Score 2019 to 2021</vt:lpstr>
      <vt:lpstr>2021 Growth Calculated Using Baseline SGP</vt:lpstr>
      <vt:lpstr>Growth Illustration: 2019 Cohort vs. 2021 Baseline SGP</vt:lpstr>
      <vt:lpstr>Interim CD Standard for the Classes of 2022 and 2023 (unchanged)</vt:lpstr>
      <vt:lpstr>Available Resources</vt:lpstr>
      <vt:lpstr>   Questions and Answers</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Next-Generation MCAS: High School Testing Reporting Calls</dc:title>
  <dc:creator>DESE</dc:creator>
  <cp:lastModifiedBy>Zou, Dong (EOE)</cp:lastModifiedBy>
  <cp:revision>888</cp:revision>
  <cp:lastPrinted>2019-09-17T18:55:46Z</cp:lastPrinted>
  <dcterms:created xsi:type="dcterms:W3CDTF">2017-11-03T16:09:20Z</dcterms:created>
  <dcterms:modified xsi:type="dcterms:W3CDTF">2021-10-05T19:50:17Z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Oct 5 2021</vt:lpwstr>
  </property>
</Properties>
</file>