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handoutMasterIdLst>
    <p:handoutMasterId r:id="rId28"/>
  </p:handoutMasterIdLst>
  <p:sldIdLst>
    <p:sldId id="256" r:id="rId5"/>
    <p:sldId id="262" r:id="rId6"/>
    <p:sldId id="276" r:id="rId7"/>
    <p:sldId id="263" r:id="rId8"/>
    <p:sldId id="264" r:id="rId9"/>
    <p:sldId id="274" r:id="rId10"/>
    <p:sldId id="259" r:id="rId11"/>
    <p:sldId id="1335" r:id="rId12"/>
    <p:sldId id="277" r:id="rId13"/>
    <p:sldId id="265" r:id="rId14"/>
    <p:sldId id="266" r:id="rId15"/>
    <p:sldId id="261" r:id="rId16"/>
    <p:sldId id="4676" r:id="rId17"/>
    <p:sldId id="1292" r:id="rId18"/>
    <p:sldId id="1251" r:id="rId19"/>
    <p:sldId id="1286" r:id="rId20"/>
    <p:sldId id="1290" r:id="rId21"/>
    <p:sldId id="1289" r:id="rId22"/>
    <p:sldId id="1275" r:id="rId23"/>
    <p:sldId id="1269" r:id="rId24"/>
    <p:sldId id="1291" r:id="rId25"/>
    <p:sldId id="2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397E7"/>
    <a:srgbClr val="AFCBFD"/>
    <a:srgbClr val="93A9FF"/>
    <a:srgbClr val="86A9E2"/>
    <a:srgbClr val="3647B6"/>
    <a:srgbClr val="494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8E3A48-E342-47D9-96D3-04FDB38633E2}" v="5" dt="2024-10-18T16:46:21.5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447" autoAdjust="0"/>
  </p:normalViewPr>
  <p:slideViewPr>
    <p:cSldViewPr snapToGrid="0">
      <p:cViewPr varScale="1">
        <p:scale>
          <a:sx n="95" d="100"/>
          <a:sy n="95" d="100"/>
        </p:scale>
        <p:origin x="156" y="294"/>
      </p:cViewPr>
      <p:guideLst/>
    </p:cSldViewPr>
  </p:slideViewPr>
  <p:outlineViewPr>
    <p:cViewPr>
      <p:scale>
        <a:sx n="33" d="100"/>
        <a:sy n="33" d="100"/>
      </p:scale>
      <p:origin x="0" y="-82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lychaty, Robert (DESE)" userId="4b7f82dc-9b90-4364-a63e-8be2ecd61eb5" providerId="ADAL" clId="{E68E3A48-E342-47D9-96D3-04FDB38633E2}"/>
    <pc:docChg chg="undo custSel addSld delSld modSld sldOrd">
      <pc:chgData name="Pelychaty, Robert (DESE)" userId="4b7f82dc-9b90-4364-a63e-8be2ecd61eb5" providerId="ADAL" clId="{E68E3A48-E342-47D9-96D3-04FDB38633E2}" dt="2024-10-18T16:47:11.971" v="404" actId="20577"/>
      <pc:docMkLst>
        <pc:docMk/>
      </pc:docMkLst>
      <pc:sldChg chg="modSp mod">
        <pc:chgData name="Pelychaty, Robert (DESE)" userId="4b7f82dc-9b90-4364-a63e-8be2ecd61eb5" providerId="ADAL" clId="{E68E3A48-E342-47D9-96D3-04FDB38633E2}" dt="2024-10-18T16:43:42.456" v="224" actId="14100"/>
        <pc:sldMkLst>
          <pc:docMk/>
          <pc:sldMk cId="3472057045" sldId="256"/>
        </pc:sldMkLst>
        <pc:spChg chg="mod">
          <ac:chgData name="Pelychaty, Robert (DESE)" userId="4b7f82dc-9b90-4364-a63e-8be2ecd61eb5" providerId="ADAL" clId="{E68E3A48-E342-47D9-96D3-04FDB38633E2}" dt="2024-10-18T16:43:42.456" v="224" actId="14100"/>
          <ac:spMkLst>
            <pc:docMk/>
            <pc:sldMk cId="3472057045" sldId="256"/>
            <ac:spMk id="2" creationId="{014B4766-0EE3-8028-2E23-5FACFF09600A}"/>
          </ac:spMkLst>
        </pc:spChg>
      </pc:sldChg>
      <pc:sldChg chg="modSp mod">
        <pc:chgData name="Pelychaty, Robert (DESE)" userId="4b7f82dc-9b90-4364-a63e-8be2ecd61eb5" providerId="ADAL" clId="{E68E3A48-E342-47D9-96D3-04FDB38633E2}" dt="2024-10-18T16:19:55.189" v="67" actId="2711"/>
        <pc:sldMkLst>
          <pc:docMk/>
          <pc:sldMk cId="3344633170" sldId="259"/>
        </pc:sldMkLst>
        <pc:spChg chg="mod">
          <ac:chgData name="Pelychaty, Robert (DESE)" userId="4b7f82dc-9b90-4364-a63e-8be2ecd61eb5" providerId="ADAL" clId="{E68E3A48-E342-47D9-96D3-04FDB38633E2}" dt="2024-10-18T16:19:55.189" v="67" actId="2711"/>
          <ac:spMkLst>
            <pc:docMk/>
            <pc:sldMk cId="3344633170" sldId="259"/>
            <ac:spMk id="2" creationId="{7642CB58-A052-D5E6-68A1-3F013147C161}"/>
          </ac:spMkLst>
        </pc:spChg>
        <pc:spChg chg="mod">
          <ac:chgData name="Pelychaty, Robert (DESE)" userId="4b7f82dc-9b90-4364-a63e-8be2ecd61eb5" providerId="ADAL" clId="{E68E3A48-E342-47D9-96D3-04FDB38633E2}" dt="2024-10-18T16:19:49.746" v="66" actId="12"/>
          <ac:spMkLst>
            <pc:docMk/>
            <pc:sldMk cId="3344633170" sldId="259"/>
            <ac:spMk id="3" creationId="{016D24D2-B23A-7E18-05C3-1A77A0F61E79}"/>
          </ac:spMkLst>
        </pc:spChg>
      </pc:sldChg>
      <pc:sldChg chg="del">
        <pc:chgData name="Pelychaty, Robert (DESE)" userId="4b7f82dc-9b90-4364-a63e-8be2ecd61eb5" providerId="ADAL" clId="{E68E3A48-E342-47D9-96D3-04FDB38633E2}" dt="2024-10-18T16:29:06.899" v="192" actId="47"/>
        <pc:sldMkLst>
          <pc:docMk/>
          <pc:sldMk cId="4086479608" sldId="260"/>
        </pc:sldMkLst>
      </pc:sldChg>
      <pc:sldChg chg="modSp mod">
        <pc:chgData name="Pelychaty, Robert (DESE)" userId="4b7f82dc-9b90-4364-a63e-8be2ecd61eb5" providerId="ADAL" clId="{E68E3A48-E342-47D9-96D3-04FDB38633E2}" dt="2024-10-18T16:22:49.307" v="135" actId="20577"/>
        <pc:sldMkLst>
          <pc:docMk/>
          <pc:sldMk cId="1766890895" sldId="261"/>
        </pc:sldMkLst>
        <pc:spChg chg="mod">
          <ac:chgData name="Pelychaty, Robert (DESE)" userId="4b7f82dc-9b90-4364-a63e-8be2ecd61eb5" providerId="ADAL" clId="{E68E3A48-E342-47D9-96D3-04FDB38633E2}" dt="2024-10-18T16:22:49.307" v="135" actId="20577"/>
          <ac:spMkLst>
            <pc:docMk/>
            <pc:sldMk cId="1766890895" sldId="261"/>
            <ac:spMk id="2" creationId="{75F77C0A-F34B-2B3F-484B-7459BE442120}"/>
          </ac:spMkLst>
        </pc:spChg>
        <pc:spChg chg="mod">
          <ac:chgData name="Pelychaty, Robert (DESE)" userId="4b7f82dc-9b90-4364-a63e-8be2ecd61eb5" providerId="ADAL" clId="{E68E3A48-E342-47D9-96D3-04FDB38633E2}" dt="2024-10-18T16:20:15.203" v="70" actId="2711"/>
          <ac:spMkLst>
            <pc:docMk/>
            <pc:sldMk cId="1766890895" sldId="261"/>
            <ac:spMk id="3" creationId="{3C12215C-BFD8-5049-8C86-A7DCAA965350}"/>
          </ac:spMkLst>
        </pc:spChg>
      </pc:sldChg>
      <pc:sldChg chg="modSp mod modClrScheme chgLayout">
        <pc:chgData name="Pelychaty, Robert (DESE)" userId="4b7f82dc-9b90-4364-a63e-8be2ecd61eb5" providerId="ADAL" clId="{E68E3A48-E342-47D9-96D3-04FDB38633E2}" dt="2024-10-18T16:43:14.518" v="214" actId="20577"/>
        <pc:sldMkLst>
          <pc:docMk/>
          <pc:sldMk cId="4072223035" sldId="262"/>
        </pc:sldMkLst>
        <pc:spChg chg="mod ord">
          <ac:chgData name="Pelychaty, Robert (DESE)" userId="4b7f82dc-9b90-4364-a63e-8be2ecd61eb5" providerId="ADAL" clId="{E68E3A48-E342-47D9-96D3-04FDB38633E2}" dt="2024-10-18T16:23:49.332" v="140" actId="700"/>
          <ac:spMkLst>
            <pc:docMk/>
            <pc:sldMk cId="4072223035" sldId="262"/>
            <ac:spMk id="2" creationId="{BB86720C-5D3F-4723-25A7-58B7BBBDCBE4}"/>
          </ac:spMkLst>
        </pc:spChg>
        <pc:spChg chg="mod ord">
          <ac:chgData name="Pelychaty, Robert (DESE)" userId="4b7f82dc-9b90-4364-a63e-8be2ecd61eb5" providerId="ADAL" clId="{E68E3A48-E342-47D9-96D3-04FDB38633E2}" dt="2024-10-18T16:43:14.518" v="214" actId="20577"/>
          <ac:spMkLst>
            <pc:docMk/>
            <pc:sldMk cId="4072223035" sldId="262"/>
            <ac:spMk id="3" creationId="{FC113757-816C-0655-41B5-8B599F9DACA1}"/>
          </ac:spMkLst>
        </pc:spChg>
      </pc:sldChg>
      <pc:sldChg chg="modSp mod">
        <pc:chgData name="Pelychaty, Robert (DESE)" userId="4b7f82dc-9b90-4364-a63e-8be2ecd61eb5" providerId="ADAL" clId="{E68E3A48-E342-47D9-96D3-04FDB38633E2}" dt="2024-10-18T16:44:01.749" v="226" actId="1076"/>
        <pc:sldMkLst>
          <pc:docMk/>
          <pc:sldMk cId="221176833" sldId="263"/>
        </pc:sldMkLst>
        <pc:spChg chg="mod">
          <ac:chgData name="Pelychaty, Robert (DESE)" userId="4b7f82dc-9b90-4364-a63e-8be2ecd61eb5" providerId="ADAL" clId="{E68E3A48-E342-47D9-96D3-04FDB38633E2}" dt="2024-10-18T16:18:38.957" v="61" actId="12"/>
          <ac:spMkLst>
            <pc:docMk/>
            <pc:sldMk cId="221176833" sldId="263"/>
            <ac:spMk id="2" creationId="{75F77C0A-F34B-2B3F-484B-7459BE442120}"/>
          </ac:spMkLst>
        </pc:spChg>
        <pc:spChg chg="mod">
          <ac:chgData name="Pelychaty, Robert (DESE)" userId="4b7f82dc-9b90-4364-a63e-8be2ecd61eb5" providerId="ADAL" clId="{E68E3A48-E342-47D9-96D3-04FDB38633E2}" dt="2024-10-18T16:44:01.749" v="226" actId="1076"/>
          <ac:spMkLst>
            <pc:docMk/>
            <pc:sldMk cId="221176833" sldId="263"/>
            <ac:spMk id="3" creationId="{3C12215C-BFD8-5049-8C86-A7DCAA965350}"/>
          </ac:spMkLst>
        </pc:spChg>
      </pc:sldChg>
      <pc:sldChg chg="modSp mod">
        <pc:chgData name="Pelychaty, Robert (DESE)" userId="4b7f82dc-9b90-4364-a63e-8be2ecd61eb5" providerId="ADAL" clId="{E68E3A48-E342-47D9-96D3-04FDB38633E2}" dt="2024-10-18T16:44:09.867" v="227" actId="1076"/>
        <pc:sldMkLst>
          <pc:docMk/>
          <pc:sldMk cId="2699846241" sldId="264"/>
        </pc:sldMkLst>
        <pc:spChg chg="mod">
          <ac:chgData name="Pelychaty, Robert (DESE)" userId="4b7f82dc-9b90-4364-a63e-8be2ecd61eb5" providerId="ADAL" clId="{E68E3A48-E342-47D9-96D3-04FDB38633E2}" dt="2024-10-18T16:44:09.867" v="227" actId="1076"/>
          <ac:spMkLst>
            <pc:docMk/>
            <pc:sldMk cId="2699846241" sldId="264"/>
            <ac:spMk id="2" creationId="{FAE4BB1B-D886-45CA-B112-E6DEC8578F97}"/>
          </ac:spMkLst>
        </pc:spChg>
        <pc:spChg chg="mod">
          <ac:chgData name="Pelychaty, Robert (DESE)" userId="4b7f82dc-9b90-4364-a63e-8be2ecd61eb5" providerId="ADAL" clId="{E68E3A48-E342-47D9-96D3-04FDB38633E2}" dt="2024-10-18T16:19:13.586" v="64" actId="12"/>
          <ac:spMkLst>
            <pc:docMk/>
            <pc:sldMk cId="2699846241" sldId="264"/>
            <ac:spMk id="3" creationId="{4D44DDBC-C6C5-4B90-9B07-B7657082C0B7}"/>
          </ac:spMkLst>
        </pc:spChg>
      </pc:sldChg>
      <pc:sldChg chg="modSp mod">
        <pc:chgData name="Pelychaty, Robert (DESE)" userId="4b7f82dc-9b90-4364-a63e-8be2ecd61eb5" providerId="ADAL" clId="{E68E3A48-E342-47D9-96D3-04FDB38633E2}" dt="2024-10-18T16:17:26.435" v="55" actId="2711"/>
        <pc:sldMkLst>
          <pc:docMk/>
          <pc:sldMk cId="172823109" sldId="265"/>
        </pc:sldMkLst>
        <pc:spChg chg="mod">
          <ac:chgData name="Pelychaty, Robert (DESE)" userId="4b7f82dc-9b90-4364-a63e-8be2ecd61eb5" providerId="ADAL" clId="{E68E3A48-E342-47D9-96D3-04FDB38633E2}" dt="2024-10-18T16:17:08.867" v="53" actId="2711"/>
          <ac:spMkLst>
            <pc:docMk/>
            <pc:sldMk cId="172823109" sldId="265"/>
            <ac:spMk id="4" creationId="{149F4916-FFF0-474E-88A0-71F102D7D575}"/>
          </ac:spMkLst>
        </pc:spChg>
        <pc:spChg chg="mod">
          <ac:chgData name="Pelychaty, Robert (DESE)" userId="4b7f82dc-9b90-4364-a63e-8be2ecd61eb5" providerId="ADAL" clId="{E68E3A48-E342-47D9-96D3-04FDB38633E2}" dt="2024-10-18T16:17:26.435" v="55" actId="2711"/>
          <ac:spMkLst>
            <pc:docMk/>
            <pc:sldMk cId="172823109" sldId="265"/>
            <ac:spMk id="6" creationId="{F384AFA5-E33E-41CE-89E3-98B1F581435C}"/>
          </ac:spMkLst>
        </pc:spChg>
      </pc:sldChg>
      <pc:sldChg chg="modSp mod">
        <pc:chgData name="Pelychaty, Robert (DESE)" userId="4b7f82dc-9b90-4364-a63e-8be2ecd61eb5" providerId="ADAL" clId="{E68E3A48-E342-47D9-96D3-04FDB38633E2}" dt="2024-10-18T16:17:56.680" v="58" actId="207"/>
        <pc:sldMkLst>
          <pc:docMk/>
          <pc:sldMk cId="2068021021" sldId="266"/>
        </pc:sldMkLst>
        <pc:spChg chg="mod">
          <ac:chgData name="Pelychaty, Robert (DESE)" userId="4b7f82dc-9b90-4364-a63e-8be2ecd61eb5" providerId="ADAL" clId="{E68E3A48-E342-47D9-96D3-04FDB38633E2}" dt="2024-10-18T16:17:48.171" v="57" actId="2711"/>
          <ac:spMkLst>
            <pc:docMk/>
            <pc:sldMk cId="2068021021" sldId="266"/>
            <ac:spMk id="4" creationId="{149F4916-FFF0-474E-88A0-71F102D7D575}"/>
          </ac:spMkLst>
        </pc:spChg>
        <pc:spChg chg="mod">
          <ac:chgData name="Pelychaty, Robert (DESE)" userId="4b7f82dc-9b90-4364-a63e-8be2ecd61eb5" providerId="ADAL" clId="{E68E3A48-E342-47D9-96D3-04FDB38633E2}" dt="2024-10-18T16:17:56.680" v="58" actId="207"/>
          <ac:spMkLst>
            <pc:docMk/>
            <pc:sldMk cId="2068021021" sldId="266"/>
            <ac:spMk id="6" creationId="{F384AFA5-E33E-41CE-89E3-98B1F581435C}"/>
          </ac:spMkLst>
        </pc:spChg>
      </pc:sldChg>
      <pc:sldChg chg="modSp del mod">
        <pc:chgData name="Pelychaty, Robert (DESE)" userId="4b7f82dc-9b90-4364-a63e-8be2ecd61eb5" providerId="ADAL" clId="{E68E3A48-E342-47D9-96D3-04FDB38633E2}" dt="2024-10-18T16:28:57.892" v="190" actId="47"/>
        <pc:sldMkLst>
          <pc:docMk/>
          <pc:sldMk cId="3476715865" sldId="269"/>
        </pc:sldMkLst>
        <pc:spChg chg="mod">
          <ac:chgData name="Pelychaty, Robert (DESE)" userId="4b7f82dc-9b90-4364-a63e-8be2ecd61eb5" providerId="ADAL" clId="{E68E3A48-E342-47D9-96D3-04FDB38633E2}" dt="2024-10-18T16:28:43.171" v="189" actId="2711"/>
          <ac:spMkLst>
            <pc:docMk/>
            <pc:sldMk cId="3476715865" sldId="269"/>
            <ac:spMk id="3" creationId="{3C12215C-BFD8-5049-8C86-A7DCAA965350}"/>
          </ac:spMkLst>
        </pc:spChg>
      </pc:sldChg>
      <pc:sldChg chg="del">
        <pc:chgData name="Pelychaty, Robert (DESE)" userId="4b7f82dc-9b90-4364-a63e-8be2ecd61eb5" providerId="ADAL" clId="{E68E3A48-E342-47D9-96D3-04FDB38633E2}" dt="2024-10-18T16:29:03.788" v="191" actId="47"/>
        <pc:sldMkLst>
          <pc:docMk/>
          <pc:sldMk cId="1338586644" sldId="270"/>
        </pc:sldMkLst>
      </pc:sldChg>
      <pc:sldChg chg="modSp mod">
        <pc:chgData name="Pelychaty, Robert (DESE)" userId="4b7f82dc-9b90-4364-a63e-8be2ecd61eb5" providerId="ADAL" clId="{E68E3A48-E342-47D9-96D3-04FDB38633E2}" dt="2024-10-18T16:18:57.595" v="63" actId="20577"/>
        <pc:sldMkLst>
          <pc:docMk/>
          <pc:sldMk cId="2789593919" sldId="274"/>
        </pc:sldMkLst>
        <pc:spChg chg="mod">
          <ac:chgData name="Pelychaty, Robert (DESE)" userId="4b7f82dc-9b90-4364-a63e-8be2ecd61eb5" providerId="ADAL" clId="{E68E3A48-E342-47D9-96D3-04FDB38633E2}" dt="2024-10-18T16:11:55.469" v="29" actId="2711"/>
          <ac:spMkLst>
            <pc:docMk/>
            <pc:sldMk cId="2789593919" sldId="274"/>
            <ac:spMk id="2" creationId="{06BE6D61-5587-4360-8058-677E25CBB790}"/>
          </ac:spMkLst>
        </pc:spChg>
        <pc:spChg chg="mod">
          <ac:chgData name="Pelychaty, Robert (DESE)" userId="4b7f82dc-9b90-4364-a63e-8be2ecd61eb5" providerId="ADAL" clId="{E68E3A48-E342-47D9-96D3-04FDB38633E2}" dt="2024-10-18T16:18:57.595" v="63" actId="20577"/>
          <ac:spMkLst>
            <pc:docMk/>
            <pc:sldMk cId="2789593919" sldId="274"/>
            <ac:spMk id="5" creationId="{15D72FAE-E9D9-4998-955B-CDF724199E15}"/>
          </ac:spMkLst>
        </pc:spChg>
      </pc:sldChg>
      <pc:sldChg chg="addSp delSp modSp del mod">
        <pc:chgData name="Pelychaty, Robert (DESE)" userId="4b7f82dc-9b90-4364-a63e-8be2ecd61eb5" providerId="ADAL" clId="{E68E3A48-E342-47D9-96D3-04FDB38633E2}" dt="2024-10-18T16:09:13.885" v="11" actId="47"/>
        <pc:sldMkLst>
          <pc:docMk/>
          <pc:sldMk cId="3033001005" sldId="275"/>
        </pc:sldMkLst>
        <pc:spChg chg="del">
          <ac:chgData name="Pelychaty, Robert (DESE)" userId="4b7f82dc-9b90-4364-a63e-8be2ecd61eb5" providerId="ADAL" clId="{E68E3A48-E342-47D9-96D3-04FDB38633E2}" dt="2024-10-18T16:08:54.238" v="9" actId="478"/>
          <ac:spMkLst>
            <pc:docMk/>
            <pc:sldMk cId="3033001005" sldId="275"/>
            <ac:spMk id="2" creationId="{FDD08D94-E343-45DE-804E-2476767E6E13}"/>
          </ac:spMkLst>
        </pc:spChg>
        <pc:spChg chg="add mod">
          <ac:chgData name="Pelychaty, Robert (DESE)" userId="4b7f82dc-9b90-4364-a63e-8be2ecd61eb5" providerId="ADAL" clId="{E68E3A48-E342-47D9-96D3-04FDB38633E2}" dt="2024-10-18T16:08:54.238" v="9" actId="478"/>
          <ac:spMkLst>
            <pc:docMk/>
            <pc:sldMk cId="3033001005" sldId="275"/>
            <ac:spMk id="5" creationId="{F315A5EE-6F2F-F5AC-3A59-80D7F13FD047}"/>
          </ac:spMkLst>
        </pc:spChg>
      </pc:sldChg>
      <pc:sldChg chg="modSp mod">
        <pc:chgData name="Pelychaty, Robert (DESE)" userId="4b7f82dc-9b90-4364-a63e-8be2ecd61eb5" providerId="ADAL" clId="{E68E3A48-E342-47D9-96D3-04FDB38633E2}" dt="2024-10-18T16:43:53.998" v="225" actId="1076"/>
        <pc:sldMkLst>
          <pc:docMk/>
          <pc:sldMk cId="1655302411" sldId="276"/>
        </pc:sldMkLst>
        <pc:spChg chg="mod">
          <ac:chgData name="Pelychaty, Robert (DESE)" userId="4b7f82dc-9b90-4364-a63e-8be2ecd61eb5" providerId="ADAL" clId="{E68E3A48-E342-47D9-96D3-04FDB38633E2}" dt="2024-10-18T16:18:25.710" v="60" actId="5793"/>
          <ac:spMkLst>
            <pc:docMk/>
            <pc:sldMk cId="1655302411" sldId="276"/>
            <ac:spMk id="2" creationId="{575225CA-FDE5-BC23-65B4-258C2A0D3D33}"/>
          </ac:spMkLst>
        </pc:spChg>
        <pc:spChg chg="mod">
          <ac:chgData name="Pelychaty, Robert (DESE)" userId="4b7f82dc-9b90-4364-a63e-8be2ecd61eb5" providerId="ADAL" clId="{E68E3A48-E342-47D9-96D3-04FDB38633E2}" dt="2024-10-18T16:43:53.998" v="225" actId="1076"/>
          <ac:spMkLst>
            <pc:docMk/>
            <pc:sldMk cId="1655302411" sldId="276"/>
            <ac:spMk id="3" creationId="{22C9C41A-0FC5-C5F0-1F44-1F069E6F0A5D}"/>
          </ac:spMkLst>
        </pc:spChg>
      </pc:sldChg>
      <pc:sldChg chg="addSp delSp modSp mod modClrScheme chgLayout modNotesTx">
        <pc:chgData name="Pelychaty, Robert (DESE)" userId="4b7f82dc-9b90-4364-a63e-8be2ecd61eb5" providerId="ADAL" clId="{E68E3A48-E342-47D9-96D3-04FDB38633E2}" dt="2024-10-18T16:47:11.971" v="404" actId="20577"/>
        <pc:sldMkLst>
          <pc:docMk/>
          <pc:sldMk cId="3813137812" sldId="277"/>
        </pc:sldMkLst>
        <pc:spChg chg="del mod ord">
          <ac:chgData name="Pelychaty, Robert (DESE)" userId="4b7f82dc-9b90-4364-a63e-8be2ecd61eb5" providerId="ADAL" clId="{E68E3A48-E342-47D9-96D3-04FDB38633E2}" dt="2024-10-18T16:29:19.919" v="193" actId="478"/>
          <ac:spMkLst>
            <pc:docMk/>
            <pc:sldMk cId="3813137812" sldId="277"/>
            <ac:spMk id="2" creationId="{6D41C69E-A04A-1AF1-DD4B-DCB7E1F67C54}"/>
          </ac:spMkLst>
        </pc:spChg>
        <pc:spChg chg="add mod">
          <ac:chgData name="Pelychaty, Robert (DESE)" userId="4b7f82dc-9b90-4364-a63e-8be2ecd61eb5" providerId="ADAL" clId="{E68E3A48-E342-47D9-96D3-04FDB38633E2}" dt="2024-10-18T16:45:39.947" v="378" actId="33553"/>
          <ac:spMkLst>
            <pc:docMk/>
            <pc:sldMk cId="3813137812" sldId="277"/>
            <ac:spMk id="6" creationId="{2F81C75D-5660-BCAB-5147-371E0F6FEA73}"/>
          </ac:spMkLst>
        </pc:spChg>
        <pc:picChg chg="add mod">
          <ac:chgData name="Pelychaty, Robert (DESE)" userId="4b7f82dc-9b90-4364-a63e-8be2ecd61eb5" providerId="ADAL" clId="{E68E3A48-E342-47D9-96D3-04FDB38633E2}" dt="2024-10-18T16:45:21.167" v="377" actId="962"/>
          <ac:picMkLst>
            <pc:docMk/>
            <pc:sldMk cId="3813137812" sldId="277"/>
            <ac:picMk id="3" creationId="{200D5C28-933C-C722-1A59-AF99742087AF}"/>
          </ac:picMkLst>
        </pc:picChg>
        <pc:picChg chg="add del mod modCrop">
          <ac:chgData name="Pelychaty, Robert (DESE)" userId="4b7f82dc-9b90-4364-a63e-8be2ecd61eb5" providerId="ADAL" clId="{E68E3A48-E342-47D9-96D3-04FDB38633E2}" dt="2024-10-18T16:07:34.702" v="6" actId="478"/>
          <ac:picMkLst>
            <pc:docMk/>
            <pc:sldMk cId="3813137812" sldId="277"/>
            <ac:picMk id="4" creationId="{51A9FFA8-48F0-9B48-D622-74268419D618}"/>
          </ac:picMkLst>
        </pc:picChg>
      </pc:sldChg>
      <pc:sldChg chg="modSp add mod modClrScheme chgLayout">
        <pc:chgData name="Pelychaty, Robert (DESE)" userId="4b7f82dc-9b90-4364-a63e-8be2ecd61eb5" providerId="ADAL" clId="{E68E3A48-E342-47D9-96D3-04FDB38633E2}" dt="2024-10-18T16:25:13.857" v="158" actId="5793"/>
        <pc:sldMkLst>
          <pc:docMk/>
          <pc:sldMk cId="3820528568" sldId="1251"/>
        </pc:sldMkLst>
        <pc:spChg chg="mod ord">
          <ac:chgData name="Pelychaty, Robert (DESE)" userId="4b7f82dc-9b90-4364-a63e-8be2ecd61eb5" providerId="ADAL" clId="{E68E3A48-E342-47D9-96D3-04FDB38633E2}" dt="2024-10-18T16:25:10.045" v="154" actId="700"/>
          <ac:spMkLst>
            <pc:docMk/>
            <pc:sldMk cId="3820528568" sldId="1251"/>
            <ac:spMk id="2" creationId="{7642CB58-A052-D5E6-68A1-3F013147C161}"/>
          </ac:spMkLst>
        </pc:spChg>
        <pc:spChg chg="mod ord">
          <ac:chgData name="Pelychaty, Robert (DESE)" userId="4b7f82dc-9b90-4364-a63e-8be2ecd61eb5" providerId="ADAL" clId="{E68E3A48-E342-47D9-96D3-04FDB38633E2}" dt="2024-10-18T16:25:13.857" v="158" actId="5793"/>
          <ac:spMkLst>
            <pc:docMk/>
            <pc:sldMk cId="3820528568" sldId="1251"/>
            <ac:spMk id="3" creationId="{016D24D2-B23A-7E18-05C3-1A77A0F61E79}"/>
          </ac:spMkLst>
        </pc:spChg>
      </pc:sldChg>
      <pc:sldChg chg="modSp add mod modClrScheme chgLayout">
        <pc:chgData name="Pelychaty, Robert (DESE)" userId="4b7f82dc-9b90-4364-a63e-8be2ecd61eb5" providerId="ADAL" clId="{E68E3A48-E342-47D9-96D3-04FDB38633E2}" dt="2024-10-18T16:28:22.627" v="186" actId="113"/>
        <pc:sldMkLst>
          <pc:docMk/>
          <pc:sldMk cId="642089080" sldId="1269"/>
        </pc:sldMkLst>
        <pc:spChg chg="mod ord">
          <ac:chgData name="Pelychaty, Robert (DESE)" userId="4b7f82dc-9b90-4364-a63e-8be2ecd61eb5" providerId="ADAL" clId="{E68E3A48-E342-47D9-96D3-04FDB38633E2}" dt="2024-10-18T16:27:56.267" v="181" actId="1076"/>
          <ac:spMkLst>
            <pc:docMk/>
            <pc:sldMk cId="642089080" sldId="1269"/>
            <ac:spMk id="2" creationId="{10251F55-E50F-1300-291D-36899B9EEA39}"/>
          </ac:spMkLst>
        </pc:spChg>
        <pc:spChg chg="mod ord">
          <ac:chgData name="Pelychaty, Robert (DESE)" userId="4b7f82dc-9b90-4364-a63e-8be2ecd61eb5" providerId="ADAL" clId="{E68E3A48-E342-47D9-96D3-04FDB38633E2}" dt="2024-10-18T16:28:22.627" v="186" actId="113"/>
          <ac:spMkLst>
            <pc:docMk/>
            <pc:sldMk cId="642089080" sldId="1269"/>
            <ac:spMk id="3" creationId="{D98146E0-50CC-0281-22B3-2D157848481B}"/>
          </ac:spMkLst>
        </pc:spChg>
      </pc:sldChg>
      <pc:sldChg chg="addSp delSp modSp add mod modClrScheme chgLayout">
        <pc:chgData name="Pelychaty, Robert (DESE)" userId="4b7f82dc-9b90-4364-a63e-8be2ecd61eb5" providerId="ADAL" clId="{E68E3A48-E342-47D9-96D3-04FDB38633E2}" dt="2024-10-18T16:28:28.094" v="187" actId="113"/>
        <pc:sldMkLst>
          <pc:docMk/>
          <pc:sldMk cId="1866000530" sldId="1275"/>
        </pc:sldMkLst>
        <pc:spChg chg="add del mod ord">
          <ac:chgData name="Pelychaty, Robert (DESE)" userId="4b7f82dc-9b90-4364-a63e-8be2ecd61eb5" providerId="ADAL" clId="{E68E3A48-E342-47D9-96D3-04FDB38633E2}" dt="2024-10-18T16:27:26.111" v="175" actId="478"/>
          <ac:spMkLst>
            <pc:docMk/>
            <pc:sldMk cId="1866000530" sldId="1275"/>
            <ac:spMk id="2" creationId="{C604C5A1-60C7-39E9-39DC-CDF066A562D0}"/>
          </ac:spMkLst>
        </pc:spChg>
        <pc:spChg chg="mod ord">
          <ac:chgData name="Pelychaty, Robert (DESE)" userId="4b7f82dc-9b90-4364-a63e-8be2ecd61eb5" providerId="ADAL" clId="{E68E3A48-E342-47D9-96D3-04FDB38633E2}" dt="2024-10-18T16:28:28.094" v="187" actId="113"/>
          <ac:spMkLst>
            <pc:docMk/>
            <pc:sldMk cId="1866000530" sldId="1275"/>
            <ac:spMk id="3" creationId="{B3301638-A8D7-A645-4815-D987D6E2261D}"/>
          </ac:spMkLst>
        </pc:spChg>
        <pc:spChg chg="add del mod">
          <ac:chgData name="Pelychaty, Robert (DESE)" userId="4b7f82dc-9b90-4364-a63e-8be2ecd61eb5" providerId="ADAL" clId="{E68E3A48-E342-47D9-96D3-04FDB38633E2}" dt="2024-10-18T16:27:39.971" v="178" actId="14100"/>
          <ac:spMkLst>
            <pc:docMk/>
            <pc:sldMk cId="1866000530" sldId="1275"/>
            <ac:spMk id="5" creationId="{5661D508-4CDE-4328-B0C6-9127E32B6A02}"/>
          </ac:spMkLst>
        </pc:spChg>
      </pc:sldChg>
      <pc:sldChg chg="delSp modSp add mod modClrScheme chgLayout">
        <pc:chgData name="Pelychaty, Robert (DESE)" userId="4b7f82dc-9b90-4364-a63e-8be2ecd61eb5" providerId="ADAL" clId="{E68E3A48-E342-47D9-96D3-04FDB38633E2}" dt="2024-10-18T16:26:15.642" v="164" actId="478"/>
        <pc:sldMkLst>
          <pc:docMk/>
          <pc:sldMk cId="4122137294" sldId="1286"/>
        </pc:sldMkLst>
        <pc:spChg chg="mod ord">
          <ac:chgData name="Pelychaty, Robert (DESE)" userId="4b7f82dc-9b90-4364-a63e-8be2ecd61eb5" providerId="ADAL" clId="{E68E3A48-E342-47D9-96D3-04FDB38633E2}" dt="2024-10-18T16:25:39.567" v="160" actId="700"/>
          <ac:spMkLst>
            <pc:docMk/>
            <pc:sldMk cId="4122137294" sldId="1286"/>
            <ac:spMk id="2" creationId="{7642CB58-A052-D5E6-68A1-3F013147C161}"/>
          </ac:spMkLst>
        </pc:spChg>
        <pc:spChg chg="mod ord">
          <ac:chgData name="Pelychaty, Robert (DESE)" userId="4b7f82dc-9b90-4364-a63e-8be2ecd61eb5" providerId="ADAL" clId="{E68E3A48-E342-47D9-96D3-04FDB38633E2}" dt="2024-10-18T16:25:39.567" v="160" actId="700"/>
          <ac:spMkLst>
            <pc:docMk/>
            <pc:sldMk cId="4122137294" sldId="1286"/>
            <ac:spMk id="3" creationId="{016D24D2-B23A-7E18-05C3-1A77A0F61E79}"/>
          </ac:spMkLst>
        </pc:spChg>
        <pc:spChg chg="del">
          <ac:chgData name="Pelychaty, Robert (DESE)" userId="4b7f82dc-9b90-4364-a63e-8be2ecd61eb5" providerId="ADAL" clId="{E68E3A48-E342-47D9-96D3-04FDB38633E2}" dt="2024-10-18T16:26:15.642" v="164" actId="478"/>
          <ac:spMkLst>
            <pc:docMk/>
            <pc:sldMk cId="4122137294" sldId="1286"/>
            <ac:spMk id="5" creationId="{EFAF86E7-6567-497B-07E6-6B5F4F128BD3}"/>
          </ac:spMkLst>
        </pc:spChg>
        <pc:graphicFrameChg chg="modGraphic">
          <ac:chgData name="Pelychaty, Robert (DESE)" userId="4b7f82dc-9b90-4364-a63e-8be2ecd61eb5" providerId="ADAL" clId="{E68E3A48-E342-47D9-96D3-04FDB38633E2}" dt="2024-10-18T16:25:44.416" v="161" actId="14734"/>
          <ac:graphicFrameMkLst>
            <pc:docMk/>
            <pc:sldMk cId="4122137294" sldId="1286"/>
            <ac:graphicFrameMk id="6" creationId="{2D689723-8B7F-0A98-083D-CA757FA60AE6}"/>
          </ac:graphicFrameMkLst>
        </pc:graphicFrameChg>
      </pc:sldChg>
      <pc:sldChg chg="modSp add mod">
        <pc:chgData name="Pelychaty, Robert (DESE)" userId="4b7f82dc-9b90-4364-a63e-8be2ecd61eb5" providerId="ADAL" clId="{E68E3A48-E342-47D9-96D3-04FDB38633E2}" dt="2024-10-18T16:26:24.661" v="167" actId="20577"/>
        <pc:sldMkLst>
          <pc:docMk/>
          <pc:sldMk cId="2985287136" sldId="1289"/>
        </pc:sldMkLst>
        <pc:spChg chg="mod">
          <ac:chgData name="Pelychaty, Robert (DESE)" userId="4b7f82dc-9b90-4364-a63e-8be2ecd61eb5" providerId="ADAL" clId="{E68E3A48-E342-47D9-96D3-04FDB38633E2}" dt="2024-10-18T16:26:24.661" v="167" actId="20577"/>
          <ac:spMkLst>
            <pc:docMk/>
            <pc:sldMk cId="2985287136" sldId="1289"/>
            <ac:spMk id="2" creationId="{39035052-0EA0-2950-9C7D-EF204FCBC554}"/>
          </ac:spMkLst>
        </pc:spChg>
      </pc:sldChg>
      <pc:sldChg chg="modSp add mod modClrScheme chgLayout">
        <pc:chgData name="Pelychaty, Robert (DESE)" userId="4b7f82dc-9b90-4364-a63e-8be2ecd61eb5" providerId="ADAL" clId="{E68E3A48-E342-47D9-96D3-04FDB38633E2}" dt="2024-10-18T16:26:01.696" v="163" actId="700"/>
        <pc:sldMkLst>
          <pc:docMk/>
          <pc:sldMk cId="570621654" sldId="1290"/>
        </pc:sldMkLst>
        <pc:spChg chg="mod ord">
          <ac:chgData name="Pelychaty, Robert (DESE)" userId="4b7f82dc-9b90-4364-a63e-8be2ecd61eb5" providerId="ADAL" clId="{E68E3A48-E342-47D9-96D3-04FDB38633E2}" dt="2024-10-18T16:26:01.696" v="163" actId="700"/>
          <ac:spMkLst>
            <pc:docMk/>
            <pc:sldMk cId="570621654" sldId="1290"/>
            <ac:spMk id="2" creationId="{7642CB58-A052-D5E6-68A1-3F013147C161}"/>
          </ac:spMkLst>
        </pc:spChg>
        <pc:spChg chg="mod ord">
          <ac:chgData name="Pelychaty, Robert (DESE)" userId="4b7f82dc-9b90-4364-a63e-8be2ecd61eb5" providerId="ADAL" clId="{E68E3A48-E342-47D9-96D3-04FDB38633E2}" dt="2024-10-18T16:26:01.696" v="163" actId="700"/>
          <ac:spMkLst>
            <pc:docMk/>
            <pc:sldMk cId="570621654" sldId="1290"/>
            <ac:spMk id="3" creationId="{016D24D2-B23A-7E18-05C3-1A77A0F61E79}"/>
          </ac:spMkLst>
        </pc:spChg>
      </pc:sldChg>
      <pc:sldChg chg="modSp add mod modClrScheme chgLayout">
        <pc:chgData name="Pelychaty, Robert (DESE)" userId="4b7f82dc-9b90-4364-a63e-8be2ecd61eb5" providerId="ADAL" clId="{E68E3A48-E342-47D9-96D3-04FDB38633E2}" dt="2024-10-18T16:28:16.443" v="185" actId="113"/>
        <pc:sldMkLst>
          <pc:docMk/>
          <pc:sldMk cId="2827096389" sldId="1291"/>
        </pc:sldMkLst>
        <pc:spChg chg="mod ord">
          <ac:chgData name="Pelychaty, Robert (DESE)" userId="4b7f82dc-9b90-4364-a63e-8be2ecd61eb5" providerId="ADAL" clId="{E68E3A48-E342-47D9-96D3-04FDB38633E2}" dt="2024-10-18T16:28:02.908" v="183" actId="27636"/>
          <ac:spMkLst>
            <pc:docMk/>
            <pc:sldMk cId="2827096389" sldId="1291"/>
            <ac:spMk id="2" creationId="{10251F55-E50F-1300-291D-36899B9EEA39}"/>
          </ac:spMkLst>
        </pc:spChg>
        <pc:spChg chg="mod ord">
          <ac:chgData name="Pelychaty, Robert (DESE)" userId="4b7f82dc-9b90-4364-a63e-8be2ecd61eb5" providerId="ADAL" clId="{E68E3A48-E342-47D9-96D3-04FDB38633E2}" dt="2024-10-18T16:28:16.443" v="185" actId="113"/>
          <ac:spMkLst>
            <pc:docMk/>
            <pc:sldMk cId="2827096389" sldId="1291"/>
            <ac:spMk id="3" creationId="{D98146E0-50CC-0281-22B3-2D157848481B}"/>
          </ac:spMkLst>
        </pc:spChg>
      </pc:sldChg>
      <pc:sldChg chg="modSp add mod modClrScheme chgLayout modNotesTx">
        <pc:chgData name="Pelychaty, Robert (DESE)" userId="4b7f82dc-9b90-4364-a63e-8be2ecd61eb5" providerId="ADAL" clId="{E68E3A48-E342-47D9-96D3-04FDB38633E2}" dt="2024-10-18T16:25:27.080" v="159" actId="20577"/>
        <pc:sldMkLst>
          <pc:docMk/>
          <pc:sldMk cId="2485572513" sldId="1292"/>
        </pc:sldMkLst>
        <pc:spChg chg="mod ord">
          <ac:chgData name="Pelychaty, Robert (DESE)" userId="4b7f82dc-9b90-4364-a63e-8be2ecd61eb5" providerId="ADAL" clId="{E68E3A48-E342-47D9-96D3-04FDB38633E2}" dt="2024-10-18T16:25:00.218" v="152" actId="700"/>
          <ac:spMkLst>
            <pc:docMk/>
            <pc:sldMk cId="2485572513" sldId="1292"/>
            <ac:spMk id="2" creationId="{7642CB58-A052-D5E6-68A1-3F013147C161}"/>
          </ac:spMkLst>
        </pc:spChg>
        <pc:spChg chg="mod ord">
          <ac:chgData name="Pelychaty, Robert (DESE)" userId="4b7f82dc-9b90-4364-a63e-8be2ecd61eb5" providerId="ADAL" clId="{E68E3A48-E342-47D9-96D3-04FDB38633E2}" dt="2024-10-18T16:25:00.236" v="153" actId="27636"/>
          <ac:spMkLst>
            <pc:docMk/>
            <pc:sldMk cId="2485572513" sldId="1292"/>
            <ac:spMk id="3" creationId="{016D24D2-B23A-7E18-05C3-1A77A0F61E79}"/>
          </ac:spMkLst>
        </pc:spChg>
      </pc:sldChg>
      <pc:sldChg chg="delSp modSp add mod ord">
        <pc:chgData name="Pelychaty, Robert (DESE)" userId="4b7f82dc-9b90-4364-a63e-8be2ecd61eb5" providerId="ADAL" clId="{E68E3A48-E342-47D9-96D3-04FDB38633E2}" dt="2024-10-18T16:09:59.570" v="18" actId="1076"/>
        <pc:sldMkLst>
          <pc:docMk/>
          <pc:sldMk cId="2521377158" sldId="1335"/>
        </pc:sldMkLst>
        <pc:spChg chg="del mod">
          <ac:chgData name="Pelychaty, Robert (DESE)" userId="4b7f82dc-9b90-4364-a63e-8be2ecd61eb5" providerId="ADAL" clId="{E68E3A48-E342-47D9-96D3-04FDB38633E2}" dt="2024-10-18T16:09:47.146" v="15" actId="478"/>
          <ac:spMkLst>
            <pc:docMk/>
            <pc:sldMk cId="2521377158" sldId="1335"/>
            <ac:spMk id="7" creationId="{42D44F8C-2B70-570E-745C-3E271F5F9B4F}"/>
          </ac:spMkLst>
        </pc:spChg>
        <pc:picChg chg="mod">
          <ac:chgData name="Pelychaty, Robert (DESE)" userId="4b7f82dc-9b90-4364-a63e-8be2ecd61eb5" providerId="ADAL" clId="{E68E3A48-E342-47D9-96D3-04FDB38633E2}" dt="2024-10-18T16:09:59.570" v="18" actId="1076"/>
          <ac:picMkLst>
            <pc:docMk/>
            <pc:sldMk cId="2521377158" sldId="1335"/>
            <ac:picMk id="6" creationId="{BE216B57-9D69-C7E9-0FED-0D8EB13EB506}"/>
          </ac:picMkLst>
        </pc:picChg>
      </pc:sldChg>
      <pc:sldChg chg="addSp delSp modSp add mod modClrScheme chgLayout">
        <pc:chgData name="Pelychaty, Robert (DESE)" userId="4b7f82dc-9b90-4364-a63e-8be2ecd61eb5" providerId="ADAL" clId="{E68E3A48-E342-47D9-96D3-04FDB38633E2}" dt="2024-10-18T16:24:52.093" v="151" actId="20577"/>
        <pc:sldMkLst>
          <pc:docMk/>
          <pc:sldMk cId="3568176698" sldId="4676"/>
        </pc:sldMkLst>
        <pc:spChg chg="mod ord">
          <ac:chgData name="Pelychaty, Robert (DESE)" userId="4b7f82dc-9b90-4364-a63e-8be2ecd61eb5" providerId="ADAL" clId="{E68E3A48-E342-47D9-96D3-04FDB38633E2}" dt="2024-10-18T16:24:52.093" v="151" actId="20577"/>
          <ac:spMkLst>
            <pc:docMk/>
            <pc:sldMk cId="3568176698" sldId="4676"/>
            <ac:spMk id="2" creationId="{39035052-0EA0-2950-9C7D-EF204FCBC554}"/>
          </ac:spMkLst>
        </pc:spChg>
        <pc:spChg chg="add del mod ord">
          <ac:chgData name="Pelychaty, Robert (DESE)" userId="4b7f82dc-9b90-4364-a63e-8be2ecd61eb5" providerId="ADAL" clId="{E68E3A48-E342-47D9-96D3-04FDB38633E2}" dt="2024-10-18T16:24:49.028" v="147" actId="700"/>
          <ac:spMkLst>
            <pc:docMk/>
            <pc:sldMk cId="3568176698" sldId="4676"/>
            <ac:spMk id="3" creationId="{A8EAB6E9-868B-9229-13B2-D603155A6D1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11163C-EE2E-7546-90F8-CF22AAE91DD9}" type="datetimeFigureOut">
              <a:rPr lang="en-US" smtClean="0"/>
              <a:t>10/18/2024</a:t>
            </a:fld>
            <a:endParaRPr lang="en-US"/>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190C47-E711-1845-B18B-7A2271B9705D}" type="slidenum">
              <a:rPr lang="en-US" smtClean="0"/>
              <a:t>‹#›</a:t>
            </a:fld>
            <a:endParaRPr lang="en-US"/>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251491-C050-C142-BE35-A9B9D73644B3}" type="datetimeFigureOut">
              <a:rPr lang="en-US" smtClean="0"/>
              <a:t>10/18/2024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FC15E-7FD1-034A-9729-2C6FA6821FBB}" type="slidenum">
              <a:rPr lang="en-US" smtClean="0"/>
              <a:t>‹#›</a:t>
            </a:fld>
            <a:endParaRPr lang="en-US"/>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are recorded within 10 days and posted to the DESE website </a:t>
            </a:r>
            <a:r>
              <a:rPr lang="en-US" dirty="0">
                <a:highlight>
                  <a:srgbClr val="FFFF00"/>
                </a:highlight>
              </a:rPr>
              <a:t>Introduction to the Alternate assessment on website</a:t>
            </a:r>
          </a:p>
        </p:txBody>
      </p:sp>
      <p:sp>
        <p:nvSpPr>
          <p:cNvPr id="4" name="Slide Number Placeholder 3"/>
          <p:cNvSpPr>
            <a:spLocks noGrp="1"/>
          </p:cNvSpPr>
          <p:nvPr>
            <p:ph type="sldNum" sz="quarter" idx="5"/>
          </p:nvPr>
        </p:nvSpPr>
        <p:spPr/>
        <p:txBody>
          <a:bodyPr/>
          <a:lstStyle/>
          <a:p>
            <a:fld id="{825FC15E-7FD1-034A-9729-2C6FA6821FBB}" type="slidenum">
              <a:rPr lang="en-US" smtClean="0"/>
              <a:t>8</a:t>
            </a:fld>
            <a:endParaRPr lang="en-US"/>
          </a:p>
        </p:txBody>
      </p:sp>
    </p:spTree>
    <p:extLst>
      <p:ext uri="{BB962C8B-B14F-4D97-AF65-F5344CB8AC3E}">
        <p14:creationId xmlns:p14="http://schemas.microsoft.com/office/powerpoint/2010/main" val="216418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9</a:t>
            </a:fld>
            <a:endParaRPr lang="en-US"/>
          </a:p>
        </p:txBody>
      </p:sp>
    </p:spTree>
    <p:extLst>
      <p:ext uri="{BB962C8B-B14F-4D97-AF65-F5344CB8AC3E}">
        <p14:creationId xmlns:p14="http://schemas.microsoft.com/office/powerpoint/2010/main" val="1138054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14</a:t>
            </a:fld>
            <a:endParaRPr lang="en-US"/>
          </a:p>
        </p:txBody>
      </p:sp>
    </p:spTree>
    <p:extLst>
      <p:ext uri="{BB962C8B-B14F-4D97-AF65-F5344CB8AC3E}">
        <p14:creationId xmlns:p14="http://schemas.microsoft.com/office/powerpoint/2010/main" val="1935810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20</a:t>
            </a:fld>
            <a:endParaRPr lang="en-US"/>
          </a:p>
        </p:txBody>
      </p:sp>
    </p:spTree>
    <p:extLst>
      <p:ext uri="{BB962C8B-B14F-4D97-AF65-F5344CB8AC3E}">
        <p14:creationId xmlns:p14="http://schemas.microsoft.com/office/powerpoint/2010/main" val="3101308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fog, screenshot, blur&#10;&#10;Description automatically generated">
            <a:extLst>
              <a:ext uri="{FF2B5EF4-FFF2-40B4-BE49-F238E27FC236}">
                <a16:creationId xmlns:a16="http://schemas.microsoft.com/office/drawing/2014/main" id="{73A13FDB-6B12-D57B-937C-FDCC340F7DDF}"/>
              </a:ext>
            </a:extLst>
          </p:cNvPr>
          <p:cNvPicPr>
            <a:picLocks noChangeAspect="1"/>
          </p:cNvPicPr>
          <p:nvPr userDrawn="1"/>
        </p:nvPicPr>
        <p:blipFill>
          <a:blip r:embed="rId2"/>
          <a:stretch>
            <a:fillRect/>
          </a:stretch>
        </p:blipFill>
        <p:spPr>
          <a:xfrm>
            <a:off x="0" y="0"/>
            <a:ext cx="12191998" cy="6857999"/>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b="1" i="0" spc="-300">
                <a:solidFill>
                  <a:schemeClr val="accent1">
                    <a:lumMod val="50000"/>
                  </a:schemeClr>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b="0" spc="-150"/>
            </a:lvl1p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pic>
        <p:nvPicPr>
          <p:cNvPr id="7" name="Picture 6" descr="A picture containing fog, screenshot, blur&#10;&#10;Description automatically generated">
            <a:extLst>
              <a:ext uri="{FF2B5EF4-FFF2-40B4-BE49-F238E27FC236}">
                <a16:creationId xmlns:a16="http://schemas.microsoft.com/office/drawing/2014/main" id="{BD671DD8-DB66-3B92-A1B6-23D8B89C2A4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spc="-150">
                <a:solidFill>
                  <a:schemeClr val="accent1">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lvl1pPr>
              <a:defRPr spc="-150"/>
            </a:lvl1p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Picture 5" descr="A picture containing text, screenshot, envelope, stationary&#10;&#10;Description automatically generated">
            <a:extLst>
              <a:ext uri="{FF2B5EF4-FFF2-40B4-BE49-F238E27FC236}">
                <a16:creationId xmlns:a16="http://schemas.microsoft.com/office/drawing/2014/main" id="{C1C0FFF0-5075-CF61-E3DA-7EA0ED407CC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chemeClr val="accent1">
                    <a:lumMod val="50000"/>
                  </a:schemeClr>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pic>
        <p:nvPicPr>
          <p:cNvPr id="5" name="Picture 4" descr="A picture containing fog, screenshot, blur&#10;&#10;Description automatically generated">
            <a:extLst>
              <a:ext uri="{FF2B5EF4-FFF2-40B4-BE49-F238E27FC236}">
                <a16:creationId xmlns:a16="http://schemas.microsoft.com/office/drawing/2014/main" id="{7439D200-687F-1A35-0FE3-6C8A8869349E}"/>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A picture containing text, screenshot, envelope, stationary&#10;&#10;Description automatically generated">
            <a:extLst>
              <a:ext uri="{FF2B5EF4-FFF2-40B4-BE49-F238E27FC236}">
                <a16:creationId xmlns:a16="http://schemas.microsoft.com/office/drawing/2014/main" id="{C98BCF38-2DC6-B6A1-4F78-590B1BDDE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6" name="Picture 5" descr="A picture containing text, screenshot, envelope, stationary&#10;&#10;Description automatically generated">
            <a:extLst>
              <a:ext uri="{FF2B5EF4-FFF2-40B4-BE49-F238E27FC236}">
                <a16:creationId xmlns:a16="http://schemas.microsoft.com/office/drawing/2014/main" id="{342569E2-6A72-3DCA-A745-FF35C7E6ED0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close-up of a blue and white rectangle&#10;&#10;Description automatically generated with medium confidence">
            <a:extLst>
              <a:ext uri="{FF2B5EF4-FFF2-40B4-BE49-F238E27FC236}">
                <a16:creationId xmlns:a16="http://schemas.microsoft.com/office/drawing/2014/main" id="{798CE026-D2F3-C172-A33A-A1429F11C515}"/>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spc="-15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profiles.doe.mass.edu/statereport/participation.aspx" TargetMode="External"/><Relationship Id="rId2" Type="http://schemas.openxmlformats.org/officeDocument/2006/relationships/hyperlink" Target="http://www.doe.mass.edu/mcas/alt/essa/participants-district.xls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assgov-my.sharepoint.com/personal/robert_pelychaty_mass_gov/Documents/Inclusive%20Team/MCAS-Alt%20One%20Percent/DESE%20Dispro%20Calc%201-23-24.xlsx?web=1" TargetMode="External"/><Relationship Id="rId2" Type="http://schemas.openxmlformats.org/officeDocument/2006/relationships/hyperlink" Target="https://www.doe.mass.edu/mcas/alt/essa/dispro-calculator.xlsx" TargetMode="Externa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oe.mass.edu/mcas/alt/essa/parentnotific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nceo.info/Resources/publications/OnlinePubs/report406/default.html__;!!CUhgQOZqV7M!mqdY8tZ4HNLO3qD8jMvoR2V-8nYsd8wL4AQ9DY7JX2ENGhHAV4tqF1Vj6PiX6tID56ZyHLzxzaw8kezv4BKlrgJuQnw$" TargetMode="External"/><Relationship Id="rId2" Type="http://schemas.openxmlformats.org/officeDocument/2006/relationships/hyperlink" Target="https://urldefense.com/v3/__https:/www.law.cornell.edu/cfr/text/34/200.6__;!!CUhgQOZqV7M!mqdY8tZ4HNLO3qD8jMvoR2V-8nYsd8wL4AQ9DY7JX2ENGhHAV4tqF1Vj6PiX6tID56ZyHLzxzaw8kezv4BKlNflxwK4$" TargetMode="External"/><Relationship Id="rId1" Type="http://schemas.openxmlformats.org/officeDocument/2006/relationships/slideLayout" Target="../slideLayouts/slideLayout2.xml"/><Relationship Id="rId4" Type="http://schemas.openxmlformats.org/officeDocument/2006/relationships/hyperlink" Target="https://urldefense.com/v3/__https:/nceo.info/Resources/publications/OnlinePubs/report415/default.html__;!!CUhgQOZqV7M!mqdY8tZ4HNLO3qD8jMvoR2V-8nYsd8wL4AQ9DY7JX2ENGhHAV4tqF1Vj6PiX6tID56ZyHLzxzaw8kezv4BKlhTwr9mU$"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doe.mass.edu/psm/resources/tfm-toolkit.docx" TargetMode="External"/><Relationship Id="rId4" Type="http://schemas.openxmlformats.org/officeDocument/2006/relationships/hyperlink" Target="https://www.doe.mass.edu/mcas/alt/essa/participation-too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315686" y="413657"/>
            <a:ext cx="10470502" cy="5595257"/>
          </a:xfrm>
        </p:spPr>
        <p:txBody>
          <a:bodyPr>
            <a:noAutofit/>
          </a:bodyPr>
          <a:lstStyle/>
          <a:p>
            <a:r>
              <a:rPr lang="en-US" sz="7200" dirty="0">
                <a:latin typeface="Aptos" panose="020B0004020202020204" pitchFamily="34" charset="0"/>
              </a:rPr>
              <a:t>MCAS-Alt Participation Criteria</a:t>
            </a:r>
            <a:br>
              <a:rPr lang="en-US" sz="7200" dirty="0">
                <a:latin typeface="Aptos" panose="020B0004020202020204" pitchFamily="34" charset="0"/>
              </a:rPr>
            </a:br>
            <a:br>
              <a:rPr lang="en-US" sz="7200" dirty="0">
                <a:latin typeface="Aptos" panose="020B0004020202020204" pitchFamily="34" charset="0"/>
              </a:rPr>
            </a:br>
            <a:r>
              <a:rPr lang="en-US" sz="6000" b="0" dirty="0">
                <a:latin typeface="Aptos" panose="020B0004020202020204" pitchFamily="34" charset="0"/>
              </a:rPr>
              <a:t>Required by the </a:t>
            </a:r>
            <a:br>
              <a:rPr lang="en-US" sz="6000" b="0" dirty="0">
                <a:latin typeface="Aptos" panose="020B0004020202020204" pitchFamily="34" charset="0"/>
              </a:rPr>
            </a:br>
            <a:r>
              <a:rPr lang="en-US" sz="6000" b="0" dirty="0">
                <a:latin typeface="Aptos" panose="020B0004020202020204" pitchFamily="34" charset="0"/>
              </a:rPr>
              <a:t>Every Student Succeeds Act (ESSA)</a:t>
            </a:r>
            <a:endParaRPr lang="en-US" sz="13800" b="0" dirty="0">
              <a:latin typeface="Aptos" panose="020B0004020202020204" pitchFamily="34" charset="0"/>
            </a:endParaRPr>
          </a:p>
        </p:txBody>
      </p:sp>
      <p:sp>
        <p:nvSpPr>
          <p:cNvPr id="3" name="Subtitle 2">
            <a:extLst>
              <a:ext uri="{FF2B5EF4-FFF2-40B4-BE49-F238E27FC236}">
                <a16:creationId xmlns:a16="http://schemas.microsoft.com/office/drawing/2014/main" id="{451FB839-A537-685A-EE8C-AF8C11F1A27D}"/>
              </a:ext>
              <a:ext uri="{C183D7F6-B498-43B3-948B-1728B52AA6E4}">
                <adec:decorative xmlns:adec="http://schemas.microsoft.com/office/drawing/2017/decorative" val="1"/>
              </a:ext>
            </a:extLst>
          </p:cNvPr>
          <p:cNvSpPr>
            <a:spLocks noGrp="1"/>
          </p:cNvSpPr>
          <p:nvPr>
            <p:ph type="subTitle" idx="1"/>
          </p:nvPr>
        </p:nvSpPr>
        <p:spPr/>
        <p:txBody>
          <a:bodyPr vert="horz" lIns="91440" tIns="45720" rIns="91440" bIns="45720" rtlCol="0" anchor="t">
            <a:normAutofit/>
          </a:bodyPr>
          <a:lstStyle/>
          <a:p>
            <a:endParaRPr lang="en-US"/>
          </a:p>
          <a:p>
            <a:endParaRPr lang="en-US"/>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9F4916-FFF0-474E-88A0-71F102D7D575}"/>
              </a:ext>
            </a:extLst>
          </p:cNvPr>
          <p:cNvSpPr>
            <a:spLocks noGrp="1"/>
          </p:cNvSpPr>
          <p:nvPr>
            <p:ph type="title"/>
          </p:nvPr>
        </p:nvSpPr>
        <p:spPr>
          <a:xfrm>
            <a:off x="603315" y="348792"/>
            <a:ext cx="10750485" cy="1059186"/>
          </a:xfrm>
        </p:spPr>
        <p:txBody>
          <a:bodyPr>
            <a:noAutofit/>
          </a:bodyPr>
          <a:lstStyle/>
          <a:p>
            <a:r>
              <a:rPr lang="en-US" sz="4000" b="1" dirty="0">
                <a:latin typeface="Aptos" panose="020B0004020202020204" pitchFamily="34" charset="0"/>
              </a:rPr>
              <a:t>A student should </a:t>
            </a:r>
            <a:r>
              <a:rPr lang="en-US" sz="4000" b="1" u="sng" dirty="0">
                <a:latin typeface="Aptos" panose="020B0004020202020204" pitchFamily="34" charset="0"/>
              </a:rPr>
              <a:t>not</a:t>
            </a:r>
            <a:r>
              <a:rPr lang="en-US" sz="4000" b="1" dirty="0">
                <a:latin typeface="Aptos" panose="020B0004020202020204" pitchFamily="34" charset="0"/>
              </a:rPr>
              <a:t> take the MCAS-Alt based solely on…</a:t>
            </a:r>
            <a:endParaRPr lang="en-US" sz="2800" dirty="0">
              <a:latin typeface="Aptos" panose="020B0004020202020204" pitchFamily="34" charset="0"/>
            </a:endParaRPr>
          </a:p>
        </p:txBody>
      </p:sp>
      <p:sp>
        <p:nvSpPr>
          <p:cNvPr id="6" name="Content Placeholder 1">
            <a:extLst>
              <a:ext uri="{FF2B5EF4-FFF2-40B4-BE49-F238E27FC236}">
                <a16:creationId xmlns:a16="http://schemas.microsoft.com/office/drawing/2014/main" id="{F384AFA5-E33E-41CE-89E3-98B1F581435C}"/>
              </a:ext>
            </a:extLst>
          </p:cNvPr>
          <p:cNvSpPr txBox="1">
            <a:spLocks/>
          </p:cNvSpPr>
          <p:nvPr/>
        </p:nvSpPr>
        <p:spPr>
          <a:xfrm>
            <a:off x="603315" y="2005552"/>
            <a:ext cx="10750485" cy="42164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pPr>
            <a:r>
              <a:rPr lang="en-US" dirty="0">
                <a:latin typeface="Aptos" panose="020B0004020202020204" pitchFamily="34" charset="0"/>
              </a:rPr>
              <a:t>a particular disability or placement </a:t>
            </a:r>
          </a:p>
          <a:p>
            <a:pPr>
              <a:buClr>
                <a:srgbClr val="000000"/>
              </a:buClr>
            </a:pPr>
            <a:r>
              <a:rPr lang="en-US" dirty="0">
                <a:latin typeface="Aptos" panose="020B0004020202020204" pitchFamily="34" charset="0"/>
              </a:rPr>
              <a:t>lack of standards-based instruction </a:t>
            </a:r>
          </a:p>
          <a:p>
            <a:pPr>
              <a:buClr>
                <a:srgbClr val="000000"/>
              </a:buClr>
            </a:pPr>
            <a:r>
              <a:rPr lang="en-US" dirty="0">
                <a:latin typeface="Aptos" panose="020B0004020202020204" pitchFamily="34" charset="0"/>
              </a:rPr>
              <a:t>participation in MCAS-Alt the previous year (since this is an annual decision)</a:t>
            </a:r>
          </a:p>
          <a:p>
            <a:pPr>
              <a:buClr>
                <a:srgbClr val="000000"/>
              </a:buClr>
            </a:pPr>
            <a:r>
              <a:rPr lang="en-US" dirty="0">
                <a:latin typeface="Aptos" panose="020B0004020202020204" pitchFamily="34" charset="0"/>
              </a:rPr>
              <a:t>English learner (EL) status</a:t>
            </a:r>
          </a:p>
          <a:p>
            <a:pPr>
              <a:buClr>
                <a:srgbClr val="000000"/>
              </a:buClr>
            </a:pPr>
            <a:r>
              <a:rPr lang="en-US" dirty="0">
                <a:latin typeface="Aptos" panose="020B0004020202020204" pitchFamily="34" charset="0"/>
              </a:rPr>
              <a:t>low income, child in foster care, or interrupted formal education </a:t>
            </a:r>
          </a:p>
          <a:p>
            <a:pPr>
              <a:buClr>
                <a:srgbClr val="000000"/>
              </a:buClr>
            </a:pPr>
            <a:r>
              <a:rPr lang="en-US" dirty="0">
                <a:latin typeface="Aptos" panose="020B0004020202020204" pitchFamily="34" charset="0"/>
              </a:rPr>
              <a:t>potential impact on a school’s accountability rating</a:t>
            </a:r>
          </a:p>
          <a:p>
            <a:pPr>
              <a:buClr>
                <a:srgbClr val="000000"/>
              </a:buClr>
            </a:pPr>
            <a:r>
              <a:rPr lang="en-US" dirty="0">
                <a:latin typeface="Aptos" panose="020B0004020202020204" pitchFamily="34" charset="0"/>
              </a:rPr>
              <a:t>previous low achievement on MCAS</a:t>
            </a:r>
          </a:p>
          <a:p>
            <a:pPr marL="0" indent="0">
              <a:buClr>
                <a:schemeClr val="accent2"/>
              </a:buClr>
              <a:buNone/>
            </a:pPr>
            <a:endParaRPr lang="en-US" dirty="0"/>
          </a:p>
          <a:p>
            <a:endParaRPr lang="en-US" dirty="0"/>
          </a:p>
        </p:txBody>
      </p:sp>
    </p:spTree>
    <p:extLst>
      <p:ext uri="{BB962C8B-B14F-4D97-AF65-F5344CB8AC3E}">
        <p14:creationId xmlns:p14="http://schemas.microsoft.com/office/powerpoint/2010/main" val="172823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9F4916-FFF0-474E-88A0-71F102D7D575}"/>
              </a:ext>
            </a:extLst>
          </p:cNvPr>
          <p:cNvSpPr>
            <a:spLocks noGrp="1"/>
          </p:cNvSpPr>
          <p:nvPr>
            <p:ph type="title"/>
          </p:nvPr>
        </p:nvSpPr>
        <p:spPr>
          <a:xfrm>
            <a:off x="612742" y="207390"/>
            <a:ext cx="10741058" cy="1200588"/>
          </a:xfrm>
        </p:spPr>
        <p:txBody>
          <a:bodyPr>
            <a:noAutofit/>
          </a:bodyPr>
          <a:lstStyle/>
          <a:p>
            <a:r>
              <a:rPr lang="en-US" sz="3600" b="1" dirty="0">
                <a:latin typeface="Aptos" panose="020B0004020202020204" pitchFamily="34" charset="0"/>
              </a:rPr>
              <a:t>Attempt standard MCAS tests, with Accommodations for  Students with Disabilities</a:t>
            </a:r>
            <a:endParaRPr lang="en-US" sz="2400" dirty="0">
              <a:latin typeface="Aptos" panose="020B0004020202020204" pitchFamily="34" charset="0"/>
            </a:endParaRPr>
          </a:p>
        </p:txBody>
      </p:sp>
      <p:sp>
        <p:nvSpPr>
          <p:cNvPr id="6" name="Content Placeholder 1">
            <a:extLst>
              <a:ext uri="{FF2B5EF4-FFF2-40B4-BE49-F238E27FC236}">
                <a16:creationId xmlns:a16="http://schemas.microsoft.com/office/drawing/2014/main" id="{F384AFA5-E33E-41CE-89E3-98B1F581435C}"/>
              </a:ext>
            </a:extLst>
          </p:cNvPr>
          <p:cNvSpPr txBox="1">
            <a:spLocks/>
          </p:cNvSpPr>
          <p:nvPr/>
        </p:nvSpPr>
        <p:spPr>
          <a:xfrm>
            <a:off x="612742" y="1847654"/>
            <a:ext cx="10741058" cy="42918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ptos" panose="020B0004020202020204" pitchFamily="34" charset="0"/>
              </a:rPr>
              <a:t>Standard test should be the default</a:t>
            </a:r>
          </a:p>
          <a:p>
            <a:r>
              <a:rPr lang="en-US" dirty="0">
                <a:latin typeface="Aptos" panose="020B0004020202020204" pitchFamily="34" charset="0"/>
              </a:rPr>
              <a:t>Students should be given opportunities to take MCAS practice tests.</a:t>
            </a:r>
          </a:p>
          <a:p>
            <a:r>
              <a:rPr lang="en-US" dirty="0">
                <a:latin typeface="Aptos" panose="020B0004020202020204" pitchFamily="34" charset="0"/>
              </a:rPr>
              <a:t>Even if a student is not performing at grade level, there may be test questions that the student can answer.</a:t>
            </a:r>
          </a:p>
        </p:txBody>
      </p:sp>
    </p:spTree>
    <p:extLst>
      <p:ext uri="{BB962C8B-B14F-4D97-AF65-F5344CB8AC3E}">
        <p14:creationId xmlns:p14="http://schemas.microsoft.com/office/powerpoint/2010/main" val="206802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603682" y="310718"/>
            <a:ext cx="10750118" cy="1097260"/>
          </a:xfrm>
        </p:spPr>
        <p:txBody>
          <a:bodyPr/>
          <a:lstStyle/>
          <a:p>
            <a:r>
              <a:rPr lang="en-US" sz="4400" b="1" dirty="0">
                <a:latin typeface="Aptos" panose="020B0004020202020204" pitchFamily="34" charset="0"/>
              </a:rPr>
              <a:t>Next Steps for Districts</a:t>
            </a:r>
            <a:endParaRPr lang="en-US" b="1" dirty="0">
              <a:latin typeface="Aptos" panose="020B0004020202020204" pitchFamily="34" charset="0"/>
            </a:endParaRP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603682" y="1771650"/>
            <a:ext cx="10750118" cy="4367894"/>
          </a:xfrm>
        </p:spPr>
        <p:txBody>
          <a:bodyPr>
            <a:normAutofit fontScale="92500"/>
          </a:bodyPr>
          <a:lstStyle/>
          <a:p>
            <a:pPr marL="0" indent="0">
              <a:spcBef>
                <a:spcPts val="0"/>
              </a:spcBef>
              <a:spcAft>
                <a:spcPts val="1000"/>
              </a:spcAft>
              <a:buNone/>
            </a:pPr>
            <a:r>
              <a:rPr lang="en-US" sz="2800" dirty="0">
                <a:latin typeface="Aptos" panose="020B0004020202020204" pitchFamily="34" charset="0"/>
              </a:rPr>
              <a:t>Districts should:</a:t>
            </a:r>
          </a:p>
          <a:p>
            <a:pPr>
              <a:spcBef>
                <a:spcPts val="0"/>
              </a:spcBef>
              <a:spcAft>
                <a:spcPts val="1000"/>
              </a:spcAft>
            </a:pPr>
            <a:r>
              <a:rPr lang="en-US" sz="2800" b="1" dirty="0">
                <a:latin typeface="Aptos" panose="020B0004020202020204" pitchFamily="34" charset="0"/>
              </a:rPr>
              <a:t>Review data </a:t>
            </a:r>
            <a:r>
              <a:rPr lang="en-US" sz="2800" dirty="0">
                <a:latin typeface="Aptos" panose="020B0004020202020204" pitchFamily="34" charset="0"/>
              </a:rPr>
              <a:t>on the rate of MCAS-Alt participation.</a:t>
            </a:r>
          </a:p>
          <a:p>
            <a:pPr lvl="1">
              <a:spcBef>
                <a:spcPts val="0"/>
              </a:spcBef>
              <a:spcAft>
                <a:spcPts val="1000"/>
              </a:spcAft>
            </a:pPr>
            <a:r>
              <a:rPr lang="en-US" sz="2600" dirty="0">
                <a:latin typeface="Aptos" panose="020B0004020202020204" pitchFamily="34" charset="0"/>
              </a:rPr>
              <a:t>Provide assurances that, if </a:t>
            </a:r>
            <a:r>
              <a:rPr lang="en-US" sz="2600" i="1" dirty="0">
                <a:latin typeface="Aptos" panose="020B0004020202020204" pitchFamily="34" charset="0"/>
              </a:rPr>
              <a:t>disproportionality </a:t>
            </a:r>
            <a:r>
              <a:rPr lang="en-US" sz="2600" dirty="0">
                <a:latin typeface="Aptos" panose="020B0004020202020204" pitchFamily="34" charset="0"/>
              </a:rPr>
              <a:t>is found for students taking MCAS-Alt in any subgroup, steps will be taken to address it.</a:t>
            </a:r>
          </a:p>
          <a:p>
            <a:pPr lvl="1">
              <a:spcBef>
                <a:spcPts val="0"/>
              </a:spcBef>
              <a:spcAft>
                <a:spcPts val="1000"/>
              </a:spcAft>
            </a:pPr>
            <a:r>
              <a:rPr lang="en-US" sz="2600" dirty="0">
                <a:latin typeface="Aptos" panose="020B0004020202020204" pitchFamily="34" charset="0"/>
              </a:rPr>
              <a:t>District data is available </a:t>
            </a:r>
            <a:r>
              <a:rPr lang="en-US" sz="2600" dirty="0">
                <a:latin typeface="Aptos" panose="020B0004020202020204" pitchFamily="34" charset="0"/>
                <a:hlinkClick r:id="rId2"/>
              </a:rPr>
              <a:t>here</a:t>
            </a:r>
            <a:r>
              <a:rPr lang="en-US" sz="2600" dirty="0">
                <a:latin typeface="Aptos" panose="020B0004020202020204" pitchFamily="34" charset="0"/>
              </a:rPr>
              <a:t> and in </a:t>
            </a:r>
            <a:r>
              <a:rPr lang="en-US" sz="2600" dirty="0">
                <a:latin typeface="Aptos" panose="020B0004020202020204" pitchFamily="34" charset="0"/>
                <a:hlinkClick r:id="rId3"/>
              </a:rPr>
              <a:t>School and District Profiles</a:t>
            </a:r>
            <a:r>
              <a:rPr lang="en-US" sz="2600" dirty="0">
                <a:latin typeface="Aptos" panose="020B0004020202020204" pitchFamily="34" charset="0"/>
              </a:rPr>
              <a:t>.</a:t>
            </a:r>
          </a:p>
          <a:p>
            <a:pPr>
              <a:spcBef>
                <a:spcPts val="0"/>
              </a:spcBef>
              <a:spcAft>
                <a:spcPts val="1000"/>
              </a:spcAft>
            </a:pPr>
            <a:r>
              <a:rPr lang="en-US" b="1" dirty="0">
                <a:latin typeface="Aptos" panose="020B0004020202020204" pitchFamily="34" charset="0"/>
              </a:rPr>
              <a:t>Complete Statement of Assurances</a:t>
            </a:r>
            <a:r>
              <a:rPr lang="en-US" sz="2800" dirty="0">
                <a:latin typeface="Aptos" panose="020B0004020202020204" pitchFamily="34" charset="0"/>
              </a:rPr>
              <a:t>, if likely to exceed one percent in the current school year. Notice will be sent from DESE if over the 1%.</a:t>
            </a:r>
          </a:p>
          <a:p>
            <a:pPr>
              <a:spcBef>
                <a:spcPts val="0"/>
              </a:spcBef>
              <a:spcAft>
                <a:spcPts val="1000"/>
              </a:spcAft>
            </a:pPr>
            <a:r>
              <a:rPr lang="en-US" sz="2800" b="1" dirty="0">
                <a:latin typeface="Aptos" panose="020B0004020202020204" pitchFamily="34" charset="0"/>
              </a:rPr>
              <a:t>Retrain teams annually </a:t>
            </a:r>
            <a:r>
              <a:rPr lang="en-US" sz="2800" dirty="0">
                <a:latin typeface="Aptos" panose="020B0004020202020204" pitchFamily="34" charset="0"/>
              </a:rPr>
              <a:t>on criteria to be used (and not used) for selecting students for MCAS-Alt.</a:t>
            </a:r>
          </a:p>
          <a:p>
            <a:pPr lvl="1">
              <a:spcBef>
                <a:spcPts val="0"/>
              </a:spcBef>
              <a:spcAft>
                <a:spcPts val="1000"/>
              </a:spcAft>
            </a:pPr>
            <a:r>
              <a:rPr lang="en-US" sz="2600" dirty="0">
                <a:latin typeface="Aptos" panose="020B0004020202020204" pitchFamily="34" charset="0"/>
              </a:rPr>
              <a:t>This training presentation</a:t>
            </a:r>
            <a:endParaRPr lang="en-US" dirty="0">
              <a:latin typeface="Aptos" panose="020B0004020202020204" pitchFamily="34" charset="0"/>
            </a:endParaRPr>
          </a:p>
        </p:txBody>
      </p:sp>
    </p:spTree>
    <p:extLst>
      <p:ext uri="{BB962C8B-B14F-4D97-AF65-F5344CB8AC3E}">
        <p14:creationId xmlns:p14="http://schemas.microsoft.com/office/powerpoint/2010/main" val="1766890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998482" y="1975946"/>
            <a:ext cx="9301656" cy="3142592"/>
          </a:xfrm>
        </p:spPr>
        <p:txBody>
          <a:bodyPr>
            <a:normAutofit/>
          </a:bodyPr>
          <a:lstStyle/>
          <a:p>
            <a:r>
              <a:rPr lang="en-US" sz="5400" dirty="0">
                <a:latin typeface="Aptos" panose="020B0004020202020204" pitchFamily="34" charset="0"/>
              </a:rPr>
              <a:t>How to Calculate Disproportionality for the MCAS-ALT  </a:t>
            </a:r>
          </a:p>
        </p:txBody>
      </p:sp>
    </p:spTree>
    <p:extLst>
      <p:ext uri="{BB962C8B-B14F-4D97-AF65-F5344CB8AC3E}">
        <p14:creationId xmlns:p14="http://schemas.microsoft.com/office/powerpoint/2010/main" val="3568176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lnSpcReduction="10000"/>
          </a:bodyPr>
          <a:lstStyle/>
          <a:p>
            <a:pPr marL="342900" indent="-342900">
              <a:buFont typeface="Arial" panose="020B0604020202020204" pitchFamily="34" charset="0"/>
              <a:buChar char="•"/>
            </a:pPr>
            <a:r>
              <a:rPr lang="en-US" sz="3600" dirty="0">
                <a:solidFill>
                  <a:srgbClr val="010203"/>
                </a:solidFill>
                <a:latin typeface="Aptos"/>
                <a:cs typeface="Arial"/>
              </a:rPr>
              <a:t>Disproportionality for the MCAS-Alt occurs when one of</a:t>
            </a:r>
            <a:r>
              <a:rPr lang="en-US" sz="3600" dirty="0">
                <a:solidFill>
                  <a:srgbClr val="000000"/>
                </a:solidFill>
                <a:latin typeface="Aptos"/>
                <a:cs typeface="Arial"/>
              </a:rPr>
              <a:t> the student subgroups is designated at a significantly different rate than the proportion that participated in the general assessment.</a:t>
            </a:r>
            <a:endParaRPr lang="en-US" sz="3600" dirty="0">
              <a:solidFill>
                <a:srgbClr val="010203"/>
              </a:solidFill>
              <a:latin typeface="Aptos"/>
              <a:cs typeface="Arial"/>
            </a:endParaRPr>
          </a:p>
          <a:p>
            <a:pPr marL="342900" indent="-342900">
              <a:buFont typeface="Arial" panose="020B0604020202020204" pitchFamily="34" charset="0"/>
              <a:buChar char="•"/>
            </a:pPr>
            <a:r>
              <a:rPr lang="en-US" sz="3600" dirty="0">
                <a:solidFill>
                  <a:srgbClr val="010203"/>
                </a:solidFill>
                <a:latin typeface="Aptos"/>
                <a:cs typeface="Arial"/>
              </a:rPr>
              <a:t>Defined as an overrepresentation and under-representation of a particular population of demographic subgroup in the overall student population.</a:t>
            </a:r>
          </a:p>
        </p:txBody>
      </p:sp>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3950" dirty="0">
                <a:latin typeface="Aptos" panose="020B0004020202020204" pitchFamily="34" charset="0"/>
                <a:cs typeface="Arial"/>
              </a:rPr>
              <a:t>Disproportionality Defined</a:t>
            </a:r>
          </a:p>
        </p:txBody>
      </p:sp>
    </p:spTree>
    <p:extLst>
      <p:ext uri="{BB962C8B-B14F-4D97-AF65-F5344CB8AC3E}">
        <p14:creationId xmlns:p14="http://schemas.microsoft.com/office/powerpoint/2010/main" val="2485572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p:txBody>
              <a:bodyPr vert="horz" lIns="91440" tIns="45720" rIns="91440" bIns="45720" rtlCol="0" anchor="t">
                <a:normAutofit fontScale="92500" lnSpcReduction="20000"/>
              </a:bodyPr>
              <a:lstStyle/>
              <a:p>
                <a:pPr marL="342900" indent="-342900">
                  <a:buFont typeface="Arial" panose="020B0604020202020204" pitchFamily="34" charset="0"/>
                  <a:buChar char="•"/>
                </a:pPr>
                <a:r>
                  <a:rPr lang="en-US" b="1" dirty="0">
                    <a:solidFill>
                      <a:srgbClr val="010203"/>
                    </a:solidFill>
                    <a:latin typeface="Aptos" panose="020B0004020202020204" pitchFamily="34" charset="0"/>
                  </a:rPr>
                  <a:t>Risk ratio* </a:t>
                </a:r>
                <a:r>
                  <a:rPr lang="en-US" dirty="0">
                    <a:solidFill>
                      <a:srgbClr val="010203"/>
                    </a:solidFill>
                    <a:latin typeface="Aptos" panose="020B0004020202020204" pitchFamily="34" charset="0"/>
                  </a:rPr>
                  <a:t>is a term often used </a:t>
                </a:r>
                <a:r>
                  <a:rPr lang="en-US" dirty="0">
                    <a:latin typeface="Aptos" panose="020B0004020202020204" pitchFamily="34" charset="0"/>
                  </a:rPr>
                  <a:t>to describe the relationship of observed versus expected proportions.</a:t>
                </a:r>
              </a:p>
              <a:p>
                <a:pPr marL="800100" lvl="1" indent="-342900">
                  <a:buFont typeface="Arial" panose="020B0604020202020204" pitchFamily="34" charset="0"/>
                  <a:buChar char="•"/>
                </a:pPr>
                <a:r>
                  <a:rPr lang="en-US" dirty="0">
                    <a:solidFill>
                      <a:srgbClr val="000000"/>
                    </a:solidFill>
                    <a:latin typeface="Aptos" panose="020B0004020202020204" pitchFamily="34" charset="0"/>
                  </a:rPr>
                  <a:t>Calculated by dividing the proportion of MCAS-Alt participants in a particular subgroup by the proportion of students in the same subgroup who take the standard MCAS. </a:t>
                </a:r>
              </a:p>
              <a:p>
                <a:pPr marL="800100" lvl="1" indent="-342900">
                  <a:buFont typeface="Arial" panose="020B0604020202020204" pitchFamily="34" charset="0"/>
                  <a:buChar char="•"/>
                </a:pPr>
                <a:r>
                  <a:rPr lang="en-US" dirty="0">
                    <a:solidFill>
                      <a:srgbClr val="000000"/>
                    </a:solidFill>
                    <a:latin typeface="Aptos" panose="020B0004020202020204" pitchFamily="34" charset="0"/>
                  </a:rPr>
                  <a:t>A risk ratio of 1.0 indicates that the proportion of students in a subgroup who are MCAS-Alt participants is the same as the proportion of students in that subgroup who take the standard MCAS. Therefore, there would be no evidence of disproportionality when the risk ratio is at or very near 1.</a:t>
                </a:r>
              </a:p>
              <a:p>
                <a:pPr marL="342900" indent="-342900">
                  <a:buFont typeface="Arial" panose="020B0604020202020204" pitchFamily="34" charset="0"/>
                  <a:buChar char="•"/>
                </a:pPr>
                <a:r>
                  <a:rPr lang="en-US" dirty="0">
                    <a:solidFill>
                      <a:srgbClr val="010203"/>
                    </a:solidFill>
                    <a:latin typeface="Aptos" panose="020B0004020202020204" pitchFamily="34" charset="0"/>
                  </a:rPr>
                  <a:t>Significantly disproportionality occurs when the risk ratio is </a:t>
                </a:r>
                <a14:m>
                  <m:oMath xmlns:m="http://schemas.openxmlformats.org/officeDocument/2006/math">
                    <m:r>
                      <a:rPr lang="en-US" i="1" smtClean="0">
                        <a:solidFill>
                          <a:srgbClr val="010203"/>
                        </a:solidFill>
                        <a:latin typeface="Cambria Math" panose="02040503050406030204" pitchFamily="18" charset="0"/>
                        <a:ea typeface="Cambria Math" panose="02040503050406030204" pitchFamily="18" charset="0"/>
                        <a:cs typeface="Arial"/>
                      </a:rPr>
                      <m:t>≥</m:t>
                    </m:r>
                    <m:r>
                      <a:rPr lang="en-US" b="0" i="0" smtClean="0">
                        <a:solidFill>
                          <a:srgbClr val="010203"/>
                        </a:solidFill>
                        <a:latin typeface="Cambria Math" panose="02040503050406030204" pitchFamily="18" charset="0"/>
                        <a:ea typeface="Cambria Math" panose="02040503050406030204" pitchFamily="18" charset="0"/>
                        <a:cs typeface="Arial"/>
                      </a:rPr>
                      <m:t>3</m:t>
                    </m:r>
                  </m:oMath>
                </a14:m>
                <a:r>
                  <a:rPr lang="en-US" dirty="0">
                    <a:solidFill>
                      <a:srgbClr val="010203"/>
                    </a:solidFill>
                    <a:latin typeface="Aptos" panose="020B0004020202020204" pitchFamily="34" charset="0"/>
                  </a:rPr>
                  <a:t> times the percent of students that participate in the MCAS-Alt compared to the general assessment.</a:t>
                </a:r>
              </a:p>
              <a:p>
                <a:pPr marL="0" indent="0">
                  <a:buClr>
                    <a:schemeClr val="bg2">
                      <a:lumMod val="10000"/>
                    </a:schemeClr>
                  </a:buClr>
                  <a:buNone/>
                </a:pPr>
                <a:r>
                  <a:rPr lang="en-US" sz="2000" dirty="0">
                    <a:solidFill>
                      <a:srgbClr val="000000"/>
                    </a:solidFill>
                    <a:latin typeface="Aptos" panose="020B0004020202020204" pitchFamily="34" charset="0"/>
                  </a:rPr>
                  <a:t>	*A risk ratio is one method to analyze for disproportionality. Districts may develop their 	own reasonable strategy (e.g., use percentages).</a:t>
                </a:r>
              </a:p>
              <a:p>
                <a:pPr marL="457200" indent="-457200">
                  <a:buClr>
                    <a:schemeClr val="bg2">
                      <a:lumMod val="10000"/>
                    </a:schemeClr>
                  </a:buClr>
                  <a:buFont typeface="Arial" panose="020B0604020202020204" pitchFamily="34" charset="0"/>
                  <a:buChar char="•"/>
                </a:pPr>
                <a:endParaRPr lang="en-US" sz="3200" dirty="0">
                  <a:solidFill>
                    <a:srgbClr val="010203"/>
                  </a:solidFill>
                </a:endParaRPr>
              </a:p>
            </p:txBody>
          </p:sp>
        </mc:Choice>
        <mc:Fallback xmlns="">
          <p:sp>
            <p:nvSpPr>
              <p:cNvPr id="3" name="Text Placeholder 2">
                <a:extLst>
                  <a:ext uri="{FF2B5EF4-FFF2-40B4-BE49-F238E27FC236}">
                    <a16:creationId xmlns:a16="http://schemas.microsoft.com/office/drawing/2014/main" id="{016D24D2-B23A-7E18-05C3-1A77A0F61E79}"/>
                  </a:ext>
                </a:extLst>
              </p:cNvPr>
              <p:cNvSpPr>
                <a:spLocks noGrp="1" noRot="1" noChangeAspect="1" noMove="1" noResize="1" noEditPoints="1" noAdjustHandles="1" noChangeArrowheads="1" noChangeShapeType="1" noTextEdit="1"/>
              </p:cNvSpPr>
              <p:nvPr>
                <p:ph idx="1"/>
              </p:nvPr>
            </p:nvSpPr>
            <p:spPr>
              <a:blipFill>
                <a:blip r:embed="rId2"/>
                <a:stretch>
                  <a:fillRect l="-928" t="-3759"/>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3950">
                <a:latin typeface="Aptos" panose="020B0004020202020204" pitchFamily="34" charset="0"/>
                <a:cs typeface="Arial"/>
              </a:rPr>
              <a:t>Disproportionality Guidance</a:t>
            </a:r>
          </a:p>
        </p:txBody>
      </p:sp>
    </p:spTree>
    <p:extLst>
      <p:ext uri="{BB962C8B-B14F-4D97-AF65-F5344CB8AC3E}">
        <p14:creationId xmlns:p14="http://schemas.microsoft.com/office/powerpoint/2010/main" val="3820528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6D24D2-B23A-7E18-05C3-1A77A0F61E79}"/>
              </a:ext>
              <a:ext uri="{C183D7F6-B498-43B3-948B-1728B52AA6E4}">
                <adec:decorative xmlns:adec="http://schemas.microsoft.com/office/drawing/2017/decorative" val="1"/>
              </a:ext>
            </a:extLst>
          </p:cNvPr>
          <p:cNvSpPr>
            <a:spLocks noGrp="1"/>
          </p:cNvSpPr>
          <p:nvPr>
            <p:ph idx="1"/>
          </p:nvPr>
        </p:nvSpPr>
        <p:spPr/>
        <p:txBody>
          <a:bodyPr vert="horz" lIns="91440" tIns="45720" rIns="91440" bIns="45720" rtlCol="0" anchor="t">
            <a:normAutofit/>
          </a:bodyPr>
          <a:lstStyle/>
          <a:p>
            <a:pPr marL="0" indent="0" algn="ctr">
              <a:spcBef>
                <a:spcPts val="0"/>
              </a:spcBef>
              <a:buNone/>
            </a:pPr>
            <a:endParaRPr lang="en-US" sz="2400"/>
          </a:p>
          <a:p>
            <a:pPr marL="0" indent="0" algn="ctr">
              <a:spcBef>
                <a:spcPts val="0"/>
              </a:spcBef>
              <a:buNone/>
            </a:pPr>
            <a:endParaRPr lang="en-US" sz="2400"/>
          </a:p>
          <a:p>
            <a:pPr marL="0" indent="0" algn="ctr">
              <a:spcBef>
                <a:spcPts val="0"/>
              </a:spcBef>
              <a:buNone/>
            </a:pPr>
            <a:endParaRPr lang="en-US" sz="2400"/>
          </a:p>
          <a:p>
            <a:pPr>
              <a:buClr>
                <a:schemeClr val="bg2">
                  <a:lumMod val="10000"/>
                </a:schemeClr>
              </a:buClr>
            </a:pPr>
            <a:endParaRPr lang="en-US" sz="3200">
              <a:solidFill>
                <a:srgbClr val="010203"/>
              </a:solidFill>
            </a:endParaRPr>
          </a:p>
        </p:txBody>
      </p:sp>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p:txBody>
          <a:bodyPr>
            <a:normAutofit/>
          </a:bodyPr>
          <a:lstStyle/>
          <a:p>
            <a:r>
              <a:rPr lang="en-US" sz="3950" dirty="0">
                <a:latin typeface="Aptos" panose="020B0004020202020204" pitchFamily="34" charset="0"/>
                <a:cs typeface="Arial"/>
              </a:rPr>
              <a:t>Risk Ratio Formula</a:t>
            </a:r>
          </a:p>
        </p:txBody>
      </p:sp>
      <p:graphicFrame>
        <p:nvGraphicFramePr>
          <p:cNvPr id="6" name="Table 5">
            <a:extLst>
              <a:ext uri="{FF2B5EF4-FFF2-40B4-BE49-F238E27FC236}">
                <a16:creationId xmlns:a16="http://schemas.microsoft.com/office/drawing/2014/main" id="{2D689723-8B7F-0A98-083D-CA757FA60AE6}"/>
              </a:ext>
            </a:extLst>
          </p:cNvPr>
          <p:cNvGraphicFramePr>
            <a:graphicFrameLocks noGrp="1"/>
          </p:cNvGraphicFramePr>
          <p:nvPr>
            <p:extLst>
              <p:ext uri="{D42A27DB-BD31-4B8C-83A1-F6EECF244321}">
                <p14:modId xmlns:p14="http://schemas.microsoft.com/office/powerpoint/2010/main" val="782095495"/>
              </p:ext>
            </p:extLst>
          </p:nvPr>
        </p:nvGraphicFramePr>
        <p:xfrm>
          <a:off x="467459" y="1295400"/>
          <a:ext cx="8119494" cy="3020556"/>
        </p:xfrm>
        <a:graphic>
          <a:graphicData uri="http://schemas.openxmlformats.org/drawingml/2006/table">
            <a:tbl>
              <a:tblPr firstRow="1" bandRow="1">
                <a:tableStyleId>{5C22544A-7EE6-4342-B048-85BDC9FD1C3A}</a:tableStyleId>
              </a:tblPr>
              <a:tblGrid>
                <a:gridCol w="2706498">
                  <a:extLst>
                    <a:ext uri="{9D8B030D-6E8A-4147-A177-3AD203B41FA5}">
                      <a16:colId xmlns:a16="http://schemas.microsoft.com/office/drawing/2014/main" val="822008959"/>
                    </a:ext>
                  </a:extLst>
                </a:gridCol>
                <a:gridCol w="2706498">
                  <a:extLst>
                    <a:ext uri="{9D8B030D-6E8A-4147-A177-3AD203B41FA5}">
                      <a16:colId xmlns:a16="http://schemas.microsoft.com/office/drawing/2014/main" val="2301154609"/>
                    </a:ext>
                  </a:extLst>
                </a:gridCol>
                <a:gridCol w="2706498">
                  <a:extLst>
                    <a:ext uri="{9D8B030D-6E8A-4147-A177-3AD203B41FA5}">
                      <a16:colId xmlns:a16="http://schemas.microsoft.com/office/drawing/2014/main" val="1000666102"/>
                    </a:ext>
                  </a:extLst>
                </a:gridCol>
              </a:tblGrid>
              <a:tr h="907095">
                <a:tc>
                  <a:txBody>
                    <a:bodyPr/>
                    <a:lstStyle/>
                    <a:p>
                      <a:endParaRPr lang="en-US" sz="2000">
                        <a:latin typeface="Aptos" panose="020B0004020202020204" pitchFamily="34" charset="0"/>
                      </a:endParaRPr>
                    </a:p>
                  </a:txBody>
                  <a:tcPr/>
                </a:tc>
                <a:tc>
                  <a:txBody>
                    <a:bodyPr/>
                    <a:lstStyle/>
                    <a:p>
                      <a:pPr algn="ctr"/>
                      <a:r>
                        <a:rPr lang="en-US" sz="2000">
                          <a:latin typeface="Aptos"/>
                        </a:rPr>
                        <a:t>MCAS-Alt Participants</a:t>
                      </a:r>
                    </a:p>
                  </a:txBody>
                  <a:tcPr/>
                </a:tc>
                <a:tc>
                  <a:txBody>
                    <a:bodyPr/>
                    <a:lstStyle/>
                    <a:p>
                      <a:pPr algn="ctr"/>
                      <a:r>
                        <a:rPr lang="en-US" sz="2000">
                          <a:latin typeface="Aptos"/>
                        </a:rPr>
                        <a:t>Standard MCAS test participants</a:t>
                      </a:r>
                    </a:p>
                  </a:txBody>
                  <a:tcPr/>
                </a:tc>
                <a:extLst>
                  <a:ext uri="{0D108BD9-81ED-4DB2-BD59-A6C34878D82A}">
                    <a16:rowId xmlns:a16="http://schemas.microsoft.com/office/drawing/2014/main" val="3070215085"/>
                  </a:ext>
                </a:extLst>
              </a:tr>
              <a:tr h="470807">
                <a:tc>
                  <a:txBody>
                    <a:bodyPr/>
                    <a:lstStyle/>
                    <a:p>
                      <a:r>
                        <a:rPr lang="en-US" sz="2000">
                          <a:latin typeface="Aptos"/>
                        </a:rPr>
                        <a:t>Subgroup</a:t>
                      </a:r>
                    </a:p>
                  </a:txBody>
                  <a:tcPr/>
                </a:tc>
                <a:tc>
                  <a:txBody>
                    <a:bodyPr/>
                    <a:lstStyle/>
                    <a:p>
                      <a:pPr algn="ctr"/>
                      <a:r>
                        <a:rPr lang="en-US" sz="2000">
                          <a:latin typeface="Aptos"/>
                        </a:rPr>
                        <a:t>148</a:t>
                      </a:r>
                    </a:p>
                  </a:txBody>
                  <a:tcPr/>
                </a:tc>
                <a:tc>
                  <a:txBody>
                    <a:bodyPr/>
                    <a:lstStyle/>
                    <a:p>
                      <a:pPr algn="ctr"/>
                      <a:r>
                        <a:rPr lang="en-US" sz="2000">
                          <a:latin typeface="Aptos"/>
                        </a:rPr>
                        <a:t>15,000</a:t>
                      </a:r>
                    </a:p>
                  </a:txBody>
                  <a:tcPr/>
                </a:tc>
                <a:extLst>
                  <a:ext uri="{0D108BD9-81ED-4DB2-BD59-A6C34878D82A}">
                    <a16:rowId xmlns:a16="http://schemas.microsoft.com/office/drawing/2014/main" val="2908519209"/>
                  </a:ext>
                </a:extLst>
              </a:tr>
              <a:tr h="470807">
                <a:tc>
                  <a:txBody>
                    <a:bodyPr/>
                    <a:lstStyle/>
                    <a:p>
                      <a:r>
                        <a:rPr lang="en-US" sz="2000">
                          <a:latin typeface="Aptos"/>
                        </a:rPr>
                        <a:t>Non subgroup</a:t>
                      </a:r>
                    </a:p>
                  </a:txBody>
                  <a:tcPr/>
                </a:tc>
                <a:tc>
                  <a:txBody>
                    <a:bodyPr/>
                    <a:lstStyle/>
                    <a:p>
                      <a:pPr algn="ctr"/>
                      <a:r>
                        <a:rPr lang="en-US" sz="2000">
                          <a:latin typeface="Aptos"/>
                        </a:rPr>
                        <a:t>302</a:t>
                      </a:r>
                    </a:p>
                  </a:txBody>
                  <a:tcPr/>
                </a:tc>
                <a:tc>
                  <a:txBody>
                    <a:bodyPr/>
                    <a:lstStyle/>
                    <a:p>
                      <a:pPr algn="ctr"/>
                      <a:r>
                        <a:rPr lang="en-US" sz="2000">
                          <a:latin typeface="Aptos"/>
                        </a:rPr>
                        <a:t>35,000</a:t>
                      </a:r>
                    </a:p>
                  </a:txBody>
                  <a:tcPr/>
                </a:tc>
                <a:extLst>
                  <a:ext uri="{0D108BD9-81ED-4DB2-BD59-A6C34878D82A}">
                    <a16:rowId xmlns:a16="http://schemas.microsoft.com/office/drawing/2014/main" val="1970087074"/>
                  </a:ext>
                </a:extLst>
              </a:tr>
              <a:tr h="470807">
                <a:tc>
                  <a:txBody>
                    <a:bodyPr/>
                    <a:lstStyle/>
                    <a:p>
                      <a:r>
                        <a:rPr lang="en-US" sz="2000">
                          <a:latin typeface="Aptos"/>
                        </a:rPr>
                        <a:t>Total</a:t>
                      </a:r>
                    </a:p>
                  </a:txBody>
                  <a:tcPr/>
                </a:tc>
                <a:tc>
                  <a:txBody>
                    <a:bodyPr/>
                    <a:lstStyle/>
                    <a:p>
                      <a:pPr algn="ctr"/>
                      <a:r>
                        <a:rPr lang="en-US" sz="2000">
                          <a:latin typeface="Aptos"/>
                        </a:rPr>
                        <a:t>450</a:t>
                      </a:r>
                    </a:p>
                  </a:txBody>
                  <a:tcPr/>
                </a:tc>
                <a:tc>
                  <a:txBody>
                    <a:bodyPr/>
                    <a:lstStyle/>
                    <a:p>
                      <a:pPr algn="ctr"/>
                      <a:r>
                        <a:rPr lang="en-US" sz="2000">
                          <a:latin typeface="Aptos"/>
                        </a:rPr>
                        <a:t>50,000</a:t>
                      </a:r>
                    </a:p>
                  </a:txBody>
                  <a:tcPr/>
                </a:tc>
                <a:extLst>
                  <a:ext uri="{0D108BD9-81ED-4DB2-BD59-A6C34878D82A}">
                    <a16:rowId xmlns:a16="http://schemas.microsoft.com/office/drawing/2014/main" val="77189986"/>
                  </a:ext>
                </a:extLst>
              </a:tr>
              <a:tr h="681727">
                <a:tc>
                  <a:txBody>
                    <a:bodyPr/>
                    <a:lstStyle/>
                    <a:p>
                      <a:r>
                        <a:rPr lang="en-US" sz="2000">
                          <a:latin typeface="Aptos"/>
                        </a:rPr>
                        <a:t>Subgroup Proportions (%)</a:t>
                      </a:r>
                    </a:p>
                  </a:txBody>
                  <a:tcPr/>
                </a:tc>
                <a:tc>
                  <a:txBody>
                    <a:bodyPr/>
                    <a:lstStyle/>
                    <a:p>
                      <a:pPr algn="ctr"/>
                      <a:r>
                        <a:rPr lang="en-US" sz="2000">
                          <a:latin typeface="Aptos"/>
                        </a:rPr>
                        <a:t>32.9%</a:t>
                      </a:r>
                    </a:p>
                  </a:txBody>
                  <a:tcPr/>
                </a:tc>
                <a:tc>
                  <a:txBody>
                    <a:bodyPr/>
                    <a:lstStyle/>
                    <a:p>
                      <a:pPr algn="ctr"/>
                      <a:r>
                        <a:rPr lang="en-US" sz="2000" dirty="0">
                          <a:latin typeface="Aptos"/>
                        </a:rPr>
                        <a:t>30.0%</a:t>
                      </a:r>
                    </a:p>
                  </a:txBody>
                  <a:tcPr/>
                </a:tc>
                <a:extLst>
                  <a:ext uri="{0D108BD9-81ED-4DB2-BD59-A6C34878D82A}">
                    <a16:rowId xmlns:a16="http://schemas.microsoft.com/office/drawing/2014/main" val="1045506830"/>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4A7FC53-D88B-6C85-3264-541769969C6A}"/>
                  </a:ext>
                </a:extLst>
              </p:cNvPr>
              <p:cNvSpPr txBox="1"/>
              <p:nvPr/>
            </p:nvSpPr>
            <p:spPr>
              <a:xfrm>
                <a:off x="376264" y="4308622"/>
                <a:ext cx="11348277" cy="20524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Risk ratio: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This is simply calculated by dividing the proportion of Subgroup MCAS-Alt participants by the proportion of subgroup students who are non-participants. Drawing from the previous example, the calculation is as follows: </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𝑃𝑟𝑜𝑝𝑜𝑟𝑡𝑖𝑜𝑛</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𝑜𝑓</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𝑠𝑢𝑏𝑔</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𝑟𝑜𝑢𝑝</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𝑃𝑎𝑟𝑡𝑖𝑐𝑖𝑝𝑎𝑛𝑡𝑠</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𝑃𝑟𝑜𝑝𝑜𝑟𝑡𝑖𝑜𝑛</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𝑜𝑓</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𝑠𝑢𝑏𝑔</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𝑟𝑜𝑢𝑝</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𝑁𝑜𝑛</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𝑃𝑎𝑟𝑡𝑖𝑐𝑖𝑝𝑎𝑛𝑡𝑠</m:t>
                          </m:r>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 </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32.9</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30.0</m:t>
                          </m:r>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S Mincho" panose="02020609040205080304" pitchFamily="49" charset="-128"/>
                          <a:cs typeface="Times New Roman" panose="02020603050405020304" pitchFamily="18" charset="0"/>
                        </a:rPr>
                        <m:t>=</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S Mincho" panose="02020609040205080304" pitchFamily="49" charset="-128"/>
                          <a:cs typeface="Times New Roman" panose="02020603050405020304" pitchFamily="18" charset="0"/>
                        </a:rPr>
                        <m:t>1.10</m:t>
                      </m:r>
                    </m:oMath>
                  </m:oMathPara>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rPr>
                  <a:t>In the example above, a risk ratio of 1.10 does not represent significant disproportionality.</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S Mincho" panose="02020609040205080304" pitchFamily="49" charset="-128"/>
                  <a:cs typeface="Arial" panose="020B0604020202020204" pitchFamily="34" charset="0"/>
                </a:endParaRPr>
              </a:p>
            </p:txBody>
          </p:sp>
        </mc:Choice>
        <mc:Fallback xmlns="">
          <p:sp>
            <p:nvSpPr>
              <p:cNvPr id="8" name="TextBox 7">
                <a:extLst>
                  <a:ext uri="{FF2B5EF4-FFF2-40B4-BE49-F238E27FC236}">
                    <a16:creationId xmlns:a16="http://schemas.microsoft.com/office/drawing/2014/main" id="{94A7FC53-D88B-6C85-3264-541769969C6A}"/>
                  </a:ext>
                </a:extLst>
              </p:cNvPr>
              <p:cNvSpPr txBox="1">
                <a:spLocks noRot="1" noChangeAspect="1" noMove="1" noResize="1" noEditPoints="1" noAdjustHandles="1" noChangeArrowheads="1" noChangeShapeType="1" noTextEdit="1"/>
              </p:cNvSpPr>
              <p:nvPr/>
            </p:nvSpPr>
            <p:spPr>
              <a:xfrm>
                <a:off x="376264" y="4308622"/>
                <a:ext cx="11348277" cy="2052485"/>
              </a:xfrm>
              <a:prstGeom prst="rect">
                <a:avLst/>
              </a:prstGeom>
              <a:blipFill>
                <a:blip r:embed="rId2"/>
                <a:stretch>
                  <a:fillRect l="-484" t="-1786" r="-430" b="-4167"/>
                </a:stretch>
              </a:blipFill>
            </p:spPr>
            <p:txBody>
              <a:bodyPr/>
              <a:lstStyle/>
              <a:p>
                <a:r>
                  <a:rPr lang="en-US">
                    <a:noFill/>
                  </a:rPr>
                  <a:t> </a:t>
                </a:r>
              </a:p>
            </p:txBody>
          </p:sp>
        </mc:Fallback>
      </mc:AlternateContent>
    </p:spTree>
    <p:extLst>
      <p:ext uri="{BB962C8B-B14F-4D97-AF65-F5344CB8AC3E}">
        <p14:creationId xmlns:p14="http://schemas.microsoft.com/office/powerpoint/2010/main" val="4122137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7458" y="417608"/>
            <a:ext cx="10987523" cy="800642"/>
          </a:xfrm>
        </p:spPr>
        <p:txBody>
          <a:bodyPr>
            <a:normAutofit/>
          </a:bodyPr>
          <a:lstStyle/>
          <a:p>
            <a:r>
              <a:rPr lang="en-US" sz="3950" dirty="0">
                <a:latin typeface="Aptos" panose="020B0004020202020204" pitchFamily="34" charset="0"/>
                <a:cs typeface="Arial"/>
                <a:hlinkClick r:id="rId2"/>
              </a:rPr>
              <a:t>Worksheet to Calculate Risk Ratio</a:t>
            </a:r>
            <a:endParaRPr lang="en-US" sz="3950" dirty="0">
              <a:latin typeface="Aptos" panose="020B0004020202020204" pitchFamily="34" charset="0"/>
              <a:cs typeface="Arial"/>
            </a:endParaRP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0" y="1218250"/>
            <a:ext cx="3621741" cy="5352551"/>
          </a:xfrm>
        </p:spPr>
        <p:txBody>
          <a:bodyPr vert="horz" lIns="91440" tIns="45720" rIns="91440" bIns="45720" rtlCol="0" anchor="t">
            <a:normAutofit/>
          </a:bodyPr>
          <a:lstStyle/>
          <a:p>
            <a:pPr marL="0" indent="0" algn="ctr">
              <a:spcBef>
                <a:spcPts val="0"/>
              </a:spcBef>
              <a:buNone/>
            </a:pPr>
            <a:endParaRPr lang="en-US" sz="2400" dirty="0">
              <a:latin typeface="Aptos" panose="020B0004020202020204" pitchFamily="34" charset="0"/>
            </a:endParaRPr>
          </a:p>
          <a:p>
            <a:pPr marL="182880" indent="-182880">
              <a:lnSpc>
                <a:spcPct val="100000"/>
              </a:lnSpc>
              <a:spcBef>
                <a:spcPts val="600"/>
              </a:spcBef>
              <a:spcAft>
                <a:spcPts val="600"/>
              </a:spcAft>
              <a:buClr>
                <a:schemeClr val="bg2">
                  <a:lumMod val="10000"/>
                </a:schemeClr>
              </a:buClr>
              <a:buFont typeface="Arial" panose="020B0604020202020204" pitchFamily="34" charset="0"/>
              <a:buChar char="•"/>
            </a:pPr>
            <a:r>
              <a:rPr lang="en-US" sz="2400" dirty="0">
                <a:solidFill>
                  <a:srgbClr val="010203"/>
                </a:solidFill>
                <a:latin typeface="Aptos" panose="020B0004020202020204" pitchFamily="34" charset="0"/>
              </a:rPr>
              <a:t>Districts can use the risk ratio template worksheet to help determine if disproportionality exists.</a:t>
            </a:r>
          </a:p>
          <a:p>
            <a:pPr marL="182880" indent="-182880">
              <a:lnSpc>
                <a:spcPct val="100000"/>
              </a:lnSpc>
              <a:spcBef>
                <a:spcPts val="600"/>
              </a:spcBef>
              <a:spcAft>
                <a:spcPts val="600"/>
              </a:spcAft>
              <a:buClr>
                <a:schemeClr val="bg2">
                  <a:lumMod val="10000"/>
                </a:schemeClr>
              </a:buClr>
              <a:buFont typeface="Arial" panose="020B0604020202020204" pitchFamily="34" charset="0"/>
              <a:buChar char="•"/>
            </a:pPr>
            <a:r>
              <a:rPr lang="en-US" sz="2400" dirty="0">
                <a:solidFill>
                  <a:srgbClr val="010203"/>
                </a:solidFill>
                <a:latin typeface="Aptos" panose="020B0004020202020204" pitchFamily="34" charset="0"/>
              </a:rPr>
              <a:t>District staff members will enter their MCAS-Alt and MCAS participation data in the highlighted yellow cells.</a:t>
            </a:r>
          </a:p>
          <a:p>
            <a:pPr marL="285750" indent="-285750">
              <a:lnSpc>
                <a:spcPct val="100000"/>
              </a:lnSpc>
              <a:spcBef>
                <a:spcPts val="600"/>
              </a:spcBef>
              <a:buClr>
                <a:schemeClr val="bg2">
                  <a:lumMod val="10000"/>
                </a:schemeClr>
              </a:buClr>
              <a:buFont typeface="Arial" panose="020B0604020202020204" pitchFamily="34" charset="0"/>
              <a:buChar char="•"/>
            </a:pPr>
            <a:endParaRPr lang="en-US" sz="1600" dirty="0">
              <a:solidFill>
                <a:srgbClr val="010203"/>
              </a:solidFill>
            </a:endParaRPr>
          </a:p>
        </p:txBody>
      </p:sp>
      <p:pic>
        <p:nvPicPr>
          <p:cNvPr id="5" name="Picture 4" descr="Screenshot of worksheet used to calculate risk ratio.">
            <a:hlinkClick r:id="rId3"/>
            <a:extLst>
              <a:ext uri="{FF2B5EF4-FFF2-40B4-BE49-F238E27FC236}">
                <a16:creationId xmlns:a16="http://schemas.microsoft.com/office/drawing/2014/main" id="{4A81483F-8016-951C-4A10-A4A1A332D4A5}"/>
              </a:ext>
            </a:extLst>
          </p:cNvPr>
          <p:cNvPicPr>
            <a:picLocks noChangeAspect="1"/>
          </p:cNvPicPr>
          <p:nvPr/>
        </p:nvPicPr>
        <p:blipFill>
          <a:blip r:embed="rId4"/>
          <a:stretch>
            <a:fillRect/>
          </a:stretch>
        </p:blipFill>
        <p:spPr>
          <a:xfrm>
            <a:off x="3621741" y="1503014"/>
            <a:ext cx="8020064" cy="4136736"/>
          </a:xfrm>
          <a:prstGeom prst="rect">
            <a:avLst/>
          </a:prstGeom>
        </p:spPr>
      </p:pic>
      <p:sp>
        <p:nvSpPr>
          <p:cNvPr id="6" name="TextBox 5">
            <a:extLst>
              <a:ext uri="{FF2B5EF4-FFF2-40B4-BE49-F238E27FC236}">
                <a16:creationId xmlns:a16="http://schemas.microsoft.com/office/drawing/2014/main" id="{303F8BF2-E54C-9E7F-2BA1-AF091956BBB8}"/>
              </a:ext>
            </a:extLst>
          </p:cNvPr>
          <p:cNvSpPr txBox="1"/>
          <p:nvPr/>
        </p:nvSpPr>
        <p:spPr>
          <a:xfrm>
            <a:off x="3384331" y="5735943"/>
            <a:ext cx="727315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sng" strike="noStrike" kern="1200" cap="none" spc="0" normalizeH="0" baseline="0" noProof="0">
                <a:ln>
                  <a:noFill/>
                </a:ln>
                <a:solidFill>
                  <a:srgbClr val="0056B3"/>
                </a:solidFill>
                <a:effectLst/>
                <a:highlight>
                  <a:srgbClr val="FFFFFF"/>
                </a:highlight>
                <a:uLnTx/>
                <a:uFillTx/>
                <a:latin typeface="-apple-system"/>
                <a:ea typeface="+mn-ea"/>
                <a:cs typeface="+mn-cs"/>
                <a:hlinkClick r:id="rId2"/>
              </a:rPr>
              <a:t>Sample Formula Worksheet to Calculate Disproportionality Risk Ratio </a:t>
            </a:r>
            <a:endParaRPr kumimoji="0" lang="en-US" sz="1800" b="0" i="0" u="none" strike="noStrike" kern="1200" cap="none" spc="0" normalizeH="0" baseline="0" noProof="0">
              <a:ln>
                <a:noFill/>
              </a:ln>
              <a:solidFill>
                <a:srgbClr val="212529"/>
              </a:solidFill>
              <a:effectLst/>
              <a:highlight>
                <a:srgbClr val="FFFFFF"/>
              </a:highlight>
              <a:uLnTx/>
              <a:uFillTx/>
              <a:latin typeface="-apple-system"/>
              <a:ea typeface="+mn-ea"/>
              <a:cs typeface="+mn-cs"/>
            </a:endParaRPr>
          </a:p>
        </p:txBody>
      </p:sp>
    </p:spTree>
    <p:extLst>
      <p:ext uri="{BB962C8B-B14F-4D97-AF65-F5344CB8AC3E}">
        <p14:creationId xmlns:p14="http://schemas.microsoft.com/office/powerpoint/2010/main" val="5706216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p:txBody>
          <a:bodyPr>
            <a:normAutofit fontScale="90000"/>
          </a:bodyPr>
          <a:lstStyle/>
          <a:p>
            <a:r>
              <a:rPr lang="en-US" dirty="0">
                <a:latin typeface="Aptos" panose="020B0004020202020204" pitchFamily="34" charset="0"/>
              </a:rPr>
              <a:t>Evaluating Disproportionality Data for MCAS-ALT and Developing a Local Action Plan</a:t>
            </a:r>
          </a:p>
        </p:txBody>
      </p:sp>
    </p:spTree>
    <p:extLst>
      <p:ext uri="{BB962C8B-B14F-4D97-AF65-F5344CB8AC3E}">
        <p14:creationId xmlns:p14="http://schemas.microsoft.com/office/powerpoint/2010/main" val="2985287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301638-A8D7-A645-4815-D987D6E2261D}"/>
              </a:ext>
            </a:extLst>
          </p:cNvPr>
          <p:cNvSpPr>
            <a:spLocks noGrp="1"/>
          </p:cNvSpPr>
          <p:nvPr>
            <p:ph type="title"/>
          </p:nvPr>
        </p:nvSpPr>
        <p:spPr/>
        <p:txBody>
          <a:bodyPr>
            <a:normAutofit fontScale="90000"/>
          </a:bodyPr>
          <a:lstStyle/>
          <a:p>
            <a:r>
              <a:rPr lang="en-US" sz="3800" b="1" dirty="0">
                <a:latin typeface="Aptos" panose="020B0004020202020204" pitchFamily="34" charset="0"/>
              </a:rPr>
              <a:t>Questions to Guide MCAS-Alt Disproportionality Discussion</a:t>
            </a:r>
          </a:p>
        </p:txBody>
      </p:sp>
      <p:sp>
        <p:nvSpPr>
          <p:cNvPr id="5" name="TextBox 4">
            <a:extLst>
              <a:ext uri="{FF2B5EF4-FFF2-40B4-BE49-F238E27FC236}">
                <a16:creationId xmlns:a16="http://schemas.microsoft.com/office/drawing/2014/main" id="{5661D508-4CDE-4328-B0C6-9127E32B6A02}"/>
              </a:ext>
            </a:extLst>
          </p:cNvPr>
          <p:cNvSpPr txBox="1"/>
          <p:nvPr/>
        </p:nvSpPr>
        <p:spPr>
          <a:xfrm>
            <a:off x="458833" y="1777764"/>
            <a:ext cx="10894967" cy="4114203"/>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10203"/>
                </a:solidFill>
                <a:effectLst/>
                <a:uLnTx/>
                <a:uFillTx/>
                <a:latin typeface="Aptos" panose="020B0004020202020204" pitchFamily="34" charset="0"/>
                <a:ea typeface="+mn-ea"/>
                <a:cs typeface="Arial" panose="020B0604020202020204" pitchFamily="34" charset="0"/>
              </a:rPr>
              <a:t>Is the number of students in the identified group large enough to have a valid result? </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10203"/>
                </a:solidFill>
                <a:effectLst/>
                <a:uLnTx/>
                <a:uFillTx/>
                <a:latin typeface="Aptos" panose="020B0004020202020204" pitchFamily="34" charset="0"/>
                <a:ea typeface="+mn-ea"/>
                <a:cs typeface="Arial" panose="020B0604020202020204" pitchFamily="34" charset="0"/>
              </a:rPr>
              <a:t>For example, in very small districts, the number of students in some subgroups may be so small that even one or two students in a subgroup may have a substantial effect on the results. </a:t>
            </a:r>
          </a:p>
          <a:p>
            <a:pPr marL="342900" marR="0" lvl="0" indent="-3429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10203"/>
                </a:solidFill>
                <a:effectLst/>
                <a:uLnTx/>
                <a:uFillTx/>
                <a:latin typeface="Aptos" panose="020B0004020202020204" pitchFamily="34" charset="0"/>
                <a:ea typeface="+mn-ea"/>
                <a:cs typeface="Arial" panose="020B0604020202020204" pitchFamily="34" charset="0"/>
              </a:rPr>
              <a:t>Is there a plausible reason to have the disproportionality? </a:t>
            </a:r>
          </a:p>
          <a:p>
            <a:pPr marL="800100" marR="0" lvl="1" indent="-342900" algn="l" defTabSz="914400" rtl="0" eaLnBrk="1" fontAlgn="auto" latinLnBrk="0" hangingPunct="1">
              <a:lnSpc>
                <a:spcPct val="90000"/>
              </a:lnSpc>
              <a:spcBef>
                <a:spcPts val="50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10203"/>
                </a:solidFill>
                <a:effectLst/>
                <a:uLnTx/>
                <a:uFillTx/>
                <a:latin typeface="Aptos" panose="020B0004020202020204" pitchFamily="34" charset="0"/>
                <a:ea typeface="+mn-ea"/>
                <a:cs typeface="Arial" panose="020B0604020202020204" pitchFamily="34" charset="0"/>
              </a:rPr>
              <a:t>For example, if the number of students in a subgroup in the district is small but there is one family in the district in that subgroup that has three students taking the MCAS-Alt, there may appear to be disproportionality, but it could be justified. </a:t>
            </a:r>
          </a:p>
          <a:p>
            <a:pPr marL="342900" marR="0" lvl="0"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10203"/>
                </a:solidFill>
                <a:effectLst/>
                <a:uLnTx/>
                <a:uFillTx/>
                <a:latin typeface="Aptos" panose="020B0004020202020204" pitchFamily="34" charset="0"/>
                <a:ea typeface="+mn-ea"/>
                <a:cs typeface="Arial" panose="020B0604020202020204" pitchFamily="34" charset="0"/>
              </a:rPr>
              <a:t>Is the disproportionality significant and is there a need to address it? </a:t>
            </a:r>
          </a:p>
          <a:p>
            <a:pPr marL="800100" marR="0" lvl="1" indent="-3429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10203"/>
                </a:solidFill>
                <a:effectLst/>
                <a:uLnTx/>
                <a:uFillTx/>
                <a:latin typeface="Aptos" panose="020B0004020202020204" pitchFamily="34" charset="0"/>
                <a:ea typeface="+mn-ea"/>
                <a:cs typeface="Arial" panose="020B0604020202020204" pitchFamily="34" charset="0"/>
              </a:rPr>
              <a:t>For example, if the risk ratio is 1.5%, it may not be significant, but a risk ratio of 3.0% may warrant further investigation. </a:t>
            </a:r>
          </a:p>
        </p:txBody>
      </p:sp>
    </p:spTree>
    <p:extLst>
      <p:ext uri="{BB962C8B-B14F-4D97-AF65-F5344CB8AC3E}">
        <p14:creationId xmlns:p14="http://schemas.microsoft.com/office/powerpoint/2010/main" val="186600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86720C-5D3F-4723-25A7-58B7BBBDCBE4}"/>
              </a:ext>
            </a:extLst>
          </p:cNvPr>
          <p:cNvSpPr>
            <a:spLocks noGrp="1"/>
          </p:cNvSpPr>
          <p:nvPr>
            <p:ph idx="1"/>
          </p:nvPr>
        </p:nvSpPr>
        <p:spPr>
          <a:xfrm>
            <a:off x="838200" y="1757780"/>
            <a:ext cx="10515600" cy="4381764"/>
          </a:xfrm>
        </p:spPr>
        <p:txBody>
          <a:bodyPr vert="horz" lIns="91440" tIns="45720" rIns="91440" bIns="45720" rtlCol="0" anchor="t">
            <a:normAutofit/>
          </a:bodyPr>
          <a:lstStyle/>
          <a:p>
            <a:pPr>
              <a:spcBef>
                <a:spcPts val="600"/>
              </a:spcBef>
              <a:spcAft>
                <a:spcPts val="600"/>
              </a:spcAft>
              <a:buClr>
                <a:srgbClr val="000000"/>
              </a:buClr>
              <a:buSzPct val="100000"/>
            </a:pPr>
            <a:r>
              <a:rPr lang="en-US" altLang="en-US" sz="3600" dirty="0">
                <a:latin typeface="Aptos" panose="020B0004020202020204" pitchFamily="34" charset="0"/>
                <a:ea typeface="Segoe UI Symbol" panose="020B0502040204020203" pitchFamily="34" charset="0"/>
              </a:rPr>
              <a:t>ESSA requirements and alternate assessments</a:t>
            </a:r>
          </a:p>
          <a:p>
            <a:pPr>
              <a:spcBef>
                <a:spcPts val="600"/>
              </a:spcBef>
              <a:spcAft>
                <a:spcPts val="600"/>
              </a:spcAft>
              <a:buClr>
                <a:srgbClr val="000000"/>
              </a:buClr>
              <a:buSzPct val="100000"/>
            </a:pPr>
            <a:r>
              <a:rPr lang="en-US" sz="3600" dirty="0">
                <a:latin typeface="Aptos" panose="020B0004020202020204" pitchFamily="34" charset="0"/>
                <a:ea typeface="Segoe UI Symbol" panose="020B0502040204020203" pitchFamily="34" charset="0"/>
              </a:rPr>
              <a:t>Which students should take the MCAS-Alt?</a:t>
            </a:r>
          </a:p>
          <a:p>
            <a:pPr marL="857250" lvl="1" indent="-400050">
              <a:spcBef>
                <a:spcPts val="600"/>
              </a:spcBef>
              <a:spcAft>
                <a:spcPts val="600"/>
              </a:spcAft>
              <a:buClr>
                <a:srgbClr val="000000"/>
              </a:buClr>
              <a:buSzPct val="100000"/>
            </a:pPr>
            <a:r>
              <a:rPr lang="en-US" sz="3200" dirty="0">
                <a:latin typeface="Aptos" panose="020B0004020202020204" pitchFamily="34" charset="0"/>
                <a:ea typeface="Segoe UI Symbol" panose="020B0502040204020203" pitchFamily="34" charset="0"/>
              </a:rPr>
              <a:t>Clarify the criteria for participation.</a:t>
            </a:r>
          </a:p>
          <a:p>
            <a:pPr marL="857250" lvl="1" indent="-400050">
              <a:spcBef>
                <a:spcPts val="600"/>
              </a:spcBef>
              <a:spcAft>
                <a:spcPts val="600"/>
              </a:spcAft>
              <a:buClr>
                <a:srgbClr val="000000"/>
              </a:buClr>
              <a:buSzPct val="100000"/>
            </a:pPr>
            <a:r>
              <a:rPr lang="en-US" sz="3200" dirty="0">
                <a:latin typeface="Aptos" panose="020B0004020202020204" pitchFamily="34" charset="0"/>
                <a:ea typeface="Segoe UI Symbol" panose="020B0502040204020203" pitchFamily="34" charset="0"/>
              </a:rPr>
              <a:t>Other available assessment options.</a:t>
            </a:r>
          </a:p>
          <a:p>
            <a:pPr>
              <a:spcBef>
                <a:spcPts val="600"/>
              </a:spcBef>
              <a:spcAft>
                <a:spcPts val="600"/>
              </a:spcAft>
              <a:buClr>
                <a:srgbClr val="000000"/>
              </a:buClr>
              <a:buSzPct val="100000"/>
            </a:pPr>
            <a:r>
              <a:rPr lang="en-US" sz="3600" dirty="0">
                <a:latin typeface="Aptos" panose="020B0004020202020204" pitchFamily="34" charset="0"/>
                <a:ea typeface="Segoe UI Symbol" panose="020B0502040204020203" pitchFamily="34" charset="0"/>
              </a:rPr>
              <a:t>Next steps for Districts and IEP teams.</a:t>
            </a:r>
          </a:p>
          <a:p>
            <a:pPr marL="0" indent="0">
              <a:buNone/>
            </a:pPr>
            <a:endParaRPr lang="en-US" dirty="0">
              <a:latin typeface="Arial"/>
              <a:cs typeface="Arial"/>
            </a:endParaRPr>
          </a:p>
        </p:txBody>
      </p:sp>
      <p:sp>
        <p:nvSpPr>
          <p:cNvPr id="3" name="Title 2">
            <a:extLst>
              <a:ext uri="{FF2B5EF4-FFF2-40B4-BE49-F238E27FC236}">
                <a16:creationId xmlns:a16="http://schemas.microsoft.com/office/drawing/2014/main" id="{FC113757-816C-0655-41B5-8B599F9DACA1}"/>
              </a:ext>
            </a:extLst>
          </p:cNvPr>
          <p:cNvSpPr>
            <a:spLocks noGrp="1"/>
          </p:cNvSpPr>
          <p:nvPr>
            <p:ph type="title"/>
          </p:nvPr>
        </p:nvSpPr>
        <p:spPr>
          <a:xfrm>
            <a:off x="838200" y="308565"/>
            <a:ext cx="10515600" cy="1042852"/>
          </a:xfrm>
        </p:spPr>
        <p:txBody>
          <a:bodyPr>
            <a:normAutofit/>
          </a:bodyPr>
          <a:lstStyle/>
          <a:p>
            <a:r>
              <a:rPr lang="en-US" altLang="en-US" sz="4000" b="1" dirty="0">
                <a:latin typeface="Aptos" panose="020B0004020202020204" pitchFamily="34" charset="0"/>
              </a:rPr>
              <a:t> Topics in this Training Session</a:t>
            </a:r>
            <a:endParaRPr lang="en-US" sz="4000" dirty="0">
              <a:latin typeface="Aptos" panose="020B0004020202020204" pitchFamily="34" charset="0"/>
            </a:endParaRPr>
          </a:p>
        </p:txBody>
      </p:sp>
    </p:spTree>
    <p:extLst>
      <p:ext uri="{BB962C8B-B14F-4D97-AF65-F5344CB8AC3E}">
        <p14:creationId xmlns:p14="http://schemas.microsoft.com/office/powerpoint/2010/main" val="4072223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51F55-E50F-1300-291D-36899B9EEA39}"/>
              </a:ext>
            </a:extLst>
          </p:cNvPr>
          <p:cNvSpPr>
            <a:spLocks noGrp="1"/>
          </p:cNvSpPr>
          <p:nvPr>
            <p:ph idx="1"/>
          </p:nvPr>
        </p:nvSpPr>
        <p:spPr>
          <a:xfrm>
            <a:off x="642257" y="1956356"/>
            <a:ext cx="10515600" cy="4052559"/>
          </a:xfrm>
        </p:spPr>
        <p:txBody>
          <a:bodyPr vert="horz" lIns="91440" tIns="45720" rIns="91440" bIns="45720" rtlCol="0" anchor="t">
            <a:normAutofit/>
          </a:bodyPr>
          <a:lstStyle/>
          <a:p>
            <a:r>
              <a:rPr lang="en-US" sz="3400" dirty="0">
                <a:latin typeface="Aptos" panose="020B0004020202020204" pitchFamily="34" charset="0"/>
              </a:rPr>
              <a:t>What root cause may be contributing to this disproportionality?</a:t>
            </a:r>
          </a:p>
          <a:p>
            <a:pPr lvl="1">
              <a:spcAft>
                <a:spcPts val="600"/>
              </a:spcAft>
            </a:pPr>
            <a:r>
              <a:rPr lang="en-US" sz="2600" dirty="0">
                <a:latin typeface="Aptos" panose="020B0004020202020204" pitchFamily="34" charset="0"/>
              </a:rPr>
              <a:t>Identify factors contributing to significant disproportionality, such as:</a:t>
            </a:r>
          </a:p>
          <a:p>
            <a:pPr lvl="2">
              <a:spcAft>
                <a:spcPts val="600"/>
              </a:spcAft>
            </a:pPr>
            <a:r>
              <a:rPr lang="en-US" sz="2200" dirty="0">
                <a:latin typeface="Aptos" panose="020B0004020202020204" pitchFamily="34" charset="0"/>
              </a:rPr>
              <a:t>Are IEP Teams considering using special access accommodations for students before assigning the MCAS-Alt?</a:t>
            </a:r>
          </a:p>
          <a:p>
            <a:pPr lvl="2">
              <a:spcAft>
                <a:spcPts val="600"/>
              </a:spcAft>
            </a:pPr>
            <a:r>
              <a:rPr lang="en-US" sz="2200" dirty="0">
                <a:latin typeface="Aptos" panose="020B0004020202020204" pitchFamily="34" charset="0"/>
              </a:rPr>
              <a:t>Do students in your school qualify to participate in the alternate assessment based on the new eligibility criteria?</a:t>
            </a:r>
          </a:p>
          <a:p>
            <a:pPr lvl="2">
              <a:spcAft>
                <a:spcPts val="600"/>
              </a:spcAft>
            </a:pPr>
            <a:r>
              <a:rPr lang="en-US" sz="2200" dirty="0">
                <a:latin typeface="Aptos" panose="020B0004020202020204" pitchFamily="34" charset="0"/>
              </a:rPr>
              <a:t>Are IEP Teams considering how economic, cultural, or linguistic barriers may affect their process? </a:t>
            </a:r>
          </a:p>
        </p:txBody>
      </p:sp>
      <p:sp>
        <p:nvSpPr>
          <p:cNvPr id="3" name="Title 2">
            <a:extLst>
              <a:ext uri="{FF2B5EF4-FFF2-40B4-BE49-F238E27FC236}">
                <a16:creationId xmlns:a16="http://schemas.microsoft.com/office/drawing/2014/main" id="{D98146E0-50CC-0281-22B3-2D157848481B}"/>
              </a:ext>
            </a:extLst>
          </p:cNvPr>
          <p:cNvSpPr>
            <a:spLocks noGrp="1"/>
          </p:cNvSpPr>
          <p:nvPr>
            <p:ph type="title"/>
          </p:nvPr>
        </p:nvSpPr>
        <p:spPr/>
        <p:txBody>
          <a:bodyPr>
            <a:normAutofit/>
          </a:bodyPr>
          <a:lstStyle/>
          <a:p>
            <a:r>
              <a:rPr lang="en-US" b="1" dirty="0">
                <a:latin typeface="Aptos" panose="020B0004020202020204" pitchFamily="34" charset="0"/>
              </a:rPr>
              <a:t>Causes and Action Plan  </a:t>
            </a:r>
          </a:p>
        </p:txBody>
      </p:sp>
    </p:spTree>
    <p:extLst>
      <p:ext uri="{BB962C8B-B14F-4D97-AF65-F5344CB8AC3E}">
        <p14:creationId xmlns:p14="http://schemas.microsoft.com/office/powerpoint/2010/main" val="642089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51F55-E50F-1300-291D-36899B9EEA39}"/>
              </a:ext>
            </a:extLst>
          </p:cNvPr>
          <p:cNvSpPr>
            <a:spLocks noGrp="1"/>
          </p:cNvSpPr>
          <p:nvPr>
            <p:ph idx="1"/>
          </p:nvPr>
        </p:nvSpPr>
        <p:spPr/>
        <p:txBody>
          <a:bodyPr vert="horz" lIns="91440" tIns="45720" rIns="91440" bIns="45720" rtlCol="0" anchor="t">
            <a:normAutofit fontScale="92500" lnSpcReduction="10000"/>
          </a:bodyPr>
          <a:lstStyle/>
          <a:p>
            <a:r>
              <a:rPr lang="en-US" sz="3400" dirty="0">
                <a:latin typeface="Aptos" panose="020B0004020202020204" pitchFamily="34" charset="0"/>
              </a:rPr>
              <a:t>Conduct a review of Policies, Practices, and Procedures (PPP)</a:t>
            </a:r>
          </a:p>
          <a:p>
            <a:pPr lvl="1"/>
            <a:r>
              <a:rPr lang="en-US" dirty="0">
                <a:latin typeface="Aptos" panose="020B0004020202020204" pitchFamily="34" charset="0"/>
                <a:cs typeface="Arial"/>
              </a:rPr>
              <a:t>Based on responses to the root cause questions, how can staff review the PPPs? </a:t>
            </a:r>
          </a:p>
          <a:p>
            <a:r>
              <a:rPr lang="en-US" sz="3400" dirty="0">
                <a:latin typeface="Aptos" panose="020B0004020202020204" pitchFamily="34" charset="0"/>
              </a:rPr>
              <a:t>What timeline makes sense for the school?</a:t>
            </a:r>
          </a:p>
          <a:p>
            <a:pPr lvl="1"/>
            <a:r>
              <a:rPr lang="en-US" sz="3000" dirty="0">
                <a:latin typeface="Aptos" panose="020B0004020202020204" pitchFamily="34" charset="0"/>
              </a:rPr>
              <a:t>Two school years to achieve a desired goal to reduce disproportionality overtime. </a:t>
            </a:r>
          </a:p>
          <a:p>
            <a:pPr lvl="1"/>
            <a:r>
              <a:rPr lang="en-US" sz="3000" dirty="0">
                <a:latin typeface="Aptos" panose="020B0004020202020204" pitchFamily="34" charset="0"/>
              </a:rPr>
              <a:t>Year 1 – revise procedures and policies and train staff</a:t>
            </a:r>
          </a:p>
          <a:p>
            <a:pPr lvl="1"/>
            <a:r>
              <a:rPr lang="en-US" sz="3000" dirty="0">
                <a:latin typeface="Aptos" panose="020B0004020202020204" pitchFamily="34" charset="0"/>
              </a:rPr>
              <a:t>Year 2 – continue to implement procedures and evaluate if disproportionality has reduced</a:t>
            </a:r>
          </a:p>
          <a:p>
            <a:pPr lvl="2"/>
            <a:r>
              <a:rPr lang="en-US" sz="2600" dirty="0">
                <a:latin typeface="Aptos" panose="020B0004020202020204" pitchFamily="34" charset="0"/>
              </a:rPr>
              <a:t>Continue to train staff and revise procedures, if necessary.</a:t>
            </a:r>
          </a:p>
          <a:p>
            <a:pPr lvl="1"/>
            <a:endParaRPr lang="en-US" sz="3000" dirty="0"/>
          </a:p>
        </p:txBody>
      </p:sp>
      <p:sp>
        <p:nvSpPr>
          <p:cNvPr id="3" name="Title 2">
            <a:extLst>
              <a:ext uri="{FF2B5EF4-FFF2-40B4-BE49-F238E27FC236}">
                <a16:creationId xmlns:a16="http://schemas.microsoft.com/office/drawing/2014/main" id="{D98146E0-50CC-0281-22B3-2D157848481B}"/>
              </a:ext>
            </a:extLst>
          </p:cNvPr>
          <p:cNvSpPr>
            <a:spLocks noGrp="1"/>
          </p:cNvSpPr>
          <p:nvPr>
            <p:ph type="title"/>
          </p:nvPr>
        </p:nvSpPr>
        <p:spPr/>
        <p:txBody>
          <a:bodyPr>
            <a:normAutofit/>
          </a:bodyPr>
          <a:lstStyle/>
          <a:p>
            <a:r>
              <a:rPr lang="en-US" b="1" dirty="0">
                <a:latin typeface="Aptos"/>
                <a:cs typeface="Arial"/>
              </a:rPr>
              <a:t>Recommended Timeline</a:t>
            </a:r>
            <a:r>
              <a:rPr lang="en-US" b="1" dirty="0">
                <a:latin typeface="Arial"/>
                <a:cs typeface="Arial"/>
              </a:rPr>
              <a:t>  </a:t>
            </a:r>
          </a:p>
        </p:txBody>
      </p:sp>
    </p:spTree>
    <p:extLst>
      <p:ext uri="{BB962C8B-B14F-4D97-AF65-F5344CB8AC3E}">
        <p14:creationId xmlns:p14="http://schemas.microsoft.com/office/powerpoint/2010/main" val="2827096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630315" y="310718"/>
            <a:ext cx="10723485" cy="1097260"/>
          </a:xfrm>
        </p:spPr>
        <p:txBody>
          <a:bodyPr/>
          <a:lstStyle/>
          <a:p>
            <a:r>
              <a:rPr lang="en-US" sz="4400" b="1"/>
              <a:t>Next Steps for IEP Teams</a:t>
            </a:r>
            <a:endParaRPr lang="en-US"/>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630315" y="1784412"/>
            <a:ext cx="11007503" cy="4403952"/>
          </a:xfrm>
        </p:spPr>
        <p:txBody>
          <a:bodyPr>
            <a:normAutofit fontScale="92500" lnSpcReduction="10000"/>
          </a:bodyPr>
          <a:lstStyle/>
          <a:p>
            <a:pPr>
              <a:spcBef>
                <a:spcPts val="0"/>
              </a:spcBef>
              <a:spcAft>
                <a:spcPts val="1200"/>
              </a:spcAft>
            </a:pPr>
            <a:r>
              <a:rPr lang="en-US" sz="3600"/>
              <a:t>Team Chairperson and team members must:</a:t>
            </a:r>
          </a:p>
          <a:p>
            <a:pPr lvl="1">
              <a:spcBef>
                <a:spcPts val="0"/>
              </a:spcBef>
              <a:spcAft>
                <a:spcPts val="1200"/>
              </a:spcAft>
            </a:pPr>
            <a:r>
              <a:rPr lang="en-US" sz="3200"/>
              <a:t>Discuss your district data provided by DESE.</a:t>
            </a:r>
          </a:p>
          <a:p>
            <a:pPr lvl="1">
              <a:spcBef>
                <a:spcPts val="0"/>
              </a:spcBef>
              <a:spcAft>
                <a:spcPts val="1200"/>
              </a:spcAft>
            </a:pPr>
            <a:r>
              <a:rPr lang="en-US" sz="3200"/>
              <a:t>Be familiar with guidelines, criteria, and decision-making guidelines for participation in the alternate assessment.</a:t>
            </a:r>
          </a:p>
          <a:p>
            <a:pPr lvl="1">
              <a:spcBef>
                <a:spcPts val="0"/>
              </a:spcBef>
              <a:spcAft>
                <a:spcPts val="1200"/>
              </a:spcAft>
            </a:pPr>
            <a:r>
              <a:rPr lang="en-US" sz="3200"/>
              <a:t>Meet regularly to discuss transitions from elementary to middle and/or high school.</a:t>
            </a:r>
          </a:p>
          <a:p>
            <a:pPr lvl="1">
              <a:spcBef>
                <a:spcPts val="0"/>
              </a:spcBef>
              <a:spcAft>
                <a:spcPts val="1200"/>
              </a:spcAft>
            </a:pPr>
            <a:r>
              <a:rPr lang="en-US" sz="3200"/>
              <a:t>Review the IEPs of students currently who currently participate in the MCAS-Alt during annual IEP meetings.</a:t>
            </a:r>
          </a:p>
          <a:p>
            <a:pPr lvl="1">
              <a:spcBef>
                <a:spcPts val="0"/>
              </a:spcBef>
              <a:spcAft>
                <a:spcPts val="1200"/>
              </a:spcAft>
            </a:pPr>
            <a:r>
              <a:rPr lang="en-US" sz="3200"/>
              <a:t>Review all assessment options.</a:t>
            </a:r>
            <a:endParaRPr lang="en-US" sz="2800"/>
          </a:p>
          <a:p>
            <a:pPr marL="0" indent="0">
              <a:spcBef>
                <a:spcPts val="0"/>
              </a:spcBef>
              <a:spcAft>
                <a:spcPts val="1000"/>
              </a:spcAft>
              <a:buNone/>
            </a:pPr>
            <a:endParaRPr lang="en-US"/>
          </a:p>
        </p:txBody>
      </p:sp>
    </p:spTree>
    <p:extLst>
      <p:ext uri="{BB962C8B-B14F-4D97-AF65-F5344CB8AC3E}">
        <p14:creationId xmlns:p14="http://schemas.microsoft.com/office/powerpoint/2010/main" val="4189776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75225CA-FDE5-BC23-65B4-258C2A0D3D33}"/>
              </a:ext>
            </a:extLst>
          </p:cNvPr>
          <p:cNvSpPr>
            <a:spLocks noGrp="1"/>
          </p:cNvSpPr>
          <p:nvPr>
            <p:ph idx="1"/>
          </p:nvPr>
        </p:nvSpPr>
        <p:spPr>
          <a:xfrm>
            <a:off x="838200" y="2123930"/>
            <a:ext cx="10515600" cy="4052559"/>
          </a:xfrm>
        </p:spPr>
        <p:txBody>
          <a:bodyPr/>
          <a:lstStyle/>
          <a:p>
            <a:pPr marL="0" indent="0">
              <a:buNone/>
            </a:pPr>
            <a:r>
              <a:rPr lang="en-US" sz="2800" i="1" dirty="0">
                <a:effectLst/>
                <a:latin typeface="Aptos" panose="020B0004020202020204" pitchFamily="34" charset="0"/>
                <a:ea typeface="Times New Roman" panose="02020603050405020304" pitchFamily="18" charset="0"/>
              </a:rPr>
              <a:t>All</a:t>
            </a:r>
            <a:r>
              <a:rPr lang="en-US" sz="2800" dirty="0">
                <a:effectLst/>
                <a:latin typeface="Aptos" panose="020B0004020202020204" pitchFamily="34" charset="0"/>
                <a:ea typeface="Times New Roman" panose="02020603050405020304" pitchFamily="18" charset="0"/>
              </a:rPr>
              <a:t> students must participate in MCAS testing for their grade level. It is not a question of </a:t>
            </a:r>
            <a:r>
              <a:rPr lang="en-US" sz="2800" b="1" dirty="0">
                <a:effectLst/>
                <a:latin typeface="Aptos" panose="020B0004020202020204" pitchFamily="34" charset="0"/>
                <a:ea typeface="Times New Roman" panose="02020603050405020304" pitchFamily="18" charset="0"/>
              </a:rPr>
              <a:t>whether</a:t>
            </a:r>
            <a:r>
              <a:rPr lang="en-US" sz="2800" dirty="0">
                <a:effectLst/>
                <a:latin typeface="Aptos" panose="020B0004020202020204" pitchFamily="34" charset="0"/>
                <a:ea typeface="Times New Roman" panose="02020603050405020304" pitchFamily="18" charset="0"/>
              </a:rPr>
              <a:t> students with disabilities participate, but </a:t>
            </a:r>
            <a:r>
              <a:rPr lang="en-US" sz="2800" b="1" dirty="0">
                <a:effectLst/>
                <a:latin typeface="Aptos" panose="020B0004020202020204" pitchFamily="34" charset="0"/>
                <a:ea typeface="Times New Roman" panose="02020603050405020304" pitchFamily="18" charset="0"/>
              </a:rPr>
              <a:t>how</a:t>
            </a:r>
            <a:r>
              <a:rPr lang="en-US" sz="2800" dirty="0">
                <a:effectLst/>
                <a:latin typeface="Aptos" panose="020B0004020202020204" pitchFamily="34" charset="0"/>
                <a:ea typeface="Times New Roman" panose="02020603050405020304" pitchFamily="18" charset="0"/>
              </a:rPr>
              <a:t> they will participate. </a:t>
            </a:r>
            <a:br>
              <a:rPr lang="en-US" sz="2800" dirty="0">
                <a:latin typeface="Aptos" panose="020B0004020202020204" pitchFamily="34" charset="0"/>
                <a:ea typeface="Times New Roman" panose="02020603050405020304" pitchFamily="18" charset="0"/>
              </a:rPr>
            </a:br>
            <a:br>
              <a:rPr lang="en-US" sz="2800" dirty="0">
                <a:latin typeface="Aptos" panose="020B0004020202020204" pitchFamily="34" charset="0"/>
                <a:ea typeface="Times New Roman" panose="02020603050405020304" pitchFamily="18" charset="0"/>
              </a:rPr>
            </a:br>
            <a:r>
              <a:rPr lang="en-US" sz="2800" i="1" dirty="0">
                <a:effectLst/>
                <a:latin typeface="Aptos" panose="020B0004020202020204" pitchFamily="34" charset="0"/>
                <a:ea typeface="Times New Roman" panose="02020603050405020304" pitchFamily="18" charset="0"/>
              </a:rPr>
              <a:t>All</a:t>
            </a:r>
            <a:r>
              <a:rPr lang="en-US" sz="2800" dirty="0">
                <a:effectLst/>
                <a:latin typeface="Aptos" panose="020B0004020202020204" pitchFamily="34" charset="0"/>
                <a:ea typeface="Times New Roman" panose="02020603050405020304" pitchFamily="18" charset="0"/>
              </a:rPr>
              <a:t> students who are educated with Massachusetts public funds, including students with disabilities, English learners, and English learners with disabilities, are required by state and federal laws to participate in statewide assessments.</a:t>
            </a:r>
            <a:endParaRPr lang="en-US" dirty="0">
              <a:latin typeface="Aptos" panose="020B0004020202020204" pitchFamily="34" charset="0"/>
            </a:endParaRPr>
          </a:p>
        </p:txBody>
      </p:sp>
      <p:sp>
        <p:nvSpPr>
          <p:cNvPr id="3" name="Title 2">
            <a:extLst>
              <a:ext uri="{FF2B5EF4-FFF2-40B4-BE49-F238E27FC236}">
                <a16:creationId xmlns:a16="http://schemas.microsoft.com/office/drawing/2014/main" id="{22C9C41A-0FC5-C5F0-1F44-1F069E6F0A5D}"/>
              </a:ext>
            </a:extLst>
          </p:cNvPr>
          <p:cNvSpPr>
            <a:spLocks noGrp="1"/>
          </p:cNvSpPr>
          <p:nvPr>
            <p:ph type="title"/>
          </p:nvPr>
        </p:nvSpPr>
        <p:spPr>
          <a:xfrm>
            <a:off x="838200" y="199571"/>
            <a:ext cx="11656290" cy="1297142"/>
          </a:xfrm>
        </p:spPr>
        <p:txBody>
          <a:bodyPr>
            <a:normAutofit fontScale="90000"/>
          </a:bodyPr>
          <a:lstStyle/>
          <a:p>
            <a:br>
              <a:rPr kumimoji="0" lang="en-US" sz="4400" b="1" i="0" u="none" strike="noStrike" kern="1200" cap="none" spc="0" normalizeH="0" baseline="0" noProof="0" dirty="0">
                <a:ln>
                  <a:noFill/>
                </a:ln>
                <a:effectLst/>
                <a:uLnTx/>
                <a:uFillTx/>
                <a:latin typeface="Segoe UI Semibold" panose="020B0702040204020203" pitchFamily="34" charset="0"/>
                <a:ea typeface="Times New Roman" panose="02020603050405020304" pitchFamily="18" charset="0"/>
                <a:cs typeface="Segoe UI Semibold" panose="020B0702040204020203" pitchFamily="34" charset="0"/>
              </a:rPr>
            </a:br>
            <a:r>
              <a:rPr kumimoji="0" lang="en-US" sz="4400" b="1" i="0" u="none" strike="noStrike" kern="1200" cap="none" spc="0" normalizeH="0" baseline="0" noProof="0" dirty="0">
                <a:ln>
                  <a:noFill/>
                </a:ln>
                <a:effectLst/>
                <a:uLnTx/>
                <a:uFillTx/>
                <a:latin typeface="Aptos" panose="020B0004020202020204" pitchFamily="34" charset="0"/>
                <a:ea typeface="Times New Roman" panose="02020603050405020304" pitchFamily="18" charset="0"/>
              </a:rPr>
              <a:t>Statewide Assessment Participation Requirements</a:t>
            </a:r>
            <a:br>
              <a:rPr lang="en-US" sz="1400" dirty="0"/>
            </a:br>
            <a:endParaRPr lang="en-US" dirty="0"/>
          </a:p>
        </p:txBody>
      </p:sp>
    </p:spTree>
    <p:extLst>
      <p:ext uri="{BB962C8B-B14F-4D97-AF65-F5344CB8AC3E}">
        <p14:creationId xmlns:p14="http://schemas.microsoft.com/office/powerpoint/2010/main" val="165530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688156" y="225571"/>
            <a:ext cx="10665643" cy="1247722"/>
          </a:xfrm>
        </p:spPr>
        <p:txBody>
          <a:bodyPr>
            <a:noAutofit/>
          </a:bodyPr>
          <a:lstStyle/>
          <a:p>
            <a:r>
              <a:rPr lang="en-US" sz="3600" b="1" dirty="0">
                <a:latin typeface="Aptos" panose="020B0004020202020204" pitchFamily="34" charset="0"/>
              </a:rPr>
              <a:t>Participation Cap for Alternate Assessments Based on Alternate Achievement Standards</a:t>
            </a:r>
            <a:endParaRPr lang="en-US" sz="3600" dirty="0">
              <a:latin typeface="Aptos" panose="020B0004020202020204" pitchFamily="34" charset="0"/>
            </a:endParaRPr>
          </a:p>
        </p:txBody>
      </p:sp>
      <p:sp>
        <p:nvSpPr>
          <p:cNvPr id="2" name="Content Placeholder 1">
            <a:extLst>
              <a:ext uri="{FF2B5EF4-FFF2-40B4-BE49-F238E27FC236}">
                <a16:creationId xmlns:a16="http://schemas.microsoft.com/office/drawing/2014/main" id="{75F77C0A-F34B-2B3F-484B-7459BE442120}"/>
              </a:ext>
            </a:extLst>
          </p:cNvPr>
          <p:cNvSpPr>
            <a:spLocks noGrp="1"/>
          </p:cNvSpPr>
          <p:nvPr>
            <p:ph idx="1"/>
          </p:nvPr>
        </p:nvSpPr>
        <p:spPr>
          <a:xfrm>
            <a:off x="688157" y="1668544"/>
            <a:ext cx="10665643" cy="4471000"/>
          </a:xfrm>
        </p:spPr>
        <p:txBody>
          <a:bodyPr>
            <a:normAutofit fontScale="92500" lnSpcReduction="10000"/>
          </a:bodyPr>
          <a:lstStyle/>
          <a:p>
            <a:pPr marL="0" indent="0">
              <a:lnSpc>
                <a:spcPct val="110000"/>
              </a:lnSpc>
              <a:spcBef>
                <a:spcPts val="0"/>
              </a:spcBef>
              <a:buClr>
                <a:schemeClr val="accent2"/>
              </a:buClr>
              <a:buNone/>
            </a:pPr>
            <a:r>
              <a:rPr lang="en-US" sz="2800" dirty="0">
                <a:latin typeface="Aptos" panose="020B0004020202020204" pitchFamily="34" charset="0"/>
              </a:rPr>
              <a:t>The total number of students assessed in a subject using an alternate assessment aligned with </a:t>
            </a:r>
            <a:r>
              <a:rPr lang="en-US" sz="2800" i="1" dirty="0">
                <a:latin typeface="Aptos" panose="020B0004020202020204" pitchFamily="34" charset="0"/>
              </a:rPr>
              <a:t>alternate academic achievement standards</a:t>
            </a:r>
            <a:r>
              <a:rPr lang="en-US" sz="2800" dirty="0">
                <a:latin typeface="Aptos" panose="020B0004020202020204" pitchFamily="34" charset="0"/>
              </a:rPr>
              <a:t>…may not exceed 1 percent of the total number of students in the state who are assessed in that subject.”</a:t>
            </a:r>
          </a:p>
          <a:p>
            <a:pPr lvl="1">
              <a:lnSpc>
                <a:spcPct val="110000"/>
              </a:lnSpc>
              <a:spcBef>
                <a:spcPts val="600"/>
              </a:spcBef>
              <a:buClr>
                <a:srgbClr val="000000"/>
              </a:buClr>
            </a:pPr>
            <a:r>
              <a:rPr lang="en-US" sz="2600" dirty="0">
                <a:latin typeface="Aptos" panose="020B0004020202020204" pitchFamily="34" charset="0"/>
              </a:rPr>
              <a:t>Defines “1%” based on total number of students assessed in a subject.</a:t>
            </a:r>
          </a:p>
          <a:p>
            <a:pPr lvl="1">
              <a:lnSpc>
                <a:spcPct val="110000"/>
              </a:lnSpc>
              <a:spcBef>
                <a:spcPts val="600"/>
              </a:spcBef>
              <a:buClr>
                <a:srgbClr val="000000"/>
              </a:buClr>
            </a:pPr>
            <a:r>
              <a:rPr lang="en-US" sz="2600" b="1" dirty="0">
                <a:latin typeface="Aptos" panose="020B0004020202020204" pitchFamily="34" charset="0"/>
              </a:rPr>
              <a:t>Districts</a:t>
            </a:r>
            <a:r>
              <a:rPr lang="en-US" sz="2600" dirty="0">
                <a:latin typeface="Aptos" panose="020B0004020202020204" pitchFamily="34" charset="0"/>
              </a:rPr>
              <a:t> may exceed 1% of all assessed students if justification is provided.</a:t>
            </a:r>
          </a:p>
          <a:p>
            <a:pPr lvl="2">
              <a:lnSpc>
                <a:spcPct val="110000"/>
              </a:lnSpc>
              <a:spcBef>
                <a:spcPts val="600"/>
              </a:spcBef>
              <a:buClr>
                <a:srgbClr val="000000"/>
              </a:buClr>
            </a:pPr>
            <a:r>
              <a:rPr lang="en-US" dirty="0">
                <a:latin typeface="Aptos" panose="020B0004020202020204" pitchFamily="34" charset="0"/>
              </a:rPr>
              <a:t>Districts must address any disproportional representation of students from all subgroups taking the MCAS-Alt.</a:t>
            </a:r>
          </a:p>
          <a:p>
            <a:pPr lvl="1">
              <a:lnSpc>
                <a:spcPct val="110000"/>
              </a:lnSpc>
              <a:spcBef>
                <a:spcPts val="600"/>
              </a:spcBef>
              <a:buClr>
                <a:srgbClr val="000000"/>
              </a:buClr>
            </a:pPr>
            <a:r>
              <a:rPr lang="en-US" sz="2600" b="1" dirty="0">
                <a:latin typeface="Aptos" panose="020B0004020202020204" pitchFamily="34" charset="0"/>
              </a:rPr>
              <a:t>States </a:t>
            </a:r>
            <a:r>
              <a:rPr lang="en-US" sz="2600" dirty="0">
                <a:latin typeface="Aptos" panose="020B0004020202020204" pitchFamily="34" charset="0"/>
              </a:rPr>
              <a:t>may exceed 1%, if a one-year waiver was granted based on assessing 95% of students and other factors.</a:t>
            </a:r>
          </a:p>
          <a:p>
            <a:endParaRPr lang="en-US" dirty="0"/>
          </a:p>
        </p:txBody>
      </p:sp>
    </p:spTree>
    <p:extLst>
      <p:ext uri="{BB962C8B-B14F-4D97-AF65-F5344CB8AC3E}">
        <p14:creationId xmlns:p14="http://schemas.microsoft.com/office/powerpoint/2010/main" val="221176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44DDBC-C6C5-4B90-9B07-B7657082C0B7}"/>
              </a:ext>
            </a:extLst>
          </p:cNvPr>
          <p:cNvSpPr>
            <a:spLocks noGrp="1"/>
          </p:cNvSpPr>
          <p:nvPr>
            <p:ph idx="1"/>
          </p:nvPr>
        </p:nvSpPr>
        <p:spPr>
          <a:xfrm>
            <a:off x="631596" y="1979630"/>
            <a:ext cx="10722204" cy="4159914"/>
          </a:xfrm>
        </p:spPr>
        <p:txBody>
          <a:bodyPr>
            <a:normAutofit fontScale="92500" lnSpcReduction="10000"/>
          </a:bodyPr>
          <a:lstStyle/>
          <a:p>
            <a:pPr marL="0" indent="0">
              <a:lnSpc>
                <a:spcPct val="110000"/>
              </a:lnSpc>
              <a:spcAft>
                <a:spcPts val="600"/>
              </a:spcAft>
              <a:buNone/>
            </a:pPr>
            <a:r>
              <a:rPr lang="en-US" b="1" dirty="0">
                <a:latin typeface="Aptos" panose="020B0004020202020204" pitchFamily="34" charset="0"/>
              </a:rPr>
              <a:t>Parents </a:t>
            </a:r>
            <a:r>
              <a:rPr lang="en-US" dirty="0">
                <a:latin typeface="Aptos" panose="020B0004020202020204" pitchFamily="34" charset="0"/>
              </a:rPr>
              <a:t>must be informed as part of the IEP process that: </a:t>
            </a:r>
          </a:p>
          <a:p>
            <a:pPr marL="576263">
              <a:lnSpc>
                <a:spcPct val="110000"/>
              </a:lnSpc>
              <a:buClr>
                <a:srgbClr val="000000"/>
              </a:buClr>
            </a:pPr>
            <a:r>
              <a:rPr lang="en-US" dirty="0">
                <a:latin typeface="Aptos" panose="020B0004020202020204" pitchFamily="34" charset="0"/>
              </a:rPr>
              <a:t>their child’s academic achievement will be measured based on “alternate achievement standards” that reflect lower expectations than for other students; and </a:t>
            </a:r>
          </a:p>
          <a:p>
            <a:pPr marL="576263">
              <a:lnSpc>
                <a:spcPct val="110000"/>
              </a:lnSpc>
              <a:buClr>
                <a:srgbClr val="000000"/>
              </a:buClr>
            </a:pPr>
            <a:r>
              <a:rPr lang="en-US" dirty="0">
                <a:latin typeface="Aptos" panose="020B0004020202020204" pitchFamily="34" charset="0"/>
              </a:rPr>
              <a:t>participation in an alternate assessment may eventually delay or otherwise affect the completion of the requirements for a diploma.</a:t>
            </a:r>
          </a:p>
          <a:p>
            <a:pPr marL="0" indent="0">
              <a:lnSpc>
                <a:spcPct val="110000"/>
              </a:lnSpc>
              <a:spcBef>
                <a:spcPts val="1200"/>
              </a:spcBef>
              <a:buNone/>
            </a:pPr>
            <a:r>
              <a:rPr lang="en-US" dirty="0">
                <a:latin typeface="Aptos" panose="020B0004020202020204" pitchFamily="34" charset="0"/>
              </a:rPr>
              <a:t>A </a:t>
            </a:r>
            <a:r>
              <a:rPr lang="en-US" b="1" i="1" dirty="0">
                <a:latin typeface="Aptos" panose="020B0004020202020204" pitchFamily="34" charset="0"/>
                <a:hlinkClick r:id="rId2"/>
              </a:rPr>
              <a:t>Sample Parent Notification Letter</a:t>
            </a:r>
            <a:r>
              <a:rPr lang="en-US" dirty="0">
                <a:latin typeface="Aptos" panose="020B0004020202020204" pitchFamily="34" charset="0"/>
              </a:rPr>
              <a:t>,</a:t>
            </a:r>
            <a:r>
              <a:rPr lang="en-US" b="1" i="1" dirty="0">
                <a:latin typeface="Aptos" panose="020B0004020202020204" pitchFamily="34" charset="0"/>
              </a:rPr>
              <a:t> </a:t>
            </a:r>
            <a:r>
              <a:rPr lang="en-US" dirty="0">
                <a:latin typeface="Aptos" panose="020B0004020202020204" pitchFamily="34" charset="0"/>
              </a:rPr>
              <a:t>translated in five languages, may be copied onto school/district stationery and must either be sent or provided at the IEP meeting.</a:t>
            </a:r>
          </a:p>
          <a:p>
            <a:endParaRPr lang="en-US" dirty="0"/>
          </a:p>
        </p:txBody>
      </p:sp>
      <p:sp>
        <p:nvSpPr>
          <p:cNvPr id="2" name="Title 1">
            <a:extLst>
              <a:ext uri="{FF2B5EF4-FFF2-40B4-BE49-F238E27FC236}">
                <a16:creationId xmlns:a16="http://schemas.microsoft.com/office/drawing/2014/main" id="{FAE4BB1B-D886-45CA-B112-E6DEC8578F97}"/>
              </a:ext>
            </a:extLst>
          </p:cNvPr>
          <p:cNvSpPr>
            <a:spLocks noGrp="1"/>
          </p:cNvSpPr>
          <p:nvPr>
            <p:ph type="title"/>
          </p:nvPr>
        </p:nvSpPr>
        <p:spPr>
          <a:xfrm>
            <a:off x="631596" y="249473"/>
            <a:ext cx="10722204" cy="1191162"/>
          </a:xfrm>
        </p:spPr>
        <p:txBody>
          <a:bodyPr>
            <a:normAutofit fontScale="90000"/>
          </a:bodyPr>
          <a:lstStyle/>
          <a:p>
            <a:r>
              <a:rPr lang="en-US" sz="4000" b="1" dirty="0">
                <a:latin typeface="Aptos" panose="020B0004020202020204" pitchFamily="34" charset="0"/>
              </a:rPr>
              <a:t>ESSA Requires Parental Notification of Participation in an Alternate Assessment</a:t>
            </a:r>
            <a:endParaRPr lang="en-US" sz="4000" dirty="0">
              <a:latin typeface="Aptos" panose="020B0004020202020204" pitchFamily="34" charset="0"/>
            </a:endParaRPr>
          </a:p>
        </p:txBody>
      </p:sp>
    </p:spTree>
    <p:extLst>
      <p:ext uri="{BB962C8B-B14F-4D97-AF65-F5344CB8AC3E}">
        <p14:creationId xmlns:p14="http://schemas.microsoft.com/office/powerpoint/2010/main" val="2699846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D72FAE-E9D9-4998-955B-CDF724199E15}"/>
              </a:ext>
            </a:extLst>
          </p:cNvPr>
          <p:cNvSpPr txBox="1"/>
          <p:nvPr/>
        </p:nvSpPr>
        <p:spPr>
          <a:xfrm>
            <a:off x="650449" y="1640265"/>
            <a:ext cx="10341805" cy="4972130"/>
          </a:xfrm>
          <a:prstGeom prst="rect">
            <a:avLst/>
          </a:prstGeom>
          <a:noFill/>
        </p:spPr>
        <p:txBody>
          <a:bodyPr wrap="square">
            <a:spAutoFit/>
          </a:bodyPr>
          <a:lstStyle/>
          <a:p>
            <a:pPr marR="390525">
              <a:spcBef>
                <a:spcPts val="600"/>
              </a:spcBef>
              <a:spcAft>
                <a:spcPts val="0"/>
              </a:spcAft>
            </a:pPr>
            <a:r>
              <a:rPr lang="en-US" sz="2000" spc="-15" dirty="0">
                <a:effectLst/>
                <a:latin typeface="Aptos" panose="020B0004020202020204" pitchFamily="34" charset="0"/>
                <a:ea typeface="Times New Roman" panose="02020603050405020304" pitchFamily="18" charset="0"/>
                <a:cs typeface="Arial" panose="020B0604020202020204" pitchFamily="34" charset="0"/>
              </a:rPr>
              <a:t>T</a:t>
            </a:r>
            <a:r>
              <a:rPr lang="en-US" sz="2000" dirty="0">
                <a:effectLst/>
                <a:latin typeface="Aptos" panose="020B0004020202020204" pitchFamily="34" charset="0"/>
                <a:ea typeface="Times New Roman" panose="02020603050405020304" pitchFamily="18" charset="0"/>
                <a:cs typeface="Arial" panose="020B0604020202020204" pitchFamily="34" charset="0"/>
              </a:rPr>
              <a:t>he</a:t>
            </a:r>
            <a:r>
              <a:rPr lang="en-US" sz="2000" spc="-10" dirty="0">
                <a:effectLst/>
                <a:latin typeface="Aptos" panose="020B0004020202020204" pitchFamily="34" charset="0"/>
                <a:ea typeface="Times New Roman" panose="02020603050405020304" pitchFamily="18" charset="0"/>
                <a:cs typeface="Arial" panose="020B0604020202020204" pitchFamily="34" charset="0"/>
              </a:rPr>
              <a:t> </a:t>
            </a:r>
            <a:r>
              <a:rPr lang="en-US" sz="2000" dirty="0">
                <a:effectLst/>
                <a:latin typeface="Aptos" panose="020B0004020202020204" pitchFamily="34" charset="0"/>
                <a:ea typeface="Times New Roman" panose="02020603050405020304" pitchFamily="18" charset="0"/>
                <a:cs typeface="Arial" panose="020B0604020202020204" pitchFamily="34" charset="0"/>
              </a:rPr>
              <a:t>Office</a:t>
            </a:r>
            <a:r>
              <a:rPr lang="en-US" sz="2000" spc="-20" dirty="0">
                <a:effectLst/>
                <a:latin typeface="Aptos" panose="020B0004020202020204" pitchFamily="34" charset="0"/>
                <a:ea typeface="Times New Roman" panose="02020603050405020304" pitchFamily="18" charset="0"/>
                <a:cs typeface="Arial" panose="020B0604020202020204" pitchFamily="34" charset="0"/>
              </a:rPr>
              <a:t> </a:t>
            </a:r>
            <a:r>
              <a:rPr lang="en-US" sz="2000" dirty="0">
                <a:effectLst/>
                <a:latin typeface="Aptos" panose="020B0004020202020204" pitchFamily="34" charset="0"/>
                <a:ea typeface="Times New Roman" panose="02020603050405020304" pitchFamily="18" charset="0"/>
                <a:cs typeface="Arial" panose="020B0604020202020204" pitchFamily="34" charset="0"/>
              </a:rPr>
              <a:t>of</a:t>
            </a:r>
            <a:r>
              <a:rPr lang="en-US" sz="2000" spc="-10" dirty="0">
                <a:effectLst/>
                <a:latin typeface="Aptos" panose="020B0004020202020204" pitchFamily="34" charset="0"/>
                <a:ea typeface="Times New Roman" panose="02020603050405020304" pitchFamily="18" charset="0"/>
                <a:cs typeface="Arial" panose="020B0604020202020204" pitchFamily="34" charset="0"/>
              </a:rPr>
              <a:t> </a:t>
            </a:r>
            <a:r>
              <a:rPr lang="en-US" sz="2000" dirty="0">
                <a:effectLst/>
                <a:latin typeface="Aptos" panose="020B0004020202020204" pitchFamily="34" charset="0"/>
                <a:ea typeface="Times New Roman" panose="02020603050405020304" pitchFamily="18" charset="0"/>
                <a:cs typeface="Arial" panose="020B0604020202020204" pitchFamily="34" charset="0"/>
              </a:rPr>
              <a:t>Special</a:t>
            </a:r>
            <a:r>
              <a:rPr lang="en-US" sz="2000" spc="-15" dirty="0">
                <a:effectLst/>
                <a:latin typeface="Aptos" panose="020B0004020202020204" pitchFamily="34" charset="0"/>
                <a:ea typeface="Times New Roman" panose="02020603050405020304" pitchFamily="18" charset="0"/>
                <a:cs typeface="Arial" panose="020B0604020202020204" pitchFamily="34" charset="0"/>
              </a:rPr>
              <a:t> </a:t>
            </a:r>
            <a:r>
              <a:rPr lang="en-US" sz="2000" dirty="0">
                <a:effectLst/>
                <a:latin typeface="Aptos" panose="020B0004020202020204" pitchFamily="34" charset="0"/>
                <a:ea typeface="Times New Roman" panose="02020603050405020304" pitchFamily="18" charset="0"/>
                <a:cs typeface="Arial" panose="020B0604020202020204" pitchFamily="34" charset="0"/>
              </a:rPr>
              <a:t>Education</a:t>
            </a:r>
            <a:r>
              <a:rPr lang="en-US" sz="2000" spc="-15" dirty="0">
                <a:effectLst/>
                <a:latin typeface="Aptos" panose="020B0004020202020204" pitchFamily="34" charset="0"/>
                <a:ea typeface="Times New Roman" panose="02020603050405020304" pitchFamily="18" charset="0"/>
                <a:cs typeface="Arial" panose="020B0604020202020204" pitchFamily="34" charset="0"/>
              </a:rPr>
              <a:t> </a:t>
            </a:r>
            <a:r>
              <a:rPr lang="en-US" sz="2000" dirty="0">
                <a:effectLst/>
                <a:latin typeface="Aptos" panose="020B0004020202020204" pitchFamily="34" charset="0"/>
                <a:ea typeface="Times New Roman" panose="02020603050405020304" pitchFamily="18" charset="0"/>
                <a:cs typeface="Arial" panose="020B0604020202020204" pitchFamily="34" charset="0"/>
              </a:rPr>
              <a:t>stated</a:t>
            </a:r>
            <a:r>
              <a:rPr lang="en-US" sz="2000" spc="-10" dirty="0">
                <a:effectLst/>
                <a:latin typeface="Aptos" panose="020B0004020202020204" pitchFamily="34" charset="0"/>
                <a:ea typeface="Times New Roman" panose="02020603050405020304" pitchFamily="18" charset="0"/>
                <a:cs typeface="Arial" panose="020B0604020202020204" pitchFamily="34" charset="0"/>
              </a:rPr>
              <a:t> </a:t>
            </a:r>
            <a:r>
              <a:rPr lang="en-US" sz="2000" dirty="0">
                <a:effectLst/>
                <a:latin typeface="Aptos" panose="020B0004020202020204" pitchFamily="34" charset="0"/>
                <a:ea typeface="Times New Roman" panose="02020603050405020304" pitchFamily="18" charset="0"/>
                <a:cs typeface="Arial" panose="020B0604020202020204" pitchFamily="34" charset="0"/>
              </a:rPr>
              <a:t>that,</a:t>
            </a:r>
            <a:r>
              <a:rPr lang="en-US" sz="2000" spc="-15" dirty="0">
                <a:effectLst/>
                <a:latin typeface="Aptos" panose="020B0004020202020204" pitchFamily="34" charset="0"/>
                <a:ea typeface="Times New Roman" panose="02020603050405020304" pitchFamily="18" charset="0"/>
                <a:cs typeface="Arial" panose="020B0604020202020204" pitchFamily="34" charset="0"/>
              </a:rPr>
              <a:t> </a:t>
            </a:r>
            <a:r>
              <a:rPr lang="en-US" sz="2000" spc="-10" dirty="0">
                <a:effectLst/>
                <a:latin typeface="Aptos" panose="020B0004020202020204" pitchFamily="34" charset="0"/>
                <a:ea typeface="Times New Roman" panose="02020603050405020304" pitchFamily="18" charset="0"/>
                <a:cs typeface="Arial" panose="020B0604020202020204" pitchFamily="34" charset="0"/>
              </a:rPr>
              <a:t>S</a:t>
            </a:r>
            <a:r>
              <a:rPr lang="en-US" sz="2000" spc="-10" dirty="0">
                <a:latin typeface="Aptos" panose="020B0004020202020204" pitchFamily="34" charset="0"/>
                <a:ea typeface="Times New Roman" panose="02020603050405020304" pitchFamily="18" charset="0"/>
                <a:cs typeface="Arial" panose="020B0604020202020204" pitchFamily="34" charset="0"/>
              </a:rPr>
              <a:t>tates </a:t>
            </a:r>
            <a:r>
              <a:rPr lang="en-US" sz="2000" spc="-10" dirty="0">
                <a:effectLst/>
                <a:latin typeface="Aptos" panose="020B0004020202020204" pitchFamily="34" charset="0"/>
                <a:ea typeface="Times New Roman" panose="02020603050405020304" pitchFamily="18" charset="0"/>
                <a:cs typeface="Arial" panose="020B0604020202020204" pitchFamily="34" charset="0"/>
              </a:rPr>
              <a:t>that adopt Alternate Assessment based on Alternate Achievement Standards must create a “definition for students with the most significant cognitive disabilities.</a:t>
            </a:r>
          </a:p>
          <a:p>
            <a:pPr marL="228600" marR="390525">
              <a:spcBef>
                <a:spcPts val="600"/>
              </a:spcBef>
              <a:buClr>
                <a:schemeClr val="accent2"/>
              </a:buClr>
            </a:pPr>
            <a:r>
              <a:rPr lang="en-US" sz="2000" u="sng" spc="-10" dirty="0">
                <a:solidFill>
                  <a:srgbClr val="0000FF"/>
                </a:solidFill>
                <a:latin typeface="Aptos" panose="020B0004020202020204" pitchFamily="34" charset="0"/>
                <a:ea typeface="Calibri" panose="020F0502020204030204" pitchFamily="34" charset="0"/>
                <a:cs typeface="Arial" panose="020B0604020202020204" pitchFamily="34" charset="0"/>
                <a:hlinkClick r:id="rId2"/>
              </a:rPr>
              <a:t>Further in </a:t>
            </a:r>
            <a:r>
              <a:rPr lang="en-US" sz="2000" u="sng" dirty="0">
                <a:solidFill>
                  <a:srgbClr val="0000FF"/>
                </a:solidFill>
                <a:effectLst/>
                <a:latin typeface="Aptos" panose="020B0004020202020204" pitchFamily="34" charset="0"/>
                <a:ea typeface="Calibri" panose="020F0502020204030204" pitchFamily="34" charset="0"/>
                <a:cs typeface="Arial" panose="020B0604020202020204" pitchFamily="34" charset="0"/>
                <a:hlinkClick r:id="rId2"/>
              </a:rPr>
              <a:t>34 CFR § 200.6 - Inclusion of all students</a:t>
            </a:r>
            <a:r>
              <a:rPr lang="en-US" sz="2000" u="sng" dirty="0">
                <a:solidFill>
                  <a:srgbClr val="0000FF"/>
                </a:solidFill>
                <a:effectLst/>
                <a:latin typeface="Aptos" panose="020B0004020202020204" pitchFamily="34" charset="0"/>
                <a:ea typeface="Calibri" panose="020F0502020204030204" pitchFamily="34" charset="0"/>
                <a:cs typeface="Arial" panose="020B0604020202020204" pitchFamily="34" charset="0"/>
              </a:rPr>
              <a:t> ….</a:t>
            </a:r>
            <a:r>
              <a:rPr lang="en-US" sz="2000" dirty="0">
                <a:effectLst/>
                <a:latin typeface="Aptos" panose="020B0004020202020204" pitchFamily="34" charset="0"/>
                <a:ea typeface="Calibri" panose="020F0502020204030204" pitchFamily="34" charset="0"/>
                <a:cs typeface="Arial" panose="020B0604020202020204" pitchFamily="34" charset="0"/>
              </a:rPr>
              <a:t> </a:t>
            </a:r>
          </a:p>
          <a:p>
            <a:pPr marL="228600" marR="390525" lvl="1"/>
            <a:r>
              <a:rPr lang="en-US" sz="2000" dirty="0">
                <a:latin typeface="Aptos" panose="020B0004020202020204" pitchFamily="34" charset="0"/>
                <a:ea typeface="Calibri" panose="020F0502020204030204" pitchFamily="34" charset="0"/>
                <a:cs typeface="Arial" panose="020B0604020202020204" pitchFamily="34" charset="0"/>
              </a:rPr>
              <a:t>“</a:t>
            </a:r>
            <a:r>
              <a:rPr lang="en-US" sz="2000" dirty="0">
                <a:effectLst/>
                <a:latin typeface="Aptos" panose="020B0004020202020204" pitchFamily="34" charset="0"/>
                <a:ea typeface="Calibri" panose="020F0502020204030204" pitchFamily="34" charset="0"/>
                <a:cs typeface="Arial" panose="020B0604020202020204" pitchFamily="34" charset="0"/>
              </a:rPr>
              <a:t>consistent with section 612(a)(16)(C) of the IDEA, [States must]… monitor implementation of clear and appropriate guidelines for IEP teams to apply in determining, on a case-by-case basis, which students with the most significant cognitive disabilities will be assessed based on alternate academic achievement standards. </a:t>
            </a:r>
            <a:r>
              <a:rPr lang="en-US" sz="2000" b="1" dirty="0">
                <a:effectLst/>
                <a:latin typeface="Aptos" panose="020B0004020202020204" pitchFamily="34" charset="0"/>
                <a:ea typeface="Calibri" panose="020F0502020204030204" pitchFamily="34" charset="0"/>
                <a:cs typeface="Arial" panose="020B0604020202020204" pitchFamily="34" charset="0"/>
              </a:rPr>
              <a:t>Such guidelines must include a State definition of “students with the most significant cognitive disabilities” that addresses factors related to cognitive functioning and adaptive behavior…” </a:t>
            </a:r>
            <a:br>
              <a:rPr lang="en-US" sz="2000" dirty="0">
                <a:effectLst/>
                <a:latin typeface="Aptos" panose="020B0004020202020204" pitchFamily="34" charset="0"/>
                <a:ea typeface="Calibri" panose="020F0502020204030204" pitchFamily="34" charset="0"/>
                <a:cs typeface="Arial" panose="020B0604020202020204" pitchFamily="34" charset="0"/>
              </a:rPr>
            </a:br>
            <a:endParaRPr lang="en-US" sz="2000" dirty="0">
              <a:effectLst/>
              <a:latin typeface="Aptos" panose="020B0004020202020204" pitchFamily="34" charset="0"/>
              <a:ea typeface="Calibri" panose="020F0502020204030204" pitchFamily="34" charset="0"/>
              <a:cs typeface="Arial" panose="020B0604020202020204" pitchFamily="34" charset="0"/>
            </a:endParaRPr>
          </a:p>
          <a:p>
            <a:pPr marR="390525">
              <a:lnSpc>
                <a:spcPct val="115000"/>
              </a:lnSpc>
              <a:spcAft>
                <a:spcPts val="0"/>
              </a:spcAft>
            </a:pPr>
            <a:r>
              <a:rPr lang="en-US" sz="1400" spc="-10" dirty="0">
                <a:latin typeface="Aptos" panose="020B0004020202020204" pitchFamily="34" charset="0"/>
                <a:ea typeface="Times New Roman" panose="02020603050405020304" pitchFamily="18" charset="0"/>
                <a:cs typeface="Arial" panose="020B0604020202020204" pitchFamily="34" charset="0"/>
              </a:rPr>
              <a:t>References for additional information</a:t>
            </a:r>
          </a:p>
          <a:p>
            <a:pPr marL="0" lvl="2">
              <a:buFont typeface="Arial" panose="020B0604020202020204" pitchFamily="34" charset="0"/>
              <a:buChar char="•"/>
            </a:pPr>
            <a:r>
              <a:rPr lang="en-US" sz="1400" u="sng" dirty="0">
                <a:solidFill>
                  <a:srgbClr val="0000FF"/>
                </a:solidFill>
                <a:latin typeface="Aptos" panose="020B0004020202020204" pitchFamily="34" charset="0"/>
                <a:ea typeface="Calibri" panose="020F0502020204030204" pitchFamily="34" charset="0"/>
                <a:cs typeface="Arial" panose="020B0604020202020204" pitchFamily="34" charset="0"/>
                <a:hlinkClick r:id="rId3"/>
              </a:rPr>
              <a:t>NCEO Reports: Alternate Assessments for Students with Significant Cognitive Disabilities: Participation Guidelines and Definitions (#406)</a:t>
            </a:r>
            <a:endParaRPr lang="en-US" sz="1400" u="sng" dirty="0">
              <a:solidFill>
                <a:srgbClr val="0000FF"/>
              </a:solidFill>
              <a:latin typeface="Aptos" panose="020B0004020202020204" pitchFamily="34" charset="0"/>
              <a:ea typeface="Calibri" panose="020F0502020204030204" pitchFamily="34" charset="0"/>
              <a:cs typeface="Arial" panose="020B0604020202020204" pitchFamily="34" charset="0"/>
            </a:endParaRPr>
          </a:p>
          <a:p>
            <a:pPr marL="0" lvl="2">
              <a:buFont typeface="Arial" panose="020B0604020202020204" pitchFamily="34" charset="0"/>
              <a:buChar char="•"/>
            </a:pPr>
            <a:r>
              <a:rPr lang="en-US" sz="1400" u="sng" dirty="0">
                <a:solidFill>
                  <a:srgbClr val="0000FF"/>
                </a:solidFill>
                <a:latin typeface="Aptos" panose="020B0004020202020204" pitchFamily="34" charset="0"/>
                <a:ea typeface="Calibri" panose="020F0502020204030204" pitchFamily="34" charset="0"/>
                <a:cs typeface="Arial" panose="020B0604020202020204" pitchFamily="34" charset="0"/>
                <a:hlinkClick r:id="rId4"/>
              </a:rPr>
              <a:t>NCEO Reports: 2018-19 Participation Guidelines and Definitions for Alternate Assessments based on Alternate Academic Achievement Standards (#415)</a:t>
            </a:r>
            <a:endParaRPr lang="en-US" sz="1600" dirty="0">
              <a:latin typeface="Aptos" panose="020B00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6BE6D61-5587-4360-8058-677E25CBB790}"/>
              </a:ext>
            </a:extLst>
          </p:cNvPr>
          <p:cNvSpPr>
            <a:spLocks noGrp="1"/>
          </p:cNvSpPr>
          <p:nvPr>
            <p:ph type="title"/>
          </p:nvPr>
        </p:nvSpPr>
        <p:spPr>
          <a:xfrm>
            <a:off x="556181" y="245097"/>
            <a:ext cx="10797619" cy="1162881"/>
          </a:xfrm>
        </p:spPr>
        <p:txBody>
          <a:bodyPr/>
          <a:lstStyle/>
          <a:p>
            <a:r>
              <a:rPr lang="en-US" b="1" dirty="0">
                <a:latin typeface="Aptos" panose="020B0004020202020204" pitchFamily="34" charset="0"/>
              </a:rPr>
              <a:t>Revised Participation Criteria</a:t>
            </a:r>
          </a:p>
        </p:txBody>
      </p:sp>
    </p:spTree>
    <p:extLst>
      <p:ext uri="{BB962C8B-B14F-4D97-AF65-F5344CB8AC3E}">
        <p14:creationId xmlns:p14="http://schemas.microsoft.com/office/powerpoint/2010/main" val="278959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16D24D2-B23A-7E18-05C3-1A77A0F61E79}"/>
              </a:ext>
            </a:extLst>
          </p:cNvPr>
          <p:cNvSpPr>
            <a:spLocks noGrp="1"/>
          </p:cNvSpPr>
          <p:nvPr>
            <p:ph idx="1"/>
          </p:nvPr>
        </p:nvSpPr>
        <p:spPr>
          <a:xfrm>
            <a:off x="556181" y="1640264"/>
            <a:ext cx="10797619" cy="4977352"/>
          </a:xfrm>
        </p:spPr>
        <p:txBody>
          <a:bodyPr>
            <a:normAutofit fontScale="85000" lnSpcReduction="20000"/>
          </a:bodyPr>
          <a:lstStyle/>
          <a:p>
            <a:pPr fontAlgn="base">
              <a:spcBef>
                <a:spcPts val="0"/>
              </a:spcBef>
              <a:buClr>
                <a:srgbClr val="000000"/>
              </a:buClr>
            </a:pPr>
            <a:r>
              <a:rPr lang="en-US" sz="2600" dirty="0">
                <a:effectLst/>
                <a:latin typeface="Aptos" panose="020B0004020202020204" pitchFamily="34" charset="0"/>
                <a:ea typeface="Times New Roman" panose="02020603050405020304" pitchFamily="18" charset="0"/>
              </a:rPr>
              <a:t>Massachusetts defines “students with the most significant cognitive disabilities” as students who:   </a:t>
            </a:r>
          </a:p>
          <a:p>
            <a:pPr fontAlgn="base">
              <a:spcBef>
                <a:spcPts val="0"/>
              </a:spcBef>
              <a:buClr>
                <a:srgbClr val="000000"/>
              </a:buClr>
            </a:pPr>
            <a:endParaRPr lang="en-US" sz="2600" dirty="0">
              <a:latin typeface="Aptos" panose="020B0004020202020204" pitchFamily="34" charset="0"/>
              <a:ea typeface="Times New Roman" panose="02020603050405020304" pitchFamily="18" charset="0"/>
            </a:endParaRPr>
          </a:p>
          <a:p>
            <a:pPr lvl="1" fontAlgn="base">
              <a:spcBef>
                <a:spcPts val="800"/>
              </a:spcBef>
              <a:spcAft>
                <a:spcPts val="600"/>
              </a:spcAft>
              <a:buClr>
                <a:srgbClr val="000000"/>
              </a:buClr>
            </a:pPr>
            <a:r>
              <a:rPr lang="en-US" sz="2600" dirty="0">
                <a:effectLst/>
                <a:latin typeface="Aptos" panose="020B0004020202020204" pitchFamily="34" charset="0"/>
                <a:ea typeface="Times New Roman" panose="02020603050405020304" pitchFamily="18" charset="0"/>
              </a:rPr>
              <a:t>have cognitive disabilities evidenced by significant delays in attaining age-level academic achievement standards, even with systematic, extensive individually designed instruction, related services, and modifications; and </a:t>
            </a:r>
          </a:p>
          <a:p>
            <a:pPr lvl="1" fontAlgn="base">
              <a:spcBef>
                <a:spcPts val="800"/>
              </a:spcBef>
              <a:spcAft>
                <a:spcPts val="600"/>
              </a:spcAft>
              <a:buClr>
                <a:srgbClr val="000000"/>
              </a:buClr>
            </a:pPr>
            <a:r>
              <a:rPr lang="en-US" sz="2600" dirty="0">
                <a:effectLst/>
                <a:latin typeface="Aptos" panose="020B0004020202020204" pitchFamily="34" charset="0"/>
                <a:ea typeface="Times New Roman" panose="02020603050405020304" pitchFamily="18" charset="0"/>
              </a:rPr>
              <a:t>have cognitive disabilities that significantly impact their educational performance and ability to apply learning from one setting to another; and</a:t>
            </a:r>
          </a:p>
          <a:p>
            <a:pPr lvl="1" fontAlgn="base">
              <a:spcBef>
                <a:spcPts val="800"/>
              </a:spcBef>
              <a:spcAft>
                <a:spcPts val="600"/>
              </a:spcAft>
              <a:buClr>
                <a:srgbClr val="000000"/>
              </a:buClr>
            </a:pPr>
            <a:r>
              <a:rPr lang="en-US" sz="2600" dirty="0">
                <a:effectLst/>
                <a:latin typeface="Aptos" panose="020B0004020202020204" pitchFamily="34" charset="0"/>
                <a:ea typeface="Times New Roman" panose="02020603050405020304" pitchFamily="18" charset="0"/>
              </a:rPr>
              <a:t>require extensive, direct individualized instruction and substantial support to achieve measurable gains on the challenging State academic content standards for the grade in which the student is enrolled; and</a:t>
            </a:r>
            <a:endParaRPr lang="en-US" sz="2600" dirty="0">
              <a:latin typeface="Aptos" panose="020B0004020202020204" pitchFamily="34" charset="0"/>
              <a:ea typeface="Times New Roman" panose="02020603050405020304" pitchFamily="18" charset="0"/>
            </a:endParaRPr>
          </a:p>
          <a:p>
            <a:pPr lvl="1" fontAlgn="base">
              <a:spcBef>
                <a:spcPts val="800"/>
              </a:spcBef>
              <a:spcAft>
                <a:spcPts val="600"/>
              </a:spcAft>
              <a:buClr>
                <a:srgbClr val="000000"/>
              </a:buClr>
            </a:pPr>
            <a:r>
              <a:rPr lang="en-US" sz="2600" dirty="0">
                <a:effectLst/>
                <a:latin typeface="Aptos" panose="020B0004020202020204" pitchFamily="34" charset="0"/>
                <a:ea typeface="Times New Roman" panose="02020603050405020304" pitchFamily="18" charset="0"/>
              </a:rPr>
              <a:t>perform significantly below average in general cognitive functioning and adaptive behavior. This is defined as a student functioning </a:t>
            </a:r>
            <a:r>
              <a:rPr lang="en-US" sz="2600" b="1" dirty="0">
                <a:effectLst/>
                <a:latin typeface="Aptos" panose="020B0004020202020204" pitchFamily="34" charset="0"/>
                <a:ea typeface="Times New Roman" panose="02020603050405020304" pitchFamily="18" charset="0"/>
              </a:rPr>
              <a:t>two or more standard deviations below the mean on commonly accepted norm-referenced assessments in both cognitive functioning and adaptive behavior</a:t>
            </a:r>
            <a:r>
              <a:rPr lang="en-US" sz="2600" b="1" i="1" dirty="0">
                <a:effectLst/>
                <a:latin typeface="Aptos" panose="020B0004020202020204" pitchFamily="34" charset="0"/>
                <a:ea typeface="Times New Roman" panose="02020603050405020304" pitchFamily="18" charset="0"/>
              </a:rPr>
              <a:t> </a:t>
            </a:r>
            <a:r>
              <a:rPr lang="en-US" sz="2600" i="1" dirty="0">
                <a:effectLst/>
                <a:latin typeface="Aptos" panose="020B0004020202020204" pitchFamily="34" charset="0"/>
                <a:ea typeface="Times New Roman" panose="02020603050405020304" pitchFamily="18" charset="0"/>
              </a:rPr>
              <a:t>(e.g., two or more adaptive skill areas such as daily living skills, communication, self-care, social skills, and academic skills). </a:t>
            </a:r>
            <a:r>
              <a:rPr lang="en-US" sz="2600" dirty="0">
                <a:effectLst/>
                <a:latin typeface="Aptos" panose="020B0004020202020204" pitchFamily="34" charset="0"/>
                <a:ea typeface="Times New Roman" panose="02020603050405020304" pitchFamily="18" charset="0"/>
              </a:rPr>
              <a:t>    </a:t>
            </a:r>
          </a:p>
          <a:p>
            <a:endParaRPr lang="en-US" sz="2400" dirty="0"/>
          </a:p>
        </p:txBody>
      </p:sp>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a:xfrm>
            <a:off x="631596" y="377072"/>
            <a:ext cx="10722204" cy="1030906"/>
          </a:xfrm>
        </p:spPr>
        <p:txBody>
          <a:bodyPr>
            <a:noAutofit/>
          </a:bodyPr>
          <a:lstStyle/>
          <a:p>
            <a:r>
              <a:rPr lang="en-US" sz="4400" b="1" dirty="0">
                <a:latin typeface="Aptos" panose="020B0004020202020204" pitchFamily="34" charset="0"/>
              </a:rPr>
              <a:t>Criteria for Students with the Most Significant Cognitive Disabilities</a:t>
            </a:r>
          </a:p>
        </p:txBody>
      </p:sp>
    </p:spTree>
    <p:extLst>
      <p:ext uri="{BB962C8B-B14F-4D97-AF65-F5344CB8AC3E}">
        <p14:creationId xmlns:p14="http://schemas.microsoft.com/office/powerpoint/2010/main" val="3344633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2215C-BFD8-5049-8C86-A7DCAA965350}"/>
              </a:ext>
            </a:extLst>
          </p:cNvPr>
          <p:cNvSpPr>
            <a:spLocks noGrp="1"/>
          </p:cNvSpPr>
          <p:nvPr>
            <p:ph type="title"/>
          </p:nvPr>
        </p:nvSpPr>
        <p:spPr>
          <a:xfrm>
            <a:off x="622539" y="348093"/>
            <a:ext cx="10515600" cy="1042852"/>
          </a:xfrm>
        </p:spPr>
        <p:txBody>
          <a:bodyPr>
            <a:normAutofit/>
          </a:bodyPr>
          <a:lstStyle/>
          <a:p>
            <a:r>
              <a:rPr lang="en-US" sz="4400" b="1" dirty="0">
                <a:latin typeface="Aptos" panose="020B0004020202020204" pitchFamily="34" charset="0"/>
                <a:ea typeface="Tahoma" pitchFamily="34" charset="0"/>
                <a:cs typeface="Segoe UI" panose="020B0502040204020203" pitchFamily="34" charset="0"/>
              </a:rPr>
              <a:t>Decision Making </a:t>
            </a:r>
            <a:r>
              <a:rPr lang="en-US" b="1" dirty="0">
                <a:latin typeface="Aptos" panose="020B0004020202020204" pitchFamily="34" charset="0"/>
                <a:ea typeface="Tahoma" pitchFamily="34" charset="0"/>
                <a:cs typeface="Segoe UI" panose="020B0502040204020203" pitchFamily="34" charset="0"/>
              </a:rPr>
              <a:t>Tool and Participation Tool</a:t>
            </a:r>
            <a:endParaRPr lang="en-US" dirty="0">
              <a:latin typeface="Aptos" panose="020B0004020202020204" pitchFamily="34" charset="0"/>
              <a:cs typeface="Segoe UI Semibold" panose="020B0702040204020203" pitchFamily="34" charset="0"/>
            </a:endParaRPr>
          </a:p>
        </p:txBody>
      </p:sp>
      <p:pic>
        <p:nvPicPr>
          <p:cNvPr id="6" name="Picture 5" descr="Question 1: Does this student with disabilities meet the definition for &quot;students with the most significant cognitive disabilities&quot; as described above?&#10;YES: The student is eligible for the MCAS-Alt. Note: Simply because the student is eligible does not warrant the Team to administer the MCAS-Alt. Students taking the MCAS-Alt likely will face challenges earning their high school diploma.&#10;NO: Proceed to question 2.&#10;&#10;Question 2: Does this student with disabilities require specific and allowable accommodations and accessibility features to demonstrate knowledge and skills on assessments?&#10;YES: The student's IEP or 504 plan must include the specific allowable accommodations and accessibility features for MCAS testing, which should generally mirror accommodations the student receives during routine instruction.&#10;NO: The student must participate in the standard MCAS testing using available accessibility features. Accommodations may be included int he student's IEP or 504 plan later if the student's needs change.">
            <a:extLst>
              <a:ext uri="{FF2B5EF4-FFF2-40B4-BE49-F238E27FC236}">
                <a16:creationId xmlns:a16="http://schemas.microsoft.com/office/drawing/2014/main" id="{BE216B57-9D69-C7E9-0FED-0D8EB13EB506}"/>
              </a:ext>
            </a:extLst>
          </p:cNvPr>
          <p:cNvPicPr>
            <a:picLocks noChangeAspect="1"/>
          </p:cNvPicPr>
          <p:nvPr/>
        </p:nvPicPr>
        <p:blipFill>
          <a:blip r:embed="rId3"/>
          <a:stretch>
            <a:fillRect/>
          </a:stretch>
        </p:blipFill>
        <p:spPr>
          <a:xfrm>
            <a:off x="2272856" y="1552988"/>
            <a:ext cx="7034429" cy="4956919"/>
          </a:xfrm>
          <a:prstGeom prst="rect">
            <a:avLst/>
          </a:prstGeom>
        </p:spPr>
      </p:pic>
    </p:spTree>
    <p:extLst>
      <p:ext uri="{BB962C8B-B14F-4D97-AF65-F5344CB8AC3E}">
        <p14:creationId xmlns:p14="http://schemas.microsoft.com/office/powerpoint/2010/main" val="2521377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CAS-Alt Participation Tool for IEP Teams">
            <a:extLst>
              <a:ext uri="{FF2B5EF4-FFF2-40B4-BE49-F238E27FC236}">
                <a16:creationId xmlns:a16="http://schemas.microsoft.com/office/drawing/2014/main" id="{200D5C28-933C-C722-1A59-AF99742087AF}"/>
              </a:ext>
            </a:extLst>
          </p:cNvPr>
          <p:cNvPicPr>
            <a:picLocks noChangeAspect="1"/>
          </p:cNvPicPr>
          <p:nvPr/>
        </p:nvPicPr>
        <p:blipFill>
          <a:blip r:embed="rId3"/>
          <a:stretch>
            <a:fillRect/>
          </a:stretch>
        </p:blipFill>
        <p:spPr>
          <a:xfrm>
            <a:off x="2379087" y="353770"/>
            <a:ext cx="6177084" cy="6150459"/>
          </a:xfrm>
          <a:prstGeom prst="rect">
            <a:avLst/>
          </a:prstGeom>
        </p:spPr>
      </p:pic>
      <p:sp>
        <p:nvSpPr>
          <p:cNvPr id="6" name="Title 5">
            <a:extLst>
              <a:ext uri="{FF2B5EF4-FFF2-40B4-BE49-F238E27FC236}">
                <a16:creationId xmlns:a16="http://schemas.microsoft.com/office/drawing/2014/main" id="{2F81C75D-5660-BCAB-5147-371E0F6FEA73}"/>
              </a:ext>
            </a:extLst>
          </p:cNvPr>
          <p:cNvSpPr txBox="1">
            <a:spLocks noGrp="1"/>
          </p:cNvSpPr>
          <p:nvPr>
            <p:ph type="title" idx="4294967295"/>
          </p:nvPr>
        </p:nvSpPr>
        <p:spPr>
          <a:xfrm>
            <a:off x="8556171" y="1011699"/>
            <a:ext cx="3048000" cy="13404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4000"/>
              </a:lnSpc>
              <a:spcBef>
                <a:spcPct val="0"/>
              </a:spcBef>
              <a:spcAft>
                <a:spcPts val="0"/>
              </a:spcAft>
              <a:buClr>
                <a:schemeClr val="tx1"/>
              </a:buClr>
              <a:buSzPct val="100000"/>
              <a:buFontTx/>
              <a:buNone/>
              <a:tabLst/>
              <a:defRPr/>
            </a:pPr>
            <a:r>
              <a:rPr kumimoji="0" lang="en-US" sz="1800" b="0" i="0" u="none" strike="noStrike" kern="1200" cap="none" spc="0" normalizeH="0" baseline="0" noProof="0" dirty="0">
                <a:ln>
                  <a:noFill/>
                </a:ln>
                <a:solidFill>
                  <a:schemeClr val="tx1"/>
                </a:solidFill>
                <a:effectLst/>
                <a:uLnTx/>
                <a:uFillTx/>
                <a:latin typeface="Aptos" panose="020B0004020202020204" pitchFamily="34" charset="0"/>
                <a:ea typeface="Tahoma" pitchFamily="34" charset="0"/>
                <a:cs typeface="Segoe UI" panose="020B0502040204020203" pitchFamily="34" charset="0"/>
                <a:hlinkClick r:id="rId4"/>
              </a:rPr>
              <a:t>Alternate Assessment Participation Tool </a:t>
            </a:r>
            <a:r>
              <a:rPr kumimoji="0" lang="en-US" sz="1800" b="0" i="0" u="none" strike="noStrike" kern="1200" cap="none" spc="0" normalizeH="0" baseline="0" noProof="0" dirty="0">
                <a:ln>
                  <a:noFill/>
                </a:ln>
                <a:solidFill>
                  <a:schemeClr val="tx1"/>
                </a:solidFill>
                <a:effectLst/>
                <a:uLnTx/>
                <a:uFillTx/>
                <a:latin typeface="Aptos" panose="020B0004020202020204" pitchFamily="34" charset="0"/>
                <a:ea typeface="Tahoma" pitchFamily="34" charset="0"/>
                <a:cs typeface="Segoe UI" panose="020B0502040204020203" pitchFamily="34" charset="0"/>
              </a:rPr>
              <a:t> is a required document to be maintained by schools </a:t>
            </a:r>
            <a:r>
              <a:rPr kumimoji="0" lang="en-US" sz="1200" b="0" i="0" u="none" strike="noStrike" kern="1200" cap="none" spc="0" normalizeH="0" baseline="0" noProof="0" dirty="0">
                <a:ln>
                  <a:noFill/>
                </a:ln>
                <a:solidFill>
                  <a:schemeClr val="tx1"/>
                </a:solidFill>
                <a:effectLst/>
                <a:uLnTx/>
                <a:uFillTx/>
                <a:latin typeface="Aptos" panose="020B0004020202020204" pitchFamily="34" charset="0"/>
                <a:ea typeface="Times New Roman" panose="02020603050405020304" pitchFamily="18" charset="0"/>
                <a:cs typeface="Calibri" panose="020F0502020204030204" pitchFamily="34" charset="0"/>
              </a:rPr>
              <a:t>(</a:t>
            </a:r>
            <a:r>
              <a:rPr kumimoji="0" lang="en-US" sz="1200" b="0" i="0" u="sng" strike="noStrike" kern="1200" cap="none" spc="0" normalizeH="0" baseline="0" noProof="0" dirty="0">
                <a:ln>
                  <a:noFill/>
                </a:ln>
                <a:solidFill>
                  <a:srgbClr val="0000FF"/>
                </a:solidFill>
                <a:effectLst/>
                <a:uLnTx/>
                <a:uFillTx/>
                <a:latin typeface="Aptos" panose="020B0004020202020204" pitchFamily="34" charset="0"/>
                <a:ea typeface="Times New Roman" panose="02020603050405020304" pitchFamily="18" charset="0"/>
                <a:cs typeface="Calibri" panose="020F0502020204030204" pitchFamily="34" charset="0"/>
                <a:hlinkClick r:id="rId5"/>
              </a:rPr>
              <a:t>SE 5</a:t>
            </a:r>
            <a:r>
              <a:rPr kumimoji="0" lang="en-US" sz="1200" b="0" i="0" u="none" strike="noStrike" kern="1200" cap="none" spc="0" normalizeH="0" baseline="0" noProof="0" dirty="0">
                <a:ln>
                  <a:noFill/>
                </a:ln>
                <a:solidFill>
                  <a:schemeClr val="tx1"/>
                </a:solidFill>
                <a:effectLst/>
                <a:uLnTx/>
                <a:uFillTx/>
                <a:latin typeface="Aptos" panose="020B0004020202020204" pitchFamily="34" charset="0"/>
                <a:ea typeface="Times New Roman" panose="02020603050405020304" pitchFamily="18" charset="0"/>
                <a:cs typeface="Calibri" panose="020F0502020204030204" pitchFamily="34" charset="0"/>
              </a:rPr>
              <a:t>).</a:t>
            </a:r>
            <a:endParaRPr kumimoji="0" lang="en-US" sz="1800" b="0" i="0" u="none" strike="noStrike" kern="1200" cap="none" spc="0" normalizeH="0" baseline="0" noProof="0" dirty="0">
              <a:ln>
                <a:noFill/>
              </a:ln>
              <a:solidFill>
                <a:schemeClr val="tx1"/>
              </a:solidFill>
              <a:effectLst/>
              <a:uLnTx/>
              <a:uFillTx/>
              <a:latin typeface="Aptos" panose="020B0004020202020204" pitchFamily="34" charset="0"/>
              <a:ea typeface="Tahoma" pitchFamily="34" charset="0"/>
              <a:cs typeface="Segoe UI" panose="020B0502040204020203" pitchFamily="34" charset="0"/>
            </a:endParaRPr>
          </a:p>
        </p:txBody>
      </p:sp>
    </p:spTree>
    <p:extLst>
      <p:ext uri="{BB962C8B-B14F-4D97-AF65-F5344CB8AC3E}">
        <p14:creationId xmlns:p14="http://schemas.microsoft.com/office/powerpoint/2010/main" val="38131378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5" ma:contentTypeDescription="Create a new document." ma:contentTypeScope="" ma:versionID="bee08fbf8caea40f87684c304c51588f">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a1a2726c1657d062ab334e44d7d2c315"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documentManagement>
</p:properties>
</file>

<file path=customXml/itemProps1.xml><?xml version="1.0" encoding="utf-8"?>
<ds:datastoreItem xmlns:ds="http://schemas.openxmlformats.org/officeDocument/2006/customXml" ds:itemID="{00F4F6BA-9256-4D68-961F-89F22BA60EA2}">
  <ds:schemaRefs>
    <ds:schemaRef ds:uri="http://schemas.microsoft.com/sharepoint/v3/contenttype/forms"/>
  </ds:schemaRefs>
</ds:datastoreItem>
</file>

<file path=customXml/itemProps2.xml><?xml version="1.0" encoding="utf-8"?>
<ds:datastoreItem xmlns:ds="http://schemas.openxmlformats.org/officeDocument/2006/customXml" ds:itemID="{61E9CC2E-19C3-401D-98AB-8587CB5EDA46}">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A434A98-F106-45CE-8E8A-DD686612E616}">
  <ds:schemaRefs>
    <ds:schemaRef ds:uri="http://purl.org/dc/dcmitype/"/>
    <ds:schemaRef ds:uri="http://schemas.microsoft.com/office/2006/metadata/properties"/>
    <ds:schemaRef ds:uri="http://schemas.microsoft.com/office/2006/documentManagement/types"/>
    <ds:schemaRef ds:uri="1c210e20-2656-47be-8bfe-a34b7996932e"/>
    <ds:schemaRef ds:uri="7a12eb2f-f040-4639-9fb2-5a6588dc8035"/>
    <ds:schemaRef ds:uri="http://purl.org/dc/elements/1.1/"/>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70</TotalTime>
  <Words>1701</Words>
  <Application>Microsoft Office PowerPoint</Application>
  <PresentationFormat>Widescreen</PresentationFormat>
  <Paragraphs>126</Paragraphs>
  <Slides>22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-apple-system</vt:lpstr>
      <vt:lpstr>Aptos</vt:lpstr>
      <vt:lpstr>Arial</vt:lpstr>
      <vt:lpstr>Calibri</vt:lpstr>
      <vt:lpstr>Cambria Math</vt:lpstr>
      <vt:lpstr>Segoe UI Semibold</vt:lpstr>
      <vt:lpstr>Office Theme</vt:lpstr>
      <vt:lpstr>MCAS-Alt Participation Criteria  Required by the  Every Student Succeeds Act (ESSA)</vt:lpstr>
      <vt:lpstr> Topics in this Training Session</vt:lpstr>
      <vt:lpstr> Statewide Assessment Participation Requirements </vt:lpstr>
      <vt:lpstr>Participation Cap for Alternate Assessments Based on Alternate Achievement Standards</vt:lpstr>
      <vt:lpstr>ESSA Requires Parental Notification of Participation in an Alternate Assessment</vt:lpstr>
      <vt:lpstr>Revised Participation Criteria</vt:lpstr>
      <vt:lpstr>Criteria for Students with the Most Significant Cognitive Disabilities</vt:lpstr>
      <vt:lpstr>Decision Making Tool and Participation Tool</vt:lpstr>
      <vt:lpstr>Alternate Assessment Participation Tool  is a required document to be maintained by schools (SE 5).</vt:lpstr>
      <vt:lpstr>A student should not take the MCAS-Alt based solely on…</vt:lpstr>
      <vt:lpstr>Attempt standard MCAS tests, with Accommodations for  Students with Disabilities</vt:lpstr>
      <vt:lpstr>Next Steps for Districts</vt:lpstr>
      <vt:lpstr>How to Calculate Disproportionality for the MCAS-ALT  </vt:lpstr>
      <vt:lpstr>Disproportionality Defined</vt:lpstr>
      <vt:lpstr>Disproportionality Guidance</vt:lpstr>
      <vt:lpstr>Risk Ratio Formula</vt:lpstr>
      <vt:lpstr>Worksheet to Calculate Risk Ratio</vt:lpstr>
      <vt:lpstr>Evaluating Disproportionality Data for MCAS-ALT and Developing a Local Action Plan</vt:lpstr>
      <vt:lpstr>Questions to Guide MCAS-Alt Disproportionality Discussion</vt:lpstr>
      <vt:lpstr>Causes and Action Plan  </vt:lpstr>
      <vt:lpstr>Recommended Timeline  </vt:lpstr>
      <vt:lpstr>Next Steps for IEP Teams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MCAS-Alt Participation Criteria: Required by the Every Student Succeeds Act (ESSA)</dc:title>
  <dc:creator>DESE</dc:creator>
  <cp:lastModifiedBy>Zou, Dong (EOE)</cp:lastModifiedBy>
  <cp:revision>6</cp:revision>
  <dcterms:created xsi:type="dcterms:W3CDTF">2022-10-11T20:32:22Z</dcterms:created>
  <dcterms:modified xsi:type="dcterms:W3CDTF">2024-10-18T20:17:12Z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18 2024 12:00AM</vt:lpwstr>
  </property>
</Properties>
</file>